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7315200" cy="96012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1" autoAdjust="0"/>
    <p:restoredTop sz="95387" autoAdjust="0"/>
  </p:normalViewPr>
  <p:slideViewPr>
    <p:cSldViewPr>
      <p:cViewPr varScale="1">
        <p:scale>
          <a:sx n="76" d="100"/>
          <a:sy n="76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5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5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5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1AFDD357-1CA4-41AC-A79E-9D19314B7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12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8AF901-E05B-4083-8499-1590FA51554A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3E123-174F-4AF7-ABC4-C2343A3F1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9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70D15-1492-4804-9ED3-50DE4F039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02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8981A-32BB-4314-B182-2A18D1080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5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AC9F3-2F1C-4CEC-9B8E-CF57307CF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683D0-D8B9-4B95-ACE0-3A5EB787A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30EBE-B8BB-4427-9C25-4549F16D4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3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CCBEE-D2E7-45B4-872F-6B1441B23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4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B0DC1-1FB9-471C-8A83-D34F37F14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0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EFF39-BFEE-40D6-9044-E3234B245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2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00418-C257-4C7A-84DE-F65CACAD0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9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9A58A-92D6-4D6B-9594-FF7B2F8F9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0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31156AC-0A49-4C04-9FFB-A28611B87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4.png"/><Relationship Id="rId26" Type="http://schemas.openxmlformats.org/officeDocument/2006/relationships/image" Target="../media/image12.png"/><Relationship Id="rId3" Type="http://schemas.openxmlformats.org/officeDocument/2006/relationships/tags" Target="../tags/tag4.xml"/><Relationship Id="rId21" Type="http://schemas.openxmlformats.org/officeDocument/2006/relationships/image" Target="../media/image7.png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image" Target="../media/image3.png"/><Relationship Id="rId25" Type="http://schemas.openxmlformats.org/officeDocument/2006/relationships/image" Target="../media/image11.png"/><Relationship Id="rId2" Type="http://schemas.openxmlformats.org/officeDocument/2006/relationships/tags" Target="../tags/tag3.xm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image" Target="../media/image10.png"/><Relationship Id="rId5" Type="http://schemas.openxmlformats.org/officeDocument/2006/relationships/tags" Target="../tags/tag6.xml"/><Relationship Id="rId15" Type="http://schemas.openxmlformats.org/officeDocument/2006/relationships/image" Target="../media/image1.png"/><Relationship Id="rId23" Type="http://schemas.openxmlformats.org/officeDocument/2006/relationships/image" Target="../media/image9.png"/><Relationship Id="rId10" Type="http://schemas.openxmlformats.org/officeDocument/2006/relationships/tags" Target="../tags/tag11.xml"/><Relationship Id="rId19" Type="http://schemas.openxmlformats.org/officeDocument/2006/relationships/image" Target="../media/image5.pn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notesSlide" Target="../notesSlides/notesSlide1.xml"/><Relationship Id="rId2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tags" Target="../tags/tag26.xml"/><Relationship Id="rId18" Type="http://schemas.openxmlformats.org/officeDocument/2006/relationships/image" Target="../media/image14.png"/><Relationship Id="rId26" Type="http://schemas.openxmlformats.org/officeDocument/2006/relationships/image" Target="../media/image9.png"/><Relationship Id="rId3" Type="http://schemas.openxmlformats.org/officeDocument/2006/relationships/tags" Target="../tags/tag16.xml"/><Relationship Id="rId21" Type="http://schemas.openxmlformats.org/officeDocument/2006/relationships/image" Target="../media/image17.png"/><Relationship Id="rId7" Type="http://schemas.openxmlformats.org/officeDocument/2006/relationships/tags" Target="../tags/tag20.xml"/><Relationship Id="rId12" Type="http://schemas.openxmlformats.org/officeDocument/2006/relationships/tags" Target="../tags/tag25.xml"/><Relationship Id="rId17" Type="http://schemas.openxmlformats.org/officeDocument/2006/relationships/image" Target="../media/image13.png"/><Relationship Id="rId25" Type="http://schemas.openxmlformats.org/officeDocument/2006/relationships/image" Target="../media/image21.png"/><Relationship Id="rId2" Type="http://schemas.openxmlformats.org/officeDocument/2006/relationships/tags" Target="../tags/tag15.xml"/><Relationship Id="rId16" Type="http://schemas.openxmlformats.org/officeDocument/2006/relationships/image" Target="../media/image2.png"/><Relationship Id="rId20" Type="http://schemas.openxmlformats.org/officeDocument/2006/relationships/image" Target="../media/image16.png"/><Relationship Id="rId29" Type="http://schemas.openxmlformats.org/officeDocument/2006/relationships/image" Target="../media/image12.png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24" Type="http://schemas.openxmlformats.org/officeDocument/2006/relationships/image" Target="../media/image20.png"/><Relationship Id="rId5" Type="http://schemas.openxmlformats.org/officeDocument/2006/relationships/tags" Target="../tags/tag18.xml"/><Relationship Id="rId15" Type="http://schemas.openxmlformats.org/officeDocument/2006/relationships/slideLayout" Target="../slideLayouts/slideLayout2.xml"/><Relationship Id="rId23" Type="http://schemas.openxmlformats.org/officeDocument/2006/relationships/image" Target="../media/image19.png"/><Relationship Id="rId28" Type="http://schemas.openxmlformats.org/officeDocument/2006/relationships/image" Target="../media/image11.png"/><Relationship Id="rId10" Type="http://schemas.openxmlformats.org/officeDocument/2006/relationships/tags" Target="../tags/tag23.xml"/><Relationship Id="rId19" Type="http://schemas.openxmlformats.org/officeDocument/2006/relationships/image" Target="../media/image15.png"/><Relationship Id="rId4" Type="http://schemas.openxmlformats.org/officeDocument/2006/relationships/tags" Target="../tags/tag17.xml"/><Relationship Id="rId9" Type="http://schemas.openxmlformats.org/officeDocument/2006/relationships/tags" Target="../tags/tag22.xml"/><Relationship Id="rId14" Type="http://schemas.openxmlformats.org/officeDocument/2006/relationships/tags" Target="../tags/tag27.xml"/><Relationship Id="rId22" Type="http://schemas.openxmlformats.org/officeDocument/2006/relationships/image" Target="../media/image18.png"/><Relationship Id="rId27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C735DE-8A8E-4F0D-BB69-1FBC5F297B4B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66800" y="2514600"/>
            <a:ext cx="70104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/>
              <a:t>Financial Mathematics</a:t>
            </a:r>
          </a:p>
          <a:p>
            <a:pPr algn="ctr" eaLnBrk="1" hangingPunct="1"/>
            <a:r>
              <a:rPr lang="en-US" sz="2400"/>
              <a:t>Eigenvalues and eigenvectors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175" y="6553200"/>
            <a:ext cx="609600" cy="3048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8229600" y="6224588"/>
            <a:ext cx="914400" cy="609600"/>
          </a:xfrm>
          <a:prstGeom prst="rect">
            <a:avLst/>
          </a:prstGeom>
          <a:solidFill>
            <a:srgbClr val="FF6600">
              <a:alpha val="0"/>
            </a:srgb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060378-0E08-4A55-A6EE-D64D72BC3B60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pic>
        <p:nvPicPr>
          <p:cNvPr id="4" name="Picture 3" descr="txp_fi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3088" y="838200"/>
            <a:ext cx="4056935" cy="999797"/>
          </a:xfrm>
          <a:prstGeom prst="rect">
            <a:avLst/>
          </a:prstGeom>
          <a:noFill/>
          <a:ln w="9525" cap="flat" cmpd="sng" algn="in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in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prstShdw prst="shdw14" dist="35921" dir="2700000">
                    <a:srgbClr val="000000"/>
                  </a:prst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76" name="Picture 5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2235200"/>
            <a:ext cx="50958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7" name="Picture 6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3079750"/>
            <a:ext cx="38496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8" name="Picture 7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75038"/>
            <a:ext cx="775652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9" name="Picture 9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4348163"/>
            <a:ext cx="4189413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0" name="Picture 10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676775"/>
            <a:ext cx="635952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1" name="Picture 12" descr="txp_fi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5414963"/>
            <a:ext cx="16033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2" name="Rectangle 13"/>
          <p:cNvSpPr>
            <a:spLocks noChangeArrowheads="1"/>
          </p:cNvSpPr>
          <p:nvPr/>
        </p:nvSpPr>
        <p:spPr bwMode="auto">
          <a:xfrm>
            <a:off x="8226425" y="6248400"/>
            <a:ext cx="914400" cy="609600"/>
          </a:xfrm>
          <a:prstGeom prst="rect">
            <a:avLst/>
          </a:prstGeom>
          <a:solidFill>
            <a:srgbClr val="FF6600">
              <a:alpha val="0"/>
            </a:srgb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4"/>
          <p:cNvSpPr>
            <a:spLocks noChangeArrowheads="1"/>
          </p:cNvSpPr>
          <p:nvPr/>
        </p:nvSpPr>
        <p:spPr bwMode="auto">
          <a:xfrm>
            <a:off x="0" y="6545263"/>
            <a:ext cx="609600" cy="3048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 descr="txp_fi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998" y="2257425"/>
            <a:ext cx="1419228" cy="283845"/>
          </a:xfrm>
          <a:prstGeom prst="rect">
            <a:avLst/>
          </a:prstGeom>
          <a:noFill/>
          <a:ln w="9525" cap="flat" cmpd="sng" algn="in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in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prstShdw prst="shdw14" dist="35921" dir="2700000">
                    <a:scrgbClr r="0" g="0" b="0"/>
                  </a:prst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85" name="Picture 18" descr="txp_fig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2306638"/>
            <a:ext cx="303213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6" name="Picture 20" descr="txp_fig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3048000"/>
            <a:ext cx="3032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7" name="Picture 22" descr="txp_fig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4395788"/>
            <a:ext cx="284163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8" name="Picture 24" descr="txp_fig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507038"/>
            <a:ext cx="322263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79C688-1A02-439F-8D72-84B91BB590E7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pic>
        <p:nvPicPr>
          <p:cNvPr id="4099" name="Picture 2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32025"/>
            <a:ext cx="50958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0" name="Picture 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19400"/>
            <a:ext cx="53403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1" name="Picture 4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95650"/>
            <a:ext cx="53594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2" name="Picture 5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33800"/>
            <a:ext cx="43973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6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365625"/>
            <a:ext cx="5000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4" name="Picture 7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724400"/>
            <a:ext cx="37750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8" descr="txp_fi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334000"/>
            <a:ext cx="1735138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6" name="Picture 9" descr="txp_f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791200"/>
            <a:ext cx="78263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7" descr="txp_fi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5771" y="685800"/>
            <a:ext cx="5525748" cy="1377193"/>
          </a:xfrm>
          <a:prstGeom prst="rect">
            <a:avLst/>
          </a:prstGeom>
          <a:noFill/>
          <a:ln w="9525" cap="flat" cmpd="sng" algn="in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in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prstShdw prst="shdw14" dist="35921" dir="2700000">
                    <a:srgbClr val="000000"/>
                  </a:prst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108" name="Rectangle 15"/>
          <p:cNvSpPr>
            <a:spLocks noChangeArrowheads="1"/>
          </p:cNvSpPr>
          <p:nvPr/>
        </p:nvSpPr>
        <p:spPr bwMode="auto">
          <a:xfrm>
            <a:off x="8226425" y="6248400"/>
            <a:ext cx="914400" cy="609600"/>
          </a:xfrm>
          <a:prstGeom prst="rect">
            <a:avLst/>
          </a:prstGeom>
          <a:solidFill>
            <a:srgbClr val="FF6600">
              <a:alpha val="0"/>
            </a:srgb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Rectangle 16"/>
          <p:cNvSpPr>
            <a:spLocks noChangeArrowheads="1"/>
          </p:cNvSpPr>
          <p:nvPr/>
        </p:nvSpPr>
        <p:spPr bwMode="auto">
          <a:xfrm>
            <a:off x="0" y="6545263"/>
            <a:ext cx="609600" cy="3048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 descr="txp_fig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998" y="2257425"/>
            <a:ext cx="1419228" cy="283845"/>
          </a:xfrm>
          <a:prstGeom prst="rect">
            <a:avLst/>
          </a:prstGeom>
          <a:noFill/>
          <a:ln w="9525" cap="flat" cmpd="sng" algn="in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in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prstShdw prst="shdw14" dist="35921" dir="2700000">
                    <a:scrgbClr r="0" g="0" b="0"/>
                  </a:prst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>
                  <a:rot lat="0" lon="0" rev="0"/>
                </a:camera>
                <a:lightRig rig="threePt" dir="t">
                  <a:rot lat="0" lon="0" rev="0"/>
                </a:lightRig>
              </a14:hiddenScene3d>
            </a:ext>
            <a:ext uri="{E45631CC-5BF2-4C18-A39C-3461C7D3F71A}">
              <a14:hiddenSp3d xmlns:a14="http://schemas.microsoft.com/office/drawing/2010/main" extrusionH="457200">
                <a:contourClr>
                  <a:srgbClr val="000000"/>
                </a:contourClr>
              </a14:hiddenSp3d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111" name="Picture 18" descr="txp_fig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2306638"/>
            <a:ext cx="303213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12" name="Picture 19" descr="txp_fig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2819400"/>
            <a:ext cx="3032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13" name="Picture 20" descr="txp_fig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4441825"/>
            <a:ext cx="284163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14" name="Picture 21" descr="txp_fig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422900"/>
            <a:ext cx="32226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begin{document}&#10;&#10;\end{document}&#10;"/>
  <p:tag name="EMBEDFONTS" val="1"/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1558&quot;&gt;&lt;property id=&quot;20148&quot; value=&quot;5&quot;/&gt;&lt;property id=&quot;20300&quot; value=&quot;Slide 2&quot;/&gt;&lt;property id=&quot;20307&quot; value=&quot;257&quot;/&gt;&lt;/object&gt;&lt;object type=&quot;3&quot; unique_id=&quot;11705&quot;&gt;&lt;property id=&quot;20148&quot; value=&quot;5&quot;/&gt;&lt;property id=&quot;20300&quot; value=&quot;Slide 3&quot;/&gt;&lt;property id=&quot;20307&quot; value=&quot;258&quot;/&gt;&lt;/object&gt;&lt;/object&gt;&lt;/object&gt;&lt;/database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a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16"/>
  <p:tag name="PICTUREFILESIZE" val="187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b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16"/>
  <p:tag name="PICTUREFILESIZE" val="197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c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15"/>
  <p:tag name="PICTUREFILESIZE" val="174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d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17"/>
  <p:tag name="PICTUREFILESIZE" val="205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Find} the eigenvalues of $M$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270"/>
  <p:tag name="PICTUREFILESIZE" val="2103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0,.8,0}For each} eigenvalue $\lambda$ of $M$,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283"/>
  <p:tag name="PICTUREFILESIZE" val="2175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find} a basis for $\ker(M-\lambda I)$,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284"/>
  <p:tag name="PICTUREFILESIZE" val="2183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usepackage{color,amssymb}&#10;\pagestyle{empty}&#10;\begin{document}&#10;the $\lambda$-eigenspace of $M$.&#10;\end{document}&#10;"/>
  <p:tag name="EXTERNALNAME" val="txp_fig"/>
  <p:tag name="BLEND" val="0"/>
  <p:tag name="TRANSPARENT" val="0"/>
  <p:tag name="RESOLUTION" val="1200"/>
  <p:tag name="WORKAROUNDTRANSPARENCYBUG" val="0"/>
  <p:tag name="ALLOWFONTSUBSTITUTION" val="0"/>
  <p:tag name="BITMAPFORMAT" val="png256"/>
  <p:tag name="ORIGWIDTH" val="233"/>
  <p:tag name="PICTUREFILESIZE" val="1787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Find} a matrix $C$ such that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265"/>
  <p:tag name="PICTUREFILESIZE" val="1922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usepackage{color,amssymb}&#10;\pagestyle{empty}&#10;\begin{document}&#10;$CMC^{-1}$ is diagonal.&#10;\end{document}&#10;"/>
  <p:tag name="EXTERNALNAME" val="txp_fig"/>
  <p:tag name="BLEND" val="0"/>
  <p:tag name="TRANSPARENT" val="0"/>
  <p:tag name="RESOLUTION" val="1200"/>
  <p:tag name="WORKAROUNDTRANSPARENCYBUG" val="0"/>
  <p:tag name="ALLOWFONTSUBSTITUTION" val="0"/>
  <p:tag name="BITMAPFORMAT" val="png256"/>
  <p:tag name="ORIGWIDTH" val="200"/>
  <p:tag name="PICTUREFILESIZE" val="169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Let} $M:=\left[\matrix{&#10;-1&amp;2\cr3&amp;-2}\right]$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215"/>
  <p:tag name="PICTUREFILESIZE" val="2028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Find} $e^{tM}$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92"/>
  <p:tag name="PICTUREFILESIZE" val="751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({\color[rgb]{0,.8,0}Each} entry of $e^{tM}$ is an expression of $t$.)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415"/>
  <p:tag name="PICTUREFILESIZE" val="3228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Let} $\displaystyle{M:=\left[\matrix{&#10;45&amp;-25&amp;-24\cr&#10;0&amp;-4&amp;0\cr&#10;80&amp;-41&amp;-43}\right]}$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293"/>
  <p:tag name="PICTUREFILESIZE" val="3924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0032-2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75"/>
  <p:tag name="PICTUREFILESIZE" val="602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a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16"/>
  <p:tag name="PICTUREFILESIZE" val="187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b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16"/>
  <p:tag name="PICTUREFILESIZE" val="197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c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15"/>
  <p:tag name="PICTUREFILESIZE" val="174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d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17"/>
  <p:tag name="PICTUREFILESIZE" val="205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Find} the eigenvalues of $M$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270"/>
  <p:tag name="PICTUREFILESIZE" val="2103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0,.8,0}For each} eigenvalue,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204"/>
  <p:tag name="PICTUREFILESIZE" val="1627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find} an eigenvector with that eigenvalue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411"/>
  <p:tag name="PICTUREFILESIZE" val="3136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Find} a $2\times2$ invertible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222"/>
  <p:tag name="PICTUREFILESIZE" val="163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matrix $C$ s.t.~$C^{-1}MC$ is diagonal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337"/>
  <p:tag name="PICTUREFILESIZE" val="2576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,amssymb}&#10;\pagestyle{empty}&#10;\begin{document}&#10;{\color[rgb]{1,0,1}Find} $e^M$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85"/>
  <p:tag name="PICTUREFILESIZE" val="688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color}&#10;\pagestyle{empty}&#10;\begin{document}&#10;{\color{blue}0032-1}.&#10;\end{document}&#10;"/>
  <p:tag name="FILENAME" val="txp_fig"/>
  <p:tag name="FORMAT" val="png256"/>
  <p:tag name="RES" val="1200"/>
  <p:tag name="BLEND" val="0"/>
  <p:tag name="TRANSPARENT" val="0"/>
  <p:tag name="TBUG" val="0"/>
  <p:tag name="ALLOWFS" val="0"/>
  <p:tag name="ORIGWIDTH" val="75"/>
  <p:tag name="PICTUREFILESIZE" val="606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3145</TotalTime>
  <Words>9</Words>
  <Application>Microsoft Office PowerPoint</Application>
  <PresentationFormat>On-screen Show (4:3)</PresentationFormat>
  <Paragraphs>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adams</dc:creator>
  <cp:lastModifiedBy>adams</cp:lastModifiedBy>
  <cp:revision>364</cp:revision>
  <dcterms:created xsi:type="dcterms:W3CDTF">2007-11-29T22:28:17Z</dcterms:created>
  <dcterms:modified xsi:type="dcterms:W3CDTF">2011-10-07T13:08:18Z</dcterms:modified>
</cp:coreProperties>
</file>