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23FDF193-741C-4DBE-BEA7-28E098DE1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05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64FB5-9E6D-4AE6-97D9-BF7F2EE88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2EE6B-C1C9-4328-BDF2-796C219C8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0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5BE0E-9B89-4CE8-80F6-8B6F3CB2F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6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8278A-EA62-4A31-AC25-0F63235BD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0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5CF35-A2D6-4954-BDB8-F832C6AD6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7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98746-586F-49B6-9E5F-363B26FAA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9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611D8-89E0-48D5-8C43-DCE7E5B60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5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633F4-5B78-4072-9CE1-276452CC9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3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07277-D807-419A-99FE-81ECA8D1F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4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AFEE9-06C7-4DD7-B2D6-87FF5E8D6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5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F2281-2535-427E-8624-EF2DFA9E5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4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184407-2EF7-401F-81B0-45744C282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5.png"/><Relationship Id="rId3" Type="http://schemas.openxmlformats.org/officeDocument/2006/relationships/tags" Target="../tags/tag4.xml"/><Relationship Id="rId21" Type="http://schemas.openxmlformats.org/officeDocument/2006/relationships/image" Target="../media/image8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4.png"/><Relationship Id="rId25" Type="http://schemas.openxmlformats.org/officeDocument/2006/relationships/image" Target="../media/image12.png"/><Relationship Id="rId2" Type="http://schemas.openxmlformats.org/officeDocument/2006/relationships/tags" Target="../tags/tag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11.png"/><Relationship Id="rId5" Type="http://schemas.openxmlformats.org/officeDocument/2006/relationships/tags" Target="../tags/tag6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tags" Target="../tags/tag11.xml"/><Relationship Id="rId19" Type="http://schemas.openxmlformats.org/officeDocument/2006/relationships/image" Target="../media/image6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20.png"/><Relationship Id="rId3" Type="http://schemas.openxmlformats.org/officeDocument/2006/relationships/tags" Target="../tags/tag16.xml"/><Relationship Id="rId21" Type="http://schemas.openxmlformats.org/officeDocument/2006/relationships/image" Target="../media/image15.png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5" Type="http://schemas.openxmlformats.org/officeDocument/2006/relationships/image" Target="../media/image19.png"/><Relationship Id="rId33" Type="http://schemas.openxmlformats.org/officeDocument/2006/relationships/image" Target="../media/image27.png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tags" Target="../tags/tag23.xml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4FEAE0-1B71-4EE9-9729-FB3C57E06F13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  <a:endParaRPr lang="en-US" sz="2400"/>
          </a:p>
          <a:p>
            <a:pPr algn="ctr" eaLnBrk="1" hangingPunct="1"/>
            <a:r>
              <a:rPr lang="en-US" sz="2400"/>
              <a:t>Introduction to</a:t>
            </a:r>
          </a:p>
          <a:p>
            <a:pPr algn="ctr" eaLnBrk="1" hangingPunct="1"/>
            <a:r>
              <a:rPr lang="en-US" sz="2400"/>
              <a:t>the Black-Scholes formula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C36123-930E-455C-AEF7-2145B8D7BD06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075" name="Rectangle 18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19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971" y="127000"/>
            <a:ext cx="1419231" cy="283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8" name="Picture 19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134938"/>
            <a:ext cx="6869112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19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36625"/>
            <a:ext cx="46355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580" y="1698625"/>
            <a:ext cx="6869152" cy="3213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402" y="2138363"/>
            <a:ext cx="7910909" cy="3599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582" y="4540250"/>
            <a:ext cx="8799549" cy="35992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8612" y="4975225"/>
            <a:ext cx="8609519" cy="3599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4" name="Picture 191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515938"/>
            <a:ext cx="68691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5" name="Picture 197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62452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75685" y="2992438"/>
            <a:ext cx="2705942" cy="3213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7" name="Picture 202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3449638"/>
            <a:ext cx="73231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4535" y="3886200"/>
            <a:ext cx="6036455" cy="4348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0" name="Picture 5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3" y="100013"/>
            <a:ext cx="59991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970" y="127000"/>
            <a:ext cx="1419234" cy="283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2" name="Picture 2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605631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3" name="Picture 2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88" y="1143000"/>
            <a:ext cx="4049712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4" name="Picture 2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82738"/>
            <a:ext cx="2308225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5" name="Picture 30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25" y="1562100"/>
            <a:ext cx="60356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6" name="Picture 33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2039938"/>
            <a:ext cx="8172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7" name="Picture 36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074" y="2460625"/>
            <a:ext cx="5278438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8" name="Picture 3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195638"/>
            <a:ext cx="30321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9" name="Picture 52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63900"/>
            <a:ext cx="770255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0" name="Picture 43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3114675"/>
            <a:ext cx="1703387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1" name="Picture 49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4203700"/>
            <a:ext cx="303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4330700"/>
            <a:ext cx="7702201" cy="8516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13" name="Picture 46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4181475"/>
            <a:ext cx="1703387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4" name="Picture 56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5405438"/>
            <a:ext cx="28416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5473700"/>
            <a:ext cx="7607264" cy="8708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16" name="Picture 55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5324475"/>
            <a:ext cx="1703387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17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6D4DB9-6677-4889-B469-3BFFE7FECF02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ssume} that the annual forc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0"/>
  <p:tag name="PICTUREFILESIZE" val="2365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terest is 1\%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3"/>
  <p:tag name="PICTUREFILESIZE" val="1139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(That is, \$1, invested risk-free, grow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7"/>
  <p:tag name="PICTUREFILESIZE" val="3055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fter one year, to $e^{0.01}$ dollars.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9"/>
  <p:tag name="PICTUREFILESIZE" val="2485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C(r_*,\sigma_*,T,S,K)$ denot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7"/>
  <p:tag name="PICTUREFILESIZE" val="2410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61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2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lack-Scholes price on a $T$ yea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0"/>
  <p:tag name="PICTUREFILESIZE" val="2417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European call option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4"/>
  <p:tag name="PICTUREFILESIZE" val="1596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ruck at $K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2"/>
  <p:tag name="PICTUREFILESIZE" val="1008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ith current underlying price $S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9"/>
  <p:tag name="PICTUREFILESIZE" val="2505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61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1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ssuming} the annual force of interest is $r_*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2"/>
  <p:tag name="PICTUREFILESIZE" val="3151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nd} the annual volatility $\sigma_*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9"/>
  <p:tag name="PICTUREFILESIZE" val="2121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&#10;\Delta(r_*,\sigma_*,T,S,K):=\frac{\partial}{\partial S}[C(r_*,\sigma_*,T,S,K)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7"/>
  <p:tag name="PICTUREFILESIZE" val="3662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0"/>
  <p:tag name="PICTUREFILESIZE" val="819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&#10;\Theta(r_*,\sigma_*,T,S,K):=&#10;\frac{\partial}{\partial T}[C(r_*,\sigma_*,T,S,K)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7"/>
  <p:tag name="PICTUREFILESIZE" val="3652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0"/>
  <p:tag name="PICTUREFILESIZE" val="819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&#10;\rho(r_*,\sigma_*,T,S,K):=&#10;\frac{\partial}{\partial r_*}[C(r_*,\sigma_*,T,S,K)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2"/>
  <p:tag name="PICTUREFILESIZE" val="3658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Price} 30-day a European call opt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3"/>
  <p:tag name="PICTUREFILESIZE" val="2698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0"/>
  <p:tag name="PICTUREFILESIZE" val="819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ption Pricing Formula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5"/>
  <p:tag name="PICTUREFILESIZE" val="1977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ssume} that the annual drift is 2\%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3"/>
  <p:tag name="PICTUREFILESIZE" val="2742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ssume} that the annual volatility is 35\%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8"/>
  <p:tag name="PICTUREFILESIZE" val="3229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ssume} that the current price is \$3 per share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351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nd} that the strike price is also \$3 per shar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5"/>
  <p:tag name="PICTUREFILESIZE" val="3436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n a stock, using the Black-Schol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3"/>
  <p:tag name="PICTUREFILESIZE" val="2784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3086</TotalTime>
  <Words>10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367</cp:revision>
  <dcterms:created xsi:type="dcterms:W3CDTF">2007-11-29T22:28:17Z</dcterms:created>
  <dcterms:modified xsi:type="dcterms:W3CDTF">2011-11-27T02:45:31Z</dcterms:modified>
</cp:coreProperties>
</file>