
<file path=[Content_Types].xml><?xml version="1.0" encoding="utf-8"?>
<Types xmlns="http://schemas.openxmlformats.org/package/2006/content-types">
  <Default Extension="emf" ContentType="image/x-emf"/>
  <Default Extension="glb" ContentType="model/gltf.binary"/>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37"/>
  </p:notesMasterIdLst>
  <p:sldIdLst>
    <p:sldId id="256" r:id="rId2"/>
    <p:sldId id="257" r:id="rId3"/>
    <p:sldId id="321" r:id="rId4"/>
    <p:sldId id="259" r:id="rId5"/>
    <p:sldId id="285" r:id="rId6"/>
    <p:sldId id="311" r:id="rId7"/>
    <p:sldId id="295" r:id="rId8"/>
    <p:sldId id="287" r:id="rId9"/>
    <p:sldId id="322" r:id="rId10"/>
    <p:sldId id="263" r:id="rId11"/>
    <p:sldId id="313" r:id="rId12"/>
    <p:sldId id="290" r:id="rId13"/>
    <p:sldId id="315" r:id="rId14"/>
    <p:sldId id="291" r:id="rId15"/>
    <p:sldId id="265" r:id="rId16"/>
    <p:sldId id="327" r:id="rId17"/>
    <p:sldId id="268" r:id="rId18"/>
    <p:sldId id="337" r:id="rId19"/>
    <p:sldId id="271" r:id="rId20"/>
    <p:sldId id="338" r:id="rId21"/>
    <p:sldId id="298" r:id="rId22"/>
    <p:sldId id="273" r:id="rId23"/>
    <p:sldId id="339" r:id="rId24"/>
    <p:sldId id="267" r:id="rId25"/>
    <p:sldId id="270" r:id="rId26"/>
    <p:sldId id="336" r:id="rId27"/>
    <p:sldId id="301" r:id="rId28"/>
    <p:sldId id="303" r:id="rId29"/>
    <p:sldId id="302" r:id="rId30"/>
    <p:sldId id="340" r:id="rId31"/>
    <p:sldId id="275" r:id="rId32"/>
    <p:sldId id="341" r:id="rId33"/>
    <p:sldId id="348" r:id="rId34"/>
    <p:sldId id="277" r:id="rId35"/>
    <p:sldId id="281"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9FF"/>
    <a:srgbClr val="2E75B6"/>
    <a:srgbClr val="D62728"/>
    <a:srgbClr val="A2A2A2"/>
    <a:srgbClr val="FFCC32"/>
    <a:srgbClr val="F6F6F6"/>
    <a:srgbClr val="FDFDFD"/>
    <a:srgbClr val="7F7F7F"/>
    <a:srgbClr val="F2F2F2"/>
    <a:srgbClr val="57843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790"/>
    <p:restoredTop sz="49796" autoAdjust="0"/>
  </p:normalViewPr>
  <p:slideViewPr>
    <p:cSldViewPr snapToGrid="0" snapToObjects="1">
      <p:cViewPr varScale="1">
        <p:scale>
          <a:sx n="55" d="100"/>
          <a:sy n="55" d="100"/>
        </p:scale>
        <p:origin x="3384" y="200"/>
      </p:cViewPr>
      <p:guideLst/>
    </p:cSldViewPr>
  </p:slideViewPr>
  <p:outlineViewPr>
    <p:cViewPr>
      <p:scale>
        <a:sx n="33" d="100"/>
        <a:sy n="33" d="100"/>
      </p:scale>
      <p:origin x="0" y="-4112"/>
    </p:cViewPr>
  </p:outlineViewPr>
  <p:notesTextViewPr>
    <p:cViewPr>
      <p:scale>
        <a:sx n="1" d="1"/>
        <a:sy n="1" d="1"/>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81"/>
    </inkml:context>
    <inkml:brush xml:id="br0">
      <inkml:brushProperty name="width" value="0.05" units="cm"/>
      <inkml:brushProperty name="height" value="0.05" units="cm"/>
    </inkml:brush>
  </inkml:definitions>
  <inkml:trace contextRef="#ctx0" brushRef="#br0">100 98 24575,'-4'-5'0,"1"1"0,0 0 0,-1-1 0,2 2 0,-2-1 0,1 3 0,0-2 0,2 2 0,0-1 0,1 1 0,-2 1 0,1-1 0,1 1 0,0-2 0,-1 1 0,1 1 0,0-1 0,-2-1 0,2 1 0,0 0 0,0-2 0,-1 0 0,1 1 0,-1 0 0,1 0 0,-2 0 0,1 0 0,1 0 0,-3 1 0,2 0 0,0-1 0,-2 1 0,0 0 0,2-2 0,0 3 0,1-1 0,-2 1 0,2 0 0,-1-2 0,1 1 0,-3-2 0,2 2 0,0 0 0,-2-2 0,0 2 0,1-2 0,0 2 0,1-1 0,1 2 0,1-1 0,-1 1 0,-1 0 0,0-1 0,-3 1 0,2 0 0,0 0 0,0 0 0,1 0 0,0 0 0,-1 0 0,1-2 0,1 2 0,-4-1 0,3 0 0,-3-1 0,2 2 0,1-1 0,4 1 0,-1 0 0,2 0 0,0 0 0,-1 0 0,0 0 0,-2 0 0,2 0 0,-2 0 0,0 0 0,-1 0 0,3 0 0,-2 0 0,3 1 0,-1-1 0,1 0 0,0 0 0,-3 0 0,1 2 0,-1-2 0,0 0 0,2 0 0,0 0 0,1 0 0,0 0 0,0 0 0,-3 0 0,2 0 0,-2 0 0,-1 0 0,0 0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35"/>
    </inkml:context>
    <inkml:brush xml:id="br0">
      <inkml:brushProperty name="width" value="0.2" units="cm"/>
      <inkml:brushProperty name="height" value="0.2" units="cm"/>
      <inkml:brushProperty name="color" value="#945200"/>
    </inkml:brush>
  </inkml:definitions>
  <inkml:trace contextRef="#ctx0" brushRef="#br0">0 1 24575,'0'0'0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36"/>
    </inkml:context>
    <inkml:brush xml:id="br0">
      <inkml:brushProperty name="width" value="0.2" units="cm"/>
      <inkml:brushProperty name="height" value="0.2" units="cm"/>
      <inkml:brushProperty name="color" value="#945200"/>
    </inkml:brush>
  </inkml:definitions>
  <inkml:trace contextRef="#ctx0" brushRef="#br0">0 1 24575,'0'0'0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37"/>
    </inkml:context>
    <inkml:brush xml:id="br0">
      <inkml:brushProperty name="width" value="0.2" units="cm"/>
      <inkml:brushProperty name="height" value="0.2" units="cm"/>
      <inkml:brushProperty name="color" value="#945200"/>
    </inkml:brush>
  </inkml:definitions>
  <inkml:trace contextRef="#ctx0" brushRef="#br0">1 1 24575,'0'0'0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38"/>
    </inkml:context>
    <inkml:brush xml:id="br0">
      <inkml:brushProperty name="width" value="0.2" units="cm"/>
      <inkml:brushProperty name="height" value="0.2" units="cm"/>
      <inkml:brushProperty name="color" value="#945200"/>
    </inkml:brush>
  </inkml:definitions>
  <inkml:trace contextRef="#ctx0" brushRef="#br0">0 1 24575,'0'0'0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39"/>
    </inkml:context>
    <inkml:brush xml:id="br0">
      <inkml:brushProperty name="width" value="0.2" units="cm"/>
      <inkml:brushProperty name="height" value="0.2" units="cm"/>
      <inkml:brushProperty name="color" value="#945200"/>
    </inkml:brush>
  </inkml:definitions>
  <inkml:trace contextRef="#ctx0" brushRef="#br0">1 1 24575,'0'0'0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40"/>
    </inkml:context>
    <inkml:brush xml:id="br0">
      <inkml:brushProperty name="width" value="0.2" units="cm"/>
      <inkml:brushProperty name="height" value="0.2" units="cm"/>
      <inkml:brushProperty name="color" value="#945200"/>
    </inkml:brush>
  </inkml:definitions>
  <inkml:trace contextRef="#ctx0" brushRef="#br0">1 1 24575,'0'0'0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41"/>
    </inkml:context>
    <inkml:brush xml:id="br0">
      <inkml:brushProperty name="width" value="0.025" units="cm"/>
      <inkml:brushProperty name="height" value="0.025" units="cm"/>
      <inkml:brushProperty name="color" value="#945200"/>
    </inkml:brush>
  </inkml:definitions>
  <inkml:trace contextRef="#ctx0" brushRef="#br0">0 0 24575,'1'0'0,"1"0"0,-2 0 0,0 0 0,1 0 0,-1 0 0,1 0 0,1 0 0,-2 0 0,0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42"/>
    </inkml:context>
    <inkml:brush xml:id="br0">
      <inkml:brushProperty name="width" value="0.025" units="cm"/>
      <inkml:brushProperty name="height" value="0.025" units="cm"/>
      <inkml:brushProperty name="color" value="#945200"/>
    </inkml:brush>
  </inkml:definitions>
  <inkml:trace contextRef="#ctx0" brushRef="#br0">0 0 24575,'0'0'0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43"/>
    </inkml:context>
    <inkml:brush xml:id="br0">
      <inkml:brushProperty name="width" value="0.025" units="cm"/>
      <inkml:brushProperty name="height" value="0.025" units="cm"/>
      <inkml:brushProperty name="color" value="#945200"/>
    </inkml:brush>
  </inkml:definitions>
  <inkml:trace contextRef="#ctx0" brushRef="#br0">1 1 24575,'0'0'0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44"/>
    </inkml:context>
    <inkml:brush xml:id="br0">
      <inkml:brushProperty name="width" value="0.025" units="cm"/>
      <inkml:brushProperty name="height" value="0.025" units="cm"/>
      <inkml:brushProperty name="color" value="#945200"/>
    </inkml:brush>
  </inkml:definitions>
  <inkml:trace contextRef="#ctx0" brushRef="#br0">0 0 24575,'0'0'0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82"/>
    </inkml:context>
    <inkml:brush xml:id="br0">
      <inkml:brushProperty name="width" value="0.025" units="cm"/>
      <inkml:brushProperty name="height" value="0.025" units="cm"/>
    </inkml:brush>
  </inkml:definitions>
  <inkml:trace contextRef="#ctx0" brushRef="#br0">65 14 24575,'2'0'0,"-1"0"0,0-1 0,2 1 0,1 0 0,3 0 0,-2 0 0,4 0 0,-3 0 0,-1 0 0,-2 0 0,-1 0 0,0 0 0,-1 0 0,3 1 0,0-1 0,0 0 0,-1 0 0,1 0 0,-4 0 0,0 0 0,-2 0 0,1 0 0,-2 0 0,1-1 0,-5 0 0,0-1 0,-1 0 0,-2 0 0,3 1 0,0 0 0,2 1 0,0-2 0,1 2 0,0 0 0,1-1 0,0 1 0,2 0 0,1 0 0,1 0 0,2 0 0,0 0 0,-1 0 0,4 0 0,-1 0 0,2 0 0,-2 0 0,0 0 0,-1 0 0,-1 1 0,1-1 0,0 2 0,-1-1 0,2 2 0,2-2 0,-1 2 0,-3-2 0,0 0 0,-2-1 0,-1 0 0,-1 0 0,1 2 0,-2-2 0,2 1 0,-1-1 0,0 0 0,1 0 0,-2 0 0,2 1 0,3-2 0,0 0 0,2-1 0,-1 1 0,0-2 0,-1 2 0,-3 1 0,0 0 0,1-1 0,-1 1 0,0 0 0,2-2 0,-2 2 0,0 0 0,1 0 0,0 0 0,0 0 0,-1 0 0,0 0 0,0 2 0,0 0 0,-1 1 0,1 1 0,-1 0 0,-2 1 0,2 1 0,-3-1 0,0 0 0,1-1 0,-1 2 0,1-5 0,-1 3 0,0-3 0,0 1 0,0-1 0,2 2 0,-2-2 0,1 0 0,-1-1 0,1 2 0,1-2 0,-1 0 0,0 1 0,-1-1 0,2 0 0,-1 0 0,0 0 0,1 0 0,-2 0 0,-2 0 0,0-1 0,-1 1 0,0 0 0,3 0 0,3 0 0,0 0 0,-1 0 0,2 1 0,-1-1 0,1 1 0,-1 1 0,-2-1 0,2-1 0,-2 3 0,0-1 0,-1 0 0,3 0 0,-2 1 0,2-2 0,0 1 0,-1-1 0,1 0 0,0 1 0,1-2 0,-2-3 0,2 2 0,-1-2 0,-2-1 0,2 3 0,0-1 0,1 1 0,-2 1 0,2 0 0,-1 0 0,1-1 0,-1-1 0,1-2 0,-2 2 0,2 0 0,0 2 0,0 2 0,0 0 0,0 1 0,0 0 0,0-1 0,-1 2 0,1-1 0,0 0 0,0-2 0,0 0 0,0 1 0,0-2 0,0 1 0,0-1 0,0 0 0,1 0 0,-1 1 0,0-1 0,0 0 0,0 2 0,0-1 0,2 0 0,-2-1 0,1 3 0,0-2 0,1 1 0,-2-2 0,1 0 0,-1 1 0,0-1 0,0 0 0,0 1 0,1-1 0,-1 0 0,0 2 0,0-2 0,0 0 0,2 1 0,-1-1 0,-1 0 0,0 1 0,0 1 0,0-1 0,1 2 0,-1-1 0,0 0 0,0 0 0,0 1 0,0 0 0,0-2 0,0 0 0,0-2 0,2 1 0,-2-1 0,2 0 0,0-1 0,-1 1 0,0-1 0,1 2 0,-2-1 0,0 1 0,1 0 0,-1 0 0,1-1 0,-1 1 0,0 0 0,2-2 0,-2 2 0,0 0 0,1 0 0,-1-1 0,1 0 0,1-2 0,-1 2 0,0-2 0,1 0 0,-2 2 0,-2 0 0,2-1 0,-1 1 0,-2 0 0,3 1 0,-1 0 0,0 0 0,1 0 0,1-2 0,0 1 0,5-2 0,-2 1 0,2-2 0,0 2 0,0 0 0,0 0 0,-1 0 0,-2 2 0,-1 0 0,0 0 0,-1 0 0,-2 0 0,-1 1 0,0 2 0,-2-1 0,-10 2 0,0 0 0,-1 0 0,3-1 0,5-2 0,5 1 0,2-2 0,1-2 0,2 0 0,2-1 0,0 0 0,3-1 0,-2 3 0,2-2 0,-3 3 0,-2 0 0,-1 0 0,0 2 0,-2-1 0,0-1 0,0 3 0,0-2 0,0 3 0,-2-1 0,1-1 0,-2 1 0,2 0 0,-3-1 0,1 0 0,1-1 0,-2 0 0,2 1 0,1-1 0,1-1 0,-1 0 0,-1 0 0,2 0 0,0-1 0,-1 1 0,0 0 0,-2 0 0,2 0 0,-1 0 0,2 0 0,-1 0 0,1 1 0,-1-1 0,1 0 0,-2 0 0,2 0 0,-1 0 0,1 0 0,-1 0 0,1 0 0,0-1 0,0-1 0,0 0 0,0 0 0,1-2 0,-1 3 0,0-2 0,0 3 0,1-1 0,1 1 0,2 0 0,0 0 0,1 0 0,-1 0 0,-1 0 0,-2 0 0,-1 0 0,0 1 0,0-1 0,0 2 0,0-2 0,1 0 0,1 0 0,-1 0 0,0 0 0,2 0 0,2 0 0,6 2 0,0 1 0,2 0 0,-4-1 0,1 0 0,-6-1 0,-2-1 0,-2 0 0,0 0 0,-1 0 0,-2 1 0,2-1 0,-2 0 0,1 0 0,0 0 0,0 0 0,-1 0 0,0 0 0,1 0 0,2 2 0,-2-2 0,1 0 0,1 0 0,-1 0 0,1 0 0,-3 0 0,0 0 0,2 0 0,-2 0 0,1 0 0,-1 0 0,2 0 0,-2 0 0,2 0 0,-1 0 0,1 1 0,1-1 0,-1 0 0,-1 0 0,1 1 0,1-1 0,-1 0 0,-1 0 0,1 0 0,0 0 0,1 0 0,-2 0 0,1 0 0,-2 0 0,1 0 0,-2 0 0,1 0 0,0 0 0,2 0 0,0 0 0,-2 0 0,2 0 0,-1 0 0,1 0 0,1 0 0,0 0 0,1-1 0,-1 1 0,2-1 0,-1-1 0,2 2 0,-2 0 0,2 0 0,1 0 0,0 0 0,1 0 0,-1 0 0,1-1 0,-1 1 0,2 0 0,-2 0 0,1 0 0,0 0 0,2 0 0,-2 0 0,1 0 0,-2 0 0,-2 0 0,1 0 0,-2 0 0,3 0 0,-1 0 0,1-1 0,1 1 0,-1 0 0,-1 0 0,1 0 0,0 0 0,1 0 0,-2 0 0,1 0 0,0 0 0,-1 0 0,0-2 0,-2 2 0,3 0 0,-3 0 0,5 0 0,-4 0 0,2 0 0,0 0 0,-2 0 0,0 0 0,-2 0 0,2 0 0,1 0 0,0 0 0,3 0 0,-1 0 0,-1 0 0,0-1 0,-3 0 0,-1-1 0,1-2 0,-1 0 0,2 0 0,-2 0 0,0 3 0,-2-2 0,2 2 0,-1-2 0,1 2 0,0 0 0,-1 1 0,1-2 0,0 2 0,-1 2 0,1-1 0,1 2 0,-1-2 0,0 3 0,0-3 0,1 3 0,-1-2 0,0 0 0,0 0 0,0-1 0,0-1 0,0 1 0,-1-1 0,1 2 0,0-2 0,0 1 0,0-1 0,0-3 0,1 2 0,-1-6 0,1 2 0,-1 1 0,0 0 0,2 1 0,-4 1 0,2-1 0,0 0 0,-1 2 0,1-2 0,-1 2 0,1 0 0,-1-1 0,-1 2 0,0 2 0,-1-2 0,-2 2 0,1-2 0,-3 3 0,2-3 0,-2 0 0,2 1 0,-1-1 0,2 2 0,2-1 0,-4-1 0,2 1 0,-1-1 0,0 2 0,-1-2 0,-1 0 0,2 0 0,-3 0 0,3 0 0,-2 0 0,2 0 0,1 0 0,-2 1 0,4 2 0,-2-2 0,2 0 0,0 1 0,0-1 0,2-1 0,-1 1 0,1-1 0,0 0 0,0 2 0,0-2 0,0 1 0,0-1 0,0 1 0,0 1 0,1-1 0,1 0 0,0-1 0,1 2 0,1-2 0,0 0 0,0 0 0,1 0 0,-1-2 0,2 2 0,-2-1 0,-2 1 0,2-1 0,0 1 0,0 0 0,2-2 0,-2 1 0,0 1 0,0-1 0,-3 1 0,2 0 0,-3-2 0,1 2 0,1 0 0,0 0 0,1 0 0,1 0 0,1 0 0,2 0 0,-2 0 0,3 0 0,-1 0 0,-3 0 0,-3 0 0,1 0 0,-1 0 0,0 0 0,-1 2 0,0-2 0,0 0 0,1 1 0,-1-1 0,0 1 0,0 1 0,0-1 0,2 0 0,-2-1 0,0 0 0,-2 2 0,2-2 0,-1 0 0,1 0 0,-2 0 0,2 0 0,-2 0 0,1 0 0,-2 0 0,0 0 0,0 0 0,-1 0 0,2 0 0,-1 0 0,2 0 0,0 0 0,0 0 0,1 0 0,-3 0 0,2 0 0,-1 0 0,-1 0 0,2 0 0,-3 0 0,3-2 0,1 2 0,-1 0 0,-1 2 0,1-2 0,-1 0 0,0 1 0,-1-1 0,-1 1 0,0 1 0,0-1 0,2 0 0,-1 1 0,0-1 0,2 0 0,-1 1 0,1-2 0,1 1 0,-1-1 0,1 1 0,0-1 0,0 0 0,0 2 0,0-2 0,0 0 0,0 1 0,1-1 0,0 0 0,1 0 0,0 0 0,1 0 0,0 0 0,1 1 0,0-1 0,0 0 0,1 0 0,-2 0 0,1 0 0,0 0 0,-2 0 0,3 0 0,-1 0 0,-2 0 0,2 0 0,0 0 0,-1 0 0,-2 0 0,2 0 0,-2 0 0,1 0 0,0 0 0,0 0 0,0 0 0,1 0 0,0 0 0,-3 0 0,1 0 0,-1 2 0,1-2 0,-1 2 0,3 0 0,-2-1 0,-1-1 0,0 0 0,-1 0 0,-2 0 0,1 0 0,-3 0 0,0 0 0,-2 0 0,2 0 0,1 0 0,-1 0 0,1 0 0,1 0 0,-1 0 0,0 0 0,0 0 0,0 0 0,-1 0 0,1 0 0,-1 0 0,1 0 0,1 2 0,0-2 0,0 0 0,3 0 0,-1 0 0,1 0 0,0-2 0,0-1 0,0-1 0,0-1 0,-1 1 0,1 0 0,-3 1 0,0 1 0,1 0 0,-2 0 0,-2-1 0,1 0 0,-4-1 0,2-1 0,-2 0 0,2 1 0,2 0 0,1 1 0,1 0 0,2 1 0,-1 2 0,1-3 0,1 2 0,-1-1 0,1 1 0,0 0 0,-3-1 0,3 1 0,-1-2 0,1 2 0,0-2 0,-2 2 0,2 0 0,0-1 0,0 1 0,0-2 0,0 1 0,0-1 0,-1 2 0,1-2 0,0 3 0,1-1 0,-1 1 0,0-2 0,0 2 0,0 0 0,2-1 0,-2 0 0,1-1 0,-1 0 0,1-2 0,-1 1 0,2 2 0,-4 1 0,1-2 0,1 2 0,-1 0 0,-1 0 0,1 0 0,1 0 0,-1 0 0,1 0 0,-2 0 0,2 0 0,2 0 0,0 2 0,4-2 0,0 0 0,1 0 0,5 0 0,-3 1 0,3 0 0,2 1 0,0 0 0,0 0 0,-6 0 0,-2 0 0,-4-2 0,-1 1 0,1-1 0,-2 1 0,0 2 0,1-2 0,-1 1 0,0 0 0,0 0 0,0-1 0,0 0 0,0 1 0,-1-1 0,-1-1 0,1 0 0,-2 0 0,-2 1 0,-3-1 0,0 0 0,-2 2 0,4-2 0,-1 0 0,2 0 0,1 0 0,1 0 0,2-2 0,-1 2 0,0-1 0,0 1 0,0-3 0,-1 2 0,-1-2 0,3 1 0,-1 2 0,1-2 0,4 2 0,-3 0 0,1 0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45"/>
    </inkml:context>
    <inkml:brush xml:id="br0">
      <inkml:brushProperty name="width" value="0.025" units="cm"/>
      <inkml:brushProperty name="height" value="0.025" units="cm"/>
      <inkml:brushProperty name="color" value="#945200"/>
    </inkml:brush>
  </inkml:definitions>
  <inkml:trace contextRef="#ctx0" brushRef="#br0">1 1 24575,'0'0'0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46"/>
    </inkml:context>
    <inkml:brush xml:id="br0">
      <inkml:brushProperty name="width" value="0.025" units="cm"/>
      <inkml:brushProperty name="height" value="0.025" units="cm"/>
      <inkml:brushProperty name="color" value="#945200"/>
    </inkml:brush>
  </inkml:definitions>
  <inkml:trace contextRef="#ctx0" brushRef="#br0">1 1 24575,'0'0'0</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47"/>
    </inkml:context>
    <inkml:brush xml:id="br0">
      <inkml:brushProperty name="width" value="0.025" units="cm"/>
      <inkml:brushProperty name="height" value="0.025" units="cm"/>
      <inkml:brushProperty name="color" value="#945200"/>
    </inkml:brush>
  </inkml:definitions>
  <inkml:trace contextRef="#ctx0" brushRef="#br0">1 1 24575,'0'0'0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48"/>
    </inkml:context>
    <inkml:brush xml:id="br0">
      <inkml:brushProperty name="width" value="0.025" units="cm"/>
      <inkml:brushProperty name="height" value="0.025" units="cm"/>
      <inkml:brushProperty name="color" value="#945200"/>
    </inkml:brush>
  </inkml:definitions>
  <inkml:trace contextRef="#ctx0" brushRef="#br0">1 1 24575,'0'0'0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49"/>
    </inkml:context>
    <inkml:brush xml:id="br0">
      <inkml:brushProperty name="width" value="0.025" units="cm"/>
      <inkml:brushProperty name="height" value="0.025" units="cm"/>
      <inkml:brushProperty name="color" value="#945200"/>
    </inkml:brush>
  </inkml:definitions>
  <inkml:trace contextRef="#ctx0" brushRef="#br0">14 0 24575,'-1'0'0,"-2"0"0,3 0 0,0 0 0,-1 0 0,0 1 0,-1-1 0,1 0 0,0 0 0,-1 0 0,2 0 0,-1 0 0,1 0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50"/>
    </inkml:context>
    <inkml:brush xml:id="br0">
      <inkml:brushProperty name="width" value="0.025" units="cm"/>
      <inkml:brushProperty name="height" value="0.025" units="cm"/>
      <inkml:brushProperty name="color" value="#945200"/>
    </inkml:brush>
  </inkml:definitions>
  <inkml:trace contextRef="#ctx0" brushRef="#br0">1 1 24575,'0'0'0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51"/>
    </inkml:context>
    <inkml:brush xml:id="br0">
      <inkml:brushProperty name="width" value="0.025" units="cm"/>
      <inkml:brushProperty name="height" value="0.025" units="cm"/>
      <inkml:brushProperty name="color" value="#945200"/>
    </inkml:brush>
  </inkml:definitions>
  <inkml:trace contextRef="#ctx0" brushRef="#br0">1 1 24575,'0'0'0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52"/>
    </inkml:context>
    <inkml:brush xml:id="br0">
      <inkml:brushProperty name="width" value="0.025" units="cm"/>
      <inkml:brushProperty name="height" value="0.025" units="cm"/>
      <inkml:brushProperty name="color" value="#945200"/>
    </inkml:brush>
  </inkml:definitions>
  <inkml:trace contextRef="#ctx0" brushRef="#br0">0 0 24575,'0'0'0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53"/>
    </inkml:context>
    <inkml:brush xml:id="br0">
      <inkml:brushProperty name="width" value="0.025" units="cm"/>
      <inkml:brushProperty name="height" value="0.025" units="cm"/>
      <inkml:brushProperty name="color" value="#945200"/>
    </inkml:brush>
  </inkml:definitions>
  <inkml:trace contextRef="#ctx0" brushRef="#br0">1 0 24575,'0'0'0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54"/>
    </inkml:context>
    <inkml:brush xml:id="br0">
      <inkml:brushProperty name="width" value="0.025" units="cm"/>
      <inkml:brushProperty name="height" value="0.025" units="cm"/>
      <inkml:brushProperty name="color" value="#945200"/>
    </inkml:brush>
  </inkml:definitions>
  <inkml:trace contextRef="#ctx0" brushRef="#br0">1 1 24575,'0'0'0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83"/>
    </inkml:context>
    <inkml:brush xml:id="br0">
      <inkml:brushProperty name="width" value="0.025" units="cm"/>
      <inkml:brushProperty name="height" value="0.025" units="cm"/>
    </inkml:brush>
  </inkml:definitions>
  <inkml:trace contextRef="#ctx0" brushRef="#br0">106 57 24575,'4'0'0,"2"2"0,-1-2 0,1 0 0,-1 0 0,-3 0 0,0 0 0,-2 0 0,-3 0 0,2 0 0,-2 0 0,1 0 0,0 0 0,-1 0 0,2 0 0,0 0 0,-2 1 0,2-1 0,1 0 0,-2 0 0,1 0 0,-3-1 0,0 1 0,0 0 0,1 0 0,1 0 0,0 0 0,1-2 0,-2 2 0,2-1 0,-2 0 0,2-1 0,0 2 0,-1 0 0,0 0 0,-1-1 0,2 1 0,-2 0 0,2 0 0,-3-1 0,0-1 0,0 1 0,0 0 0,1 1 0,0-2 0,1 2 0,-1 0 0,0 0 0,2 0 0,1 0 0,-1 0 0,1 0 0,0 0 0,-2 0 0,1 0 0,0 0 0,-2 0 0,2 0 0,-2-1 0,2 0 0,-2-1 0,2 0 0,-1-1 0,1-1 0,1 3 0,0-2 0,0 2 0,0-2 0,0 2 0,0-2 0,0 3 0,0-1 0,0-1 0,0 2 0,0 2 0,-1-1 0,1 3 0,-3 0 0,0 0 0,2 1 0,-2-2 0,1 1 0,2-1 0,-3-2 0,3 2 0,0-2 0,-1 0 0,1 1 0,0-1 0,-2 0 0,2 1 0,0-1 0,0 0 0,-1 1 0,1-1 0,0-1 0,1 1 0,1 1 0,0-1 0,1 0 0,2-1 0,1 0 0,2 2 0,1-2 0,0 0 0,1 0 0,-5-2 0,-2 2 0,-2 0 0,0-1 0,-1-2 0,2-1 0,0 2 0,0-1 0,-1 0 0,-1 2 0,1 0 0,1-2 0,-1 0 0,0-2 0,2 1 0,0 0 0,-2 0 0,2 0 0,-2 1 0,0 1 0,-1 0 0,0 0 0,2 0 0,-2 2 0,1-2 0,0 0 0,3 0 0,-1 0 0,0 0 0,-2-1 0,0 3 0,2 0 0,9 4 0,-6-1 0,4-2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55"/>
    </inkml:context>
    <inkml:brush xml:id="br0">
      <inkml:brushProperty name="width" value="0.025" units="cm"/>
      <inkml:brushProperty name="height" value="0.025" units="cm"/>
      <inkml:brushProperty name="color" value="#945200"/>
    </inkml:brush>
  </inkml:definitions>
  <inkml:trace contextRef="#ctx0" brushRef="#br0">1 74 24575,'13'38'0,"-11"-45"0,8 30 0,-12-46 0,-1 7 0,3 5 0,-1 2 0,1 1 0,0 4 0,1-1 0,-1 1 0,3 0 0,-2 0 0,-1 1 0,0 0 0,1 2 0,-1 1 0,0-1 0,3-1 0,-2 1 0,-1 0 0,2-1 0,-2 4 0,0 2 0,1 1 0,-1 6 0,0-2 0,0 3 0,0-1 0,0-2 0,0 2 0,0-2 0,1 2 0,-1-3 0,0 1 0,0-2 0,-1 1 0,0-2 0,1 4 0,-2 1 0,2-3 0,0 2 0,0-2 0,0 0 0,0-1 0,0-3 0,0 0 0,0-3 0,2-1 0,-2 0 0,2-2 0,0-4 0,2 0 0,0-8 0,0 0 0,1-5 0,-1 0 0,-1 0 0,-2-3 0,-4 3 0,2-2 0,-3 6 0,3 6 0,-1 5 0,0 1 0,2 0 0,0 3 0,0-1 0,0-2 0,0 1 0,0-6 0,0 1 0,0 0 0,0 3 0,0 3 0,0 1 0,0 3 0,1 1 0,0 2 0,-1 2 0,0 3 0,0 1 0,0 1 0,0 1 0,0-1 0,0 0 0,0-3 0,-2 2 0,2-4 0,-3 3 0,3-2 0,-3-1 0,3 3 0,-1-3 0,1 1 0,0 0 0,0-1 0,0-1 0,0 1 0,0-3 0,0-1 0,1 1 0,-1 0 0,0-3 0,0 0 0,2-1 0,-2 0 0,1 0 0,-1 4 0,0-1 0,0 1 0,1 2 0,-1-1 0,0 6 0,2 0 0,0 6 0,0-3 0,0-1 0,0-6 0,-1-8 0,-1-3 0,0-5 0,0-1 0,1-2 0,-1 2 0,3 0 0,-3 3 0,0-2 0,0 4 0,0-1 0,0 2 0,0-1 0,0 0 0,-1 0 0,-1-1 0,2 1 0,-1 1 0,1-1 0,0 3 0,0-2 0,0 2 0,0-3 0,1 0 0,1-3 0,0 0 0,2 0 0,-1-5 0,1 1 0,-3-2 0,1 1 0,-4-5 0,2 3 0,-1 0 0,1-2 0,-1 2 0,-1-4 0,1 9 0,1 0 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84"/>
    </inkml:context>
    <inkml:brush xml:id="br0">
      <inkml:brushProperty name="width" value="0.025" units="cm"/>
      <inkml:brushProperty name="height" value="0.025" units="cm"/>
    </inkml:brush>
  </inkml:definitions>
  <inkml:trace contextRef="#ctx0" brushRef="#br0">0 1 24575,'0'0'0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21"/>
    </inkml:context>
    <inkml:brush xml:id="br0">
      <inkml:brushProperty name="width" value="0.025" units="cm"/>
      <inkml:brushProperty name="height" value="0.025" units="cm"/>
    </inkml:brush>
  </inkml:definitions>
  <inkml:trace contextRef="#ctx0" brushRef="#br0">1 1 24575,'0'0'0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22"/>
    </inkml:context>
    <inkml:brush xml:id="br0">
      <inkml:brushProperty name="width" value="0.025" units="cm"/>
      <inkml:brushProperty name="height" value="0.025" units="cm"/>
    </inkml:brush>
  </inkml:definitions>
  <inkml:trace contextRef="#ctx0" brushRef="#br0">0 1 24575,'0'0'0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23"/>
    </inkml:context>
    <inkml:brush xml:id="br0">
      <inkml:brushProperty name="width" value="0.025" units="cm"/>
      <inkml:brushProperty name="height" value="0.025" units="cm"/>
    </inkml:brush>
  </inkml:definitions>
  <inkml:trace contextRef="#ctx0" brushRef="#br0">1 1 24575,'0'3'0,"0"1"0,1 0 0,-1 1 0,0 0 0,0 1 0,0-4 0,0 1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24"/>
    </inkml:context>
    <inkml:brush xml:id="br0">
      <inkml:brushProperty name="width" value="0.025" units="cm"/>
      <inkml:brushProperty name="height" value="0.025" units="cm"/>
    </inkml:brush>
  </inkml:definitions>
  <inkml:trace contextRef="#ctx0" brushRef="#br0">1 1 24575,'1'1'0,"-1"2"0,0-2 0,0-1 0,0 2 0,0-2 0,0 1 0,0-1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25"/>
    </inkml:context>
    <inkml:brush xml:id="br0">
      <inkml:brushProperty name="width" value="0.025" units="cm"/>
      <inkml:brushProperty name="height" value="0.025" units="cm"/>
    </inkml:brush>
  </inkml:definitions>
  <inkml:trace contextRef="#ctx0" brushRef="#br0">9 39 24575,'0'-2'0,"0"1"0,0 0 0,0-1 0,0 1 0,0 1 0,0 0 0,0-1 0,0-1 0,0 0 0,-1-2 0,-2 0 0,2-2 0,-1 1 0,1 1 0,1 1 0,0 2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26"/>
    </inkml:context>
    <inkml:brush xml:id="br0">
      <inkml:brushProperty name="width" value="0.025" units="cm"/>
      <inkml:brushProperty name="height" value="0.025" units="cm"/>
    </inkml:brush>
  </inkml:definitions>
  <inkml:trace contextRef="#ctx0" brushRef="#br0">1 108 24575,'0'-1'0,"1"-2"0,-1 3 0,0-3 0,0-1 0,0 0 0,0-1 0,0-3 0,0 0 0,0-5 0,0 2 0,2-1 0,-2 5 0,0 1 0,0 3 0,0 2 0,0-1 0,0 0 0,0-1 0,1-1 0,-1 0 0,0 3 0,0-2 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27"/>
    </inkml:context>
    <inkml:brush xml:id="br0">
      <inkml:brushProperty name="width" value="0.025" units="cm"/>
      <inkml:brushProperty name="height" value="0.025" units="cm"/>
    </inkml:brush>
  </inkml:definitions>
  <inkml:trace contextRef="#ctx0" brushRef="#br0">0 24 24575,'1'-3'0,"1"-1"0,0-1 0,0 0 0,-1 1 0,0 1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28"/>
    </inkml:context>
    <inkml:brush xml:id="br0">
      <inkml:brushProperty name="width" value="0.025" units="cm"/>
      <inkml:brushProperty name="height" value="0.025" units="cm"/>
    </inkml:brush>
  </inkml:definitions>
  <inkml:trace contextRef="#ctx0" brushRef="#br0">0 405 24575,'1'3'0,"-1"1"0,0-2 0,0 3 0,0-3 0,2 3 0,-2 0 0,0 2 0,0-1 0,0 0 0,0-1 0,0-2 0,0 3 0,0-3 0,0 0 0,0 1 0,0-2 0,0-1 0,0 2 0,0 1 0,0-1 0,0 1 0,1-2 0,-1 3 0,0-3 0,0 2 0,0-3 0,0 2 0,1 0 0,1-1 0,-2 1 0,0-2 0,1 4 0,-1-3 0,0 2 0,0 0 0,1 0 0,-1 0 0,0 0 0,0 0 0,0 1 0,2 0 0,-2-2 0,0 0 0,0-2 0,0 0 0,0 1 0,0 0 0,0-2 0,0 2 0,0-1 0,0 1 0,0-1 0,0-1 0,0 1 0,0 0 0,0 1 0,1-2 0,-1 2 0,0-7 0,0 3 0,0-9 0,0 1 0,0-2 0,0 2 0,0 2 0,0-1 0,0-1 0,1 1 0,-1-3 0,0-2 0,2-1 0,-2 1 0,0 1 0,0 4 0,0 2 0,0 3 0,0 0 0,0-2 0,0 1 0,0 0 0,1 2 0,-1-2 0,0-2 0,0 1 0,0-2 0,0-1 0,0 2 0,0 1 0,0 1 0,0 1 0,1-3 0,-1 0 0,0 0 0,2-4 0,-2 3 0,0-2 0,0 4 0,0-1 0,0 2 0,0-1 0,0 3 0,-2-1 0,2-1 0,-1 2 0,0-3 0,1 2 0,-2 2 0,2-2 0,0 1 0,-1-1 0,1 1 0,0 1 0,-1-1 0,1 0 0,0-1 0,-2 0 0,2 0 0,0 0 0,0-1 0,0 0 0,0-1 0,0 1 0,0 1 0,0 0 0,0 1 0,2 1 0,-2-1 0,0 2 0,0-2 0,0 0 0,0 1 0,0-1 0,1 0 0,-1 0 0,0 2 0,0 0 0,0-1 0,0 1 0,0 0 0,0 1 0,0-2 0,0 1 0,0 1 0,0-3 0,0 1 0,0 0 0,0 0 0,0-1 0,0 0 0,0-1 0,0 2 0,0-1 0,0 0 0,0 3 0,0-2 0,0 0 0,0 1 0,0-2 0,0 1 0,0 0 0,0 0 0,0 0 0,0 1 0,0 0 0,0-1 0,0 1 0,0-2 0,0 2 0,0 1 0,0-1 0,0 1 0,0-2 0,0 1 0,0-2 0,1 2 0,-1-2 0,0 1 0,0-1 0,0-1 0,0 0 0,2 0 0,-2 1 0,0-1 0,0 2 0,0-1 0,0 0 0,0 1 0,1 2 0,-1-2 0,0 2 0,1-1 0,-1 1 0,0-1 0,0-1 0,2 1 0,-2 1 0,0-1 0,0 1 0,0-2 0,1 1 0,-1 0 0,0-1 0,1 1 0,-1 0 0,2-2 0,-2 2 0,0-1 0,0 2 0,0-1 0,0 0 0,0-1 0,0 1 0,0 1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29"/>
    </inkml:context>
    <inkml:brush xml:id="br0">
      <inkml:brushProperty name="width" value="0.2" units="cm"/>
      <inkml:brushProperty name="height" value="0.2" units="cm"/>
      <inkml:brushProperty name="color" value="#945200"/>
    </inkml:brush>
  </inkml:definitions>
  <inkml:trace contextRef="#ctx0" brushRef="#br0">8 29 24575,'5'-5'0,"-1"-1"0,0 6 0,-1 0 0,2-1 0,-1 1 0,-1 0 0,2-1 0,-1 1 0,0 0 0,0 0 0,-1-2 0,2 2 0,-2 0 0,-2 4 0,1-1 0,-5 4 0,2-6 0,1 2 0,-2 1 0,2-2 0,4-8 0,-2 3 0,2-6 0,-4 7 0,1 1 0,-1-4 0,1 3 0,-1-3 0,2 2 0,-1 2 0,-8 6 0,5-2 0,-5 6 0,4-6 0,3-2 0,-2 3 0,2-2 0,-3 2 0,2-2 0,1 1 0,-2 1 0,0-1 0,2 1 0,-2-2 0,0 2 0,-1 0 0,2 0 0,-3 2 0,1-2 0,0 1 0,1-2 0,-1 2 0,2-1 0,-2 0 0,3 1 0,-1-1 0,1 0 0,-2-1 0,2 0 0,-1 1 0,0-2 0,1 4 0,0-5 0,0 3 0,0-1 0,0-1 0,0 3 0,0-3 0,0 2 0,0 0 0,0-1 0,0 1 0,0 1 0,0-1 0,0 3 0,1-2 0,-1-1 0,1 0 0,-1 0 0,0 0 0,0 2 0,2-1 0,-1 0 0,0 1 0,-1-3 0,2 2 0,-2-1 0,0-2 0,1 2 0,4-9 0,-2 1 0,5-5 0,-4 2 0,-1 0 0,2-1 0,-1 0 0,0-1 0,-3 1 0,1-2 0,-2 4 0,1-1 0,-1 2 0,0 2 0,0-1 0,0 3 0,0-3 0,1 13 0,-1-5 0,0 12 0,0-8 0,0 2 0,0-3 0,0 0 0,0 1 0,-1-1 0,1 2 0,0-4 0,0 4 0,0-3 0,0 1 0,0 0 0,1-1 0,-1 1 0,0-3 0,0 1 0,0 2 0,0-2 0,0 2 0,0-2 0,0 3 0,0-2 0,0 1 0,0 0 0,0 0 0,0 0 0,0-2 0,0 2 0,0-1 0,0 1 0,0 0 0,0-1 0,-1 1 0,1-2 0,0 2 0,0-2 0,0 2 0,-1-1 0,1 1 0,0 0 0,0-2 0,0 4 0,0-4 0,0 2 0,0 0 0,0 0 0,-2-1 0,2 1 0,0-2 0,0 1 0,0-1 0,0 0 0,0-3 0,-1-13 0,0 6 0,-2-12 0,3 8 0,-1 2 0,1-3 0,-2 1 0,1-2 0,0-2 0,-1 3 0,0-2 0,2 6 0,-2-1 0,1 1 0,1-1 0,-3 0 0,2 1 0,1-3 0,-1 3 0,-1-2 0,1 1 0,0 3 0,-1-1 0,1 1 0,0-1 0,1-1 0,-2 0 0,0-3 0,0 2 0,1 0 0,0 2 0,-1 0 0,1 15 0,1-6 0,0 9 0,0-7 0,0-1 0,0 0 0,-1-1 0,1 3 0,0-3 0,0 1 0,0-1 0,0 3 0,0-3 0,0 0 0,0 1 0,0 1 0,1 0 0,-1 0 0,0 2 0,0-2 0,0 1 0,0 1 0,0-1 0,0-1 0,0 1 0,0 1 0,0 0 0,0 1 0,1 3 0,-1-2 0,0 0 0,0 0 0,2 3 0,-2-2 0,0 1 0,0 0 0,0-1 0,0 2 0,1-1 0,-1 4 0,1-3 0,-1 1 0,0 3 0,0-5 0,2 1 0,-2-2 0,1 2 0,-1 0 0,0 1 0,0 0 0,0-3 0,1 1 0,-1-4 0,0-2 0,0 0 0,0-3 0,2-13 0,0-1 0,1-6 0,1 3 0,-1 2 0,-2 1 0,0-2 0,1 3 0,-2-4 0,1 4 0,-1 1 0,0 3 0,1-1 0,-1 2 0,2-1 0,-2 0 0,0 0 0,0 0 0,1 0 0,-1 2 0,0-2 0,1 3 0,1-1 0,-2-1 0,1 0 0,-1 2 0,0-1 0,1 1 0,-1 12 0,0-4 0,0 12 0,-1-10 0,1 1 0,0 1 0,0-2 0,0 4 0,0 0 0,0 3 0,0-2 0,-1 1 0,1-1 0,0-1 0,1 1 0,-1-2 0,0 3 0,0-1 0,0 6 0,0-3 0,0 2 0,0 2 0,0-5 0,0 1 0,0-4 0,0 2 0,0 3 0,-1-2 0,-1 1 0,1-5 0,1 4 0,0-5 0,0 3 0,0-1 0,0 0 0,0-2 0,0 0 0,0 0 0,0-2 0,0 0 0,0 0 0,0-2 0,0 0 0,0 0 0,0 1 0,0-1 0,0 2 0,0-2 0,0 2 0,0-1 0,0 1 0,0-2 0,0-1 0,0-1 0,0-16 0,0 1 0,1-16 0,-2 6 0,1 0 0,0 1 0,-1 2 0,1-3 0,0 5 0,0 0 0,-2 2 0,2-1 0,-1 0 0,0 4 0,-1-3 0,0 4 0,0-3 0,0 3 0,-1-1 0,0 1 0,1 1 0,-4-2 0,4 3 0,-1 1 0,0 3 0,3 1 0,-1 13 0,0-2 0,1 6 0,0-6 0,0 0 0,-2 0 0,2 2 0,0-1 0,0 2 0,-1-3 0,1 0 0,0 0 0,0 0 0,0 1 0,0-3 0,0 2 0,0-2 0,0 2 0,0-3 0,0 1 0,0 2 0,0-2 0,0 2 0,0 0 0,1 0 0,-1 0 0,0 0 0,2 1 0,-2-4 0,0 2 0,1-2 0,-1 1 0,1 0 0,-1-1 0,0-1 0,0 0 0,0 1 0,0 2 0,0 2 0,0 1 0,2 2 0,-2 1 0,0-2 0,0 4 0,0-5 0,0 2 0,0 0 0,0-2 0,0 1 0,0-3 0,1 1 0,-1-1 0,0 0 0,0-1 0,0 1 0,0-1 0,0 0 0,0-1 0,0 1 0,0-1 0,0-1 0,0 1 0,0-1 0,0 0 0,0 1 0,0 0 0,0 0 0,1-1 0,-1 1 0,0 0 0,0 0 0,2 0 0,-2-1 0,0 1 0,0-1 0,0 3 0,1-2 0,-1 1 0,0 0 0,1-2 0,-1 3 0,0-2 0,0 2 0,0 0 0,0-2 0,0 3 0,0-3 0,2 2 0,-2-3 0,0 1 0,0 1 0,1-1 0,-1-1 0,0-1 0,0-1 0,5-10 0,-3 3 0,6-10 0,-6 8 0,2 0 0,-2 0 0,-1-1 0,2 3 0,-3-1 0,1 1 0,-1 2 0,0 1 0,0-1 0,0-1 0,1 1 0,-1-1 0,0 1 0,0 0 0,0 0 0,0 0 0,0-1 0,0 2 0,0-2 0,0-1 0,0 2 0,0-1 0,0-1 0,0 2 0,2-3 0,-2 2 0,0-1 0,0 1 0,0-1 0,0 1 0,0 1 0,0 12 0,0-3 0,0 10 0,0-10 0,0 2 0,0-1 0,0-1 0,0 1 0,0-2 0,0 0 0,0-1 0,0-1 0,0 0 0,0 1 0,0-1 0,0 1 0,0-1 0,-2 1 0,2-2 0,0 2 0,0 0 0,0 0 0,0 2 0,0 1 0,0 2 0,0-1 0,0-1 0,0-1 0,-1 2 0,1-3 0,0 3 0,0-1 0,0 0 0,0 2 0,-1 0 0,1 1 0,0 0 0,0 1 0,0-1 0,0-2 0,0 2 0,0-2 0,0 2 0,-2-4 0,2 5 0,-1-2 0,1 1 0,0 0 0,0-2 0,-1 1 0,1 0 0,0 0 0,-2 0 0,2 0 0,0 1 0,0-2 0,0 1 0,0-2 0,0 6 0,-1 0 0,1 1 0,-1-1 0,1-4 0,0 5 0,0-5 0,0 4 0,0-3 0,-2 3 0,2-2 0,0 1 0,-1-1 0,1-4 0,0 1 0,0-2 0,0-1 0,0-2 0,0-1 0,-1-9 0,1 4 0,-2-12 0,2 6 0,0-2 0,-1-1 0,1 0 0,0 0 0,-1 4 0,1-3 0,-2 5 0,2-2 0,-1-2 0,1 2 0,0-1 0,0 0 0,0-1 0,0 2 0,0-1 0,0 0 0,0-1 0,0-2 0,0 2 0,0-5 0,0-1 0,0 0 0,0-2 0,0 4 0,0-1 0,0 6 0,0-1 0,-1-1 0,1 3 0,0-4 0,-2 3 0,2-1 0,-1 2 0,0 0 0,1 3 0,0-1 0,-2 4 0,2-2 0,0 1 0,0-1 0,-1 15 0,-2-6 0,3 11 0,-1-6 0,1-5 0,0 3 0,0-4 0,-1 3 0,1-4 0,0 2 0,0 0 0,0 0 0,0 1 0,0-1 0,0 2 0,0 0 0,0 1 0,0 1 0,1-3 0,-1 2 0,0 0 0,0 1 0,0 2 0,0-2 0,0 3 0,0-1 0,0 0 0,0 0 0,0 1 0,0-2 0,0 1 0,0 2 0,0-4 0,0 6 0,0-4 0,0 1 0,1-2 0,-1 1 0,0 1 0,0-1 0,0 3 0,0 0 0,0 2 0,0-4 0,2 3 0,-2-3 0,1 0 0,-1-2 0,0-2 0,0 1 0,0-3 0,0 0 0,1 0 0,-1-1 0,0 1 0,0-2 0,0-1 0,0 2 0,0-3 0,0 2 0,0-1 0,0 1 0,0-1 0,2 2 0,-2 0 0,0 0 0,0 0 0,0-1 0,0 1 0,0-1 0,0 1 0,0 1 0,0 1 0,0 0 0,0 0 0,0 0 0,0-4 0,0 4 0,0-3 0,0 2 0,0-4 0,1 1 0,3-11 0,0 3 0,4-10 0,-3 6 0,-1-1 0,2-1 0,-1 4 0,-1-3 0,0 3 0,-1 1 0,-2 0 0,0 1 0,-1 3 0,2-1 0,-2-1 0,0 1 0,0-1 0,0 0 0,0 3 0,0-3 0,0 1 0,0-1 0,0 2 0,0-2 0,-2 1 0,-2 11 0,3-4 0,-4 12 0,5-10 0,-3 5 0,3-3 0,0 3 0,-1-5 0,1-1 0,-2-1 0,-6-14 0,6 8 0,-6-9 0,6 10 0,1-1 0,-3 9 0,4-7 0,-4 7 0,3-5 0,1 1 0,-2 1 0,1-1 0,0-1 0,1 2 0,0 0 0,0 0 0,-2 3 0,2-1 0,0 0 0,-1 2 0,1-3 0,0 2 0,0-3 0,0 1 0,0-1 0,0-2 0,0 2 0,0-2 0,0 2 0,0-1 0,0 2 0,0 1 0,0-1 0,0 0 0,0 1 0,1 1 0,-1-1 0,0 1 0,2-1 0,-2 0 0,1-1 0,0 1 0,-1-1 0,0-2 0,0 4 0,2-3 0,-2-1 0,0 1 0,0-1 0,0-1 0,0 3 0,0-2 0,0 1 0,1 1 0,-1-2 0,0 0 0,0 1 0,0-1 0,0 1 0,0 0 0,0 0 0,0 1 0,0-2 0,0 1 0,0-2 0,0 2 0,0 1 0,0-3 0,-1 2 0,1-1 0,0 2 0,0-1 0,0 0 0,0 1 0,0-1 0,0 1 0,0 0 0,0-1 0,0 0 0,0 1 0,0-1 0,0-1 0,0 1 0,0-2 0,0 3 0,0-3 0,0 1 0,0 1 0,0-1 0,1 0 0,-1 0 0,0 0 0,0 2 0,-1-1 0,1 2 0,0-1 0,0 0 0,0-1 0,0 1 0,0 0 0,0-2 0,0 1 0,0 1 0,0-3 0,0 2 0,1-13 0,-1 2 0,0-7 0,0 2 0,0 2 0,1-1 0,-1 2 0,0 1 0,2-1 0,-2 2 0,0-1 0,0-1 0,0 1 0,0 1 0,0 0 0,0 2 0,0 2 0,0 1 0,0-1 0,0 1 0,0-3 0,0 1 0,-2 1 0,1-2 0,1 0 0,0 1 0,-1-1 0,1 0 0,0-2 0,-2-3 0,2-2 0,0 0 0,0-1 0,0 3 0,0 0 0,0 1 0,0-1 0,0 1 0,0-2 0,0 2 0,0 1 0,0 1 0,0 5 0,0-1 0,-1 11 0,0-3 0,1 7 0,0-4 0,-2-1 0,2 0 0,-1-1 0,1 0 0,-1-1 0,1 1 0,-2-3 0,2 2 0,0 0 0,-1 0 0,0-1 0,1 0 0,-2 0 0,1 0 0,0 0 0,1 2 0,-3 0 0,2-2 0,-1 2 0,1-1 0,0 0 0,-1 2 0,1 0 0,1-1 0,-1 1 0,-1-1 0,1 1 0,0 0 0,1-2 0,-2 2 0,2-1 0,0 1 0,0-2 0,0-1 0,0 1 0,0-2 0,0 1 0,0 1 0,0-3 0,-1 2 0,1-3 0,0 5 0,0-4 0,0 2 0,0 1 0,1-3 0,-1 2 0,0-1 0,0 2 0,0-2 0,0 1 0,0 0 0,0-2 0,0 1 0,0 1 0,0-1 0,0 1 0,0-2 0,0 3 0,0-3 0,0 1 0,0 1 0,2-1 0,-2-1 0,0 2 0,0-1 0,0 1 0,0-3 0,0 3 0,0 0 0,0-1 0,0-1 0,0 2 0,5-11 0,-4 4 0,3-9 0,-2 10 0,-1-2 0,2 3 0,-1-1 0,2 0 0,0 2 0,0 2 0,-1-1 0,1 0 0,0 0 0,0 2 0,0-2 0,-1 1 0,-1-1 0,1 2 0,0-1 0,-1 1 0,-2 0 0,0 1 0,0-2 0,0 1 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15"/>
    </inkml:context>
    <inkml:brush xml:id="br0">
      <inkml:brushProperty name="width" value="0.05" units="cm"/>
      <inkml:brushProperty name="height" value="0.05" units="cm"/>
    </inkml:brush>
  </inkml:definitions>
  <inkml:trace contextRef="#ctx0" brushRef="#br0">1 0 24575,'0'0'0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16"/>
    </inkml:context>
    <inkml:brush xml:id="br0">
      <inkml:brushProperty name="width" value="0.05" units="cm"/>
      <inkml:brushProperty name="height" value="0.05" units="cm"/>
    </inkml:brush>
  </inkml:definitions>
  <inkml:trace contextRef="#ctx0" brushRef="#br0">0 1 24575,'3'1'0,"-2"2"0,3 0 0,0-1 0,4 2 0,0 0 0,0 2 0,-4-4 0,-3 0 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17"/>
    </inkml:context>
    <inkml:brush xml:id="br0">
      <inkml:brushProperty name="width" value="0.05" units="cm"/>
      <inkml:brushProperty name="height" value="0.05" units="cm"/>
    </inkml:brush>
  </inkml:definitions>
  <inkml:trace contextRef="#ctx0" brushRef="#br0">1 0 24575,'0'3'0,"0"-2"0,-1 0 0,1 1 0,0-2 0,0 2 0,0 1 0,0-2 0,0 2 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18"/>
    </inkml:context>
    <inkml:brush xml:id="br0">
      <inkml:brushProperty name="width" value="0.05" units="cm"/>
      <inkml:brushProperty name="height" value="0.05" units="cm"/>
    </inkml:brush>
  </inkml:definitions>
  <inkml:trace contextRef="#ctx0" brushRef="#br0">0 0 24575,'0'4'0,"0"-1"0,0-2 0,0-1 0,0 0 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19"/>
    </inkml:context>
    <inkml:brush xml:id="br0">
      <inkml:brushProperty name="width" value="0.05" units="cm"/>
      <inkml:brushProperty name="height" value="0.05" units="cm"/>
    </inkml:brush>
  </inkml:definitions>
  <inkml:trace contextRef="#ctx0" brushRef="#br0">0 7 24575,'1'-3'0,"-1"0"0,0 2 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20"/>
    </inkml:context>
    <inkml:brush xml:id="br0">
      <inkml:brushProperty name="width" value="0.05" units="cm"/>
      <inkml:brushProperty name="height" value="0.05" units="cm"/>
    </inkml:brush>
  </inkml:definitions>
  <inkml:trace contextRef="#ctx0" brushRef="#br0">0 0 24575,'0'0'0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85"/>
    </inkml:context>
    <inkml:brush xml:id="br0">
      <inkml:brushProperty name="width" value="0.1" units="cm"/>
      <inkml:brushProperty name="height" value="0.1" units="cm"/>
      <inkml:brushProperty name="color" value="#945200"/>
    </inkml:brush>
  </inkml:definitions>
  <inkml:trace contextRef="#ctx0" brushRef="#br0">23 1 24575,'0'7'0,"0"-3"0,0-2 0,0 1 0,0-2 0,0 1 0,0-1 0,0 2 0,0-2 0,0 0 0,0 1 0,-2 0 0,2 0 0,0-1 0,0 2 0,-1-1 0,1 0 0,0 0 0,0 1 0,-1-2 0,1 1 0,0 0 0,0 0 0,0-1 0,0 2 0,0-1 0,-2 0 0,2 0 0,0 0 0,0-1 0,0 0 0,0 2 0,0-2 0,0 2 0,-1-2 0,1 1 0,0 0 0,0 0 0,0-1 0,0 0 0,1 1 0,-1 0 0,0 0 0,0 0 0,0 0 0,0-1 0,0 0 0,0 2 0,0-2 0,0 1 0,0 0 0,0 1 0,0-2 0,0 2 0,0-2 0,0 2 0,0 0 0,-1-1 0,1 0 0,0-1 0,0 2 0,0-2 0,0 1 0,0 0 0,0-1 0,0 1 0,0-1 0,0 0 0,0 2 0,1-1 0,-1 0 0,0 1 0,0-2 0,0 0 0,0 2 0,0-1 0,0-1 0,0 3 0,0-3 0,0 2 0,0 0 0,0-1 0,0 0 0,0-1 0,0 1 0,0-2 0,0 3 0,0 0 0,0-2 0,0 1 0,0-1 0,0 0 0,0 2 0,0-2 0,0 1 0,0 0 0,0 0 0,0 0 0,0-1 0,0 2 0,0-1 0,0 0 0,0 0 0,0 0 0,0 1 0,0 0 0,0-1 0,0 1 0,0 1 0,0-1 0,0 1 0,2-2 0,-2-2 0,0 3 0,0-2 0,0 2 0,0-2 0,0 2 0,0-2 0,0 0 0,0 1 0,0-1 0,-2 2 0,2-2 0,0 1 0,0 0 0,0 1 0,0-3 0,0 1 0,0 2 0,-1-2 0,1 2 0,0-2 0,0 0 0,0 2 0,0-3 0,0 3 0,0-2 0,0 1 0,0-1 0,0 1 0,0 0 0,0-1 0,0 1 0,0 0 0,1 1 0,-1-1 0,0 1 0,0 0 0,0 0 0,0-1 0,2-1 0,-2 2 0,0 0 0,0-2 0,0 2 0,1-2 0,-1 0 0,0 1 0,0-1 0,0 2 0,0-2 0,0 2 0,1-1 0,-1 1 0,0 0 0,0 0 0,0-1 0,0 1 0,0-2 0,0 1 0,0 0 0,0 0 0,0 0 0,0-1 0,0 2 0,0-1 0,0-1 0,0 2 0,0-2 0,0 0 0,-1 2 0,1 0 0,0-1 0,0 2 0,0-1 0,0 0 0,0-1 0,0 1 0,0-1 0,0 1 0,0 0 0,0 0 0,0-1 0,0 2 0,0 0 0,-1-1 0,1-1 0,0 2 0,0-1 0,-2 0 0,2-1 0,0 2 0,0-2 0,0 2 0,-1 0 0,1 0 0,0-1 0,-1-1 0,1 1 0,0 0 0,0-1 0,0 3 0,0-1 0,0 1 0,0-2 0,0 2 0,0-1 0,0-1 0,0 1 0,0-2 0,0 1 0,0-2 0,0 1 0,0 2 0,0-3 0,0 1 0,0 1 0,0-1 0,0 2 0,0-1 0,0 0 0,0-1 0,0 2 0,0-3 0,0 0 0,0 2 0,0-2 0,0 0 0,0 2 0,1 1 0,-1-1 0,0-1 0,0 3 0,0-2 0,1 0 0,-1 1 0,0-1 0,0-1 0,0 0 0,0 0 0,0-1 0,0 3 0,0-3 0,0 1 0,0 1 0,0 1 0,0-1 0,2-1 0,-2 0 0,0-1 0,0 1 0,0 2 0,0-1 0,0 1 0,0 2 0,0-2 0,0-2 0,0 3 0,0-4 0,0 0 0,-8 0 0,5-1 0,-5 0 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86"/>
    </inkml:context>
    <inkml:brush xml:id="br0">
      <inkml:brushProperty name="width" value="0.1" units="cm"/>
      <inkml:brushProperty name="height" value="0.1" units="cm"/>
      <inkml:brushProperty name="color" value="#945200"/>
    </inkml:brush>
  </inkml:definitions>
  <inkml:trace contextRef="#ctx0" brushRef="#br0">20 0 24575,'0'4'0,"0"0"0,0-4 0,0 1 0,0 2 0,0-2 0,0 3 0,0-1 0,0-2 0,0 1 0,0 0 0,0 0 0,1-1 0,-1 2 0,0-2 0,0 2 0,0-2 0,0 0 0,0 1 0,0 0 0,0 1 0,0-2 0,0 1 0,0-1 0,0 0 0,0 2 0,0-3 0,0 3 0,0-2 0,2 2 0,-2-2 0,0 0 0,0 2 0,0-2 0,0 2 0,0-2 0,0 2 0,0-2 0,0 2 0,0-2 0,0 1 0,0-1 0,0 0 0,0 2 0,1-2 0,-1 2 0,0-2 0,0 2 0,0 1 0,0-3 0,0 2 0,0-2 0,0 1 0,0-1 0,0 2 0,0-1 0,1 1 0,-1 0 0,0-2 0,0 0 0,0 1 0,0 0 0,0 1 0,0-2 0,0 2 0,0 0 0,0-2 0,0 3 0,0-2 0,0 0 0,2 0 0,-2 0 0,0-1 0,0 2 0,0 0 0,0 0 0,0-2 0,1 0 0,-1 0 0,0 2 0,0-1 0,0-1 0,0 0 0,0 2 0,0-1 0,0 1 0,0 0 0,0-2 0,1 2 0,-1-1 0,0 0 0,0-1 0,0 2 0,0 0 0,0-1 0,2-1 0,-2 2 0,0-1 0,0-1 0,0 0 0,0 1 0,0 0 0,0-1 0,0 2 0,0-1 0,0-1 0,0 2 0,0-1 0,0 1 0,0 0 0,0-1 0,0 0 0,0 0 0,0-1 0,0 1 0,0 1 0,0-2 0,0 0 0,0 2 0,0-1 0,-2 1 0,2 0 0,0-2 0,-1 2 0,1-1 0,0 1 0,0 0 0,0-2 0,0 1 0,0 0 0,0-1 0,0 4 0,-1-3 0,1 1 0,0-1 0,0 0 0,0-1 0,0 1 0,0 0 0,0 1 0,-2-2 0,2 0 0,0 1 0,0 1 0,0-3 0,0 2 0,0 1 0,0-2 0,0 3 0,0-2 0,0-1 0,0 2 0,2-2 0,-2 0 0,1 2 0,-1 0 0,0-1 0,0-2 0,0 2 0,0 0 0,0-1 0,0 2 0,0-1 0,0 0 0,0 0 0,0-1 0,0 0 0,0 2 0,0-2 0,0 2 0,0 0 0,0-2 0,0 3 0,1-1 0,-1 2 0,0-1 0,0 1 0,0-1 0,0 0 0,2-1 0,-2 0 0,0-1 0,0 1 0,0 0 0,0-2 0,0 2 0,0-2 0,0 1 0,0 0 0,0 1 0,0-1 0,0 0 0,0-1 0,0 1 0,0 0 0,0 0 0,0 0 0,0-1 0,-2 2 0,2-2 0,0 2 0,0-1 0,0-1 0,0 1 0,0 0 0,-1 0 0,1 1 0,0 0 0,0-2 0,0 0 0,0 1 0,0 0 0,-1-1 0,1 1 0,0 1 0,0-2 0,0 0 0,0 2 0,-2-2 0,2 0 0,0 3 0,0-3 0,0 1 0,0 0 0,-1 0 0,1 1 0,0 2 0,-1 0 0,1 0 0,0 0 0,0-1 0,0 0 0,-2 0 0,2 0 0,0 0 0,-1 1 0,1 2 0,0-3 0,0 2 0,0-4 0,0 2 0,0-2 0,0 3 0,0-3 0,0 2 0,0-3 0,0 4 0,0-3 0,0 1 0,0-1 0,0 2 0,0-1 0,0 0 0,0-1 0,0 3 0,0-3 0,0 1 0,0 3 0,0-3 0,0 1 0,0 2 0,0-4 0,0 2 0,0-1 0,-1 1 0,1 0 0,0 0 0,0 3 0,0-4 0,-2 4 0,2-4 0,0 3 0,0-3 0,0 1 0,0 1 0,0-2 0,0 2 0,0 0 0,0-1 0,0-1 0,0 3 0,0-3 0,0 0 0,0 2 0,0-3 0,0 1 0,0-1 0,0 2 0,0-1 0,0-1 0,0 1 0,0 1 0,0-1 0,0 0 0,0 1 0,0-2 0,0 0 0,0 1 0,-1-1 0,1 1 0,0 1 0,0 0 0,-1-2 0,1 2 0,0-1 0,0 0 0,0-1 0,-2 2 0,2-1 0,0-1 0,0 1 0,0-1 0,0 2 0,-1-1 0,1-1 0,0 1 0,0 0 0,0-1 0,-1 1 0,-1-1 0,2 2 0,-1-3 0,1 1 0,0 2 0,-1-3 0,1 3 0,0-2 0,0 1 0,-2-1 0,2-1 0,-1 3 0,1-2 0,0 1 0,0-2 0,0 1 0,0 3 0,0-3 0,-1 1 0,1 1 0,0-1 0,0-1 0,0 1 0,-2-1 0,2 2 0,0-4 0,0 2 0,0-1 0,0 2 0,0-2 0,0 2 0,0-1 0,0-1 0,0 0 0,-1 2 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87"/>
    </inkml:context>
    <inkml:brush xml:id="br0">
      <inkml:brushProperty name="width" value="0.1" units="cm"/>
      <inkml:brushProperty name="height" value="0.1" units="cm"/>
      <inkml:brushProperty name="color" value="#945200"/>
    </inkml:brush>
  </inkml:definitions>
  <inkml:trace contextRef="#ctx0" brushRef="#br0">17 1 24575,'0'4'0,"0"-1"0,0-2 0,0 0 0,0 2 0,0 0 0,0-1 0,0 1 0,0-2 0,-1 2 0,1 0 0,0-1 0,0 0 0,0-1 0,0 0 0,0 1 0,0 0 0,0 0 0,0-1 0,0 0 0,0 2 0,0 0 0,0-1 0,0 1 0,0 0 0,0 2 0,0-1 0,0 0 0,0-1 0,0-2 0,0 0 0,0 2 0,0-2 0,0 2 0,0-2 0,0 1 0,0-1 0,0 0 0,0 2 0,0-2 0,-2 2 0,2-2 0,0 2 0,0-2 0,0 2 0,-1 1 0,1-3 0,0 3 0,0 0 0,0 0 0,0 0 0,0-1 0,0 0 0,0-1 0,0 1 0,0 0 0,0 0 0,-1-1 0,1 1 0,0 1 0,0-1 0,0 1 0,0-3 0,-2 0 0,2 0 0,0 1 0,0 1 0,0-2 0,0 2 0,0 0 0,0 3 0,0-1 0,0-1 0,0 2 0,0-4 0,0 2 0,0 0 0,0-1 0,0 1 0,0 0 0,0-1 0,0-1 0,0-1 0,0 2 0,0-1 0,0-1 0,0 2 0,0-1 0,0-1 0,0 2 0,0 0 0,0 0 0,0-2 0,0 0 0,0 2 0,0-2 0,0 3 0,0-2 0,0 1 0,0-1 0,0 1 0,0-1 0,0 0 0,0 0 0,0 1 0,0 0 0,0-1 0,0 1 0,-1-1 0,1 1 0,0-1 0,0 0 0,0 1 0,0-2 0,0 2 0,0-2 0,0 1 0,0 0 0,0 2 0,0 0 0,0-1 0,0 1 0,0-2 0,-1 0 0,1-1 0,0 2 0,0 0 0,0-1 0,0 2 0,-2 0 0,2 0 0,-1-1 0,1 1 0,0-1 0,0 0 0,-1 0 0,1 0 0,0 0 0,0-1 0,0 2 0,-2-2 0,2 0 0,0 0 0,0 0 0,0-1 0,-1 2 0,1 0 0,0-2 0,0 2 0,0-1 0,0-2 0,0 3 0,3-8 0,-2 4 0,3-5 0,-4 5 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88"/>
    </inkml:context>
    <inkml:brush xml:id="br0">
      <inkml:brushProperty name="width" value="0.1" units="cm"/>
      <inkml:brushProperty name="height" value="0.1" units="cm"/>
      <inkml:brushProperty name="color" value="#945200"/>
    </inkml:brush>
  </inkml:definitions>
  <inkml:trace contextRef="#ctx0" brushRef="#br0">17 28 24575,'2'4'0,"-1"0"0,-1-4 0,0 3 0,1 1 0,1-2 0,-2 4 0,0-5 0,0 2 0,0-2 0,0 0 0,0 1 0,0 0 0,0 0 0,0 0 0,0 0 0,0 0 0,0 1 0,0 1 0,0-1 0,0-1 0,1 1 0,-1-2 0,0 2 0,0 0 0,0-1 0,0 1 0,0 0 0,0 2 0,0-2 0,1 1 0,-1-2 0,0 1 0,0-2 0,0 1 0,0-1 0,0 2 0,0 0 0,0-1 0,0-1 0,0 2 0,2 0 0,-2 1 0,1-1 0,-1-1 0,0 1 0,0 1 0,0-1 0,0-1 0,0 1 0,0 1 0,0-3 0,0 2 0,0-1 0,0 3 0,0-3 0,0 1 0,0-1 0,0 1 0,0-1 0,0 0 0,0 0 0,0 0 0,0-1 0,0 2 0,0-1 0,0 0 0,0 0 0,0 0 0,0-1 0,0 2 0,0-1 0,0-1 0,0 2 0,0-2 0,0 0 0,0 2 0,0-2 0,0 1 0,0-1 0,0 3 0,0 0 0,0 0 0,0 0 0,1-2 0,-1 3 0,0-3 0,0 2 0,0 0 0,0 0 0,0-1 0,0-1 0,0 1 0,0 0 0,0 0 0,0-2 0,-1 3 0,1-1 0,0 1 0,0-1 0,0 2 0,0-3 0,0 1 0,0-2 0,0 2 0,0 0 0,0-1 0,0 2 0,0 2 0,0-2 0,0 1 0,0-1 0,-1-1 0,1 0 0,0 0 0,0 3 0,0 0 0,0 1 0,0 0 0,0-3 0,0-1 0,0 0 0,0 0 0,0 0 0,0 0 0,0 3 0,0 0 0,0-1 0,0-1 0,0-1 0,0-1 0,0 1 0,0-1 0,0 0 0,0 0 0,0 1 0,0-1 0,0-1 0,1-6 0,0 4 0,1-3 0,-1 3 0,0 0 0,-1-2 0,2 3 0,-2-3 0,1 2 0,-1-2 0,0 2 0,0-1 0,0 0 0,1 0 0,-1 0 0,2 1 0,-2-1 0,0 1 0,0-2 0,0 0 0,-2 2 0,2-1 0,-1 0 0,1 1 0,0 0 0,0-1 0,-1 1 0,1-2 0,0 3 0,0-2 0,0 0 0,-2 1 0,2 0 0,-1-1 0,0-2 0,-1 3 0,1-2 0,0 1 0,-1 0 0,2 1 0,-1-1 0,0 0 0,1-1 0,-2 2 0,1-2 0,0 0 0,-1 1 0,0-1 0,-1-1 0,2 1 0,-2 1 0,2 1 0,1-1 0,0 1 0,0 0 0,0-2 0,0 1 0,0 1 0,0 0 0,0-2 0,-2 2 0,2 0 0,0-2 0,0 1 0,0 1 0,0 0 0,0-2 0,0 2 0,0-2 0,0 0 0,0 1 0,0-1 0,0 1 0,0 0 0,0 1 0,-1-1 0,1-1 0,0 0 0,0 0 0,0 0 0,0 2 0,0-1 0,0 0 0,0 0 0,0-1 0,0 0 0,0 1 0,0-1 0,0-3 0,0 1 0,0 0 0,0 1 0,0 1 0,-1 1 0,1 0 0,0-1 0,0 1 0,0 1 0,-2-3 0,2 2 0,0-1 0,-1 2 0,1 0 0,0-2 0,0 2 0,0-2 0,0 2 0,0-2 0,0 2 0,0 0 0,0-2 0,0 2 0,0-2 0,0 1 0,0 0 0,0 1 0,0-1 0,0 0 0,0-1 0,0 0 0,0-1 0,0 0 0,0 0 0,0 2 0,0-1 0,0 2 0,0-1 0,0-1 0,0 2 0,0-1 0,0 0 0,0 0 0,0 0 0,0-1 0,0-1 0,0 1 0,0-3 0,0 2 0,0-1 0,0-1 0,0 2 0,0 0 0,0-1 0,1 2 0,-1-2 0,0 0 0,2-1 0,-2 1 0,0 2 0,0-1 0,0 3 0,0 0 0,0-1 0,0-3 0,0 0 0,1 1 0,-1-2 0,0 5 0,0 0 0,0-2 0,0 2 0,0-2 0,1 0 0,-1 1 0,0 0 0,0 1 0,2-2 0,-2 2 0,0-2 0,0 2 0,0-2 0,0 1 0,0-1 0,0 2 0,0-1 0,0 1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30"/>
    </inkml:context>
    <inkml:brush xml:id="br0">
      <inkml:brushProperty name="width" value="0.2" units="cm"/>
      <inkml:brushProperty name="height" value="0.2" units="cm"/>
      <inkml:brushProperty name="color" value="#945200"/>
    </inkml:brush>
  </inkml:definitions>
  <inkml:trace contextRef="#ctx0" brushRef="#br0">0 0 24575,'0'0'0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08"/>
    </inkml:context>
    <inkml:brush xml:id="br0">
      <inkml:brushProperty name="width" value="0.1" units="cm"/>
      <inkml:brushProperty name="height" value="0.1" units="cm"/>
      <inkml:brushProperty name="color" value="#945200"/>
    </inkml:brush>
  </inkml:definitions>
  <inkml:trace contextRef="#ctx0" brushRef="#br0">20 13 24575,'4'-1'0,"1"-2"0,-3 2 0,-1-1 0,0 0 0,1 0 0,-2 1 0,-2 5 0,0-1 0,-1 2 0,3-4 0,0-1 0,-1 3 0,-1-2 0,2 2 0,-1-3 0,1 3 0,0-2 0,0 0 0,0 1 0,0-1 0,1-4 0,-1 2 0,2-4 0,-2 3 0,0 1 0,-2 0 0,1-1 0,0 1 0,-2 0 0,3-1 0,-1 1 0,-1 0 0,1 3 0,0 0 0,-1 0 0,2 0 0,0-1 0,-1 0 0,1 2 0,0-2 0,0 1 0,-1-1 0,-1 0 0,2 2 0,0-2 0,-1 1 0,1-1 0,0 0 0,0 1 0,-1 0 0,1 0 0,0-1 0,0 2 0,0-2 0,0 0 0,0 1 0,0 0 0,0 0 0,-2-1 0,2 2 0,0-2 0,-1 0 0,1 1 0,0 0 0,0 0 0,0-1 0,-1 0 0,1 2 0,0-2 0,0 2 0,0-2 0,0 3 0,-2-1 0,2 0 0,-1-1 0,1 0 0,0-1 0,0 0 0</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09"/>
    </inkml:context>
    <inkml:brush xml:id="br0">
      <inkml:brushProperty name="width" value="0.1" units="cm"/>
      <inkml:brushProperty name="height" value="0.1" units="cm"/>
      <inkml:brushProperty name="color" value="#945200"/>
    </inkml:brush>
  </inkml:definitions>
  <inkml:trace contextRef="#ctx0" brushRef="#br0">3 0 24575,'0'4'0,"0"0"0,-2-4 0,2 1 0,0 2 0,0-2 0,0 1 0,0-1 0,0 0 0,0 2 0,0-2 0,0 1 0,0 0 0,-1 0 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10"/>
    </inkml:context>
    <inkml:brush xml:id="br0">
      <inkml:brushProperty name="width" value="0.1" units="cm"/>
      <inkml:brushProperty name="height" value="0.1" units="cm"/>
      <inkml:brushProperty name="color" value="#945200"/>
    </inkml:brush>
  </inkml:definitions>
  <inkml:trace contextRef="#ctx0" brushRef="#br0">1 0 24575,'0'0'0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11"/>
    </inkml:context>
    <inkml:brush xml:id="br0">
      <inkml:brushProperty name="width" value="0.1" units="cm"/>
      <inkml:brushProperty name="height" value="0.1" units="cm"/>
      <inkml:brushProperty name="color" value="#945200"/>
    </inkml:brush>
  </inkml:definitions>
  <inkml:trace contextRef="#ctx0" brushRef="#br0">0 0 24575,'12'0'0,"-4"0"0,-4 0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12"/>
    </inkml:context>
    <inkml:brush xml:id="br0">
      <inkml:brushProperty name="width" value="0.1" units="cm"/>
      <inkml:brushProperty name="height" value="0.1" units="cm"/>
      <inkml:brushProperty name="color" value="#945200"/>
    </inkml:brush>
  </inkml:definitions>
  <inkml:trace contextRef="#ctx0" brushRef="#br0">0 1 24575,'0'0'0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13"/>
    </inkml:context>
    <inkml:brush xml:id="br0">
      <inkml:brushProperty name="width" value="0.1" units="cm"/>
      <inkml:brushProperty name="height" value="0.1" units="cm"/>
      <inkml:brushProperty name="color" value="#945200"/>
    </inkml:brush>
  </inkml:definitions>
  <inkml:trace contextRef="#ctx0" brushRef="#br0">0 0 24575,'1'4'0,"-1"-1"0,0-2 0,0 0 0,0 2 0,-1-2 0,1 1 0,0-1 0,0 0 0,0 2 0,0-2 0,0 2 0,0-2 0,0 1 0,1-1 0,-1 2 0,0-2 0,0 0 0,0 2 0,0-2 0,0 1 0,2 0 0,-2 0 0,0 0 0,0-2 0,0 3 0,0-2 0,0 1 0,1-1 0,-1 0 0,0 2 0,0-2 0,0 1 0,0-1 0,0 2 0,-1-2 0,1 2 0,0-2 0,0 2 0,0-2 0,0 2 0,0-1 0,0 0 0,0-1 0,0 0 0,0 1 0,0 0 0,0 0 0,0 0 0,0 0 0,0-1 0,0 2 0,0-1 0,0 0 0,0-1 0,0 0 0,0 2 0,0-2 0,-2 1 0,2 0 0,0 0 0,0-1 0,0 0 0,0 2 0,0-2 0,0 1 0,0-1 0,0 0 0,0 2 0,0-1 0,0-1 0,0 1 0,0 0 0,0-1 0,0 0 0,0 2 0,0 0 0,0 0 0,0-2 0,0 0 0,3-7 0,0 3 0,1-8 0,-2 7 0,2 0 0,-1 0 0,0 1 0,-2 1 0,0 0 0,-1 1 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14"/>
    </inkml:context>
    <inkml:brush xml:id="br0">
      <inkml:brushProperty name="width" value="0.1" units="cm"/>
      <inkml:brushProperty name="height" value="0.1" units="cm"/>
      <inkml:brushProperty name="color" value="#945200"/>
    </inkml:brush>
  </inkml:definitions>
  <inkml:trace contextRef="#ctx0" brushRef="#br0">38 1 24575,'-1'7'0,"1"-1"0,-1-3 0,1 1 0,-2-1 0,2-2 0,0 2 0,0-2 0,0 0 0,0 1 0,-1 0 0,0 0 0,1 2 0,0-3 0,0 2 0,-2-1 0,2 1 0,0 0 0,0 1 0,0-2 0,0 1 0,0 0 0,0-1 0,0 1 0,0 0 0,0-2 0,0 2 0,0-2 0,0 0 0,0 1 0,0 0 0,0 0 0,0 0 0,0 0 0,0 0 0,0 0 0,0 0 0,0 1 0,0-2 0,0 2 0,0 0 0,0-2 0,0 0 0,-1 1 0,1 0 0,0 0 0,0 0 0,0 1 0,0 0 0,0-1 0,0 1 0,0 0 0,0-1 0,0-2 0,0 3 0,0-2 0,0 2 0,-1-1 0,1-1 0,0 2 0,0-2 0,0 1 0,0 0 0,0-1 0,-2 2 0,2-3 0,0 3 0,0-2 0,0 0 0,0 2 0,0-2 0,0 2 0,0-2 0,0 1 0,0 0 0,2-1 0,-2 2 0,1-1 0,-1 0 0,0-2 0,0 3 0,0-2 0,0 0 0,0 2 0,0-1 0,0 0 0,0 0 0,0-1 0,0 1 0,0 0 0,0 1 0,0-1 0,0 1 0,0-3 0,0 2 0,0 0 0,0-1 0,0 2 0,0-2 0,0 1 0,0-1 0,0 0 0,0 2 0,0-2 0,0 2 0,0-2 0,0 1 0,0 0 0,0-1 0,0 2 0,0-1 0,0-1 0,0 0 0,0 1 0,0 0 0,0-1 0,0 1 0,0-1 0,0 1 0,0 0 0,-1 0 0,1-1 0,0 1 0,0 0 0,0-1 0,0 2 0,0-2 0,0 1 0,0-1 0,0 1 0,0 0 0,0-1 0,0 1 0,-2 0 0,2 0 0,0-1 0,0 0 0,0 2 0,0-2 0,0 1 0,0-1 0,0 0 0,0 2 0,0-2 0,0 0 0,0 2 0,0-1 0,0-1 0,0 0 0,0 2 0,0-2 0,0 0 0,0 2 0,0-1 0,0-1 0,0 2 0,0-2 0,0 1 0,0-2 0,0 3 0,0-1 0,0 0 0,0-2 0,0 3 0,0-2 0,0 2 0,0-2 0,0 1 0,0 0 0,0 1 0,0-1 0,0 0 0,0 1 0,0-1 0,0 0 0,0-1 0,0 0 0,0 2 0,0-2 0,0 1 0,0-1 0,0 2 0,0-2 0,-1 0 0,1 2 0,0 0 0,0-2 0,0 0 0,0 1 0,0 0 0,0-1 0,0 2 0,0 0 0,0 2 0,0-1 0,0 0 0,0 1 0,0 0 0,0-1 0,0 1 0,-1-2 0,1-1 0,0 0 0,0 0 0,0-1 0,0 1 0,0 1 0,0-1 0,-2 1 0,2-2 0,0 4 0,0-3 0,0 1 0,0-1 0,0 1 0,-1 0 0,1-2 0,0 3 0,0 0 0,0 0 0,0 1 0,0 0 0,0-2 0,0 0 0,0-1 0,0 0 0,0 1 0,0 1 0,0-3 0,0 3 0,0-2 0,0 0 0,0-1 0,0 1 0,0-1 0,0 1 0,0 0 0,0 1 0,0-2 0,0 2 0,0-1 0,0-1 0,0 3 0,0-3 0,0 0 0,0 2 0,0-1 0,0-1 0,0 3 0,0-2 0,0-1 0,0 2 0,0-1 0,0 2 0,0-1 0,0 0 0,0-1 0,0 0 0,0 1 0,0-2 0,0 2 0,0-1 0,0 1 0,0 1 0,0 0 0,0-3 0,1 4 0,-1-3 0,0 2 0,0 0 0,0 0 0,0 0 0,2 0 0,-2 0 0,0 0 0,0 0 0,0 0 0,0-1 0,0 2 0,0-2 0,0 1 0,0-2 0,0 1 0,0 0 0,0-1 0,0 1 0,0-1 0,0 2 0,0-2 0,0 2 0,0-3 0,0 4 0,0-3 0,0 1 0,0-1 0,0 1 0,0 1 0,0 0 0,0 0 0,0 1 0,0 2 0,-2-3 0,2 2 0,0 0 0,0-1 0,-1 2 0,1-2 0,-1 1 0,1 0 0,-2 0 0,2 0 0,0 1 0,-1-2 0,1 1 0,-1-2 0,1 1 0,0-2 0,0 1 0,0-2 0,0 4 0,0-4 0,0 2 0,-2 1 0,2-3 0,0 1 0,0-1 0,0 1 0,0 1 0,0 1 0,-1 0 0,1 1 0,0 0 0,0 0 0,-1 1 0,1-1 0,-2 2 0,2-3 0,0 4 0,0-4 0,0-1 0,0 1 0,0-2 0,-1 1 0,1 1 0,0 1 0,0-1 0,-1-1 0,1 0 0,0 0 0,0 0 0,0 1 0,-2 1 0,2 0 0,-1 1 0,1 0 0,0-3 0,0 1 0,-1-2 0,1 1 0,-2 0 0,2 0 0,0 0 0,0 0 0,-1 0 0,1-2 0,0 0 0,7-11 0,-1 2 0,4-7 0,-4 8 0,-4 4 0,-2 2 0</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01"/>
    </inkml:context>
    <inkml:brush xml:id="br0">
      <inkml:brushProperty name="width" value="0.1" units="cm"/>
      <inkml:brushProperty name="height" value="0.1" units="cm"/>
      <inkml:brushProperty name="color" value="#945200"/>
    </inkml:brush>
  </inkml:definitions>
  <inkml:trace contextRef="#ctx0" brushRef="#br0">1 0 24575,'0'5'0,"1"1"0,-1-2 0,0 1 0,0-2 0,2-1 0,-2 0 0,0-1 0,0 0 0,1 2 0,-1 0 0,0 1 0,0-2 0,1 2 0,1 0 0,-2-2 0,0-1 0,0 0 0,0 1 0,0 0 0,1 0 0,-1-1 0,0 2 0,0-2 0,0 0 0,0 1 0,0 0 0,0 0 0,0-1 0,0 3 0,1-1 0,-1 1 0,2-2 0,-1 2 0,-1-2 0,0-1 0,0 0 0,1 2 0,-1-2 0,0 1 0,0-1 0,-1 2 0,1-2 0,0 2 0,0-2 0,0 2 0,0-1 0,-1 1 0,1 0 0,-2-1 0,2 1 0,0-3 0,0 3 0,0-2 0,0 2 0,0-3 0,0 1 0,0 2 0,0 0 0,0 1 0,0-2 0,0 2 0,0-1 0,0 0 0,0-1 0,-1 1 0,1 0 0,0-2 0,0 3 0,0-2 0,0 1 0,0 0 0,0-2 0,0 2 0,0-2 0,0 2 0,0-3 0,0 3 0,0-2 0,0 2 0,0-3 0,0 2 0,0-1 0,0 2 0,0-1 0,4-2 0,-3 0 0,3 0 0,-2-2 0,-1 2 0,2 0 0,-2 3 0,0 0 0,-1 2 0,0-2 0,0 1 0,0-2 0,2 1 0,-2 0 0,1-2 0,-1 0 0,0 2 0,0-2 0,0 0 0,0 2 0,0 0 0,0-2 0,1 1 0,-1 0 0,0-1 0,0 4 0,0-3 0,0 1 0,0 1 0,-1 1 0,1-1 0,0 0 0,0-1 0,0 1 0,-1-3 0,1 0 0,0 2 0,-2 0 0,2 1 0,0 1 0,0-1 0,-1 1 0,1 1 0,0-2 0,0 0 0,0 0 0,-1-1 0,1 0 0,0 2 0,0-1 0,0-1 0,0 2 0,0-1 0,0-1 0,0 0 0,0 3 0,-2-3 0,2 3 0,-1-1 0,1 1 0,0-1 0,-1 0 0,1-1 0,-2 1 0,2-2 0,0 0 0,0-2 0,0 2 0,0-1 0,-1 3 0,1-3 0,-1 2 0,1 1 0,0-3 0,0 2 0,0 2 0,-2-3 0,2 1 0,0-1 0,0 0 0,0-1 0,0 1 0,0-1 0,0 0 0,0 1 0,0-2 0,2 0 0,-2 1 0,0 1 0,0 1 0,0-1 0,0 1 0,0-1 0,0 0 0,0-1 0,0 1 0,0-1 0,0 3 0,0-1 0,0-1 0,0 1 0,0-3 0,0 0 0,0 0 0,1 3 0,-1-3 0,1 1 0,-1 1 0,0-2 0,0 3 0,0-2 0,0 4 0,0-3 0,0-1 0,4-6 0,0 2 0,2-4 0,-4 2 0,-2 3 0,2 1 0,-1-2 0,0 0 0,1-1 0,-2 2 0,0 0 0,1-1 0,-1 1 0,1 0 0,-1 0 0,2-3 0,-1 3 0,-1 0 0,0-2 0,0 2 0,1-1 0,-1 0 0,0-1 0,0 1 0,0 0 0,0 1 0,0-1 0,0 0 0,0 0 0,0 1 0,0-1 0,2 0 0,-2 1 0,0-1 0,0-2 0,0 2 0,1-2 0,-1 0 0,0 0 0,0 3 0,0-2 0,0 3 0,0-2 0,0 0 0,0-1 0,0 3 0,0-2 0,0-2 0,0-1 0,0 3 0,0-1 0,0 2 0,-1 0 0,1 0 0,0-3 0,-2 2 0,1-1 0,0 1 0,-1 1 0,2-1 0,0 0 0,0 0 0,-1-1 0,1 2 0,-1-2 0,1 3 0,0-1 0,1-2 0,-1 2 0,0-2 0,1 1 0,2 0 0,0 1 0,5-2 0,-4 1 0,2-1 0,-6 0 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02"/>
    </inkml:context>
    <inkml:brush xml:id="br0">
      <inkml:brushProperty name="width" value="0.1" units="cm"/>
      <inkml:brushProperty name="height" value="0.1" units="cm"/>
      <inkml:brushProperty name="color" value="#945200"/>
    </inkml:brush>
  </inkml:definitions>
  <inkml:trace contextRef="#ctx0" brushRef="#br0">0 11 24575,'0'5'0,"0"-1"0,1-4 0,2-3 0,0 1 0,1-2 0,0 1 0,0 2 0,-2-2 0,0 2 0,-1-1 0,0 1 0,2 1 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03"/>
    </inkml:context>
    <inkml:brush xml:id="br0">
      <inkml:brushProperty name="width" value="0.1" units="cm"/>
      <inkml:brushProperty name="height" value="0.1" units="cm"/>
      <inkml:brushProperty name="color" value="#945200"/>
    </inkml:brush>
  </inkml:definitions>
  <inkml:trace contextRef="#ctx0" brushRef="#br0">1 1 24575,'0'0'0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31"/>
    </inkml:context>
    <inkml:brush xml:id="br0">
      <inkml:brushProperty name="width" value="0.2" units="cm"/>
      <inkml:brushProperty name="height" value="0.2" units="cm"/>
      <inkml:brushProperty name="color" value="#945200"/>
    </inkml:brush>
  </inkml:definitions>
  <inkml:trace contextRef="#ctx0" brushRef="#br0">1 1 24575,'0'0'0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04"/>
    </inkml:context>
    <inkml:brush xml:id="br0">
      <inkml:brushProperty name="width" value="0.1" units="cm"/>
      <inkml:brushProperty name="height" value="0.1" units="cm"/>
      <inkml:brushProperty name="color" value="#945200"/>
    </inkml:brush>
  </inkml:definitions>
  <inkml:trace contextRef="#ctx0" brushRef="#br0">1 0 24575,'0'0'0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05"/>
    </inkml:context>
    <inkml:brush xml:id="br0">
      <inkml:brushProperty name="width" value="0.1" units="cm"/>
      <inkml:brushProperty name="height" value="0.1" units="cm"/>
      <inkml:brushProperty name="color" value="#945200"/>
    </inkml:brush>
  </inkml:definitions>
  <inkml:trace contextRef="#ctx0" brushRef="#br0">3 0 24575,'-3'7'0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06"/>
    </inkml:context>
    <inkml:brush xml:id="br0">
      <inkml:brushProperty name="width" value="0.1" units="cm"/>
      <inkml:brushProperty name="height" value="0.1" units="cm"/>
      <inkml:brushProperty name="color" value="#945200"/>
    </inkml:brush>
  </inkml:definitions>
  <inkml:trace contextRef="#ctx0" brushRef="#br0">3 1 24575,'0'4'0,"0"-1"0,0-2 0,0 0 0,-2 2 0,2-2 0,-1 1 0,1-1 0,0 0 0,0 2 0,0-3 0,0 3 0,0-1 0,0 0 0,0-1 0,0 2 0,0-2 0,0 0 0,0 1 0,0 0 0,0 0 0,0 0 0,1 1 0,-1 0 0,0-1 0,0 0 0,0-1 0,0 0 0,0 2 0,2-2 0,-2 1 0,0-1 0,1 0 0,-1 2 0,0-2 0,0 1 0,0-1 0,0-6 0,3 3 0,-3-4 0,1 3 0,-1 3 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07"/>
    </inkml:context>
    <inkml:brush xml:id="br0">
      <inkml:brushProperty name="width" value="0.1" units="cm"/>
      <inkml:brushProperty name="height" value="0.1" units="cm"/>
      <inkml:brushProperty name="color" value="#945200"/>
    </inkml:brush>
  </inkml:definitions>
  <inkml:trace contextRef="#ctx0" brushRef="#br0">6 0 24575,'-1'7'0,"1"-2"0,0-1 0,0-1 0,-1 1 0,1-2 0,0 0 0,0-1 0,0 0 0,0 2 0,-2-2 0,2 3 0,0-1 0,0 0 0,0-2 0,0 2 0,0-1 0,0 0 0,0 0 0,0 1 0,0 0 0,0-1 0,0 0 0,0 0 0,0 1 0,0 0 0,0-2 0,0 0 0,0 2 0,0-2 0,0 1 0,0 0 0,0 1 0,0 0 0,0-1 0,0 1 0,-1-2 0,1 1 0,0 0 0,0 0 0,0 0 0,0 2 0,0-1 0,0 0 0,0-1 0,0 0 0,0 0 0,0 0 0,0 0 0,0 1 0,0-1 0,0 0 0,0 1 0,0-2 0,0 3 0,0 0 0,0 0 0,0 0 0,0-1 0,0 1 0,0-3 0,0 0 0,0 2 0,0 0 0,0 1 0,0 0 0,0 0 0,0-1 0,0 0 0,0-1 0,0 1 0,0-1 0,0 0 0,0 0 0,0 1 0,0 2 0,1 0 0,-1 0 0,0 0 0,0-4 0,0 0 0,0 2 0,0-1 0,0 2 0,0-2 0,2 2 0,-2-1 0,0 0 0,0-2 0,0 0 0,0 0 0,0 2 0,0-1 0,0 0 0,0 1 0,0-1 0,0 0 0,0 1 0,0-1 0,0 1 0,0-1 0,0 1 0,0 0 0,0 0 0,0-2 0,0 1 0,0 3 0,0-1 0,1-1 0,-1 2 0,0-3 0,0 1 0,0-2 0,0 0 0,0 2 0,0 0 0,0 1 0,0-2 0,0 3 0,0-3 0,0 2 0,0-1 0,0-2 0,0 2 0,1 0 0,-1-2 0,0 3 0,0-3 0,0 3 0,0-2 0,0-1 0,0 0 0,0 2 0,0-2 0,-1 2 0,1 0 0,0 0 0,0 2 0,0-1 0,0-1 0,0 2 0,0-1 0,0-1 0,0 0 0,0 1 0,0-1 0,0-1 0,0 0 0,0-2 0,0 3 0,0-2 0,0 2 0,0-2 0,0 1 0,0 2 0,0-3 0,0 1 0,0 1 0,0-1 0,0 3 0,0-1 0,0-1 0,0 1 0,0-1 0,0 1 0,0-3 0,0 4 0,0-4 0,0 2 0,0 0 0,0 2 0,0-1 0,0-1 0,0 1 0,-1-3 0,1 0 0,0 0 0,0 1 0,0 0 0,0 1 0,0 0 0,0-1 0,0 0 0,0-1 0,0 1 0,0 2 0,0-3 0,-2 3 0,2-2 0,0 1 0,0 0 0,0-2 0,0 2 0,0-1 0,0 1 0,0 1 0,0-1 0,0-1 0,0 3 0,0-3 0,0 2 0,0-2 0,0 3 0,0-3 0,0 2 0,0 1 0,0-3 0,0 1 0,0-1 0,0 1 0,0 0 0,0-1 0,0 2 0,0 2 0,0-4 0,0 2 0,0-1 0,0 0 0,0-2 0,0 2 0,0-1 0,0-1 0,0 1 0,0 0 0,0 0 0,-1-1 0,1 1 0,0-1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89"/>
    </inkml:context>
    <inkml:brush xml:id="br0">
      <inkml:brushProperty name="width" value="0.1" units="cm"/>
      <inkml:brushProperty name="height" value="0.1" units="cm"/>
      <inkml:brushProperty name="color" value="#945200"/>
    </inkml:brush>
  </inkml:definitions>
  <inkml:trace contextRef="#ctx0" brushRef="#br0">9 1 24575,'0'5'0,"-1"1"0,1-2 0,-3 2 0,2 4 0,-1 2 0,2-2 0,0 1 0,0-3 0,2-3 0,-2-2 0,0 0 0,0-3 0,0 2 0,0-2 0,0 3 0,0 0 0,0-2 0,0 0 0,0 1 0,0 0 0,0-2 0,0 3 0,0-2 0,0 2 0,0-2 0,0 1 0,0-1 0,0 2 0,-2-3 0,2 2 0,0 1 0,0-2 0,0 2 0,-1 1 0,1-2 0,0 1 0,0 0 0,0 1 0,0 0 0,0 0 0,0-4 0,0 3 0,0-2 0,0 2 0,0 0 0,0-1 0,0 1 0,0 0 0,0-2 0,0 0 0,0 2 0,0-1 0,0 1 0,0 1 0,0 1 0,0 1 0,1-3 0,-1-1 0,0 1 0,0-2 0,0 2 0,0 0 0,0 0 0,0 2 0,0-1 0,0-2 0,0 1 0,0 0 0,0 1 0,0-1 0,0 2 0,0 0 0,0 0 0,0-1 0,0 1 0,0-2 0,0 1 0,0-1 0,0 1 0,0 0 0,0 1 0,0 1 0,0-1 0,0 0 0,0 1 0,0-3 0,0 2 0,0 0 0,0-3 0,0 3 0,0-3 0,0 0 0,0 1 0,0 2 0,0-1 0,0 2 0,0 0 0,0-3 0,0 0 0,0 1 0,0-1 0,0 2 0,0 2 0,0 0 0,0 0 0,0 0 0,0 0 0,2-3 0,-2 0 0,0 0 0,0-2 0,0 1 0,0 1 0,0 1 0,0 0 0,0 0 0,0 0 0,0-1 0,0 1 0,0-4 0,-2 1 0,2 1 0,0-1 0,0 2 0,0-2 0,0 2 0,0-2 0,0 0 0,0-7 0,0 2 0,0-5 0,0 4 0,0 3 0,0 0 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98"/>
    </inkml:context>
    <inkml:brush xml:id="br0">
      <inkml:brushProperty name="width" value="0.1" units="cm"/>
      <inkml:brushProperty name="height" value="0.1" units="cm"/>
      <inkml:brushProperty name="color" value="#945200"/>
    </inkml:brush>
  </inkml:definitions>
  <inkml:trace contextRef="#ctx0" brushRef="#br0">1 29 24575,'8'-2'0,"0"0"0,-1 1 0,-2 0 0,0-2 0,1 2 0,-1-2 0,-1 2 0,0-1 0,-1 1 0,-1-2 0,2 2 0,-2 1 0,0-1 0,1 1 0,0 0 0,2 0 0,-1 0 0,1 0 0,-1-2 0,-1 2 0,0 0 0,-1 0 0,4 0 0,-4 0 0,4 0 0,-2 2 0,-3-2 0,2 0 0,-2 0 0,3 0 0,-1 1 0,-1-1 0,1 0 0,-2 0 0,2 0 0,1 0 0,1 1 0,2-1 0,-2 2 0,1-2 0,-2 0 0,-3 0 0,2 0 0,0 1 0,1-1 0,-3 0 0,0 0 0,2 1 0,0-1 0,-1 2 0,3-2 0,-2 0 0,0 1 0,-2-1 0,1 1 0,-2 1 0,2-1 0,-1 2 0,-1-1 0,3 0 0,0 0 0,-2 0 0,2-2 0,-3 1 0,0 0 0,0 2 0,0-2 0,0 1 0,-3 0 0,3 0 0,-1 0 0,1 0 0,-1 0 0,-1 1 0,1 0 0,1-1 0,0 1 0,-2 1 0,2-3 0,-1 2 0,0-2 0,0 1 0,-2-2 0,0 0 0,0 0 0,1 0 0,-1 1 0,1-1 0,-5 0 0,0 0 0,2 0 0,-2 1 0,3-1 0,-2 0 0,1 0 0,2 2 0,-1-2 0,1 0 0,-4 0 0,0 0 0,-2 0 0,0 0 0,-2 1 0,2-1 0,-1 0 0,2 0 0,0 0 0,3 0 0,2 0 0,-1 0 0,2 1 0,-2-1 0,0 0 0,-2 2 0,4-2 0,-1 0 0,3 0 0,-1 1 0,-2 0 0,2 2 0,-1-3 0,2 1 0,-1 1 0,0 0 0,-1 0 0,1-2 0,-2 0 0,2 0 0,0-3 0,-1 6 0,6-2 0,-1 2 0,2-3 0,-3 0 0,-1 0 0,3 0 0,-3 0 0,3 0 0,-2 0 0,-1 0 0,2 0 0,1 0 0,1 0 0,-1 0 0,-1 0 0,-2 0 0,2 0 0,-2 0 0,3 0 0,-3 0 0,2 0 0,1 0 0,-1 0 0,-1 0 0,0 0 0,0 0 0,2 0 0,2 0 0,-4 0 0,2 0 0,-1 0 0,-2-2 0,3 2 0,0 0 0,3 0 0,-3 0 0,-1-1 0,-2 1 0,0 0 0,4 0 0,0 0 0,0 0 0,-2 0 0,0 0 0,-2-1 0,3 1 0,3 1 0,2-1 0,-3 1 0,0-1 0,-2 0 0,-2 0 0,0 0 0,1 0 0,1 0 0,-1 0 0,-1 0 0,-1 0 0,3 0 0,1 0 0,4 0 0,-4 2 0,-1-2 0,0 0 0,-2 0 0,1 0 0,-1-2 0,0 2 0,0 0 0,-1-1 0,1 1 0,0-1 0,1 1 0,-2 0 0,2-2 0,-1 2 0,-1 0 0,2-1 0,-1 0 0,-2-1 0,1 1 0,-1 0 0,1-2 0,1 2 0,-1-2 0,-1 2 0,1-2 0,0 2 0,-1-1 0,2 1 0,-1-2 0,-1 3 0,2-2 0,-2 0 0,0 0 0,0 2 0,1-3 0,0 2 0,1-2 0,-2 2 0,1-1 0,-1 0 0,1 0 0,-1 1 0,0 0 0,1-2 0,-1 2 0,0-1 0,0 1 0,2-2 0,-2 2 0,0-2 0,0 2 0,-2 0 0,2-1 0,-1 1 0,0-2 0,1 3 0,-1-1 0,-2 0 0,2-1 0,-1 1 0,-1 1 0,2-1 0,-1-1 0,-1 2 0,0-1 0,-1 1 0,2 0 0,-1-1 0,0 1 0,2-2 0,-1 1 0,0 1 0,-1-1 0,1 1 0,0-2 0,1 2 0,-2-1 0,2 0 0,0 1 0,-2-2 0,2 2 0,-2 0 0,0 0 0,2 0 0,-2 0 0,1 0 0,-1 0 0,1 0 0,0 0 0,1 0 0,-2 0 0,0 0 0,2 0 0,-1 0 0,0 0 0,-1 0 0,1 0 0,-1 0 0,0 0 0,2-1 0,-3 1 0,3 0 0,-1 0 0,-1 0 0,2 0 0,-1 0 0,-2 0 0,1 0 0,-1 0 0,0 0 0,1 0 0,0 0 0,0 0 0,1 0 0,1 0 0,-2 0 0,0 0 0,-1 0 0,1 0 0,0 0 0,0 0 0,2 0 0,-2 0 0,2 0 0,-3 0 0,1 0 0,-1 0 0,0 0 0,1 0 0,1 0 0,-1 0 0,0 0 0,2 0 0,-2 0 0,1 0 0,-1 0 0,0 0 0,1 0 0,-1 0 0,2 0 0,-2 0 0,0 0 0,-1 0 0,3 0 0,-3 0 0,3 0 0,-2 0 0,2 1 0,-3-1 0,2 0 0,1 0 0,-2 2 0,2-2 0,-2 0 0,1 1 0,2-1 0,-3 1 0,2 1 0,-1-1 0,1 0 0,0 1 0,-2-1 0,2 0 0,-2-1 0,3 2 0,-1-1 0,-1 0 0,2 1 0,-2-1 0,2 0 0,-2 1 0,2-1 0,-1 2 0,1-2 0,0 0 0,-1 1 0,1-1 0,-2 0 0,2 2 0,0-2 0,0 2 0,-1-2 0,1 1 0,0-1 0,0 0 0,0 2 0,0-2 0,0 2 0,0-2 0,-1 1 0,1 0 0,0 0 0,0-1 0,0 0 0,0 2 0,-2-2 0,2 1 0,6-5 0,-5 4 0,4-5 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99"/>
    </inkml:context>
    <inkml:brush xml:id="br0">
      <inkml:brushProperty name="width" value="0.1" units="cm"/>
      <inkml:brushProperty name="height" value="0.1" units="cm"/>
      <inkml:brushProperty name="color" value="#945200"/>
    </inkml:brush>
  </inkml:definitions>
  <inkml:trace contextRef="#ctx0" brushRef="#br0">0 0 24575,'0'0'0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00"/>
    </inkml:context>
    <inkml:brush xml:id="br0">
      <inkml:brushProperty name="width" value="0.1" units="cm"/>
      <inkml:brushProperty name="height" value="0.1" units="cm"/>
      <inkml:brushProperty name="color" value="#945200"/>
    </inkml:brush>
  </inkml:definitions>
  <inkml:trace contextRef="#ctx0" brushRef="#br0">1 1 24575,'0'0'0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96"/>
    </inkml:context>
    <inkml:brush xml:id="br0">
      <inkml:brushProperty name="width" value="0.1" units="cm"/>
      <inkml:brushProperty name="height" value="0.1" units="cm"/>
      <inkml:brushProperty name="color" value="#945200"/>
    </inkml:brush>
  </inkml:definitions>
  <inkml:trace contextRef="#ctx0" brushRef="#br0">1 1 24575,'0'0'0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97"/>
    </inkml:context>
    <inkml:brush xml:id="br0">
      <inkml:brushProperty name="width" value="0.1" units="cm"/>
      <inkml:brushProperty name="height" value="0.1" units="cm"/>
      <inkml:brushProperty name="color" value="#945200"/>
    </inkml:brush>
  </inkml:definitions>
  <inkml:trace contextRef="#ctx0" brushRef="#br0">0 0 24575,'0'0'0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32"/>
    </inkml:context>
    <inkml:brush xml:id="br0">
      <inkml:brushProperty name="width" value="0.2" units="cm"/>
      <inkml:brushProperty name="height" value="0.2" units="cm"/>
      <inkml:brushProperty name="color" value="#945200"/>
    </inkml:brush>
  </inkml:definitions>
  <inkml:trace contextRef="#ctx0" brushRef="#br0">1 1 24575,'0'0'0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90"/>
    </inkml:context>
    <inkml:brush xml:id="br0">
      <inkml:brushProperty name="width" value="0.05" units="cm"/>
      <inkml:brushProperty name="height" value="0.05" units="cm"/>
      <inkml:brushProperty name="color" value="#3B3A3A"/>
    </inkml:brush>
  </inkml:definitions>
  <inkml:trace contextRef="#ctx0" brushRef="#br0">0 6 24575,'4'0'0,"-1"0"0,-1 0 0,2-1 0,0 1 0,-1 0 0,1 0 0,0 0 0,-1 0 0,-2 0 0,0 0 0,1 0 0,-2 0 0,1 0 0,0 0 0,1 0 0,-1 0 0,-1 0 0,1 0 0,1 0 0,-1 0 0,0 0 0,1 0 0,0 0 0,-2 0 0,2 0 0,-1 0 0,2 0 0,-2 0 0,0-1 0,2 1 0,-2 0 0,2 0 0,0 0 0,-2 0 0,3 0 0,-3 0 0,2 0 0,-2 0 0,1 0 0,0 0 0,0 0 0,-1 0 0,0 0 0,1 0 0,-1 0 0,0 0 0,1-2 0,0 2 0,0 0 0,0 0 0,0 0 0,-1 0 0,0 0 0,1-1 0,-1 1 0,0 0 0,2 0 0,0 0 0,-1 0 0,1 0 0,1 0 0,0 0 0,-1 0 0,2 0 0,-1 0 0,0 0 0,-1 0 0,1 0 0,-3 0 0,2 0 0,-2 0 0,-1 0 0,2 0 0,-1 0 0,0 0 0,0 0 0,-1 0 0,2 0 0,-1 0 0,1 0 0,-1 0 0,0 0 0,2 0 0,-2 0 0,0 0 0,2 0 0,-1 0 0,-1 0 0,-1 0 0,3 0 0,-3 0 0,1 0 0,0 0 0,-1 0 0,3 0 0,-2 0 0,-1 0 0,2 0 0,-1 0 0,0 0 0,1 1 0,-2-1 0,2 0 0,-1 0 0,1 0 0,-2 0 0,1 2 0,2-2 0,-2 0 0,1 0 0,-1 0 0,1 0 0,0 0 0,1 0 0,-2 0 0,0 0 0,2 0 0,-2 0 0,0 0 0,2 1 0,-1-1 0,-1 0 0,2 0 0,-2 0 0,0 0 0,2 0 0,-2 0 0,3 1 0,-2-1 0,1 0 0,0 0 0,1 0 0,-1 0 0,1 0 0,0 2 0,-1-2 0,-1 0 0,2 0 0,-2 0 0,0 0 0,1 0 0,-1 0 0,1 0 0,1 0 0,1 0 0,-2 0 0,1 0 0,0 0 0,0 0 0,2 0 0,-3 0 0,3 0 0,-3 0 0,0 0 0,0 0 0,1 1 0,0-1 0,0 0 0,2 0 0,-3 1 0,0-1 0,0 0 0,-2 0 0,3 0 0,-3 0 0,4 0 0,-4 0 0,2 0 0,-1 0 0,1 0 0,-2 0 0,2 0 0,-2 0 0,1 0 0,0 0 0,1 0 0,0 0 0,1 0 0,-1 0 0,0 0 0,0 0 0,-2 0 0,2 0 0,-1 0 0,0 0 0,1 0 0,-2 0 0,0 0 0,-1 0 0,3 0 0,-2 0 0,0 0 0,3 0 0,-2 0 0,-1 0 0,2 0 0,-1-1 0,2 1 0,-2 0 0,1 0 0,-2 0 0,0 0 0,0 0 0,1 0 0,-2-1 0,2 1 0,-1 0 0,0 0 0,-1 0 0,1 0 0,1-2 0,-1 2 0,0 0 0,4-1 0,-3 1 0,2 0 0,-3 0 0,-1 0 0,1 0 0,3 0 0,-3 0 0,3 0 0,-2 0 0,-1-1 0,1 1 0,1 0 0,1 1 0,1-1 0,-1 0 0,-1 0 0,-1 0 0,-2 0 0,0-1 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91"/>
    </inkml:context>
    <inkml:brush xml:id="br0">
      <inkml:brushProperty name="width" value="0.05" units="cm"/>
      <inkml:brushProperty name="height" value="0.05" units="cm"/>
      <inkml:brushProperty name="color" value="#3B3A3A"/>
    </inkml:brush>
  </inkml:definitions>
  <inkml:trace contextRef="#ctx0" brushRef="#br0">32 0 24575,'-1'1'0,"1"2"0,0-3 0,0 1 0,0 1 0,0-2 0,0 0 0,0 1 0,0 0 0,0-1 0,0 2 0,0-1 0,0-1 0,0 1 0,0-1 0,0 2 0,0-1 0,0 0 0,0-1 0,0 2 0,0-1 0,0-1 0,-2 1 0,2 1 0,0-1 0,0 0 0,0-1 0,0 2 0,0-1 0,0 0 0,0-1 0,0 3 0,0-2 0,0 1 0,0 0 0,0 0 0,0-1 0,0 2 0,0-2 0,0 2 0,0-2 0,0 2 0,0-1 0,0 0 0,0 0 0,0 0 0,0-2 0,0 1 0,0-1 0,0 1 0,0 1 0,0-1 0,0 0 0,0-1 0,0 0 0,0 2 0,0-1 0,0 2 0,0-2 0,0 0 0,0 2 0,0-2 0,0 1 0,0-1 0,0 0 0,0 1 0,0-2 0,0 1 0,0 0 0,0-1 0,0 2 0,0-1 0,0-1 0,0 1 0,0 1 0,0-1 0,0 0 0,0 2 0,0-2 0,0 1 0,0-1 0,0 2 0,0-2 0,0 2 0,0-1 0,0 1 0,0-2 0,0 1 0,0-1 0,0 0 0,0-1 0,0 2 0,0-1 0,0 0 0,0 1 0,0-1 0,0-1 0,0 2 0,0-1 0,0 1 0,0 0 0,0-1 0,0 0 0,0 2 0,0-1 0,0 0 0,0 1 0,0-1 0,-1 1 0,1 0 0,0 0 0,0-1 0,0-1 0,0 2 0,0 0 0,0-2 0,0 2 0,0-1 0,0 1 0,-1-1 0,1-1 0,0 0 0,0 1 0,0-1 0,0 0 0,0 2 0,0-2 0,0 2 0,0 0 0,-2-1 0,2 2 0,0-2 0,0 2 0,0-3 0,0 1 0,0 1 0,0 0 0,0 0 0,0-1 0,0-1 0,0 1 0,0 1 0,0-2 0,0 0 0,0 2 0,0-2 0,0-1 0,0 1 0,0 1 0,0-2 0,0 1 0,0 1 0,0-2 0,0 1 0,0-1 0,0 1 0,0 2 0,0-2 0,0 2 0,0 0 0,0-1 0,0 1 0,0-1 0,0 0 0,0-1 0,0 2 0,2 0 0,-2-2 0,0 3 0,1-3 0,-1 2 0,0 0 0,0-2 0,0 0 0,0 0 0,0-1 0,0 2 0,0-1 0,0 2 0,0 0 0,0-2 0,0 0 0,0 2 0,0-2 0,0 1 0,0-2 0,0 1 0,1 2 0,-1-2 0,0 0 0,0-1 0,0 1 0,0 1 0,0 1 0,0-2 0,0 0 0,0 1 0,0-1 0,0 0 0,0-1 0,0 1 0,0-1 0,0 2 0,0-1 0,0 1 0,0-1 0,0-1 0,0 1 0,0 1 0,0-1 0,0 0 0,0 0 0,0 1 0,0-1 0,0 2 0,0-2 0,0 1 0,0-1 0,0 0 0,0 2 0,0-2 0,0 2 0,0-2 0,0 1 0,0-1 0,0 0 0,0 0 0,0 1 0,0-1 0,0 1 0,0-1 0,-1 0 0,1 1 0,0-1 0,0 0 0,0 2 0,0-2 0,0 1 0,0-1 0,0 0 0,0 1 0,0-2 0,0 1 0,0 0 0,0-1 0,0 1 0,0 1 0,0-1 0,0 1 0,0-1 0,0-1 0,0 1 0,0-1 0,0 2 0,0-1 0,-1 0 0,1-1 0,0 1 0,0-1 0,0 2 0,0-1 0,-2 1 0,2 0 0,0-2 0,0 3 0,0-2 0,0 0 0,0-1 0,0 2 0,0-2 0,0 2 0,0-1 0,0-1 0,2 1 0,-2 0 0,-12-3 0,9 2 0,-9-3 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94"/>
    </inkml:context>
    <inkml:brush xml:id="br0">
      <inkml:brushProperty name="width" value="0.05" units="cm"/>
      <inkml:brushProperty name="height" value="0.05" units="cm"/>
      <inkml:brushProperty name="color" value="#3B3A3A"/>
    </inkml:brush>
  </inkml:definitions>
  <inkml:trace contextRef="#ctx0" brushRef="#br0">5 1 24575,'0'4'0,"0"-1"0,0-2 0,0 0 0,0 1 0,0-1 0,0 0 0,0-1 0,0 2 0,-1-1 0,1 2 0,0-2 0,0-1 0,0 1 0,0 1 0,0-1 0,0-1 0,-2 1 0,2 1 0,0-2 0,0 1 0,0 0 0,0 1 0,0-2 0,0 1 0,0 2 0,0-2 0,0 0 0,0 1 0,0-1 0,0 0 0,0 2 0,0-2 0,0 1 0,0 0 0,0 1 0,0-2 0,0 1 0,0-1 0,0 0 0,0 1 0,0-1 0,0 2 0,0-2 0,0 0 0,0 1 0,0-1 0,0 0 0,0 1 0,0-1 0,0 0 0,0 2 0,0 0 0,0-2 0,0 0 0,0 1 0,2-1 0,-2 0 0,0-1 0,0 2 0,0-1 0,0 0 0,0 1 0,0-1 0,0 0 0,0 1 0,0 0 0,0 0 0,0-1 0,0 2 0,0-2 0,0 0 0,0 2 0,0 0 0,0-2 0,0 0 0,1 1 0,-1-1 0,0-1 0,0 1 0,0-1 0,0 2 0,0-2 0,0 1 0,0 0 0,0 1 0,-1-1 0,1-1 0,0 2 0,0-2 0,0 1 0,0 1 0,0 0 0,0-1 0,0 2 0,0-2 0,0 1 0,0 0 0,0 0 0,0 0 0,-2 1 0,2 0 0,0-2 0,0 2 0,0-1 0,0-1 0,0 2 0,0-1 0,0-1 0,0-1 0,0 1 0,0 2 0,0-3 0,0 1 0,0 0 0,0 2 0,0-1 0,0 0 0,0 0 0,-1-1 0,1 0 0,0 2 0,0-3 0,0 1 0,0 1 0,0 0 0,0 0 0,0-1 0,0 1 0,0 1 0,0-1 0,1 0 0,-1 1 0,0-2 0,0 2 0,0-2 0,0 1 0,0-1 0,0 2 0,0-3 0,-1 1 0,1 0 0,0-1 0,0 1 0,0 1 0,0-1 0,0 1 0,0-2 0,0 1 0,0 2 0,0-2 0,0 0 0,0 2 0,0-2 0,0 1 0,0-1 0,1 0 0,-1 2 0,0-2 0,0 0 0,0-1 0,0 2 0,0 1 0,0-2 0,0 0 0,0 1 0,0-1 0,0 1 0,0 1 0,0 0 0,0 0 0,0-2 0,0 1 0,0 1 0,0-1 0,0 0 0,0 1 0,0-1 0,0 1 0,0-3 0,0 3 0,0-2 0,0 1 0,0-1 0,0 0 0,0 2 0,0 0 0,0-1 0,0 1 0,0-2 0,0-1 0,0 1 0,0 1 0,0-2 0,0 1 0,0 1 0,0-2 0,-1 1 0,1-1 0,0 1 0,0 1 0,0-1 0,0-1 0,0 1 0,0-1 0,0 1 0</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95"/>
    </inkml:context>
    <inkml:brush xml:id="br0">
      <inkml:brushProperty name="width" value="0.05" units="cm"/>
      <inkml:brushProperty name="height" value="0.05" units="cm"/>
      <inkml:brushProperty name="color" value="#3B3A3A"/>
    </inkml:brush>
  </inkml:definitions>
  <inkml:trace contextRef="#ctx0" brushRef="#br0">7 0 24575,'0'4'0,"0"-1"0,0-1 0,0 1 0,0 0 0,0 1 0,0-3 0,0 2 0,-2-2 0,2 2 0,0-2 0,0 2 0,-1-2 0,1 0 0,0 2 0,0 0 0,0-2 0,0 2 0,0-1 0,0 1 0,0 0 0,0-1 0,0 1 0,0 0 0,0-2 0,0 2 0,0-2 0,0 0 0,0 1 0,0-1 0,0 2 0,0-2 0,0 0 0,0 2 0,0 0 0,0-1 0,0 1 0,0-2 0,0 2 0,0 0 0,0-2 0,0 3 0,0-1 0,0-1 0,0 1 0,0 0 0,0-1 0,0 0 0,-1 0 0,1 1 0,0 0 0,0-1 0,0 1 0,0 0 0,0 1 0,0-3 0,0 2 0,0 0 0,0 1 0,0-2 0,0 1 0,0 0 0,0-2 0,0 0 0,0 1 0,0 0 0,0-1 0,0 2 0,0 0 0,0-2 0,0 2 0,0-2 0,0 0 0,0 1 0,0-1 0,0 1 0,0 0 0,0 0 0,0-1 0,0 1 0,0-2 0,0 2 0,0-2 0,0 1 0,-2-1 0,2 2 0,0-1 0,0 0 0,0 1 0,0-2 0,0 1 0,0 0 0,0 0 0,-1 1 0,1-1 0,0-1 0,0 2 0,0-1 0,0 0 0,0-1 0,0 2 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92"/>
    </inkml:context>
    <inkml:brush xml:id="br0">
      <inkml:brushProperty name="width" value="0.05" units="cm"/>
      <inkml:brushProperty name="height" value="0.05" units="cm"/>
      <inkml:brushProperty name="color" value="#3B3A3A"/>
    </inkml:brush>
  </inkml:definitions>
  <inkml:trace contextRef="#ctx0" brushRef="#br0">4 508 24575,'0'-3'0,"0"1"0,0 0 0,0 1 0,0 0 0,0 0 0,0-1 0,0-1 0,0 2 0,0 0 0,0 1 0,0-2 0,0 1 0,0 1 0,0-1 0,1 0 0,-1-1 0,0 0 0,0 0 0,0 1 0,0-1 0,0 0 0,0 1 0,0-1 0,0 0 0,-1 1 0,1 0 0,0-2 0,0 2 0,-1 0 0,1 0 0,0-1 0,0 0 0,0 2 0,0-2 0,0 1 0,0-1 0,0 1 0,0 1 0,0 0 0,0-2 0,0-2 0,0 2 0,0-1 0,0 1 0,0 1 0,1-3 0,-1 2 0,0 1 0,0-1 0,0 1 0,0 0 0,1 0 0,-1-3 0,0 2 0,0 1 0,0-2 0,0 1 0,0 0 0,2-1 0,-2 2 0,0 0 0,0-1 0,0 1 0,0 0 0,0-1 0,0 1 0,0-1 0,0 2 0,0-1 0,0 0 0,0 0 0,0-1 0,0 1 0,1-2 0,-1 2 0,0-1 0,0 2 0,0-1 0,0 0 0,0 0 0,0-1 0,0 1 0,0 0 0,0 1 0,0-2 0,0 1 0,0-1 0,0 1 0,0 0 0,0-3 0,0 1 0,0 0 0,0 1 0,0 1 0,0 1 0,0-2 0,0 1 0,0-2 0,0 0 0,0 0 0,0 0 0,0 0 0,0 0 0,0 1 0,0-1 0,0-1 0,0 3 0,0-3 0,0 1 0,0 1 0,-1 0 0,1-1 0,0 3 0,0-1 0,0 0 0,0 0 0,0-1 0,0 1 0,0 0 0,0-2 0,0 0 0,0 3 0,0-2 0,0 2 0,0-2 0,0 1 0,0 1 0,0-1 0,0-1 0,0 1 0,0-1 0,0 2 0,0-1 0,0 0 0,0 0 0,0-2 0,0 0 0,0 2 0,0-1 0,0 0 0,0 1 0,0-1 0,0 1 0,0-2 0,0 3 0,0-1 0,0-1 0,0 1 0,0 0 0,0 0 0,0-2 0,0 0 0,-2 2 0,2-1 0,0 1 0,0 0 0,0 0 0,0-1 0,0 1 0,0-2 0,0 0 0,0 2 0,-1-3 0,1 0 0,0 1 0,0 1 0,0 1 0,0-2 0,0 2 0,0-1 0,0-1 0,0 2 0,0 0 0,0-2 0,0 1 0,0 2 0,-1-2 0,1-1 0,0 2 0,0 0 0,0 0 0,0-2 0,0 2 0,0-1 0,0 1 0,0-1 0,0 1 0,0 0 0,0 0 0,0-1 0,-2 0 0,2-1 0,0 3 0,0-2 0,0 1 0,0 0 0,0 0 0,0-1 0,0 1 0,0 1 0,0-1 0,0-1 0,0 2 0,0-1 0,0-1 0,0 0 0,0 1 0,0-2 0,0 3 0,0-1 0,2 1 0,-2-2 0,0-1 0,0 2 0,0 0 0,0 0 0,0-2 0,0 2 0,0-2 0,0 1 0,0 1 0,0-1 0,0 0 0,0 1 0,0-2 0,1 0 0,-1 1 0,0-1 0,0-1 0,0 0 0,0 0 0,0 0 0,0 1 0,0 1 0,0-1 0,0 2 0,0-2 0,0 0 0,0-1 0,0 2 0,0 0 0,0 0 0,0 0 0,-1 1 0,1 0 0,0-1 0,0 1 0,0 0 0,0 1 0,0-2 0,0 1 0,0-2 0,0 2 0,0 0 0,0-2 0,0 2 0,0-1 0,-2 0 0,2-1 0,0 2 0,0-2 0,0 0 0,-1 2 0,1 1 0,0 0 0,0-1 0,0-1 0,0 0 0,0 0 0,0 2 0,0-1 0,0-2 0,0 2 0,1 0 0,-1-2 0,0 2 0,0-1 0,0 1 0,0 0 0,0-1 0,0 0 0,0 0 0,0 1 0,0 0 0,0-1 0,0 2 0,0-1 0,0 1 0,0 0 0,0-1 0,0-1 0,0 1 0,2 0 0,-2-1 0,0 2 0,0-1 0,0 0 0,1-2 0,-1 2 0,0 1 0,1 0 0,-1-2 0,2 2 0,-2-1 0,0 0 0,0-1 0,0 1 0,0 1 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493"/>
    </inkml:context>
    <inkml:brush xml:id="br0">
      <inkml:brushProperty name="width" value="0.05" units="cm"/>
      <inkml:brushProperty name="height" value="0.05" units="cm"/>
      <inkml:brushProperty name="color" value="#3B3A3A"/>
    </inkml:brush>
  </inkml:definitions>
  <inkml:trace contextRef="#ctx0" brushRef="#br0">108 1 24575,'-4'0'0,"1"0"0,2 0 0,0 0 0,-1 0 0,1 0 0,0 0 0,-1 0 0,1 0 0,0 0 0,-1 0 0,1 0 0,1 0 0,-1 0 0,-1 0 0,1 0 0,-2 0 0,2 0 0,-2 0 0,2 0 0,-3 0 0,0 0 0,3 0 0,-3 0 0,2 0 0,1 0 0,-2 0 0,2 0 0,0 0 0,-3 1 0,2-1 0,-2 0 0,0 0 0,2 0 0,-1 0 0,0 0 0,2 0 0,0 0 0,-2 0 0,2 0 0,-2 0 0,2 0 0,-1 0 0,1 0 0,0 0 0,1 0 0,-2 0 0,1 0 0,0 0 0,-1 0 0,2 0 0,-1 0 0,1 2 0,-3-2 0,3 0 0,-1 0 0,0 0 0,1 0 0,-3 0 0,3 0 0,-1 0 0,-1 0 0,1 1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33"/>
    </inkml:context>
    <inkml:brush xml:id="br0">
      <inkml:brushProperty name="width" value="0.2" units="cm"/>
      <inkml:brushProperty name="height" value="0.2" units="cm"/>
      <inkml:brushProperty name="color" value="#945200"/>
    </inkml:brush>
  </inkml:definitions>
  <inkml:trace contextRef="#ctx0" brushRef="#br0">1 0 24575,'0'0'0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4-09T10:00:31.534"/>
    </inkml:context>
    <inkml:brush xml:id="br0">
      <inkml:brushProperty name="width" value="0.2" units="cm"/>
      <inkml:brushProperty name="height" value="0.2" units="cm"/>
      <inkml:brushProperty name="color" value="#945200"/>
    </inkml:brush>
  </inkml:definitions>
  <inkml:trace contextRef="#ctx0" brushRef="#br0">0 0 24575,'0'0'0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936669-E4ED-EC44-B61E-8DF0E0BC1CC0}" type="datetimeFigureOut">
              <a:rPr lang="en-US" smtClean="0"/>
              <a:t>4/23/20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3F8805-F519-C542-B357-2A249973FD50}" type="slidenum">
              <a:rPr lang="en-US" smtClean="0"/>
              <a:t>‹#›</a:t>
            </a:fld>
            <a:endParaRPr lang="en-US"/>
          </a:p>
        </p:txBody>
      </p:sp>
    </p:spTree>
    <p:extLst>
      <p:ext uri="{BB962C8B-B14F-4D97-AF65-F5344CB8AC3E}">
        <p14:creationId xmlns:p14="http://schemas.microsoft.com/office/powerpoint/2010/main" val="601156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3F8805-F519-C542-B357-2A249973FD50}" type="slidenum">
              <a:rPr lang="en-US" smtClean="0"/>
              <a:t>1</a:t>
            </a:fld>
            <a:endParaRPr lang="en-US"/>
          </a:p>
        </p:txBody>
      </p:sp>
    </p:spTree>
    <p:extLst>
      <p:ext uri="{BB962C8B-B14F-4D97-AF65-F5344CB8AC3E}">
        <p14:creationId xmlns:p14="http://schemas.microsoft.com/office/powerpoint/2010/main" val="30428091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Coming to the next challenge. </a:t>
            </a:r>
          </a:p>
          <a:p>
            <a:r>
              <a:rPr lang="en-US" sz="1200" b="1" kern="1200" dirty="0">
                <a:solidFill>
                  <a:schemeClr val="tx1"/>
                </a:solidFill>
                <a:effectLst/>
                <a:latin typeface="+mn-lt"/>
                <a:ea typeface="+mn-ea"/>
                <a:cs typeface="+mn-cs"/>
              </a:rPr>
              <a:t>[click]</a:t>
            </a:r>
          </a:p>
          <a:p>
            <a:r>
              <a:rPr lang="en-US" sz="1200" kern="1200" dirty="0">
                <a:solidFill>
                  <a:schemeClr val="tx1"/>
                </a:solidFill>
                <a:effectLst/>
                <a:latin typeface="+mn-lt"/>
                <a:ea typeface="+mn-ea"/>
                <a:cs typeface="+mn-cs"/>
              </a:rPr>
              <a:t>US variants of 5G phones had locked bootloaders making it impossible for us to get root user privileges on the device.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[click]</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then state-of-the-art Android operating system version 9 did not yet support any 5G-NR APIs.</a:t>
            </a:r>
            <a:endParaRPr lang="en-US" dirty="0"/>
          </a:p>
          <a:p>
            <a:endParaRPr lang="en-US" dirty="0"/>
          </a:p>
          <a:p>
            <a:r>
              <a:rPr lang="en-US" b="1" dirty="0"/>
              <a:t>[click]</a:t>
            </a:r>
          </a:p>
          <a:p>
            <a:r>
              <a:rPr lang="en-US" dirty="0"/>
              <a:t>Thus, even when we were </a:t>
            </a:r>
          </a:p>
          <a:p>
            <a:r>
              <a:rPr lang="en-US" dirty="0"/>
              <a:t>connected to 5G </a:t>
            </a:r>
            <a:r>
              <a:rPr lang="en-US" b="1" dirty="0"/>
              <a:t>[next] </a:t>
            </a:r>
            <a:r>
              <a:rPr lang="en-US" dirty="0"/>
              <a:t>Running Android API </a:t>
            </a:r>
          </a:p>
          <a:p>
            <a:endParaRPr lang="en-US" dirty="0"/>
          </a:p>
        </p:txBody>
      </p:sp>
      <p:sp>
        <p:nvSpPr>
          <p:cNvPr id="4" name="Slide Number Placeholder 3"/>
          <p:cNvSpPr>
            <a:spLocks noGrp="1"/>
          </p:cNvSpPr>
          <p:nvPr>
            <p:ph type="sldNum" sz="quarter" idx="5"/>
          </p:nvPr>
        </p:nvSpPr>
        <p:spPr/>
        <p:txBody>
          <a:bodyPr/>
          <a:lstStyle/>
          <a:p>
            <a:fld id="{933F8805-F519-C542-B357-2A249973FD50}" type="slidenum">
              <a:rPr lang="en-US" smtClean="0"/>
              <a:t>10</a:t>
            </a:fld>
            <a:endParaRPr lang="en-US"/>
          </a:p>
        </p:txBody>
      </p:sp>
    </p:spTree>
    <p:extLst>
      <p:ext uri="{BB962C8B-B14F-4D97-AF65-F5344CB8AC3E}">
        <p14:creationId xmlns:p14="http://schemas.microsoft.com/office/powerpoint/2010/main" val="1340001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calls such as </a:t>
            </a:r>
            <a:r>
              <a:rPr lang="en-US" dirty="0" err="1"/>
              <a:t>getDataNetworkType</a:t>
            </a:r>
            <a:r>
              <a:rPr lang="en-US" dirty="0"/>
              <a:t>() would return LTE even when connected to 5G.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Thus, our second challenge was that -- with no mature tool for accessing 5G related information, </a:t>
            </a:r>
            <a:r>
              <a:rPr lang="en-US" b="1" dirty="0"/>
              <a:t>[click] </a:t>
            </a:r>
            <a:r>
              <a:rPr lang="en-US" dirty="0"/>
              <a:t>questions such as how to detect 5G radio is active or how to detect handoff events remained unanswered.</a:t>
            </a:r>
          </a:p>
          <a:p>
            <a:endParaRPr lang="en-US" dirty="0"/>
          </a:p>
        </p:txBody>
      </p:sp>
      <p:sp>
        <p:nvSpPr>
          <p:cNvPr id="4" name="Slide Number Placeholder 3"/>
          <p:cNvSpPr>
            <a:spLocks noGrp="1"/>
          </p:cNvSpPr>
          <p:nvPr>
            <p:ph type="sldNum" sz="quarter" idx="5"/>
          </p:nvPr>
        </p:nvSpPr>
        <p:spPr/>
        <p:txBody>
          <a:bodyPr/>
          <a:lstStyle/>
          <a:p>
            <a:fld id="{933F8805-F519-C542-B357-2A249973FD50}" type="slidenum">
              <a:rPr lang="en-US" smtClean="0"/>
              <a:t>11</a:t>
            </a:fld>
            <a:endParaRPr lang="en-US"/>
          </a:p>
        </p:txBody>
      </p:sp>
    </p:spTree>
    <p:extLst>
      <p:ext uri="{BB962C8B-B14F-4D97-AF65-F5344CB8AC3E}">
        <p14:creationId xmlns:p14="http://schemas.microsoft.com/office/powerpoint/2010/main" val="6926099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Due to these limitations, we developed our own tool from scratch </a:t>
            </a:r>
            <a:r>
              <a:rPr lang="en-US" b="1" dirty="0"/>
              <a:t>[click]</a:t>
            </a:r>
            <a:r>
              <a:rPr lang="en-US" dirty="0"/>
              <a:t> that logged information such as UE’s fine grained location, tower ID, signal strength information and so on.</a:t>
            </a:r>
          </a:p>
          <a:p>
            <a:endParaRPr lang="en-US" dirty="0"/>
          </a:p>
          <a:p>
            <a:r>
              <a:rPr lang="en-US" b="1" dirty="0"/>
              <a:t>[click]</a:t>
            </a:r>
          </a:p>
          <a:p>
            <a:r>
              <a:rPr lang="en-US" dirty="0"/>
              <a:t>To understand whether device is connected to 5G or not took some digging. From our initial experiments, we found that the Android’s </a:t>
            </a:r>
            <a:r>
              <a:rPr lang="en-US" dirty="0" err="1"/>
              <a:t>ServiceState</a:t>
            </a:r>
            <a:r>
              <a:rPr lang="en-US" dirty="0"/>
              <a:t> object </a:t>
            </a:r>
            <a:r>
              <a:rPr lang="en-US" b="1" dirty="0"/>
              <a:t>[click]</a:t>
            </a:r>
            <a:r>
              <a:rPr lang="en-US" dirty="0"/>
              <a:t> when converted to its raw string representation contained fields such as </a:t>
            </a:r>
            <a:r>
              <a:rPr lang="en-US" dirty="0" err="1"/>
              <a:t>nrAvailable</a:t>
            </a:r>
            <a:r>
              <a:rPr lang="en-US" dirty="0"/>
              <a:t> and </a:t>
            </a:r>
            <a:r>
              <a:rPr lang="en-US" dirty="0" err="1"/>
              <a:t>nrStatus</a:t>
            </a:r>
            <a:r>
              <a:rPr lang="en-US" dirty="0"/>
              <a:t>. Upon parsing followed by several field experiments and correlating with known ground truth information, we were able to infer the 5G status of the phone with high confidence.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Additionally, we also cross compiled </a:t>
            </a:r>
            <a:r>
              <a:rPr lang="en-US" sz="1200" dirty="0">
                <a:latin typeface="CMU Typewriter Text" panose="02000609000000000000" pitchFamily="49" charset="0"/>
                <a:ea typeface="CMU Typewriter Text" panose="02000609000000000000" pitchFamily="49" charset="0"/>
                <a:cs typeface="CMU Typewriter Text" panose="02000609000000000000" pitchFamily="49" charset="0"/>
              </a:rPr>
              <a:t>iperf3 (a popular </a:t>
            </a:r>
            <a:r>
              <a:rPr lang="en-US" dirty="0"/>
              <a:t>network performance measurement tool</a:t>
            </a:r>
            <a:r>
              <a:rPr lang="en-US" sz="1200" dirty="0">
                <a:latin typeface="CMU Typewriter Text" panose="02000609000000000000" pitchFamily="49" charset="0"/>
                <a:ea typeface="CMU Typewriter Text" panose="02000609000000000000" pitchFamily="49" charset="0"/>
                <a:cs typeface="CMU Typewriter Text" panose="02000609000000000000" pitchFamily="49" charset="0"/>
              </a:rPr>
              <a:t>)</a:t>
            </a:r>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 into our measurement app.</a:t>
            </a:r>
          </a:p>
        </p:txBody>
      </p:sp>
      <p:sp>
        <p:nvSpPr>
          <p:cNvPr id="4" name="Slide Number Placeholder 3"/>
          <p:cNvSpPr>
            <a:spLocks noGrp="1"/>
          </p:cNvSpPr>
          <p:nvPr>
            <p:ph type="sldNum" sz="quarter" idx="5"/>
          </p:nvPr>
        </p:nvSpPr>
        <p:spPr/>
        <p:txBody>
          <a:bodyPr/>
          <a:lstStyle/>
          <a:p>
            <a:fld id="{933F8805-F519-C542-B357-2A249973FD50}" type="slidenum">
              <a:rPr lang="en-US" smtClean="0"/>
              <a:t>12</a:t>
            </a:fld>
            <a:endParaRPr lang="en-US"/>
          </a:p>
        </p:txBody>
      </p:sp>
    </p:spTree>
    <p:extLst>
      <p:ext uri="{BB962C8B-B14F-4D97-AF65-F5344CB8AC3E}">
        <p14:creationId xmlns:p14="http://schemas.microsoft.com/office/powerpoint/2010/main" val="23806038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Another challenge is related to Internet being the bottleneck. </a:t>
            </a:r>
          </a:p>
          <a:p>
            <a:endParaRPr lang="en-US" dirty="0"/>
          </a:p>
          <a:p>
            <a:r>
              <a:rPr lang="en-US" b="1" dirty="0"/>
              <a:t>[click] </a:t>
            </a:r>
            <a:r>
              <a:rPr lang="en-US" dirty="0"/>
              <a:t>Due to the ultra-high bandwidth of 5G, the bottleneck of end-to-end path between the UE and the content-server may potentially shift from the carrier’s infrastructure to </a:t>
            </a:r>
            <a:r>
              <a:rPr lang="en-US" b="1" dirty="0"/>
              <a:t>[click]</a:t>
            </a:r>
            <a:r>
              <a:rPr lang="en-US" dirty="0"/>
              <a:t> the Internet. Since our goal is to focus on 5G carrier’s network  performance, we do not want such a shift to happen. In other words, we do not want the Internet to be the bottleneck in our experiments. </a:t>
            </a:r>
          </a:p>
        </p:txBody>
      </p:sp>
      <p:sp>
        <p:nvSpPr>
          <p:cNvPr id="4" name="Slide Number Placeholder 3"/>
          <p:cNvSpPr>
            <a:spLocks noGrp="1"/>
          </p:cNvSpPr>
          <p:nvPr>
            <p:ph type="sldNum" sz="quarter" idx="5"/>
          </p:nvPr>
        </p:nvSpPr>
        <p:spPr/>
        <p:txBody>
          <a:bodyPr/>
          <a:lstStyle/>
          <a:p>
            <a:fld id="{933F8805-F519-C542-B357-2A249973FD50}" type="slidenum">
              <a:rPr lang="en-US" smtClean="0"/>
              <a:t>13</a:t>
            </a:fld>
            <a:endParaRPr lang="en-US"/>
          </a:p>
        </p:txBody>
      </p:sp>
    </p:spTree>
    <p:extLst>
      <p:ext uri="{BB962C8B-B14F-4D97-AF65-F5344CB8AC3E}">
        <p14:creationId xmlns:p14="http://schemas.microsoft.com/office/powerpoint/2010/main" val="26939159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address this issue conducting several experiments and judiciously </a:t>
            </a:r>
            <a:r>
              <a:rPr lang="en-US" b="1" dirty="0"/>
              <a:t>[click]</a:t>
            </a:r>
            <a:r>
              <a:rPr lang="en-US" dirty="0"/>
              <a:t> select a content-server such that..</a:t>
            </a:r>
          </a:p>
          <a:p>
            <a:pPr marL="228600" indent="-228600">
              <a:buAutoNum type="arabicPeriod"/>
            </a:pPr>
            <a:endParaRPr lang="en-US" dirty="0"/>
          </a:p>
          <a:p>
            <a:pPr marL="228600" indent="-228600">
              <a:buAutoNum type="arabicPeriod"/>
            </a:pPr>
            <a:r>
              <a:rPr lang="en-US" dirty="0"/>
              <a:t>Downloading data from this server experiences high 5G throughput compared to other servers.</a:t>
            </a:r>
            <a:br>
              <a:rPr lang="en-US" dirty="0"/>
            </a:br>
            <a:r>
              <a:rPr lang="en-US" b="1" dirty="0"/>
              <a:t>[click]</a:t>
            </a:r>
          </a:p>
          <a:p>
            <a:pPr marL="228600" indent="-228600">
              <a:buAutoNum type="arabicPeriod"/>
            </a:pPr>
            <a:r>
              <a:rPr lang="en-US" dirty="0"/>
              <a:t>The upload speed of the content server are way over the maximum achievable 5G throughput</a:t>
            </a:r>
            <a:br>
              <a:rPr lang="en-US" dirty="0"/>
            </a:br>
            <a:r>
              <a:rPr lang="en-US" b="1" dirty="0"/>
              <a:t>[click]</a:t>
            </a:r>
            <a:endParaRPr lang="en-US" dirty="0"/>
          </a:p>
          <a:p>
            <a:pPr marL="228600" indent="-228600">
              <a:buAutoNum type="arabicPeriod"/>
            </a:pPr>
            <a:r>
              <a:rPr lang="en-US" dirty="0"/>
              <a:t>We ensure our results match with those generated by the state of the art speed testing platforms.</a:t>
            </a:r>
          </a:p>
          <a:p>
            <a:pPr marL="0" indent="0">
              <a:buNone/>
            </a:pPr>
            <a:endParaRPr lang="en-US" dirty="0"/>
          </a:p>
          <a:p>
            <a:pPr marL="0" indent="0">
              <a:buNone/>
            </a:pPr>
            <a:r>
              <a:rPr lang="en-US" b="1" dirty="0"/>
              <a:t>[click]</a:t>
            </a:r>
          </a:p>
          <a:p>
            <a:pPr marL="0" indent="0">
              <a:buNone/>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This approach gave us the confidence of avoiding Internet being the bottleneck</a:t>
            </a:r>
            <a:endParaRPr lang="en-US" sz="1200" b="0" dirty="0">
              <a:latin typeface="CMU Sans Serif Medium" panose="02000603000000000000" pitchFamily="2" charset="0"/>
              <a:ea typeface="CMU Sans Serif Medium" panose="02000603000000000000" pitchFamily="2" charset="0"/>
              <a:cs typeface="CMU Sans Serif Medium" panose="02000603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dirty="0">
              <a:latin typeface="CMU Sans Serif Medium" panose="02000603000000000000" pitchFamily="2" charset="0"/>
              <a:ea typeface="CMU Sans Serif Medium" panose="02000603000000000000" pitchFamily="2" charset="0"/>
              <a:cs typeface="CMU Sans Serif Medium" panose="02000603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CMU Sans Serif Medium" panose="02000603000000000000" pitchFamily="2" charset="0"/>
                <a:ea typeface="CMU Sans Serif Medium" panose="02000603000000000000" pitchFamily="2" charset="0"/>
                <a:cs typeface="CMU Sans Serif Medium" panose="02000603000000000000" pitchFamily="2" charset="0"/>
              </a:rPr>
              <a:t>[next]</a:t>
            </a:r>
          </a:p>
        </p:txBody>
      </p:sp>
      <p:sp>
        <p:nvSpPr>
          <p:cNvPr id="4" name="Slide Number Placeholder 3"/>
          <p:cNvSpPr>
            <a:spLocks noGrp="1"/>
          </p:cNvSpPr>
          <p:nvPr>
            <p:ph type="sldNum" sz="quarter" idx="5"/>
          </p:nvPr>
        </p:nvSpPr>
        <p:spPr/>
        <p:txBody>
          <a:bodyPr/>
          <a:lstStyle/>
          <a:p>
            <a:fld id="{933F8805-F519-C542-B357-2A249973FD50}" type="slidenum">
              <a:rPr lang="en-US" smtClean="0"/>
              <a:t>14</a:t>
            </a:fld>
            <a:endParaRPr lang="en-US"/>
          </a:p>
        </p:txBody>
      </p:sp>
    </p:spTree>
    <p:extLst>
      <p:ext uri="{BB962C8B-B14F-4D97-AF65-F5344CB8AC3E}">
        <p14:creationId xmlns:p14="http://schemas.microsoft.com/office/powerpoint/2010/main" val="2615853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finally, we faced several non-technical challenges.</a:t>
            </a:r>
          </a:p>
          <a:p>
            <a:r>
              <a:rPr lang="en-US" b="1" dirty="0"/>
              <a:t>[click]</a:t>
            </a:r>
            <a:r>
              <a:rPr lang="en-US" dirty="0"/>
              <a:t> Finding stable 5G coverage of different carriers were hard to find as the coverage was spotty. </a:t>
            </a:r>
          </a:p>
          <a:p>
            <a:r>
              <a:rPr lang="en-US" b="1" dirty="0"/>
              <a:t>[click] </a:t>
            </a:r>
            <a:r>
              <a:rPr lang="en-US" dirty="0"/>
              <a:t>We also had to travel to multiple cities and conduct extensive on field experiments to evaluate multiple 5G carriers. </a:t>
            </a:r>
          </a:p>
        </p:txBody>
      </p:sp>
      <p:sp>
        <p:nvSpPr>
          <p:cNvPr id="4" name="Slide Number Placeholder 3"/>
          <p:cNvSpPr>
            <a:spLocks noGrp="1"/>
          </p:cNvSpPr>
          <p:nvPr>
            <p:ph type="sldNum" sz="quarter" idx="5"/>
          </p:nvPr>
        </p:nvSpPr>
        <p:spPr/>
        <p:txBody>
          <a:bodyPr/>
          <a:lstStyle/>
          <a:p>
            <a:fld id="{933F8805-F519-C542-B357-2A249973FD50}" type="slidenum">
              <a:rPr lang="en-US" smtClean="0"/>
              <a:t>15</a:t>
            </a:fld>
            <a:endParaRPr lang="en-US"/>
          </a:p>
        </p:txBody>
      </p:sp>
    </p:spTree>
    <p:extLst>
      <p:ext uri="{BB962C8B-B14F-4D97-AF65-F5344CB8AC3E}">
        <p14:creationId xmlns:p14="http://schemas.microsoft.com/office/powerpoint/2010/main" val="27682643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now present the findings from our measurement study. </a:t>
            </a:r>
            <a:r>
              <a:rPr lang="en-US" b="1" dirty="0"/>
              <a:t>[click]</a:t>
            </a:r>
            <a:r>
              <a:rPr lang="en-US" dirty="0"/>
              <a:t> starting with the landscape across 5G carriers. </a:t>
            </a:r>
          </a:p>
          <a:p>
            <a:r>
              <a:rPr lang="en-US" b="1" dirty="0"/>
              <a:t>[next]</a:t>
            </a:r>
          </a:p>
        </p:txBody>
      </p:sp>
      <p:sp>
        <p:nvSpPr>
          <p:cNvPr id="4" name="Slide Number Placeholder 3"/>
          <p:cNvSpPr>
            <a:spLocks noGrp="1"/>
          </p:cNvSpPr>
          <p:nvPr>
            <p:ph type="sldNum" sz="quarter" idx="5"/>
          </p:nvPr>
        </p:nvSpPr>
        <p:spPr/>
        <p:txBody>
          <a:bodyPr/>
          <a:lstStyle/>
          <a:p>
            <a:fld id="{933F8805-F519-C542-B357-2A249973FD50}" type="slidenum">
              <a:rPr lang="en-US" smtClean="0"/>
              <a:t>16</a:t>
            </a:fld>
            <a:endParaRPr lang="en-US"/>
          </a:p>
        </p:txBody>
      </p:sp>
    </p:spTree>
    <p:extLst>
      <p:ext uri="{BB962C8B-B14F-4D97-AF65-F5344CB8AC3E}">
        <p14:creationId xmlns:p14="http://schemas.microsoft.com/office/powerpoint/2010/main" val="18118809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Keeping the phone stationary, we examine the download speeds across different 5G carriers </a:t>
            </a:r>
            <a:r>
              <a:rPr lang="en-US" b="1" dirty="0"/>
              <a:t>[click]</a:t>
            </a:r>
            <a:r>
              <a:rPr lang="en-US" dirty="0"/>
              <a:t> using two servers in the US, one on the east coast and another on the west. This experiment was conducted in Atlanta.</a:t>
            </a:r>
          </a:p>
          <a:p>
            <a:endParaRPr lang="en-US" dirty="0"/>
          </a:p>
          <a:p>
            <a:r>
              <a:rPr lang="en-US" dirty="0"/>
              <a:t>We find that </a:t>
            </a:r>
            <a:r>
              <a:rPr lang="en-US" b="1" dirty="0"/>
              <a:t>[click]</a:t>
            </a:r>
            <a:r>
              <a:rPr lang="en-US" dirty="0"/>
              <a:t> commercial 5G exhibits great performance. For example, Verizon – a millimeter wave based 5G carrier - was able to achieve 2 Gbps downlink throughput over TCP – which is considerably better than today’s top-notch residential broadband networks. </a:t>
            </a:r>
          </a:p>
          <a:p>
            <a:endParaRPr lang="en-US" dirty="0"/>
          </a:p>
          <a:p>
            <a:r>
              <a:rPr lang="en-US" dirty="0"/>
              <a:t>Secondly, T-Mobile and Verizon, both which use millimeter wave technology </a:t>
            </a:r>
            <a:r>
              <a:rPr lang="en-US" b="1" dirty="0"/>
              <a:t>[click]</a:t>
            </a:r>
            <a:r>
              <a:rPr lang="en-US" dirty="0"/>
              <a:t> provide a much higher median throughput compared to Sprint’s mid-band 5G. This demonstrates the advantage of millimeter wave 5G and its ultra high speed. </a:t>
            </a:r>
          </a:p>
          <a:p>
            <a:endParaRPr lang="en-US" strike="sngStrike" dirty="0"/>
          </a:p>
          <a:p>
            <a:r>
              <a:rPr lang="en-US" b="1" strike="noStrike" dirty="0"/>
              <a:t>[next]</a:t>
            </a:r>
          </a:p>
        </p:txBody>
      </p:sp>
      <p:sp>
        <p:nvSpPr>
          <p:cNvPr id="4" name="Slide Number Placeholder 3"/>
          <p:cNvSpPr>
            <a:spLocks noGrp="1"/>
          </p:cNvSpPr>
          <p:nvPr>
            <p:ph type="sldNum" sz="quarter" idx="5"/>
          </p:nvPr>
        </p:nvSpPr>
        <p:spPr/>
        <p:txBody>
          <a:bodyPr/>
          <a:lstStyle/>
          <a:p>
            <a:fld id="{933F8805-F519-C542-B357-2A249973FD50}" type="slidenum">
              <a:rPr lang="en-US" smtClean="0"/>
              <a:t>17</a:t>
            </a:fld>
            <a:endParaRPr lang="en-US"/>
          </a:p>
        </p:txBody>
      </p:sp>
    </p:spTree>
    <p:extLst>
      <p:ext uri="{BB962C8B-B14F-4D97-AF65-F5344CB8AC3E}">
        <p14:creationId xmlns:p14="http://schemas.microsoft.com/office/powerpoint/2010/main" val="9093032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take a look at the impact of mobility on different 5G carriers</a:t>
            </a:r>
          </a:p>
        </p:txBody>
      </p:sp>
      <p:sp>
        <p:nvSpPr>
          <p:cNvPr id="4" name="Slide Number Placeholder 3"/>
          <p:cNvSpPr>
            <a:spLocks noGrp="1"/>
          </p:cNvSpPr>
          <p:nvPr>
            <p:ph type="sldNum" sz="quarter" idx="5"/>
          </p:nvPr>
        </p:nvSpPr>
        <p:spPr/>
        <p:txBody>
          <a:bodyPr/>
          <a:lstStyle/>
          <a:p>
            <a:fld id="{933F8805-F519-C542-B357-2A249973FD50}" type="slidenum">
              <a:rPr lang="en-US" smtClean="0"/>
              <a:t>18</a:t>
            </a:fld>
            <a:endParaRPr lang="en-US"/>
          </a:p>
        </p:txBody>
      </p:sp>
    </p:spTree>
    <p:extLst>
      <p:ext uri="{BB962C8B-B14F-4D97-AF65-F5344CB8AC3E}">
        <p14:creationId xmlns:p14="http://schemas.microsoft.com/office/powerpoint/2010/main" val="25113406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While driving in a car in Atlanta with speeds between 20 to 50 km/hour, we measure the download speed at the UE to understand the impact of mobility on 5G performance.</a:t>
            </a:r>
          </a:p>
          <a:p>
            <a:endParaRPr lang="en-US" sz="1200" dirty="0"/>
          </a:p>
          <a:p>
            <a:r>
              <a:rPr lang="en-US" sz="1200" b="1" dirty="0"/>
              <a:t>[click]</a:t>
            </a:r>
          </a:p>
          <a:p>
            <a:r>
              <a:rPr lang="en-US" sz="1200" dirty="0"/>
              <a:t>Verizon and T-Mobile both exhibit significant throughput fluctuation with the throughput often dropping close to 0 Mbps. This is due to frequent handoffs and blockages incurred by nearby buildings and vehicles.</a:t>
            </a:r>
          </a:p>
          <a:p>
            <a:r>
              <a:rPr lang="en-US" sz="1200" b="1" dirty="0"/>
              <a:t>[click]</a:t>
            </a:r>
          </a:p>
          <a:p>
            <a:r>
              <a:rPr lang="en-US" sz="1200" dirty="0"/>
              <a:t>We also found that T-Mobile handled handoffs more poorly than Verizon. On most occasions, mobility would completely disconnect TCP connections on T-Mobile.</a:t>
            </a:r>
          </a:p>
          <a:p>
            <a:endParaRPr lang="en-US" sz="1200" dirty="0"/>
          </a:p>
          <a:p>
            <a:r>
              <a:rPr lang="en-US" sz="1200" b="1" dirty="0"/>
              <a:t>[click]</a:t>
            </a:r>
          </a:p>
          <a:p>
            <a:r>
              <a:rPr lang="en-US" sz="1200" b="0" dirty="0"/>
              <a:t>Sprint on the other hand exhibits higher average throughput and lower throughput variation during most of the time. This shows Sprint has better ability to handle user mobility than millimeter wave signals due to the omni-directional nature of mid-band frequency. </a:t>
            </a:r>
          </a:p>
          <a:p>
            <a:endParaRPr lang="en-US" sz="1200" b="0" dirty="0"/>
          </a:p>
          <a:p>
            <a:r>
              <a:rPr lang="en-US" sz="1200" b="1" dirty="0"/>
              <a:t>[next]</a:t>
            </a:r>
          </a:p>
        </p:txBody>
      </p:sp>
      <p:sp>
        <p:nvSpPr>
          <p:cNvPr id="4" name="Slide Number Placeholder 3"/>
          <p:cNvSpPr>
            <a:spLocks noGrp="1"/>
          </p:cNvSpPr>
          <p:nvPr>
            <p:ph type="sldNum" sz="quarter" idx="5"/>
          </p:nvPr>
        </p:nvSpPr>
        <p:spPr/>
        <p:txBody>
          <a:bodyPr/>
          <a:lstStyle/>
          <a:p>
            <a:fld id="{933F8805-F519-C542-B357-2A249973FD50}" type="slidenum">
              <a:rPr lang="en-US" smtClean="0"/>
              <a:t>19</a:t>
            </a:fld>
            <a:endParaRPr lang="en-US"/>
          </a:p>
        </p:txBody>
      </p:sp>
    </p:spTree>
    <p:extLst>
      <p:ext uri="{BB962C8B-B14F-4D97-AF65-F5344CB8AC3E}">
        <p14:creationId xmlns:p14="http://schemas.microsoft.com/office/powerpoint/2010/main" val="1039955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a:t>
            </a:r>
          </a:p>
          <a:p>
            <a:endParaRPr lang="en-US" dirty="0"/>
          </a:p>
          <a:p>
            <a:r>
              <a:rPr lang="en-US" dirty="0"/>
              <a:t>April 2019 marks the year when 5G commercial services and smartphones were finally rolled out.</a:t>
            </a:r>
          </a:p>
          <a:p>
            <a:r>
              <a:rPr lang="en-US" dirty="0"/>
              <a:t>This launch was witnessed by two cities in the United States and nation wide in South Korea.</a:t>
            </a:r>
          </a:p>
          <a:p>
            <a:endParaRPr lang="en-US" dirty="0"/>
          </a:p>
          <a:p>
            <a:r>
              <a:rPr lang="en-US" dirty="0"/>
              <a:t>[click]</a:t>
            </a:r>
          </a:p>
          <a:p>
            <a:endParaRPr lang="en-US" dirty="0"/>
          </a:p>
          <a:p>
            <a:r>
              <a:rPr lang="en-US" dirty="0"/>
              <a:t>Unlike 4G, 5G rollouts have been very rapid – not only in terms of deployments by carriers but also in terms of the number of smartphone model releases. </a:t>
            </a:r>
          </a:p>
          <a:p>
            <a:r>
              <a:rPr lang="en-US" dirty="0"/>
              <a:t>Globally speaking, within a year of 5G’s commercial launch, we have seen more than 100 carriers deploy their 5G services at several cites. </a:t>
            </a:r>
          </a:p>
          <a:p>
            <a:endParaRPr lang="en-US" dirty="0"/>
          </a:p>
          <a:p>
            <a:endParaRPr lang="en-US" dirty="0"/>
          </a:p>
        </p:txBody>
      </p:sp>
      <p:sp>
        <p:nvSpPr>
          <p:cNvPr id="4" name="Slide Number Placeholder 3"/>
          <p:cNvSpPr>
            <a:spLocks noGrp="1"/>
          </p:cNvSpPr>
          <p:nvPr>
            <p:ph type="sldNum" sz="quarter" idx="5"/>
          </p:nvPr>
        </p:nvSpPr>
        <p:spPr/>
        <p:txBody>
          <a:bodyPr/>
          <a:lstStyle/>
          <a:p>
            <a:fld id="{933F8805-F519-C542-B357-2A249973FD50}" type="slidenum">
              <a:rPr lang="en-US" smtClean="0"/>
              <a:t>2</a:t>
            </a:fld>
            <a:endParaRPr lang="en-US"/>
          </a:p>
        </p:txBody>
      </p:sp>
    </p:spTree>
    <p:extLst>
      <p:ext uri="{BB962C8B-B14F-4D97-AF65-F5344CB8AC3E}">
        <p14:creationId xmlns:p14="http://schemas.microsoft.com/office/powerpoint/2010/main" val="4314079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try to understands handoffs in the present day non-standalone 5G</a:t>
            </a:r>
          </a:p>
          <a:p>
            <a:endParaRPr lang="en-US" dirty="0"/>
          </a:p>
          <a:p>
            <a:r>
              <a:rPr lang="en-US" b="1" dirty="0"/>
              <a:t>[next]</a:t>
            </a:r>
          </a:p>
        </p:txBody>
      </p:sp>
      <p:sp>
        <p:nvSpPr>
          <p:cNvPr id="4" name="Slide Number Placeholder 3"/>
          <p:cNvSpPr>
            <a:spLocks noGrp="1"/>
          </p:cNvSpPr>
          <p:nvPr>
            <p:ph type="sldNum" sz="quarter" idx="5"/>
          </p:nvPr>
        </p:nvSpPr>
        <p:spPr/>
        <p:txBody>
          <a:bodyPr/>
          <a:lstStyle/>
          <a:p>
            <a:fld id="{933F8805-F519-C542-B357-2A249973FD50}" type="slidenum">
              <a:rPr lang="en-US" smtClean="0"/>
              <a:t>20</a:t>
            </a:fld>
            <a:endParaRPr lang="en-US"/>
          </a:p>
        </p:txBody>
      </p:sp>
    </p:spTree>
    <p:extLst>
      <p:ext uri="{BB962C8B-B14F-4D97-AF65-F5344CB8AC3E}">
        <p14:creationId xmlns:p14="http://schemas.microsoft.com/office/powerpoint/2010/main" val="246778259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latin typeface="+mn-lt"/>
                <a:ea typeface="+mn-ea"/>
                <a:cs typeface="+mn-cs"/>
              </a:rPr>
              <a:t>Consider Tower A is a 5G base station having two panels – </a:t>
            </a:r>
          </a:p>
          <a:p>
            <a:r>
              <a:rPr lang="en-US" sz="1200" b="1" kern="1200" dirty="0">
                <a:solidFill>
                  <a:schemeClr val="tx1"/>
                </a:solidFill>
                <a:latin typeface="+mn-lt"/>
                <a:ea typeface="+mn-ea"/>
                <a:cs typeface="+mn-cs"/>
              </a:rPr>
              <a:t>[click]</a:t>
            </a:r>
            <a:r>
              <a:rPr lang="en-US" sz="1200" kern="1200" dirty="0">
                <a:solidFill>
                  <a:schemeClr val="tx1"/>
                </a:solidFill>
                <a:latin typeface="+mn-lt"/>
                <a:ea typeface="+mn-ea"/>
                <a:cs typeface="+mn-cs"/>
              </a:rPr>
              <a:t> one on the left side and </a:t>
            </a:r>
          </a:p>
          <a:p>
            <a:r>
              <a:rPr lang="en-US" sz="1200" b="1" kern="1200" dirty="0">
                <a:solidFill>
                  <a:schemeClr val="tx1"/>
                </a:solidFill>
                <a:latin typeface="+mn-lt"/>
                <a:ea typeface="+mn-ea"/>
                <a:cs typeface="+mn-cs"/>
              </a:rPr>
              <a:t>[click] </a:t>
            </a:r>
            <a:r>
              <a:rPr lang="en-US" sz="1200" kern="1200" dirty="0">
                <a:solidFill>
                  <a:schemeClr val="tx1"/>
                </a:solidFill>
                <a:latin typeface="+mn-lt"/>
                <a:ea typeface="+mn-ea"/>
                <a:cs typeface="+mn-cs"/>
              </a:rPr>
              <a:t>another on the right.</a:t>
            </a:r>
          </a:p>
          <a:p>
            <a:r>
              <a:rPr lang="en-US" sz="1200" b="1" kern="1200" dirty="0">
                <a:solidFill>
                  <a:schemeClr val="tx1"/>
                </a:solidFill>
                <a:latin typeface="+mn-lt"/>
                <a:ea typeface="+mn-ea"/>
                <a:cs typeface="+mn-cs"/>
              </a:rPr>
              <a:t>[click]</a:t>
            </a:r>
          </a:p>
          <a:p>
            <a:r>
              <a:rPr lang="en-US" sz="1200" kern="1200" dirty="0">
                <a:solidFill>
                  <a:schemeClr val="tx1"/>
                </a:solidFill>
                <a:latin typeface="+mn-lt"/>
                <a:ea typeface="+mn-ea"/>
                <a:cs typeface="+mn-cs"/>
              </a:rPr>
              <a:t>Assume, Alice is connected to the left panel of tower A with 5G connectivity.</a:t>
            </a:r>
          </a:p>
          <a:p>
            <a:r>
              <a:rPr lang="en-US" sz="1200" b="1" kern="1200" dirty="0">
                <a:solidFill>
                  <a:schemeClr val="tx1"/>
                </a:solidFill>
                <a:latin typeface="+mn-lt"/>
                <a:ea typeface="+mn-ea"/>
                <a:cs typeface="+mn-cs"/>
              </a:rPr>
              <a:t>[click]</a:t>
            </a:r>
          </a:p>
          <a:p>
            <a:r>
              <a:rPr lang="en-US" sz="1200" kern="1200" dirty="0">
                <a:solidFill>
                  <a:schemeClr val="tx1"/>
                </a:solidFill>
                <a:latin typeface="+mn-lt"/>
                <a:ea typeface="+mn-ea"/>
                <a:cs typeface="+mn-cs"/>
              </a:rPr>
              <a:t>As she walks along the path, there is a handoff from the left-5G panel to the right-5G panel. </a:t>
            </a:r>
          </a:p>
          <a:p>
            <a:r>
              <a:rPr lang="en-US" sz="1200" kern="1200" dirty="0">
                <a:solidFill>
                  <a:schemeClr val="tx1"/>
                </a:solidFill>
                <a:latin typeface="+mn-lt"/>
                <a:ea typeface="+mn-ea"/>
                <a:cs typeface="+mn-cs"/>
              </a:rPr>
              <a:t>But since all the control signaling is happening over LTE, we observed such a 5G to 5G handoff associated with the same tower happens in two stages. </a:t>
            </a:r>
          </a:p>
          <a:p>
            <a:r>
              <a:rPr lang="en-US" sz="1200" b="1" kern="1200" dirty="0">
                <a:solidFill>
                  <a:schemeClr val="tx1"/>
                </a:solidFill>
                <a:latin typeface="+mn-lt"/>
                <a:ea typeface="+mn-ea"/>
                <a:cs typeface="+mn-cs"/>
              </a:rPr>
              <a:t>[click]</a:t>
            </a:r>
          </a:p>
          <a:p>
            <a:r>
              <a:rPr lang="en-US" sz="1200" kern="1200" dirty="0">
                <a:solidFill>
                  <a:schemeClr val="tx1"/>
                </a:solidFill>
                <a:latin typeface="+mn-lt"/>
                <a:ea typeface="+mn-ea"/>
                <a:cs typeface="+mn-cs"/>
              </a:rPr>
              <a:t>In the first stage, Alice experiences a handoff from 5G to 4G. Such a change in wireless technology is referred to as a vertical handoff. </a:t>
            </a:r>
          </a:p>
          <a:p>
            <a:r>
              <a:rPr lang="en-US" sz="1200" b="1" kern="1200" dirty="0">
                <a:solidFill>
                  <a:schemeClr val="tx1"/>
                </a:solidFill>
                <a:latin typeface="+mn-lt"/>
                <a:ea typeface="+mn-ea"/>
                <a:cs typeface="+mn-cs"/>
              </a:rPr>
              <a:t>[click]</a:t>
            </a:r>
          </a:p>
          <a:p>
            <a:r>
              <a:rPr lang="en-US" sz="1200" kern="1200" dirty="0">
                <a:solidFill>
                  <a:schemeClr val="tx1"/>
                </a:solidFill>
                <a:latin typeface="+mn-lt"/>
                <a:ea typeface="+mn-ea"/>
                <a:cs typeface="+mn-cs"/>
              </a:rPr>
              <a:t>in the second stage, another vertical handoff takes place but this time the radio type changes from 4G to 5G. Note, in this whole process, we were connected to the same tower A, but moved between panels.</a:t>
            </a:r>
          </a:p>
          <a:p>
            <a:r>
              <a:rPr lang="en-US" sz="1200" b="1" kern="1200" dirty="0">
                <a:solidFill>
                  <a:schemeClr val="tx1"/>
                </a:solidFill>
                <a:latin typeface="+mn-lt"/>
                <a:ea typeface="+mn-ea"/>
                <a:cs typeface="+mn-cs"/>
              </a:rPr>
              <a:t>[click]</a:t>
            </a:r>
          </a:p>
          <a:p>
            <a:r>
              <a:rPr lang="en-US" sz="1200" kern="1200" dirty="0">
                <a:solidFill>
                  <a:schemeClr val="tx1"/>
                </a:solidFill>
                <a:latin typeface="+mn-lt"/>
                <a:ea typeface="+mn-ea"/>
                <a:cs typeface="+mn-cs"/>
              </a:rPr>
              <a:t>The combination of the two primitive vertical handoffs resulted into a 5G to 5G handoff associated with the same tower. </a:t>
            </a:r>
          </a:p>
          <a:p>
            <a:r>
              <a:rPr lang="en-US" sz="1200" kern="1200" dirty="0">
                <a:solidFill>
                  <a:schemeClr val="tx1"/>
                </a:solidFill>
                <a:latin typeface="+mn-lt"/>
                <a:ea typeface="+mn-ea"/>
                <a:cs typeface="+mn-cs"/>
              </a:rPr>
              <a:t>In general, we define a combinational handoff as a type of handoff that corresponds to a high-level event that cannot be realized by a single primitive handoff type. </a:t>
            </a:r>
          </a:p>
          <a:p>
            <a:r>
              <a:rPr lang="en-US" sz="1200" b="1" kern="1200" dirty="0">
                <a:solidFill>
                  <a:schemeClr val="tx1"/>
                </a:solidFill>
                <a:latin typeface="+mn-lt"/>
                <a:ea typeface="+mn-ea"/>
                <a:cs typeface="+mn-cs"/>
              </a:rPr>
              <a:t>[click]</a:t>
            </a: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Now as Alice continues to walk towards another Tower, say B which again has two panels - left and right. </a:t>
            </a:r>
          </a:p>
          <a:p>
            <a:r>
              <a:rPr lang="en-US" sz="1200" b="1" kern="1200" dirty="0">
                <a:solidFill>
                  <a:schemeClr val="tx1"/>
                </a:solidFill>
                <a:latin typeface="+mn-lt"/>
                <a:ea typeface="+mn-ea"/>
                <a:cs typeface="+mn-cs"/>
              </a:rPr>
              <a:t>[click]</a:t>
            </a:r>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This time we see that she experienced a different type of combinational handoff – a 5G to 5G handoff involving two different towers A to B. </a:t>
            </a:r>
          </a:p>
          <a:p>
            <a:r>
              <a:rPr lang="en-US" sz="1200" b="1" kern="1200" dirty="0">
                <a:solidFill>
                  <a:schemeClr val="tx1"/>
                </a:solidFill>
                <a:latin typeface="+mn-lt"/>
                <a:ea typeface="+mn-ea"/>
                <a:cs typeface="+mn-cs"/>
              </a:rPr>
              <a:t>[click]</a:t>
            </a:r>
          </a:p>
          <a:p>
            <a:r>
              <a:rPr lang="en-US" sz="1200" kern="1200" dirty="0">
                <a:solidFill>
                  <a:schemeClr val="tx1"/>
                </a:solidFill>
                <a:latin typeface="+mn-lt"/>
                <a:ea typeface="+mn-ea"/>
                <a:cs typeface="+mn-cs"/>
              </a:rPr>
              <a:t>We observed this handoff event also consisted of two stages, the first one is when Alice having 5G connectivity moved from tower A to Tower B but with 4G active, resulting in a horizontal and vertical handoff occurring together as a single primitive handoff. </a:t>
            </a:r>
          </a:p>
          <a:p>
            <a:r>
              <a:rPr lang="en-US" sz="1200" b="1" kern="1200" dirty="0">
                <a:solidFill>
                  <a:schemeClr val="tx1"/>
                </a:solidFill>
                <a:latin typeface="+mn-lt"/>
                <a:ea typeface="+mn-ea"/>
                <a:cs typeface="+mn-cs"/>
              </a:rPr>
              <a:t>[click]</a:t>
            </a:r>
          </a:p>
          <a:p>
            <a:r>
              <a:rPr lang="en-US" sz="1200" kern="1200" dirty="0">
                <a:solidFill>
                  <a:schemeClr val="tx1"/>
                </a:solidFill>
                <a:latin typeface="+mn-lt"/>
                <a:ea typeface="+mn-ea"/>
                <a:cs typeface="+mn-cs"/>
              </a:rPr>
              <a:t>In the second stage, Alice -- who is now connected to tower B experiences a vertical handoff making her 5G connection active with tower B.</a:t>
            </a:r>
          </a:p>
          <a:p>
            <a:endParaRPr lang="en-US" sz="1200" kern="1200" dirty="0">
              <a:solidFill>
                <a:schemeClr val="tx1"/>
              </a:solidFill>
              <a:latin typeface="+mn-lt"/>
              <a:ea typeface="+mn-ea"/>
              <a:cs typeface="+mn-cs"/>
            </a:endParaRPr>
          </a:p>
          <a:p>
            <a:r>
              <a:rPr lang="en-US" sz="1200" kern="1200" dirty="0">
                <a:solidFill>
                  <a:schemeClr val="tx1"/>
                </a:solidFill>
                <a:latin typeface="+mn-lt"/>
                <a:ea typeface="+mn-ea"/>
                <a:cs typeface="+mn-cs"/>
              </a:rPr>
              <a:t>While these two scenarios illustrate two combinational handoffs, we observe that often times the primitive handoffs form more complex sequences and other 5G carriers also exhibit similar behavior. More details about handoffs observed in NSA 5G is explained in the paper. </a:t>
            </a:r>
          </a:p>
          <a:p>
            <a:endParaRPr lang="en-US" sz="1200" kern="1200" dirty="0">
              <a:solidFill>
                <a:schemeClr val="tx1"/>
              </a:solidFill>
              <a:latin typeface="+mn-lt"/>
              <a:ea typeface="+mn-ea"/>
              <a:cs typeface="+mn-cs"/>
            </a:endParaRPr>
          </a:p>
        </p:txBody>
      </p:sp>
      <p:sp>
        <p:nvSpPr>
          <p:cNvPr id="4" name="Slide Number Placeholder 3"/>
          <p:cNvSpPr>
            <a:spLocks noGrp="1"/>
          </p:cNvSpPr>
          <p:nvPr>
            <p:ph type="sldNum" sz="quarter" idx="5"/>
          </p:nvPr>
        </p:nvSpPr>
        <p:spPr/>
        <p:txBody>
          <a:bodyPr/>
          <a:lstStyle/>
          <a:p>
            <a:fld id="{933F8805-F519-C542-B357-2A249973FD50}" type="slidenum">
              <a:rPr lang="en-US" smtClean="0"/>
              <a:t>21</a:t>
            </a:fld>
            <a:endParaRPr lang="en-US"/>
          </a:p>
        </p:txBody>
      </p:sp>
    </p:spTree>
    <p:extLst>
      <p:ext uri="{BB962C8B-B14F-4D97-AF65-F5344CB8AC3E}">
        <p14:creationId xmlns:p14="http://schemas.microsoft.com/office/powerpoint/2010/main" val="25824572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Given the knowledge about the primitive and combinational handoffs in non-standalone 5G, we conduct an experiment with low mobility in Minneapolis area using Verizon’s 5G service. Holding the phone in our hand, we walk a loop of 700 meters spanning for roughly 8 minutes. While walking, we keep a downloading session active on the phone, and </a:t>
            </a:r>
            <a:r>
              <a:rPr lang="en-US" b="1" dirty="0"/>
              <a:t>[click]</a:t>
            </a:r>
            <a:r>
              <a:rPr lang="en-US" dirty="0"/>
              <a:t> log the perceived throughput and handoff activity events over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find that the phone experiences a total of 31 primitive handoffs and bounces between 4G and 5G for 13 times.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While this may seem to be a side effect of non-standalone 5G, we still find a total of 16 combinational handoffs during this short walk. Such high number of handoffs especially while using millimeter wave is inevitable due to the small footprints of the 5G base stations.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Frequent handoffs results the throughput to highly fluctuate between 0 to 1Gbps. </a:t>
            </a:r>
            <a:endParaRPr lang="en-US" strike="sngStrike" dirty="0"/>
          </a:p>
        </p:txBody>
      </p:sp>
      <p:sp>
        <p:nvSpPr>
          <p:cNvPr id="4" name="Slide Number Placeholder 3"/>
          <p:cNvSpPr>
            <a:spLocks noGrp="1"/>
          </p:cNvSpPr>
          <p:nvPr>
            <p:ph type="sldNum" sz="quarter" idx="5"/>
          </p:nvPr>
        </p:nvSpPr>
        <p:spPr/>
        <p:txBody>
          <a:bodyPr/>
          <a:lstStyle/>
          <a:p>
            <a:fld id="{933F8805-F519-C542-B357-2A249973FD50}" type="slidenum">
              <a:rPr lang="en-US" smtClean="0"/>
              <a:t>22</a:t>
            </a:fld>
            <a:endParaRPr lang="en-US"/>
          </a:p>
        </p:txBody>
      </p:sp>
    </p:spTree>
    <p:extLst>
      <p:ext uri="{BB962C8B-B14F-4D97-AF65-F5344CB8AC3E}">
        <p14:creationId xmlns:p14="http://schemas.microsoft.com/office/powerpoint/2010/main" val="31253027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now take a closer look at millimeter wave 5G’s performance by evaluating under clear line of sight conditions between the smartphone and the base station. </a:t>
            </a:r>
          </a:p>
        </p:txBody>
      </p:sp>
      <p:sp>
        <p:nvSpPr>
          <p:cNvPr id="4" name="Slide Number Placeholder 3"/>
          <p:cNvSpPr>
            <a:spLocks noGrp="1"/>
          </p:cNvSpPr>
          <p:nvPr>
            <p:ph type="sldNum" sz="quarter" idx="5"/>
          </p:nvPr>
        </p:nvSpPr>
        <p:spPr/>
        <p:txBody>
          <a:bodyPr/>
          <a:lstStyle/>
          <a:p>
            <a:fld id="{933F8805-F519-C542-B357-2A249973FD50}" type="slidenum">
              <a:rPr lang="en-US" smtClean="0"/>
              <a:t>23</a:t>
            </a:fld>
            <a:endParaRPr lang="en-US"/>
          </a:p>
        </p:txBody>
      </p:sp>
    </p:spTree>
    <p:extLst>
      <p:ext uri="{BB962C8B-B14F-4D97-AF65-F5344CB8AC3E}">
        <p14:creationId xmlns:p14="http://schemas.microsoft.com/office/powerpoint/2010/main" val="40471670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t>In this experiment, we keep the UE stationary, </a:t>
            </a:r>
            <a:r>
              <a:rPr lang="en-US" b="1" i="0" dirty="0"/>
              <a:t>[click]</a:t>
            </a:r>
            <a:r>
              <a:rPr lang="en-US" b="0" i="0" dirty="0"/>
              <a:t> and vary the number of TCP connections used to download the content from the server. </a:t>
            </a:r>
            <a:r>
              <a:rPr lang="en-US" b="1" i="0" dirty="0"/>
              <a:t>[click]</a:t>
            </a:r>
            <a:r>
              <a:rPr lang="en-US" b="0" i="0" dirty="0"/>
              <a:t> We compare 5G’s  throughput performance with that of existing LTE. </a:t>
            </a:r>
          </a:p>
          <a:p>
            <a:endParaRPr lang="en-US" b="0" i="0" dirty="0"/>
          </a:p>
          <a:p>
            <a:r>
              <a:rPr lang="en-US" b="1" i="0" dirty="0"/>
              <a:t>[click]</a:t>
            </a:r>
          </a:p>
          <a:p>
            <a:endParaRPr lang="en-US"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t>Results show that 5G speeds can improve upon LTE by a factor of 10 times! For instance, </a:t>
            </a:r>
            <a:r>
              <a:rPr lang="en-US" b="1" i="0" dirty="0"/>
              <a:t>[click] </a:t>
            </a:r>
            <a:r>
              <a:rPr lang="en-US" b="0" i="0" dirty="0"/>
              <a:t>With 8 TCP connections, the median LTE throughput is at about 167 Mbps while 5G is at 1.5Gbps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t>[click] </a:t>
            </a:r>
            <a:r>
              <a:rPr lang="en-US" b="0" i="0" dirty="0"/>
              <a:t>5G exhibits much higher variations due to the physical layer characteristics of millimeter wave as well as potential inefficiencies at other layers. For example, small form-factor of smartphones makes engineering a 5G modem and antenna system challenging. </a:t>
            </a:r>
          </a:p>
          <a:p>
            <a:endParaRPr lang="en-US"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t>[click] </a:t>
            </a:r>
            <a:r>
              <a:rPr lang="en-US" b="0" i="0" dirty="0"/>
              <a:t>Its interesting to see that 5G throughput improves as the TCP concurrency level increases. Using 1 TCP connection, the throughput peaks at around 500 Mbps while the bandwidth is fully utilized when there are more than 8 concurrent connections. </a:t>
            </a:r>
          </a:p>
          <a:p>
            <a:r>
              <a:rPr lang="en-US" b="0" i="0" dirty="0"/>
              <a:t>We believe this could due to the following reasons</a:t>
            </a:r>
          </a:p>
          <a:p>
            <a:r>
              <a:rPr lang="en-US" b="1" i="0" dirty="0"/>
              <a:t>[click}</a:t>
            </a:r>
            <a:r>
              <a:rPr lang="en-US" b="0" i="0" dirty="0"/>
              <a:t>  - carrier imposing per-TCP-connection rate limiting</a:t>
            </a:r>
          </a:p>
          <a:p>
            <a:r>
              <a:rPr lang="en-US" b="1" i="0" dirty="0"/>
              <a:t>[click]</a:t>
            </a:r>
            <a:r>
              <a:rPr lang="en-US" b="0" i="0" dirty="0"/>
              <a:t>  - or that the backhaul infrastructure is unable to support very high throughput for single connection. </a:t>
            </a:r>
          </a:p>
          <a:p>
            <a:r>
              <a:rPr lang="en-US" b="0" i="0" dirty="0"/>
              <a:t>This will encourage application developers to aggressively increase the TCP concurrency that may adversely affect the TCP performance on other types of networks. </a:t>
            </a:r>
          </a:p>
          <a:p>
            <a:endParaRPr lang="en-US" b="0"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t>Next, we use the same setup </a:t>
            </a:r>
            <a:r>
              <a:rPr lang="en-US" b="1" i="0" dirty="0"/>
              <a:t>[next]</a:t>
            </a:r>
            <a:r>
              <a:rPr lang="en-US" dirty="0"/>
              <a:t> to also measure the</a:t>
            </a:r>
            <a:endParaRPr lang="en-US" b="1" i="1" dirty="0"/>
          </a:p>
        </p:txBody>
      </p:sp>
      <p:sp>
        <p:nvSpPr>
          <p:cNvPr id="4" name="Slide Number Placeholder 3"/>
          <p:cNvSpPr>
            <a:spLocks noGrp="1"/>
          </p:cNvSpPr>
          <p:nvPr>
            <p:ph type="sldNum" sz="quarter" idx="5"/>
          </p:nvPr>
        </p:nvSpPr>
        <p:spPr/>
        <p:txBody>
          <a:bodyPr/>
          <a:lstStyle/>
          <a:p>
            <a:fld id="{933F8805-F519-C542-B357-2A249973FD50}" type="slidenum">
              <a:rPr lang="en-US" smtClean="0"/>
              <a:t>24</a:t>
            </a:fld>
            <a:endParaRPr lang="en-US"/>
          </a:p>
        </p:txBody>
      </p:sp>
    </p:spTree>
    <p:extLst>
      <p:ext uri="{BB962C8B-B14F-4D97-AF65-F5344CB8AC3E}">
        <p14:creationId xmlns:p14="http://schemas.microsoft.com/office/powerpoint/2010/main" val="28299823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round trip times and investigate the latency incurred using millimeter wave technology. </a:t>
            </a:r>
          </a:p>
          <a:p>
            <a:endParaRPr lang="en-US" dirty="0"/>
          </a:p>
          <a:p>
            <a:r>
              <a:rPr lang="en-US" b="1" dirty="0"/>
              <a:t>[click]</a:t>
            </a:r>
          </a:p>
          <a:p>
            <a:r>
              <a:rPr lang="en-US" dirty="0"/>
              <a:t>Using simple pings, we find that 5G and LTE exhibit similar round trip times. The first hop latency of 5G -- which presumably covers the RAN or radio access network -- also show no significant improvement over LTE. </a:t>
            </a:r>
          </a:p>
          <a:p>
            <a:r>
              <a:rPr lang="en-US" b="1" dirty="0"/>
              <a:t>[click]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With payload, we find that LTE round trip times inflate drastically because of its deep in-network buffers. But it is however less severe in 5G.</a:t>
            </a:r>
          </a:p>
          <a:p>
            <a:endParaRPr lang="en-US" dirty="0"/>
          </a:p>
          <a:p>
            <a:r>
              <a:rPr lang="en-US" dirty="0"/>
              <a:t>Nonetheless, the latency offered by today’s 5G remains high. We believe this to be due to two reasons. </a:t>
            </a:r>
          </a:p>
          <a:p>
            <a:r>
              <a:rPr lang="en-US" sz="1900" dirty="0"/>
              <a:t>First, Today’s 5G is </a:t>
            </a:r>
            <a:r>
              <a:rPr lang="en-US" sz="1900" b="1" i="1" dirty="0"/>
              <a:t>NSA-based</a:t>
            </a:r>
            <a:r>
              <a:rPr lang="en-US" sz="1900" dirty="0"/>
              <a:t> thus bound by LTE’s control plane mechanisms.</a:t>
            </a:r>
          </a:p>
          <a:p>
            <a:r>
              <a:rPr lang="en-US" sz="1900" i="1" dirty="0"/>
              <a:t>Second, lack of or limited use of edge support</a:t>
            </a:r>
          </a:p>
          <a:p>
            <a:endParaRPr lang="en-US" sz="1900"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900" i="0" dirty="0"/>
              <a:t>Next, </a:t>
            </a:r>
            <a:r>
              <a:rPr lang="en-US" sz="1900" b="1" i="0" dirty="0"/>
              <a:t>[next]</a:t>
            </a:r>
            <a:r>
              <a:rPr lang="en-US" sz="2000" b="0" i="0" dirty="0"/>
              <a:t> we take a look at non-line of sight performance.</a:t>
            </a:r>
            <a:endParaRPr lang="en-US" b="0" i="0" dirty="0"/>
          </a:p>
        </p:txBody>
      </p:sp>
      <p:sp>
        <p:nvSpPr>
          <p:cNvPr id="4" name="Slide Number Placeholder 3"/>
          <p:cNvSpPr>
            <a:spLocks noGrp="1"/>
          </p:cNvSpPr>
          <p:nvPr>
            <p:ph type="sldNum" sz="quarter" idx="5"/>
          </p:nvPr>
        </p:nvSpPr>
        <p:spPr/>
        <p:txBody>
          <a:bodyPr/>
          <a:lstStyle/>
          <a:p>
            <a:fld id="{933F8805-F519-C542-B357-2A249973FD50}" type="slidenum">
              <a:rPr lang="en-US" smtClean="0"/>
              <a:t>25</a:t>
            </a:fld>
            <a:endParaRPr lang="en-US"/>
          </a:p>
        </p:txBody>
      </p:sp>
    </p:spTree>
    <p:extLst>
      <p:ext uri="{BB962C8B-B14F-4D97-AF65-F5344CB8AC3E}">
        <p14:creationId xmlns:p14="http://schemas.microsoft.com/office/powerpoint/2010/main" val="7359489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dirty="0"/>
              <a:t>[next]</a:t>
            </a:r>
            <a:r>
              <a:rPr lang="en-US" sz="1200" b="0" i="0" dirty="0"/>
              <a:t> we take a look at non-line of sight performance.</a:t>
            </a:r>
            <a:endParaRPr lang="en-US" b="0" i="0" dirty="0"/>
          </a:p>
          <a:p>
            <a:endParaRPr lang="en-US" dirty="0"/>
          </a:p>
        </p:txBody>
      </p:sp>
      <p:sp>
        <p:nvSpPr>
          <p:cNvPr id="4" name="Slide Number Placeholder 3"/>
          <p:cNvSpPr>
            <a:spLocks noGrp="1"/>
          </p:cNvSpPr>
          <p:nvPr>
            <p:ph type="sldNum" sz="quarter" idx="5"/>
          </p:nvPr>
        </p:nvSpPr>
        <p:spPr/>
        <p:txBody>
          <a:bodyPr/>
          <a:lstStyle/>
          <a:p>
            <a:fld id="{933F8805-F519-C542-B357-2A249973FD50}" type="slidenum">
              <a:rPr lang="en-US" smtClean="0"/>
              <a:t>26</a:t>
            </a:fld>
            <a:endParaRPr lang="en-US"/>
          </a:p>
        </p:txBody>
      </p:sp>
    </p:spTree>
    <p:extLst>
      <p:ext uri="{BB962C8B-B14F-4D97-AF65-F5344CB8AC3E}">
        <p14:creationId xmlns:p14="http://schemas.microsoft.com/office/powerpoint/2010/main" val="7354170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outdoor urban setting, millimeter wave signals can reflect of surfaces that posses good reflection characteristics. </a:t>
            </a:r>
          </a:p>
          <a:p>
            <a:r>
              <a:rPr lang="en-US" dirty="0"/>
              <a:t>For instance, in downtown Minneapolis, our experiments show that introducing an obstruction in between the UE and 5G panel causes slight degradation in performance </a:t>
            </a:r>
            <a:r>
              <a:rPr lang="en-US" b="1" dirty="0"/>
              <a:t>[click]</a:t>
            </a:r>
            <a:r>
              <a:rPr lang="en-US" dirty="0"/>
              <a:t> which is most likely due to the time taken to recalibrate the highly directional millimeter wave beams for establishing a reflective non-line of sight path. </a:t>
            </a:r>
          </a:p>
          <a:p>
            <a:endParaRPr lang="en-US" dirty="0"/>
          </a:p>
          <a:p>
            <a:r>
              <a:rPr lang="en-US" b="1" dirty="0"/>
              <a:t>[next]</a:t>
            </a:r>
            <a:endParaRPr lang="en-US" dirty="0"/>
          </a:p>
        </p:txBody>
      </p:sp>
      <p:sp>
        <p:nvSpPr>
          <p:cNvPr id="4" name="Slide Number Placeholder 3"/>
          <p:cNvSpPr>
            <a:spLocks noGrp="1"/>
          </p:cNvSpPr>
          <p:nvPr>
            <p:ph type="sldNum" sz="quarter" idx="5"/>
          </p:nvPr>
        </p:nvSpPr>
        <p:spPr/>
        <p:txBody>
          <a:bodyPr/>
          <a:lstStyle/>
          <a:p>
            <a:fld id="{933F8805-F519-C542-B357-2A249973FD50}" type="slidenum">
              <a:rPr lang="en-US" smtClean="0"/>
              <a:t>27</a:t>
            </a:fld>
            <a:endParaRPr lang="en-US"/>
          </a:p>
        </p:txBody>
      </p:sp>
    </p:spTree>
    <p:extLst>
      <p:ext uri="{BB962C8B-B14F-4D97-AF65-F5344CB8AC3E}">
        <p14:creationId xmlns:p14="http://schemas.microsoft.com/office/powerpoint/2010/main" val="24910004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get a better understanding on the penetration characteristics of millimeter wave signals, we next ask the question which materials obstruct millimeter waves and which don’t.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used the setup as shown in this photograph of our hotel room in Chicago equipped with an awning window directly facing a </a:t>
            </a:r>
            <a:r>
              <a:rPr lang="en-US" b="1" dirty="0"/>
              <a:t>[click]</a:t>
            </a:r>
            <a:r>
              <a:rPr lang="en-US" dirty="0"/>
              <a:t> 5G panel located at a distance of 62 meters. Glass pane on the window was slightly tinted and coated with UV protection material. When the window was closed, our phone fell back to 4G suggesting millimeter waves are obstructed by tinted glass with UV filters. While the window was open, we place different types of materials to empirically understand the penetration characteristics of millimeter wave signals.</a:t>
            </a:r>
          </a:p>
          <a:p>
            <a:r>
              <a:rPr lang="en-US" dirty="0"/>
              <a:t>Note only when window is open, there is a clear line of sight to the 5G panel. Thus, such a setup eliminated any unwanted multipaths. </a:t>
            </a:r>
          </a:p>
          <a:p>
            <a:endParaRPr lang="en-US" dirty="0"/>
          </a:p>
          <a:p>
            <a:r>
              <a:rPr lang="en-US" dirty="0"/>
              <a:t>With this setup, </a:t>
            </a:r>
            <a:r>
              <a:rPr lang="en-US" b="1" dirty="0"/>
              <a:t>[next]</a:t>
            </a:r>
            <a:endParaRPr lang="en-US" dirty="0"/>
          </a:p>
        </p:txBody>
      </p:sp>
      <p:sp>
        <p:nvSpPr>
          <p:cNvPr id="4" name="Slide Number Placeholder 3"/>
          <p:cNvSpPr>
            <a:spLocks noGrp="1"/>
          </p:cNvSpPr>
          <p:nvPr>
            <p:ph type="sldNum" sz="quarter" idx="5"/>
          </p:nvPr>
        </p:nvSpPr>
        <p:spPr/>
        <p:txBody>
          <a:bodyPr/>
          <a:lstStyle/>
          <a:p>
            <a:fld id="{933F8805-F519-C542-B357-2A249973FD50}" type="slidenum">
              <a:rPr lang="en-US" smtClean="0"/>
              <a:t>28</a:t>
            </a:fld>
            <a:endParaRPr lang="en-US"/>
          </a:p>
        </p:txBody>
      </p:sp>
    </p:spTree>
    <p:extLst>
      <p:ext uri="{BB962C8B-B14F-4D97-AF65-F5344CB8AC3E}">
        <p14:creationId xmlns:p14="http://schemas.microsoft.com/office/powerpoint/2010/main" val="221104222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first consider </a:t>
            </a:r>
            <a:r>
              <a:rPr lang="en-US" b="1" strike="noStrike" baseline="0" dirty="0"/>
              <a:t>[click]a </a:t>
            </a:r>
            <a:r>
              <a:rPr lang="en-US" strike="noStrike" baseline="0" dirty="0"/>
              <a:t> </a:t>
            </a:r>
            <a:r>
              <a:rPr lang="en-US" dirty="0"/>
              <a:t>human body as the obstruction followed by a hand.</a:t>
            </a:r>
          </a:p>
          <a:p>
            <a:r>
              <a:rPr lang="en-US" dirty="0"/>
              <a:t>In both cases, our phone fell back to 4G leading to significant drop in throughput. </a:t>
            </a:r>
          </a:p>
          <a:p>
            <a:endParaRPr lang="en-US" dirty="0"/>
          </a:p>
          <a:p>
            <a:r>
              <a:rPr lang="en-US" b="1" dirty="0"/>
              <a:t>[click]</a:t>
            </a:r>
          </a:p>
          <a:p>
            <a:r>
              <a:rPr lang="en-US" dirty="0"/>
              <a:t>We repeat the same experiment with other types of obstructions. We find that millimeter wave signals can pass through objects such as card boards, back packs and clear glass. However, they hardly penetrate human body and walls.</a:t>
            </a:r>
          </a:p>
        </p:txBody>
      </p:sp>
      <p:sp>
        <p:nvSpPr>
          <p:cNvPr id="4" name="Slide Number Placeholder 3"/>
          <p:cNvSpPr>
            <a:spLocks noGrp="1"/>
          </p:cNvSpPr>
          <p:nvPr>
            <p:ph type="sldNum" sz="quarter" idx="5"/>
          </p:nvPr>
        </p:nvSpPr>
        <p:spPr/>
        <p:txBody>
          <a:bodyPr/>
          <a:lstStyle/>
          <a:p>
            <a:fld id="{933F8805-F519-C542-B357-2A249973FD50}" type="slidenum">
              <a:rPr lang="en-US" smtClean="0"/>
              <a:t>29</a:t>
            </a:fld>
            <a:endParaRPr lang="en-US"/>
          </a:p>
        </p:txBody>
      </p:sp>
    </p:spTree>
    <p:extLst>
      <p:ext uri="{BB962C8B-B14F-4D97-AF65-F5344CB8AC3E}">
        <p14:creationId xmlns:p14="http://schemas.microsoft.com/office/powerpoint/2010/main" val="21086867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Rapid growth of 5G is not surprising because 5G promises to overcome several limitations posed by today’s existing 4G/LTE infrastructure. </a:t>
            </a:r>
          </a:p>
          <a:p>
            <a:endParaRPr lang="en-US" dirty="0"/>
          </a:p>
          <a:p>
            <a:r>
              <a:rPr lang="en-US" dirty="0"/>
              <a:t>Broadly speaking, </a:t>
            </a:r>
            <a:r>
              <a:rPr lang="en-US" b="1" dirty="0"/>
              <a:t>[click]</a:t>
            </a:r>
            <a:r>
              <a:rPr lang="en-US" dirty="0"/>
              <a:t> 5G promises to support 3 types of use-case scenarios. </a:t>
            </a:r>
          </a:p>
          <a:p>
            <a:endParaRPr lang="en-US" dirty="0"/>
          </a:p>
          <a:p>
            <a:r>
              <a:rPr lang="en-US" b="1" dirty="0"/>
              <a:t>[click]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Number 1: 5G enhances existing services by supporting very high data rates and traffic capacity. For example, 5G claims to support a peak traffic capacity of over 10 Gbps.  Applications </a:t>
            </a:r>
            <a:r>
              <a:rPr lang="en-US" b="1" dirty="0"/>
              <a:t>[click]</a:t>
            </a:r>
            <a:r>
              <a:rPr lang="en-US" dirty="0"/>
              <a:t> such as 3D video and ultra-HD video streaming fall under this use case.</a:t>
            </a:r>
          </a:p>
          <a:p>
            <a:endParaRPr lang="en-US" dirty="0"/>
          </a:p>
          <a:p>
            <a:r>
              <a:rPr lang="en-US" b="1" dirty="0"/>
              <a:t>[click]</a:t>
            </a:r>
            <a:endParaRPr lang="en-US" dirty="0"/>
          </a:p>
          <a:p>
            <a:r>
              <a:rPr lang="en-US" dirty="0"/>
              <a:t>Number 2: 5G is expected to support enormous number of devices (such as low-cost sensors) that are applicable to </a:t>
            </a:r>
            <a:r>
              <a:rPr lang="en-US" b="1" dirty="0"/>
              <a:t>[click] </a:t>
            </a:r>
            <a:r>
              <a:rPr lang="en-US" dirty="0"/>
              <a:t>smart city deployments and industrial IoT. </a:t>
            </a:r>
          </a:p>
          <a:p>
            <a:endParaRPr lang="en-US" dirty="0"/>
          </a:p>
          <a:p>
            <a:r>
              <a:rPr lang="en-US" b="1" dirty="0"/>
              <a:t>[click]</a:t>
            </a:r>
            <a:endParaRPr lang="en-US" dirty="0"/>
          </a:p>
          <a:p>
            <a:r>
              <a:rPr lang="en-US" dirty="0"/>
              <a:t>Number 3: 5G is also designed to support mission critical applications that require extreme low latency and very high reliability </a:t>
            </a:r>
            <a:r>
              <a:rPr lang="en-US" b="1" dirty="0"/>
              <a:t>[click] </a:t>
            </a:r>
            <a:r>
              <a:rPr lang="en-US" dirty="0"/>
              <a:t>such as autonomous vehicles. </a:t>
            </a:r>
          </a:p>
          <a:p>
            <a:endParaRPr lang="en-US" dirty="0"/>
          </a:p>
          <a:p>
            <a:r>
              <a:rPr lang="en-US" b="1" dirty="0"/>
              <a:t>[click]</a:t>
            </a:r>
            <a:endParaRPr lang="en-US" dirty="0"/>
          </a:p>
          <a:p>
            <a:r>
              <a:rPr lang="en-US" dirty="0"/>
              <a:t>Of course there are many other applications that fall in between these scenarios such as virtual reality and e-health services among many others.</a:t>
            </a:r>
          </a:p>
          <a:p>
            <a:endParaRPr lang="en-US" dirty="0"/>
          </a:p>
          <a:p>
            <a:r>
              <a:rPr lang="en-US" b="1" dirty="0"/>
              <a:t>[click]</a:t>
            </a:r>
            <a:endParaRPr lang="en-US" dirty="0"/>
          </a:p>
          <a:p>
            <a:r>
              <a:rPr lang="en-US" dirty="0"/>
              <a:t>In this paper, we put these claims to test.</a:t>
            </a:r>
          </a:p>
          <a:p>
            <a:r>
              <a:rPr lang="en-US" dirty="0"/>
              <a:t>Before we get into it, let’s take a brief look at 5G technology.</a:t>
            </a:r>
          </a:p>
        </p:txBody>
      </p:sp>
      <p:sp>
        <p:nvSpPr>
          <p:cNvPr id="4" name="Slide Number Placeholder 3"/>
          <p:cNvSpPr>
            <a:spLocks noGrp="1"/>
          </p:cNvSpPr>
          <p:nvPr>
            <p:ph type="sldNum" sz="quarter" idx="5"/>
          </p:nvPr>
        </p:nvSpPr>
        <p:spPr/>
        <p:txBody>
          <a:bodyPr/>
          <a:lstStyle/>
          <a:p>
            <a:fld id="{933F8805-F519-C542-B357-2A249973FD50}" type="slidenum">
              <a:rPr lang="en-US" smtClean="0"/>
              <a:t>3</a:t>
            </a:fld>
            <a:endParaRPr lang="en-US"/>
          </a:p>
        </p:txBody>
      </p:sp>
    </p:spTree>
    <p:extLst>
      <p:ext uri="{BB962C8B-B14F-4D97-AF65-F5344CB8AC3E}">
        <p14:creationId xmlns:p14="http://schemas.microsoft.com/office/powerpoint/2010/main" val="210693465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Finally we look at the impact of millimeter wave 5G on some real applications.</a:t>
            </a:r>
          </a:p>
          <a:p>
            <a:endParaRPr lang="en-US" dirty="0"/>
          </a:p>
          <a:p>
            <a:r>
              <a:rPr lang="en-US" b="1" dirty="0"/>
              <a:t>[next]</a:t>
            </a:r>
          </a:p>
        </p:txBody>
      </p:sp>
      <p:sp>
        <p:nvSpPr>
          <p:cNvPr id="4" name="Slide Number Placeholder 3"/>
          <p:cNvSpPr>
            <a:spLocks noGrp="1"/>
          </p:cNvSpPr>
          <p:nvPr>
            <p:ph type="sldNum" sz="quarter" idx="5"/>
          </p:nvPr>
        </p:nvSpPr>
        <p:spPr/>
        <p:txBody>
          <a:bodyPr/>
          <a:lstStyle/>
          <a:p>
            <a:fld id="{933F8805-F519-C542-B357-2A249973FD50}" type="slidenum">
              <a:rPr lang="en-US" smtClean="0"/>
              <a:t>30</a:t>
            </a:fld>
            <a:endParaRPr lang="en-US"/>
          </a:p>
        </p:txBody>
      </p:sp>
    </p:spTree>
    <p:extLst>
      <p:ext uri="{BB962C8B-B14F-4D97-AF65-F5344CB8AC3E}">
        <p14:creationId xmlns:p14="http://schemas.microsoft.com/office/powerpoint/2010/main" val="162532701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The web is a critical piece in the mobile ecosystem. We utilize </a:t>
            </a:r>
            <a:r>
              <a:rPr lang="en-US" sz="1200" b="1" dirty="0">
                <a:latin typeface="CMU Sans Serif Medium" panose="02000603000000000000" pitchFamily="2" charset="0"/>
                <a:ea typeface="CMU Sans Serif Medium" panose="02000603000000000000" pitchFamily="2" charset="0"/>
                <a:cs typeface="CMU Sans Serif Medium" panose="02000603000000000000" pitchFamily="2" charset="0"/>
              </a:rPr>
              <a:t>[click]</a:t>
            </a:r>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 Chrome browser app. to load the </a:t>
            </a:r>
            <a:r>
              <a:rPr lang="en-US" sz="1200" b="1" dirty="0">
                <a:latin typeface="CMU Sans Serif Medium" panose="02000603000000000000" pitchFamily="2" charset="0"/>
                <a:ea typeface="CMU Sans Serif Medium" panose="02000603000000000000" pitchFamily="2" charset="0"/>
                <a:cs typeface="CMU Sans Serif Medium" panose="02000603000000000000" pitchFamily="2" charset="0"/>
              </a:rPr>
              <a:t>[click]</a:t>
            </a:r>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 landing pages of several popular websites. </a:t>
            </a:r>
          </a:p>
          <a:p>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Based on the results we’ve seen so far in the presentation, it shouldn’t be surprising that </a:t>
            </a:r>
            <a:r>
              <a:rPr lang="en-US" sz="1200" b="1" dirty="0">
                <a:latin typeface="CMU Sans Serif Medium" panose="02000603000000000000" pitchFamily="2" charset="0"/>
                <a:ea typeface="CMU Sans Serif Medium" panose="02000603000000000000" pitchFamily="2" charset="0"/>
                <a:cs typeface="CMU Sans Serif Medium" panose="02000603000000000000" pitchFamily="2" charset="0"/>
              </a:rPr>
              <a:t>[click]</a:t>
            </a:r>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  5G does not bring much improvements over 4G on page load times except for heavy websites that contain many images and other multimedia content.</a:t>
            </a:r>
          </a:p>
          <a:p>
            <a:endPar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endParaRPr>
          </a:p>
          <a:p>
            <a:r>
              <a:rPr lang="en-US" sz="1200" b="1" dirty="0">
                <a:latin typeface="CMU Sans Serif Medium" panose="02000603000000000000" pitchFamily="2" charset="0"/>
                <a:ea typeface="CMU Sans Serif Medium" panose="02000603000000000000" pitchFamily="2" charset="0"/>
                <a:cs typeface="CMU Sans Serif Medium" panose="02000603000000000000" pitchFamily="2" charset="0"/>
              </a:rPr>
              <a:t>[click]</a:t>
            </a:r>
          </a:p>
          <a:p>
            <a:endPar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endParaRPr>
          </a:p>
          <a:p>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We also investigate the download performance over HTTPS by fetching a 1GiB file from several cloud and CDN providers. We developed a custom HTTPS downloader app. that established 8 TCP connections, each fetching 1/8</a:t>
            </a:r>
            <a:r>
              <a:rPr lang="en-US" sz="1200" baseline="30000" dirty="0">
                <a:latin typeface="CMU Sans Serif Medium" panose="02000603000000000000" pitchFamily="2" charset="0"/>
                <a:ea typeface="CMU Sans Serif Medium" panose="02000603000000000000" pitchFamily="2" charset="0"/>
                <a:cs typeface="CMU Sans Serif Medium" panose="02000603000000000000" pitchFamily="2" charset="0"/>
              </a:rPr>
              <a:t>th</a:t>
            </a:r>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 of the target file. </a:t>
            </a:r>
            <a:r>
              <a:rPr lang="en-US" sz="1200" b="1" dirty="0">
                <a:latin typeface="CMU Sans Serif Medium" panose="02000603000000000000" pitchFamily="2" charset="0"/>
                <a:ea typeface="CMU Sans Serif Medium" panose="02000603000000000000" pitchFamily="2" charset="0"/>
                <a:cs typeface="CMU Sans Serif Medium" panose="02000603000000000000" pitchFamily="2" charset="0"/>
              </a:rPr>
              <a:t>[click]</a:t>
            </a:r>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 Figure at the bottom right shows the average throughput perceived by the 5G device for each of the different cloud / CDN provider. </a:t>
            </a:r>
          </a:p>
          <a:p>
            <a:endPar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endParaRPr>
          </a:p>
          <a:p>
            <a:r>
              <a:rPr lang="en-US" sz="1200" b="1" dirty="0">
                <a:latin typeface="CMU Sans Serif Medium" panose="02000603000000000000" pitchFamily="2" charset="0"/>
                <a:ea typeface="CMU Sans Serif Medium" panose="02000603000000000000" pitchFamily="2" charset="0"/>
                <a:cs typeface="CMU Sans Serif Medium" panose="02000603000000000000" pitchFamily="2" charset="0"/>
              </a:rPr>
              <a:t>[click]</a:t>
            </a:r>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 No doubt CDNs performed better than location-based virtual machines.</a:t>
            </a:r>
          </a:p>
          <a:p>
            <a:endPar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endParaRPr>
          </a:p>
          <a:p>
            <a:r>
              <a:rPr lang="en-US" sz="1200" b="1" dirty="0">
                <a:latin typeface="CMU Sans Serif Medium" panose="02000603000000000000" pitchFamily="2" charset="0"/>
                <a:ea typeface="CMU Sans Serif Medium" panose="02000603000000000000" pitchFamily="2" charset="0"/>
                <a:cs typeface="CMU Sans Serif Medium" panose="02000603000000000000" pitchFamily="2" charset="0"/>
              </a:rPr>
              <a:t>[click]</a:t>
            </a:r>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 However, </a:t>
            </a:r>
            <a:r>
              <a:rPr lang="en-US" sz="1200" dirty="0" err="1">
                <a:latin typeface="CMU Sans Serif Medium" panose="02000603000000000000" pitchFamily="2" charset="0"/>
                <a:ea typeface="CMU Sans Serif Medium" panose="02000603000000000000" pitchFamily="2" charset="0"/>
                <a:cs typeface="CMU Sans Serif Medium" panose="02000603000000000000" pitchFamily="2" charset="0"/>
              </a:rPr>
              <a:t>iperf</a:t>
            </a:r>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-based experiments on the very same virtual machines with 8 TCP connections fetched data at over ~1 Gbps throughput which much higher than 250 Mbps as observed over HTTPS.</a:t>
            </a:r>
          </a:p>
          <a:p>
            <a:endPar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endParaRPr>
          </a:p>
          <a:p>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One of the reason for such degraded performance over the web is that the total time taken to download the target file is bound by the worst performing TCP. In other words, if any of the 8 parallel TCP connections established with the server has poor throughput – the overall average throughput gets affected. </a:t>
            </a:r>
          </a:p>
          <a:p>
            <a:endPar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endParaRPr>
          </a:p>
          <a:p>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While this </a:t>
            </a:r>
            <a:r>
              <a:rPr lang="en-US" b="0" dirty="0"/>
              <a:t>phenomenon</a:t>
            </a:r>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 exist in 4G as well, it gets amplified in 5G due to high-speed.</a:t>
            </a:r>
            <a:endParaRPr lang="en-US" dirty="0"/>
          </a:p>
        </p:txBody>
      </p:sp>
      <p:sp>
        <p:nvSpPr>
          <p:cNvPr id="4" name="Slide Number Placeholder 3"/>
          <p:cNvSpPr>
            <a:spLocks noGrp="1"/>
          </p:cNvSpPr>
          <p:nvPr>
            <p:ph type="sldNum" sz="quarter" idx="5"/>
          </p:nvPr>
        </p:nvSpPr>
        <p:spPr/>
        <p:txBody>
          <a:bodyPr/>
          <a:lstStyle/>
          <a:p>
            <a:fld id="{933F8805-F519-C542-B357-2A249973FD50}" type="slidenum">
              <a:rPr lang="en-US" smtClean="0"/>
              <a:t>31</a:t>
            </a:fld>
            <a:endParaRPr lang="en-US"/>
          </a:p>
        </p:txBody>
      </p:sp>
    </p:spTree>
    <p:extLst>
      <p:ext uri="{BB962C8B-B14F-4D97-AF65-F5344CB8AC3E}">
        <p14:creationId xmlns:p14="http://schemas.microsoft.com/office/powerpoint/2010/main" val="202298578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[click]</a:t>
            </a:r>
            <a:r>
              <a:rPr lang="en-US" dirty="0"/>
              <a:t> We show results of many other experiments in our paper however in the interest of time, we skip them here.</a:t>
            </a:r>
          </a:p>
        </p:txBody>
      </p:sp>
      <p:sp>
        <p:nvSpPr>
          <p:cNvPr id="4" name="Slide Number Placeholder 3"/>
          <p:cNvSpPr>
            <a:spLocks noGrp="1"/>
          </p:cNvSpPr>
          <p:nvPr>
            <p:ph type="sldNum" sz="quarter" idx="5"/>
          </p:nvPr>
        </p:nvSpPr>
        <p:spPr/>
        <p:txBody>
          <a:bodyPr/>
          <a:lstStyle/>
          <a:p>
            <a:fld id="{933F8805-F519-C542-B357-2A249973FD50}" type="slidenum">
              <a:rPr lang="en-US" smtClean="0"/>
              <a:t>32</a:t>
            </a:fld>
            <a:endParaRPr lang="en-US"/>
          </a:p>
        </p:txBody>
      </p:sp>
    </p:spTree>
    <p:extLst>
      <p:ext uri="{BB962C8B-B14F-4D97-AF65-F5344CB8AC3E}">
        <p14:creationId xmlns:p14="http://schemas.microsoft.com/office/powerpoint/2010/main" val="320358240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Lets summarize the key takeaways from Today’s 5G Performance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With a download speed of 2Gbps, millimeter wave 5G has demonstrated impressive speeds. This is only achievable with clear line of sight and limited user mobility. Under non-line of sight conditions though, it is also worth mentioning that in environments with good signal reflection characteristics, carriers are able to achieve reasonable performance by quickly recalibrating the signals off reflective surfaces.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[click]</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The biggest nightmare factors for millimeter wave signals are obstructions and user mobility. This is precisely the reason why 5G’s wide spectrum range includes mid-band and low-band frequencies to fill in such gaps. However, current commercial 5G deployments do not yet support multimode (or multiband) 5G.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[click]</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There is no drastic latency improvement offered by 5G over 4G. This can be attributed to the non-standalone 5G deployment strategy currently in practice commercially and the lack of edge support. Thus none of the carriers are able to provide sub millisecond latency as promised by 5G.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[click]</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Due to the frequent handoffs and physical layer characteristics of millimeter wave signals, we observed frequent fluctuations in throughput over time.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[click]</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High throughput variation coupled with current transport layer mechanisms such as congestion control algorithms may confuse application layer logic such as video bitrate adaptation algorithms. These experiences highlight the need for cross layer efforts that are vital to improve 5G performance.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[click]</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Looking back at the use cases promised by 5G, we find that today’s commercial 5G can only support a </a:t>
            </a:r>
            <a:r>
              <a:rPr lang="en-US" sz="1200" b="1" kern="1200" dirty="0">
                <a:solidFill>
                  <a:schemeClr val="tx1"/>
                </a:solidFill>
                <a:effectLst/>
                <a:latin typeface="+mn-lt"/>
                <a:ea typeface="+mn-ea"/>
                <a:cs typeface="+mn-cs"/>
              </a:rPr>
              <a:t>[click]</a:t>
            </a:r>
            <a:r>
              <a:rPr lang="en-US" sz="1200" b="0" kern="1200" dirty="0">
                <a:solidFill>
                  <a:schemeClr val="tx1"/>
                </a:solidFill>
                <a:effectLst/>
                <a:latin typeface="+mn-lt"/>
                <a:ea typeface="+mn-ea"/>
                <a:cs typeface="+mn-cs"/>
              </a:rPr>
              <a:t> very niche segment of applications requiring enhanced broadband capacity and that too under very specific scenarios such as having clear line of sight to 5G base station under limited to no user mobility.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While 5G’s standardization process and requirements have come a long way, </a:t>
            </a:r>
            <a:r>
              <a:rPr lang="en-US" sz="1200" b="1" kern="1200" dirty="0">
                <a:solidFill>
                  <a:schemeClr val="tx1"/>
                </a:solidFill>
                <a:effectLst/>
                <a:latin typeface="+mn-lt"/>
                <a:ea typeface="+mn-ea"/>
                <a:cs typeface="+mn-cs"/>
              </a:rPr>
              <a:t>[click]</a:t>
            </a:r>
            <a:r>
              <a:rPr lang="en-US" sz="1200" b="0" kern="1200" dirty="0">
                <a:solidFill>
                  <a:schemeClr val="tx1"/>
                </a:solidFill>
                <a:effectLst/>
                <a:latin typeface="+mn-lt"/>
                <a:ea typeface="+mn-ea"/>
                <a:cs typeface="+mn-cs"/>
              </a:rPr>
              <a:t> 5G is still in its very infancy in terms of commercially deploying and fulfilling its requirements. Additionally, </a:t>
            </a:r>
            <a:r>
              <a:rPr lang="en-US" sz="1200" b="1" kern="1200" dirty="0">
                <a:solidFill>
                  <a:schemeClr val="tx1"/>
                </a:solidFill>
                <a:effectLst/>
                <a:latin typeface="+mn-lt"/>
                <a:ea typeface="+mn-ea"/>
                <a:cs typeface="+mn-cs"/>
              </a:rPr>
              <a:t>[click] </a:t>
            </a:r>
            <a:r>
              <a:rPr lang="en-US" sz="1200" b="0" kern="1200" dirty="0">
                <a:solidFill>
                  <a:schemeClr val="tx1"/>
                </a:solidFill>
                <a:effectLst/>
                <a:latin typeface="+mn-lt"/>
                <a:ea typeface="+mn-ea"/>
                <a:cs typeface="+mn-cs"/>
              </a:rPr>
              <a:t>lack of Standalone 5G makes it difficult to exploit’s 5G core’s architectural features such as multi-access edge resources (or MECs), network slicing, and so 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[click]</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None the less, commercial 5G is rapidly evolving.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[click]</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Since October 2019 – the time when this paper was submitted for review, we have seen T-Mobile has added low-band frequency to its 5G network, while AT&amp;T has also made its mid-band as well as millimeter wave 5G services available to consumers. </a:t>
            </a:r>
            <a:endParaRPr lang="en-US" dirty="0"/>
          </a:p>
          <a:p>
            <a:endParaRPr lang="en-US" dirty="0"/>
          </a:p>
        </p:txBody>
      </p:sp>
      <p:sp>
        <p:nvSpPr>
          <p:cNvPr id="4" name="Slide Number Placeholder 3"/>
          <p:cNvSpPr>
            <a:spLocks noGrp="1"/>
          </p:cNvSpPr>
          <p:nvPr>
            <p:ph type="sldNum" sz="quarter" idx="5"/>
          </p:nvPr>
        </p:nvSpPr>
        <p:spPr/>
        <p:txBody>
          <a:bodyPr/>
          <a:lstStyle/>
          <a:p>
            <a:fld id="{933F8805-F519-C542-B357-2A249973FD50}" type="slidenum">
              <a:rPr lang="en-US" smtClean="0"/>
              <a:t>33</a:t>
            </a:fld>
            <a:endParaRPr lang="en-US"/>
          </a:p>
        </p:txBody>
      </p:sp>
    </p:spTree>
    <p:extLst>
      <p:ext uri="{BB962C8B-B14F-4D97-AF65-F5344CB8AC3E}">
        <p14:creationId xmlns:p14="http://schemas.microsoft.com/office/powerpoint/2010/main" val="241029075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As part of our on-going and future work, we find that unlike in 4G or3G where location can be used for performance estimation, this is not true for 5G networks.. Several contextual and environmental factors such as the type of 5G service, location, time of the day, mobility level, device </a:t>
            </a:r>
            <a:r>
              <a:rPr lang="en-US">
                <a:latin typeface="CMU Sans Serif Medium" panose="02000603000000000000" pitchFamily="2" charset="0"/>
                <a:ea typeface="CMU Sans Serif Medium" panose="02000603000000000000" pitchFamily="2" charset="0"/>
                <a:cs typeface="CMU Sans Serif Medium" panose="02000603000000000000" pitchFamily="2" charset="0"/>
              </a:rPr>
              <a:t>orientation, </a:t>
            </a: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and several other dynamic factors need to be accounted for modeling 5G performance.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MU Sans Serif Medium" panose="02000603000000000000" pitchFamily="2" charset="0"/>
              <a:ea typeface="CMU Sans Serif Medium" panose="02000603000000000000" pitchFamily="2" charset="0"/>
              <a:cs typeface="CMU Sans Serif Medium" panose="02000603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We also illustrate the need for cross layer mechanisms to make the applications as well as the transport layer address new challenges posed by 5G networks.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CMU Sans Serif Medium" panose="02000603000000000000" pitchFamily="2" charset="0"/>
              <a:ea typeface="CMU Sans Serif Medium" panose="02000603000000000000" pitchFamily="2" charset="0"/>
              <a:cs typeface="CMU Sans Serif Medium" panose="02000603000000000000" pitchFamily="2"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MU Sans Serif Medium" panose="02000603000000000000" pitchFamily="2" charset="0"/>
                <a:ea typeface="CMU Sans Serif Medium" panose="02000603000000000000" pitchFamily="2" charset="0"/>
                <a:cs typeface="CMU Sans Serif Medium" panose="02000603000000000000" pitchFamily="2" charset="0"/>
              </a:rPr>
              <a:t>[click]</a:t>
            </a:r>
            <a:endParaRPr lang="en-US" b="1" dirty="0"/>
          </a:p>
        </p:txBody>
      </p:sp>
      <p:sp>
        <p:nvSpPr>
          <p:cNvPr id="4" name="Slide Number Placeholder 3"/>
          <p:cNvSpPr>
            <a:spLocks noGrp="1"/>
          </p:cNvSpPr>
          <p:nvPr>
            <p:ph type="sldNum" sz="quarter" idx="5"/>
          </p:nvPr>
        </p:nvSpPr>
        <p:spPr/>
        <p:txBody>
          <a:bodyPr/>
          <a:lstStyle/>
          <a:p>
            <a:fld id="{933F8805-F519-C542-B357-2A249973FD50}" type="slidenum">
              <a:rPr lang="en-US" smtClean="0"/>
              <a:t>34</a:t>
            </a:fld>
            <a:endParaRPr lang="en-US"/>
          </a:p>
        </p:txBody>
      </p:sp>
    </p:spTree>
    <p:extLst>
      <p:ext uri="{BB962C8B-B14F-4D97-AF65-F5344CB8AC3E}">
        <p14:creationId xmlns:p14="http://schemas.microsoft.com/office/powerpoint/2010/main" val="180406155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conclude, </a:t>
            </a:r>
          </a:p>
          <a:p>
            <a:r>
              <a:rPr lang="en-US" b="1" dirty="0"/>
              <a:t>[click]</a:t>
            </a:r>
          </a:p>
          <a:p>
            <a:r>
              <a:rPr lang="en-US" dirty="0"/>
              <a:t>We conduct a first measurement study of commercial 5G over smartphones by developing our own measurement platform and methodologies. </a:t>
            </a:r>
          </a:p>
          <a:p>
            <a:r>
              <a:rPr lang="en-US" b="1" dirty="0"/>
              <a:t>[click]</a:t>
            </a:r>
          </a:p>
          <a:p>
            <a:r>
              <a:rPr lang="en-US" dirty="0"/>
              <a:t>The data collected from our study is available on our website.</a:t>
            </a:r>
          </a:p>
          <a:p>
            <a:r>
              <a:rPr lang="en-US" b="1" dirty="0"/>
              <a:t>[click]</a:t>
            </a:r>
          </a:p>
          <a:p>
            <a:r>
              <a:rPr lang="en-US" dirty="0"/>
              <a:t>Since these measurements were conducted when 5G just made its debut, our results should serve as an important baseline for evaluating 5G’s evolution.</a:t>
            </a:r>
          </a:p>
          <a:p>
            <a:endParaRPr lang="en-US" dirty="0"/>
          </a:p>
          <a:p>
            <a:r>
              <a:rPr lang="en-US" dirty="0"/>
              <a:t>Last but not the least, we have developed a platform called 5Gophers. This platform consists of mobile applications and tools required to conduct 5G measurements in the wild. </a:t>
            </a:r>
          </a:p>
          <a:p>
            <a:r>
              <a:rPr lang="en-US" dirty="0"/>
              <a:t>The 5Gophers public facing website also provides geographic visualizations of 5G coverage and performance maps of select cities in the US. We invite collaborators to be part of this platform.  </a:t>
            </a:r>
          </a:p>
          <a:p>
            <a:endParaRPr lang="en-US" dirty="0"/>
          </a:p>
          <a:p>
            <a:r>
              <a:rPr lang="en-US" b="1" dirty="0"/>
              <a:t>[</a:t>
            </a:r>
            <a:r>
              <a:rPr lang="en-US" b="1"/>
              <a:t>click]</a:t>
            </a:r>
            <a:endParaRPr lang="en-US" b="1" dirty="0"/>
          </a:p>
        </p:txBody>
      </p:sp>
      <p:sp>
        <p:nvSpPr>
          <p:cNvPr id="4" name="Slide Number Placeholder 3"/>
          <p:cNvSpPr>
            <a:spLocks noGrp="1"/>
          </p:cNvSpPr>
          <p:nvPr>
            <p:ph type="sldNum" sz="quarter" idx="5"/>
          </p:nvPr>
        </p:nvSpPr>
        <p:spPr/>
        <p:txBody>
          <a:bodyPr/>
          <a:lstStyle/>
          <a:p>
            <a:fld id="{933F8805-F519-C542-B357-2A249973FD50}" type="slidenum">
              <a:rPr lang="en-US" smtClean="0"/>
              <a:t>35</a:t>
            </a:fld>
            <a:endParaRPr lang="en-US"/>
          </a:p>
        </p:txBody>
      </p:sp>
    </p:spTree>
    <p:extLst>
      <p:ext uri="{BB962C8B-B14F-4D97-AF65-F5344CB8AC3E}">
        <p14:creationId xmlns:p14="http://schemas.microsoft.com/office/powerpoint/2010/main" val="39241417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very critical aspect for any kind of </a:t>
            </a:r>
            <a:r>
              <a:rPr lang="en-US" b="1" dirty="0"/>
              <a:t>[click]</a:t>
            </a:r>
            <a:r>
              <a:rPr lang="en-US" dirty="0"/>
              <a:t> wireless communication is about frequency spectrums. </a:t>
            </a:r>
          </a:p>
          <a:p>
            <a:r>
              <a:rPr lang="en-US" b="1" dirty="0"/>
              <a:t>[click]</a:t>
            </a:r>
          </a:p>
          <a:p>
            <a:r>
              <a:rPr lang="en-US" dirty="0"/>
              <a:t>4G and the previous generations have gone up to 3 GHz of frequency range for communication.</a:t>
            </a:r>
          </a:p>
          <a:p>
            <a:endParaRPr lang="en-US" dirty="0"/>
          </a:p>
          <a:p>
            <a:r>
              <a:rPr lang="en-US" b="1" dirty="0"/>
              <a:t>[click]</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However, 5G implies a very dramatic extension in the range of frequencies that it supports. 5G technology additionally extends all the way up to 100 GHz -- that is the millimeter wave range.</a:t>
            </a:r>
          </a:p>
          <a:p>
            <a:r>
              <a:rPr lang="en-US" dirty="0"/>
              <a:t>This is one of the key feature and characteristics of 5G causing a complete overhaul of the 5G radio all together. </a:t>
            </a:r>
          </a:p>
          <a:p>
            <a:r>
              <a:rPr lang="en-US" dirty="0"/>
              <a:t>Thus, the 5G radio is also referred to as </a:t>
            </a:r>
            <a:r>
              <a:rPr lang="en-US" b="1" dirty="0"/>
              <a:t>[click]</a:t>
            </a:r>
            <a:r>
              <a:rPr lang="en-US" dirty="0"/>
              <a:t> 5G-NR where NR stands for new radio.</a:t>
            </a:r>
            <a:br>
              <a:rPr lang="en-US" dirty="0"/>
            </a:br>
            <a:endParaRPr lang="en-US" dirty="0"/>
          </a:p>
          <a:p>
            <a:r>
              <a:rPr lang="en-US" dirty="0"/>
              <a:t>5G’s wide frequency spectrum is divided into 3 categories </a:t>
            </a:r>
            <a:r>
              <a:rPr lang="en-US" b="1" dirty="0"/>
              <a:t>[click]</a:t>
            </a:r>
            <a:r>
              <a:rPr lang="en-US" dirty="0"/>
              <a:t> - low-band, mid-band and high-band. </a:t>
            </a:r>
          </a:p>
          <a:p>
            <a:r>
              <a:rPr lang="en-US" dirty="0"/>
              <a:t>While low-band and mid-band 5G subsumes all the previous generations of wireless technologies, high-band frequency range is rather new in the mainstream wireless communication ecosystem.</a:t>
            </a:r>
          </a:p>
          <a:p>
            <a:endParaRPr lang="en-US" dirty="0"/>
          </a:p>
          <a:p>
            <a:r>
              <a:rPr lang="en-US" b="1" dirty="0"/>
              <a:t>[click]</a:t>
            </a:r>
            <a:br>
              <a:rPr lang="en-US" dirty="0"/>
            </a:br>
            <a:r>
              <a:rPr lang="en-US" dirty="0"/>
              <a:t>Going to high frequencies are good in many ways, it opens up much more spectrums. This offers much higher bandwidth than 4G allowing for higher data transmission rates, but higher frequencies suffer from signal propagation issues making them very sensitive to obstructions. </a:t>
            </a:r>
          </a:p>
          <a:p>
            <a:r>
              <a:rPr lang="en-US" dirty="0"/>
              <a:t>Due to this physical layer issue, the coverage footprint provided of millimeter wave or high-band based 5G is comparatively very small.</a:t>
            </a:r>
          </a:p>
        </p:txBody>
      </p:sp>
      <p:sp>
        <p:nvSpPr>
          <p:cNvPr id="4" name="Slide Number Placeholder 3"/>
          <p:cNvSpPr>
            <a:spLocks noGrp="1"/>
          </p:cNvSpPr>
          <p:nvPr>
            <p:ph type="sldNum" sz="quarter" idx="5"/>
          </p:nvPr>
        </p:nvSpPr>
        <p:spPr/>
        <p:txBody>
          <a:bodyPr/>
          <a:lstStyle/>
          <a:p>
            <a:fld id="{933F8805-F519-C542-B357-2A249973FD50}" type="slidenum">
              <a:rPr lang="en-US" smtClean="0"/>
              <a:t>4</a:t>
            </a:fld>
            <a:endParaRPr lang="en-US"/>
          </a:p>
        </p:txBody>
      </p:sp>
    </p:spTree>
    <p:extLst>
      <p:ext uri="{BB962C8B-B14F-4D97-AF65-F5344CB8AC3E}">
        <p14:creationId xmlns:p14="http://schemas.microsoft.com/office/powerpoint/2010/main" val="39672870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now take a look at how carriers can deploy 5G. Two deployment models have been standardized to meet initial market requirement. </a:t>
            </a:r>
          </a:p>
          <a:p>
            <a:endParaRPr lang="en-US" dirty="0"/>
          </a:p>
          <a:p>
            <a:r>
              <a:rPr lang="en-US" b="1" dirty="0"/>
              <a:t>[click]</a:t>
            </a:r>
          </a:p>
          <a:p>
            <a:r>
              <a:rPr lang="en-US" dirty="0"/>
              <a:t>The first one is called as “Non-Standalone 5G or NSA”.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NSA, </a:t>
            </a:r>
            <a:r>
              <a:rPr lang="en-US" b="1" dirty="0"/>
              <a:t>[click]</a:t>
            </a:r>
            <a:r>
              <a:rPr lang="en-US" dirty="0"/>
              <a:t> the user equipment is able to simultaneously connect to both the LTE and 5G base stations.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a:t>
            </a:r>
            <a:r>
              <a:rPr lang="en-US" dirty="0"/>
              <a:t> Such dual connectivity allows carriers to roll out 5G faster with minimal infrastructure investment.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a:t>
            </a:r>
            <a:r>
              <a:rPr lang="en-US" dirty="0"/>
              <a:t> However, all the </a:t>
            </a:r>
            <a:r>
              <a:rPr lang="en-US" sz="1200" b="0" kern="1200" dirty="0">
                <a:solidFill>
                  <a:schemeClr val="tx1"/>
                </a:solidFill>
                <a:effectLst/>
                <a:latin typeface="+mn-lt"/>
                <a:ea typeface="+mn-ea"/>
                <a:cs typeface="+mn-cs"/>
              </a:rPr>
              <a:t>control plane signaling -- including that of 5G -- is now performed over LTE.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 </a:t>
            </a:r>
            <a:r>
              <a:rPr lang="en-US" sz="1200" b="0" kern="1200" dirty="0">
                <a:solidFill>
                  <a:schemeClr val="tx1"/>
                </a:solidFill>
                <a:effectLst/>
                <a:latin typeface="+mn-lt"/>
                <a:ea typeface="+mn-ea"/>
                <a:cs typeface="+mn-cs"/>
              </a:rPr>
              <a:t>The second deployment model is called the Standalone 5G or SA. In this model, at any given time, the user equipment can connect to either  LTE or 5G base station.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 </a:t>
            </a:r>
            <a:r>
              <a:rPr lang="en-US" sz="1200" b="0" kern="1200" dirty="0">
                <a:solidFill>
                  <a:schemeClr val="tx1"/>
                </a:solidFill>
                <a:effectLst/>
                <a:latin typeface="+mn-lt"/>
                <a:ea typeface="+mn-ea"/>
                <a:cs typeface="+mn-cs"/>
              </a:rPr>
              <a:t>Thus there is no dependency of 5G on LTE.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 </a:t>
            </a:r>
            <a:r>
              <a:rPr lang="en-US" sz="1200" b="0" kern="1200" dirty="0">
                <a:solidFill>
                  <a:schemeClr val="tx1"/>
                </a:solidFill>
                <a:effectLst/>
                <a:latin typeface="+mn-lt"/>
                <a:ea typeface="+mn-ea"/>
                <a:cs typeface="+mn-cs"/>
              </a:rPr>
              <a:t>Standalone 5G will allow carriers to fully exploit 5G core architecture’s features such as network slicing, etc.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 </a:t>
            </a:r>
            <a:r>
              <a:rPr lang="en-US" sz="1200" b="0" kern="1200" dirty="0">
                <a:solidFill>
                  <a:schemeClr val="tx1"/>
                </a:solidFill>
                <a:effectLst/>
                <a:latin typeface="+mn-lt"/>
                <a:ea typeface="+mn-ea"/>
                <a:cs typeface="+mn-cs"/>
              </a:rPr>
              <a:t>This model however requires heavy investment.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[next]</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33F8805-F519-C542-B357-2A249973FD50}" type="slidenum">
              <a:rPr lang="en-US" smtClean="0"/>
              <a:t>5</a:t>
            </a:fld>
            <a:endParaRPr lang="en-US"/>
          </a:p>
        </p:txBody>
      </p:sp>
    </p:spTree>
    <p:extLst>
      <p:ext uri="{BB962C8B-B14F-4D97-AF65-F5344CB8AC3E}">
        <p14:creationId xmlns:p14="http://schemas.microsoft.com/office/powerpoint/2010/main" val="574014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All current commercial 5G deployments worldwide follow the NSA model.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Next, let’s take a look at the commercial 5G landscape in the US. </a:t>
            </a:r>
          </a:p>
          <a:p>
            <a:r>
              <a:rPr lang="en-US" b="1" dirty="0"/>
              <a:t>[next]</a:t>
            </a:r>
          </a:p>
        </p:txBody>
      </p:sp>
      <p:sp>
        <p:nvSpPr>
          <p:cNvPr id="4" name="Slide Number Placeholder 3"/>
          <p:cNvSpPr>
            <a:spLocks noGrp="1"/>
          </p:cNvSpPr>
          <p:nvPr>
            <p:ph type="sldNum" sz="quarter" idx="5"/>
          </p:nvPr>
        </p:nvSpPr>
        <p:spPr/>
        <p:txBody>
          <a:bodyPr/>
          <a:lstStyle/>
          <a:p>
            <a:fld id="{933F8805-F519-C542-B357-2A249973FD50}" type="slidenum">
              <a:rPr lang="en-US" smtClean="0"/>
              <a:t>6</a:t>
            </a:fld>
            <a:endParaRPr lang="en-US"/>
          </a:p>
        </p:txBody>
      </p:sp>
    </p:spTree>
    <p:extLst>
      <p:ext uri="{BB962C8B-B14F-4D97-AF65-F5344CB8AC3E}">
        <p14:creationId xmlns:p14="http://schemas.microsoft.com/office/powerpoint/2010/main" val="32670129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of October 2019, </a:t>
            </a:r>
            <a:r>
              <a:rPr lang="en-US" b="1" dirty="0"/>
              <a:t>[click]</a:t>
            </a:r>
            <a:r>
              <a:rPr lang="en-US" dirty="0"/>
              <a:t> three major carriers in the US had deployed their 5G services for consumers. </a:t>
            </a:r>
          </a:p>
          <a:p>
            <a:r>
              <a:rPr lang="en-US" dirty="0"/>
              <a:t>Interestingly, the carriers differed in their initial rollout strategies where Verizon and T-Mobile used millimeter wave, while Sprint used mid-band frequency. </a:t>
            </a:r>
          </a:p>
          <a:p>
            <a:endParaRPr lang="en-US" dirty="0"/>
          </a:p>
          <a:p>
            <a:r>
              <a:rPr lang="en-US" b="1" dirty="0"/>
              <a:t>[click]</a:t>
            </a:r>
          </a:p>
          <a:p>
            <a:endParaRPr lang="en-US" dirty="0"/>
          </a:p>
          <a:p>
            <a:r>
              <a:rPr lang="en-US" dirty="0"/>
              <a:t>The very first commodity 5G phones included Motorola’s Z3 and Samsung Galaxy S10 5G.  The Z3 version required an additional accessory to access 5G network. US variants of both these phones used </a:t>
            </a:r>
            <a:r>
              <a:rPr lang="en-US" b="1" dirty="0"/>
              <a:t>[click]</a:t>
            </a:r>
            <a:r>
              <a:rPr lang="en-US" dirty="0"/>
              <a:t> Qualcomm’s X50 as 5G modem which supported Non Standalone 5G only. </a:t>
            </a:r>
            <a:r>
              <a:rPr lang="en-US" strike="sngStrike" dirty="0">
                <a:solidFill>
                  <a:schemeClr val="bg1">
                    <a:lumMod val="50000"/>
                  </a:schemeClr>
                </a:solidFill>
              </a:rPr>
              <a:t>Subsequently many other phones were introduced as well.</a:t>
            </a:r>
          </a:p>
          <a:p>
            <a:endParaRPr lang="en-US" dirty="0"/>
          </a:p>
          <a:p>
            <a:r>
              <a:rPr lang="en-US" b="1" dirty="0"/>
              <a:t>[click]</a:t>
            </a:r>
          </a:p>
          <a:p>
            <a:r>
              <a:rPr lang="en-US" b="0" dirty="0"/>
              <a:t>Millimeter-based 5G Carriers such as Verizon had densely deployed 5G panels or base stations in their service areas which were often seen to be mounted over light poles. </a:t>
            </a:r>
            <a:r>
              <a:rPr lang="en-US" dirty="0"/>
              <a:t>Each such site was equipped with one or more panels that acted as millimeter wave transceivers.</a:t>
            </a:r>
          </a:p>
          <a:p>
            <a:endParaRPr lang="en-US" dirty="0"/>
          </a:p>
          <a:p>
            <a:r>
              <a:rPr lang="en-US" b="1" dirty="0"/>
              <a:t>[click] </a:t>
            </a:r>
            <a:r>
              <a:rPr lang="en-US" dirty="0"/>
              <a:t>For our experiments, we select Samsung’s S10 for two reasons. </a:t>
            </a:r>
          </a:p>
          <a:p>
            <a:r>
              <a:rPr lang="en-US" b="1" dirty="0"/>
              <a:t>[click] </a:t>
            </a:r>
            <a:r>
              <a:rPr lang="en-US" dirty="0"/>
              <a:t>One, under similar experimental settings, S10’s throughput performance consistently outperformed Z3 by 2 to 3 times. </a:t>
            </a:r>
            <a:br>
              <a:rPr lang="en-US" dirty="0"/>
            </a:br>
            <a:r>
              <a:rPr lang="en-US" b="1" dirty="0"/>
              <a:t>[click] </a:t>
            </a:r>
            <a:r>
              <a:rPr lang="en-US" dirty="0"/>
              <a:t>Secondly, S10 was the only smartphone compatible with the 5G service offered by all the three carriers. </a:t>
            </a:r>
          </a:p>
          <a:p>
            <a:endParaRPr lang="en-US" dirty="0"/>
          </a:p>
          <a:p>
            <a:r>
              <a:rPr lang="en-US" b="1" dirty="0"/>
              <a:t>[click] </a:t>
            </a:r>
            <a:r>
              <a:rPr lang="en-US" dirty="0"/>
              <a:t>Hence, we select S10 to avoid any device-side artifacts that could possibly affect our experimental results.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While evaluating the 5G performance, </a:t>
            </a:r>
            <a:r>
              <a:rPr lang="en-US" b="1" dirty="0"/>
              <a:t>[next]</a:t>
            </a:r>
            <a:r>
              <a:rPr lang="en-US" dirty="0"/>
              <a:t> we faced several challenges.</a:t>
            </a:r>
          </a:p>
          <a:p>
            <a:endParaRPr lang="en-US" dirty="0"/>
          </a:p>
        </p:txBody>
      </p:sp>
      <p:sp>
        <p:nvSpPr>
          <p:cNvPr id="4" name="Slide Number Placeholder 3"/>
          <p:cNvSpPr>
            <a:spLocks noGrp="1"/>
          </p:cNvSpPr>
          <p:nvPr>
            <p:ph type="sldNum" sz="quarter" idx="5"/>
          </p:nvPr>
        </p:nvSpPr>
        <p:spPr/>
        <p:txBody>
          <a:bodyPr/>
          <a:lstStyle/>
          <a:p>
            <a:fld id="{933F8805-F519-C542-B357-2A249973FD50}" type="slidenum">
              <a:rPr lang="en-US" smtClean="0"/>
              <a:t>7</a:t>
            </a:fld>
            <a:endParaRPr lang="en-US"/>
          </a:p>
        </p:txBody>
      </p:sp>
    </p:spTree>
    <p:extLst>
      <p:ext uri="{BB962C8B-B14F-4D97-AF65-F5344CB8AC3E}">
        <p14:creationId xmlns:p14="http://schemas.microsoft.com/office/powerpoint/2010/main" val="17658836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we faced several challenges.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[next]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5"/>
          </p:nvPr>
        </p:nvSpPr>
        <p:spPr/>
        <p:txBody>
          <a:bodyPr/>
          <a:lstStyle/>
          <a:p>
            <a:fld id="{933F8805-F519-C542-B357-2A249973FD50}" type="slidenum">
              <a:rPr lang="en-US" smtClean="0"/>
              <a:t>8</a:t>
            </a:fld>
            <a:endParaRPr lang="en-US"/>
          </a:p>
        </p:txBody>
      </p:sp>
    </p:spTree>
    <p:extLst>
      <p:ext uri="{BB962C8B-B14F-4D97-AF65-F5344CB8AC3E}">
        <p14:creationId xmlns:p14="http://schemas.microsoft.com/office/powerpoint/2010/main" val="3363893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 1 - There are many factors affecting 5G performance. </a:t>
            </a:r>
          </a:p>
          <a:p>
            <a:endParaRPr lang="en-US" dirty="0"/>
          </a:p>
          <a:p>
            <a:r>
              <a:rPr lang="en-US" b="1" dirty="0"/>
              <a:t>[click]</a:t>
            </a:r>
          </a:p>
          <a:p>
            <a:r>
              <a:rPr lang="en-US" dirty="0"/>
              <a:t>Right from physical layer characteristics such as the frequency spectrum used to Transport layer factors such as TCP configurations to meeting application requirements and behavior. </a:t>
            </a:r>
          </a:p>
          <a:p>
            <a:endParaRPr lang="en-US" dirty="0"/>
          </a:p>
          <a:p>
            <a:r>
              <a:rPr lang="en-US" b="1" dirty="0"/>
              <a:t>[click]</a:t>
            </a:r>
          </a:p>
          <a:p>
            <a:r>
              <a:rPr lang="en-US" dirty="0"/>
              <a:t>Equally important were factors such as the backhaul capacity of the carrier, user side factors such as user mobility or server-side factors such as server location.</a:t>
            </a:r>
          </a:p>
          <a:p>
            <a:endParaRPr lang="en-US" dirty="0"/>
          </a:p>
          <a:p>
            <a:r>
              <a:rPr lang="en-US" b="1" dirty="0"/>
              <a:t>[click]</a:t>
            </a:r>
          </a:p>
          <a:p>
            <a:r>
              <a:rPr lang="en-US" dirty="0"/>
              <a:t>Hence, the breadth of the 5G ecosystem made it non-trivial to determine what to study!</a:t>
            </a:r>
          </a:p>
          <a:p>
            <a:endParaRPr lang="en-US" dirty="0"/>
          </a:p>
          <a:p>
            <a:r>
              <a:rPr lang="en-US" b="1" dirty="0"/>
              <a:t>[click]</a:t>
            </a:r>
          </a:p>
          <a:p>
            <a:r>
              <a:rPr lang="en-US" dirty="0"/>
              <a:t>- To address this challenge, we </a:t>
            </a:r>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adopt a user-centric approach by strategically selecting measurement scenarios that highly impact end users’ experience</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a:t>
            </a:r>
            <a:endParaRPr lang="en-US" dirty="0"/>
          </a:p>
          <a:p>
            <a:r>
              <a:rPr lang="en-US" dirty="0"/>
              <a:t>- We also pay close attention to the implications of using millimeter wave which is considered key to mainstream 5G.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[click]</a:t>
            </a:r>
            <a:endParaRPr lang="en-US" dirty="0"/>
          </a:p>
          <a:p>
            <a:r>
              <a:rPr lang="en-US" dirty="0"/>
              <a:t>- </a:t>
            </a:r>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We also vary server-side factors such as server location and content delivery networks. </a:t>
            </a:r>
          </a:p>
        </p:txBody>
      </p:sp>
      <p:sp>
        <p:nvSpPr>
          <p:cNvPr id="4" name="Slide Number Placeholder 3"/>
          <p:cNvSpPr>
            <a:spLocks noGrp="1"/>
          </p:cNvSpPr>
          <p:nvPr>
            <p:ph type="sldNum" sz="quarter" idx="5"/>
          </p:nvPr>
        </p:nvSpPr>
        <p:spPr/>
        <p:txBody>
          <a:bodyPr/>
          <a:lstStyle/>
          <a:p>
            <a:fld id="{933F8805-F519-C542-B357-2A249973FD50}" type="slidenum">
              <a:rPr lang="en-US" smtClean="0"/>
              <a:t>9</a:t>
            </a:fld>
            <a:endParaRPr lang="en-US"/>
          </a:p>
        </p:txBody>
      </p:sp>
    </p:spTree>
    <p:extLst>
      <p:ext uri="{BB962C8B-B14F-4D97-AF65-F5344CB8AC3E}">
        <p14:creationId xmlns:p14="http://schemas.microsoft.com/office/powerpoint/2010/main" val="292583986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DA9D3B-E4A5-2E48-95CB-13967235FE9C}"/>
              </a:ext>
            </a:extLst>
          </p:cNvPr>
          <p:cNvSpPr>
            <a:spLocks noGrp="1"/>
          </p:cNvSpPr>
          <p:nvPr>
            <p:ph type="ctrTitle"/>
          </p:nvPr>
        </p:nvSpPr>
        <p:spPr>
          <a:xfrm>
            <a:off x="1524000" y="1122363"/>
            <a:ext cx="9144000" cy="2257212"/>
          </a:xfrm>
          <a:solidFill>
            <a:srgbClr val="FFECB3"/>
          </a:solidFill>
          <a:effectLst>
            <a:outerShdw blurRad="63500" dist="76200" dir="5700000" sx="101000" sy="101000" algn="tl" rotWithShape="0">
              <a:prstClr val="black">
                <a:alpha val="40000"/>
              </a:prstClr>
            </a:outerShdw>
          </a:effectLst>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8DCCCF13-BC59-BA4E-8C6A-8B52C0D2AD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8" name="Picture 7">
            <a:extLst>
              <a:ext uri="{FF2B5EF4-FFF2-40B4-BE49-F238E27FC236}">
                <a16:creationId xmlns:a16="http://schemas.microsoft.com/office/drawing/2014/main" id="{89FA7FB0-8440-734A-8205-77DDF3712A03}"/>
              </a:ext>
            </a:extLst>
          </p:cNvPr>
          <p:cNvPicPr>
            <a:picLocks noChangeAspect="1"/>
          </p:cNvPicPr>
          <p:nvPr userDrawn="1"/>
        </p:nvPicPr>
        <p:blipFill>
          <a:blip r:embed="rId2"/>
          <a:stretch>
            <a:fillRect/>
          </a:stretch>
        </p:blipFill>
        <p:spPr>
          <a:xfrm>
            <a:off x="3881734" y="5629119"/>
            <a:ext cx="4428531" cy="445196"/>
          </a:xfrm>
          <a:prstGeom prst="rect">
            <a:avLst/>
          </a:prstGeom>
        </p:spPr>
      </p:pic>
    </p:spTree>
    <p:extLst>
      <p:ext uri="{BB962C8B-B14F-4D97-AF65-F5344CB8AC3E}">
        <p14:creationId xmlns:p14="http://schemas.microsoft.com/office/powerpoint/2010/main" val="30072093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58205-570C-1947-A815-A18BC6209179}"/>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5C3F9FF7-C7B8-814A-89DE-5C80EA503735}"/>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5">
            <a:extLst>
              <a:ext uri="{FF2B5EF4-FFF2-40B4-BE49-F238E27FC236}">
                <a16:creationId xmlns:a16="http://schemas.microsoft.com/office/drawing/2014/main" id="{33DAE5CA-13B8-C546-B9AF-94ACEC3DA067}"/>
              </a:ext>
            </a:extLst>
          </p:cNvPr>
          <p:cNvSpPr txBox="1">
            <a:spLocks/>
          </p:cNvSpPr>
          <p:nvPr userDrawn="1"/>
        </p:nvSpPr>
        <p:spPr>
          <a:xfrm>
            <a:off x="11198577" y="6597237"/>
            <a:ext cx="991048" cy="260763"/>
          </a:xfrm>
          <a:prstGeom prst="rect">
            <a:avLst/>
          </a:prstGeom>
        </p:spPr>
        <p:txBody>
          <a:bodyPr tIns="0" bIns="0" anchor="ctr"/>
          <a:lstStyle>
            <a:defPPr>
              <a:defRPr lang="en-US"/>
            </a:defPPr>
            <a:lvl1pPr marL="0" algn="l" defTabSz="914400" rtl="0" eaLnBrk="1" latinLnBrk="0" hangingPunct="1">
              <a:defRPr sz="1800" kern="120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587D3D-7E60-194A-95C2-0F34A0CBA5A5}" type="slidenum">
              <a:rPr lang="en-US" sz="1400" smtClean="0"/>
              <a:t>‹#›</a:t>
            </a:fld>
            <a:r>
              <a:rPr lang="en-US" sz="1400" dirty="0"/>
              <a:t> / 35</a:t>
            </a:r>
          </a:p>
        </p:txBody>
      </p:sp>
    </p:spTree>
    <p:extLst>
      <p:ext uri="{BB962C8B-B14F-4D97-AF65-F5344CB8AC3E}">
        <p14:creationId xmlns:p14="http://schemas.microsoft.com/office/powerpoint/2010/main" val="25820747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B69582C-B5D6-A341-944C-41FB1F9AB29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0D7DFDB-51B7-E74D-9596-B62C4F86070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894635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4361794-1C43-564B-A34A-FF18C6AAF9F6}"/>
              </a:ext>
            </a:extLst>
          </p:cNvPr>
          <p:cNvSpPr>
            <a:spLocks noGrp="1"/>
          </p:cNvSpPr>
          <p:nvPr>
            <p:ph idx="1"/>
          </p:nvPr>
        </p:nvSpPr>
        <p:spPr>
          <a:xfrm>
            <a:off x="251790" y="1253330"/>
            <a:ext cx="11545957" cy="4869173"/>
          </a:xfrm>
        </p:spPr>
        <p:txBody>
          <a:bodyPr/>
          <a:lstStyle>
            <a:lvl1pPr>
              <a:defRPr>
                <a:latin typeface="CMU Sans Serif Medium" panose="02000603000000000000" pitchFamily="2" charset="0"/>
                <a:ea typeface="CMU Sans Serif Medium" panose="02000603000000000000" pitchFamily="2" charset="0"/>
                <a:cs typeface="CMU Sans Serif Medium" panose="02000603000000000000" pitchFamily="2" charset="0"/>
              </a:defRPr>
            </a:lvl1pPr>
            <a:lvl2pPr>
              <a:defRPr>
                <a:latin typeface="CMU Sans Serif Medium" panose="02000603000000000000" pitchFamily="2" charset="0"/>
                <a:ea typeface="CMU Sans Serif Medium" panose="02000603000000000000" pitchFamily="2" charset="0"/>
                <a:cs typeface="CMU Sans Serif Medium" panose="02000603000000000000" pitchFamily="2" charset="0"/>
              </a:defRPr>
            </a:lvl2pPr>
            <a:lvl3pPr>
              <a:defRPr>
                <a:latin typeface="CMU Sans Serif Medium" panose="02000603000000000000" pitchFamily="2" charset="0"/>
                <a:ea typeface="CMU Sans Serif Medium" panose="02000603000000000000" pitchFamily="2" charset="0"/>
                <a:cs typeface="CMU Sans Serif Medium" panose="02000603000000000000" pitchFamily="2" charset="0"/>
              </a:defRPr>
            </a:lvl3pPr>
            <a:lvl4pPr>
              <a:defRPr>
                <a:latin typeface="CMU Sans Serif Medium" panose="02000603000000000000" pitchFamily="2" charset="0"/>
                <a:ea typeface="CMU Sans Serif Medium" panose="02000603000000000000" pitchFamily="2" charset="0"/>
                <a:cs typeface="CMU Sans Serif Medium" panose="02000603000000000000" pitchFamily="2" charset="0"/>
              </a:defRPr>
            </a:lvl4pPr>
            <a:lvl5pPr>
              <a:defRPr>
                <a:latin typeface="CMU Sans Serif Medium" panose="02000603000000000000" pitchFamily="2" charset="0"/>
                <a:ea typeface="CMU Sans Serif Medium" panose="02000603000000000000" pitchFamily="2" charset="0"/>
                <a:cs typeface="CMU Sans Serif Medium" panose="02000603000000000000"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FADB6E40-A62B-B343-AD7E-D7DA2BB39083}"/>
              </a:ext>
            </a:extLst>
          </p:cNvPr>
          <p:cNvSpPr/>
          <p:nvPr userDrawn="1"/>
        </p:nvSpPr>
        <p:spPr>
          <a:xfrm>
            <a:off x="0" y="0"/>
            <a:ext cx="6096000" cy="260764"/>
          </a:xfrm>
          <a:prstGeom prst="rect">
            <a:avLst/>
          </a:prstGeom>
          <a:solidFill>
            <a:srgbClr val="FF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1C3EB75C-31EB-2E47-9927-DC49B3EDFB40}"/>
              </a:ext>
            </a:extLst>
          </p:cNvPr>
          <p:cNvSpPr/>
          <p:nvPr userDrawn="1"/>
        </p:nvSpPr>
        <p:spPr>
          <a:xfrm>
            <a:off x="6096000" y="0"/>
            <a:ext cx="6096000" cy="260764"/>
          </a:xfrm>
          <a:prstGeom prst="rect">
            <a:avLst/>
          </a:prstGeom>
          <a:solidFill>
            <a:srgbClr val="7A00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ACDBE6F-9685-1B4D-9895-E146F863EEDA}"/>
              </a:ext>
            </a:extLst>
          </p:cNvPr>
          <p:cNvSpPr/>
          <p:nvPr userDrawn="1"/>
        </p:nvSpPr>
        <p:spPr>
          <a:xfrm>
            <a:off x="0" y="6597236"/>
            <a:ext cx="3707296" cy="260764"/>
          </a:xfrm>
          <a:prstGeom prst="rect">
            <a:avLst/>
          </a:prstGeom>
          <a:solidFill>
            <a:srgbClr val="FF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0" dirty="0">
                <a:solidFill>
                  <a:srgbClr val="7A0019"/>
                </a:solidFill>
                <a:latin typeface="CMU Sans Serif Medium" panose="02000603000000000000" pitchFamily="2" charset="0"/>
                <a:ea typeface="CMU Sans Serif Medium" panose="02000603000000000000" pitchFamily="2" charset="0"/>
                <a:cs typeface="CMU Sans Serif Medium" panose="02000603000000000000" pitchFamily="2" charset="0"/>
              </a:rPr>
              <a:t>Arvind Narayanan (UMN)</a:t>
            </a:r>
          </a:p>
        </p:txBody>
      </p:sp>
      <p:sp>
        <p:nvSpPr>
          <p:cNvPr id="10" name="Rectangle 9">
            <a:extLst>
              <a:ext uri="{FF2B5EF4-FFF2-40B4-BE49-F238E27FC236}">
                <a16:creationId xmlns:a16="http://schemas.microsoft.com/office/drawing/2014/main" id="{AAE856C3-F259-F443-B63E-D5A23BDB2783}"/>
              </a:ext>
            </a:extLst>
          </p:cNvPr>
          <p:cNvSpPr/>
          <p:nvPr userDrawn="1"/>
        </p:nvSpPr>
        <p:spPr>
          <a:xfrm>
            <a:off x="8388626" y="6597236"/>
            <a:ext cx="3810000" cy="260764"/>
          </a:xfrm>
          <a:prstGeom prst="rect">
            <a:avLst/>
          </a:prstGeom>
          <a:solidFill>
            <a:srgbClr val="5B0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2E2B79A-1651-9D45-AB11-B71F7C899C6F}"/>
              </a:ext>
            </a:extLst>
          </p:cNvPr>
          <p:cNvSpPr/>
          <p:nvPr userDrawn="1"/>
        </p:nvSpPr>
        <p:spPr>
          <a:xfrm>
            <a:off x="3707295" y="6597236"/>
            <a:ext cx="5028931" cy="260764"/>
          </a:xfrm>
          <a:prstGeom prst="rect">
            <a:avLst/>
          </a:prstGeom>
          <a:solidFill>
            <a:srgbClr val="90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lide Number Placeholder 5">
            <a:extLst>
              <a:ext uri="{FF2B5EF4-FFF2-40B4-BE49-F238E27FC236}">
                <a16:creationId xmlns:a16="http://schemas.microsoft.com/office/drawing/2014/main" id="{0D82EBE1-6A39-2742-94EC-ED3A4F01F047}"/>
              </a:ext>
            </a:extLst>
          </p:cNvPr>
          <p:cNvSpPr txBox="1">
            <a:spLocks/>
          </p:cNvSpPr>
          <p:nvPr userDrawn="1"/>
        </p:nvSpPr>
        <p:spPr>
          <a:xfrm>
            <a:off x="11198577" y="6597237"/>
            <a:ext cx="991048" cy="260763"/>
          </a:xfrm>
          <a:prstGeom prst="rect">
            <a:avLst/>
          </a:prstGeom>
        </p:spPr>
        <p:txBody>
          <a:bodyPr tIns="0" bIns="0" anchor="ctr"/>
          <a:lstStyle>
            <a:defPPr>
              <a:defRPr lang="en-US"/>
            </a:defPPr>
            <a:lvl1pPr marL="0" algn="l" defTabSz="914400" rtl="0" eaLnBrk="1" latinLnBrk="0" hangingPunct="1">
              <a:defRPr sz="1800" kern="120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587D3D-7E60-194A-95C2-0F34A0CBA5A5}" type="slidenum">
              <a:rPr lang="en-US" sz="1400" smtClean="0"/>
              <a:t>‹#›</a:t>
            </a:fld>
            <a:r>
              <a:rPr lang="en-US" sz="1400" dirty="0"/>
              <a:t> / 35</a:t>
            </a:r>
          </a:p>
        </p:txBody>
      </p:sp>
      <p:sp>
        <p:nvSpPr>
          <p:cNvPr id="14" name="Title Placeholder 1">
            <a:extLst>
              <a:ext uri="{FF2B5EF4-FFF2-40B4-BE49-F238E27FC236}">
                <a16:creationId xmlns:a16="http://schemas.microsoft.com/office/drawing/2014/main" id="{1C5B78BB-6B50-FD41-B74F-90EA82374734}"/>
              </a:ext>
            </a:extLst>
          </p:cNvPr>
          <p:cNvSpPr>
            <a:spLocks noGrp="1"/>
          </p:cNvSpPr>
          <p:nvPr>
            <p:ph type="title"/>
          </p:nvPr>
        </p:nvSpPr>
        <p:spPr>
          <a:xfrm>
            <a:off x="82062" y="317496"/>
            <a:ext cx="12027876" cy="703332"/>
          </a:xfrm>
          <a:prstGeom prst="rect">
            <a:avLst/>
          </a:prstGeom>
          <a:solidFill>
            <a:srgbClr val="FFECB3"/>
          </a:solidFill>
        </p:spPr>
        <p:txBody>
          <a:bodyPr vert="horz" lIns="228600" tIns="45720" rIns="91440" bIns="45720" rtlCol="0" anchor="ctr">
            <a:normAutofit/>
          </a:bodyPr>
          <a:lstStyle/>
          <a:p>
            <a:r>
              <a:rPr lang="en-US" dirty="0"/>
              <a:t>Click to edit Master title style</a:t>
            </a:r>
          </a:p>
        </p:txBody>
      </p:sp>
      <p:sp>
        <p:nvSpPr>
          <p:cNvPr id="15" name="Date Placeholder 3">
            <a:extLst>
              <a:ext uri="{FF2B5EF4-FFF2-40B4-BE49-F238E27FC236}">
                <a16:creationId xmlns:a16="http://schemas.microsoft.com/office/drawing/2014/main" id="{8EBF7BFA-8487-414F-B83F-299659BC0635}"/>
              </a:ext>
            </a:extLst>
          </p:cNvPr>
          <p:cNvSpPr txBox="1">
            <a:spLocks/>
          </p:cNvSpPr>
          <p:nvPr userDrawn="1"/>
        </p:nvSpPr>
        <p:spPr>
          <a:xfrm>
            <a:off x="9303030" y="6606444"/>
            <a:ext cx="1570920" cy="251555"/>
          </a:xfrm>
          <a:prstGeom prst="rect">
            <a:avLst/>
          </a:prstGeom>
        </p:spPr>
        <p:txBody>
          <a:bodyPr tIns="0" bIns="0" anchor="ctr"/>
          <a:lstStyle>
            <a:defPPr>
              <a:defRPr lang="en-US"/>
            </a:defPPr>
            <a:lvl1pPr marL="0" algn="l" defTabSz="914400" rtl="0" eaLnBrk="1" latinLnBrk="0" hangingPunct="1">
              <a:defRPr sz="1800" kern="120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t>April 23, 2020</a:t>
            </a:r>
          </a:p>
        </p:txBody>
      </p:sp>
    </p:spTree>
    <p:extLst>
      <p:ext uri="{BB962C8B-B14F-4D97-AF65-F5344CB8AC3E}">
        <p14:creationId xmlns:p14="http://schemas.microsoft.com/office/powerpoint/2010/main" val="2028903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E052C-3B9C-2A40-958B-72B24DBB4AC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82331B68-0807-AB4A-A064-F307717B7F3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5" name="Slide Number Placeholder 5">
            <a:extLst>
              <a:ext uri="{FF2B5EF4-FFF2-40B4-BE49-F238E27FC236}">
                <a16:creationId xmlns:a16="http://schemas.microsoft.com/office/drawing/2014/main" id="{8AC319AB-CE0B-2D43-B60B-6EBE067070E8}"/>
              </a:ext>
            </a:extLst>
          </p:cNvPr>
          <p:cNvSpPr txBox="1">
            <a:spLocks/>
          </p:cNvSpPr>
          <p:nvPr userDrawn="1"/>
        </p:nvSpPr>
        <p:spPr>
          <a:xfrm>
            <a:off x="11198577" y="6597237"/>
            <a:ext cx="991048" cy="260763"/>
          </a:xfrm>
          <a:prstGeom prst="rect">
            <a:avLst/>
          </a:prstGeom>
        </p:spPr>
        <p:txBody>
          <a:bodyPr tIns="0" bIns="0" anchor="ctr"/>
          <a:lstStyle>
            <a:defPPr>
              <a:defRPr lang="en-US"/>
            </a:defPPr>
            <a:lvl1pPr marL="0" algn="l" defTabSz="914400" rtl="0" eaLnBrk="1" latinLnBrk="0" hangingPunct="1">
              <a:defRPr sz="1800" kern="120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587D3D-7E60-194A-95C2-0F34A0CBA5A5}" type="slidenum">
              <a:rPr lang="en-US" sz="1400" smtClean="0"/>
              <a:t>‹#›</a:t>
            </a:fld>
            <a:r>
              <a:rPr lang="en-US" sz="1400" dirty="0"/>
              <a:t> / 35</a:t>
            </a:r>
          </a:p>
        </p:txBody>
      </p:sp>
    </p:spTree>
    <p:extLst>
      <p:ext uri="{BB962C8B-B14F-4D97-AF65-F5344CB8AC3E}">
        <p14:creationId xmlns:p14="http://schemas.microsoft.com/office/powerpoint/2010/main" val="20901780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80F1D0-7B55-3C4A-B1D6-1F91D2F8111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067588D-F838-1243-ABF9-A28ECF3DE09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6373831-DB70-1846-948F-B5AC1B6FA9B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85125CB2-92E7-BF42-9021-3F9080B08DC4}"/>
              </a:ext>
            </a:extLst>
          </p:cNvPr>
          <p:cNvSpPr txBox="1">
            <a:spLocks/>
          </p:cNvSpPr>
          <p:nvPr userDrawn="1"/>
        </p:nvSpPr>
        <p:spPr>
          <a:xfrm>
            <a:off x="11198577" y="6597237"/>
            <a:ext cx="991048" cy="260763"/>
          </a:xfrm>
          <a:prstGeom prst="rect">
            <a:avLst/>
          </a:prstGeom>
        </p:spPr>
        <p:txBody>
          <a:bodyPr tIns="0" bIns="0" anchor="ctr"/>
          <a:lstStyle>
            <a:defPPr>
              <a:defRPr lang="en-US"/>
            </a:defPPr>
            <a:lvl1pPr marL="0" algn="l" defTabSz="914400" rtl="0" eaLnBrk="1" latinLnBrk="0" hangingPunct="1">
              <a:defRPr sz="1800" kern="120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587D3D-7E60-194A-95C2-0F34A0CBA5A5}" type="slidenum">
              <a:rPr lang="en-US" sz="1400" smtClean="0"/>
              <a:t>‹#›</a:t>
            </a:fld>
            <a:r>
              <a:rPr lang="en-US" sz="1400" dirty="0"/>
              <a:t> / 35</a:t>
            </a:r>
          </a:p>
        </p:txBody>
      </p:sp>
    </p:spTree>
    <p:extLst>
      <p:ext uri="{BB962C8B-B14F-4D97-AF65-F5344CB8AC3E}">
        <p14:creationId xmlns:p14="http://schemas.microsoft.com/office/powerpoint/2010/main" val="29842922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1B4796-0FA1-5549-B2E4-B89F49BF61F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5ADFD52-E54C-9947-B9BC-0637546DEAB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6E39A38-AAFD-6A47-A373-AAFE334662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35C651C-EED8-FC45-BB43-ED6D8C69F58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1F5289B-23B9-024C-A00E-30B6DE81A92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lide Number Placeholder 5">
            <a:extLst>
              <a:ext uri="{FF2B5EF4-FFF2-40B4-BE49-F238E27FC236}">
                <a16:creationId xmlns:a16="http://schemas.microsoft.com/office/drawing/2014/main" id="{CD5ED297-07C7-364E-A82E-2656DFC927F5}"/>
              </a:ext>
            </a:extLst>
          </p:cNvPr>
          <p:cNvSpPr txBox="1">
            <a:spLocks/>
          </p:cNvSpPr>
          <p:nvPr userDrawn="1"/>
        </p:nvSpPr>
        <p:spPr>
          <a:xfrm>
            <a:off x="11198577" y="6597237"/>
            <a:ext cx="991048" cy="260763"/>
          </a:xfrm>
          <a:prstGeom prst="rect">
            <a:avLst/>
          </a:prstGeom>
        </p:spPr>
        <p:txBody>
          <a:bodyPr tIns="0" bIns="0" anchor="ctr"/>
          <a:lstStyle>
            <a:defPPr>
              <a:defRPr lang="en-US"/>
            </a:defPPr>
            <a:lvl1pPr marL="0" algn="l" defTabSz="914400" rtl="0" eaLnBrk="1" latinLnBrk="0" hangingPunct="1">
              <a:defRPr sz="1800" kern="120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587D3D-7E60-194A-95C2-0F34A0CBA5A5}" type="slidenum">
              <a:rPr lang="en-US" sz="1400" smtClean="0"/>
              <a:t>‹#›</a:t>
            </a:fld>
            <a:r>
              <a:rPr lang="en-US" sz="1400" dirty="0"/>
              <a:t> / 35</a:t>
            </a:r>
          </a:p>
        </p:txBody>
      </p:sp>
    </p:spTree>
    <p:extLst>
      <p:ext uri="{BB962C8B-B14F-4D97-AF65-F5344CB8AC3E}">
        <p14:creationId xmlns:p14="http://schemas.microsoft.com/office/powerpoint/2010/main" val="2489632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5367B7-0534-1045-BBBE-DD772B968CAA}"/>
              </a:ext>
            </a:extLst>
          </p:cNvPr>
          <p:cNvSpPr>
            <a:spLocks noGrp="1"/>
          </p:cNvSpPr>
          <p:nvPr>
            <p:ph type="title"/>
          </p:nvPr>
        </p:nvSpPr>
        <p:spPr/>
        <p:txBody>
          <a:bodyPr/>
          <a:lstStyle/>
          <a:p>
            <a:r>
              <a:rPr lang="en-US"/>
              <a:t>Click to edit Master title style</a:t>
            </a:r>
          </a:p>
        </p:txBody>
      </p:sp>
      <p:sp>
        <p:nvSpPr>
          <p:cNvPr id="4" name="Slide Number Placeholder 5">
            <a:extLst>
              <a:ext uri="{FF2B5EF4-FFF2-40B4-BE49-F238E27FC236}">
                <a16:creationId xmlns:a16="http://schemas.microsoft.com/office/drawing/2014/main" id="{AA9EC3D7-2799-7347-82C3-658051B9B693}"/>
              </a:ext>
            </a:extLst>
          </p:cNvPr>
          <p:cNvSpPr txBox="1">
            <a:spLocks/>
          </p:cNvSpPr>
          <p:nvPr userDrawn="1"/>
        </p:nvSpPr>
        <p:spPr>
          <a:xfrm>
            <a:off x="11198577" y="6597237"/>
            <a:ext cx="991048" cy="260763"/>
          </a:xfrm>
          <a:prstGeom prst="rect">
            <a:avLst/>
          </a:prstGeom>
        </p:spPr>
        <p:txBody>
          <a:bodyPr tIns="0" bIns="0" anchor="ctr"/>
          <a:lstStyle>
            <a:defPPr>
              <a:defRPr lang="en-US"/>
            </a:defPPr>
            <a:lvl1pPr marL="0" algn="l" defTabSz="914400" rtl="0" eaLnBrk="1" latinLnBrk="0" hangingPunct="1">
              <a:defRPr sz="1800" kern="120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587D3D-7E60-194A-95C2-0F34A0CBA5A5}" type="slidenum">
              <a:rPr lang="en-US" sz="1400" smtClean="0"/>
              <a:t>‹#›</a:t>
            </a:fld>
            <a:r>
              <a:rPr lang="en-US" sz="1400" dirty="0"/>
              <a:t> / 35</a:t>
            </a:r>
          </a:p>
        </p:txBody>
      </p:sp>
    </p:spTree>
    <p:extLst>
      <p:ext uri="{BB962C8B-B14F-4D97-AF65-F5344CB8AC3E}">
        <p14:creationId xmlns:p14="http://schemas.microsoft.com/office/powerpoint/2010/main" val="33329190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a:extLst>
              <a:ext uri="{FF2B5EF4-FFF2-40B4-BE49-F238E27FC236}">
                <a16:creationId xmlns:a16="http://schemas.microsoft.com/office/drawing/2014/main" id="{BC69C60E-CB0C-664B-986C-10C57B369C22}"/>
              </a:ext>
            </a:extLst>
          </p:cNvPr>
          <p:cNvSpPr txBox="1">
            <a:spLocks/>
          </p:cNvSpPr>
          <p:nvPr userDrawn="1"/>
        </p:nvSpPr>
        <p:spPr>
          <a:xfrm>
            <a:off x="11198577" y="6597237"/>
            <a:ext cx="991048" cy="260763"/>
          </a:xfrm>
          <a:prstGeom prst="rect">
            <a:avLst/>
          </a:prstGeom>
        </p:spPr>
        <p:txBody>
          <a:bodyPr tIns="0" bIns="0" anchor="ctr"/>
          <a:lstStyle>
            <a:defPPr>
              <a:defRPr lang="en-US"/>
            </a:defPPr>
            <a:lvl1pPr marL="0" algn="l" defTabSz="914400" rtl="0" eaLnBrk="1" latinLnBrk="0" hangingPunct="1">
              <a:defRPr sz="1800" kern="120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587D3D-7E60-194A-95C2-0F34A0CBA5A5}" type="slidenum">
              <a:rPr lang="en-US" sz="1400" smtClean="0"/>
              <a:t>‹#›</a:t>
            </a:fld>
            <a:r>
              <a:rPr lang="en-US" sz="1400" dirty="0"/>
              <a:t> / 35</a:t>
            </a:r>
          </a:p>
        </p:txBody>
      </p:sp>
      <p:sp>
        <p:nvSpPr>
          <p:cNvPr id="4" name="Rectangle 3">
            <a:extLst>
              <a:ext uri="{FF2B5EF4-FFF2-40B4-BE49-F238E27FC236}">
                <a16:creationId xmlns:a16="http://schemas.microsoft.com/office/drawing/2014/main" id="{4D7B0D55-1E3F-2747-8B2B-99EDB94BCF5F}"/>
              </a:ext>
            </a:extLst>
          </p:cNvPr>
          <p:cNvSpPr/>
          <p:nvPr userDrawn="1"/>
        </p:nvSpPr>
        <p:spPr>
          <a:xfrm>
            <a:off x="0" y="0"/>
            <a:ext cx="12192000" cy="264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55449E9-B00F-A14B-805B-6470BDF6C17F}"/>
              </a:ext>
            </a:extLst>
          </p:cNvPr>
          <p:cNvSpPr/>
          <p:nvPr userDrawn="1"/>
        </p:nvSpPr>
        <p:spPr>
          <a:xfrm>
            <a:off x="0" y="6597237"/>
            <a:ext cx="12192000" cy="2644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973334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03D688-0C3C-8D4B-8D6B-8C2FDDA22330}"/>
              </a:ext>
            </a:extLst>
          </p:cNvPr>
          <p:cNvSpPr>
            <a:spLocks noGrp="1"/>
          </p:cNvSpPr>
          <p:nvPr>
            <p:ph type="title"/>
          </p:nvPr>
        </p:nvSpPr>
        <p:spPr>
          <a:xfrm>
            <a:off x="1" y="265471"/>
            <a:ext cx="4483509" cy="6331766"/>
          </a:xfrm>
        </p:spPr>
        <p:txBody>
          <a:bodyPr tIns="182880" anchor="t"/>
          <a:lstStyle>
            <a:lvl1pPr>
              <a:defRPr sz="3200"/>
            </a:lvl1pPr>
          </a:lstStyle>
          <a:p>
            <a:r>
              <a:rPr lang="en-US" dirty="0"/>
              <a:t>Click to edit Master title style</a:t>
            </a:r>
          </a:p>
        </p:txBody>
      </p:sp>
      <p:sp>
        <p:nvSpPr>
          <p:cNvPr id="3" name="Content Placeholder 2">
            <a:extLst>
              <a:ext uri="{FF2B5EF4-FFF2-40B4-BE49-F238E27FC236}">
                <a16:creationId xmlns:a16="http://schemas.microsoft.com/office/drawing/2014/main" id="{0D6AB698-4FAE-E444-B638-B177FFB6CD81}"/>
              </a:ext>
            </a:extLst>
          </p:cNvPr>
          <p:cNvSpPr>
            <a:spLocks noGrp="1"/>
          </p:cNvSpPr>
          <p:nvPr>
            <p:ph idx="1"/>
          </p:nvPr>
        </p:nvSpPr>
        <p:spPr>
          <a:xfrm>
            <a:off x="4807103" y="457200"/>
            <a:ext cx="7168587" cy="589935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56D323B2-EB28-B54F-9DD4-75AF39D0C89B}"/>
              </a:ext>
            </a:extLst>
          </p:cNvPr>
          <p:cNvSpPr>
            <a:spLocks noGrp="1"/>
          </p:cNvSpPr>
          <p:nvPr>
            <p:ph type="body" sz="half" idx="2"/>
          </p:nvPr>
        </p:nvSpPr>
        <p:spPr>
          <a:xfrm>
            <a:off x="323594" y="2049461"/>
            <a:ext cx="3835451" cy="4307093"/>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Slide Number Placeholder 5">
            <a:extLst>
              <a:ext uri="{FF2B5EF4-FFF2-40B4-BE49-F238E27FC236}">
                <a16:creationId xmlns:a16="http://schemas.microsoft.com/office/drawing/2014/main" id="{43FAAB97-2AA3-A149-8438-73DE8CF9E219}"/>
              </a:ext>
            </a:extLst>
          </p:cNvPr>
          <p:cNvSpPr txBox="1">
            <a:spLocks/>
          </p:cNvSpPr>
          <p:nvPr userDrawn="1"/>
        </p:nvSpPr>
        <p:spPr>
          <a:xfrm>
            <a:off x="11198577" y="6597237"/>
            <a:ext cx="991048" cy="260763"/>
          </a:xfrm>
          <a:prstGeom prst="rect">
            <a:avLst/>
          </a:prstGeom>
        </p:spPr>
        <p:txBody>
          <a:bodyPr tIns="0" bIns="0" anchor="ctr"/>
          <a:lstStyle>
            <a:defPPr>
              <a:defRPr lang="en-US"/>
            </a:defPPr>
            <a:lvl1pPr marL="0" algn="l" defTabSz="914400" rtl="0" eaLnBrk="1" latinLnBrk="0" hangingPunct="1">
              <a:defRPr sz="1800" kern="120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587D3D-7E60-194A-95C2-0F34A0CBA5A5}" type="slidenum">
              <a:rPr lang="en-US" sz="1400" smtClean="0"/>
              <a:t>‹#›</a:t>
            </a:fld>
            <a:r>
              <a:rPr lang="en-US" sz="1400" dirty="0"/>
              <a:t> / 35</a:t>
            </a:r>
          </a:p>
        </p:txBody>
      </p:sp>
    </p:spTree>
    <p:extLst>
      <p:ext uri="{BB962C8B-B14F-4D97-AF65-F5344CB8AC3E}">
        <p14:creationId xmlns:p14="http://schemas.microsoft.com/office/powerpoint/2010/main" val="17654163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D93BAB-DB73-AA45-9A3B-0C2B1DDFCA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DA74385-A621-A547-9AB3-32C9E4562C7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89ECEDF-F6BE-454C-B84C-A194FAC5209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5">
            <a:extLst>
              <a:ext uri="{FF2B5EF4-FFF2-40B4-BE49-F238E27FC236}">
                <a16:creationId xmlns:a16="http://schemas.microsoft.com/office/drawing/2014/main" id="{22BAA70E-8920-B545-8E8F-C92113B872C4}"/>
              </a:ext>
            </a:extLst>
          </p:cNvPr>
          <p:cNvSpPr txBox="1">
            <a:spLocks/>
          </p:cNvSpPr>
          <p:nvPr userDrawn="1"/>
        </p:nvSpPr>
        <p:spPr>
          <a:xfrm>
            <a:off x="11198577" y="6597237"/>
            <a:ext cx="991048" cy="260763"/>
          </a:xfrm>
          <a:prstGeom prst="rect">
            <a:avLst/>
          </a:prstGeom>
        </p:spPr>
        <p:txBody>
          <a:bodyPr tIns="0" bIns="0" anchor="ctr"/>
          <a:lstStyle>
            <a:defPPr>
              <a:defRPr lang="en-US"/>
            </a:defPPr>
            <a:lvl1pPr marL="0" algn="l" defTabSz="914400" rtl="0" eaLnBrk="1" latinLnBrk="0" hangingPunct="1">
              <a:defRPr sz="1800" kern="120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A587D3D-7E60-194A-95C2-0F34A0CBA5A5}" type="slidenum">
              <a:rPr lang="en-US" sz="1400" smtClean="0"/>
              <a:t>‹#›</a:t>
            </a:fld>
            <a:r>
              <a:rPr lang="en-US" sz="1400" dirty="0"/>
              <a:t> / 35</a:t>
            </a:r>
          </a:p>
        </p:txBody>
      </p:sp>
    </p:spTree>
    <p:extLst>
      <p:ext uri="{BB962C8B-B14F-4D97-AF65-F5344CB8AC3E}">
        <p14:creationId xmlns:p14="http://schemas.microsoft.com/office/powerpoint/2010/main" val="11516800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0F699B84-9AE9-CB40-ABE7-C51FFDB65E75}"/>
              </a:ext>
            </a:extLst>
          </p:cNvPr>
          <p:cNvSpPr>
            <a:spLocks noGrp="1"/>
          </p:cNvSpPr>
          <p:nvPr>
            <p:ph type="body" idx="1"/>
          </p:nvPr>
        </p:nvSpPr>
        <p:spPr>
          <a:xfrm>
            <a:off x="259493" y="1206811"/>
            <a:ext cx="11405286" cy="5156919"/>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60277C78-41D3-E444-9EC0-017E60C0EF06}"/>
              </a:ext>
            </a:extLst>
          </p:cNvPr>
          <p:cNvSpPr/>
          <p:nvPr userDrawn="1"/>
        </p:nvSpPr>
        <p:spPr>
          <a:xfrm>
            <a:off x="0" y="0"/>
            <a:ext cx="6096000" cy="260764"/>
          </a:xfrm>
          <a:prstGeom prst="rect">
            <a:avLst/>
          </a:prstGeom>
          <a:solidFill>
            <a:srgbClr val="FF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BD1A1F84-6486-B644-81BA-DF41CB35424C}"/>
              </a:ext>
            </a:extLst>
          </p:cNvPr>
          <p:cNvSpPr/>
          <p:nvPr userDrawn="1"/>
        </p:nvSpPr>
        <p:spPr>
          <a:xfrm>
            <a:off x="6096000" y="0"/>
            <a:ext cx="6096000" cy="260764"/>
          </a:xfrm>
          <a:prstGeom prst="rect">
            <a:avLst/>
          </a:prstGeom>
          <a:solidFill>
            <a:srgbClr val="7A00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9C6C72D-3BBA-0048-944A-138D929DA4EA}"/>
              </a:ext>
            </a:extLst>
          </p:cNvPr>
          <p:cNvSpPr/>
          <p:nvPr userDrawn="1"/>
        </p:nvSpPr>
        <p:spPr>
          <a:xfrm>
            <a:off x="0" y="6597236"/>
            <a:ext cx="3707296" cy="260764"/>
          </a:xfrm>
          <a:prstGeom prst="rect">
            <a:avLst/>
          </a:prstGeom>
          <a:solidFill>
            <a:srgbClr val="FFCC33"/>
          </a:solidFill>
          <a:ln>
            <a:noFill/>
          </a:ln>
        </p:spPr>
        <p:style>
          <a:lnRef idx="2">
            <a:schemeClr val="accent1">
              <a:shade val="50000"/>
            </a:schemeClr>
          </a:lnRef>
          <a:fillRef idx="1">
            <a:schemeClr val="accent1"/>
          </a:fillRef>
          <a:effectRef idx="0">
            <a:schemeClr val="accent1"/>
          </a:effectRef>
          <a:fontRef idx="minor">
            <a:schemeClr val="lt1"/>
          </a:fontRef>
        </p:style>
        <p:txBody>
          <a:bodyPr tIns="0" bIns="0" rtlCol="0" anchor="ctr"/>
          <a:lstStyle/>
          <a:p>
            <a:pPr algn="ctr"/>
            <a:r>
              <a:rPr lang="en-US" sz="1400" i="0" dirty="0">
                <a:solidFill>
                  <a:srgbClr val="7A0019"/>
                </a:solidFill>
                <a:latin typeface="CMU Sans Serif Medium" panose="02000603000000000000" pitchFamily="2" charset="0"/>
                <a:ea typeface="CMU Sans Serif Medium" panose="02000603000000000000" pitchFamily="2" charset="0"/>
                <a:cs typeface="CMU Sans Serif Medium" panose="02000603000000000000" pitchFamily="2" charset="0"/>
              </a:rPr>
              <a:t>Arvind Narayanan (UMN)</a:t>
            </a:r>
          </a:p>
        </p:txBody>
      </p:sp>
      <p:sp>
        <p:nvSpPr>
          <p:cNvPr id="10" name="Rectangle 9">
            <a:extLst>
              <a:ext uri="{FF2B5EF4-FFF2-40B4-BE49-F238E27FC236}">
                <a16:creationId xmlns:a16="http://schemas.microsoft.com/office/drawing/2014/main" id="{4D6835D2-D5B7-B845-B077-BCAAE80B928F}"/>
              </a:ext>
            </a:extLst>
          </p:cNvPr>
          <p:cNvSpPr/>
          <p:nvPr userDrawn="1"/>
        </p:nvSpPr>
        <p:spPr>
          <a:xfrm>
            <a:off x="8388626" y="6597236"/>
            <a:ext cx="3810000" cy="260764"/>
          </a:xfrm>
          <a:prstGeom prst="rect">
            <a:avLst/>
          </a:prstGeom>
          <a:solidFill>
            <a:srgbClr val="5B00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B95689AB-6114-ED48-8C20-7ADA1F65DDBF}"/>
              </a:ext>
            </a:extLst>
          </p:cNvPr>
          <p:cNvSpPr/>
          <p:nvPr userDrawn="1"/>
        </p:nvSpPr>
        <p:spPr>
          <a:xfrm>
            <a:off x="3707295" y="6597236"/>
            <a:ext cx="5028931" cy="260764"/>
          </a:xfrm>
          <a:prstGeom prst="rect">
            <a:avLst/>
          </a:prstGeom>
          <a:solidFill>
            <a:srgbClr val="9000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Date Placeholder 3">
            <a:extLst>
              <a:ext uri="{FF2B5EF4-FFF2-40B4-BE49-F238E27FC236}">
                <a16:creationId xmlns:a16="http://schemas.microsoft.com/office/drawing/2014/main" id="{2F31E90D-6E1D-A34E-89F4-A4504562C593}"/>
              </a:ext>
            </a:extLst>
          </p:cNvPr>
          <p:cNvSpPr txBox="1">
            <a:spLocks/>
          </p:cNvSpPr>
          <p:nvPr userDrawn="1"/>
        </p:nvSpPr>
        <p:spPr>
          <a:xfrm>
            <a:off x="9303030" y="6606444"/>
            <a:ext cx="1570920" cy="251555"/>
          </a:xfrm>
          <a:prstGeom prst="rect">
            <a:avLst/>
          </a:prstGeom>
        </p:spPr>
        <p:txBody>
          <a:bodyPr tIns="0" bIns="0" anchor="ctr"/>
          <a:lstStyle>
            <a:defPPr>
              <a:defRPr lang="en-US"/>
            </a:defPPr>
            <a:lvl1pPr marL="0" algn="l" defTabSz="914400" rtl="0" eaLnBrk="1" latinLnBrk="0" hangingPunct="1">
              <a:defRPr sz="1800" kern="120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dirty="0"/>
              <a:t>April 23, 2020</a:t>
            </a:r>
          </a:p>
        </p:txBody>
      </p:sp>
      <p:sp>
        <p:nvSpPr>
          <p:cNvPr id="2" name="Title Placeholder 1">
            <a:extLst>
              <a:ext uri="{FF2B5EF4-FFF2-40B4-BE49-F238E27FC236}">
                <a16:creationId xmlns:a16="http://schemas.microsoft.com/office/drawing/2014/main" id="{FF3C5245-EF6E-5640-9BB9-9105FD202BA8}"/>
              </a:ext>
            </a:extLst>
          </p:cNvPr>
          <p:cNvSpPr>
            <a:spLocks noGrp="1"/>
          </p:cNvSpPr>
          <p:nvPr>
            <p:ph type="title"/>
          </p:nvPr>
        </p:nvSpPr>
        <p:spPr>
          <a:xfrm>
            <a:off x="82062" y="317496"/>
            <a:ext cx="12027876" cy="703332"/>
          </a:xfrm>
          <a:prstGeom prst="rect">
            <a:avLst/>
          </a:prstGeom>
          <a:solidFill>
            <a:srgbClr val="FFECB3"/>
          </a:solidFill>
        </p:spPr>
        <p:txBody>
          <a:bodyPr vert="horz" lIns="228600" tIns="45720" rIns="91440" bIns="45720" rtlCol="0" anchor="ctr">
            <a:normAutofit/>
          </a:bodyPr>
          <a:lstStyle/>
          <a:p>
            <a:r>
              <a:rPr lang="en-US" dirty="0"/>
              <a:t>Click to edit Master title style</a:t>
            </a:r>
          </a:p>
        </p:txBody>
      </p:sp>
    </p:spTree>
    <p:extLst>
      <p:ext uri="{BB962C8B-B14F-4D97-AF65-F5344CB8AC3E}">
        <p14:creationId xmlns:p14="http://schemas.microsoft.com/office/powerpoint/2010/main" val="28322276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3000" kern="1200">
          <a:solidFill>
            <a:srgbClr val="7A0019"/>
          </a:solidFill>
          <a:latin typeface="CMU Sans Serif Medium" panose="02000603000000000000" pitchFamily="2" charset="0"/>
          <a:ea typeface="CMU Sans Serif Medium" panose="02000603000000000000" pitchFamily="2" charset="0"/>
          <a:cs typeface="CMU Sans Serif Medium" panose="02000603000000000000" pitchFamily="2" charset="0"/>
        </a:defRPr>
      </a:lvl1pPr>
    </p:titleStyle>
    <p:bodyStyle>
      <a:lvl1pPr marL="228600" indent="-228600" algn="l" defTabSz="914400" rtl="0" eaLnBrk="1" latinLnBrk="0" hangingPunct="1">
        <a:lnSpc>
          <a:spcPct val="90000"/>
        </a:lnSpc>
        <a:spcBef>
          <a:spcPts val="1000"/>
        </a:spcBef>
        <a:buClr>
          <a:srgbClr val="7A0019"/>
        </a:buClr>
        <a:buFont typeface="Arial" panose="020B0604020202020204" pitchFamily="34" charset="0"/>
        <a:buChar char="•"/>
        <a:defRPr sz="2300" kern="120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defRPr>
      </a:lvl1pPr>
      <a:lvl2pPr marL="685800" indent="-228600" algn="l" defTabSz="914400" rtl="0" eaLnBrk="1" latinLnBrk="0" hangingPunct="1">
        <a:lnSpc>
          <a:spcPct val="90000"/>
        </a:lnSpc>
        <a:spcBef>
          <a:spcPts val="500"/>
        </a:spcBef>
        <a:buClr>
          <a:srgbClr val="7A0019"/>
        </a:buClr>
        <a:buFont typeface="Arial" panose="020B0604020202020204" pitchFamily="34" charset="0"/>
        <a:buChar char="•"/>
        <a:defRPr sz="2000" kern="120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defRPr>
      </a:lvl2pPr>
      <a:lvl3pPr marL="1143000" indent="-228600" algn="l" defTabSz="914400" rtl="0" eaLnBrk="1" latinLnBrk="0" hangingPunct="1">
        <a:lnSpc>
          <a:spcPct val="90000"/>
        </a:lnSpc>
        <a:spcBef>
          <a:spcPts val="500"/>
        </a:spcBef>
        <a:buClr>
          <a:srgbClr val="7A0019"/>
        </a:buClr>
        <a:buFont typeface="Arial" panose="020B0604020202020204" pitchFamily="34" charset="0"/>
        <a:buChar char="•"/>
        <a:defRPr sz="1800" kern="120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defRPr>
      </a:lvl3pPr>
      <a:lvl4pPr marL="1600200" indent="-228600" algn="l" defTabSz="914400" rtl="0" eaLnBrk="1" latinLnBrk="0" hangingPunct="1">
        <a:lnSpc>
          <a:spcPct val="90000"/>
        </a:lnSpc>
        <a:spcBef>
          <a:spcPts val="500"/>
        </a:spcBef>
        <a:buClr>
          <a:srgbClr val="7A0019"/>
        </a:buClr>
        <a:buFont typeface="Arial" panose="020B0604020202020204" pitchFamily="34" charset="0"/>
        <a:buChar char="•"/>
        <a:defRPr sz="1600" kern="120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defRPr>
      </a:lvl4pPr>
      <a:lvl5pPr marL="2057400" indent="-228600" algn="l" defTabSz="914400" rtl="0" eaLnBrk="1" latinLnBrk="0" hangingPunct="1">
        <a:lnSpc>
          <a:spcPct val="90000"/>
        </a:lnSpc>
        <a:spcBef>
          <a:spcPts val="500"/>
        </a:spcBef>
        <a:buClr>
          <a:srgbClr val="7A0019"/>
        </a:buClr>
        <a:buFont typeface="Arial" panose="020B0604020202020204" pitchFamily="34" charset="0"/>
        <a:buChar char="•"/>
        <a:defRPr sz="1400" kern="120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8.png"/><Relationship Id="rId7" Type="http://schemas.openxmlformats.org/officeDocument/2006/relationships/image" Target="../media/image50.sv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18.sv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18.sv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jpg"/><Relationship Id="rId7" Type="http://schemas.openxmlformats.org/officeDocument/2006/relationships/image" Target="../media/image56.sv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5.png"/><Relationship Id="rId11" Type="http://schemas.openxmlformats.org/officeDocument/2006/relationships/image" Target="../media/image60.png"/><Relationship Id="rId5" Type="http://schemas.openxmlformats.org/officeDocument/2006/relationships/image" Target="../media/image54.svg"/><Relationship Id="rId10" Type="http://schemas.openxmlformats.org/officeDocument/2006/relationships/image" Target="../media/image59.png"/><Relationship Id="rId4" Type="http://schemas.openxmlformats.org/officeDocument/2006/relationships/image" Target="../media/image53.png"/><Relationship Id="rId9" Type="http://schemas.openxmlformats.org/officeDocument/2006/relationships/image" Target="../media/image58.sv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sv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62.png"/><Relationship Id="rId4" Type="http://schemas.openxmlformats.org/officeDocument/2006/relationships/image" Target="../media/image61.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image" Target="../media/image18.sv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62.png"/><Relationship Id="rId4" Type="http://schemas.openxmlformats.org/officeDocument/2006/relationships/image" Target="../media/image61.png"/></Relationships>
</file>

<file path=ppt/slides/_rels/slide15.xml.rels><?xml version="1.0" encoding="UTF-8" standalone="yes"?>
<Relationships xmlns="http://schemas.openxmlformats.org/package/2006/relationships"><Relationship Id="rId8" Type="http://schemas.microsoft.com/office/2017/06/relationships/model3d" Target="../media/model3d3.glb"/><Relationship Id="rId3" Type="http://schemas.openxmlformats.org/officeDocument/2006/relationships/image" Target="../media/image63.png"/><Relationship Id="rId7" Type="http://schemas.openxmlformats.org/officeDocument/2006/relationships/image" Target="../media/image6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microsoft.com/office/2017/06/relationships/model3d" Target="../media/model3d2.glb"/><Relationship Id="rId5" Type="http://schemas.openxmlformats.org/officeDocument/2006/relationships/image" Target="../media/image64.png"/><Relationship Id="rId10" Type="http://schemas.openxmlformats.org/officeDocument/2006/relationships/image" Target="../media/image67.png"/><Relationship Id="rId4" Type="http://schemas.microsoft.com/office/2017/06/relationships/model3d" Target="../media/model3d1.glb"/><Relationship Id="rId9" Type="http://schemas.openxmlformats.org/officeDocument/2006/relationships/image" Target="../media/image66.png"/></Relationships>
</file>

<file path=ppt/slides/_rels/slide16.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8.png"/><Relationship Id="rId7" Type="http://schemas.openxmlformats.org/officeDocument/2006/relationships/image" Target="../media/image71.sv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70.svg"/><Relationship Id="rId5" Type="http://schemas.openxmlformats.org/officeDocument/2006/relationships/image" Target="../media/image69.png"/><Relationship Id="rId4" Type="http://schemas.openxmlformats.org/officeDocument/2006/relationships/image" Target="../media/image68.png"/><Relationship Id="rId9" Type="http://schemas.openxmlformats.org/officeDocument/2006/relationships/image" Target="../media/image73.svg"/></Relationships>
</file>

<file path=ppt/slides/_rels/slide1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5.png"/><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8.png"/><Relationship Id="rId7" Type="http://schemas.openxmlformats.org/officeDocument/2006/relationships/image" Target="../media/image71.sv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70.svg"/><Relationship Id="rId11" Type="http://schemas.openxmlformats.org/officeDocument/2006/relationships/image" Target="../media/image73.svg"/><Relationship Id="rId5" Type="http://schemas.openxmlformats.org/officeDocument/2006/relationships/image" Target="../media/image69.png"/><Relationship Id="rId10" Type="http://schemas.openxmlformats.org/officeDocument/2006/relationships/image" Target="../media/image72.png"/><Relationship Id="rId4" Type="http://schemas.openxmlformats.org/officeDocument/2006/relationships/image" Target="../media/image68.png"/><Relationship Id="rId9" Type="http://schemas.openxmlformats.org/officeDocument/2006/relationships/image" Target="../media/image76.svg"/></Relationships>
</file>

<file path=ppt/slides/_rels/slide19.x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3.sv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82.svg"/><Relationship Id="rId3" Type="http://schemas.openxmlformats.org/officeDocument/2006/relationships/image" Target="../media/image8.png"/><Relationship Id="rId7" Type="http://schemas.openxmlformats.org/officeDocument/2006/relationships/image" Target="../media/image71.svg"/><Relationship Id="rId12" Type="http://schemas.openxmlformats.org/officeDocument/2006/relationships/image" Target="../media/image81.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70.svg"/><Relationship Id="rId11" Type="http://schemas.openxmlformats.org/officeDocument/2006/relationships/image" Target="../media/image80.svg"/><Relationship Id="rId5" Type="http://schemas.openxmlformats.org/officeDocument/2006/relationships/image" Target="../media/image69.png"/><Relationship Id="rId15" Type="http://schemas.openxmlformats.org/officeDocument/2006/relationships/image" Target="../media/image73.svg"/><Relationship Id="rId10" Type="http://schemas.openxmlformats.org/officeDocument/2006/relationships/image" Target="../media/image79.png"/><Relationship Id="rId4" Type="http://schemas.openxmlformats.org/officeDocument/2006/relationships/image" Target="../media/image68.png"/><Relationship Id="rId9" Type="http://schemas.openxmlformats.org/officeDocument/2006/relationships/image" Target="../media/image76.svg"/><Relationship Id="rId14" Type="http://schemas.openxmlformats.org/officeDocument/2006/relationships/image" Target="../media/image72.png"/></Relationships>
</file>

<file path=ppt/slides/_rels/slide21.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8.sv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23.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82.svg"/><Relationship Id="rId3" Type="http://schemas.openxmlformats.org/officeDocument/2006/relationships/image" Target="../media/image8.png"/><Relationship Id="rId7" Type="http://schemas.openxmlformats.org/officeDocument/2006/relationships/image" Target="../media/image71.svg"/><Relationship Id="rId12" Type="http://schemas.openxmlformats.org/officeDocument/2006/relationships/image" Target="../media/image81.png"/><Relationship Id="rId2" Type="http://schemas.openxmlformats.org/officeDocument/2006/relationships/notesSlide" Target="../notesSlides/notesSlide23.xml"/><Relationship Id="rId16" Type="http://schemas.openxmlformats.org/officeDocument/2006/relationships/image" Target="../media/image73.svg"/><Relationship Id="rId1" Type="http://schemas.openxmlformats.org/officeDocument/2006/relationships/slideLayout" Target="../slideLayouts/slideLayout7.xml"/><Relationship Id="rId6" Type="http://schemas.openxmlformats.org/officeDocument/2006/relationships/image" Target="../media/image70.svg"/><Relationship Id="rId11" Type="http://schemas.openxmlformats.org/officeDocument/2006/relationships/image" Target="../media/image80.svg"/><Relationship Id="rId5" Type="http://schemas.openxmlformats.org/officeDocument/2006/relationships/image" Target="../media/image69.png"/><Relationship Id="rId15" Type="http://schemas.openxmlformats.org/officeDocument/2006/relationships/image" Target="../media/image72.png"/><Relationship Id="rId10" Type="http://schemas.openxmlformats.org/officeDocument/2006/relationships/image" Target="../media/image79.png"/><Relationship Id="rId4" Type="http://schemas.openxmlformats.org/officeDocument/2006/relationships/image" Target="../media/image68.png"/><Relationship Id="rId9" Type="http://schemas.openxmlformats.org/officeDocument/2006/relationships/image" Target="../media/image76.svg"/><Relationship Id="rId14" Type="http://schemas.openxmlformats.org/officeDocument/2006/relationships/image" Target="../media/image85.svg"/></Relationships>
</file>

<file path=ppt/slides/_rels/slide24.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24.xml"/><Relationship Id="rId1" Type="http://schemas.openxmlformats.org/officeDocument/2006/relationships/slideLayout" Target="../slideLayouts/slideLayout6.xml"/><Relationship Id="rId4" Type="http://schemas.openxmlformats.org/officeDocument/2006/relationships/image" Target="../media/image78.png"/></Relationships>
</file>

<file path=ppt/slides/_rels/slide25.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26.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82.svg"/><Relationship Id="rId18" Type="http://schemas.openxmlformats.org/officeDocument/2006/relationships/image" Target="../media/image73.svg"/><Relationship Id="rId3" Type="http://schemas.openxmlformats.org/officeDocument/2006/relationships/image" Target="../media/image8.png"/><Relationship Id="rId7" Type="http://schemas.openxmlformats.org/officeDocument/2006/relationships/image" Target="../media/image71.svg"/><Relationship Id="rId12" Type="http://schemas.openxmlformats.org/officeDocument/2006/relationships/image" Target="../media/image81.png"/><Relationship Id="rId17" Type="http://schemas.openxmlformats.org/officeDocument/2006/relationships/image" Target="../media/image72.png"/><Relationship Id="rId2" Type="http://schemas.openxmlformats.org/officeDocument/2006/relationships/notesSlide" Target="../notesSlides/notesSlide26.xml"/><Relationship Id="rId16" Type="http://schemas.openxmlformats.org/officeDocument/2006/relationships/image" Target="../media/image89.svg"/><Relationship Id="rId1" Type="http://schemas.openxmlformats.org/officeDocument/2006/relationships/slideLayout" Target="../slideLayouts/slideLayout7.xml"/><Relationship Id="rId6" Type="http://schemas.openxmlformats.org/officeDocument/2006/relationships/image" Target="../media/image70.svg"/><Relationship Id="rId11" Type="http://schemas.openxmlformats.org/officeDocument/2006/relationships/image" Target="../media/image80.svg"/><Relationship Id="rId5" Type="http://schemas.openxmlformats.org/officeDocument/2006/relationships/image" Target="../media/image69.png"/><Relationship Id="rId15" Type="http://schemas.openxmlformats.org/officeDocument/2006/relationships/image" Target="../media/image88.png"/><Relationship Id="rId10" Type="http://schemas.openxmlformats.org/officeDocument/2006/relationships/image" Target="../media/image79.png"/><Relationship Id="rId4" Type="http://schemas.openxmlformats.org/officeDocument/2006/relationships/image" Target="../media/image68.png"/><Relationship Id="rId9" Type="http://schemas.openxmlformats.org/officeDocument/2006/relationships/image" Target="../media/image76.svg"/><Relationship Id="rId14" Type="http://schemas.openxmlformats.org/officeDocument/2006/relationships/image" Target="../media/image85.svg"/></Relationships>
</file>

<file path=ppt/slides/_rels/slide27.xml.rels><?xml version="1.0" encoding="UTF-8" standalone="yes"?>
<Relationships xmlns="http://schemas.openxmlformats.org/package/2006/relationships"><Relationship Id="rId63" Type="http://schemas.openxmlformats.org/officeDocument/2006/relationships/customXml" Target="../ink/ink12.xml"/><Relationship Id="rId68" Type="http://schemas.openxmlformats.org/officeDocument/2006/relationships/image" Target="../media/image900.png"/><Relationship Id="rId84" Type="http://schemas.openxmlformats.org/officeDocument/2006/relationships/image" Target="../media/image110.png"/><Relationship Id="rId89" Type="http://schemas.openxmlformats.org/officeDocument/2006/relationships/customXml" Target="../ink/ink34.xml"/><Relationship Id="rId366" Type="http://schemas.openxmlformats.org/officeDocument/2006/relationships/customXml" Target="../ink/ink41.xml"/><Relationship Id="rId382" Type="http://schemas.openxmlformats.org/officeDocument/2006/relationships/image" Target="../media/image29.png"/><Relationship Id="rId412" Type="http://schemas.openxmlformats.org/officeDocument/2006/relationships/image" Target="../media/image116.png"/><Relationship Id="rId417" Type="http://schemas.openxmlformats.org/officeDocument/2006/relationships/customXml" Target="../ink/ink58.xml"/><Relationship Id="rId433" Type="http://schemas.openxmlformats.org/officeDocument/2006/relationships/customXml" Target="../ink/ink66.xml"/><Relationship Id="rId438" Type="http://schemas.openxmlformats.org/officeDocument/2006/relationships/image" Target="../media/image31.png"/><Relationship Id="rId645" Type="http://schemas.openxmlformats.org/officeDocument/2006/relationships/customXml" Target="../ink/ink75.xml"/><Relationship Id="rId640" Type="http://schemas.openxmlformats.org/officeDocument/2006/relationships/image" Target="../media/image210.png"/><Relationship Id="rId53" Type="http://schemas.openxmlformats.org/officeDocument/2006/relationships/customXml" Target="../ink/ink4.xml"/><Relationship Id="rId58" Type="http://schemas.openxmlformats.org/officeDocument/2006/relationships/customXml" Target="../ink/ink7.xml"/><Relationship Id="rId74" Type="http://schemas.openxmlformats.org/officeDocument/2006/relationships/customXml" Target="../ink/ink22.xml"/><Relationship Id="rId79" Type="http://schemas.openxmlformats.org/officeDocument/2006/relationships/customXml" Target="../ink/ink26.xml"/><Relationship Id="rId377" Type="http://schemas.openxmlformats.org/officeDocument/2006/relationships/customXml" Target="../ink/ink47.xml"/><Relationship Id="rId5" Type="http://schemas.openxmlformats.org/officeDocument/2006/relationships/image" Target="../media/image83.png"/><Relationship Id="rId90" Type="http://schemas.openxmlformats.org/officeDocument/2006/relationships/image" Target="../media/image123.png"/><Relationship Id="rId95" Type="http://schemas.openxmlformats.org/officeDocument/2006/relationships/image" Target="../media/image140.png"/><Relationship Id="rId372" Type="http://schemas.openxmlformats.org/officeDocument/2006/relationships/customXml" Target="../ink/ink44.xml"/><Relationship Id="rId407" Type="http://schemas.openxmlformats.org/officeDocument/2006/relationships/image" Target="../media/image114.png"/><Relationship Id="rId423" Type="http://schemas.openxmlformats.org/officeDocument/2006/relationships/customXml" Target="../ink/ink62.xml"/><Relationship Id="rId428" Type="http://schemas.openxmlformats.org/officeDocument/2006/relationships/image" Target="../media/image30.png"/><Relationship Id="rId48" Type="http://schemas.openxmlformats.org/officeDocument/2006/relationships/image" Target="../media/image220.png"/><Relationship Id="rId64" Type="http://schemas.openxmlformats.org/officeDocument/2006/relationships/customXml" Target="../ink/ink13.xml"/><Relationship Id="rId69" Type="http://schemas.openxmlformats.org/officeDocument/2006/relationships/customXml" Target="../ink/ink17.xml"/><Relationship Id="rId367" Type="http://schemas.openxmlformats.org/officeDocument/2006/relationships/image" Target="../media/image97.png"/><Relationship Id="rId80" Type="http://schemas.openxmlformats.org/officeDocument/2006/relationships/customXml" Target="../ink/ink27.xml"/><Relationship Id="rId85" Type="http://schemas.openxmlformats.org/officeDocument/2006/relationships/customXml" Target="../ink/ink31.xml"/><Relationship Id="rId383" Type="http://schemas.openxmlformats.org/officeDocument/2006/relationships/customXml" Target="../ink/ink50.xml"/><Relationship Id="rId413" Type="http://schemas.openxmlformats.org/officeDocument/2006/relationships/customXml" Target="../ink/ink56.xml"/><Relationship Id="rId418" Type="http://schemas.openxmlformats.org/officeDocument/2006/relationships/image" Target="../media/image119.png"/><Relationship Id="rId439" Type="http://schemas.openxmlformats.org/officeDocument/2006/relationships/customXml" Target="../ink/ink71.xml"/><Relationship Id="rId646" Type="http://schemas.openxmlformats.org/officeDocument/2006/relationships/image" Target="../media/image213.png"/><Relationship Id="rId434" Type="http://schemas.openxmlformats.org/officeDocument/2006/relationships/customXml" Target="../ink/ink67.xml"/><Relationship Id="rId641" Type="http://schemas.openxmlformats.org/officeDocument/2006/relationships/customXml" Target="../ink/ink73.xml"/><Relationship Id="rId59" Type="http://schemas.openxmlformats.org/officeDocument/2006/relationships/customXml" Target="../ink/ink8.xml"/><Relationship Id="rId54" Type="http://schemas.openxmlformats.org/officeDocument/2006/relationships/image" Target="../media/image70.png"/><Relationship Id="rId70" Type="http://schemas.openxmlformats.org/officeDocument/2006/relationships/customXml" Target="../ink/ink18.xml"/><Relationship Id="rId75" Type="http://schemas.openxmlformats.org/officeDocument/2006/relationships/customXml" Target="../ink/ink23.xml"/><Relationship Id="rId91" Type="http://schemas.openxmlformats.org/officeDocument/2006/relationships/customXml" Target="../ink/ink35.xml"/><Relationship Id="rId96" Type="http://schemas.openxmlformats.org/officeDocument/2006/relationships/customXml" Target="../ink/ink38.xml"/><Relationship Id="rId373" Type="http://schemas.openxmlformats.org/officeDocument/2006/relationships/image" Target="../media/image100.png"/><Relationship Id="rId378" Type="http://schemas.openxmlformats.org/officeDocument/2006/relationships/image" Target="../media/image27.png"/><Relationship Id="rId403" Type="http://schemas.openxmlformats.org/officeDocument/2006/relationships/image" Target="../media/image112.png"/><Relationship Id="rId408" Type="http://schemas.openxmlformats.org/officeDocument/2006/relationships/customXml" Target="../ink/ink53.xml"/><Relationship Id="rId429" Type="http://schemas.openxmlformats.org/officeDocument/2006/relationships/customXml" Target="../ink/ink65.xml"/><Relationship Id="rId1" Type="http://schemas.openxmlformats.org/officeDocument/2006/relationships/slideLayout" Target="../slideLayouts/slideLayout2.xml"/><Relationship Id="rId6" Type="http://schemas.openxmlformats.org/officeDocument/2006/relationships/image" Target="../media/image17.png"/><Relationship Id="rId424" Type="http://schemas.openxmlformats.org/officeDocument/2006/relationships/image" Target="../media/image121.png"/><Relationship Id="rId440" Type="http://schemas.openxmlformats.org/officeDocument/2006/relationships/image" Target="../media/image320.png"/><Relationship Id="rId49" Type="http://schemas.openxmlformats.org/officeDocument/2006/relationships/customXml" Target="../ink/ink2.xml"/><Relationship Id="rId60" Type="http://schemas.openxmlformats.org/officeDocument/2006/relationships/customXml" Target="../ink/ink9.xml"/><Relationship Id="rId65" Type="http://schemas.openxmlformats.org/officeDocument/2006/relationships/customXml" Target="../ink/ink14.xml"/><Relationship Id="rId81" Type="http://schemas.openxmlformats.org/officeDocument/2006/relationships/customXml" Target="../ink/ink28.xml"/><Relationship Id="rId86" Type="http://schemas.openxmlformats.org/officeDocument/2006/relationships/image" Target="../media/image250.png"/><Relationship Id="rId368" Type="http://schemas.openxmlformats.org/officeDocument/2006/relationships/customXml" Target="../ink/ink42.xml"/><Relationship Id="rId419" Type="http://schemas.openxmlformats.org/officeDocument/2006/relationships/customXml" Target="../ink/ink59.xml"/><Relationship Id="rId414" Type="http://schemas.openxmlformats.org/officeDocument/2006/relationships/image" Target="../media/image117.png"/><Relationship Id="rId435" Type="http://schemas.openxmlformats.org/officeDocument/2006/relationships/customXml" Target="../ink/ink68.xml"/><Relationship Id="rId642" Type="http://schemas.openxmlformats.org/officeDocument/2006/relationships/image" Target="../media/image211.png"/><Relationship Id="rId647" Type="http://schemas.microsoft.com/office/2017/06/relationships/model3d" Target="../media/model3d4.glb"/><Relationship Id="rId50" Type="http://schemas.openxmlformats.org/officeDocument/2006/relationships/image" Target="../media/image230.png"/><Relationship Id="rId55" Type="http://schemas.openxmlformats.org/officeDocument/2006/relationships/customXml" Target="../ink/ink5.xml"/><Relationship Id="rId76" Type="http://schemas.openxmlformats.org/officeDocument/2006/relationships/customXml" Target="../ink/ink24.xml"/><Relationship Id="rId97" Type="http://schemas.openxmlformats.org/officeDocument/2006/relationships/image" Target="../media/image150.png"/><Relationship Id="rId374" Type="http://schemas.openxmlformats.org/officeDocument/2006/relationships/customXml" Target="../ink/ink45.xml"/><Relationship Id="rId379" Type="http://schemas.openxmlformats.org/officeDocument/2006/relationships/customXml" Target="../ink/ink48.xml"/><Relationship Id="rId409" Type="http://schemas.openxmlformats.org/officeDocument/2006/relationships/image" Target="../media/image115.png"/><Relationship Id="rId7" Type="http://schemas.openxmlformats.org/officeDocument/2006/relationships/image" Target="../media/image18.svg"/><Relationship Id="rId71" Type="http://schemas.openxmlformats.org/officeDocument/2006/relationships/customXml" Target="../ink/ink19.xml"/><Relationship Id="rId92" Type="http://schemas.openxmlformats.org/officeDocument/2006/relationships/customXml" Target="../ink/ink36.xml"/><Relationship Id="rId404" Type="http://schemas.openxmlformats.org/officeDocument/2006/relationships/customXml" Target="../ink/ink51.xml"/><Relationship Id="rId420" Type="http://schemas.openxmlformats.org/officeDocument/2006/relationships/customXml" Target="../ink/ink60.xml"/><Relationship Id="rId425" Type="http://schemas.openxmlformats.org/officeDocument/2006/relationships/customXml" Target="../ink/ink63.xml"/><Relationship Id="rId2" Type="http://schemas.openxmlformats.org/officeDocument/2006/relationships/notesSlide" Target="../notesSlides/notesSlide27.xml"/><Relationship Id="rId441" Type="http://schemas.openxmlformats.org/officeDocument/2006/relationships/customXml" Target="../ink/ink72.xml"/><Relationship Id="rId66" Type="http://schemas.openxmlformats.org/officeDocument/2006/relationships/customXml" Target="../ink/ink15.xml"/><Relationship Id="rId87" Type="http://schemas.openxmlformats.org/officeDocument/2006/relationships/customXml" Target="../ink/ink32.xml"/><Relationship Id="rId369" Type="http://schemas.openxmlformats.org/officeDocument/2006/relationships/image" Target="../media/image98.png"/><Relationship Id="rId61" Type="http://schemas.openxmlformats.org/officeDocument/2006/relationships/customXml" Target="../ink/ink10.xml"/><Relationship Id="rId82" Type="http://schemas.openxmlformats.org/officeDocument/2006/relationships/customXml" Target="../ink/ink29.xml"/><Relationship Id="rId380" Type="http://schemas.openxmlformats.org/officeDocument/2006/relationships/image" Target="../media/image28.png"/><Relationship Id="rId415" Type="http://schemas.openxmlformats.org/officeDocument/2006/relationships/customXml" Target="../ink/ink57.xml"/><Relationship Id="rId436" Type="http://schemas.openxmlformats.org/officeDocument/2006/relationships/customXml" Target="../ink/ink69.xml"/><Relationship Id="rId643" Type="http://schemas.openxmlformats.org/officeDocument/2006/relationships/customXml" Target="../ink/ink74.xml"/><Relationship Id="rId648" Type="http://schemas.openxmlformats.org/officeDocument/2006/relationships/image" Target="../media/image91.png"/><Relationship Id="rId410" Type="http://schemas.openxmlformats.org/officeDocument/2006/relationships/customXml" Target="../ink/ink54.xml"/><Relationship Id="rId56" Type="http://schemas.openxmlformats.org/officeDocument/2006/relationships/image" Target="../media/image800.png"/><Relationship Id="rId77" Type="http://schemas.openxmlformats.org/officeDocument/2006/relationships/image" Target="../media/image101.png"/><Relationship Id="rId100" Type="http://schemas.openxmlformats.org/officeDocument/2006/relationships/customXml" Target="../ink/ink40.xml"/><Relationship Id="rId8" Type="http://schemas.openxmlformats.org/officeDocument/2006/relationships/customXml" Target="../ink/ink1.xml"/><Relationship Id="rId51" Type="http://schemas.openxmlformats.org/officeDocument/2006/relationships/customXml" Target="../ink/ink3.xml"/><Relationship Id="rId72" Type="http://schemas.openxmlformats.org/officeDocument/2006/relationships/customXml" Target="../ink/ink20.xml"/><Relationship Id="rId93" Type="http://schemas.openxmlformats.org/officeDocument/2006/relationships/image" Target="../media/image130.png"/><Relationship Id="rId98" Type="http://schemas.openxmlformats.org/officeDocument/2006/relationships/customXml" Target="../ink/ink39.xml"/><Relationship Id="rId370" Type="http://schemas.openxmlformats.org/officeDocument/2006/relationships/customXml" Target="../ink/ink43.xml"/><Relationship Id="rId375" Type="http://schemas.openxmlformats.org/officeDocument/2006/relationships/customXml" Target="../ink/ink46.xml"/><Relationship Id="rId405" Type="http://schemas.openxmlformats.org/officeDocument/2006/relationships/image" Target="../media/image113.png"/><Relationship Id="rId426" Type="http://schemas.openxmlformats.org/officeDocument/2006/relationships/image" Target="../media/image122.png"/><Relationship Id="rId3" Type="http://schemas.openxmlformats.org/officeDocument/2006/relationships/image" Target="../media/image90.png"/><Relationship Id="rId421" Type="http://schemas.openxmlformats.org/officeDocument/2006/relationships/customXml" Target="../ink/ink61.xml"/><Relationship Id="rId67" Type="http://schemas.openxmlformats.org/officeDocument/2006/relationships/customXml" Target="../ink/ink16.xml"/><Relationship Id="rId62" Type="http://schemas.openxmlformats.org/officeDocument/2006/relationships/customXml" Target="../ink/ink11.xml"/><Relationship Id="rId83" Type="http://schemas.openxmlformats.org/officeDocument/2006/relationships/customXml" Target="../ink/ink30.xml"/><Relationship Id="rId88" Type="http://schemas.openxmlformats.org/officeDocument/2006/relationships/customXml" Target="../ink/ink33.xml"/><Relationship Id="rId365" Type="http://schemas.openxmlformats.org/officeDocument/2006/relationships/image" Target="../media/image96.png"/><Relationship Id="rId381" Type="http://schemas.openxmlformats.org/officeDocument/2006/relationships/customXml" Target="../ink/ink49.xml"/><Relationship Id="rId416" Type="http://schemas.openxmlformats.org/officeDocument/2006/relationships/image" Target="../media/image118.png"/><Relationship Id="rId649" Type="http://schemas.openxmlformats.org/officeDocument/2006/relationships/image" Target="../media/image92.png"/><Relationship Id="rId411" Type="http://schemas.openxmlformats.org/officeDocument/2006/relationships/customXml" Target="../ink/ink55.xml"/><Relationship Id="rId432" Type="http://schemas.openxmlformats.org/officeDocument/2006/relationships/image" Target="../media/image125.png"/><Relationship Id="rId437" Type="http://schemas.openxmlformats.org/officeDocument/2006/relationships/customXml" Target="../ink/ink70.xml"/><Relationship Id="rId644" Type="http://schemas.openxmlformats.org/officeDocument/2006/relationships/image" Target="../media/image212.png"/><Relationship Id="rId57" Type="http://schemas.openxmlformats.org/officeDocument/2006/relationships/customXml" Target="../ink/ink6.xml"/><Relationship Id="rId52" Type="http://schemas.openxmlformats.org/officeDocument/2006/relationships/image" Target="../media/image240.png"/><Relationship Id="rId73" Type="http://schemas.openxmlformats.org/officeDocument/2006/relationships/customXml" Target="../ink/ink21.xml"/><Relationship Id="rId78" Type="http://schemas.openxmlformats.org/officeDocument/2006/relationships/customXml" Target="../ink/ink25.xml"/><Relationship Id="rId94" Type="http://schemas.openxmlformats.org/officeDocument/2006/relationships/customXml" Target="../ink/ink37.xml"/><Relationship Id="rId99" Type="http://schemas.openxmlformats.org/officeDocument/2006/relationships/image" Target="../media/image160.png"/><Relationship Id="rId371" Type="http://schemas.openxmlformats.org/officeDocument/2006/relationships/image" Target="../media/image99.png"/><Relationship Id="rId376" Type="http://schemas.openxmlformats.org/officeDocument/2006/relationships/image" Target="../media/image260.png"/><Relationship Id="rId406" Type="http://schemas.openxmlformats.org/officeDocument/2006/relationships/customXml" Target="../ink/ink52.xml"/><Relationship Id="rId4" Type="http://schemas.openxmlformats.org/officeDocument/2006/relationships/image" Target="../media/image78.png"/><Relationship Id="rId422" Type="http://schemas.openxmlformats.org/officeDocument/2006/relationships/image" Target="../media/image120.png"/><Relationship Id="rId427" Type="http://schemas.openxmlformats.org/officeDocument/2006/relationships/customXml" Target="../ink/ink64.xml"/></Relationships>
</file>

<file path=ppt/slides/_rels/slide28.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94.png"/></Relationships>
</file>

<file path=ppt/slides/_rels/slide29.xml.rels><?xml version="1.0" encoding="UTF-8" standalone="yes"?>
<Relationships xmlns="http://schemas.openxmlformats.org/package/2006/relationships"><Relationship Id="rId3" Type="http://schemas.openxmlformats.org/officeDocument/2006/relationships/image" Target="../media/image95.png"/><Relationship Id="rId7" Type="http://schemas.openxmlformats.org/officeDocument/2006/relationships/image" Target="../media/image78.png"/><Relationship Id="rId2" Type="http://schemas.openxmlformats.org/officeDocument/2006/relationships/notesSlide" Target="../notesSlides/notesSlide29.xml"/><Relationship Id="rId1" Type="http://schemas.openxmlformats.org/officeDocument/2006/relationships/slideLayout" Target="../slideLayouts/slideLayout2.xml"/><Relationship Id="rId6" Type="http://schemas.openxmlformats.org/officeDocument/2006/relationships/image" Target="../media/image93.png"/><Relationship Id="rId5" Type="http://schemas.openxmlformats.org/officeDocument/2006/relationships/image" Target="../media/image103.png"/><Relationship Id="rId4" Type="http://schemas.openxmlformats.org/officeDocument/2006/relationships/image" Target="../media/image102.pn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sv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7.svg"/><Relationship Id="rId11" Type="http://schemas.openxmlformats.org/officeDocument/2006/relationships/image" Target="../media/image12.sv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svg"/><Relationship Id="rId14" Type="http://schemas.openxmlformats.org/officeDocument/2006/relationships/image" Target="../media/image15.png"/></Relationships>
</file>

<file path=ppt/slides/_rels/slide30.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82.svg"/><Relationship Id="rId18" Type="http://schemas.openxmlformats.org/officeDocument/2006/relationships/image" Target="../media/image73.svg"/><Relationship Id="rId3" Type="http://schemas.openxmlformats.org/officeDocument/2006/relationships/image" Target="../media/image8.png"/><Relationship Id="rId7" Type="http://schemas.openxmlformats.org/officeDocument/2006/relationships/image" Target="../media/image71.svg"/><Relationship Id="rId12" Type="http://schemas.openxmlformats.org/officeDocument/2006/relationships/image" Target="../media/image81.png"/><Relationship Id="rId17" Type="http://schemas.openxmlformats.org/officeDocument/2006/relationships/image" Target="../media/image72.png"/><Relationship Id="rId2" Type="http://schemas.openxmlformats.org/officeDocument/2006/relationships/notesSlide" Target="../notesSlides/notesSlide30.xml"/><Relationship Id="rId16" Type="http://schemas.openxmlformats.org/officeDocument/2006/relationships/image" Target="../media/image89.svg"/><Relationship Id="rId1" Type="http://schemas.openxmlformats.org/officeDocument/2006/relationships/slideLayout" Target="../slideLayouts/slideLayout7.xml"/><Relationship Id="rId6" Type="http://schemas.openxmlformats.org/officeDocument/2006/relationships/image" Target="../media/image70.svg"/><Relationship Id="rId11" Type="http://schemas.openxmlformats.org/officeDocument/2006/relationships/image" Target="../media/image80.svg"/><Relationship Id="rId5" Type="http://schemas.openxmlformats.org/officeDocument/2006/relationships/image" Target="../media/image69.png"/><Relationship Id="rId15" Type="http://schemas.openxmlformats.org/officeDocument/2006/relationships/image" Target="../media/image88.png"/><Relationship Id="rId10" Type="http://schemas.openxmlformats.org/officeDocument/2006/relationships/image" Target="../media/image79.png"/><Relationship Id="rId19" Type="http://schemas.openxmlformats.org/officeDocument/2006/relationships/image" Target="../media/image104.png"/><Relationship Id="rId4" Type="http://schemas.openxmlformats.org/officeDocument/2006/relationships/image" Target="../media/image68.png"/><Relationship Id="rId9" Type="http://schemas.openxmlformats.org/officeDocument/2006/relationships/image" Target="../media/image76.svg"/><Relationship Id="rId14" Type="http://schemas.openxmlformats.org/officeDocument/2006/relationships/image" Target="../media/image85.svg"/></Relationships>
</file>

<file path=ppt/slides/_rels/slide31.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06.png"/></Relationships>
</file>

<file path=ppt/slides/_rels/slide32.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82.svg"/><Relationship Id="rId3" Type="http://schemas.openxmlformats.org/officeDocument/2006/relationships/image" Target="../media/image8.png"/><Relationship Id="rId7" Type="http://schemas.openxmlformats.org/officeDocument/2006/relationships/image" Target="../media/image71.svg"/><Relationship Id="rId12" Type="http://schemas.openxmlformats.org/officeDocument/2006/relationships/image" Target="../media/image81.png"/><Relationship Id="rId17" Type="http://schemas.openxmlformats.org/officeDocument/2006/relationships/image" Target="../media/image104.png"/><Relationship Id="rId2" Type="http://schemas.openxmlformats.org/officeDocument/2006/relationships/notesSlide" Target="../notesSlides/notesSlide32.xml"/><Relationship Id="rId16" Type="http://schemas.openxmlformats.org/officeDocument/2006/relationships/image" Target="../media/image89.svg"/><Relationship Id="rId1" Type="http://schemas.openxmlformats.org/officeDocument/2006/relationships/slideLayout" Target="../slideLayouts/slideLayout7.xml"/><Relationship Id="rId6" Type="http://schemas.openxmlformats.org/officeDocument/2006/relationships/image" Target="../media/image70.svg"/><Relationship Id="rId11" Type="http://schemas.openxmlformats.org/officeDocument/2006/relationships/image" Target="../media/image80.svg"/><Relationship Id="rId5" Type="http://schemas.openxmlformats.org/officeDocument/2006/relationships/image" Target="../media/image69.png"/><Relationship Id="rId15" Type="http://schemas.openxmlformats.org/officeDocument/2006/relationships/image" Target="../media/image88.png"/><Relationship Id="rId10" Type="http://schemas.openxmlformats.org/officeDocument/2006/relationships/image" Target="../media/image79.png"/><Relationship Id="rId4" Type="http://schemas.openxmlformats.org/officeDocument/2006/relationships/image" Target="../media/image68.png"/><Relationship Id="rId9" Type="http://schemas.openxmlformats.org/officeDocument/2006/relationships/image" Target="../media/image76.svg"/><Relationship Id="rId14" Type="http://schemas.openxmlformats.org/officeDocument/2006/relationships/image" Target="../media/image85.svg"/></Relationships>
</file>

<file path=ppt/slides/_rels/slide33.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8.png"/><Relationship Id="rId7"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107.png"/><Relationship Id="rId5" Type="http://schemas.openxmlformats.org/officeDocument/2006/relationships/image" Target="../media/image25.png"/><Relationship Id="rId4" Type="http://schemas.openxmlformats.org/officeDocument/2006/relationships/image" Target="../media/image1060.png"/></Relationships>
</file>

<file path=ppt/slides/_rels/slide34.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111.png"/><Relationship Id="rId4" Type="http://schemas.openxmlformats.org/officeDocument/2006/relationships/hyperlink" Target="https://fivegophers.umn.edu/"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sv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 Id="rId9" Type="http://schemas.openxmlformats.org/officeDocument/2006/relationships/image" Target="../media/image22.svg"/></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6.png"/><Relationship Id="rId7" Type="http://schemas.openxmlformats.org/officeDocument/2006/relationships/image" Target="../media/image22.sv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18.svg"/><Relationship Id="rId4" Type="http://schemas.openxmlformats.org/officeDocument/2006/relationships/image" Target="../media/image17.png"/><Relationship Id="rId9" Type="http://schemas.openxmlformats.org/officeDocument/2006/relationships/image" Target="../media/image20.svg"/></Relationships>
</file>

<file path=ppt/slides/_rels/slide7.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svg"/><Relationship Id="rId3" Type="http://schemas.openxmlformats.org/officeDocument/2006/relationships/image" Target="../media/image23.png"/><Relationship Id="rId7" Type="http://schemas.openxmlformats.org/officeDocument/2006/relationships/image" Target="../media/image27.jpeg"/><Relationship Id="rId12" Type="http://schemas.openxmlformats.org/officeDocument/2006/relationships/image" Target="../media/image3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26.jpeg"/><Relationship Id="rId11" Type="http://schemas.openxmlformats.org/officeDocument/2006/relationships/image" Target="../media/image31.JPG"/><Relationship Id="rId5" Type="http://schemas.openxmlformats.org/officeDocument/2006/relationships/image" Target="../media/image25.png"/><Relationship Id="rId10" Type="http://schemas.openxmlformats.org/officeDocument/2006/relationships/image" Target="../media/image30.jpg"/><Relationship Id="rId4" Type="http://schemas.openxmlformats.org/officeDocument/2006/relationships/image" Target="../media/image24.png"/><Relationship Id="rId9" Type="http://schemas.openxmlformats.org/officeDocument/2006/relationships/image" Target="../media/image29.jpeg"/><Relationship Id="rId14" Type="http://schemas.openxmlformats.org/officeDocument/2006/relationships/image" Target="../media/image34.PNG"/></Relationships>
</file>

<file path=ppt/slides/_rels/slide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41.svg"/><Relationship Id="rId13" Type="http://schemas.openxmlformats.org/officeDocument/2006/relationships/image" Target="../media/image46.png"/><Relationship Id="rId3" Type="http://schemas.openxmlformats.org/officeDocument/2006/relationships/image" Target="../media/image36.png"/><Relationship Id="rId7" Type="http://schemas.openxmlformats.org/officeDocument/2006/relationships/image" Target="../media/image40.png"/><Relationship Id="rId12" Type="http://schemas.openxmlformats.org/officeDocument/2006/relationships/image" Target="../media/image45.sv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39.svg"/><Relationship Id="rId11" Type="http://schemas.openxmlformats.org/officeDocument/2006/relationships/image" Target="../media/image44.png"/><Relationship Id="rId5" Type="http://schemas.openxmlformats.org/officeDocument/2006/relationships/image" Target="../media/image38.png"/><Relationship Id="rId10" Type="http://schemas.openxmlformats.org/officeDocument/2006/relationships/image" Target="../media/image43.svg"/><Relationship Id="rId4" Type="http://schemas.openxmlformats.org/officeDocument/2006/relationships/image" Target="../media/image37.svg"/><Relationship Id="rId9" Type="http://schemas.openxmlformats.org/officeDocument/2006/relationships/image" Target="../media/image42.png"/><Relationship Id="rId14" Type="http://schemas.openxmlformats.org/officeDocument/2006/relationships/image" Target="../media/image47.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2DE8D2-3D37-364C-92B6-4692C6F89BE5}"/>
              </a:ext>
            </a:extLst>
          </p:cNvPr>
          <p:cNvSpPr>
            <a:spLocks noGrp="1"/>
          </p:cNvSpPr>
          <p:nvPr>
            <p:ph type="ctrTitle"/>
          </p:nvPr>
        </p:nvSpPr>
        <p:spPr/>
        <p:txBody>
          <a:bodyPr anchor="ctr">
            <a:noAutofit/>
          </a:bodyPr>
          <a:lstStyle/>
          <a:p>
            <a:r>
              <a:rPr lang="en-US" sz="4000" b="1" dirty="0"/>
              <a:t>A First Look at Commercial 5G Performance on Smartphones</a:t>
            </a:r>
            <a:br>
              <a:rPr lang="en-US" sz="4000" dirty="0"/>
            </a:br>
            <a:br>
              <a:rPr lang="en-US" sz="1800" dirty="0"/>
            </a:br>
            <a:r>
              <a:rPr lang="en-US" sz="2200" dirty="0">
                <a:solidFill>
                  <a:srgbClr val="0039FF"/>
                </a:solidFill>
                <a:latin typeface="CMU Typewriter Text" panose="02000609000000000000" pitchFamily="49" charset="0"/>
                <a:ea typeface="CMU Typewriter Text" panose="02000609000000000000" pitchFamily="49" charset="0"/>
                <a:cs typeface="CMU Typewriter Text" panose="02000609000000000000" pitchFamily="49" charset="0"/>
              </a:rPr>
              <a:t>https://fivegophers.umn.edu/www20</a:t>
            </a:r>
          </a:p>
        </p:txBody>
      </p:sp>
      <p:sp>
        <p:nvSpPr>
          <p:cNvPr id="3" name="Subtitle 2">
            <a:extLst>
              <a:ext uri="{FF2B5EF4-FFF2-40B4-BE49-F238E27FC236}">
                <a16:creationId xmlns:a16="http://schemas.microsoft.com/office/drawing/2014/main" id="{3FB52AEF-1BBE-BB4F-817A-A104886605BE}"/>
              </a:ext>
            </a:extLst>
          </p:cNvPr>
          <p:cNvSpPr>
            <a:spLocks noGrp="1"/>
          </p:cNvSpPr>
          <p:nvPr>
            <p:ph type="subTitle" idx="1"/>
          </p:nvPr>
        </p:nvSpPr>
        <p:spPr>
          <a:xfrm>
            <a:off x="1524000" y="4154555"/>
            <a:ext cx="9144000" cy="1202635"/>
          </a:xfrm>
        </p:spPr>
        <p:txBody>
          <a:bodyPr>
            <a:normAutofit/>
          </a:bodyPr>
          <a:lstStyle/>
          <a:p>
            <a:r>
              <a:rPr lang="en-US" sz="2000" b="1" dirty="0"/>
              <a:t>Arvind Narayanan</a:t>
            </a:r>
            <a:r>
              <a:rPr lang="en-US" sz="2000" dirty="0"/>
              <a:t>, </a:t>
            </a:r>
            <a:r>
              <a:rPr lang="en-US" sz="2000" dirty="0" err="1"/>
              <a:t>Eman</a:t>
            </a:r>
            <a:r>
              <a:rPr lang="en-US" sz="2000" dirty="0"/>
              <a:t> Ramadan, Jason Carpenter, </a:t>
            </a:r>
            <a:br>
              <a:rPr lang="en-US" sz="2000" dirty="0"/>
            </a:br>
            <a:r>
              <a:rPr lang="en-US" sz="2000" dirty="0" err="1"/>
              <a:t>Qingxu</a:t>
            </a:r>
            <a:r>
              <a:rPr lang="en-US" sz="2000" dirty="0"/>
              <a:t> Liu, Yu Liu, Feng Qian, </a:t>
            </a:r>
            <a:r>
              <a:rPr lang="en-US" sz="2000" dirty="0" err="1"/>
              <a:t>Zhi</a:t>
            </a:r>
            <a:r>
              <a:rPr lang="en-US" sz="2000" dirty="0"/>
              <a:t>-Li Zhang</a:t>
            </a:r>
          </a:p>
        </p:txBody>
      </p:sp>
      <p:sp>
        <p:nvSpPr>
          <p:cNvPr id="4" name="TextBox 3">
            <a:extLst>
              <a:ext uri="{FF2B5EF4-FFF2-40B4-BE49-F238E27FC236}">
                <a16:creationId xmlns:a16="http://schemas.microsoft.com/office/drawing/2014/main" id="{4B8BD09C-1D25-8146-959B-4C0B8B840648}"/>
              </a:ext>
            </a:extLst>
          </p:cNvPr>
          <p:cNvSpPr txBox="1"/>
          <p:nvPr/>
        </p:nvSpPr>
        <p:spPr>
          <a:xfrm>
            <a:off x="3692769" y="6619146"/>
            <a:ext cx="5029200" cy="215444"/>
          </a:xfrm>
          <a:prstGeom prst="rect">
            <a:avLst/>
          </a:prstGeom>
          <a:noFill/>
        </p:spPr>
        <p:txBody>
          <a:bodyPr wrap="square" tIns="0" bIns="0" rtlCol="0" anchor="ctr">
            <a:spAutoFit/>
          </a:bodyPr>
          <a:lstStyle/>
          <a:p>
            <a:pPr algn="ctr"/>
            <a:r>
              <a:rPr lang="en-US" sz="1400"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The Web Conference | Taipei 2020 | WWW 2020</a:t>
            </a:r>
          </a:p>
        </p:txBody>
      </p:sp>
      <p:sp>
        <p:nvSpPr>
          <p:cNvPr id="5" name="TextBox 4">
            <a:extLst>
              <a:ext uri="{FF2B5EF4-FFF2-40B4-BE49-F238E27FC236}">
                <a16:creationId xmlns:a16="http://schemas.microsoft.com/office/drawing/2014/main" id="{73F650B0-F586-0948-A5D5-9CE199087FB6}"/>
              </a:ext>
            </a:extLst>
          </p:cNvPr>
          <p:cNvSpPr txBox="1"/>
          <p:nvPr/>
        </p:nvSpPr>
        <p:spPr>
          <a:xfrm>
            <a:off x="0" y="2250969"/>
            <a:ext cx="12192000" cy="2554545"/>
          </a:xfrm>
          <a:prstGeom prst="rect">
            <a:avLst/>
          </a:prstGeom>
          <a:solidFill>
            <a:schemeClr val="bg1">
              <a:lumMod val="85000"/>
              <a:alpha val="93000"/>
            </a:schemeClr>
          </a:solidFill>
        </p:spPr>
        <p:txBody>
          <a:bodyPr wrap="square" rtlCol="0">
            <a:spAutoFit/>
          </a:bodyPr>
          <a:lstStyle/>
          <a:p>
            <a:pPr algn="ctr"/>
            <a:r>
              <a:rPr lang="en-US" sz="4000" dirty="0">
                <a:solidFill>
                  <a:schemeClr val="tx1">
                    <a:alpha val="43000"/>
                  </a:schemeClr>
                </a:solidFill>
              </a:rPr>
              <a:t>Please don’t forget to install the fonts</a:t>
            </a:r>
          </a:p>
          <a:p>
            <a:pPr algn="ctr"/>
            <a:r>
              <a:rPr lang="en-US" sz="4000" dirty="0">
                <a:solidFill>
                  <a:schemeClr val="tx1">
                    <a:alpha val="43000"/>
                  </a:schemeClr>
                </a:solidFill>
              </a:rPr>
              <a:t>provided besides this presentation.</a:t>
            </a:r>
          </a:p>
          <a:p>
            <a:pPr algn="ctr"/>
            <a:endParaRPr lang="en-US" sz="4000" dirty="0">
              <a:solidFill>
                <a:schemeClr val="tx1">
                  <a:alpha val="43000"/>
                </a:schemeClr>
              </a:solidFill>
            </a:endParaRPr>
          </a:p>
          <a:p>
            <a:pPr algn="ctr"/>
            <a:r>
              <a:rPr lang="en-US" sz="4000" dirty="0">
                <a:solidFill>
                  <a:schemeClr val="tx1">
                    <a:alpha val="43000"/>
                  </a:schemeClr>
                </a:solidFill>
              </a:rPr>
              <a:t>After installing the fonts, please re-open this presentation.</a:t>
            </a:r>
          </a:p>
        </p:txBody>
      </p:sp>
    </p:spTree>
    <p:extLst>
      <p:ext uri="{BB962C8B-B14F-4D97-AF65-F5344CB8AC3E}">
        <p14:creationId xmlns:p14="http://schemas.microsoft.com/office/powerpoint/2010/main" val="41162936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045CB0-57B5-CF49-94FA-CC5199153BF4}"/>
              </a:ext>
            </a:extLst>
          </p:cNvPr>
          <p:cNvSpPr>
            <a:spLocks noGrp="1"/>
          </p:cNvSpPr>
          <p:nvPr>
            <p:ph idx="1"/>
          </p:nvPr>
        </p:nvSpPr>
        <p:spPr>
          <a:xfrm>
            <a:off x="251790" y="1253331"/>
            <a:ext cx="11545957" cy="914400"/>
          </a:xfrm>
        </p:spPr>
        <p:txBody>
          <a:bodyPr>
            <a:normAutofit/>
          </a:bodyPr>
          <a:lstStyle/>
          <a:p>
            <a:r>
              <a:rPr lang="en-US" dirty="0"/>
              <a:t>US models </a:t>
            </a:r>
            <a:r>
              <a:rPr lang="en-US" sz="1600" dirty="0"/>
              <a:t>(equipped with </a:t>
            </a:r>
            <a:r>
              <a:rPr lang="en-US" sz="1600" dirty="0" err="1"/>
              <a:t>Snapdraggon</a:t>
            </a:r>
            <a:r>
              <a:rPr lang="en-US" sz="1600" dirty="0"/>
              <a:t> 855 chipset)</a:t>
            </a:r>
            <a:r>
              <a:rPr lang="en-US" dirty="0"/>
              <a:t> have locked bootloaders, no root access.</a:t>
            </a:r>
          </a:p>
          <a:p>
            <a:r>
              <a:rPr lang="en-US" dirty="0"/>
              <a:t>5G phones equipped with Android 9 Pie did not yet support 5G-NR APIs</a:t>
            </a:r>
          </a:p>
        </p:txBody>
      </p:sp>
      <p:sp>
        <p:nvSpPr>
          <p:cNvPr id="3" name="Title 2">
            <a:extLst>
              <a:ext uri="{FF2B5EF4-FFF2-40B4-BE49-F238E27FC236}">
                <a16:creationId xmlns:a16="http://schemas.microsoft.com/office/drawing/2014/main" id="{07CF1D38-ECD9-5B48-A4E2-207EA47C5280}"/>
              </a:ext>
            </a:extLst>
          </p:cNvPr>
          <p:cNvSpPr>
            <a:spLocks noGrp="1"/>
          </p:cNvSpPr>
          <p:nvPr>
            <p:ph type="title"/>
          </p:nvPr>
        </p:nvSpPr>
        <p:spPr/>
        <p:txBody>
          <a:bodyPr/>
          <a:lstStyle/>
          <a:p>
            <a:r>
              <a:rPr lang="en-US" dirty="0"/>
              <a:t>Challenge 2: No 5G Tool</a:t>
            </a:r>
          </a:p>
        </p:txBody>
      </p:sp>
      <p:pic>
        <p:nvPicPr>
          <p:cNvPr id="12290" name="Picture 2" descr="Walking Clipart Stick Man">
            <a:extLst>
              <a:ext uri="{FF2B5EF4-FFF2-40B4-BE49-F238E27FC236}">
                <a16:creationId xmlns:a16="http://schemas.microsoft.com/office/drawing/2014/main" id="{E40FEB7B-096E-2140-B0AF-07AAA19F31F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0826"/>
          <a:stretch/>
        </p:blipFill>
        <p:spPr bwMode="auto">
          <a:xfrm>
            <a:off x="2999202" y="3429001"/>
            <a:ext cx="978513" cy="1731407"/>
          </a:xfrm>
          <a:prstGeom prst="rect">
            <a:avLst/>
          </a:prstGeom>
          <a:noFill/>
          <a:extLst>
            <a:ext uri="{909E8E84-426E-40DD-AFC4-6F175D3DCCD1}">
              <a14:hiddenFill xmlns:a14="http://schemas.microsoft.com/office/drawing/2010/main">
                <a:solidFill>
                  <a:srgbClr val="FFFFFF"/>
                </a:solidFill>
              </a14:hiddenFill>
            </a:ext>
          </a:extLst>
        </p:spPr>
      </p:pic>
      <p:pic>
        <p:nvPicPr>
          <p:cNvPr id="14" name="Graphic 13" descr="Smart Phone">
            <a:extLst>
              <a:ext uri="{FF2B5EF4-FFF2-40B4-BE49-F238E27FC236}">
                <a16:creationId xmlns:a16="http://schemas.microsoft.com/office/drawing/2014/main" id="{50089B8D-E637-0947-AE81-C15462FCA73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292995">
            <a:off x="3676531" y="3485091"/>
            <a:ext cx="1188898" cy="1034975"/>
          </a:xfrm>
          <a:prstGeom prst="rect">
            <a:avLst/>
          </a:prstGeom>
        </p:spPr>
      </p:pic>
      <p:sp>
        <p:nvSpPr>
          <p:cNvPr id="15" name="TextBox 14">
            <a:extLst>
              <a:ext uri="{FF2B5EF4-FFF2-40B4-BE49-F238E27FC236}">
                <a16:creationId xmlns:a16="http://schemas.microsoft.com/office/drawing/2014/main" id="{DB346E48-224F-3C46-8F1D-2B9D4A6E2F56}"/>
              </a:ext>
            </a:extLst>
          </p:cNvPr>
          <p:cNvSpPr txBox="1"/>
          <p:nvPr/>
        </p:nvSpPr>
        <p:spPr>
          <a:xfrm>
            <a:off x="4030369" y="3817912"/>
            <a:ext cx="513282" cy="400110"/>
          </a:xfrm>
          <a:prstGeom prst="rect">
            <a:avLst/>
          </a:prstGeom>
          <a:noFill/>
        </p:spPr>
        <p:txBody>
          <a:bodyPr wrap="none" rtlCol="0">
            <a:spAutoFit/>
          </a:bodyPr>
          <a:lstStyle/>
          <a:p>
            <a:r>
              <a:rPr lang="en-US" sz="2000" b="1" dirty="0">
                <a:solidFill>
                  <a:srgbClr val="FF0000"/>
                </a:solidFill>
                <a:latin typeface="CMU Sans Serif" panose="02000603000000000000" pitchFamily="2" charset="0"/>
                <a:ea typeface="CMU Sans Serif" panose="02000603000000000000" pitchFamily="2" charset="0"/>
                <a:cs typeface="CMU Sans Serif" panose="02000603000000000000" pitchFamily="2" charset="0"/>
              </a:rPr>
              <a:t>5G</a:t>
            </a:r>
          </a:p>
        </p:txBody>
      </p:sp>
      <p:pic>
        <p:nvPicPr>
          <p:cNvPr id="18" name="Graphic 17" descr="Smiling face with no fill">
            <a:extLst>
              <a:ext uri="{FF2B5EF4-FFF2-40B4-BE49-F238E27FC236}">
                <a16:creationId xmlns:a16="http://schemas.microsoft.com/office/drawing/2014/main" id="{02BACB17-10B4-B740-B356-BD657E3BFD86}"/>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999202" y="2618267"/>
            <a:ext cx="914400" cy="914400"/>
          </a:xfrm>
          <a:prstGeom prst="rect">
            <a:avLst/>
          </a:prstGeom>
        </p:spPr>
      </p:pic>
      <p:sp>
        <p:nvSpPr>
          <p:cNvPr id="24" name="TextBox 23">
            <a:extLst>
              <a:ext uri="{FF2B5EF4-FFF2-40B4-BE49-F238E27FC236}">
                <a16:creationId xmlns:a16="http://schemas.microsoft.com/office/drawing/2014/main" id="{93A362A3-F020-3541-840F-6472AF21E952}"/>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Challenges (2/4)</a:t>
            </a:r>
          </a:p>
        </p:txBody>
      </p:sp>
    </p:spTree>
    <p:extLst>
      <p:ext uri="{BB962C8B-B14F-4D97-AF65-F5344CB8AC3E}">
        <p14:creationId xmlns:p14="http://schemas.microsoft.com/office/powerpoint/2010/main" val="14456847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500"/>
                                        <p:tgtEl>
                                          <p:spTgt spid="15"/>
                                        </p:tgtEl>
                                      </p:cBhvr>
                                    </p:animEffect>
                                  </p:childTnLst>
                                </p:cTn>
                              </p:par>
                            </p:childTnLst>
                          </p:cTn>
                        </p:par>
                        <p:par>
                          <p:cTn id="18" fill="hold">
                            <p:stCondLst>
                              <p:cond delay="500"/>
                            </p:stCondLst>
                            <p:childTnLst>
                              <p:par>
                                <p:cTn id="19" presetID="35" presetClass="emph" presetSubtype="0" repeatCount="indefinite" fill="hold" grpId="1" nodeType="afterEffect">
                                  <p:stCondLst>
                                    <p:cond delay="0"/>
                                  </p:stCondLst>
                                  <p:childTnLst>
                                    <p:anim calcmode="discrete" valueType="str">
                                      <p:cBhvr>
                                        <p:cTn id="20" dur="1000" fill="hold"/>
                                        <p:tgtEl>
                                          <p:spTgt spid="1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15" grpId="0"/>
      <p:bldP spid="1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045CB0-57B5-CF49-94FA-CC5199153BF4}"/>
              </a:ext>
            </a:extLst>
          </p:cNvPr>
          <p:cNvSpPr>
            <a:spLocks noGrp="1"/>
          </p:cNvSpPr>
          <p:nvPr>
            <p:ph idx="1"/>
          </p:nvPr>
        </p:nvSpPr>
        <p:spPr>
          <a:xfrm>
            <a:off x="251790" y="1253331"/>
            <a:ext cx="11545957" cy="914400"/>
          </a:xfrm>
        </p:spPr>
        <p:txBody>
          <a:bodyPr>
            <a:normAutofit/>
          </a:bodyPr>
          <a:lstStyle/>
          <a:p>
            <a:r>
              <a:rPr lang="en-US" dirty="0"/>
              <a:t>US models </a:t>
            </a:r>
            <a:r>
              <a:rPr lang="en-US" sz="1600" dirty="0"/>
              <a:t>(equipped with </a:t>
            </a:r>
            <a:r>
              <a:rPr lang="en-US" sz="1600" dirty="0" err="1"/>
              <a:t>Snapdraggon</a:t>
            </a:r>
            <a:r>
              <a:rPr lang="en-US" sz="1600" dirty="0"/>
              <a:t> 855 chipset)</a:t>
            </a:r>
            <a:r>
              <a:rPr lang="en-US" dirty="0"/>
              <a:t> have locked bootloaders, no root access.</a:t>
            </a:r>
          </a:p>
          <a:p>
            <a:r>
              <a:rPr lang="en-US" dirty="0"/>
              <a:t>5G phones equipped with Android 9 Pie which does not provide 5G-NR APIs</a:t>
            </a:r>
          </a:p>
        </p:txBody>
      </p:sp>
      <p:sp>
        <p:nvSpPr>
          <p:cNvPr id="3" name="Title 2">
            <a:extLst>
              <a:ext uri="{FF2B5EF4-FFF2-40B4-BE49-F238E27FC236}">
                <a16:creationId xmlns:a16="http://schemas.microsoft.com/office/drawing/2014/main" id="{07CF1D38-ECD9-5B48-A4E2-207EA47C5280}"/>
              </a:ext>
            </a:extLst>
          </p:cNvPr>
          <p:cNvSpPr>
            <a:spLocks noGrp="1"/>
          </p:cNvSpPr>
          <p:nvPr>
            <p:ph type="title"/>
          </p:nvPr>
        </p:nvSpPr>
        <p:spPr/>
        <p:txBody>
          <a:bodyPr/>
          <a:lstStyle/>
          <a:p>
            <a:r>
              <a:rPr lang="en-US" dirty="0"/>
              <a:t>Challenge 2: No 5G Tool</a:t>
            </a:r>
          </a:p>
        </p:txBody>
      </p:sp>
      <p:pic>
        <p:nvPicPr>
          <p:cNvPr id="12290" name="Picture 2" descr="Walking Clipart Stick Man">
            <a:extLst>
              <a:ext uri="{FF2B5EF4-FFF2-40B4-BE49-F238E27FC236}">
                <a16:creationId xmlns:a16="http://schemas.microsoft.com/office/drawing/2014/main" id="{E40FEB7B-096E-2140-B0AF-07AAA19F31F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0826"/>
          <a:stretch/>
        </p:blipFill>
        <p:spPr bwMode="auto">
          <a:xfrm>
            <a:off x="2999202" y="3429001"/>
            <a:ext cx="978513" cy="1731407"/>
          </a:xfrm>
          <a:prstGeom prst="rect">
            <a:avLst/>
          </a:prstGeom>
          <a:noFill/>
          <a:extLst>
            <a:ext uri="{909E8E84-426E-40DD-AFC4-6F175D3DCCD1}">
              <a14:hiddenFill xmlns:a14="http://schemas.microsoft.com/office/drawing/2010/main">
                <a:solidFill>
                  <a:srgbClr val="FFFFFF"/>
                </a:solidFill>
              </a14:hiddenFill>
            </a:ext>
          </a:extLst>
        </p:spPr>
      </p:pic>
      <p:pic>
        <p:nvPicPr>
          <p:cNvPr id="14" name="Graphic 13" descr="Smart Phone">
            <a:extLst>
              <a:ext uri="{FF2B5EF4-FFF2-40B4-BE49-F238E27FC236}">
                <a16:creationId xmlns:a16="http://schemas.microsoft.com/office/drawing/2014/main" id="{50089B8D-E637-0947-AE81-C15462FCA73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1292995">
            <a:off x="3676531" y="3485091"/>
            <a:ext cx="1188898" cy="1034975"/>
          </a:xfrm>
          <a:prstGeom prst="rect">
            <a:avLst/>
          </a:prstGeom>
        </p:spPr>
      </p:pic>
      <p:sp>
        <p:nvSpPr>
          <p:cNvPr id="15" name="TextBox 14">
            <a:extLst>
              <a:ext uri="{FF2B5EF4-FFF2-40B4-BE49-F238E27FC236}">
                <a16:creationId xmlns:a16="http://schemas.microsoft.com/office/drawing/2014/main" id="{DB346E48-224F-3C46-8F1D-2B9D4A6E2F56}"/>
              </a:ext>
            </a:extLst>
          </p:cNvPr>
          <p:cNvSpPr txBox="1"/>
          <p:nvPr/>
        </p:nvSpPr>
        <p:spPr>
          <a:xfrm>
            <a:off x="4030369" y="3817912"/>
            <a:ext cx="513282" cy="400110"/>
          </a:xfrm>
          <a:prstGeom prst="rect">
            <a:avLst/>
          </a:prstGeom>
          <a:noFill/>
        </p:spPr>
        <p:txBody>
          <a:bodyPr wrap="none" rtlCol="0">
            <a:spAutoFit/>
          </a:bodyPr>
          <a:lstStyle/>
          <a:p>
            <a:r>
              <a:rPr lang="en-US" sz="2000" b="1" dirty="0">
                <a:solidFill>
                  <a:srgbClr val="FF0000"/>
                </a:solidFill>
                <a:latin typeface="CMU Sans Serif" panose="02000603000000000000" pitchFamily="2" charset="0"/>
                <a:ea typeface="CMU Sans Serif" panose="02000603000000000000" pitchFamily="2" charset="0"/>
                <a:cs typeface="CMU Sans Serif" panose="02000603000000000000" pitchFamily="2" charset="0"/>
              </a:rPr>
              <a:t>5G</a:t>
            </a:r>
          </a:p>
        </p:txBody>
      </p:sp>
      <p:pic>
        <p:nvPicPr>
          <p:cNvPr id="12292" name="Picture 4" descr="kisspng-computer-icons-emoticon-download-confused-face ...">
            <a:extLst>
              <a:ext uri="{FF2B5EF4-FFF2-40B4-BE49-F238E27FC236}">
                <a16:creationId xmlns:a16="http://schemas.microsoft.com/office/drawing/2014/main" id="{B4ED4BA9-526A-7D4E-9053-F47FA4D2FFC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48356" y="2680802"/>
            <a:ext cx="771839" cy="771839"/>
          </a:xfrm>
          <a:prstGeom prst="rect">
            <a:avLst/>
          </a:prstGeom>
          <a:noFill/>
          <a:extLst>
            <a:ext uri="{909E8E84-426E-40DD-AFC4-6F175D3DCCD1}">
              <a14:hiddenFill xmlns:a14="http://schemas.microsoft.com/office/drawing/2010/main">
                <a:solidFill>
                  <a:srgbClr val="FFFFFF"/>
                </a:solidFill>
              </a14:hiddenFill>
            </a:ext>
          </a:extLst>
        </p:spPr>
      </p:pic>
      <p:sp>
        <p:nvSpPr>
          <p:cNvPr id="20" name="Rectangular Callout 19">
            <a:extLst>
              <a:ext uri="{FF2B5EF4-FFF2-40B4-BE49-F238E27FC236}">
                <a16:creationId xmlns:a16="http://schemas.microsoft.com/office/drawing/2014/main" id="{17C3CB9F-F4AC-8E4E-854A-8958D63EAF3B}"/>
              </a:ext>
            </a:extLst>
          </p:cNvPr>
          <p:cNvSpPr/>
          <p:nvPr/>
        </p:nvSpPr>
        <p:spPr>
          <a:xfrm>
            <a:off x="4884224" y="2811652"/>
            <a:ext cx="3692080" cy="510141"/>
          </a:xfrm>
          <a:prstGeom prst="wedgeRectCallout">
            <a:avLst>
              <a:gd name="adj1" fmla="val -57827"/>
              <a:gd name="adj2" fmla="val 100855"/>
            </a:avLst>
          </a:prstGeom>
          <a:solidFill>
            <a:schemeClr val="bg1">
              <a:lumMod val="95000"/>
            </a:schemeClr>
          </a:solidFill>
          <a:ln>
            <a:solidFill>
              <a:schemeClr val="tx1"/>
            </a:solidFill>
            <a:prstDash val="dash"/>
            <a:extLst>
              <a:ext uri="{C807C97D-BFC1-408E-A445-0C87EB9F89A2}">
                <ask:lineSketchStyleProps xmlns:ask="http://schemas.microsoft.com/office/drawing/2018/sketchyshapes" sd="1219033472">
                  <a:custGeom>
                    <a:avLst/>
                    <a:gdLst>
                      <a:gd name="connsiteX0" fmla="*/ 0 w 2291508"/>
                      <a:gd name="connsiteY0" fmla="*/ 0 h 713952"/>
                      <a:gd name="connsiteX1" fmla="*/ 381918 w 2291508"/>
                      <a:gd name="connsiteY1" fmla="*/ 0 h 713952"/>
                      <a:gd name="connsiteX2" fmla="*/ 381918 w 2291508"/>
                      <a:gd name="connsiteY2" fmla="*/ 0 h 713952"/>
                      <a:gd name="connsiteX3" fmla="*/ 954795 w 2291508"/>
                      <a:gd name="connsiteY3" fmla="*/ 0 h 713952"/>
                      <a:gd name="connsiteX4" fmla="*/ 1373632 w 2291508"/>
                      <a:gd name="connsiteY4" fmla="*/ 0 h 713952"/>
                      <a:gd name="connsiteX5" fmla="*/ 1779101 w 2291508"/>
                      <a:gd name="connsiteY5" fmla="*/ 0 h 713952"/>
                      <a:gd name="connsiteX6" fmla="*/ 2291508 w 2291508"/>
                      <a:gd name="connsiteY6" fmla="*/ 0 h 713952"/>
                      <a:gd name="connsiteX7" fmla="*/ 2291508 w 2291508"/>
                      <a:gd name="connsiteY7" fmla="*/ 416472 h 713952"/>
                      <a:gd name="connsiteX8" fmla="*/ 2291508 w 2291508"/>
                      <a:gd name="connsiteY8" fmla="*/ 416472 h 713952"/>
                      <a:gd name="connsiteX9" fmla="*/ 2291508 w 2291508"/>
                      <a:gd name="connsiteY9" fmla="*/ 594960 h 713952"/>
                      <a:gd name="connsiteX10" fmla="*/ 2291508 w 2291508"/>
                      <a:gd name="connsiteY10" fmla="*/ 713952 h 713952"/>
                      <a:gd name="connsiteX11" fmla="*/ 1872671 w 2291508"/>
                      <a:gd name="connsiteY11" fmla="*/ 713952 h 713952"/>
                      <a:gd name="connsiteX12" fmla="*/ 1427100 w 2291508"/>
                      <a:gd name="connsiteY12" fmla="*/ 713952 h 713952"/>
                      <a:gd name="connsiteX13" fmla="*/ 954795 w 2291508"/>
                      <a:gd name="connsiteY13" fmla="*/ 713952 h 713952"/>
                      <a:gd name="connsiteX14" fmla="*/ 381918 w 2291508"/>
                      <a:gd name="connsiteY14" fmla="*/ 713952 h 713952"/>
                      <a:gd name="connsiteX15" fmla="*/ 381918 w 2291508"/>
                      <a:gd name="connsiteY15" fmla="*/ 713952 h 713952"/>
                      <a:gd name="connsiteX16" fmla="*/ 0 w 2291508"/>
                      <a:gd name="connsiteY16" fmla="*/ 713952 h 713952"/>
                      <a:gd name="connsiteX17" fmla="*/ 0 w 2291508"/>
                      <a:gd name="connsiteY17" fmla="*/ 594960 h 713952"/>
                      <a:gd name="connsiteX18" fmla="*/ -343348 w 2291508"/>
                      <a:gd name="connsiteY18" fmla="*/ 637703 h 713952"/>
                      <a:gd name="connsiteX19" fmla="*/ -686696 w 2291508"/>
                      <a:gd name="connsiteY19" fmla="*/ 680446 h 713952"/>
                      <a:gd name="connsiteX20" fmla="*/ -357082 w 2291508"/>
                      <a:gd name="connsiteY20" fmla="*/ 553738 h 713952"/>
                      <a:gd name="connsiteX21" fmla="*/ 0 w 2291508"/>
                      <a:gd name="connsiteY21" fmla="*/ 416472 h 713952"/>
                      <a:gd name="connsiteX22" fmla="*/ 0 w 2291508"/>
                      <a:gd name="connsiteY22" fmla="*/ 0 h 7139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91508" h="713952" fill="none" extrusionOk="0">
                        <a:moveTo>
                          <a:pt x="0" y="0"/>
                        </a:moveTo>
                        <a:cubicBezTo>
                          <a:pt x="153462" y="-16193"/>
                          <a:pt x="290924" y="3238"/>
                          <a:pt x="381918" y="0"/>
                        </a:cubicBezTo>
                        <a:lnTo>
                          <a:pt x="381918" y="0"/>
                        </a:lnTo>
                        <a:cubicBezTo>
                          <a:pt x="527813" y="-13293"/>
                          <a:pt x="715194" y="62197"/>
                          <a:pt x="954795" y="0"/>
                        </a:cubicBezTo>
                        <a:cubicBezTo>
                          <a:pt x="1089107" y="-20656"/>
                          <a:pt x="1250095" y="41141"/>
                          <a:pt x="1373632" y="0"/>
                        </a:cubicBezTo>
                        <a:cubicBezTo>
                          <a:pt x="1497169" y="-41141"/>
                          <a:pt x="1675959" y="17026"/>
                          <a:pt x="1779101" y="0"/>
                        </a:cubicBezTo>
                        <a:cubicBezTo>
                          <a:pt x="1882243" y="-17026"/>
                          <a:pt x="2124741" y="25445"/>
                          <a:pt x="2291508" y="0"/>
                        </a:cubicBezTo>
                        <a:cubicBezTo>
                          <a:pt x="2305234" y="106594"/>
                          <a:pt x="2270509" y="251471"/>
                          <a:pt x="2291508" y="416472"/>
                        </a:cubicBezTo>
                        <a:lnTo>
                          <a:pt x="2291508" y="416472"/>
                        </a:lnTo>
                        <a:cubicBezTo>
                          <a:pt x="2297736" y="502169"/>
                          <a:pt x="2283521" y="531608"/>
                          <a:pt x="2291508" y="594960"/>
                        </a:cubicBezTo>
                        <a:cubicBezTo>
                          <a:pt x="2294888" y="627535"/>
                          <a:pt x="2284146" y="672270"/>
                          <a:pt x="2291508" y="713952"/>
                        </a:cubicBezTo>
                        <a:cubicBezTo>
                          <a:pt x="2165705" y="763573"/>
                          <a:pt x="2081102" y="713871"/>
                          <a:pt x="1872671" y="713952"/>
                        </a:cubicBezTo>
                        <a:cubicBezTo>
                          <a:pt x="1664240" y="714033"/>
                          <a:pt x="1581877" y="711189"/>
                          <a:pt x="1427100" y="713952"/>
                        </a:cubicBezTo>
                        <a:cubicBezTo>
                          <a:pt x="1272323" y="716715"/>
                          <a:pt x="1132950" y="711424"/>
                          <a:pt x="954795" y="713952"/>
                        </a:cubicBezTo>
                        <a:cubicBezTo>
                          <a:pt x="806239" y="732160"/>
                          <a:pt x="512895" y="656044"/>
                          <a:pt x="381918" y="713952"/>
                        </a:cubicBezTo>
                        <a:lnTo>
                          <a:pt x="381918" y="713952"/>
                        </a:lnTo>
                        <a:cubicBezTo>
                          <a:pt x="238065" y="747970"/>
                          <a:pt x="173984" y="673330"/>
                          <a:pt x="0" y="713952"/>
                        </a:cubicBezTo>
                        <a:cubicBezTo>
                          <a:pt x="-5905" y="666199"/>
                          <a:pt x="238" y="633251"/>
                          <a:pt x="0" y="594960"/>
                        </a:cubicBezTo>
                        <a:cubicBezTo>
                          <a:pt x="-83347" y="620824"/>
                          <a:pt x="-264942" y="605697"/>
                          <a:pt x="-343348" y="637703"/>
                        </a:cubicBezTo>
                        <a:cubicBezTo>
                          <a:pt x="-421754" y="669709"/>
                          <a:pt x="-596881" y="646389"/>
                          <a:pt x="-686696" y="680446"/>
                        </a:cubicBezTo>
                        <a:cubicBezTo>
                          <a:pt x="-573412" y="593239"/>
                          <a:pt x="-464216" y="615816"/>
                          <a:pt x="-357082" y="553738"/>
                        </a:cubicBezTo>
                        <a:cubicBezTo>
                          <a:pt x="-249948" y="491660"/>
                          <a:pt x="-125864" y="481075"/>
                          <a:pt x="0" y="416472"/>
                        </a:cubicBezTo>
                        <a:cubicBezTo>
                          <a:pt x="-32746" y="280582"/>
                          <a:pt x="3058" y="92622"/>
                          <a:pt x="0" y="0"/>
                        </a:cubicBezTo>
                        <a:close/>
                      </a:path>
                      <a:path w="2291508" h="713952" stroke="0" extrusionOk="0">
                        <a:moveTo>
                          <a:pt x="0" y="0"/>
                        </a:moveTo>
                        <a:cubicBezTo>
                          <a:pt x="88033" y="-24246"/>
                          <a:pt x="259897" y="16497"/>
                          <a:pt x="381918" y="0"/>
                        </a:cubicBezTo>
                        <a:lnTo>
                          <a:pt x="381918" y="0"/>
                        </a:lnTo>
                        <a:cubicBezTo>
                          <a:pt x="563038" y="-2482"/>
                          <a:pt x="794714" y="33886"/>
                          <a:pt x="954795" y="0"/>
                        </a:cubicBezTo>
                        <a:cubicBezTo>
                          <a:pt x="1139107" y="-48630"/>
                          <a:pt x="1253823" y="39941"/>
                          <a:pt x="1427100" y="0"/>
                        </a:cubicBezTo>
                        <a:cubicBezTo>
                          <a:pt x="1600377" y="-39941"/>
                          <a:pt x="1762727" y="15652"/>
                          <a:pt x="1886038" y="0"/>
                        </a:cubicBezTo>
                        <a:cubicBezTo>
                          <a:pt x="2009349" y="-15652"/>
                          <a:pt x="2207592" y="41737"/>
                          <a:pt x="2291508" y="0"/>
                        </a:cubicBezTo>
                        <a:cubicBezTo>
                          <a:pt x="2338136" y="152569"/>
                          <a:pt x="2245874" y="260924"/>
                          <a:pt x="2291508" y="416472"/>
                        </a:cubicBezTo>
                        <a:lnTo>
                          <a:pt x="2291508" y="416472"/>
                        </a:lnTo>
                        <a:cubicBezTo>
                          <a:pt x="2302741" y="498739"/>
                          <a:pt x="2280122" y="518096"/>
                          <a:pt x="2291508" y="594960"/>
                        </a:cubicBezTo>
                        <a:cubicBezTo>
                          <a:pt x="2294630" y="637267"/>
                          <a:pt x="2290524" y="658496"/>
                          <a:pt x="2291508" y="713952"/>
                        </a:cubicBezTo>
                        <a:cubicBezTo>
                          <a:pt x="2083857" y="743985"/>
                          <a:pt x="2046619" y="667979"/>
                          <a:pt x="1845937" y="713952"/>
                        </a:cubicBezTo>
                        <a:cubicBezTo>
                          <a:pt x="1645255" y="759925"/>
                          <a:pt x="1481934" y="689398"/>
                          <a:pt x="1386999" y="713952"/>
                        </a:cubicBezTo>
                        <a:cubicBezTo>
                          <a:pt x="1292064" y="738506"/>
                          <a:pt x="1152601" y="705440"/>
                          <a:pt x="954795" y="713952"/>
                        </a:cubicBezTo>
                        <a:cubicBezTo>
                          <a:pt x="776833" y="754787"/>
                          <a:pt x="600682" y="682010"/>
                          <a:pt x="381918" y="713952"/>
                        </a:cubicBezTo>
                        <a:lnTo>
                          <a:pt x="381918" y="713952"/>
                        </a:lnTo>
                        <a:cubicBezTo>
                          <a:pt x="275449" y="735279"/>
                          <a:pt x="154795" y="685763"/>
                          <a:pt x="0" y="713952"/>
                        </a:cubicBezTo>
                        <a:cubicBezTo>
                          <a:pt x="-2712" y="669480"/>
                          <a:pt x="8899" y="648324"/>
                          <a:pt x="0" y="594960"/>
                        </a:cubicBezTo>
                        <a:cubicBezTo>
                          <a:pt x="-69573" y="611777"/>
                          <a:pt x="-249212" y="600637"/>
                          <a:pt x="-329614" y="635993"/>
                        </a:cubicBezTo>
                        <a:cubicBezTo>
                          <a:pt x="-410016" y="671349"/>
                          <a:pt x="-597949" y="663379"/>
                          <a:pt x="-686696" y="680446"/>
                        </a:cubicBezTo>
                        <a:cubicBezTo>
                          <a:pt x="-579387" y="614701"/>
                          <a:pt x="-499634" y="640890"/>
                          <a:pt x="-350215" y="551099"/>
                        </a:cubicBezTo>
                        <a:cubicBezTo>
                          <a:pt x="-200796" y="461307"/>
                          <a:pt x="-60586" y="478826"/>
                          <a:pt x="0" y="416472"/>
                        </a:cubicBezTo>
                        <a:cubicBezTo>
                          <a:pt x="-16905" y="328142"/>
                          <a:pt x="45448" y="117347"/>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a:solidFill>
                  <a:schemeClr val="tx1"/>
                </a:solidFill>
                <a:latin typeface="CMU Typewriter Text Light" panose="02000309000000000000" pitchFamily="49" charset="0"/>
                <a:ea typeface="CMU Typewriter Text Light" panose="02000309000000000000" pitchFamily="49" charset="0"/>
                <a:cs typeface="CMU Typewriter Text Light" panose="02000309000000000000" pitchFamily="49" charset="0"/>
              </a:rPr>
              <a:t>getDataNetworkType</a:t>
            </a:r>
            <a:r>
              <a:rPr lang="en-US" dirty="0">
                <a:solidFill>
                  <a:schemeClr val="tx1"/>
                </a:solidFill>
                <a:latin typeface="CMU Typewriter Text Light" panose="02000309000000000000" pitchFamily="49" charset="0"/>
                <a:ea typeface="CMU Typewriter Text Light" panose="02000309000000000000" pitchFamily="49" charset="0"/>
                <a:cs typeface="CMU Typewriter Text Light" panose="02000309000000000000" pitchFamily="49" charset="0"/>
              </a:rPr>
              <a:t>() = ‘LTE’</a:t>
            </a:r>
            <a:endParaRPr lang="en-US" dirty="0">
              <a:solidFill>
                <a:schemeClr val="tx1"/>
              </a:solidFill>
            </a:endParaRPr>
          </a:p>
        </p:txBody>
      </p:sp>
      <p:sp>
        <p:nvSpPr>
          <p:cNvPr id="24" name="TextBox 23">
            <a:extLst>
              <a:ext uri="{FF2B5EF4-FFF2-40B4-BE49-F238E27FC236}">
                <a16:creationId xmlns:a16="http://schemas.microsoft.com/office/drawing/2014/main" id="{93A362A3-F020-3541-840F-6472AF21E952}"/>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Challenges (2/4)</a:t>
            </a:r>
          </a:p>
        </p:txBody>
      </p:sp>
      <p:sp>
        <p:nvSpPr>
          <p:cNvPr id="22" name="TextBox 21">
            <a:extLst>
              <a:ext uri="{FF2B5EF4-FFF2-40B4-BE49-F238E27FC236}">
                <a16:creationId xmlns:a16="http://schemas.microsoft.com/office/drawing/2014/main" id="{143B8889-4760-3D43-B871-AE6C92A4EDBF}"/>
              </a:ext>
            </a:extLst>
          </p:cNvPr>
          <p:cNvSpPr txBox="1"/>
          <p:nvPr/>
        </p:nvSpPr>
        <p:spPr>
          <a:xfrm>
            <a:off x="7591599" y="3833301"/>
            <a:ext cx="3079689" cy="369332"/>
          </a:xfrm>
          <a:prstGeom prst="rect">
            <a:avLst/>
          </a:prstGeom>
          <a:noFill/>
        </p:spPr>
        <p:txBody>
          <a:bodyPr wrap="none" rtlCol="0">
            <a:spAutoFit/>
          </a:bodyPr>
          <a:lstStyle/>
          <a:p>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How to detect if 5G is active?</a:t>
            </a:r>
          </a:p>
        </p:txBody>
      </p:sp>
      <p:sp>
        <p:nvSpPr>
          <p:cNvPr id="26" name="TextBox 25">
            <a:extLst>
              <a:ext uri="{FF2B5EF4-FFF2-40B4-BE49-F238E27FC236}">
                <a16:creationId xmlns:a16="http://schemas.microsoft.com/office/drawing/2014/main" id="{764BF706-7DF0-C14A-AF7E-7541F6090395}"/>
              </a:ext>
            </a:extLst>
          </p:cNvPr>
          <p:cNvSpPr txBox="1"/>
          <p:nvPr/>
        </p:nvSpPr>
        <p:spPr>
          <a:xfrm>
            <a:off x="6373429" y="4585023"/>
            <a:ext cx="3153427" cy="369332"/>
          </a:xfrm>
          <a:prstGeom prst="rect">
            <a:avLst/>
          </a:prstGeom>
          <a:noFill/>
        </p:spPr>
        <p:txBody>
          <a:bodyPr wrap="none" rtlCol="0">
            <a:spAutoFit/>
          </a:bodyPr>
          <a:lstStyle/>
          <a:p>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How to detect handoff events?</a:t>
            </a:r>
          </a:p>
        </p:txBody>
      </p:sp>
      <p:sp>
        <p:nvSpPr>
          <p:cNvPr id="30" name="TextBox 29">
            <a:extLst>
              <a:ext uri="{FF2B5EF4-FFF2-40B4-BE49-F238E27FC236}">
                <a16:creationId xmlns:a16="http://schemas.microsoft.com/office/drawing/2014/main" id="{A4D60ADD-C252-114B-B3CE-67DBD2865EEA}"/>
              </a:ext>
            </a:extLst>
          </p:cNvPr>
          <p:cNvSpPr txBox="1"/>
          <p:nvPr/>
        </p:nvSpPr>
        <p:spPr>
          <a:xfrm>
            <a:off x="0" y="5701063"/>
            <a:ext cx="12192000" cy="461665"/>
          </a:xfrm>
          <a:prstGeom prst="rect">
            <a:avLst/>
          </a:prstGeom>
          <a:noFill/>
        </p:spPr>
        <p:txBody>
          <a:bodyPr wrap="square" rtlCol="0">
            <a:spAutoFit/>
          </a:bodyPr>
          <a:lstStyle/>
          <a:p>
            <a:pPr algn="ctr"/>
            <a:r>
              <a:rPr lang="en-US" sz="2400" b="1" dirty="0">
                <a:solidFill>
                  <a:srgbClr val="C00000"/>
                </a:solidFill>
                <a:latin typeface="CMU Sans Serif Medium" panose="02000603000000000000" pitchFamily="2" charset="0"/>
                <a:ea typeface="CMU Sans Serif Medium" panose="02000603000000000000" pitchFamily="2" charset="0"/>
                <a:cs typeface="CMU Sans Serif Medium" panose="02000603000000000000" pitchFamily="2" charset="0"/>
              </a:rPr>
              <a:t>No mature tool for capturing and monitoring 5G-specific information</a:t>
            </a:r>
          </a:p>
        </p:txBody>
      </p:sp>
    </p:spTree>
    <p:extLst>
      <p:ext uri="{BB962C8B-B14F-4D97-AF65-F5344CB8AC3E}">
        <p14:creationId xmlns:p14="http://schemas.microsoft.com/office/powerpoint/2010/main" val="2824525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500"/>
                                        <p:tgtEl>
                                          <p:spTgt spid="22"/>
                                        </p:tgtEl>
                                      </p:cBhvr>
                                    </p:animEffect>
                                  </p:childTnLst>
                                </p:cTn>
                              </p:par>
                            </p:childTnLst>
                          </p:cTn>
                        </p:par>
                        <p:par>
                          <p:cTn id="13" fill="hold">
                            <p:stCondLst>
                              <p:cond delay="500"/>
                            </p:stCondLst>
                            <p:childTnLst>
                              <p:par>
                                <p:cTn id="14" presetID="10" presetClass="entr" presetSubtype="0" fill="hold" grpId="0" nodeType="afterEffect">
                                  <p:stCondLst>
                                    <p:cond delay="500"/>
                                  </p:stCondLst>
                                  <p:childTnLst>
                                    <p:set>
                                      <p:cBhvr>
                                        <p:cTn id="15" dur="1" fill="hold">
                                          <p:stCondLst>
                                            <p:cond delay="0"/>
                                          </p:stCondLst>
                                        </p:cTn>
                                        <p:tgtEl>
                                          <p:spTgt spid="26"/>
                                        </p:tgtEl>
                                        <p:attrNameLst>
                                          <p:attrName>style.visibility</p:attrName>
                                        </p:attrNameLst>
                                      </p:cBhvr>
                                      <p:to>
                                        <p:strVal val="visible"/>
                                      </p:to>
                                    </p:set>
                                    <p:animEffect transition="in" filter="fade">
                                      <p:cBhvr>
                                        <p:cTn id="1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6" grpId="0"/>
      <p:bldP spid="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7CF1D38-ECD9-5B48-A4E2-207EA47C5280}"/>
              </a:ext>
            </a:extLst>
          </p:cNvPr>
          <p:cNvSpPr>
            <a:spLocks noGrp="1"/>
          </p:cNvSpPr>
          <p:nvPr>
            <p:ph type="title"/>
          </p:nvPr>
        </p:nvSpPr>
        <p:spPr/>
        <p:txBody>
          <a:bodyPr/>
          <a:lstStyle/>
          <a:p>
            <a:r>
              <a:rPr lang="en-US" dirty="0"/>
              <a:t>Challenge 2: No 5G Tool – Starting from Scratch</a:t>
            </a:r>
          </a:p>
        </p:txBody>
      </p:sp>
      <p:sp>
        <p:nvSpPr>
          <p:cNvPr id="24" name="TextBox 23">
            <a:extLst>
              <a:ext uri="{FF2B5EF4-FFF2-40B4-BE49-F238E27FC236}">
                <a16:creationId xmlns:a16="http://schemas.microsoft.com/office/drawing/2014/main" id="{93A362A3-F020-3541-840F-6472AF21E952}"/>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Challenges (2/4)</a:t>
            </a:r>
          </a:p>
        </p:txBody>
      </p:sp>
      <p:sp>
        <p:nvSpPr>
          <p:cNvPr id="17" name="TextBox 16">
            <a:extLst>
              <a:ext uri="{FF2B5EF4-FFF2-40B4-BE49-F238E27FC236}">
                <a16:creationId xmlns:a16="http://schemas.microsoft.com/office/drawing/2014/main" id="{20D45727-2F77-894C-B4EF-2B31DB655510}"/>
              </a:ext>
            </a:extLst>
          </p:cNvPr>
          <p:cNvSpPr txBox="1"/>
          <p:nvPr/>
        </p:nvSpPr>
        <p:spPr>
          <a:xfrm>
            <a:off x="476460" y="1090669"/>
            <a:ext cx="9748628" cy="5201424"/>
          </a:xfrm>
          <a:prstGeom prst="rect">
            <a:avLst/>
          </a:prstGeom>
          <a:noFill/>
          <a:ln>
            <a:solidFill>
              <a:schemeClr val="tx1">
                <a:alpha val="0"/>
              </a:schemeClr>
            </a:solidFill>
            <a:extLst>
              <a:ext uri="{C807C97D-BFC1-408E-A445-0C87EB9F89A2}">
                <ask:lineSketchStyleProps xmlns:ask="http://schemas.microsoft.com/office/drawing/2018/sketchyshapes" sd="1219033472">
                  <a:custGeom>
                    <a:avLst/>
                    <a:gdLst>
                      <a:gd name="connsiteX0" fmla="*/ 0 w 9748628"/>
                      <a:gd name="connsiteY0" fmla="*/ 0 h 4524315"/>
                      <a:gd name="connsiteX1" fmla="*/ 9748628 w 9748628"/>
                      <a:gd name="connsiteY1" fmla="*/ 0 h 4524315"/>
                      <a:gd name="connsiteX2" fmla="*/ 9748628 w 9748628"/>
                      <a:gd name="connsiteY2" fmla="*/ 4524315 h 4524315"/>
                      <a:gd name="connsiteX3" fmla="*/ 0 w 9748628"/>
                      <a:gd name="connsiteY3" fmla="*/ 4524315 h 4524315"/>
                      <a:gd name="connsiteX4" fmla="*/ 0 w 9748628"/>
                      <a:gd name="connsiteY4" fmla="*/ 0 h 4524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48628" h="4524315" fill="none" extrusionOk="0">
                        <a:moveTo>
                          <a:pt x="0" y="0"/>
                        </a:moveTo>
                        <a:cubicBezTo>
                          <a:pt x="3463812" y="-49533"/>
                          <a:pt x="5079484" y="-14809"/>
                          <a:pt x="9748628" y="0"/>
                        </a:cubicBezTo>
                        <a:cubicBezTo>
                          <a:pt x="9836267" y="1271344"/>
                          <a:pt x="9675949" y="2794346"/>
                          <a:pt x="9748628" y="4524315"/>
                        </a:cubicBezTo>
                        <a:cubicBezTo>
                          <a:pt x="5400493" y="4476084"/>
                          <a:pt x="3400939" y="4608770"/>
                          <a:pt x="0" y="4524315"/>
                        </a:cubicBezTo>
                        <a:cubicBezTo>
                          <a:pt x="-38581" y="2369729"/>
                          <a:pt x="63341" y="2065753"/>
                          <a:pt x="0" y="0"/>
                        </a:cubicBezTo>
                        <a:close/>
                      </a:path>
                      <a:path w="9748628" h="4524315" stroke="0" extrusionOk="0">
                        <a:moveTo>
                          <a:pt x="0" y="0"/>
                        </a:moveTo>
                        <a:cubicBezTo>
                          <a:pt x="2187230" y="118645"/>
                          <a:pt x="5851117" y="116012"/>
                          <a:pt x="9748628" y="0"/>
                        </a:cubicBezTo>
                        <a:cubicBezTo>
                          <a:pt x="9615746" y="1598068"/>
                          <a:pt x="9833579" y="3528365"/>
                          <a:pt x="9748628" y="4524315"/>
                        </a:cubicBezTo>
                        <a:cubicBezTo>
                          <a:pt x="5644109" y="4658915"/>
                          <a:pt x="2437307" y="4367119"/>
                          <a:pt x="0" y="4524315"/>
                        </a:cubicBezTo>
                        <a:cubicBezTo>
                          <a:pt x="-20187" y="3502394"/>
                          <a:pt x="-152480" y="2120127"/>
                          <a:pt x="0" y="0"/>
                        </a:cubicBezTo>
                        <a:close/>
                      </a:path>
                    </a:pathLst>
                  </a:custGeom>
                  <ask:type>
                    <ask:lineSketchNone/>
                  </ask:type>
                </ask:lineSketchStyleProps>
              </a:ext>
            </a:extLst>
          </a:ln>
        </p:spPr>
        <p:txBody>
          <a:bodyPr wrap="square" rtlCol="0">
            <a:spAutoFit/>
          </a:bodyPr>
          <a:lstStyle/>
          <a:p>
            <a:pPr marL="742950">
              <a:lnSpc>
                <a:spcPct val="200000"/>
              </a:lnSpc>
            </a:pPr>
            <a:r>
              <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rPr>
              <a:t>UE’s fine-grained location</a:t>
            </a:r>
          </a:p>
          <a:p>
            <a:pPr marL="742950">
              <a:lnSpc>
                <a:spcPct val="200000"/>
              </a:lnSpc>
            </a:pPr>
            <a:r>
              <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rPr>
              <a:t>Tower ID (cell ID) that the device is connected to</a:t>
            </a:r>
          </a:p>
          <a:p>
            <a:pPr marL="742950">
              <a:lnSpc>
                <a:spcPct val="200000"/>
              </a:lnSpc>
            </a:pPr>
            <a:r>
              <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rPr>
              <a:t>Cellular Signal Strength</a:t>
            </a:r>
          </a:p>
          <a:p>
            <a:pPr marL="742950">
              <a:lnSpc>
                <a:spcPct val="200000"/>
              </a:lnSpc>
            </a:pPr>
            <a:r>
              <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rPr>
              <a:t>5G-NR service status</a:t>
            </a:r>
          </a:p>
          <a:p>
            <a:pPr marL="631825" lvl="1"/>
            <a:r>
              <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rPr>
              <a:t>      </a:t>
            </a:r>
            <a:r>
              <a:rPr lang="en-US" sz="2000" dirty="0">
                <a:latin typeface="CMU Sans Serif Medium" panose="02000603000000000000" pitchFamily="2" charset="0"/>
                <a:ea typeface="CMU Sans Serif Medium" panose="02000603000000000000" pitchFamily="2" charset="0"/>
                <a:cs typeface="CMU Sans Serif Medium" panose="02000603000000000000" pitchFamily="2" charset="0"/>
              </a:rPr>
              <a:t>Parse raw string representation of </a:t>
            </a:r>
            <a:r>
              <a:rPr lang="en-US" sz="2000" b="1" dirty="0" err="1">
                <a:latin typeface="CMU Typewriter Text" panose="02000609000000000000" pitchFamily="49" charset="0"/>
                <a:ea typeface="CMU Typewriter Text" panose="02000609000000000000" pitchFamily="49" charset="0"/>
                <a:cs typeface="CMU Typewriter Text" panose="02000609000000000000" pitchFamily="49" charset="0"/>
              </a:rPr>
              <a:t>ServiceState</a:t>
            </a:r>
            <a:r>
              <a:rPr lang="en-US" sz="2000" dirty="0">
                <a:latin typeface="CMU Sans Serif Medium" panose="02000603000000000000" pitchFamily="2" charset="0"/>
                <a:ea typeface="CMU Sans Serif Medium" panose="02000603000000000000" pitchFamily="2" charset="0"/>
                <a:cs typeface="CMU Sans Serif Medium" panose="02000603000000000000" pitchFamily="2" charset="0"/>
              </a:rPr>
              <a:t> object</a:t>
            </a:r>
          </a:p>
          <a:p>
            <a:pPr marL="631825" lvl="1"/>
            <a:endParaRPr lang="en-US" sz="2000" dirty="0">
              <a:latin typeface="CMU Sans Serif Medium" panose="02000603000000000000" pitchFamily="2" charset="0"/>
              <a:ea typeface="CMU Sans Serif Medium" panose="02000603000000000000" pitchFamily="2" charset="0"/>
              <a:cs typeface="CMU Sans Serif Medium" panose="02000603000000000000" pitchFamily="2" charset="0"/>
            </a:endParaRPr>
          </a:p>
          <a:p>
            <a:pPr marL="631825" lvl="1"/>
            <a:endPar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endParaRPr>
          </a:p>
          <a:p>
            <a:pPr marL="631825" lvl="1"/>
            <a:endPar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endParaRPr>
          </a:p>
          <a:p>
            <a:pPr marL="631825" lvl="1"/>
            <a:endPar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endParaRPr>
          </a:p>
          <a:p>
            <a:pPr marL="742950" lvl="1"/>
            <a:r>
              <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rPr>
              <a:t>Cross compile </a:t>
            </a:r>
            <a:r>
              <a:rPr lang="en-US" sz="2400" dirty="0">
                <a:latin typeface="CMU Typewriter Text" panose="02000609000000000000" pitchFamily="49" charset="0"/>
                <a:ea typeface="CMU Typewriter Text" panose="02000609000000000000" pitchFamily="49" charset="0"/>
                <a:cs typeface="CMU Typewriter Text" panose="02000609000000000000" pitchFamily="49" charset="0"/>
              </a:rPr>
              <a:t>iperf3</a:t>
            </a:r>
            <a:r>
              <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rPr>
              <a:t> into our measurement app.</a:t>
            </a:r>
          </a:p>
        </p:txBody>
      </p:sp>
      <p:graphicFrame>
        <p:nvGraphicFramePr>
          <p:cNvPr id="9" name="Table 8">
            <a:extLst>
              <a:ext uri="{FF2B5EF4-FFF2-40B4-BE49-F238E27FC236}">
                <a16:creationId xmlns:a16="http://schemas.microsoft.com/office/drawing/2014/main" id="{6737336A-DD19-D343-BB6C-94E40E70EE28}"/>
              </a:ext>
            </a:extLst>
          </p:cNvPr>
          <p:cNvGraphicFramePr>
            <a:graphicFrameLocks noGrp="1"/>
          </p:cNvGraphicFramePr>
          <p:nvPr>
            <p:extLst>
              <p:ext uri="{D42A27DB-BD31-4B8C-83A1-F6EECF244321}">
                <p14:modId xmlns:p14="http://schemas.microsoft.com/office/powerpoint/2010/main" val="3146633497"/>
              </p:ext>
            </p:extLst>
          </p:nvPr>
        </p:nvGraphicFramePr>
        <p:xfrm>
          <a:off x="1856491" y="4419613"/>
          <a:ext cx="6974363" cy="1182624"/>
        </p:xfrm>
        <a:graphic>
          <a:graphicData uri="http://schemas.openxmlformats.org/drawingml/2006/table">
            <a:tbl>
              <a:tblPr firstRow="1" bandRow="1">
                <a:tableStyleId>{5940675A-B579-460E-94D1-54222C63F5DA}</a:tableStyleId>
              </a:tblPr>
              <a:tblGrid>
                <a:gridCol w="1500505">
                  <a:extLst>
                    <a:ext uri="{9D8B030D-6E8A-4147-A177-3AD203B41FA5}">
                      <a16:colId xmlns:a16="http://schemas.microsoft.com/office/drawing/2014/main" val="3721214447"/>
                    </a:ext>
                  </a:extLst>
                </a:gridCol>
                <a:gridCol w="1849755">
                  <a:extLst>
                    <a:ext uri="{9D8B030D-6E8A-4147-A177-3AD203B41FA5}">
                      <a16:colId xmlns:a16="http://schemas.microsoft.com/office/drawing/2014/main" val="3197297177"/>
                    </a:ext>
                  </a:extLst>
                </a:gridCol>
                <a:gridCol w="3624103">
                  <a:extLst>
                    <a:ext uri="{9D8B030D-6E8A-4147-A177-3AD203B41FA5}">
                      <a16:colId xmlns:a16="http://schemas.microsoft.com/office/drawing/2014/main" val="2750524775"/>
                    </a:ext>
                  </a:extLst>
                </a:gridCol>
              </a:tblGrid>
              <a:tr h="245260">
                <a:tc>
                  <a:txBody>
                    <a:bodyPr/>
                    <a:lstStyle/>
                    <a:p>
                      <a:pPr algn="ctr"/>
                      <a:r>
                        <a:rPr lang="en-US" sz="2000" b="1" dirty="0" err="1">
                          <a:latin typeface="CMU Sans Serif Medium" panose="02000603000000000000" pitchFamily="2" charset="0"/>
                          <a:ea typeface="CMU Sans Serif Medium" panose="02000603000000000000" pitchFamily="2" charset="0"/>
                          <a:cs typeface="CMU Sans Serif Medium" panose="02000603000000000000" pitchFamily="2" charset="0"/>
                        </a:rPr>
                        <a:t>nrAvailable</a:t>
                      </a:r>
                      <a:endParaRPr lang="en-US" sz="2000" b="1" dirty="0">
                        <a:latin typeface="CMU Sans Serif Medium" panose="02000603000000000000" pitchFamily="2" charset="0"/>
                        <a:ea typeface="CMU Sans Serif Medium" panose="02000603000000000000" pitchFamily="2" charset="0"/>
                        <a:cs typeface="CMU Sans Serif Medium" panose="02000603000000000000" pitchFamily="2" charset="0"/>
                      </a:endParaRPr>
                    </a:p>
                  </a:txBody>
                  <a:tcPr marT="18288" marB="18288">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2000" b="1" dirty="0" err="1">
                          <a:latin typeface="CMU Sans Serif Medium" panose="02000603000000000000" pitchFamily="2" charset="0"/>
                          <a:ea typeface="CMU Sans Serif Medium" panose="02000603000000000000" pitchFamily="2" charset="0"/>
                          <a:cs typeface="CMU Sans Serif Medium" panose="02000603000000000000" pitchFamily="2" charset="0"/>
                        </a:rPr>
                        <a:t>nrStatus</a:t>
                      </a:r>
                      <a:endParaRPr lang="en-US" sz="2000" b="1" dirty="0">
                        <a:latin typeface="CMU Sans Serif Medium" panose="02000603000000000000" pitchFamily="2" charset="0"/>
                        <a:ea typeface="CMU Sans Serif Medium" panose="02000603000000000000" pitchFamily="2" charset="0"/>
                        <a:cs typeface="CMU Sans Serif Medium" panose="02000603000000000000" pitchFamily="2" charset="0"/>
                      </a:endParaRPr>
                    </a:p>
                  </a:txBody>
                  <a:tcPr marT="18288" marB="18288">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2000" b="1" dirty="0">
                          <a:latin typeface="CMU Sans Serif Medium" panose="02000603000000000000" pitchFamily="2" charset="0"/>
                          <a:ea typeface="CMU Sans Serif Medium" panose="02000603000000000000" pitchFamily="2" charset="0"/>
                          <a:cs typeface="CMU Sans Serif Medium" panose="02000603000000000000" pitchFamily="2" charset="0"/>
                        </a:rPr>
                        <a:t>Inference</a:t>
                      </a:r>
                    </a:p>
                  </a:txBody>
                  <a:tcPr marT="18288" marB="18288">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759719187"/>
                  </a:ext>
                </a:extLst>
              </a:tr>
              <a:tr h="207527">
                <a:tc>
                  <a:txBody>
                    <a:bodyPr/>
                    <a:lstStyle/>
                    <a:p>
                      <a:pPr algn="ctr"/>
                      <a:r>
                        <a:rPr lang="en-US" sz="1600" b="0" i="0" dirty="0">
                          <a:latin typeface="CMU Typewriter Text Light" panose="02000309000000000000" pitchFamily="49" charset="0"/>
                          <a:ea typeface="CMU Typewriter Text Light" panose="02000309000000000000" pitchFamily="49" charset="0"/>
                          <a:cs typeface="CMU Typewriter Text Light" panose="02000309000000000000" pitchFamily="49" charset="0"/>
                        </a:rPr>
                        <a:t>FALSE</a:t>
                      </a:r>
                    </a:p>
                  </a:txBody>
                  <a:tcPr marT="18288" marB="18288">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b="0" i="0" dirty="0">
                          <a:latin typeface="CMU Typewriter Text Light" panose="02000309000000000000" pitchFamily="49" charset="0"/>
                          <a:ea typeface="CMU Typewriter Text Light" panose="02000309000000000000" pitchFamily="49" charset="0"/>
                          <a:cs typeface="CMU Typewriter Text Light" panose="02000309000000000000" pitchFamily="49" charset="0"/>
                        </a:rPr>
                        <a:t>NONE</a:t>
                      </a:r>
                    </a:p>
                  </a:txBody>
                  <a:tcPr marT="18288" marB="18288">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b="0" i="0" dirty="0">
                          <a:latin typeface="CMU Sans Serif Medium" panose="02000603000000000000" pitchFamily="2" charset="0"/>
                          <a:ea typeface="CMU Sans Serif Medium" panose="02000603000000000000" pitchFamily="2" charset="0"/>
                          <a:cs typeface="CMU Sans Serif Medium" panose="02000603000000000000" pitchFamily="2" charset="0"/>
                        </a:rPr>
                        <a:t>Not in 5G service area</a:t>
                      </a:r>
                    </a:p>
                  </a:txBody>
                  <a:tcPr marT="18288" marB="18288">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037299874"/>
                  </a:ext>
                </a:extLst>
              </a:tr>
              <a:tr h="207527">
                <a:tc>
                  <a:txBody>
                    <a:bodyPr/>
                    <a:lstStyle/>
                    <a:p>
                      <a:pPr algn="ctr"/>
                      <a:r>
                        <a:rPr lang="en-US" sz="1600" b="0" i="0" dirty="0">
                          <a:latin typeface="CMU Typewriter Text Light" panose="02000309000000000000" pitchFamily="49" charset="0"/>
                          <a:ea typeface="CMU Typewriter Text Light" panose="02000309000000000000" pitchFamily="49" charset="0"/>
                          <a:cs typeface="CMU Typewriter Text Light" panose="02000309000000000000" pitchFamily="49" charset="0"/>
                        </a:rPr>
                        <a:t>TRUE</a:t>
                      </a:r>
                    </a:p>
                  </a:txBody>
                  <a:tcPr marT="18288" marB="18288">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b="0" i="0" dirty="0">
                          <a:latin typeface="CMU Typewriter Text Light" panose="02000309000000000000" pitchFamily="49" charset="0"/>
                          <a:ea typeface="CMU Typewriter Text Light" panose="02000309000000000000" pitchFamily="49" charset="0"/>
                          <a:cs typeface="CMU Typewriter Text Light" panose="02000309000000000000" pitchFamily="49" charset="0"/>
                        </a:rPr>
                        <a:t>NOT_RESTRICTED</a:t>
                      </a:r>
                    </a:p>
                  </a:txBody>
                  <a:tcPr marT="18288" marB="18288">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b="0" i="0" dirty="0">
                          <a:latin typeface="CMU Sans Serif Medium" panose="02000603000000000000" pitchFamily="2" charset="0"/>
                          <a:ea typeface="CMU Sans Serif Medium" panose="02000603000000000000" pitchFamily="2" charset="0"/>
                          <a:cs typeface="CMU Sans Serif Medium" panose="02000603000000000000" pitchFamily="2" charset="0"/>
                        </a:rPr>
                        <a:t>In 5G service area, not connected to 5G</a:t>
                      </a:r>
                    </a:p>
                  </a:txBody>
                  <a:tcPr marT="18288" marB="18288">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2099369037"/>
                  </a:ext>
                </a:extLst>
              </a:tr>
              <a:tr h="207527">
                <a:tc>
                  <a:txBody>
                    <a:bodyPr/>
                    <a:lstStyle/>
                    <a:p>
                      <a:pPr algn="ctr"/>
                      <a:r>
                        <a:rPr lang="en-US" sz="1600" b="0" i="0" dirty="0">
                          <a:latin typeface="CMU Typewriter Text Light" panose="02000309000000000000" pitchFamily="49" charset="0"/>
                          <a:ea typeface="CMU Typewriter Text Light" panose="02000309000000000000" pitchFamily="49" charset="0"/>
                          <a:cs typeface="CMU Typewriter Text Light" panose="02000309000000000000" pitchFamily="49" charset="0"/>
                        </a:rPr>
                        <a:t>TRUE</a:t>
                      </a:r>
                    </a:p>
                  </a:txBody>
                  <a:tcPr marT="18288" marB="18288">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b="0" i="0" dirty="0">
                          <a:latin typeface="CMU Typewriter Text Light" panose="02000309000000000000" pitchFamily="49" charset="0"/>
                          <a:ea typeface="CMU Typewriter Text Light" panose="02000309000000000000" pitchFamily="49" charset="0"/>
                          <a:cs typeface="CMU Typewriter Text Light" panose="02000309000000000000" pitchFamily="49" charset="0"/>
                        </a:rPr>
                        <a:t>CONNECTED</a:t>
                      </a:r>
                    </a:p>
                  </a:txBody>
                  <a:tcPr marT="18288" marB="18288">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tc>
                  <a:txBody>
                    <a:bodyPr/>
                    <a:lstStyle/>
                    <a:p>
                      <a:pPr algn="ctr"/>
                      <a:r>
                        <a:rPr lang="en-US" sz="1600" b="0" i="0" dirty="0">
                          <a:latin typeface="CMU Sans Serif Medium" panose="02000603000000000000" pitchFamily="2" charset="0"/>
                          <a:ea typeface="CMU Sans Serif Medium" panose="02000603000000000000" pitchFamily="2" charset="0"/>
                          <a:cs typeface="CMU Sans Serif Medium" panose="02000603000000000000" pitchFamily="2" charset="0"/>
                        </a:rPr>
                        <a:t>In 5G service area, connected to 5G</a:t>
                      </a:r>
                    </a:p>
                  </a:txBody>
                  <a:tcPr marT="18288" marB="18288">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tcPr>
                </a:tc>
                <a:extLst>
                  <a:ext uri="{0D108BD9-81ED-4DB2-BD59-A6C34878D82A}">
                    <a16:rowId xmlns:a16="http://schemas.microsoft.com/office/drawing/2014/main" val="3204945094"/>
                  </a:ext>
                </a:extLst>
              </a:tr>
            </a:tbl>
          </a:graphicData>
        </a:graphic>
      </p:graphicFrame>
      <p:grpSp>
        <p:nvGrpSpPr>
          <p:cNvPr id="37" name="Group 36">
            <a:extLst>
              <a:ext uri="{FF2B5EF4-FFF2-40B4-BE49-F238E27FC236}">
                <a16:creationId xmlns:a16="http://schemas.microsoft.com/office/drawing/2014/main" id="{7E342EEB-B6FA-5446-A486-CEF7BDD02B30}"/>
              </a:ext>
            </a:extLst>
          </p:cNvPr>
          <p:cNvGrpSpPr/>
          <p:nvPr/>
        </p:nvGrpSpPr>
        <p:grpSpPr>
          <a:xfrm>
            <a:off x="9429749" y="1167219"/>
            <a:ext cx="2324103" cy="4961977"/>
            <a:chOff x="9888672" y="1178805"/>
            <a:chExt cx="1967178" cy="4199941"/>
          </a:xfrm>
        </p:grpSpPr>
        <p:sp>
          <p:nvSpPr>
            <p:cNvPr id="10" name="Rounded Rectangle 9">
              <a:extLst>
                <a:ext uri="{FF2B5EF4-FFF2-40B4-BE49-F238E27FC236}">
                  <a16:creationId xmlns:a16="http://schemas.microsoft.com/office/drawing/2014/main" id="{EB4FC178-741A-1F4C-B910-15201C90DF43}"/>
                </a:ext>
              </a:extLst>
            </p:cNvPr>
            <p:cNvSpPr/>
            <p:nvPr/>
          </p:nvSpPr>
          <p:spPr>
            <a:xfrm>
              <a:off x="9888672" y="1178805"/>
              <a:ext cx="1967178" cy="407624"/>
            </a:xfrm>
            <a:prstGeom prst="roundRect">
              <a:avLst/>
            </a:prstGeom>
            <a:solidFill>
              <a:schemeClr val="tx1"/>
            </a:solid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57810B12-731F-AF4F-BE8D-10207E45E2BC}"/>
                </a:ext>
              </a:extLst>
            </p:cNvPr>
            <p:cNvPicPr>
              <a:picLocks noChangeAspect="1"/>
            </p:cNvPicPr>
            <p:nvPr/>
          </p:nvPicPr>
          <p:blipFill>
            <a:blip r:embed="rId3"/>
            <a:srcRect/>
            <a:stretch/>
          </p:blipFill>
          <p:spPr>
            <a:xfrm>
              <a:off x="9921273" y="1479253"/>
              <a:ext cx="1902149" cy="3899493"/>
            </a:xfrm>
            <a:prstGeom prst="rect">
              <a:avLst/>
            </a:prstGeom>
            <a:ln w="76200">
              <a:solidFill>
                <a:schemeClr val="tx1"/>
              </a:solidFill>
            </a:ln>
          </p:spPr>
        </p:pic>
        <p:cxnSp>
          <p:nvCxnSpPr>
            <p:cNvPr id="12" name="Straight Connector 11">
              <a:extLst>
                <a:ext uri="{FF2B5EF4-FFF2-40B4-BE49-F238E27FC236}">
                  <a16:creationId xmlns:a16="http://schemas.microsoft.com/office/drawing/2014/main" id="{20E22821-81E5-F646-BBE4-67B8BC64D20F}"/>
                </a:ext>
              </a:extLst>
            </p:cNvPr>
            <p:cNvCxnSpPr/>
            <p:nvPr/>
          </p:nvCxnSpPr>
          <p:spPr>
            <a:xfrm>
              <a:off x="10598150" y="1308100"/>
              <a:ext cx="603250" cy="0"/>
            </a:xfrm>
            <a:prstGeom prst="line">
              <a:avLst/>
            </a:prstGeom>
            <a:ln w="22225"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28" name="Bent Arrow 27">
            <a:extLst>
              <a:ext uri="{FF2B5EF4-FFF2-40B4-BE49-F238E27FC236}">
                <a16:creationId xmlns:a16="http://schemas.microsoft.com/office/drawing/2014/main" id="{DC48D40F-8DE8-C94E-B241-515C887F7EC1}"/>
              </a:ext>
            </a:extLst>
          </p:cNvPr>
          <p:cNvSpPr/>
          <p:nvPr/>
        </p:nvSpPr>
        <p:spPr>
          <a:xfrm flipV="1">
            <a:off x="1421980" y="4086155"/>
            <a:ext cx="239576" cy="390629"/>
          </a:xfrm>
          <a:prstGeom prst="ben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1" name="Graphic 30" descr="Marker">
            <a:extLst>
              <a:ext uri="{FF2B5EF4-FFF2-40B4-BE49-F238E27FC236}">
                <a16:creationId xmlns:a16="http://schemas.microsoft.com/office/drawing/2014/main" id="{91DBB070-55D4-CD44-BFA4-5979C7AE23A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39827" y="1306188"/>
            <a:ext cx="570697" cy="570697"/>
          </a:xfrm>
          <a:prstGeom prst="rect">
            <a:avLst/>
          </a:prstGeom>
        </p:spPr>
      </p:pic>
      <p:pic>
        <p:nvPicPr>
          <p:cNvPr id="33" name="Graphic 32" descr="Cell Tower">
            <a:extLst>
              <a:ext uri="{FF2B5EF4-FFF2-40B4-BE49-F238E27FC236}">
                <a16:creationId xmlns:a16="http://schemas.microsoft.com/office/drawing/2014/main" id="{C4FED54E-F34F-814F-BE30-F345296D5AB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9827" y="2071481"/>
            <a:ext cx="570697" cy="570697"/>
          </a:xfrm>
          <a:prstGeom prst="rect">
            <a:avLst/>
          </a:prstGeom>
        </p:spPr>
      </p:pic>
      <p:pic>
        <p:nvPicPr>
          <p:cNvPr id="36" name="Graphic 35" descr="Signal">
            <a:extLst>
              <a:ext uri="{FF2B5EF4-FFF2-40B4-BE49-F238E27FC236}">
                <a16:creationId xmlns:a16="http://schemas.microsoft.com/office/drawing/2014/main" id="{8BBA5CE3-A699-8144-8EBE-13C78A9B403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76460" y="2791499"/>
            <a:ext cx="579076" cy="579076"/>
          </a:xfrm>
          <a:prstGeom prst="rect">
            <a:avLst/>
          </a:prstGeom>
        </p:spPr>
      </p:pic>
      <p:pic>
        <p:nvPicPr>
          <p:cNvPr id="13314" name="Picture 2">
            <a:extLst>
              <a:ext uri="{FF2B5EF4-FFF2-40B4-BE49-F238E27FC236}">
                <a16:creationId xmlns:a16="http://schemas.microsoft.com/office/drawing/2014/main" id="{FA1E5EE0-CE69-C245-BF58-2D9BA15C4074}"/>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b="31617"/>
          <a:stretch/>
        </p:blipFill>
        <p:spPr bwMode="auto">
          <a:xfrm>
            <a:off x="679647" y="3552320"/>
            <a:ext cx="239576" cy="556837"/>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41" descr="A picture containing graphics, drawing&#10;&#10;Description automatically generated">
            <a:extLst>
              <a:ext uri="{FF2B5EF4-FFF2-40B4-BE49-F238E27FC236}">
                <a16:creationId xmlns:a16="http://schemas.microsoft.com/office/drawing/2014/main" id="{F1377EF1-0B4D-B540-B82C-75E1FEF6C4F0}"/>
              </a:ext>
            </a:extLst>
          </p:cNvPr>
          <p:cNvPicPr>
            <a:picLocks noChangeAspect="1"/>
          </p:cNvPicPr>
          <p:nvPr/>
        </p:nvPicPr>
        <p:blipFill>
          <a:blip r:embed="rId11"/>
          <a:stretch>
            <a:fillRect/>
          </a:stretch>
        </p:blipFill>
        <p:spPr>
          <a:xfrm>
            <a:off x="509897" y="5713017"/>
            <a:ext cx="579076" cy="579076"/>
          </a:xfrm>
          <a:prstGeom prst="rect">
            <a:avLst/>
          </a:prstGeom>
        </p:spPr>
      </p:pic>
    </p:spTree>
    <p:extLst>
      <p:ext uri="{BB962C8B-B14F-4D97-AF65-F5344CB8AC3E}">
        <p14:creationId xmlns:p14="http://schemas.microsoft.com/office/powerpoint/2010/main" val="3485995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bg/>
                                          </p:spTgt>
                                        </p:tgtEl>
                                        <p:attrNameLst>
                                          <p:attrName>style.visibility</p:attrName>
                                        </p:attrNameLst>
                                      </p:cBhvr>
                                      <p:to>
                                        <p:strVal val="visible"/>
                                      </p:to>
                                    </p:set>
                                    <p:animEffect transition="in" filter="fade">
                                      <p:cBhvr>
                                        <p:cTn id="7" dur="500"/>
                                        <p:tgtEl>
                                          <p:spTgt spid="17">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7">
                                            <p:txEl>
                                              <p:pRg st="0" end="0"/>
                                            </p:txEl>
                                          </p:spTgt>
                                        </p:tgtEl>
                                        <p:attrNameLst>
                                          <p:attrName>style.visibility</p:attrName>
                                        </p:attrNameLst>
                                      </p:cBhvr>
                                      <p:to>
                                        <p:strVal val="visible"/>
                                      </p:to>
                                    </p:set>
                                    <p:animEffect transition="in" filter="fade">
                                      <p:cBhvr>
                                        <p:cTn id="10" dur="500"/>
                                        <p:tgtEl>
                                          <p:spTgt spid="17">
                                            <p:txEl>
                                              <p:pRg st="0" end="0"/>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7">
                                            <p:txEl>
                                              <p:pRg st="1" end="1"/>
                                            </p:txEl>
                                          </p:spTgt>
                                        </p:tgtEl>
                                        <p:attrNameLst>
                                          <p:attrName>style.visibility</p:attrName>
                                        </p:attrNameLst>
                                      </p:cBhvr>
                                      <p:to>
                                        <p:strVal val="visible"/>
                                      </p:to>
                                    </p:set>
                                    <p:animEffect transition="in" filter="fade">
                                      <p:cBhvr>
                                        <p:cTn id="16" dur="500"/>
                                        <p:tgtEl>
                                          <p:spTgt spid="17">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7">
                                            <p:txEl>
                                              <p:pRg st="2" end="2"/>
                                            </p:txEl>
                                          </p:spTgt>
                                        </p:tgtEl>
                                        <p:attrNameLst>
                                          <p:attrName>style.visibility</p:attrName>
                                        </p:attrNameLst>
                                      </p:cBhvr>
                                      <p:to>
                                        <p:strVal val="visible"/>
                                      </p:to>
                                    </p:set>
                                    <p:animEffect transition="in" filter="fade">
                                      <p:cBhvr>
                                        <p:cTn id="22" dur="500"/>
                                        <p:tgtEl>
                                          <p:spTgt spid="17">
                                            <p:txEl>
                                              <p:pRg st="2" end="2"/>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7">
                                            <p:txEl>
                                              <p:pRg st="3" end="3"/>
                                            </p:txEl>
                                          </p:spTgt>
                                        </p:tgtEl>
                                        <p:attrNameLst>
                                          <p:attrName>style.visibility</p:attrName>
                                        </p:attrNameLst>
                                      </p:cBhvr>
                                      <p:to>
                                        <p:strVal val="visible"/>
                                      </p:to>
                                    </p:set>
                                    <p:animEffect transition="in" filter="fade">
                                      <p:cBhvr>
                                        <p:cTn id="30" dur="500"/>
                                        <p:tgtEl>
                                          <p:spTgt spid="17">
                                            <p:txEl>
                                              <p:pRg st="3" end="3"/>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13314"/>
                                        </p:tgtEl>
                                        <p:attrNameLst>
                                          <p:attrName>style.visibility</p:attrName>
                                        </p:attrNameLst>
                                      </p:cBhvr>
                                      <p:to>
                                        <p:strVal val="visible"/>
                                      </p:to>
                                    </p:set>
                                    <p:animEffect transition="in" filter="fade">
                                      <p:cBhvr>
                                        <p:cTn id="33" dur="500"/>
                                        <p:tgtEl>
                                          <p:spTgt spid="13314"/>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17">
                                            <p:txEl>
                                              <p:pRg st="4" end="4"/>
                                            </p:txEl>
                                          </p:spTgt>
                                        </p:tgtEl>
                                        <p:attrNameLst>
                                          <p:attrName>style.visibility</p:attrName>
                                        </p:attrNameLst>
                                      </p:cBhvr>
                                      <p:to>
                                        <p:strVal val="visible"/>
                                      </p:to>
                                    </p:set>
                                    <p:animEffect transition="in" filter="fade">
                                      <p:cBhvr>
                                        <p:cTn id="38" dur="500"/>
                                        <p:tgtEl>
                                          <p:spTgt spid="17">
                                            <p:txEl>
                                              <p:pRg st="4" end="4"/>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500"/>
                                        <p:tgtEl>
                                          <p:spTgt spid="28"/>
                                        </p:tgtEl>
                                      </p:cBhvr>
                                    </p:animEffect>
                                  </p:childTnLst>
                                </p:cTn>
                              </p:par>
                              <p:par>
                                <p:cTn id="42" presetID="10" presetClass="entr" presetSubtype="0" fill="hold"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42"/>
                                        </p:tgtEl>
                                        <p:attrNameLst>
                                          <p:attrName>style.visibility</p:attrName>
                                        </p:attrNameLst>
                                      </p:cBhvr>
                                      <p:to>
                                        <p:strVal val="visible"/>
                                      </p:to>
                                    </p:set>
                                    <p:animEffect transition="in" filter="fade">
                                      <p:cBhvr>
                                        <p:cTn id="49" dur="500"/>
                                        <p:tgtEl>
                                          <p:spTgt spid="42"/>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7">
                                            <p:txEl>
                                              <p:pRg st="9" end="9"/>
                                            </p:txEl>
                                          </p:spTgt>
                                        </p:tgtEl>
                                        <p:attrNameLst>
                                          <p:attrName>style.visibility</p:attrName>
                                        </p:attrNameLst>
                                      </p:cBhvr>
                                      <p:to>
                                        <p:strVal val="visible"/>
                                      </p:to>
                                    </p:set>
                                    <p:animEffect transition="in" filter="fade">
                                      <p:cBhvr>
                                        <p:cTn id="52" dur="500"/>
                                        <p:tgtEl>
                                          <p:spTgt spid="17">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uiExpand="1" build="allAtOnce" animBg="1"/>
      <p:bldP spid="2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Cloud 24">
            <a:extLst>
              <a:ext uri="{FF2B5EF4-FFF2-40B4-BE49-F238E27FC236}">
                <a16:creationId xmlns:a16="http://schemas.microsoft.com/office/drawing/2014/main" id="{E7A79244-6FA6-D240-81FD-E590813CE548}"/>
              </a:ext>
            </a:extLst>
          </p:cNvPr>
          <p:cNvSpPr/>
          <p:nvPr/>
        </p:nvSpPr>
        <p:spPr>
          <a:xfrm>
            <a:off x="6035460" y="1922664"/>
            <a:ext cx="3489095" cy="1236774"/>
          </a:xfrm>
          <a:prstGeom prst="cloud">
            <a:avLst/>
          </a:prstGeom>
          <a:solidFill>
            <a:srgbClr val="FF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sp>
        <p:nvSpPr>
          <p:cNvPr id="3" name="Title 2">
            <a:extLst>
              <a:ext uri="{FF2B5EF4-FFF2-40B4-BE49-F238E27FC236}">
                <a16:creationId xmlns:a16="http://schemas.microsoft.com/office/drawing/2014/main" id="{6C608BFC-31BE-AD43-AE70-4AB97C9DBC74}"/>
              </a:ext>
            </a:extLst>
          </p:cNvPr>
          <p:cNvSpPr>
            <a:spLocks noGrp="1"/>
          </p:cNvSpPr>
          <p:nvPr>
            <p:ph type="title"/>
          </p:nvPr>
        </p:nvSpPr>
        <p:spPr/>
        <p:txBody>
          <a:bodyPr/>
          <a:lstStyle/>
          <a:p>
            <a:r>
              <a:rPr lang="en-US" dirty="0"/>
              <a:t>Challenge 3: Dealing with “Internet” Being the Bottleneck</a:t>
            </a:r>
          </a:p>
        </p:txBody>
      </p:sp>
      <p:sp>
        <p:nvSpPr>
          <p:cNvPr id="5" name="TextBox 4">
            <a:extLst>
              <a:ext uri="{FF2B5EF4-FFF2-40B4-BE49-F238E27FC236}">
                <a16:creationId xmlns:a16="http://schemas.microsoft.com/office/drawing/2014/main" id="{BB9FE29B-9B8F-6A4B-A676-0A8C92B5E833}"/>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Challenges (3/4)</a:t>
            </a:r>
          </a:p>
        </p:txBody>
      </p:sp>
      <p:sp>
        <p:nvSpPr>
          <p:cNvPr id="6" name="TextBox 5">
            <a:extLst>
              <a:ext uri="{FF2B5EF4-FFF2-40B4-BE49-F238E27FC236}">
                <a16:creationId xmlns:a16="http://schemas.microsoft.com/office/drawing/2014/main" id="{A6B45B42-854B-144D-BC9F-51415B3578F1}"/>
              </a:ext>
            </a:extLst>
          </p:cNvPr>
          <p:cNvSpPr txBox="1"/>
          <p:nvPr/>
        </p:nvSpPr>
        <p:spPr>
          <a:xfrm>
            <a:off x="-3328" y="4477859"/>
            <a:ext cx="12191999" cy="954107"/>
          </a:xfrm>
          <a:prstGeom prst="rect">
            <a:avLst/>
          </a:prstGeom>
          <a:noFill/>
        </p:spPr>
        <p:txBody>
          <a:bodyPr wrap="square" rtlCol="0">
            <a:spAutoFit/>
          </a:bodyPr>
          <a:lstStyle/>
          <a:p>
            <a:pPr algn="ctr"/>
            <a:r>
              <a:rPr lang="en-US" sz="2800" b="1" dirty="0">
                <a:solidFill>
                  <a:srgbClr val="C00000"/>
                </a:solidFill>
                <a:latin typeface="CMU Sans Serif Medium" panose="02000603000000000000" pitchFamily="2" charset="0"/>
                <a:ea typeface="CMU Sans Serif Medium" panose="02000603000000000000" pitchFamily="2" charset="0"/>
                <a:cs typeface="CMU Sans Serif Medium" panose="02000603000000000000" pitchFamily="2" charset="0"/>
              </a:rPr>
              <a:t>Ultra-high bandwidth provided by 5G (esp. </a:t>
            </a:r>
            <a:r>
              <a:rPr lang="en-US" sz="2800" b="1" dirty="0" err="1">
                <a:solidFill>
                  <a:srgbClr val="C00000"/>
                </a:solidFill>
                <a:latin typeface="CMU Sans Serif Medium" panose="02000603000000000000" pitchFamily="2" charset="0"/>
                <a:ea typeface="CMU Sans Serif Medium" panose="02000603000000000000" pitchFamily="2" charset="0"/>
                <a:cs typeface="CMU Sans Serif Medium" panose="02000603000000000000" pitchFamily="2" charset="0"/>
              </a:rPr>
              <a:t>mmWave</a:t>
            </a:r>
            <a:r>
              <a:rPr lang="en-US" sz="2800" b="1" dirty="0">
                <a:solidFill>
                  <a:srgbClr val="C00000"/>
                </a:solidFill>
                <a:latin typeface="CMU Sans Serif Medium" panose="02000603000000000000" pitchFamily="2" charset="0"/>
                <a:ea typeface="CMU Sans Serif Medium" panose="02000603000000000000" pitchFamily="2" charset="0"/>
                <a:cs typeface="CMU Sans Serif Medium" panose="02000603000000000000" pitchFamily="2" charset="0"/>
              </a:rPr>
              <a:t>) can get </a:t>
            </a:r>
            <a:br>
              <a:rPr lang="en-US" sz="2800" b="1" dirty="0">
                <a:solidFill>
                  <a:srgbClr val="C00000"/>
                </a:solidFill>
                <a:latin typeface="CMU Sans Serif Medium" panose="02000603000000000000" pitchFamily="2" charset="0"/>
                <a:ea typeface="CMU Sans Serif Medium" panose="02000603000000000000" pitchFamily="2" charset="0"/>
                <a:cs typeface="CMU Sans Serif Medium" panose="02000603000000000000" pitchFamily="2" charset="0"/>
              </a:rPr>
            </a:br>
            <a:r>
              <a:rPr lang="en-US" sz="2800" b="1" dirty="0">
                <a:solidFill>
                  <a:srgbClr val="C00000"/>
                </a:solidFill>
                <a:latin typeface="CMU Sans Serif Medium" panose="02000603000000000000" pitchFamily="2" charset="0"/>
                <a:ea typeface="CMU Sans Serif Medium" panose="02000603000000000000" pitchFamily="2" charset="0"/>
                <a:cs typeface="CMU Sans Serif Medium" panose="02000603000000000000" pitchFamily="2" charset="0"/>
              </a:rPr>
              <a:t>affected  when the Internet is congested. </a:t>
            </a:r>
          </a:p>
        </p:txBody>
      </p:sp>
      <p:sp>
        <p:nvSpPr>
          <p:cNvPr id="15" name="Cloud 14">
            <a:extLst>
              <a:ext uri="{FF2B5EF4-FFF2-40B4-BE49-F238E27FC236}">
                <a16:creationId xmlns:a16="http://schemas.microsoft.com/office/drawing/2014/main" id="{6014C564-88ED-6649-A1C1-64818486DA14}"/>
              </a:ext>
            </a:extLst>
          </p:cNvPr>
          <p:cNvSpPr/>
          <p:nvPr/>
        </p:nvSpPr>
        <p:spPr>
          <a:xfrm>
            <a:off x="6096000" y="2037864"/>
            <a:ext cx="3380519" cy="1068490"/>
          </a:xfrm>
          <a:prstGeom prst="cloud">
            <a:avLst/>
          </a:prstGeom>
          <a:solidFill>
            <a:srgbClr val="C6DCEF"/>
          </a:solidFill>
          <a:ln w="12700">
            <a:solidFill>
              <a:srgbClr val="1F7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Internet</a:t>
            </a:r>
          </a:p>
        </p:txBody>
      </p:sp>
      <p:pic>
        <p:nvPicPr>
          <p:cNvPr id="17" name="Picture 16" descr="A close up of a logo&#10;&#10;Description automatically generated">
            <a:extLst>
              <a:ext uri="{FF2B5EF4-FFF2-40B4-BE49-F238E27FC236}">
                <a16:creationId xmlns:a16="http://schemas.microsoft.com/office/drawing/2014/main" id="{5C83D9B9-815B-EF49-8033-23BBFF2AA4BB}"/>
              </a:ext>
            </a:extLst>
          </p:cNvPr>
          <p:cNvPicPr>
            <a:picLocks noChangeAspect="1"/>
          </p:cNvPicPr>
          <p:nvPr/>
        </p:nvPicPr>
        <p:blipFill>
          <a:blip r:embed="rId3">
            <a:duotone>
              <a:schemeClr val="accent2">
                <a:shade val="45000"/>
                <a:satMod val="135000"/>
              </a:schemeClr>
              <a:prstClr val="white"/>
            </a:duotone>
          </a:blip>
          <a:stretch>
            <a:fillRect/>
          </a:stretch>
        </p:blipFill>
        <p:spPr>
          <a:xfrm>
            <a:off x="2052274" y="2140798"/>
            <a:ext cx="586830" cy="808084"/>
          </a:xfrm>
          <a:prstGeom prst="rect">
            <a:avLst/>
          </a:prstGeom>
        </p:spPr>
      </p:pic>
      <p:pic>
        <p:nvPicPr>
          <p:cNvPr id="18" name="Picture 17" descr="A close up of a logo&#10;&#10;Description automatically generated">
            <a:extLst>
              <a:ext uri="{FF2B5EF4-FFF2-40B4-BE49-F238E27FC236}">
                <a16:creationId xmlns:a16="http://schemas.microsoft.com/office/drawing/2014/main" id="{A1021A6F-B827-F245-B12E-6F321D2C0056}"/>
              </a:ext>
            </a:extLst>
          </p:cNvPr>
          <p:cNvPicPr>
            <a:picLocks noChangeAspect="1"/>
          </p:cNvPicPr>
          <p:nvPr/>
        </p:nvPicPr>
        <p:blipFill>
          <a:blip r:embed="rId3">
            <a:duotone>
              <a:schemeClr val="accent5">
                <a:shade val="45000"/>
                <a:satMod val="135000"/>
              </a:schemeClr>
              <a:prstClr val="white"/>
            </a:duotone>
          </a:blip>
          <a:stretch>
            <a:fillRect/>
          </a:stretch>
        </p:blipFill>
        <p:spPr>
          <a:xfrm>
            <a:off x="2440862" y="2517624"/>
            <a:ext cx="436434" cy="600984"/>
          </a:xfrm>
          <a:prstGeom prst="rect">
            <a:avLst/>
          </a:prstGeom>
        </p:spPr>
      </p:pic>
      <p:pic>
        <p:nvPicPr>
          <p:cNvPr id="14342" name="Picture 6" descr="HD Application Server Icon Vector File Free » Free Vector Art ...">
            <a:extLst>
              <a:ext uri="{FF2B5EF4-FFF2-40B4-BE49-F238E27FC236}">
                <a16:creationId xmlns:a16="http://schemas.microsoft.com/office/drawing/2014/main" id="{501F26EA-A5D1-314F-AC73-EC8A0D0E8F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2964" y="2016219"/>
            <a:ext cx="928865" cy="1143218"/>
          </a:xfrm>
          <a:prstGeom prst="rect">
            <a:avLst/>
          </a:prstGeom>
          <a:noFill/>
          <a:extLst>
            <a:ext uri="{909E8E84-426E-40DD-AFC4-6F175D3DCCD1}">
              <a14:hiddenFill xmlns:a14="http://schemas.microsoft.com/office/drawing/2010/main">
                <a:solidFill>
                  <a:srgbClr val="FFFFFF"/>
                </a:solidFill>
              </a14:hiddenFill>
            </a:ext>
          </a:extLst>
        </p:spPr>
      </p:pic>
      <p:cxnSp>
        <p:nvCxnSpPr>
          <p:cNvPr id="16" name="Straight Connector 15">
            <a:extLst>
              <a:ext uri="{FF2B5EF4-FFF2-40B4-BE49-F238E27FC236}">
                <a16:creationId xmlns:a16="http://schemas.microsoft.com/office/drawing/2014/main" id="{1C7FDD87-C14D-5D41-AA49-B62559D6E60D}"/>
              </a:ext>
            </a:extLst>
          </p:cNvPr>
          <p:cNvCxnSpPr>
            <a:stCxn id="12" idx="3"/>
            <a:endCxn id="17" idx="1"/>
          </p:cNvCxnSpPr>
          <p:nvPr/>
        </p:nvCxnSpPr>
        <p:spPr>
          <a:xfrm flipV="1">
            <a:off x="974603" y="2544840"/>
            <a:ext cx="1077671" cy="85980"/>
          </a:xfrm>
          <a:prstGeom prst="line">
            <a:avLst/>
          </a:prstGeom>
          <a:ln w="285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14346" name="Picture 10" descr="Free Lightning Bolt With Transparent Background, Download Free ...">
            <a:extLst>
              <a:ext uri="{FF2B5EF4-FFF2-40B4-BE49-F238E27FC236}">
                <a16:creationId xmlns:a16="http://schemas.microsoft.com/office/drawing/2014/main" id="{E7E4CCBF-65D0-544B-93BE-340D44B837F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47189">
            <a:off x="956211" y="2289045"/>
            <a:ext cx="897227" cy="597567"/>
          </a:xfrm>
          <a:prstGeom prst="rect">
            <a:avLst/>
          </a:prstGeom>
          <a:noFill/>
          <a:extLst>
            <a:ext uri="{909E8E84-426E-40DD-AFC4-6F175D3DCCD1}">
              <a14:hiddenFill xmlns:a14="http://schemas.microsoft.com/office/drawing/2010/main">
                <a:solidFill>
                  <a:srgbClr val="FFFFFF"/>
                </a:solidFill>
              </a14:hiddenFill>
            </a:ext>
          </a:extLst>
        </p:spPr>
      </p:pic>
      <p:cxnSp>
        <p:nvCxnSpPr>
          <p:cNvPr id="24" name="Straight Connector 23">
            <a:extLst>
              <a:ext uri="{FF2B5EF4-FFF2-40B4-BE49-F238E27FC236}">
                <a16:creationId xmlns:a16="http://schemas.microsoft.com/office/drawing/2014/main" id="{8626EFB6-941B-3F4C-84A3-75B53A0ADEB0}"/>
              </a:ext>
            </a:extLst>
          </p:cNvPr>
          <p:cNvCxnSpPr>
            <a:cxnSpLocks/>
            <a:endCxn id="14" idx="2"/>
          </p:cNvCxnSpPr>
          <p:nvPr/>
        </p:nvCxnSpPr>
        <p:spPr>
          <a:xfrm>
            <a:off x="2979008" y="2569182"/>
            <a:ext cx="975579" cy="11345"/>
          </a:xfrm>
          <a:prstGeom prst="line">
            <a:avLst/>
          </a:prstGeom>
          <a:ln w="2857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91B9898F-D641-B646-863B-859AAE05A2B1}"/>
              </a:ext>
            </a:extLst>
          </p:cNvPr>
          <p:cNvCxnSpPr>
            <a:cxnSpLocks/>
            <a:stCxn id="14" idx="4"/>
            <a:endCxn id="15" idx="2"/>
          </p:cNvCxnSpPr>
          <p:nvPr/>
        </p:nvCxnSpPr>
        <p:spPr>
          <a:xfrm flipV="1">
            <a:off x="4998041" y="2572109"/>
            <a:ext cx="1108445" cy="8418"/>
          </a:xfrm>
          <a:prstGeom prst="line">
            <a:avLst/>
          </a:prstGeom>
          <a:ln w="2857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52FE7953-9396-EC47-8526-6BA2CCB054CA}"/>
              </a:ext>
            </a:extLst>
          </p:cNvPr>
          <p:cNvCxnSpPr>
            <a:cxnSpLocks/>
            <a:stCxn id="15" idx="0"/>
            <a:endCxn id="14342" idx="1"/>
          </p:cNvCxnSpPr>
          <p:nvPr/>
        </p:nvCxnSpPr>
        <p:spPr>
          <a:xfrm>
            <a:off x="9473702" y="2572109"/>
            <a:ext cx="1279262" cy="15719"/>
          </a:xfrm>
          <a:prstGeom prst="line">
            <a:avLst/>
          </a:prstGeom>
          <a:ln w="2857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14" name="Cube 13">
            <a:extLst>
              <a:ext uri="{FF2B5EF4-FFF2-40B4-BE49-F238E27FC236}">
                <a16:creationId xmlns:a16="http://schemas.microsoft.com/office/drawing/2014/main" id="{C2988EAC-9880-E844-8A92-D7F7E3000109}"/>
              </a:ext>
            </a:extLst>
          </p:cNvPr>
          <p:cNvSpPr/>
          <p:nvPr/>
        </p:nvSpPr>
        <p:spPr>
          <a:xfrm>
            <a:off x="3954587" y="2206202"/>
            <a:ext cx="1105294" cy="686809"/>
          </a:xfrm>
          <a:prstGeom prst="cube">
            <a:avLst>
              <a:gd name="adj" fmla="val 9004"/>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LTE CORE</a:t>
            </a:r>
          </a:p>
        </p:txBody>
      </p:sp>
      <p:sp>
        <p:nvSpPr>
          <p:cNvPr id="40" name="Right Brace 39">
            <a:extLst>
              <a:ext uri="{FF2B5EF4-FFF2-40B4-BE49-F238E27FC236}">
                <a16:creationId xmlns:a16="http://schemas.microsoft.com/office/drawing/2014/main" id="{411D32B6-2899-FC42-8D59-3D8A01040D6C}"/>
              </a:ext>
            </a:extLst>
          </p:cNvPr>
          <p:cNvSpPr/>
          <p:nvPr/>
        </p:nvSpPr>
        <p:spPr>
          <a:xfrm rot="16200000">
            <a:off x="3396600" y="-82818"/>
            <a:ext cx="319490" cy="4043191"/>
          </a:xfrm>
          <a:prstGeom prst="rightBrace">
            <a:avLst>
              <a:gd name="adj1" fmla="val 56608"/>
              <a:gd name="adj2" fmla="val 48213"/>
            </a:avLst>
          </a:prstGeom>
          <a:ln>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7030A0"/>
              </a:solidFill>
            </a:endParaRPr>
          </a:p>
        </p:txBody>
      </p:sp>
      <p:sp>
        <p:nvSpPr>
          <p:cNvPr id="45" name="TextBox 44">
            <a:extLst>
              <a:ext uri="{FF2B5EF4-FFF2-40B4-BE49-F238E27FC236}">
                <a16:creationId xmlns:a16="http://schemas.microsoft.com/office/drawing/2014/main" id="{554E6A67-495F-8A47-9EE3-2AA47893CA1A}"/>
              </a:ext>
            </a:extLst>
          </p:cNvPr>
          <p:cNvSpPr txBox="1"/>
          <p:nvPr/>
        </p:nvSpPr>
        <p:spPr>
          <a:xfrm>
            <a:off x="10315728" y="1657758"/>
            <a:ext cx="1648590" cy="369332"/>
          </a:xfrm>
          <a:prstGeom prst="rect">
            <a:avLst/>
          </a:prstGeom>
          <a:noFill/>
        </p:spPr>
        <p:txBody>
          <a:bodyPr wrap="square" rtlCol="0">
            <a:spAutoFit/>
          </a:bodyPr>
          <a:lstStyle/>
          <a:p>
            <a:pPr algn="ct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Content Server</a:t>
            </a:r>
          </a:p>
        </p:txBody>
      </p:sp>
      <p:sp>
        <p:nvSpPr>
          <p:cNvPr id="51" name="TextBox 50">
            <a:extLst>
              <a:ext uri="{FF2B5EF4-FFF2-40B4-BE49-F238E27FC236}">
                <a16:creationId xmlns:a16="http://schemas.microsoft.com/office/drawing/2014/main" id="{A90A64D7-4A9A-3449-B71E-EA85AB97723D}"/>
              </a:ext>
            </a:extLst>
          </p:cNvPr>
          <p:cNvSpPr txBox="1"/>
          <p:nvPr/>
        </p:nvSpPr>
        <p:spPr>
          <a:xfrm>
            <a:off x="2187833" y="1440782"/>
            <a:ext cx="2557927" cy="369332"/>
          </a:xfrm>
          <a:prstGeom prst="rect">
            <a:avLst/>
          </a:prstGeom>
          <a:noFill/>
        </p:spPr>
        <p:txBody>
          <a:bodyPr wrap="square" rtlCol="0">
            <a:spAutoFit/>
          </a:bodyPr>
          <a:lstStyle/>
          <a:p>
            <a:pPr algn="ctr"/>
            <a:r>
              <a:rPr lang="en-US" dirty="0">
                <a:solidFill>
                  <a:srgbClr val="7030A0"/>
                </a:solidFill>
                <a:latin typeface="CMU Sans Serif Medium" panose="02000603000000000000" pitchFamily="2" charset="0"/>
                <a:ea typeface="CMU Sans Serif Medium" panose="02000603000000000000" pitchFamily="2" charset="0"/>
                <a:cs typeface="CMU Sans Serif Medium" panose="02000603000000000000" pitchFamily="2" charset="0"/>
              </a:rPr>
              <a:t>Carrier Infrastructure</a:t>
            </a:r>
          </a:p>
        </p:txBody>
      </p:sp>
      <p:grpSp>
        <p:nvGrpSpPr>
          <p:cNvPr id="47" name="Group 46">
            <a:extLst>
              <a:ext uri="{FF2B5EF4-FFF2-40B4-BE49-F238E27FC236}">
                <a16:creationId xmlns:a16="http://schemas.microsoft.com/office/drawing/2014/main" id="{8D7F6D5C-8A0A-E747-BD18-FAD2F11A5429}"/>
              </a:ext>
            </a:extLst>
          </p:cNvPr>
          <p:cNvGrpSpPr/>
          <p:nvPr/>
        </p:nvGrpSpPr>
        <p:grpSpPr>
          <a:xfrm>
            <a:off x="440450" y="2286612"/>
            <a:ext cx="543924" cy="927664"/>
            <a:chOff x="440450" y="1950378"/>
            <a:chExt cx="543924" cy="927664"/>
          </a:xfrm>
        </p:grpSpPr>
        <p:pic>
          <p:nvPicPr>
            <p:cNvPr id="12" name="Graphic 11" descr="Smart Phone">
              <a:extLst>
                <a:ext uri="{FF2B5EF4-FFF2-40B4-BE49-F238E27FC236}">
                  <a16:creationId xmlns:a16="http://schemas.microsoft.com/office/drawing/2014/main" id="{FF0C74BE-E82A-2943-A34E-84A93F14404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924321">
              <a:off x="440450" y="1950378"/>
              <a:ext cx="543924" cy="543924"/>
            </a:xfrm>
            <a:prstGeom prst="rect">
              <a:avLst/>
            </a:prstGeom>
          </p:spPr>
        </p:pic>
        <p:sp>
          <p:nvSpPr>
            <p:cNvPr id="52" name="TextBox 51">
              <a:extLst>
                <a:ext uri="{FF2B5EF4-FFF2-40B4-BE49-F238E27FC236}">
                  <a16:creationId xmlns:a16="http://schemas.microsoft.com/office/drawing/2014/main" id="{D75FC79A-B1D6-D744-9D61-B14CD9B89D94}"/>
                </a:ext>
              </a:extLst>
            </p:cNvPr>
            <p:cNvSpPr txBox="1"/>
            <p:nvPr/>
          </p:nvSpPr>
          <p:spPr>
            <a:xfrm>
              <a:off x="443081" y="2508710"/>
              <a:ext cx="538661" cy="369332"/>
            </a:xfrm>
            <a:prstGeom prst="rect">
              <a:avLst/>
            </a:prstGeom>
            <a:noFill/>
          </p:spPr>
          <p:txBody>
            <a:bodyPr wrap="square" rtlCol="0">
              <a:spAutoFit/>
            </a:bodyPr>
            <a:lstStyle/>
            <a:p>
              <a:pPr algn="ct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UE</a:t>
              </a:r>
            </a:p>
          </p:txBody>
        </p:sp>
      </p:grpSp>
    </p:spTree>
    <p:extLst>
      <p:ext uri="{BB962C8B-B14F-4D97-AF65-F5344CB8AC3E}">
        <p14:creationId xmlns:p14="http://schemas.microsoft.com/office/powerpoint/2010/main" val="3969429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fade">
                                      <p:cBhvr>
                                        <p:cTn id="12" dur="500"/>
                                        <p:tgtEl>
                                          <p:spTgt spid="25"/>
                                        </p:tgtEl>
                                      </p:cBhvr>
                                    </p:animEffect>
                                  </p:childTnLst>
                                </p:cTn>
                              </p:par>
                            </p:childTnLst>
                          </p:cTn>
                        </p:par>
                        <p:par>
                          <p:cTn id="13" fill="hold">
                            <p:stCondLst>
                              <p:cond delay="500"/>
                            </p:stCondLst>
                            <p:childTnLst>
                              <p:par>
                                <p:cTn id="14" presetID="35" presetClass="emph" presetSubtype="0" repeatCount="indefinite" fill="hold" grpId="1" nodeType="afterEffect">
                                  <p:stCondLst>
                                    <p:cond delay="0"/>
                                  </p:stCondLst>
                                  <p:endCondLst>
                                    <p:cond evt="onNext" delay="0">
                                      <p:tgtEl>
                                        <p:sldTgt/>
                                      </p:tgtEl>
                                    </p:cond>
                                  </p:endCondLst>
                                  <p:childTnLst>
                                    <p:anim calcmode="discrete" valueType="str">
                                      <p:cBhvr>
                                        <p:cTn id="15" dur="1000" fill="hold"/>
                                        <p:tgtEl>
                                          <p:spTgt spid="2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608BFC-31BE-AD43-AE70-4AB97C9DBC74}"/>
              </a:ext>
            </a:extLst>
          </p:cNvPr>
          <p:cNvSpPr>
            <a:spLocks noGrp="1"/>
          </p:cNvSpPr>
          <p:nvPr>
            <p:ph type="title"/>
          </p:nvPr>
        </p:nvSpPr>
        <p:spPr/>
        <p:txBody>
          <a:bodyPr/>
          <a:lstStyle/>
          <a:p>
            <a:r>
              <a:rPr lang="en-US" dirty="0"/>
              <a:t>Challenge 3: Dealing with “Internet” Being the Bottleneck</a:t>
            </a:r>
          </a:p>
        </p:txBody>
      </p:sp>
      <p:sp>
        <p:nvSpPr>
          <p:cNvPr id="5" name="TextBox 4">
            <a:extLst>
              <a:ext uri="{FF2B5EF4-FFF2-40B4-BE49-F238E27FC236}">
                <a16:creationId xmlns:a16="http://schemas.microsoft.com/office/drawing/2014/main" id="{BB9FE29B-9B8F-6A4B-A676-0A8C92B5E833}"/>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Challenges (3/4)</a:t>
            </a:r>
          </a:p>
        </p:txBody>
      </p:sp>
      <p:sp>
        <p:nvSpPr>
          <p:cNvPr id="9" name="TextBox 8">
            <a:extLst>
              <a:ext uri="{FF2B5EF4-FFF2-40B4-BE49-F238E27FC236}">
                <a16:creationId xmlns:a16="http://schemas.microsoft.com/office/drawing/2014/main" id="{673ADA6C-60AA-4340-B175-995AFA5C9374}"/>
              </a:ext>
            </a:extLst>
          </p:cNvPr>
          <p:cNvSpPr txBox="1"/>
          <p:nvPr/>
        </p:nvSpPr>
        <p:spPr>
          <a:xfrm>
            <a:off x="974603" y="5864194"/>
            <a:ext cx="10576193" cy="461665"/>
          </a:xfrm>
          <a:custGeom>
            <a:avLst/>
            <a:gdLst>
              <a:gd name="connsiteX0" fmla="*/ 0 w 10576193"/>
              <a:gd name="connsiteY0" fmla="*/ 0 h 461665"/>
              <a:gd name="connsiteX1" fmla="*/ 449488 w 10576193"/>
              <a:gd name="connsiteY1" fmla="*/ 0 h 461665"/>
              <a:gd name="connsiteX2" fmla="*/ 1110500 w 10576193"/>
              <a:gd name="connsiteY2" fmla="*/ 0 h 461665"/>
              <a:gd name="connsiteX3" fmla="*/ 1877274 w 10576193"/>
              <a:gd name="connsiteY3" fmla="*/ 0 h 461665"/>
              <a:gd name="connsiteX4" fmla="*/ 2221001 w 10576193"/>
              <a:gd name="connsiteY4" fmla="*/ 0 h 461665"/>
              <a:gd name="connsiteX5" fmla="*/ 2564727 w 10576193"/>
              <a:gd name="connsiteY5" fmla="*/ 0 h 461665"/>
              <a:gd name="connsiteX6" fmla="*/ 3437263 w 10576193"/>
              <a:gd name="connsiteY6" fmla="*/ 0 h 461665"/>
              <a:gd name="connsiteX7" fmla="*/ 4098275 w 10576193"/>
              <a:gd name="connsiteY7" fmla="*/ 0 h 461665"/>
              <a:gd name="connsiteX8" fmla="*/ 4442001 w 10576193"/>
              <a:gd name="connsiteY8" fmla="*/ 0 h 461665"/>
              <a:gd name="connsiteX9" fmla="*/ 5103013 w 10576193"/>
              <a:gd name="connsiteY9" fmla="*/ 0 h 461665"/>
              <a:gd name="connsiteX10" fmla="*/ 5975549 w 10576193"/>
              <a:gd name="connsiteY10" fmla="*/ 0 h 461665"/>
              <a:gd name="connsiteX11" fmla="*/ 6530799 w 10576193"/>
              <a:gd name="connsiteY11" fmla="*/ 0 h 461665"/>
              <a:gd name="connsiteX12" fmla="*/ 7086049 w 10576193"/>
              <a:gd name="connsiteY12" fmla="*/ 0 h 461665"/>
              <a:gd name="connsiteX13" fmla="*/ 7747061 w 10576193"/>
              <a:gd name="connsiteY13" fmla="*/ 0 h 461665"/>
              <a:gd name="connsiteX14" fmla="*/ 8513835 w 10576193"/>
              <a:gd name="connsiteY14" fmla="*/ 0 h 461665"/>
              <a:gd name="connsiteX15" fmla="*/ 9280609 w 10576193"/>
              <a:gd name="connsiteY15" fmla="*/ 0 h 461665"/>
              <a:gd name="connsiteX16" fmla="*/ 10576193 w 10576193"/>
              <a:gd name="connsiteY16" fmla="*/ 0 h 461665"/>
              <a:gd name="connsiteX17" fmla="*/ 10576193 w 10576193"/>
              <a:gd name="connsiteY17" fmla="*/ 461665 h 461665"/>
              <a:gd name="connsiteX18" fmla="*/ 10126705 w 10576193"/>
              <a:gd name="connsiteY18" fmla="*/ 461665 h 461665"/>
              <a:gd name="connsiteX19" fmla="*/ 9254169 w 10576193"/>
              <a:gd name="connsiteY19" fmla="*/ 461665 h 461665"/>
              <a:gd name="connsiteX20" fmla="*/ 8593157 w 10576193"/>
              <a:gd name="connsiteY20" fmla="*/ 461665 h 461665"/>
              <a:gd name="connsiteX21" fmla="*/ 8249431 w 10576193"/>
              <a:gd name="connsiteY21" fmla="*/ 461665 h 461665"/>
              <a:gd name="connsiteX22" fmla="*/ 7588418 w 10576193"/>
              <a:gd name="connsiteY22" fmla="*/ 461665 h 461665"/>
              <a:gd name="connsiteX23" fmla="*/ 7033168 w 10576193"/>
              <a:gd name="connsiteY23" fmla="*/ 461665 h 461665"/>
              <a:gd name="connsiteX24" fmla="*/ 6477918 w 10576193"/>
              <a:gd name="connsiteY24" fmla="*/ 461665 h 461665"/>
              <a:gd name="connsiteX25" fmla="*/ 5922668 w 10576193"/>
              <a:gd name="connsiteY25" fmla="*/ 461665 h 461665"/>
              <a:gd name="connsiteX26" fmla="*/ 5367418 w 10576193"/>
              <a:gd name="connsiteY26" fmla="*/ 461665 h 461665"/>
              <a:gd name="connsiteX27" fmla="*/ 4600644 w 10576193"/>
              <a:gd name="connsiteY27" fmla="*/ 461665 h 461665"/>
              <a:gd name="connsiteX28" fmla="*/ 3939632 w 10576193"/>
              <a:gd name="connsiteY28" fmla="*/ 461665 h 461665"/>
              <a:gd name="connsiteX29" fmla="*/ 3595906 w 10576193"/>
              <a:gd name="connsiteY29" fmla="*/ 461665 h 461665"/>
              <a:gd name="connsiteX30" fmla="*/ 3040655 w 10576193"/>
              <a:gd name="connsiteY30" fmla="*/ 461665 h 461665"/>
              <a:gd name="connsiteX31" fmla="*/ 2273881 w 10576193"/>
              <a:gd name="connsiteY31" fmla="*/ 461665 h 461665"/>
              <a:gd name="connsiteX32" fmla="*/ 1824393 w 10576193"/>
              <a:gd name="connsiteY32" fmla="*/ 461665 h 461665"/>
              <a:gd name="connsiteX33" fmla="*/ 951857 w 10576193"/>
              <a:gd name="connsiteY33" fmla="*/ 461665 h 461665"/>
              <a:gd name="connsiteX34" fmla="*/ 0 w 10576193"/>
              <a:gd name="connsiteY34" fmla="*/ 461665 h 461665"/>
              <a:gd name="connsiteX35" fmla="*/ 0 w 10576193"/>
              <a:gd name="connsiteY35" fmla="*/ 0 h 46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76193" h="461665" fill="none" extrusionOk="0">
                <a:moveTo>
                  <a:pt x="0" y="0"/>
                </a:moveTo>
                <a:cubicBezTo>
                  <a:pt x="194590" y="-12261"/>
                  <a:pt x="330480" y="6039"/>
                  <a:pt x="449488" y="0"/>
                </a:cubicBezTo>
                <a:cubicBezTo>
                  <a:pt x="568496" y="-6039"/>
                  <a:pt x="925800" y="-12067"/>
                  <a:pt x="1110500" y="0"/>
                </a:cubicBezTo>
                <a:cubicBezTo>
                  <a:pt x="1295200" y="12067"/>
                  <a:pt x="1540247" y="23921"/>
                  <a:pt x="1877274" y="0"/>
                </a:cubicBezTo>
                <a:cubicBezTo>
                  <a:pt x="2214301" y="-23921"/>
                  <a:pt x="2138519" y="-8718"/>
                  <a:pt x="2221001" y="0"/>
                </a:cubicBezTo>
                <a:cubicBezTo>
                  <a:pt x="2303483" y="8718"/>
                  <a:pt x="2448512" y="-1151"/>
                  <a:pt x="2564727" y="0"/>
                </a:cubicBezTo>
                <a:cubicBezTo>
                  <a:pt x="2680942" y="1151"/>
                  <a:pt x="3014007" y="22513"/>
                  <a:pt x="3437263" y="0"/>
                </a:cubicBezTo>
                <a:cubicBezTo>
                  <a:pt x="3860519" y="-22513"/>
                  <a:pt x="3794009" y="-21731"/>
                  <a:pt x="4098275" y="0"/>
                </a:cubicBezTo>
                <a:cubicBezTo>
                  <a:pt x="4402541" y="21731"/>
                  <a:pt x="4306485" y="8172"/>
                  <a:pt x="4442001" y="0"/>
                </a:cubicBezTo>
                <a:cubicBezTo>
                  <a:pt x="4577517" y="-8172"/>
                  <a:pt x="4874802" y="19959"/>
                  <a:pt x="5103013" y="0"/>
                </a:cubicBezTo>
                <a:cubicBezTo>
                  <a:pt x="5331224" y="-19959"/>
                  <a:pt x="5690957" y="-3454"/>
                  <a:pt x="5975549" y="0"/>
                </a:cubicBezTo>
                <a:cubicBezTo>
                  <a:pt x="6260141" y="3454"/>
                  <a:pt x="6318062" y="-11047"/>
                  <a:pt x="6530799" y="0"/>
                </a:cubicBezTo>
                <a:cubicBezTo>
                  <a:pt x="6743536" y="11047"/>
                  <a:pt x="6876892" y="-11078"/>
                  <a:pt x="7086049" y="0"/>
                </a:cubicBezTo>
                <a:cubicBezTo>
                  <a:pt x="7295206" y="11078"/>
                  <a:pt x="7422523" y="12924"/>
                  <a:pt x="7747061" y="0"/>
                </a:cubicBezTo>
                <a:cubicBezTo>
                  <a:pt x="8071599" y="-12924"/>
                  <a:pt x="8170575" y="-19260"/>
                  <a:pt x="8513835" y="0"/>
                </a:cubicBezTo>
                <a:cubicBezTo>
                  <a:pt x="8857095" y="19260"/>
                  <a:pt x="8937227" y="34347"/>
                  <a:pt x="9280609" y="0"/>
                </a:cubicBezTo>
                <a:cubicBezTo>
                  <a:pt x="9623991" y="-34347"/>
                  <a:pt x="10286031" y="-54779"/>
                  <a:pt x="10576193" y="0"/>
                </a:cubicBezTo>
                <a:cubicBezTo>
                  <a:pt x="10562817" y="144515"/>
                  <a:pt x="10599239" y="253943"/>
                  <a:pt x="10576193" y="461665"/>
                </a:cubicBezTo>
                <a:cubicBezTo>
                  <a:pt x="10458431" y="471002"/>
                  <a:pt x="10220129" y="471980"/>
                  <a:pt x="10126705" y="461665"/>
                </a:cubicBezTo>
                <a:cubicBezTo>
                  <a:pt x="10033281" y="451350"/>
                  <a:pt x="9451474" y="443369"/>
                  <a:pt x="9254169" y="461665"/>
                </a:cubicBezTo>
                <a:cubicBezTo>
                  <a:pt x="9056864" y="479961"/>
                  <a:pt x="8773134" y="436100"/>
                  <a:pt x="8593157" y="461665"/>
                </a:cubicBezTo>
                <a:cubicBezTo>
                  <a:pt x="8413180" y="487230"/>
                  <a:pt x="8348338" y="445007"/>
                  <a:pt x="8249431" y="461665"/>
                </a:cubicBezTo>
                <a:cubicBezTo>
                  <a:pt x="8150524" y="478323"/>
                  <a:pt x="7815439" y="443888"/>
                  <a:pt x="7588418" y="461665"/>
                </a:cubicBezTo>
                <a:cubicBezTo>
                  <a:pt x="7361397" y="479442"/>
                  <a:pt x="7244143" y="442445"/>
                  <a:pt x="7033168" y="461665"/>
                </a:cubicBezTo>
                <a:cubicBezTo>
                  <a:pt x="6822193" y="480886"/>
                  <a:pt x="6637068" y="435939"/>
                  <a:pt x="6477918" y="461665"/>
                </a:cubicBezTo>
                <a:cubicBezTo>
                  <a:pt x="6318768" y="487392"/>
                  <a:pt x="6183629" y="482391"/>
                  <a:pt x="5922668" y="461665"/>
                </a:cubicBezTo>
                <a:cubicBezTo>
                  <a:pt x="5661707" y="440940"/>
                  <a:pt x="5580489" y="443735"/>
                  <a:pt x="5367418" y="461665"/>
                </a:cubicBezTo>
                <a:cubicBezTo>
                  <a:pt x="5154347" y="479596"/>
                  <a:pt x="4809549" y="496435"/>
                  <a:pt x="4600644" y="461665"/>
                </a:cubicBezTo>
                <a:cubicBezTo>
                  <a:pt x="4391739" y="426895"/>
                  <a:pt x="4262237" y="428845"/>
                  <a:pt x="3939632" y="461665"/>
                </a:cubicBezTo>
                <a:cubicBezTo>
                  <a:pt x="3617027" y="494485"/>
                  <a:pt x="3681771" y="452522"/>
                  <a:pt x="3595906" y="461665"/>
                </a:cubicBezTo>
                <a:cubicBezTo>
                  <a:pt x="3510041" y="470808"/>
                  <a:pt x="3251656" y="484254"/>
                  <a:pt x="3040655" y="461665"/>
                </a:cubicBezTo>
                <a:cubicBezTo>
                  <a:pt x="2829654" y="439076"/>
                  <a:pt x="2649587" y="481880"/>
                  <a:pt x="2273881" y="461665"/>
                </a:cubicBezTo>
                <a:cubicBezTo>
                  <a:pt x="1898175" y="441450"/>
                  <a:pt x="2019753" y="465567"/>
                  <a:pt x="1824393" y="461665"/>
                </a:cubicBezTo>
                <a:cubicBezTo>
                  <a:pt x="1629033" y="457763"/>
                  <a:pt x="1265861" y="443184"/>
                  <a:pt x="951857" y="461665"/>
                </a:cubicBezTo>
                <a:cubicBezTo>
                  <a:pt x="637853" y="480146"/>
                  <a:pt x="209309" y="489143"/>
                  <a:pt x="0" y="461665"/>
                </a:cubicBezTo>
                <a:cubicBezTo>
                  <a:pt x="-20127" y="274177"/>
                  <a:pt x="6325" y="115331"/>
                  <a:pt x="0" y="0"/>
                </a:cubicBezTo>
                <a:close/>
              </a:path>
              <a:path w="10576193" h="461665" stroke="0" extrusionOk="0">
                <a:moveTo>
                  <a:pt x="0" y="0"/>
                </a:moveTo>
                <a:cubicBezTo>
                  <a:pt x="205455" y="-11426"/>
                  <a:pt x="337797" y="-20006"/>
                  <a:pt x="555250" y="0"/>
                </a:cubicBezTo>
                <a:cubicBezTo>
                  <a:pt x="772703" y="20006"/>
                  <a:pt x="783104" y="16396"/>
                  <a:pt x="898976" y="0"/>
                </a:cubicBezTo>
                <a:cubicBezTo>
                  <a:pt x="1014848" y="-16396"/>
                  <a:pt x="1529399" y="-33528"/>
                  <a:pt x="1771512" y="0"/>
                </a:cubicBezTo>
                <a:cubicBezTo>
                  <a:pt x="2013625" y="33528"/>
                  <a:pt x="2180170" y="1251"/>
                  <a:pt x="2326762" y="0"/>
                </a:cubicBezTo>
                <a:cubicBezTo>
                  <a:pt x="2473354" y="-1251"/>
                  <a:pt x="2702612" y="-23793"/>
                  <a:pt x="2882013" y="0"/>
                </a:cubicBezTo>
                <a:cubicBezTo>
                  <a:pt x="3061414" y="23793"/>
                  <a:pt x="3395123" y="-21223"/>
                  <a:pt x="3754549" y="0"/>
                </a:cubicBezTo>
                <a:cubicBezTo>
                  <a:pt x="4113975" y="21223"/>
                  <a:pt x="4045045" y="20258"/>
                  <a:pt x="4204037" y="0"/>
                </a:cubicBezTo>
                <a:cubicBezTo>
                  <a:pt x="4363029" y="-20258"/>
                  <a:pt x="4659104" y="-22683"/>
                  <a:pt x="5076573" y="0"/>
                </a:cubicBezTo>
                <a:cubicBezTo>
                  <a:pt x="5494042" y="22683"/>
                  <a:pt x="5705341" y="36870"/>
                  <a:pt x="5949109" y="0"/>
                </a:cubicBezTo>
                <a:cubicBezTo>
                  <a:pt x="6192877" y="-36870"/>
                  <a:pt x="6377771" y="29444"/>
                  <a:pt x="6610121" y="0"/>
                </a:cubicBezTo>
                <a:cubicBezTo>
                  <a:pt x="6842471" y="-29444"/>
                  <a:pt x="7269172" y="-2158"/>
                  <a:pt x="7482657" y="0"/>
                </a:cubicBezTo>
                <a:cubicBezTo>
                  <a:pt x="7696142" y="2158"/>
                  <a:pt x="7885525" y="18917"/>
                  <a:pt x="8037907" y="0"/>
                </a:cubicBezTo>
                <a:cubicBezTo>
                  <a:pt x="8190289" y="-18917"/>
                  <a:pt x="8472034" y="16201"/>
                  <a:pt x="8593157" y="0"/>
                </a:cubicBezTo>
                <a:cubicBezTo>
                  <a:pt x="8714280" y="-16201"/>
                  <a:pt x="9132477" y="-11389"/>
                  <a:pt x="9359931" y="0"/>
                </a:cubicBezTo>
                <a:cubicBezTo>
                  <a:pt x="9587385" y="11389"/>
                  <a:pt x="9649291" y="-17789"/>
                  <a:pt x="9915181" y="0"/>
                </a:cubicBezTo>
                <a:cubicBezTo>
                  <a:pt x="10181071" y="17789"/>
                  <a:pt x="10363415" y="-15932"/>
                  <a:pt x="10576193" y="0"/>
                </a:cubicBezTo>
                <a:cubicBezTo>
                  <a:pt x="10599241" y="221901"/>
                  <a:pt x="10583544" y="236074"/>
                  <a:pt x="10576193" y="461665"/>
                </a:cubicBezTo>
                <a:cubicBezTo>
                  <a:pt x="10401761" y="482878"/>
                  <a:pt x="10114515" y="440578"/>
                  <a:pt x="9809419" y="461665"/>
                </a:cubicBezTo>
                <a:cubicBezTo>
                  <a:pt x="9504323" y="482752"/>
                  <a:pt x="9631679" y="470779"/>
                  <a:pt x="9465693" y="461665"/>
                </a:cubicBezTo>
                <a:cubicBezTo>
                  <a:pt x="9299707" y="452551"/>
                  <a:pt x="9161218" y="482331"/>
                  <a:pt x="9016205" y="461665"/>
                </a:cubicBezTo>
                <a:cubicBezTo>
                  <a:pt x="8871192" y="440999"/>
                  <a:pt x="8350382" y="484281"/>
                  <a:pt x="8143669" y="461665"/>
                </a:cubicBezTo>
                <a:cubicBezTo>
                  <a:pt x="7936956" y="439049"/>
                  <a:pt x="7621851" y="437074"/>
                  <a:pt x="7482657" y="461665"/>
                </a:cubicBezTo>
                <a:cubicBezTo>
                  <a:pt x="7343463" y="486256"/>
                  <a:pt x="7143043" y="476566"/>
                  <a:pt x="7033168" y="461665"/>
                </a:cubicBezTo>
                <a:cubicBezTo>
                  <a:pt x="6923293" y="446764"/>
                  <a:pt x="6521120" y="481456"/>
                  <a:pt x="6372156" y="461665"/>
                </a:cubicBezTo>
                <a:cubicBezTo>
                  <a:pt x="6223192" y="441874"/>
                  <a:pt x="6099756" y="474563"/>
                  <a:pt x="6028430" y="461665"/>
                </a:cubicBezTo>
                <a:cubicBezTo>
                  <a:pt x="5957104" y="448767"/>
                  <a:pt x="5826500" y="474894"/>
                  <a:pt x="5684704" y="461665"/>
                </a:cubicBezTo>
                <a:cubicBezTo>
                  <a:pt x="5542908" y="448436"/>
                  <a:pt x="5289427" y="477404"/>
                  <a:pt x="5023692" y="461665"/>
                </a:cubicBezTo>
                <a:cubicBezTo>
                  <a:pt x="4757957" y="445926"/>
                  <a:pt x="4716370" y="453792"/>
                  <a:pt x="4574203" y="461665"/>
                </a:cubicBezTo>
                <a:cubicBezTo>
                  <a:pt x="4432036" y="469538"/>
                  <a:pt x="4024380" y="454355"/>
                  <a:pt x="3807429" y="461665"/>
                </a:cubicBezTo>
                <a:cubicBezTo>
                  <a:pt x="3590478" y="468975"/>
                  <a:pt x="3542988" y="445504"/>
                  <a:pt x="3357941" y="461665"/>
                </a:cubicBezTo>
                <a:cubicBezTo>
                  <a:pt x="3172894" y="477826"/>
                  <a:pt x="2881744" y="456595"/>
                  <a:pt x="2591167" y="461665"/>
                </a:cubicBezTo>
                <a:cubicBezTo>
                  <a:pt x="2300590" y="466735"/>
                  <a:pt x="2346584" y="459612"/>
                  <a:pt x="2247441" y="461665"/>
                </a:cubicBezTo>
                <a:cubicBezTo>
                  <a:pt x="2148298" y="463718"/>
                  <a:pt x="1861422" y="438569"/>
                  <a:pt x="1480667" y="461665"/>
                </a:cubicBezTo>
                <a:cubicBezTo>
                  <a:pt x="1099912" y="484761"/>
                  <a:pt x="1151405" y="469780"/>
                  <a:pt x="1031179" y="461665"/>
                </a:cubicBezTo>
                <a:cubicBezTo>
                  <a:pt x="910953" y="453550"/>
                  <a:pt x="830171" y="472132"/>
                  <a:pt x="687453" y="461665"/>
                </a:cubicBezTo>
                <a:cubicBezTo>
                  <a:pt x="544735" y="451198"/>
                  <a:pt x="215391" y="477948"/>
                  <a:pt x="0" y="461665"/>
                </a:cubicBezTo>
                <a:cubicBezTo>
                  <a:pt x="4672" y="236685"/>
                  <a:pt x="-19977" y="163463"/>
                  <a:pt x="0" y="0"/>
                </a:cubicBezTo>
                <a:close/>
              </a:path>
            </a:pathLst>
          </a:custGeom>
          <a:solidFill>
            <a:schemeClr val="bg1">
              <a:lumMod val="95000"/>
              <a:alpha val="74000"/>
            </a:schemeClr>
          </a:solidFill>
          <a:ln>
            <a:solidFill>
              <a:schemeClr val="tx1"/>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r>
              <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rPr>
              <a:t>This approach gave us the confidence of avoiding Internet being the bottleneck</a:t>
            </a:r>
            <a:endParaRPr lang="en-US" sz="2400" b="1" dirty="0">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sp>
        <p:nvSpPr>
          <p:cNvPr id="4" name="Content Placeholder 3">
            <a:extLst>
              <a:ext uri="{FF2B5EF4-FFF2-40B4-BE49-F238E27FC236}">
                <a16:creationId xmlns:a16="http://schemas.microsoft.com/office/drawing/2014/main" id="{C6C2352F-4EAC-814A-B914-3A35ADE47279}"/>
              </a:ext>
            </a:extLst>
          </p:cNvPr>
          <p:cNvSpPr>
            <a:spLocks noGrp="1"/>
          </p:cNvSpPr>
          <p:nvPr>
            <p:ph idx="1"/>
          </p:nvPr>
        </p:nvSpPr>
        <p:spPr>
          <a:xfrm>
            <a:off x="1534749" y="4014441"/>
            <a:ext cx="9644528" cy="1687991"/>
          </a:xfrm>
        </p:spPr>
        <p:txBody>
          <a:bodyPr>
            <a:normAutofit/>
          </a:bodyPr>
          <a:lstStyle/>
          <a:p>
            <a:pPr marL="342900" indent="-342900">
              <a:lnSpc>
                <a:spcPct val="150000"/>
              </a:lnSpc>
              <a:buFont typeface="+mj-lt"/>
              <a:buAutoNum type="arabicParenR"/>
            </a:pPr>
            <a:r>
              <a:rPr lang="en-US" sz="1800" dirty="0"/>
              <a:t>UE (statistically) experiences high 5G throughput when downloading from this server</a:t>
            </a:r>
          </a:p>
          <a:p>
            <a:pPr marL="342900" indent="-342900">
              <a:lnSpc>
                <a:spcPct val="150000"/>
              </a:lnSpc>
              <a:buFont typeface="+mj-lt"/>
              <a:buAutoNum type="arabicParenR"/>
            </a:pPr>
            <a:r>
              <a:rPr lang="en-US" sz="1800" dirty="0"/>
              <a:t>Upload speed of the server is high enough</a:t>
            </a:r>
          </a:p>
          <a:p>
            <a:pPr marL="342900" indent="-342900">
              <a:lnSpc>
                <a:spcPct val="150000"/>
              </a:lnSpc>
              <a:buFont typeface="+mj-lt"/>
              <a:buAutoNum type="arabicParenR"/>
            </a:pPr>
            <a:r>
              <a:rPr lang="en-US" sz="1800" dirty="0"/>
              <a:t>Results comparable to state-of-the-art speed test services such as </a:t>
            </a:r>
            <a:r>
              <a:rPr lang="en-US" sz="1800" dirty="0" err="1"/>
              <a:t>Ookla’s</a:t>
            </a:r>
            <a:r>
              <a:rPr lang="en-US" sz="1800" dirty="0"/>
              <a:t> </a:t>
            </a:r>
            <a:r>
              <a:rPr lang="en-US" sz="1800" dirty="0" err="1"/>
              <a:t>Speedtest</a:t>
            </a:r>
            <a:r>
              <a:rPr lang="en-US" sz="1800" dirty="0"/>
              <a:t> app.</a:t>
            </a:r>
          </a:p>
        </p:txBody>
      </p:sp>
      <p:sp>
        <p:nvSpPr>
          <p:cNvPr id="8" name="TextBox 7">
            <a:extLst>
              <a:ext uri="{FF2B5EF4-FFF2-40B4-BE49-F238E27FC236}">
                <a16:creationId xmlns:a16="http://schemas.microsoft.com/office/drawing/2014/main" id="{EFE7F673-13F0-0F47-94E8-17B0E5D02B02}"/>
              </a:ext>
            </a:extLst>
          </p:cNvPr>
          <p:cNvSpPr txBox="1"/>
          <p:nvPr/>
        </p:nvSpPr>
        <p:spPr>
          <a:xfrm>
            <a:off x="3444906" y="3525136"/>
            <a:ext cx="5131522" cy="461665"/>
          </a:xfrm>
          <a:prstGeom prst="rect">
            <a:avLst/>
          </a:prstGeom>
          <a:noFill/>
        </p:spPr>
        <p:txBody>
          <a:bodyPr wrap="square" rtlCol="0">
            <a:spAutoFit/>
          </a:bodyPr>
          <a:lstStyle/>
          <a:p>
            <a:r>
              <a:rPr lang="en-US" sz="2400" b="1" dirty="0">
                <a:latin typeface="CMU Sans Serif Medium" panose="02000603000000000000" pitchFamily="2" charset="0"/>
                <a:ea typeface="CMU Sans Serif Medium" panose="02000603000000000000" pitchFamily="2" charset="0"/>
                <a:cs typeface="CMU Sans Serif Medium" panose="02000603000000000000" pitchFamily="2" charset="0"/>
              </a:rPr>
              <a:t>Select a content server such that -</a:t>
            </a:r>
          </a:p>
        </p:txBody>
      </p:sp>
      <p:sp>
        <p:nvSpPr>
          <p:cNvPr id="44" name="Cloud 43">
            <a:extLst>
              <a:ext uri="{FF2B5EF4-FFF2-40B4-BE49-F238E27FC236}">
                <a16:creationId xmlns:a16="http://schemas.microsoft.com/office/drawing/2014/main" id="{5F7D8278-2332-BD42-98FB-2BA75B548276}"/>
              </a:ext>
            </a:extLst>
          </p:cNvPr>
          <p:cNvSpPr/>
          <p:nvPr/>
        </p:nvSpPr>
        <p:spPr>
          <a:xfrm>
            <a:off x="6096000" y="2037864"/>
            <a:ext cx="3380519" cy="1068490"/>
          </a:xfrm>
          <a:prstGeom prst="cloud">
            <a:avLst/>
          </a:prstGeom>
          <a:solidFill>
            <a:srgbClr val="C6DCEF"/>
          </a:solidFill>
          <a:ln w="12700">
            <a:solidFill>
              <a:srgbClr val="1F77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Internet</a:t>
            </a:r>
          </a:p>
        </p:txBody>
      </p:sp>
      <p:pic>
        <p:nvPicPr>
          <p:cNvPr id="45" name="Picture 44" descr="A close up of a logo&#10;&#10;Description automatically generated">
            <a:extLst>
              <a:ext uri="{FF2B5EF4-FFF2-40B4-BE49-F238E27FC236}">
                <a16:creationId xmlns:a16="http://schemas.microsoft.com/office/drawing/2014/main" id="{04C1D136-069B-CE4D-8892-BA9354A206A0}"/>
              </a:ext>
            </a:extLst>
          </p:cNvPr>
          <p:cNvPicPr>
            <a:picLocks noChangeAspect="1"/>
          </p:cNvPicPr>
          <p:nvPr/>
        </p:nvPicPr>
        <p:blipFill>
          <a:blip r:embed="rId3">
            <a:duotone>
              <a:schemeClr val="accent2">
                <a:shade val="45000"/>
                <a:satMod val="135000"/>
              </a:schemeClr>
              <a:prstClr val="white"/>
            </a:duotone>
          </a:blip>
          <a:stretch>
            <a:fillRect/>
          </a:stretch>
        </p:blipFill>
        <p:spPr>
          <a:xfrm>
            <a:off x="2052274" y="2140798"/>
            <a:ext cx="586830" cy="808084"/>
          </a:xfrm>
          <a:prstGeom prst="rect">
            <a:avLst/>
          </a:prstGeom>
        </p:spPr>
      </p:pic>
      <p:pic>
        <p:nvPicPr>
          <p:cNvPr id="46" name="Picture 45" descr="A close up of a logo&#10;&#10;Description automatically generated">
            <a:extLst>
              <a:ext uri="{FF2B5EF4-FFF2-40B4-BE49-F238E27FC236}">
                <a16:creationId xmlns:a16="http://schemas.microsoft.com/office/drawing/2014/main" id="{CD38166C-4BE2-2B4C-A9C9-CCF7F5A82928}"/>
              </a:ext>
            </a:extLst>
          </p:cNvPr>
          <p:cNvPicPr>
            <a:picLocks noChangeAspect="1"/>
          </p:cNvPicPr>
          <p:nvPr/>
        </p:nvPicPr>
        <p:blipFill>
          <a:blip r:embed="rId3">
            <a:duotone>
              <a:schemeClr val="accent5">
                <a:shade val="45000"/>
                <a:satMod val="135000"/>
              </a:schemeClr>
              <a:prstClr val="white"/>
            </a:duotone>
          </a:blip>
          <a:stretch>
            <a:fillRect/>
          </a:stretch>
        </p:blipFill>
        <p:spPr>
          <a:xfrm>
            <a:off x="2440862" y="2517624"/>
            <a:ext cx="436434" cy="600984"/>
          </a:xfrm>
          <a:prstGeom prst="rect">
            <a:avLst/>
          </a:prstGeom>
        </p:spPr>
      </p:pic>
      <p:pic>
        <p:nvPicPr>
          <p:cNvPr id="47" name="Picture 6" descr="HD Application Server Icon Vector File Free » Free Vector Art ...">
            <a:extLst>
              <a:ext uri="{FF2B5EF4-FFF2-40B4-BE49-F238E27FC236}">
                <a16:creationId xmlns:a16="http://schemas.microsoft.com/office/drawing/2014/main" id="{BA840B16-B06E-B94E-A09B-EF1370280B6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2964" y="2016219"/>
            <a:ext cx="928865" cy="1143218"/>
          </a:xfrm>
          <a:prstGeom prst="rect">
            <a:avLst/>
          </a:prstGeom>
          <a:noFill/>
          <a:extLst>
            <a:ext uri="{909E8E84-426E-40DD-AFC4-6F175D3DCCD1}">
              <a14:hiddenFill xmlns:a14="http://schemas.microsoft.com/office/drawing/2010/main">
                <a:solidFill>
                  <a:srgbClr val="FFFFFF"/>
                </a:solidFill>
              </a14:hiddenFill>
            </a:ext>
          </a:extLst>
        </p:spPr>
      </p:pic>
      <p:cxnSp>
        <p:nvCxnSpPr>
          <p:cNvPr id="48" name="Straight Connector 47">
            <a:extLst>
              <a:ext uri="{FF2B5EF4-FFF2-40B4-BE49-F238E27FC236}">
                <a16:creationId xmlns:a16="http://schemas.microsoft.com/office/drawing/2014/main" id="{A8A940FA-7B5B-3C4E-A235-B2F4ADFAAB6D}"/>
              </a:ext>
            </a:extLst>
          </p:cNvPr>
          <p:cNvCxnSpPr>
            <a:stCxn id="58" idx="3"/>
            <a:endCxn id="45" idx="1"/>
          </p:cNvCxnSpPr>
          <p:nvPr/>
        </p:nvCxnSpPr>
        <p:spPr>
          <a:xfrm flipV="1">
            <a:off x="974603" y="2544840"/>
            <a:ext cx="1077671" cy="85980"/>
          </a:xfrm>
          <a:prstGeom prst="line">
            <a:avLst/>
          </a:prstGeom>
          <a:ln w="285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pic>
        <p:nvPicPr>
          <p:cNvPr id="49" name="Picture 10" descr="Free Lightning Bolt With Transparent Background, Download Free ...">
            <a:extLst>
              <a:ext uri="{FF2B5EF4-FFF2-40B4-BE49-F238E27FC236}">
                <a16:creationId xmlns:a16="http://schemas.microsoft.com/office/drawing/2014/main" id="{278E7318-1A58-F44A-96DA-8A7583114C2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1047189">
            <a:off x="956211" y="2289045"/>
            <a:ext cx="897227" cy="597567"/>
          </a:xfrm>
          <a:prstGeom prst="rect">
            <a:avLst/>
          </a:prstGeom>
          <a:noFill/>
          <a:extLst>
            <a:ext uri="{909E8E84-426E-40DD-AFC4-6F175D3DCCD1}">
              <a14:hiddenFill xmlns:a14="http://schemas.microsoft.com/office/drawing/2010/main">
                <a:solidFill>
                  <a:srgbClr val="FFFFFF"/>
                </a:solidFill>
              </a14:hiddenFill>
            </a:ext>
          </a:extLst>
        </p:spPr>
      </p:pic>
      <p:cxnSp>
        <p:nvCxnSpPr>
          <p:cNvPr id="50" name="Straight Connector 49">
            <a:extLst>
              <a:ext uri="{FF2B5EF4-FFF2-40B4-BE49-F238E27FC236}">
                <a16:creationId xmlns:a16="http://schemas.microsoft.com/office/drawing/2014/main" id="{922F092F-D7A4-A34F-9532-2474A6BD5A1B}"/>
              </a:ext>
            </a:extLst>
          </p:cNvPr>
          <p:cNvCxnSpPr>
            <a:cxnSpLocks/>
            <a:endCxn id="53" idx="2"/>
          </p:cNvCxnSpPr>
          <p:nvPr/>
        </p:nvCxnSpPr>
        <p:spPr>
          <a:xfrm>
            <a:off x="2979008" y="2569182"/>
            <a:ext cx="975579" cy="11345"/>
          </a:xfrm>
          <a:prstGeom prst="line">
            <a:avLst/>
          </a:prstGeom>
          <a:ln w="2857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8E3DB7E2-33CF-8E4C-B936-328A26A43D2C}"/>
              </a:ext>
            </a:extLst>
          </p:cNvPr>
          <p:cNvCxnSpPr>
            <a:cxnSpLocks/>
            <a:stCxn id="53" idx="4"/>
            <a:endCxn id="44" idx="2"/>
          </p:cNvCxnSpPr>
          <p:nvPr/>
        </p:nvCxnSpPr>
        <p:spPr>
          <a:xfrm flipV="1">
            <a:off x="4998041" y="2572109"/>
            <a:ext cx="1108445" cy="8418"/>
          </a:xfrm>
          <a:prstGeom prst="line">
            <a:avLst/>
          </a:prstGeom>
          <a:ln w="2857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FCF876FB-CA7D-6646-A10F-D820E951ACAD}"/>
              </a:ext>
            </a:extLst>
          </p:cNvPr>
          <p:cNvCxnSpPr>
            <a:cxnSpLocks/>
            <a:stCxn id="44" idx="0"/>
            <a:endCxn id="47" idx="1"/>
          </p:cNvCxnSpPr>
          <p:nvPr/>
        </p:nvCxnSpPr>
        <p:spPr>
          <a:xfrm>
            <a:off x="9473702" y="2572109"/>
            <a:ext cx="1279262" cy="15719"/>
          </a:xfrm>
          <a:prstGeom prst="line">
            <a:avLst/>
          </a:prstGeom>
          <a:ln w="28575">
            <a:solidFill>
              <a:schemeClr val="bg1">
                <a:lumMod val="75000"/>
              </a:schemeClr>
            </a:solidFill>
            <a:prstDash val="solid"/>
          </a:ln>
        </p:spPr>
        <p:style>
          <a:lnRef idx="1">
            <a:schemeClr val="accent1"/>
          </a:lnRef>
          <a:fillRef idx="0">
            <a:schemeClr val="accent1"/>
          </a:fillRef>
          <a:effectRef idx="0">
            <a:schemeClr val="accent1"/>
          </a:effectRef>
          <a:fontRef idx="minor">
            <a:schemeClr val="tx1"/>
          </a:fontRef>
        </p:style>
      </p:cxnSp>
      <p:sp>
        <p:nvSpPr>
          <p:cNvPr id="53" name="Cube 52">
            <a:extLst>
              <a:ext uri="{FF2B5EF4-FFF2-40B4-BE49-F238E27FC236}">
                <a16:creationId xmlns:a16="http://schemas.microsoft.com/office/drawing/2014/main" id="{53E427E4-DC01-774C-AEC1-6C3B87DFC78E}"/>
              </a:ext>
            </a:extLst>
          </p:cNvPr>
          <p:cNvSpPr/>
          <p:nvPr/>
        </p:nvSpPr>
        <p:spPr>
          <a:xfrm>
            <a:off x="3954587" y="2206202"/>
            <a:ext cx="1105294" cy="686809"/>
          </a:xfrm>
          <a:prstGeom prst="cube">
            <a:avLst>
              <a:gd name="adj" fmla="val 9004"/>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LTE CORE</a:t>
            </a:r>
          </a:p>
        </p:txBody>
      </p:sp>
      <p:sp>
        <p:nvSpPr>
          <p:cNvPr id="54" name="Right Brace 53">
            <a:extLst>
              <a:ext uri="{FF2B5EF4-FFF2-40B4-BE49-F238E27FC236}">
                <a16:creationId xmlns:a16="http://schemas.microsoft.com/office/drawing/2014/main" id="{9E05E31B-B873-764E-96E7-00FACA2130ED}"/>
              </a:ext>
            </a:extLst>
          </p:cNvPr>
          <p:cNvSpPr/>
          <p:nvPr/>
        </p:nvSpPr>
        <p:spPr>
          <a:xfrm rot="16200000">
            <a:off x="3396600" y="-82818"/>
            <a:ext cx="319490" cy="4043191"/>
          </a:xfrm>
          <a:prstGeom prst="rightBrace">
            <a:avLst>
              <a:gd name="adj1" fmla="val 56608"/>
              <a:gd name="adj2" fmla="val 48213"/>
            </a:avLst>
          </a:prstGeom>
          <a:ln>
            <a:solidFill>
              <a:srgbClr val="7030A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7030A0"/>
              </a:solidFill>
            </a:endParaRPr>
          </a:p>
        </p:txBody>
      </p:sp>
      <p:sp>
        <p:nvSpPr>
          <p:cNvPr id="55" name="TextBox 54">
            <a:extLst>
              <a:ext uri="{FF2B5EF4-FFF2-40B4-BE49-F238E27FC236}">
                <a16:creationId xmlns:a16="http://schemas.microsoft.com/office/drawing/2014/main" id="{697783BB-D7C4-B341-9709-3AA62E1195F5}"/>
              </a:ext>
            </a:extLst>
          </p:cNvPr>
          <p:cNvSpPr txBox="1"/>
          <p:nvPr/>
        </p:nvSpPr>
        <p:spPr>
          <a:xfrm>
            <a:off x="10315728" y="1657758"/>
            <a:ext cx="1648590" cy="369332"/>
          </a:xfrm>
          <a:prstGeom prst="rect">
            <a:avLst/>
          </a:prstGeom>
          <a:noFill/>
        </p:spPr>
        <p:txBody>
          <a:bodyPr wrap="square" rtlCol="0">
            <a:spAutoFit/>
          </a:bodyPr>
          <a:lstStyle/>
          <a:p>
            <a:pPr algn="ct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Content Server</a:t>
            </a:r>
          </a:p>
        </p:txBody>
      </p:sp>
      <p:sp>
        <p:nvSpPr>
          <p:cNvPr id="56" name="TextBox 55">
            <a:extLst>
              <a:ext uri="{FF2B5EF4-FFF2-40B4-BE49-F238E27FC236}">
                <a16:creationId xmlns:a16="http://schemas.microsoft.com/office/drawing/2014/main" id="{AFD425E8-B933-AD46-B67B-24E0D28C5641}"/>
              </a:ext>
            </a:extLst>
          </p:cNvPr>
          <p:cNvSpPr txBox="1"/>
          <p:nvPr/>
        </p:nvSpPr>
        <p:spPr>
          <a:xfrm>
            <a:off x="2187833" y="1440782"/>
            <a:ext cx="2557927" cy="369332"/>
          </a:xfrm>
          <a:prstGeom prst="rect">
            <a:avLst/>
          </a:prstGeom>
          <a:noFill/>
        </p:spPr>
        <p:txBody>
          <a:bodyPr wrap="square" rtlCol="0">
            <a:spAutoFit/>
          </a:bodyPr>
          <a:lstStyle/>
          <a:p>
            <a:pPr algn="ctr"/>
            <a:r>
              <a:rPr lang="en-US" dirty="0">
                <a:solidFill>
                  <a:srgbClr val="7030A0"/>
                </a:solidFill>
                <a:latin typeface="CMU Sans Serif Medium" panose="02000603000000000000" pitchFamily="2" charset="0"/>
                <a:ea typeface="CMU Sans Serif Medium" panose="02000603000000000000" pitchFamily="2" charset="0"/>
                <a:cs typeface="CMU Sans Serif Medium" panose="02000603000000000000" pitchFamily="2" charset="0"/>
              </a:rPr>
              <a:t>Carrier Infrastructure</a:t>
            </a:r>
          </a:p>
        </p:txBody>
      </p:sp>
      <p:grpSp>
        <p:nvGrpSpPr>
          <p:cNvPr id="57" name="Group 56">
            <a:extLst>
              <a:ext uri="{FF2B5EF4-FFF2-40B4-BE49-F238E27FC236}">
                <a16:creationId xmlns:a16="http://schemas.microsoft.com/office/drawing/2014/main" id="{5753F510-F01F-0341-90DC-BD66F9994464}"/>
              </a:ext>
            </a:extLst>
          </p:cNvPr>
          <p:cNvGrpSpPr/>
          <p:nvPr/>
        </p:nvGrpSpPr>
        <p:grpSpPr>
          <a:xfrm>
            <a:off x="440450" y="2286612"/>
            <a:ext cx="543924" cy="927664"/>
            <a:chOff x="440450" y="1950378"/>
            <a:chExt cx="543924" cy="927664"/>
          </a:xfrm>
        </p:grpSpPr>
        <p:pic>
          <p:nvPicPr>
            <p:cNvPr id="58" name="Graphic 57" descr="Smart Phone">
              <a:extLst>
                <a:ext uri="{FF2B5EF4-FFF2-40B4-BE49-F238E27FC236}">
                  <a16:creationId xmlns:a16="http://schemas.microsoft.com/office/drawing/2014/main" id="{F34A0398-92ED-9D45-A92F-79FFB0117A3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924321">
              <a:off x="440450" y="1950378"/>
              <a:ext cx="543924" cy="543924"/>
            </a:xfrm>
            <a:prstGeom prst="rect">
              <a:avLst/>
            </a:prstGeom>
          </p:spPr>
        </p:pic>
        <p:sp>
          <p:nvSpPr>
            <p:cNvPr id="59" name="TextBox 58">
              <a:extLst>
                <a:ext uri="{FF2B5EF4-FFF2-40B4-BE49-F238E27FC236}">
                  <a16:creationId xmlns:a16="http://schemas.microsoft.com/office/drawing/2014/main" id="{26606AF0-0E41-C44E-AA78-1E02D99FBC3D}"/>
                </a:ext>
              </a:extLst>
            </p:cNvPr>
            <p:cNvSpPr txBox="1"/>
            <p:nvPr/>
          </p:nvSpPr>
          <p:spPr>
            <a:xfrm>
              <a:off x="443081" y="2508710"/>
              <a:ext cx="538661" cy="369332"/>
            </a:xfrm>
            <a:prstGeom prst="rect">
              <a:avLst/>
            </a:prstGeom>
            <a:noFill/>
          </p:spPr>
          <p:txBody>
            <a:bodyPr wrap="square" rtlCol="0">
              <a:spAutoFit/>
            </a:bodyPr>
            <a:lstStyle/>
            <a:p>
              <a:pPr algn="ct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UE</a:t>
              </a:r>
            </a:p>
          </p:txBody>
        </p:sp>
      </p:grpSp>
    </p:spTree>
    <p:extLst>
      <p:ext uri="{BB962C8B-B14F-4D97-AF65-F5344CB8AC3E}">
        <p14:creationId xmlns:p14="http://schemas.microsoft.com/office/powerpoint/2010/main" val="578181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xEl>
                                              <p:pRg st="1" end="1"/>
                                            </p:txEl>
                                          </p:spTgt>
                                        </p:tgtEl>
                                        <p:attrNameLst>
                                          <p:attrName>style.visibility</p:attrName>
                                        </p:attrNameLst>
                                      </p:cBhvr>
                                      <p:to>
                                        <p:strVal val="visible"/>
                                      </p:to>
                                    </p:set>
                                    <p:animEffect transition="in" filter="fade">
                                      <p:cBhvr>
                                        <p:cTn id="16" dur="500"/>
                                        <p:tgtEl>
                                          <p:spTgt spid="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500"/>
                                        <p:tgtEl>
                                          <p:spTgt spid="4">
                                            <p:txEl>
                                              <p:pRg st="2" end="2"/>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4" grpId="0" uiExpand="1" build="p"/>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608BFC-31BE-AD43-AE70-4AB97C9DBC74}"/>
              </a:ext>
            </a:extLst>
          </p:cNvPr>
          <p:cNvSpPr>
            <a:spLocks noGrp="1"/>
          </p:cNvSpPr>
          <p:nvPr>
            <p:ph type="title"/>
          </p:nvPr>
        </p:nvSpPr>
        <p:spPr/>
        <p:txBody>
          <a:bodyPr/>
          <a:lstStyle/>
          <a:p>
            <a:r>
              <a:rPr lang="en-US" dirty="0"/>
              <a:t>Challenge 4: Non-Technical Challenges</a:t>
            </a:r>
          </a:p>
        </p:txBody>
      </p:sp>
      <p:grpSp>
        <p:nvGrpSpPr>
          <p:cNvPr id="2" name="Group 1">
            <a:extLst>
              <a:ext uri="{FF2B5EF4-FFF2-40B4-BE49-F238E27FC236}">
                <a16:creationId xmlns:a16="http://schemas.microsoft.com/office/drawing/2014/main" id="{7CB8FE8C-9A19-AA4F-97CC-E9E3B0008EBD}"/>
              </a:ext>
            </a:extLst>
          </p:cNvPr>
          <p:cNvGrpSpPr/>
          <p:nvPr/>
        </p:nvGrpSpPr>
        <p:grpSpPr>
          <a:xfrm>
            <a:off x="1211854" y="1739522"/>
            <a:ext cx="6900239" cy="1330835"/>
            <a:chOff x="1211854" y="1739522"/>
            <a:chExt cx="6900239" cy="1330835"/>
          </a:xfrm>
        </p:grpSpPr>
        <p:pic>
          <p:nvPicPr>
            <p:cNvPr id="6" name="Picture 5" descr="A picture containing text, map&#10;&#10;Description automatically generated">
              <a:extLst>
                <a:ext uri="{FF2B5EF4-FFF2-40B4-BE49-F238E27FC236}">
                  <a16:creationId xmlns:a16="http://schemas.microsoft.com/office/drawing/2014/main" id="{EC488C51-31A9-4F4C-8959-37C6F1E998A2}"/>
                </a:ext>
              </a:extLst>
            </p:cNvPr>
            <p:cNvPicPr>
              <a:picLocks noChangeAspect="1"/>
            </p:cNvPicPr>
            <p:nvPr/>
          </p:nvPicPr>
          <p:blipFill>
            <a:blip r:embed="rId3"/>
            <a:stretch>
              <a:fillRect/>
            </a:stretch>
          </p:blipFill>
          <p:spPr>
            <a:xfrm>
              <a:off x="1211854" y="1739522"/>
              <a:ext cx="1389120" cy="1330835"/>
            </a:xfrm>
            <a:prstGeom prst="ellipse">
              <a:avLst/>
            </a:prstGeom>
            <a:ln w="63500" cap="rnd">
              <a:solidFill>
                <a:srgbClr val="333333"/>
              </a:solidFill>
            </a:ln>
            <a:effectLst>
              <a:outerShdw blurRad="381000" dir="4440000" sx="-80000" sy="-18000" rotWithShape="0">
                <a:srgbClr val="000000">
                  <a:alpha val="22000"/>
                </a:srgbClr>
              </a:outerShdw>
            </a:effectLst>
            <a:scene3d>
              <a:camera prst="isometricOffAxis2Top">
                <a:rot lat="19381731" lon="1292376" rev="103359"/>
              </a:camera>
              <a:lightRig rig="contrasting" dir="t">
                <a:rot lat="0" lon="0" rev="3000000"/>
              </a:lightRig>
            </a:scene3d>
            <a:sp3d contourW="7620">
              <a:bevelT w="95250" h="31750"/>
              <a:contourClr>
                <a:srgbClr val="333333"/>
              </a:contourClr>
            </a:sp3d>
          </p:spPr>
        </p:pic>
        <p:sp>
          <p:nvSpPr>
            <p:cNvPr id="9" name="TextBox 8">
              <a:extLst>
                <a:ext uri="{FF2B5EF4-FFF2-40B4-BE49-F238E27FC236}">
                  <a16:creationId xmlns:a16="http://schemas.microsoft.com/office/drawing/2014/main" id="{FE051470-2B06-A148-AF9D-1AB0BB916F78}"/>
                </a:ext>
              </a:extLst>
            </p:cNvPr>
            <p:cNvSpPr txBox="1"/>
            <p:nvPr/>
          </p:nvSpPr>
          <p:spPr>
            <a:xfrm>
              <a:off x="2964530" y="2174106"/>
              <a:ext cx="5147563" cy="461665"/>
            </a:xfrm>
            <a:prstGeom prst="rect">
              <a:avLst/>
            </a:prstGeom>
            <a:noFill/>
          </p:spPr>
          <p:txBody>
            <a:bodyPr wrap="none" rtlCol="0">
              <a:spAutoFit/>
            </a:bodyPr>
            <a:lstStyle/>
            <a:p>
              <a:r>
                <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rPr>
                <a:t>5G coverage is spotty and hard to find</a:t>
              </a:r>
            </a:p>
          </p:txBody>
        </p:sp>
      </p:grpSp>
      <p:grpSp>
        <p:nvGrpSpPr>
          <p:cNvPr id="4" name="Group 3">
            <a:extLst>
              <a:ext uri="{FF2B5EF4-FFF2-40B4-BE49-F238E27FC236}">
                <a16:creationId xmlns:a16="http://schemas.microsoft.com/office/drawing/2014/main" id="{38672C38-B60B-E243-9E8A-7EA0981618BD}"/>
              </a:ext>
            </a:extLst>
          </p:cNvPr>
          <p:cNvGrpSpPr/>
          <p:nvPr/>
        </p:nvGrpSpPr>
        <p:grpSpPr>
          <a:xfrm>
            <a:off x="1211854" y="3971972"/>
            <a:ext cx="9466607" cy="1366092"/>
            <a:chOff x="1211854" y="3971972"/>
            <a:chExt cx="9466607" cy="1366092"/>
          </a:xfrm>
        </p:grpSpPr>
        <p:grpSp>
          <p:nvGrpSpPr>
            <p:cNvPr id="14" name="Group 13">
              <a:extLst>
                <a:ext uri="{FF2B5EF4-FFF2-40B4-BE49-F238E27FC236}">
                  <a16:creationId xmlns:a16="http://schemas.microsoft.com/office/drawing/2014/main" id="{EFC41426-F46F-2F40-A899-8CE63C1A71B2}"/>
                </a:ext>
              </a:extLst>
            </p:cNvPr>
            <p:cNvGrpSpPr/>
            <p:nvPr/>
          </p:nvGrpSpPr>
          <p:grpSpPr>
            <a:xfrm>
              <a:off x="1211854" y="3971972"/>
              <a:ext cx="1543170" cy="1366092"/>
              <a:chOff x="1640820" y="3117773"/>
              <a:chExt cx="1543170" cy="1366092"/>
            </a:xfrm>
          </p:grpSpPr>
          <p:sp>
            <p:nvSpPr>
              <p:cNvPr id="13" name="Oval 12">
                <a:extLst>
                  <a:ext uri="{FF2B5EF4-FFF2-40B4-BE49-F238E27FC236}">
                    <a16:creationId xmlns:a16="http://schemas.microsoft.com/office/drawing/2014/main" id="{36159C1F-A5E3-7840-BBB8-37455A33356E}"/>
                  </a:ext>
                </a:extLst>
              </p:cNvPr>
              <p:cNvSpPr/>
              <p:nvPr/>
            </p:nvSpPr>
            <p:spPr>
              <a:xfrm>
                <a:off x="1640820" y="3117773"/>
                <a:ext cx="1543170" cy="1366092"/>
              </a:xfrm>
              <a:prstGeom prst="ellipse">
                <a:avLst/>
              </a:prstGeom>
              <a:solidFill>
                <a:schemeClr val="bg1">
                  <a:lumMod val="95000"/>
                </a:schemeClr>
              </a:solidFill>
              <a:ln w="66675">
                <a:solidFill>
                  <a:schemeClr val="tx1"/>
                </a:solidFill>
                <a:extLst>
                  <a:ext uri="{C807C97D-BFC1-408E-A445-0C87EB9F89A2}">
                    <ask:lineSketchStyleProps xmlns:ask="http://schemas.microsoft.com/office/drawing/2018/sketchyshapes" sd="4172543058">
                      <a:custGeom>
                        <a:avLst/>
                        <a:gdLst>
                          <a:gd name="connsiteX0" fmla="*/ 0 w 1543170"/>
                          <a:gd name="connsiteY0" fmla="*/ 683046 h 1366092"/>
                          <a:gd name="connsiteX1" fmla="*/ 771585 w 1543170"/>
                          <a:gd name="connsiteY1" fmla="*/ 0 h 1366092"/>
                          <a:gd name="connsiteX2" fmla="*/ 1543170 w 1543170"/>
                          <a:gd name="connsiteY2" fmla="*/ 683046 h 1366092"/>
                          <a:gd name="connsiteX3" fmla="*/ 771585 w 1543170"/>
                          <a:gd name="connsiteY3" fmla="*/ 1366092 h 1366092"/>
                          <a:gd name="connsiteX4" fmla="*/ 0 w 1543170"/>
                          <a:gd name="connsiteY4" fmla="*/ 683046 h 1366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170" h="1366092" fill="none" extrusionOk="0">
                            <a:moveTo>
                              <a:pt x="0" y="683046"/>
                            </a:moveTo>
                            <a:cubicBezTo>
                              <a:pt x="3888" y="204924"/>
                              <a:pt x="325953" y="44119"/>
                              <a:pt x="771585" y="0"/>
                            </a:cubicBezTo>
                            <a:cubicBezTo>
                              <a:pt x="1178537" y="27266"/>
                              <a:pt x="1504391" y="227953"/>
                              <a:pt x="1543170" y="683046"/>
                            </a:cubicBezTo>
                            <a:cubicBezTo>
                              <a:pt x="1468558" y="1023102"/>
                              <a:pt x="1303434" y="1367220"/>
                              <a:pt x="771585" y="1366092"/>
                            </a:cubicBezTo>
                            <a:cubicBezTo>
                              <a:pt x="329440" y="1317732"/>
                              <a:pt x="-9916" y="1015363"/>
                              <a:pt x="0" y="683046"/>
                            </a:cubicBezTo>
                            <a:close/>
                          </a:path>
                          <a:path w="1543170" h="1366092" stroke="0" extrusionOk="0">
                            <a:moveTo>
                              <a:pt x="0" y="683046"/>
                            </a:moveTo>
                            <a:cubicBezTo>
                              <a:pt x="92741" y="305955"/>
                              <a:pt x="316007" y="6125"/>
                              <a:pt x="771585" y="0"/>
                            </a:cubicBezTo>
                            <a:cubicBezTo>
                              <a:pt x="1229543" y="-18514"/>
                              <a:pt x="1563471" y="272927"/>
                              <a:pt x="1543170" y="683046"/>
                            </a:cubicBezTo>
                            <a:cubicBezTo>
                              <a:pt x="1547531" y="1142392"/>
                              <a:pt x="1182734" y="1311616"/>
                              <a:pt x="771585" y="1366092"/>
                            </a:cubicBezTo>
                            <a:cubicBezTo>
                              <a:pt x="266594" y="1337838"/>
                              <a:pt x="-56809" y="1018950"/>
                              <a:pt x="0" y="683046"/>
                            </a:cubicBezTo>
                            <a:close/>
                          </a:path>
                        </a:pathLst>
                      </a:custGeom>
                      <ask:type>
                        <ask:lineSketchNone/>
                      </ask:type>
                    </ask:lineSketchStyleProps>
                  </a:ext>
                </a:extLst>
              </a:ln>
              <a:effectLst>
                <a:outerShdw blurRad="241300" dist="292100" dir="3960000" sx="54000" sy="54000" kx="-1200000" algn="bl" rotWithShape="0">
                  <a:prstClr val="black">
                    <a:alpha val="16000"/>
                  </a:prstClr>
                </a:outerShdw>
              </a:effectLst>
              <a:scene3d>
                <a:camera prst="isometricOffAxis2Top">
                  <a:rot lat="19893394" lon="1290000" rev="10200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am3d="http://schemas.microsoft.com/office/drawing/2017/model3d" Requires="am3d">
              <p:graphicFrame>
                <p:nvGraphicFramePr>
                  <p:cNvPr id="11" name="3D Model 10" descr="Modern Train">
                    <a:extLst>
                      <a:ext uri="{FF2B5EF4-FFF2-40B4-BE49-F238E27FC236}">
                        <a16:creationId xmlns:a16="http://schemas.microsoft.com/office/drawing/2014/main" id="{FE6E75D7-0118-2444-A97C-67B122D52473}"/>
                      </a:ext>
                    </a:extLst>
                  </p:cNvPr>
                  <p:cNvGraphicFramePr>
                    <a:graphicFrameLocks noChangeAspect="1"/>
                  </p:cNvGraphicFramePr>
                  <p:nvPr>
                    <p:extLst>
                      <p:ext uri="{D42A27DB-BD31-4B8C-83A1-F6EECF244321}">
                        <p14:modId xmlns:p14="http://schemas.microsoft.com/office/powerpoint/2010/main" val="2260040818"/>
                      </p:ext>
                    </p:extLst>
                  </p:nvPr>
                </p:nvGraphicFramePr>
                <p:xfrm>
                  <a:off x="2107070" y="3250116"/>
                  <a:ext cx="864197" cy="1013412"/>
                </p:xfrm>
                <a:graphic>
                  <a:graphicData uri="http://schemas.microsoft.com/office/drawing/2017/model3d">
                    <am3d:model3d r:embed="rId4">
                      <am3d:spPr>
                        <a:xfrm>
                          <a:off x="0" y="0"/>
                          <a:ext cx="864197" cy="1013412"/>
                        </a:xfrm>
                        <a:prstGeom prst="rect">
                          <a:avLst/>
                        </a:prstGeom>
                      </am3d:spPr>
                      <am3d:camera>
                        <am3d:pos x="0" y="0" z="47913827"/>
                        <am3d:up dx="0" dy="36000000" dz="0"/>
                        <am3d:lookAt x="0" y="0" z="0"/>
                        <am3d:perspective fov="2700000"/>
                      </am3d:camera>
                      <am3d:trans>
                        <am3d:meterPerModelUnit n="71412" d="1000000"/>
                        <am3d:preTrans dx="0" dy="-2714127" dz="1"/>
                        <am3d:scale>
                          <am3d:sx n="1000000" d="1000000"/>
                          <am3d:sy n="1000000" d="1000000"/>
                          <am3d:sz n="1000000" d="1000000"/>
                        </am3d:scale>
                        <am3d:rot ax="453840" ay="-446122" az="-59075"/>
                        <am3d:postTrans dx="0" dy="0" dz="0"/>
                      </am3d:trans>
                      <am3d:raster rName="Office3DRenderer" rVer="16.0.8326">
                        <am3d:blip r:embed="rId5"/>
                      </am3d:raster>
                      <am3d:objViewport viewportSz="265476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1" name="3D Model 10" descr="Modern Train">
                    <a:extLst>
                      <a:ext uri="{FF2B5EF4-FFF2-40B4-BE49-F238E27FC236}">
                        <a16:creationId xmlns:a16="http://schemas.microsoft.com/office/drawing/2014/main" id="{FE6E75D7-0118-2444-A97C-67B122D52473}"/>
                      </a:ext>
                    </a:extLst>
                  </p:cNvPr>
                  <p:cNvPicPr>
                    <a:picLocks noGrp="1" noRot="1" noChangeAspect="1" noMove="1" noResize="1" noEditPoints="1" noAdjustHandles="1" noChangeArrowheads="1" noChangeShapeType="1" noCrop="1"/>
                  </p:cNvPicPr>
                  <p:nvPr/>
                </p:nvPicPr>
                <p:blipFill>
                  <a:blip r:embed="rId5"/>
                  <a:stretch>
                    <a:fillRect/>
                  </a:stretch>
                </p:blipFill>
                <p:spPr>
                  <a:xfrm>
                    <a:off x="1678104" y="4104315"/>
                    <a:ext cx="864197" cy="1013412"/>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0" name="3D Model 9" descr="Sedan car">
                    <a:extLst>
                      <a:ext uri="{FF2B5EF4-FFF2-40B4-BE49-F238E27FC236}">
                        <a16:creationId xmlns:a16="http://schemas.microsoft.com/office/drawing/2014/main" id="{40B16D21-8865-EB4A-99D6-5FE3F860F126}"/>
                      </a:ext>
                    </a:extLst>
                  </p:cNvPr>
                  <p:cNvGraphicFramePr>
                    <a:graphicFrameLocks noChangeAspect="1"/>
                  </p:cNvGraphicFramePr>
                  <p:nvPr>
                    <p:extLst>
                      <p:ext uri="{D42A27DB-BD31-4B8C-83A1-F6EECF244321}">
                        <p14:modId xmlns:p14="http://schemas.microsoft.com/office/powerpoint/2010/main" val="2125493761"/>
                      </p:ext>
                    </p:extLst>
                  </p:nvPr>
                </p:nvGraphicFramePr>
                <p:xfrm>
                  <a:off x="2268856" y="3576822"/>
                  <a:ext cx="842108" cy="602104"/>
                </p:xfrm>
                <a:graphic>
                  <a:graphicData uri="http://schemas.microsoft.com/office/drawing/2017/model3d">
                    <am3d:model3d r:embed="rId6">
                      <am3d:spPr>
                        <a:xfrm>
                          <a:off x="0" y="0"/>
                          <a:ext cx="842108" cy="602104"/>
                        </a:xfrm>
                        <a:prstGeom prst="rect">
                          <a:avLst/>
                        </a:prstGeom>
                      </am3d:spPr>
                      <am3d:camera>
                        <am3d:pos x="0" y="0" z="52542856"/>
                        <am3d:up dx="0" dy="36000000" dz="0"/>
                        <am3d:lookAt x="0" y="0" z="0"/>
                        <am3d:perspective fov="2700000"/>
                      </am3d:camera>
                      <am3d:trans>
                        <am3d:meterPerModelUnit n="46855" d="1000000"/>
                        <am3d:preTrans dx="110" dy="-5067017" dz="123538"/>
                        <am3d:scale>
                          <am3d:sx n="1000000" d="1000000"/>
                          <am3d:sy n="1000000" d="1000000"/>
                          <am3d:sz n="1000000" d="1000000"/>
                        </am3d:scale>
                        <am3d:rot ax="1345710" ay="1837442" az="712425"/>
                        <am3d:postTrans dx="0" dy="0" dz="0"/>
                      </am3d:trans>
                      <am3d:raster rName="Office3DRenderer" rVer="16.0.8326">
                        <am3d:blip r:embed="rId7"/>
                      </am3d:raster>
                      <am3d:objViewport viewportSz="892092"/>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0" name="3D Model 9" descr="Sedan car">
                    <a:extLst>
                      <a:ext uri="{FF2B5EF4-FFF2-40B4-BE49-F238E27FC236}">
                        <a16:creationId xmlns:a16="http://schemas.microsoft.com/office/drawing/2014/main" id="{40B16D21-8865-EB4A-99D6-5FE3F860F126}"/>
                      </a:ext>
                    </a:extLst>
                  </p:cNvPr>
                  <p:cNvPicPr>
                    <a:picLocks noGrp="1" noRot="1" noChangeAspect="1" noMove="1" noResize="1" noEditPoints="1" noAdjustHandles="1" noChangeArrowheads="1" noChangeShapeType="1" noCrop="1"/>
                  </p:cNvPicPr>
                  <p:nvPr/>
                </p:nvPicPr>
                <p:blipFill>
                  <a:blip r:embed="rId7"/>
                  <a:stretch>
                    <a:fillRect/>
                  </a:stretch>
                </p:blipFill>
                <p:spPr>
                  <a:xfrm>
                    <a:off x="1839890" y="4431021"/>
                    <a:ext cx="842108" cy="602104"/>
                  </a:xfrm>
                  <a:prstGeom prst="rect">
                    <a:avLst/>
                  </a:prstGeom>
                </p:spPr>
              </p:pic>
            </mc:Fallback>
          </mc:AlternateContent>
          <mc:AlternateContent xmlns:mc="http://schemas.openxmlformats.org/markup-compatibility/2006">
            <mc:Choice xmlns:am3d="http://schemas.microsoft.com/office/drawing/2017/model3d" Requires="am3d">
              <p:graphicFrame>
                <p:nvGraphicFramePr>
                  <p:cNvPr id="12" name="3D Model 11" descr="Airplane">
                    <a:extLst>
                      <a:ext uri="{FF2B5EF4-FFF2-40B4-BE49-F238E27FC236}">
                        <a16:creationId xmlns:a16="http://schemas.microsoft.com/office/drawing/2014/main" id="{5EC01276-92D1-204E-BF41-5DE11A7771FF}"/>
                      </a:ext>
                    </a:extLst>
                  </p:cNvPr>
                  <p:cNvGraphicFramePr>
                    <a:graphicFrameLocks noChangeAspect="1"/>
                  </p:cNvGraphicFramePr>
                  <p:nvPr>
                    <p:extLst>
                      <p:ext uri="{D42A27DB-BD31-4B8C-83A1-F6EECF244321}">
                        <p14:modId xmlns:p14="http://schemas.microsoft.com/office/powerpoint/2010/main" val="437648049"/>
                      </p:ext>
                    </p:extLst>
                  </p:nvPr>
                </p:nvGraphicFramePr>
                <p:xfrm>
                  <a:off x="1836690" y="3268969"/>
                  <a:ext cx="1136048" cy="479665"/>
                </p:xfrm>
                <a:graphic>
                  <a:graphicData uri="http://schemas.microsoft.com/office/drawing/2017/model3d">
                    <am3d:model3d r:embed="rId8">
                      <am3d:spPr>
                        <a:xfrm>
                          <a:off x="0" y="0"/>
                          <a:ext cx="1136048" cy="479665"/>
                        </a:xfrm>
                        <a:prstGeom prst="rect">
                          <a:avLst/>
                        </a:prstGeom>
                      </am3d:spPr>
                      <am3d:camera>
                        <am3d:pos x="0" y="0" z="63771892"/>
                        <am3d:up dx="0" dy="36000000" dz="0"/>
                        <am3d:lookAt x="0" y="0" z="0"/>
                        <am3d:perspective fov="2700000"/>
                      </am3d:camera>
                      <am3d:trans>
                        <am3d:meterPerModelUnit n="474022" d="1000000"/>
                        <am3d:preTrans dx="0" dy="-5522222" dz="-54636"/>
                        <am3d:scale>
                          <am3d:sx n="1000000" d="1000000"/>
                          <am3d:sy n="1000000" d="1000000"/>
                          <am3d:sz n="1000000" d="1000000"/>
                        </am3d:scale>
                        <am3d:rot ax="-1900303" ay="2517799" az="-1344989"/>
                        <am3d:postTrans dx="0" dy="0" dz="0"/>
                      </am3d:trans>
                      <am3d:raster rName="Office3DRenderer" rVer="16.0.8326">
                        <am3d:blip r:embed="rId9"/>
                      </am3d:raster>
                      <am3d:objViewport viewportSz="1666204"/>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2" name="3D Model 11" descr="Airplane">
                    <a:extLst>
                      <a:ext uri="{FF2B5EF4-FFF2-40B4-BE49-F238E27FC236}">
                        <a16:creationId xmlns:a16="http://schemas.microsoft.com/office/drawing/2014/main" id="{5EC01276-92D1-204E-BF41-5DE11A7771FF}"/>
                      </a:ext>
                    </a:extLst>
                  </p:cNvPr>
                  <p:cNvPicPr>
                    <a:picLocks noGrp="1" noRot="1" noChangeAspect="1" noMove="1" noResize="1" noEditPoints="1" noAdjustHandles="1" noChangeArrowheads="1" noChangeShapeType="1" noCrop="1"/>
                  </p:cNvPicPr>
                  <p:nvPr/>
                </p:nvPicPr>
                <p:blipFill>
                  <a:blip r:embed="rId9"/>
                  <a:stretch>
                    <a:fillRect/>
                  </a:stretch>
                </p:blipFill>
                <p:spPr>
                  <a:xfrm>
                    <a:off x="1407724" y="4123168"/>
                    <a:ext cx="1136048" cy="479665"/>
                  </a:xfrm>
                  <a:prstGeom prst="rect">
                    <a:avLst/>
                  </a:prstGeom>
                </p:spPr>
              </p:pic>
            </mc:Fallback>
          </mc:AlternateContent>
          <p:pic>
            <p:nvPicPr>
              <p:cNvPr id="17410" name="Picture 2" descr="Walking And Texting Icons - Download Free Vector Icons | Noun Project">
                <a:extLst>
                  <a:ext uri="{FF2B5EF4-FFF2-40B4-BE49-F238E27FC236}">
                    <a16:creationId xmlns:a16="http://schemas.microsoft.com/office/drawing/2014/main" id="{1D5DC0FE-6FAA-F64E-935D-B59082F5BB16}"/>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724667" y="3744749"/>
                <a:ext cx="582840" cy="582840"/>
              </a:xfrm>
              <a:prstGeom prst="rect">
                <a:avLst/>
              </a:prstGeom>
              <a:noFill/>
              <a:extLst>
                <a:ext uri="{909E8E84-426E-40DD-AFC4-6F175D3DCCD1}">
                  <a14:hiddenFill xmlns:a14="http://schemas.microsoft.com/office/drawing/2010/main">
                    <a:solidFill>
                      <a:srgbClr val="FFFFFF"/>
                    </a:solidFill>
                  </a14:hiddenFill>
                </a:ext>
              </a:extLst>
            </p:spPr>
          </p:pic>
        </p:grpSp>
        <p:sp>
          <p:nvSpPr>
            <p:cNvPr id="16" name="TextBox 15">
              <a:extLst>
                <a:ext uri="{FF2B5EF4-FFF2-40B4-BE49-F238E27FC236}">
                  <a16:creationId xmlns:a16="http://schemas.microsoft.com/office/drawing/2014/main" id="{A143624F-97B2-6040-95EF-E3B48252DD03}"/>
                </a:ext>
              </a:extLst>
            </p:cNvPr>
            <p:cNvSpPr txBox="1"/>
            <p:nvPr/>
          </p:nvSpPr>
          <p:spPr>
            <a:xfrm>
              <a:off x="3025404" y="4424185"/>
              <a:ext cx="7653057" cy="461665"/>
            </a:xfrm>
            <a:prstGeom prst="rect">
              <a:avLst/>
            </a:prstGeom>
            <a:noFill/>
          </p:spPr>
          <p:txBody>
            <a:bodyPr wrap="none" rtlCol="0">
              <a:spAutoFit/>
            </a:bodyPr>
            <a:lstStyle/>
            <a:p>
              <a:r>
                <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rPr>
                <a:t>Travel to different cities and conduct on field experiments</a:t>
              </a:r>
            </a:p>
          </p:txBody>
        </p:sp>
      </p:grpSp>
      <p:sp>
        <p:nvSpPr>
          <p:cNvPr id="30" name="TextBox 29">
            <a:extLst>
              <a:ext uri="{FF2B5EF4-FFF2-40B4-BE49-F238E27FC236}">
                <a16:creationId xmlns:a16="http://schemas.microsoft.com/office/drawing/2014/main" id="{F99F63D9-4152-B449-95BB-B5E2AEA9FA37}"/>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Challenges (4/4)</a:t>
            </a:r>
          </a:p>
        </p:txBody>
      </p:sp>
    </p:spTree>
    <p:extLst>
      <p:ext uri="{BB962C8B-B14F-4D97-AF65-F5344CB8AC3E}">
        <p14:creationId xmlns:p14="http://schemas.microsoft.com/office/powerpoint/2010/main" val="41580320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1F038E9-2169-D24A-A9E7-033A918CF779}"/>
              </a:ext>
            </a:extLst>
          </p:cNvPr>
          <p:cNvGrpSpPr/>
          <p:nvPr/>
        </p:nvGrpSpPr>
        <p:grpSpPr>
          <a:xfrm>
            <a:off x="1872806" y="2592475"/>
            <a:ext cx="2095822" cy="2223012"/>
            <a:chOff x="4653949" y="2449947"/>
            <a:chExt cx="2684920" cy="2847861"/>
          </a:xfrm>
        </p:grpSpPr>
        <p:pic>
          <p:nvPicPr>
            <p:cNvPr id="5" name="Picture 4" descr="A picture containing green&#10;&#10;Description automatically generated">
              <a:extLst>
                <a:ext uri="{FF2B5EF4-FFF2-40B4-BE49-F238E27FC236}">
                  <a16:creationId xmlns:a16="http://schemas.microsoft.com/office/drawing/2014/main" id="{DAD63765-A845-D446-9DDE-9074E1FCD671}"/>
                </a:ext>
              </a:extLst>
            </p:cNvPr>
            <p:cNvPicPr>
              <a:picLocks noChangeAspect="1"/>
            </p:cNvPicPr>
            <p:nvPr/>
          </p:nvPicPr>
          <p:blipFill>
            <a:blip r:embed="rId3"/>
            <a:stretch>
              <a:fillRect/>
            </a:stretch>
          </p:blipFill>
          <p:spPr>
            <a:xfrm>
              <a:off x="6048128" y="3824301"/>
              <a:ext cx="1290741" cy="1290741"/>
            </a:xfrm>
            <a:prstGeom prst="rect">
              <a:avLst/>
            </a:prstGeom>
          </p:spPr>
        </p:pic>
        <p:pic>
          <p:nvPicPr>
            <p:cNvPr id="6" name="Picture 5" descr="A picture containing propeller&#10;&#10;Description automatically generated">
              <a:extLst>
                <a:ext uri="{FF2B5EF4-FFF2-40B4-BE49-F238E27FC236}">
                  <a16:creationId xmlns:a16="http://schemas.microsoft.com/office/drawing/2014/main" id="{1468E236-4112-194F-AE97-F620AEB7CA47}"/>
                </a:ext>
              </a:extLst>
            </p:cNvPr>
            <p:cNvPicPr>
              <a:picLocks noChangeAspect="1"/>
            </p:cNvPicPr>
            <p:nvPr/>
          </p:nvPicPr>
          <p:blipFill>
            <a:blip r:embed="rId4"/>
            <a:stretch>
              <a:fillRect/>
            </a:stretch>
          </p:blipFill>
          <p:spPr>
            <a:xfrm>
              <a:off x="4653949" y="2449947"/>
              <a:ext cx="2232622" cy="2847861"/>
            </a:xfrm>
            <a:prstGeom prst="rect">
              <a:avLst/>
            </a:prstGeom>
          </p:spPr>
        </p:pic>
      </p:grpSp>
      <p:grpSp>
        <p:nvGrpSpPr>
          <p:cNvPr id="4" name="Group 3">
            <a:extLst>
              <a:ext uri="{FF2B5EF4-FFF2-40B4-BE49-F238E27FC236}">
                <a16:creationId xmlns:a16="http://schemas.microsoft.com/office/drawing/2014/main" id="{000515E0-4FB6-1B4E-BE54-B98918FA2507}"/>
              </a:ext>
            </a:extLst>
          </p:cNvPr>
          <p:cNvGrpSpPr/>
          <p:nvPr/>
        </p:nvGrpSpPr>
        <p:grpSpPr>
          <a:xfrm>
            <a:off x="6468731" y="488190"/>
            <a:ext cx="4914616" cy="811257"/>
            <a:chOff x="6468731" y="488190"/>
            <a:chExt cx="4914616" cy="811257"/>
          </a:xfrm>
        </p:grpSpPr>
        <p:sp>
          <p:nvSpPr>
            <p:cNvPr id="9" name="Rounded Rectangle 8">
              <a:extLst>
                <a:ext uri="{FF2B5EF4-FFF2-40B4-BE49-F238E27FC236}">
                  <a16:creationId xmlns:a16="http://schemas.microsoft.com/office/drawing/2014/main" id="{EEB48C8A-B035-BD46-9850-92864B104CF2}"/>
                </a:ext>
              </a:extLst>
            </p:cNvPr>
            <p:cNvSpPr/>
            <p:nvPr/>
          </p:nvSpPr>
          <p:spPr>
            <a:xfrm>
              <a:off x="6468731" y="488190"/>
              <a:ext cx="4914616" cy="811257"/>
            </a:xfrm>
            <a:prstGeom prst="roundRect">
              <a:avLst>
                <a:gd name="adj" fmla="val 10000"/>
              </a:avLst>
            </a:prstGeom>
            <a:effectLst>
              <a:outerShdw blurRad="76200" dir="18900000" sy="23000" kx="-1200000" algn="bl" rotWithShape="0">
                <a:prstClr val="black">
                  <a:alpha val="20000"/>
                </a:prstClr>
              </a:outerShdw>
            </a:effectLst>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dirty="0">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sp>
          <p:nvSpPr>
            <p:cNvPr id="10" name="Rectangle 9" descr="Smart Phone">
              <a:extLst>
                <a:ext uri="{FF2B5EF4-FFF2-40B4-BE49-F238E27FC236}">
                  <a16:creationId xmlns:a16="http://schemas.microsoft.com/office/drawing/2014/main" id="{E5C362D2-4A9A-EF42-9D6A-D11BAB75D2CE}"/>
                </a:ext>
              </a:extLst>
            </p:cNvPr>
            <p:cNvSpPr/>
            <p:nvPr/>
          </p:nvSpPr>
          <p:spPr>
            <a:xfrm rot="20731269">
              <a:off x="6690643" y="664763"/>
              <a:ext cx="326716" cy="326716"/>
            </a:xfrm>
            <a:prstGeom prst="rect">
              <a:avLst/>
            </a:prstGeom>
            <a:blipFill>
              <a:blip r:embed="rId5">
                <a:biLevel thresh="75000"/>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1" name="Freeform 10">
              <a:extLst>
                <a:ext uri="{FF2B5EF4-FFF2-40B4-BE49-F238E27FC236}">
                  <a16:creationId xmlns:a16="http://schemas.microsoft.com/office/drawing/2014/main" id="{68E79FDA-B9C7-C24A-A1DE-678F6C3D407E}"/>
                </a:ext>
              </a:extLst>
            </p:cNvPr>
            <p:cNvSpPr/>
            <p:nvPr/>
          </p:nvSpPr>
          <p:spPr>
            <a:xfrm>
              <a:off x="7405733" y="488190"/>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b="1" u="sng" kern="1200" dirty="0">
                  <a:latin typeface="CMU Sans Serif Medium" panose="02000603000000000000" pitchFamily="2" charset="0"/>
                  <a:ea typeface="CMU Sans Serif Medium" panose="02000603000000000000" pitchFamily="2" charset="0"/>
                  <a:cs typeface="CMU Sans Serif Medium" panose="02000603000000000000" pitchFamily="2" charset="0"/>
                </a:rPr>
                <a:t>Landscape Across 5G Carriers</a:t>
              </a:r>
            </a:p>
          </p:txBody>
        </p:sp>
        <p:sp>
          <p:nvSpPr>
            <p:cNvPr id="27" name="Rectangle 26" descr="Smart Phone">
              <a:extLst>
                <a:ext uri="{FF2B5EF4-FFF2-40B4-BE49-F238E27FC236}">
                  <a16:creationId xmlns:a16="http://schemas.microsoft.com/office/drawing/2014/main" id="{3AB8F2B3-2402-A94D-860F-2DC3E6B08415}"/>
                </a:ext>
              </a:extLst>
            </p:cNvPr>
            <p:cNvSpPr/>
            <p:nvPr/>
          </p:nvSpPr>
          <p:spPr>
            <a:xfrm rot="1323633">
              <a:off x="6829920" y="705359"/>
              <a:ext cx="446191" cy="446191"/>
            </a:xfrm>
            <a:prstGeom prst="rect">
              <a:avLst/>
            </a:prstGeom>
            <a:blipFill>
              <a:blip r:embed="rId5">
                <a:duotone>
                  <a:prstClr val="black"/>
                  <a:schemeClr val="accent3">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grpSp>
      <p:pic>
        <p:nvPicPr>
          <p:cNvPr id="63" name="Graphic 62" descr="Arrow Straight">
            <a:extLst>
              <a:ext uri="{FF2B5EF4-FFF2-40B4-BE49-F238E27FC236}">
                <a16:creationId xmlns:a16="http://schemas.microsoft.com/office/drawing/2014/main" id="{5CCDCC8A-02F4-A24E-B264-926B9CE89C42}"/>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flipH="1">
            <a:off x="5450032" y="471254"/>
            <a:ext cx="914400" cy="914400"/>
          </a:xfrm>
          <a:prstGeom prst="rect">
            <a:avLst/>
          </a:prstGeom>
        </p:spPr>
      </p:pic>
    </p:spTree>
    <p:extLst>
      <p:ext uri="{BB962C8B-B14F-4D97-AF65-F5344CB8AC3E}">
        <p14:creationId xmlns:p14="http://schemas.microsoft.com/office/powerpoint/2010/main" val="4485195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07BA418-13A3-D64D-AAE8-487413CAC6DB}"/>
              </a:ext>
            </a:extLst>
          </p:cNvPr>
          <p:cNvSpPr>
            <a:spLocks noGrp="1"/>
          </p:cNvSpPr>
          <p:nvPr>
            <p:ph idx="1"/>
          </p:nvPr>
        </p:nvSpPr>
        <p:spPr>
          <a:xfrm>
            <a:off x="662630" y="2122381"/>
            <a:ext cx="5457713" cy="3435338"/>
          </a:xfrm>
        </p:spPr>
        <p:txBody>
          <a:bodyPr>
            <a:normAutofit/>
          </a:bodyPr>
          <a:lstStyle/>
          <a:p>
            <a:pPr>
              <a:lnSpc>
                <a:spcPct val="150000"/>
              </a:lnSpc>
            </a:pPr>
            <a:r>
              <a:rPr lang="en-US" b="1" dirty="0" err="1">
                <a:solidFill>
                  <a:srgbClr val="C00000"/>
                </a:solidFill>
              </a:rPr>
              <a:t>mmWave</a:t>
            </a:r>
            <a:r>
              <a:rPr lang="en-US" dirty="0"/>
              <a:t> shows great potential</a:t>
            </a:r>
            <a:br>
              <a:rPr lang="en-US" dirty="0"/>
            </a:br>
            <a:r>
              <a:rPr lang="en-US" dirty="0"/>
              <a:t>	</a:t>
            </a:r>
            <a:r>
              <a:rPr lang="en-US" b="1" u="sng" dirty="0" err="1"/>
              <a:t>upto</a:t>
            </a:r>
            <a:r>
              <a:rPr lang="en-US" b="1" u="sng" dirty="0"/>
              <a:t> 2 Gbps</a:t>
            </a:r>
            <a:r>
              <a:rPr lang="en-US" dirty="0"/>
              <a:t> out in the wild!</a:t>
            </a:r>
            <a:br>
              <a:rPr lang="en-US" dirty="0"/>
            </a:br>
            <a:endParaRPr lang="en-US" sz="1600" dirty="0"/>
          </a:p>
          <a:p>
            <a:pPr>
              <a:lnSpc>
                <a:spcPct val="150000"/>
              </a:lnSpc>
            </a:pPr>
            <a:r>
              <a:rPr lang="en-US" b="1" dirty="0" err="1">
                <a:solidFill>
                  <a:srgbClr val="C00000"/>
                </a:solidFill>
              </a:rPr>
              <a:t>mmWave</a:t>
            </a:r>
            <a:r>
              <a:rPr lang="en-US" dirty="0"/>
              <a:t> have </a:t>
            </a:r>
            <a:r>
              <a:rPr lang="en-US" b="1" dirty="0"/>
              <a:t>2x-to-4x higher</a:t>
            </a:r>
            <a:r>
              <a:rPr lang="en-US" dirty="0"/>
              <a:t> median</a:t>
            </a:r>
            <a:r>
              <a:rPr lang="en-US" b="1" dirty="0"/>
              <a:t> throughput </a:t>
            </a:r>
            <a:r>
              <a:rPr lang="en-US" dirty="0"/>
              <a:t>than </a:t>
            </a:r>
            <a:r>
              <a:rPr lang="en-US" b="1" dirty="0">
                <a:solidFill>
                  <a:srgbClr val="C00000"/>
                </a:solidFill>
              </a:rPr>
              <a:t>mid-band</a:t>
            </a:r>
          </a:p>
        </p:txBody>
      </p:sp>
      <p:sp>
        <p:nvSpPr>
          <p:cNvPr id="3" name="Title 2">
            <a:extLst>
              <a:ext uri="{FF2B5EF4-FFF2-40B4-BE49-F238E27FC236}">
                <a16:creationId xmlns:a16="http://schemas.microsoft.com/office/drawing/2014/main" id="{F017604C-62FA-4C45-87A9-930931D6A31C}"/>
              </a:ext>
            </a:extLst>
          </p:cNvPr>
          <p:cNvSpPr>
            <a:spLocks noGrp="1"/>
          </p:cNvSpPr>
          <p:nvPr>
            <p:ph type="title"/>
          </p:nvPr>
        </p:nvSpPr>
        <p:spPr/>
        <p:txBody>
          <a:bodyPr/>
          <a:lstStyle/>
          <a:p>
            <a:r>
              <a:rPr lang="en-US" dirty="0"/>
              <a:t>Landscape Across 5G Carriers – Throughput Performance</a:t>
            </a:r>
          </a:p>
        </p:txBody>
      </p:sp>
      <p:pic>
        <p:nvPicPr>
          <p:cNvPr id="4" name="Google Shape;54;p13">
            <a:extLst>
              <a:ext uri="{FF2B5EF4-FFF2-40B4-BE49-F238E27FC236}">
                <a16:creationId xmlns:a16="http://schemas.microsoft.com/office/drawing/2014/main" id="{DDF849BE-528F-6A45-AE2F-3D534F12FAC8}"/>
              </a:ext>
            </a:extLst>
          </p:cNvPr>
          <p:cNvPicPr/>
          <p:nvPr/>
        </p:nvPicPr>
        <p:blipFill rotWithShape="1">
          <a:blip r:embed="rId3"/>
          <a:srcRect b="14329"/>
          <a:stretch/>
        </p:blipFill>
        <p:spPr>
          <a:xfrm>
            <a:off x="6126550" y="1997638"/>
            <a:ext cx="6049945" cy="3257911"/>
          </a:xfrm>
          <a:prstGeom prst="rect">
            <a:avLst/>
          </a:prstGeom>
          <a:ln>
            <a:noFill/>
          </a:ln>
        </p:spPr>
      </p:pic>
      <p:pic>
        <p:nvPicPr>
          <p:cNvPr id="5" name="Picture 4">
            <a:extLst>
              <a:ext uri="{FF2B5EF4-FFF2-40B4-BE49-F238E27FC236}">
                <a16:creationId xmlns:a16="http://schemas.microsoft.com/office/drawing/2014/main" id="{99B9DB04-E523-1C4E-9090-2F47A8FABEDD}"/>
              </a:ext>
            </a:extLst>
          </p:cNvPr>
          <p:cNvPicPr>
            <a:picLocks noChangeAspect="1"/>
          </p:cNvPicPr>
          <p:nvPr/>
        </p:nvPicPr>
        <p:blipFill>
          <a:blip r:embed="rId4"/>
          <a:stretch>
            <a:fillRect/>
          </a:stretch>
        </p:blipFill>
        <p:spPr>
          <a:xfrm>
            <a:off x="7870069" y="5280322"/>
            <a:ext cx="966213" cy="434919"/>
          </a:xfrm>
          <a:prstGeom prst="rect">
            <a:avLst/>
          </a:prstGeom>
        </p:spPr>
      </p:pic>
      <p:pic>
        <p:nvPicPr>
          <p:cNvPr id="6" name="Picture 5">
            <a:extLst>
              <a:ext uri="{FF2B5EF4-FFF2-40B4-BE49-F238E27FC236}">
                <a16:creationId xmlns:a16="http://schemas.microsoft.com/office/drawing/2014/main" id="{27ACC9B6-0754-9F4F-9C0D-31B24B2FA0B2}"/>
              </a:ext>
            </a:extLst>
          </p:cNvPr>
          <p:cNvPicPr>
            <a:picLocks noChangeAspect="1"/>
          </p:cNvPicPr>
          <p:nvPr/>
        </p:nvPicPr>
        <p:blipFill>
          <a:blip r:embed="rId5"/>
          <a:stretch>
            <a:fillRect/>
          </a:stretch>
        </p:blipFill>
        <p:spPr>
          <a:xfrm>
            <a:off x="9120410" y="5280323"/>
            <a:ext cx="1212845" cy="434919"/>
          </a:xfrm>
          <a:prstGeom prst="rect">
            <a:avLst/>
          </a:prstGeom>
        </p:spPr>
      </p:pic>
      <p:pic>
        <p:nvPicPr>
          <p:cNvPr id="7" name="Picture 6">
            <a:extLst>
              <a:ext uri="{FF2B5EF4-FFF2-40B4-BE49-F238E27FC236}">
                <a16:creationId xmlns:a16="http://schemas.microsoft.com/office/drawing/2014/main" id="{2F535E0A-574D-6E48-A739-0D4221F763FC}"/>
              </a:ext>
            </a:extLst>
          </p:cNvPr>
          <p:cNvPicPr>
            <a:picLocks noChangeAspect="1"/>
          </p:cNvPicPr>
          <p:nvPr/>
        </p:nvPicPr>
        <p:blipFill>
          <a:blip r:embed="rId6"/>
          <a:stretch>
            <a:fillRect/>
          </a:stretch>
        </p:blipFill>
        <p:spPr>
          <a:xfrm>
            <a:off x="10602053" y="5354474"/>
            <a:ext cx="1210788" cy="290762"/>
          </a:xfrm>
          <a:prstGeom prst="rect">
            <a:avLst/>
          </a:prstGeom>
        </p:spPr>
      </p:pic>
      <p:sp>
        <p:nvSpPr>
          <p:cNvPr id="19" name="Rounded Rectangle 18">
            <a:extLst>
              <a:ext uri="{FF2B5EF4-FFF2-40B4-BE49-F238E27FC236}">
                <a16:creationId xmlns:a16="http://schemas.microsoft.com/office/drawing/2014/main" id="{233F0B7A-B52A-B44B-BA50-8E2D74A8862E}"/>
              </a:ext>
            </a:extLst>
          </p:cNvPr>
          <p:cNvSpPr/>
          <p:nvPr/>
        </p:nvSpPr>
        <p:spPr>
          <a:xfrm>
            <a:off x="8098219" y="1652110"/>
            <a:ext cx="1238651" cy="275956"/>
          </a:xfrm>
          <a:prstGeom prst="roundRect">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4">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UE-Stationary</a:t>
            </a:r>
          </a:p>
        </p:txBody>
      </p:sp>
      <p:sp>
        <p:nvSpPr>
          <p:cNvPr id="29" name="Rounded Rectangle 28">
            <a:extLst>
              <a:ext uri="{FF2B5EF4-FFF2-40B4-BE49-F238E27FC236}">
                <a16:creationId xmlns:a16="http://schemas.microsoft.com/office/drawing/2014/main" id="{21B99B14-52C0-6348-81C3-0C42D265F856}"/>
              </a:ext>
            </a:extLst>
          </p:cNvPr>
          <p:cNvSpPr/>
          <p:nvPr/>
        </p:nvSpPr>
        <p:spPr>
          <a:xfrm>
            <a:off x="9541085" y="1652110"/>
            <a:ext cx="1584339" cy="270014"/>
          </a:xfrm>
          <a:prstGeom prst="roundRect">
            <a:avLst/>
          </a:prstGeom>
          <a:solidFill>
            <a:schemeClr val="accent5">
              <a:lumMod val="20000"/>
              <a:lumOff val="8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5">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6 locations @ ATL</a:t>
            </a:r>
          </a:p>
        </p:txBody>
      </p:sp>
      <p:sp>
        <p:nvSpPr>
          <p:cNvPr id="34" name="TextBox 33">
            <a:extLst>
              <a:ext uri="{FF2B5EF4-FFF2-40B4-BE49-F238E27FC236}">
                <a16:creationId xmlns:a16="http://schemas.microsoft.com/office/drawing/2014/main" id="{E2622E7E-B462-8A4D-A380-04B7246B1E00}"/>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How Different Carriers Perform?</a:t>
            </a:r>
          </a:p>
        </p:txBody>
      </p:sp>
      <p:sp>
        <p:nvSpPr>
          <p:cNvPr id="36" name="TextBox 35">
            <a:extLst>
              <a:ext uri="{FF2B5EF4-FFF2-40B4-BE49-F238E27FC236}">
                <a16:creationId xmlns:a16="http://schemas.microsoft.com/office/drawing/2014/main" id="{BDB75D2D-208C-A54A-B6E5-7712177E848C}"/>
              </a:ext>
            </a:extLst>
          </p:cNvPr>
          <p:cNvSpPr txBox="1"/>
          <p:nvPr/>
        </p:nvSpPr>
        <p:spPr>
          <a:xfrm>
            <a:off x="7299602" y="1602451"/>
            <a:ext cx="798617" cy="369332"/>
          </a:xfrm>
          <a:prstGeom prst="rect">
            <a:avLst/>
          </a:prstGeom>
          <a:noFill/>
        </p:spPr>
        <p:txBody>
          <a:bodyPr wrap="none" rtlCol="0">
            <a:spAutoFit/>
          </a:bodyPr>
          <a:lstStyle/>
          <a:p>
            <a:r>
              <a:rPr lang="en-US" b="1" dirty="0"/>
              <a:t>Setup:</a:t>
            </a:r>
          </a:p>
        </p:txBody>
      </p:sp>
      <p:sp>
        <p:nvSpPr>
          <p:cNvPr id="32" name="Rectangle 31">
            <a:extLst>
              <a:ext uri="{FF2B5EF4-FFF2-40B4-BE49-F238E27FC236}">
                <a16:creationId xmlns:a16="http://schemas.microsoft.com/office/drawing/2014/main" id="{E8DCC04E-2F89-294A-B8F1-621D268F5590}"/>
              </a:ext>
            </a:extLst>
          </p:cNvPr>
          <p:cNvSpPr/>
          <p:nvPr/>
        </p:nvSpPr>
        <p:spPr>
          <a:xfrm>
            <a:off x="10684076" y="2122381"/>
            <a:ext cx="523371" cy="639952"/>
          </a:xfrm>
          <a:prstGeom prst="rect">
            <a:avLst/>
          </a:prstGeom>
          <a:noFill/>
          <a:ln w="38100">
            <a:solidFill>
              <a:srgbClr val="0039FF"/>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28445B26-D998-1A49-8D77-CC4638E76C3E}"/>
              </a:ext>
            </a:extLst>
          </p:cNvPr>
          <p:cNvGrpSpPr/>
          <p:nvPr/>
        </p:nvGrpSpPr>
        <p:grpSpPr>
          <a:xfrm>
            <a:off x="8242479" y="3215525"/>
            <a:ext cx="2598902" cy="1337157"/>
            <a:chOff x="8242479" y="3215525"/>
            <a:chExt cx="2598902" cy="1337157"/>
          </a:xfrm>
        </p:grpSpPr>
        <p:cxnSp>
          <p:nvCxnSpPr>
            <p:cNvPr id="42" name="Straight Connector 41">
              <a:extLst>
                <a:ext uri="{FF2B5EF4-FFF2-40B4-BE49-F238E27FC236}">
                  <a16:creationId xmlns:a16="http://schemas.microsoft.com/office/drawing/2014/main" id="{6FA104E1-EE21-A54F-BB59-CEC1B77C7047}"/>
                </a:ext>
              </a:extLst>
            </p:cNvPr>
            <p:cNvCxnSpPr>
              <a:cxnSpLocks/>
            </p:cNvCxnSpPr>
            <p:nvPr/>
          </p:nvCxnSpPr>
          <p:spPr>
            <a:xfrm>
              <a:off x="8242479" y="4552682"/>
              <a:ext cx="1036749"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258A18D2-2336-F242-A861-4EFB80DCE445}"/>
                </a:ext>
              </a:extLst>
            </p:cNvPr>
            <p:cNvCxnSpPr>
              <a:cxnSpLocks/>
            </p:cNvCxnSpPr>
            <p:nvPr/>
          </p:nvCxnSpPr>
          <p:spPr>
            <a:xfrm>
              <a:off x="8330001" y="3215525"/>
              <a:ext cx="2511380"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DDE8470B-E4CE-9045-9064-30E81DD6881A}"/>
                </a:ext>
              </a:extLst>
            </p:cNvPr>
            <p:cNvCxnSpPr>
              <a:cxnSpLocks/>
            </p:cNvCxnSpPr>
            <p:nvPr/>
          </p:nvCxnSpPr>
          <p:spPr>
            <a:xfrm>
              <a:off x="8861223" y="4188686"/>
              <a:ext cx="518374" cy="0"/>
            </a:xfrm>
            <a:prstGeom prst="line">
              <a:avLst/>
            </a:prstGeom>
            <a:ln w="19050">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3577FD80-2801-3444-92B2-E369CA6BF3A6}"/>
              </a:ext>
            </a:extLst>
          </p:cNvPr>
          <p:cNvGrpSpPr/>
          <p:nvPr/>
        </p:nvGrpSpPr>
        <p:grpSpPr>
          <a:xfrm>
            <a:off x="8390586" y="3215525"/>
            <a:ext cx="641797" cy="1337157"/>
            <a:chOff x="8390586" y="3215525"/>
            <a:chExt cx="641797" cy="1337157"/>
          </a:xfrm>
        </p:grpSpPr>
        <p:cxnSp>
          <p:nvCxnSpPr>
            <p:cNvPr id="50" name="Straight Arrow Connector 49">
              <a:extLst>
                <a:ext uri="{FF2B5EF4-FFF2-40B4-BE49-F238E27FC236}">
                  <a16:creationId xmlns:a16="http://schemas.microsoft.com/office/drawing/2014/main" id="{1E92A5B5-4BCB-FC48-BD0A-F3AC62F68BB1}"/>
                </a:ext>
              </a:extLst>
            </p:cNvPr>
            <p:cNvCxnSpPr>
              <a:cxnSpLocks/>
            </p:cNvCxnSpPr>
            <p:nvPr/>
          </p:nvCxnSpPr>
          <p:spPr>
            <a:xfrm>
              <a:off x="8390586" y="3215525"/>
              <a:ext cx="0" cy="1337157"/>
            </a:xfrm>
            <a:prstGeom prst="straightConnector1">
              <a:avLst/>
            </a:prstGeom>
            <a:ln w="2857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DADF6974-83C0-1049-A329-4F6F14B35334}"/>
                </a:ext>
              </a:extLst>
            </p:cNvPr>
            <p:cNvCxnSpPr>
              <a:cxnSpLocks/>
            </p:cNvCxnSpPr>
            <p:nvPr/>
          </p:nvCxnSpPr>
          <p:spPr>
            <a:xfrm>
              <a:off x="9032383" y="4188686"/>
              <a:ext cx="0" cy="363996"/>
            </a:xfrm>
            <a:prstGeom prst="straightConnector1">
              <a:avLst/>
            </a:prstGeom>
            <a:ln w="28575">
              <a:solidFill>
                <a:schemeClr val="tx1"/>
              </a:solidFill>
              <a:headEnd type="triangle"/>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55708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fade">
                                      <p:cBhvr>
                                        <p:cTn id="12" dur="500"/>
                                        <p:tgtEl>
                                          <p:spTgt spid="2">
                                            <p:txEl>
                                              <p:pRg st="0" end="0"/>
                                            </p:txEl>
                                          </p:spTgt>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500"/>
                                        <p:tgtEl>
                                          <p:spTgt spid="32"/>
                                        </p:tgtEl>
                                      </p:cBhvr>
                                    </p:animEffect>
                                  </p:childTnLst>
                                </p:cTn>
                              </p:par>
                            </p:childTnLst>
                          </p:cTn>
                        </p:par>
                        <p:par>
                          <p:cTn id="16" fill="hold">
                            <p:stCondLst>
                              <p:cond delay="500"/>
                            </p:stCondLst>
                            <p:childTnLst>
                              <p:par>
                                <p:cTn id="17" presetID="35" presetClass="emph" presetSubtype="0" repeatCount="indefinite" fill="hold" grpId="1" nodeType="afterEffect">
                                  <p:stCondLst>
                                    <p:cond delay="0"/>
                                  </p:stCondLst>
                                  <p:endCondLst>
                                    <p:cond evt="onNext" delay="0">
                                      <p:tgtEl>
                                        <p:sldTgt/>
                                      </p:tgtEl>
                                    </p:cond>
                                  </p:endCondLst>
                                  <p:childTnLst>
                                    <p:anim calcmode="discrete" valueType="str">
                                      <p:cBhvr>
                                        <p:cTn id="18" dur="1000" fill="hold"/>
                                        <p:tgtEl>
                                          <p:spTgt spid="32"/>
                                        </p:tgtEl>
                                        <p:attrNameLst>
                                          <p:attrName>style.visibility</p:attrName>
                                        </p:attrNameLst>
                                      </p:cBhvr>
                                      <p:tavLst>
                                        <p:tav tm="0">
                                          <p:val>
                                            <p:strVal val="hidden"/>
                                          </p:val>
                                        </p:tav>
                                        <p:tav tm="50000">
                                          <p:val>
                                            <p:strVal val="visible"/>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animEffect transition="in" filter="fade">
                                      <p:cBhvr>
                                        <p:cTn id="23" dur="500"/>
                                        <p:tgtEl>
                                          <p:spTgt spid="2">
                                            <p:txEl>
                                              <p:pRg st="1" end="1"/>
                                            </p:txEl>
                                          </p:spTgt>
                                        </p:tgtEl>
                                      </p:cBhvr>
                                    </p:animEffect>
                                  </p:childTnLst>
                                </p:cTn>
                              </p:par>
                              <p:par>
                                <p:cTn id="24" presetID="10" presetClass="exit" presetSubtype="0" fill="hold" grpId="2" nodeType="withEffect">
                                  <p:stCondLst>
                                    <p:cond delay="0"/>
                                  </p:stCondLst>
                                  <p:childTnLst>
                                    <p:animEffect transition="out" filter="fade">
                                      <p:cBhvr>
                                        <p:cTn id="25" dur="500"/>
                                        <p:tgtEl>
                                          <p:spTgt spid="32"/>
                                        </p:tgtEl>
                                      </p:cBhvr>
                                    </p:animEffect>
                                    <p:set>
                                      <p:cBhvr>
                                        <p:cTn id="26" dur="1" fill="hold">
                                          <p:stCondLst>
                                            <p:cond delay="499"/>
                                          </p:stCondLst>
                                        </p:cTn>
                                        <p:tgtEl>
                                          <p:spTgt spid="32"/>
                                        </p:tgtEl>
                                        <p:attrNameLst>
                                          <p:attrName>style.visibility</p:attrName>
                                        </p:attrNameLst>
                                      </p:cBhvr>
                                      <p:to>
                                        <p:strVal val="hidden"/>
                                      </p:to>
                                    </p:set>
                                  </p:childTnLst>
                                </p:cTn>
                              </p:par>
                              <p:par>
                                <p:cTn id="27" presetID="10" presetClass="entr" presetSubtype="0" fill="hold" nodeType="with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fade">
                                      <p:cBhvr>
                                        <p:cTn id="29" dur="500"/>
                                        <p:tgtEl>
                                          <p:spTgt spid="11"/>
                                        </p:tgtEl>
                                      </p:cBhvr>
                                    </p:animEffect>
                                  </p:childTnLst>
                                </p:cTn>
                              </p:par>
                              <p:par>
                                <p:cTn id="30" presetID="10" presetClass="entr" presetSubtype="0" fill="hold"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par>
                          <p:cTn id="33" fill="hold">
                            <p:stCondLst>
                              <p:cond delay="500"/>
                            </p:stCondLst>
                            <p:childTnLst>
                              <p:par>
                                <p:cTn id="34" presetID="35" presetClass="emph" presetSubtype="0" repeatCount="indefinite" fill="hold" nodeType="afterEffect">
                                  <p:stCondLst>
                                    <p:cond delay="0"/>
                                  </p:stCondLst>
                                  <p:endCondLst>
                                    <p:cond evt="onNext" delay="0">
                                      <p:tgtEl>
                                        <p:sldTgt/>
                                      </p:tgtEl>
                                    </p:cond>
                                  </p:endCondLst>
                                  <p:childTnLst>
                                    <p:anim calcmode="discrete" valueType="str">
                                      <p:cBhvr>
                                        <p:cTn id="35" dur="1000" fill="hold"/>
                                        <p:tgtEl>
                                          <p:spTgt spid="8"/>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32" grpId="0" animBg="1"/>
      <p:bldP spid="32" grpId="1" animBg="1"/>
      <p:bldP spid="32" grpId="2"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1F038E9-2169-D24A-A9E7-033A918CF779}"/>
              </a:ext>
            </a:extLst>
          </p:cNvPr>
          <p:cNvGrpSpPr/>
          <p:nvPr/>
        </p:nvGrpSpPr>
        <p:grpSpPr>
          <a:xfrm>
            <a:off x="1872806" y="2592475"/>
            <a:ext cx="2095822" cy="2223012"/>
            <a:chOff x="4653949" y="2449947"/>
            <a:chExt cx="2684920" cy="2847861"/>
          </a:xfrm>
        </p:grpSpPr>
        <p:pic>
          <p:nvPicPr>
            <p:cNvPr id="5" name="Picture 4" descr="A picture containing green&#10;&#10;Description automatically generated">
              <a:extLst>
                <a:ext uri="{FF2B5EF4-FFF2-40B4-BE49-F238E27FC236}">
                  <a16:creationId xmlns:a16="http://schemas.microsoft.com/office/drawing/2014/main" id="{DAD63765-A845-D446-9DDE-9074E1FCD671}"/>
                </a:ext>
              </a:extLst>
            </p:cNvPr>
            <p:cNvPicPr>
              <a:picLocks noChangeAspect="1"/>
            </p:cNvPicPr>
            <p:nvPr/>
          </p:nvPicPr>
          <p:blipFill>
            <a:blip r:embed="rId3"/>
            <a:stretch>
              <a:fillRect/>
            </a:stretch>
          </p:blipFill>
          <p:spPr>
            <a:xfrm>
              <a:off x="6048128" y="3824301"/>
              <a:ext cx="1290741" cy="1290741"/>
            </a:xfrm>
            <a:prstGeom prst="rect">
              <a:avLst/>
            </a:prstGeom>
          </p:spPr>
        </p:pic>
        <p:pic>
          <p:nvPicPr>
            <p:cNvPr id="6" name="Picture 5" descr="A picture containing propeller&#10;&#10;Description automatically generated">
              <a:extLst>
                <a:ext uri="{FF2B5EF4-FFF2-40B4-BE49-F238E27FC236}">
                  <a16:creationId xmlns:a16="http://schemas.microsoft.com/office/drawing/2014/main" id="{1468E236-4112-194F-AE97-F620AEB7CA47}"/>
                </a:ext>
              </a:extLst>
            </p:cNvPr>
            <p:cNvPicPr>
              <a:picLocks noChangeAspect="1"/>
            </p:cNvPicPr>
            <p:nvPr/>
          </p:nvPicPr>
          <p:blipFill>
            <a:blip r:embed="rId4"/>
            <a:stretch>
              <a:fillRect/>
            </a:stretch>
          </p:blipFill>
          <p:spPr>
            <a:xfrm>
              <a:off x="4653949" y="2449947"/>
              <a:ext cx="2232622" cy="2847861"/>
            </a:xfrm>
            <a:prstGeom prst="rect">
              <a:avLst/>
            </a:prstGeom>
          </p:spPr>
        </p:pic>
      </p:grpSp>
      <p:sp>
        <p:nvSpPr>
          <p:cNvPr id="9" name="Rounded Rectangle 8">
            <a:extLst>
              <a:ext uri="{FF2B5EF4-FFF2-40B4-BE49-F238E27FC236}">
                <a16:creationId xmlns:a16="http://schemas.microsoft.com/office/drawing/2014/main" id="{EEB48C8A-B035-BD46-9850-92864B104CF2}"/>
              </a:ext>
            </a:extLst>
          </p:cNvPr>
          <p:cNvSpPr/>
          <p:nvPr/>
        </p:nvSpPr>
        <p:spPr>
          <a:xfrm>
            <a:off x="6468731" y="488190"/>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0" name="Rectangle 9" descr="Smart Phone">
            <a:extLst>
              <a:ext uri="{FF2B5EF4-FFF2-40B4-BE49-F238E27FC236}">
                <a16:creationId xmlns:a16="http://schemas.microsoft.com/office/drawing/2014/main" id="{E5C362D2-4A9A-EF42-9D6A-D11BAB75D2CE}"/>
              </a:ext>
            </a:extLst>
          </p:cNvPr>
          <p:cNvSpPr/>
          <p:nvPr/>
        </p:nvSpPr>
        <p:spPr>
          <a:xfrm rot="20731269">
            <a:off x="6690643" y="664763"/>
            <a:ext cx="326716" cy="326716"/>
          </a:xfrm>
          <a:prstGeom prst="rect">
            <a:avLst/>
          </a:prstGeom>
          <a:blipFill>
            <a:blip r:embed="rId5">
              <a:biLevel thresh="75000"/>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1" name="Freeform 10">
            <a:extLst>
              <a:ext uri="{FF2B5EF4-FFF2-40B4-BE49-F238E27FC236}">
                <a16:creationId xmlns:a16="http://schemas.microsoft.com/office/drawing/2014/main" id="{68E79FDA-B9C7-C24A-A1DE-678F6C3D407E}"/>
              </a:ext>
            </a:extLst>
          </p:cNvPr>
          <p:cNvSpPr/>
          <p:nvPr/>
        </p:nvSpPr>
        <p:spPr>
          <a:xfrm>
            <a:off x="7405733" y="488190"/>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CMU Sans Serif Medium" panose="02000603000000000000" pitchFamily="2" charset="0"/>
                <a:ea typeface="CMU Sans Serif Medium" panose="02000603000000000000" pitchFamily="2" charset="0"/>
                <a:cs typeface="CMU Sans Serif Medium" panose="02000603000000000000" pitchFamily="2" charset="0"/>
              </a:rPr>
              <a:t>Landscape Across 5G Carriers</a:t>
            </a:r>
          </a:p>
        </p:txBody>
      </p:sp>
      <p:sp>
        <p:nvSpPr>
          <p:cNvPr id="12" name="Rounded Rectangle 11">
            <a:extLst>
              <a:ext uri="{FF2B5EF4-FFF2-40B4-BE49-F238E27FC236}">
                <a16:creationId xmlns:a16="http://schemas.microsoft.com/office/drawing/2014/main" id="{A422C163-7D5E-6F4B-81BF-455820E50F41}"/>
              </a:ext>
            </a:extLst>
          </p:cNvPr>
          <p:cNvSpPr/>
          <p:nvPr/>
        </p:nvSpPr>
        <p:spPr>
          <a:xfrm>
            <a:off x="6468731" y="1502262"/>
            <a:ext cx="4914616" cy="811257"/>
          </a:xfrm>
          <a:prstGeom prst="roundRect">
            <a:avLst>
              <a:gd name="adj" fmla="val 10000"/>
            </a:avLst>
          </a:prstGeom>
          <a:effectLst>
            <a:outerShdw blurRad="76200" dir="18900000" sy="23000" kx="-1200000" algn="bl" rotWithShape="0">
              <a:prstClr val="black">
                <a:alpha val="20000"/>
              </a:prstClr>
            </a:outerShdw>
          </a:effectLst>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14" name="Freeform 13">
            <a:extLst>
              <a:ext uri="{FF2B5EF4-FFF2-40B4-BE49-F238E27FC236}">
                <a16:creationId xmlns:a16="http://schemas.microsoft.com/office/drawing/2014/main" id="{21047228-DA3A-C94D-BC26-B062D5439AC5}"/>
              </a:ext>
            </a:extLst>
          </p:cNvPr>
          <p:cNvSpPr/>
          <p:nvPr/>
        </p:nvSpPr>
        <p:spPr>
          <a:xfrm>
            <a:off x="7405733" y="1502262"/>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b="1" u="sng" kern="1200" dirty="0">
                <a:latin typeface="CMU Sans Serif Medium" panose="02000603000000000000" pitchFamily="2" charset="0"/>
                <a:ea typeface="CMU Sans Serif Medium" panose="02000603000000000000" pitchFamily="2" charset="0"/>
                <a:cs typeface="CMU Sans Serif Medium" panose="02000603000000000000" pitchFamily="2" charset="0"/>
              </a:rPr>
              <a:t>Impact of User Mobility</a:t>
            </a:r>
          </a:p>
        </p:txBody>
      </p:sp>
      <p:sp>
        <p:nvSpPr>
          <p:cNvPr id="27" name="Rectangle 26" descr="Smart Phone">
            <a:extLst>
              <a:ext uri="{FF2B5EF4-FFF2-40B4-BE49-F238E27FC236}">
                <a16:creationId xmlns:a16="http://schemas.microsoft.com/office/drawing/2014/main" id="{3AB8F2B3-2402-A94D-860F-2DC3E6B08415}"/>
              </a:ext>
            </a:extLst>
          </p:cNvPr>
          <p:cNvSpPr/>
          <p:nvPr/>
        </p:nvSpPr>
        <p:spPr>
          <a:xfrm rot="1323633">
            <a:off x="6829920" y="705359"/>
            <a:ext cx="446191" cy="446191"/>
          </a:xfrm>
          <a:prstGeom prst="rect">
            <a:avLst/>
          </a:prstGeom>
          <a:blipFill>
            <a:blip r:embed="rId5">
              <a:duotone>
                <a:prstClr val="black"/>
                <a:schemeClr val="accent3">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pic>
        <p:nvPicPr>
          <p:cNvPr id="29" name="Graphic 28" descr="Car">
            <a:extLst>
              <a:ext uri="{FF2B5EF4-FFF2-40B4-BE49-F238E27FC236}">
                <a16:creationId xmlns:a16="http://schemas.microsoft.com/office/drawing/2014/main" id="{B86B467E-907C-BC4C-A6ED-F5A195C8D8B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29708" y="1584149"/>
            <a:ext cx="713862" cy="713862"/>
          </a:xfrm>
          <a:prstGeom prst="rect">
            <a:avLst/>
          </a:prstGeom>
        </p:spPr>
      </p:pic>
      <p:pic>
        <p:nvPicPr>
          <p:cNvPr id="40" name="Graphic 39" descr="Arrow Straight">
            <a:extLst>
              <a:ext uri="{FF2B5EF4-FFF2-40B4-BE49-F238E27FC236}">
                <a16:creationId xmlns:a16="http://schemas.microsoft.com/office/drawing/2014/main" id="{23B07252-5BE6-124C-A8F3-8DBE4BBEC3C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flipH="1">
            <a:off x="5450032" y="471254"/>
            <a:ext cx="914400" cy="914400"/>
          </a:xfrm>
          <a:prstGeom prst="rect">
            <a:avLst/>
          </a:prstGeom>
        </p:spPr>
      </p:pic>
    </p:spTree>
    <p:extLst>
      <p:ext uri="{BB962C8B-B14F-4D97-AF65-F5344CB8AC3E}">
        <p14:creationId xmlns:p14="http://schemas.microsoft.com/office/powerpoint/2010/main" val="3441725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00078 0.00949 L 0.00078 0.1456 " pathEditMode="relative" ptsTypes="AA">
                                      <p:cBhvr>
                                        <p:cTn id="6" dur="500" fill="hold"/>
                                        <p:tgtEl>
                                          <p:spTgt spid="40"/>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8C85C89-AD6C-D24E-B3B2-85D255634C4B}"/>
              </a:ext>
            </a:extLst>
          </p:cNvPr>
          <p:cNvSpPr>
            <a:spLocks noGrp="1"/>
          </p:cNvSpPr>
          <p:nvPr>
            <p:ph type="title"/>
          </p:nvPr>
        </p:nvSpPr>
        <p:spPr/>
        <p:txBody>
          <a:bodyPr/>
          <a:lstStyle/>
          <a:p>
            <a:r>
              <a:rPr lang="en-US" dirty="0"/>
              <a:t>Impact of User Mobility</a:t>
            </a:r>
          </a:p>
        </p:txBody>
      </p:sp>
      <p:sp>
        <p:nvSpPr>
          <p:cNvPr id="8" name="Rounded Rectangle 7">
            <a:extLst>
              <a:ext uri="{FF2B5EF4-FFF2-40B4-BE49-F238E27FC236}">
                <a16:creationId xmlns:a16="http://schemas.microsoft.com/office/drawing/2014/main" id="{4860830D-DC4F-A543-8D06-17C5E4533E1C}"/>
              </a:ext>
            </a:extLst>
          </p:cNvPr>
          <p:cNvSpPr/>
          <p:nvPr/>
        </p:nvSpPr>
        <p:spPr>
          <a:xfrm>
            <a:off x="4140228" y="1327715"/>
            <a:ext cx="2291748" cy="270014"/>
          </a:xfrm>
          <a:prstGeom prst="roundRect">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4">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UE-Driving (20 to 50 km/</a:t>
            </a:r>
            <a:r>
              <a:rPr lang="en-US" sz="1400" b="1" dirty="0" err="1">
                <a:solidFill>
                  <a:schemeClr val="accent4">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hr</a:t>
            </a:r>
            <a:r>
              <a:rPr lang="en-US" sz="1400" b="1" dirty="0">
                <a:solidFill>
                  <a:schemeClr val="accent4">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a:t>
            </a:r>
          </a:p>
        </p:txBody>
      </p:sp>
      <p:sp>
        <p:nvSpPr>
          <p:cNvPr id="9" name="Rounded Rectangle 8">
            <a:extLst>
              <a:ext uri="{FF2B5EF4-FFF2-40B4-BE49-F238E27FC236}">
                <a16:creationId xmlns:a16="http://schemas.microsoft.com/office/drawing/2014/main" id="{312797CA-3996-5D43-B95C-408D05C9EEA4}"/>
              </a:ext>
            </a:extLst>
          </p:cNvPr>
          <p:cNvSpPr/>
          <p:nvPr/>
        </p:nvSpPr>
        <p:spPr>
          <a:xfrm>
            <a:off x="6589817" y="1326403"/>
            <a:ext cx="1389060" cy="270014"/>
          </a:xfrm>
          <a:prstGeom prst="roundRect">
            <a:avLst/>
          </a:prstGeom>
          <a:solidFill>
            <a:schemeClr val="accent5">
              <a:lumMod val="20000"/>
              <a:lumOff val="8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5">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Loop @ Atlanta</a:t>
            </a:r>
          </a:p>
        </p:txBody>
      </p:sp>
      <p:pic>
        <p:nvPicPr>
          <p:cNvPr id="12" name="Picture 11">
            <a:extLst>
              <a:ext uri="{FF2B5EF4-FFF2-40B4-BE49-F238E27FC236}">
                <a16:creationId xmlns:a16="http://schemas.microsoft.com/office/drawing/2014/main" id="{74ACE3D0-8261-B746-94EA-BA334E55DFFA}"/>
              </a:ext>
            </a:extLst>
          </p:cNvPr>
          <p:cNvPicPr>
            <a:picLocks noChangeAspect="1"/>
          </p:cNvPicPr>
          <p:nvPr/>
        </p:nvPicPr>
        <p:blipFill>
          <a:blip r:embed="rId3"/>
          <a:srcRect/>
          <a:stretch/>
        </p:blipFill>
        <p:spPr>
          <a:xfrm>
            <a:off x="2675494" y="1764644"/>
            <a:ext cx="7087938" cy="2741914"/>
          </a:xfrm>
          <a:prstGeom prst="rect">
            <a:avLst/>
          </a:prstGeom>
          <a:ln>
            <a:noFill/>
          </a:ln>
        </p:spPr>
      </p:pic>
      <p:sp>
        <p:nvSpPr>
          <p:cNvPr id="13" name="Content Placeholder 1">
            <a:extLst>
              <a:ext uri="{FF2B5EF4-FFF2-40B4-BE49-F238E27FC236}">
                <a16:creationId xmlns:a16="http://schemas.microsoft.com/office/drawing/2014/main" id="{02A5145C-E027-3E44-A2AA-374DCEFE000E}"/>
              </a:ext>
            </a:extLst>
          </p:cNvPr>
          <p:cNvSpPr>
            <a:spLocks noGrp="1"/>
          </p:cNvSpPr>
          <p:nvPr>
            <p:ph idx="1"/>
          </p:nvPr>
        </p:nvSpPr>
        <p:spPr>
          <a:xfrm>
            <a:off x="623118" y="4572000"/>
            <a:ext cx="10945759" cy="1779895"/>
          </a:xfrm>
        </p:spPr>
        <p:txBody>
          <a:bodyPr>
            <a:normAutofit/>
          </a:bodyPr>
          <a:lstStyle/>
          <a:p>
            <a:pPr>
              <a:lnSpc>
                <a:spcPct val="150000"/>
              </a:lnSpc>
            </a:pPr>
            <a:r>
              <a:rPr lang="en-US" sz="1800" b="1" dirty="0"/>
              <a:t>Mobility</a:t>
            </a:r>
            <a:r>
              <a:rPr lang="en-US" sz="1800" dirty="0"/>
              <a:t> greatly affects </a:t>
            </a:r>
            <a:r>
              <a:rPr lang="en-US" sz="1800" b="1" dirty="0" err="1"/>
              <a:t>mmWave</a:t>
            </a:r>
            <a:r>
              <a:rPr lang="en-US" sz="1800" dirty="0"/>
              <a:t> </a:t>
            </a:r>
            <a:r>
              <a:rPr lang="en-US" sz="1800" b="1" dirty="0"/>
              <a:t>performance</a:t>
            </a:r>
          </a:p>
          <a:p>
            <a:pPr marL="579438" lvl="1" indent="-174625">
              <a:lnSpc>
                <a:spcPct val="100000"/>
              </a:lnSpc>
              <a:buFont typeface="+mj-lt"/>
              <a:buAutoNum type="arabicPeriod"/>
            </a:pPr>
            <a:r>
              <a:rPr lang="en-US" sz="1600" dirty="0"/>
              <a:t> </a:t>
            </a:r>
            <a:r>
              <a:rPr lang="en-US" sz="1600" b="1" dirty="0">
                <a:solidFill>
                  <a:srgbClr val="30A32F"/>
                </a:solidFill>
              </a:rPr>
              <a:t>Verizon</a:t>
            </a:r>
            <a:r>
              <a:rPr lang="en-US" sz="1600" dirty="0"/>
              <a:t> and </a:t>
            </a:r>
            <a:r>
              <a:rPr lang="en-US" sz="1600" b="1" dirty="0">
                <a:solidFill>
                  <a:srgbClr val="C00000"/>
                </a:solidFill>
              </a:rPr>
              <a:t>T-Mobile</a:t>
            </a:r>
            <a:r>
              <a:rPr lang="en-US" sz="1600" dirty="0"/>
              <a:t> exhibit significant </a:t>
            </a:r>
            <a:r>
              <a:rPr lang="en-US" sz="1600" b="1" dirty="0"/>
              <a:t>throughput fluctuation </a:t>
            </a:r>
            <a:r>
              <a:rPr lang="en-US" sz="1600" dirty="0"/>
              <a:t>(often going to 0)</a:t>
            </a:r>
          </a:p>
          <a:p>
            <a:pPr marL="579438" lvl="1" indent="-174625">
              <a:lnSpc>
                <a:spcPct val="100000"/>
              </a:lnSpc>
              <a:buFont typeface="+mj-lt"/>
              <a:buAutoNum type="arabicPeriod"/>
            </a:pPr>
            <a:r>
              <a:rPr lang="en-US" sz="1600" dirty="0"/>
              <a:t> </a:t>
            </a:r>
            <a:r>
              <a:rPr lang="en-US" sz="1600" b="1" dirty="0">
                <a:solidFill>
                  <a:srgbClr val="D62728"/>
                </a:solidFill>
              </a:rPr>
              <a:t>T-Mobile</a:t>
            </a:r>
            <a:r>
              <a:rPr lang="en-US" sz="1600" dirty="0"/>
              <a:t> handles handoffs more poorly than </a:t>
            </a:r>
            <a:r>
              <a:rPr lang="en-US" sz="1600" b="1" dirty="0">
                <a:solidFill>
                  <a:srgbClr val="2FA32E"/>
                </a:solidFill>
              </a:rPr>
              <a:t>Verizon</a:t>
            </a:r>
            <a:r>
              <a:rPr lang="en-US" sz="1600" dirty="0"/>
              <a:t>. e.g. TCP connections often got </a:t>
            </a:r>
            <a:r>
              <a:rPr lang="en-US" sz="1600" u="sng" dirty="0"/>
              <a:t>completely</a:t>
            </a:r>
            <a:r>
              <a:rPr lang="en-US" sz="1600" dirty="0"/>
              <a:t> disconnected </a:t>
            </a:r>
          </a:p>
          <a:p>
            <a:pPr>
              <a:lnSpc>
                <a:spcPct val="150000"/>
              </a:lnSpc>
            </a:pPr>
            <a:r>
              <a:rPr lang="en-US" sz="1800" dirty="0"/>
              <a:t>In contrast, </a:t>
            </a:r>
            <a:r>
              <a:rPr lang="en-US" sz="1800" b="1" dirty="0">
                <a:solidFill>
                  <a:srgbClr val="0070C0"/>
                </a:solidFill>
              </a:rPr>
              <a:t>Sprint</a:t>
            </a:r>
            <a:r>
              <a:rPr lang="en-US" sz="1800" dirty="0"/>
              <a:t> shows better ability to handle mobility than </a:t>
            </a:r>
            <a:r>
              <a:rPr lang="en-US" sz="1800" dirty="0" err="1"/>
              <a:t>mmWave</a:t>
            </a:r>
            <a:r>
              <a:rPr lang="en-US" sz="1800" dirty="0"/>
              <a:t>.</a:t>
            </a:r>
            <a:endParaRPr lang="en-US" sz="1600" dirty="0">
              <a:solidFill>
                <a:srgbClr val="C00000"/>
              </a:solidFill>
            </a:endParaRPr>
          </a:p>
        </p:txBody>
      </p:sp>
      <p:grpSp>
        <p:nvGrpSpPr>
          <p:cNvPr id="2" name="Group 1">
            <a:extLst>
              <a:ext uri="{FF2B5EF4-FFF2-40B4-BE49-F238E27FC236}">
                <a16:creationId xmlns:a16="http://schemas.microsoft.com/office/drawing/2014/main" id="{95FBEF9A-A3F4-034E-94F4-154F6AE54F5F}"/>
              </a:ext>
            </a:extLst>
          </p:cNvPr>
          <p:cNvGrpSpPr/>
          <p:nvPr/>
        </p:nvGrpSpPr>
        <p:grpSpPr>
          <a:xfrm>
            <a:off x="8064417" y="1295002"/>
            <a:ext cx="1052964" cy="366857"/>
            <a:chOff x="2760855" y="1776346"/>
            <a:chExt cx="1052964" cy="366857"/>
          </a:xfrm>
        </p:grpSpPr>
        <p:pic>
          <p:nvPicPr>
            <p:cNvPr id="14" name="Picture 13" descr="A picture containing table, computer&#10;&#10;Description automatically generated">
              <a:extLst>
                <a:ext uri="{FF2B5EF4-FFF2-40B4-BE49-F238E27FC236}">
                  <a16:creationId xmlns:a16="http://schemas.microsoft.com/office/drawing/2014/main" id="{DA1F744F-AFC8-C342-820F-913D1A0AC5BD}"/>
                </a:ext>
              </a:extLst>
            </p:cNvPr>
            <p:cNvPicPr>
              <a:picLocks noChangeAspect="1"/>
            </p:cNvPicPr>
            <p:nvPr/>
          </p:nvPicPr>
          <p:blipFill>
            <a:blip r:embed="rId4"/>
            <a:stretch>
              <a:fillRect/>
            </a:stretch>
          </p:blipFill>
          <p:spPr>
            <a:xfrm>
              <a:off x="2760855" y="1776346"/>
              <a:ext cx="373892" cy="366857"/>
            </a:xfrm>
            <a:prstGeom prst="rect">
              <a:avLst/>
            </a:prstGeom>
          </p:spPr>
        </p:pic>
        <p:sp>
          <p:nvSpPr>
            <p:cNvPr id="15" name="TextBox 14">
              <a:extLst>
                <a:ext uri="{FF2B5EF4-FFF2-40B4-BE49-F238E27FC236}">
                  <a16:creationId xmlns:a16="http://schemas.microsoft.com/office/drawing/2014/main" id="{7896F2A3-5BD0-5048-85F0-141DAB631F08}"/>
                </a:ext>
              </a:extLst>
            </p:cNvPr>
            <p:cNvSpPr txBox="1"/>
            <p:nvPr/>
          </p:nvSpPr>
          <p:spPr>
            <a:xfrm>
              <a:off x="2994364" y="1805887"/>
              <a:ext cx="819455" cy="307777"/>
            </a:xfrm>
            <a:prstGeom prst="rect">
              <a:avLst/>
            </a:prstGeom>
            <a:noFill/>
          </p:spPr>
          <p:txBody>
            <a:bodyPr wrap="none" rtlCol="0">
              <a:spAutoFit/>
            </a:bodyPr>
            <a:lstStyle/>
            <a:p>
              <a:r>
                <a:rPr lang="en-US" sz="1400" b="1" dirty="0">
                  <a:latin typeface="CMU Sans Serif Medium" panose="02000603000000000000" pitchFamily="2" charset="0"/>
                  <a:ea typeface="CMU Sans Serif Medium" panose="02000603000000000000" pitchFamily="2" charset="0"/>
                  <a:cs typeface="CMU Sans Serif Medium" panose="02000603000000000000" pitchFamily="2" charset="0"/>
                </a:rPr>
                <a:t>US East</a:t>
              </a:r>
            </a:p>
          </p:txBody>
        </p:sp>
      </p:grpSp>
      <p:sp>
        <p:nvSpPr>
          <p:cNvPr id="17" name="TextBox 16">
            <a:extLst>
              <a:ext uri="{FF2B5EF4-FFF2-40B4-BE49-F238E27FC236}">
                <a16:creationId xmlns:a16="http://schemas.microsoft.com/office/drawing/2014/main" id="{F6460EB9-2B83-9347-B0E0-48B90C80143E}"/>
              </a:ext>
            </a:extLst>
          </p:cNvPr>
          <p:cNvSpPr txBox="1"/>
          <p:nvPr/>
        </p:nvSpPr>
        <p:spPr>
          <a:xfrm>
            <a:off x="3266342" y="1270307"/>
            <a:ext cx="798617" cy="369332"/>
          </a:xfrm>
          <a:prstGeom prst="rect">
            <a:avLst/>
          </a:prstGeom>
          <a:noFill/>
        </p:spPr>
        <p:txBody>
          <a:bodyPr wrap="none" rtlCol="0">
            <a:spAutoFit/>
          </a:bodyPr>
          <a:lstStyle/>
          <a:p>
            <a:r>
              <a:rPr lang="en-US" b="1" dirty="0"/>
              <a:t>Setup:</a:t>
            </a:r>
          </a:p>
        </p:txBody>
      </p:sp>
    </p:spTree>
    <p:extLst>
      <p:ext uri="{BB962C8B-B14F-4D97-AF65-F5344CB8AC3E}">
        <p14:creationId xmlns:p14="http://schemas.microsoft.com/office/powerpoint/2010/main" val="7145227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xEl>
                                              <p:pRg st="0" end="0"/>
                                            </p:txEl>
                                          </p:spTgt>
                                        </p:tgtEl>
                                        <p:attrNameLst>
                                          <p:attrName>style.visibility</p:attrName>
                                        </p:attrNameLst>
                                      </p:cBhvr>
                                      <p:to>
                                        <p:strVal val="visible"/>
                                      </p:to>
                                    </p:set>
                                    <p:animEffect transition="in" filter="fade">
                                      <p:cBhvr>
                                        <p:cTn id="10" dur="500"/>
                                        <p:tgtEl>
                                          <p:spTgt spid="1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Effect transition="in" filter="fade">
                                      <p:cBhvr>
                                        <p:cTn id="13" dur="500"/>
                                        <p:tgtEl>
                                          <p:spTgt spid="13">
                                            <p:txEl>
                                              <p:pRg st="1" end="1"/>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3">
                                            <p:txEl>
                                              <p:pRg st="2" end="2"/>
                                            </p:txEl>
                                          </p:spTgt>
                                        </p:tgtEl>
                                        <p:attrNameLst>
                                          <p:attrName>style.visibility</p:attrName>
                                        </p:attrNameLst>
                                      </p:cBhvr>
                                      <p:to>
                                        <p:strVal val="visible"/>
                                      </p:to>
                                    </p:set>
                                    <p:animEffect transition="in" filter="fade">
                                      <p:cBhvr>
                                        <p:cTn id="18" dur="500"/>
                                        <p:tgtEl>
                                          <p:spTgt spid="13">
                                            <p:txEl>
                                              <p:pRg st="2" end="2"/>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13">
                                            <p:txEl>
                                              <p:pRg st="3" end="3"/>
                                            </p:txEl>
                                          </p:spTgt>
                                        </p:tgtEl>
                                        <p:attrNameLst>
                                          <p:attrName>style.visibility</p:attrName>
                                        </p:attrNameLst>
                                      </p:cBhvr>
                                      <p:to>
                                        <p:strVal val="visible"/>
                                      </p:to>
                                    </p:set>
                                    <p:animEffect transition="in" filter="fade">
                                      <p:cBhvr>
                                        <p:cTn id="23" dur="50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EF0E98-94C8-A140-8282-8458B216FB88}"/>
              </a:ext>
            </a:extLst>
          </p:cNvPr>
          <p:cNvSpPr>
            <a:spLocks noGrp="1"/>
          </p:cNvSpPr>
          <p:nvPr>
            <p:ph idx="1"/>
          </p:nvPr>
        </p:nvSpPr>
        <p:spPr>
          <a:xfrm>
            <a:off x="447733" y="1580605"/>
            <a:ext cx="10721010" cy="4377782"/>
          </a:xfrm>
        </p:spPr>
        <p:txBody>
          <a:bodyPr/>
          <a:lstStyle/>
          <a:p>
            <a:r>
              <a:rPr lang="en-US" dirty="0"/>
              <a:t>World’s </a:t>
            </a:r>
            <a:r>
              <a:rPr lang="en-US" b="1" dirty="0">
                <a:solidFill>
                  <a:srgbClr val="C00000"/>
                </a:solidFill>
              </a:rPr>
              <a:t>first commercial 5G </a:t>
            </a:r>
            <a:r>
              <a:rPr lang="en-US" b="1" dirty="0"/>
              <a:t>{</a:t>
            </a:r>
            <a:r>
              <a:rPr lang="en-US" b="1" dirty="0">
                <a:solidFill>
                  <a:srgbClr val="C00000"/>
                </a:solidFill>
              </a:rPr>
              <a:t>services </a:t>
            </a:r>
            <a:r>
              <a:rPr lang="en-US" dirty="0"/>
              <a:t>&amp; </a:t>
            </a:r>
            <a:r>
              <a:rPr lang="en-US" b="1" dirty="0">
                <a:solidFill>
                  <a:srgbClr val="C00000"/>
                </a:solidFill>
              </a:rPr>
              <a:t>smartphones</a:t>
            </a:r>
            <a:r>
              <a:rPr lang="en-US" b="1" dirty="0"/>
              <a:t>}</a:t>
            </a:r>
            <a:r>
              <a:rPr lang="en-US" dirty="0"/>
              <a:t> released in </a:t>
            </a:r>
            <a:r>
              <a:rPr lang="en-US" b="1" dirty="0"/>
              <a:t>April 2019</a:t>
            </a:r>
          </a:p>
          <a:p>
            <a:pPr lvl="1">
              <a:lnSpc>
                <a:spcPct val="150000"/>
              </a:lnSpc>
            </a:pPr>
            <a:r>
              <a:rPr lang="en-US" sz="1800" dirty="0"/>
              <a:t>USA | Chicago &amp; Minneapolis | Verizon | Moto Z3 + 5G Mod</a:t>
            </a:r>
          </a:p>
          <a:p>
            <a:pPr lvl="1">
              <a:lnSpc>
                <a:spcPct val="150000"/>
              </a:lnSpc>
            </a:pPr>
            <a:r>
              <a:rPr lang="en-US" sz="1800" dirty="0"/>
              <a:t>South Korea | Nationwide | SK Telecom | Samsung Galaxy S10 5G</a:t>
            </a:r>
          </a:p>
          <a:p>
            <a:pPr marL="457200" lvl="1" indent="0">
              <a:buNone/>
            </a:pPr>
            <a:endParaRPr lang="en-US" sz="1100" dirty="0"/>
          </a:p>
          <a:p>
            <a:endParaRPr lang="en-US" b="1" dirty="0">
              <a:solidFill>
                <a:srgbClr val="C00000"/>
              </a:solidFill>
            </a:endParaRPr>
          </a:p>
          <a:p>
            <a:r>
              <a:rPr lang="en-US" b="1" dirty="0">
                <a:solidFill>
                  <a:srgbClr val="C00000"/>
                </a:solidFill>
              </a:rPr>
              <a:t>Rapid surge </a:t>
            </a:r>
            <a:r>
              <a:rPr lang="en-US" dirty="0"/>
              <a:t>in 5G deployments globally</a:t>
            </a:r>
          </a:p>
          <a:p>
            <a:pPr marL="457200" lvl="1" indent="0">
              <a:buNone/>
            </a:pPr>
            <a:endParaRPr lang="en-US" sz="1600" dirty="0"/>
          </a:p>
          <a:p>
            <a:pPr marL="0" indent="0">
              <a:buNone/>
            </a:pPr>
            <a:endParaRPr lang="en-US" sz="1000" dirty="0"/>
          </a:p>
          <a:p>
            <a:pPr marL="0" indent="0">
              <a:buNone/>
            </a:pPr>
            <a:endParaRPr lang="en-US" sz="500" dirty="0"/>
          </a:p>
        </p:txBody>
      </p:sp>
      <p:sp>
        <p:nvSpPr>
          <p:cNvPr id="3" name="Title 2">
            <a:extLst>
              <a:ext uri="{FF2B5EF4-FFF2-40B4-BE49-F238E27FC236}">
                <a16:creationId xmlns:a16="http://schemas.microsoft.com/office/drawing/2014/main" id="{EE2B71D5-F828-B94D-98A1-EB79DA2E7EE6}"/>
              </a:ext>
            </a:extLst>
          </p:cNvPr>
          <p:cNvSpPr>
            <a:spLocks noGrp="1"/>
          </p:cNvSpPr>
          <p:nvPr>
            <p:ph type="title"/>
          </p:nvPr>
        </p:nvSpPr>
        <p:spPr/>
        <p:txBody>
          <a:bodyPr/>
          <a:lstStyle/>
          <a:p>
            <a:r>
              <a:rPr lang="en-US" dirty="0"/>
              <a:t>(Real) 5G Goes Live!</a:t>
            </a:r>
          </a:p>
        </p:txBody>
      </p:sp>
      <p:sp>
        <p:nvSpPr>
          <p:cNvPr id="5" name="TextBox 4">
            <a:extLst>
              <a:ext uri="{FF2B5EF4-FFF2-40B4-BE49-F238E27FC236}">
                <a16:creationId xmlns:a16="http://schemas.microsoft.com/office/drawing/2014/main" id="{993A2FCE-9436-4E42-8B80-FEACF2ECCF0F}"/>
              </a:ext>
            </a:extLst>
          </p:cNvPr>
          <p:cNvSpPr txBox="1"/>
          <p:nvPr/>
        </p:nvSpPr>
        <p:spPr>
          <a:xfrm>
            <a:off x="9519474" y="6327532"/>
            <a:ext cx="2672526" cy="253916"/>
          </a:xfrm>
          <a:prstGeom prst="rect">
            <a:avLst/>
          </a:prstGeom>
          <a:noFill/>
        </p:spPr>
        <p:txBody>
          <a:bodyPr wrap="none" rtlCol="0">
            <a:spAutoFit/>
          </a:bodyPr>
          <a:lstStyle/>
          <a:p>
            <a:r>
              <a:rPr lang="en-US" sz="1050" dirty="0"/>
              <a:t>[1] https://</a:t>
            </a:r>
            <a:r>
              <a:rPr lang="en-US" sz="1050" dirty="0" err="1"/>
              <a:t>www.speedtest.net</a:t>
            </a:r>
            <a:r>
              <a:rPr lang="en-US" sz="1050" dirty="0"/>
              <a:t>/ookla-5g-map</a:t>
            </a:r>
          </a:p>
        </p:txBody>
      </p:sp>
      <p:grpSp>
        <p:nvGrpSpPr>
          <p:cNvPr id="7" name="Group 6">
            <a:extLst>
              <a:ext uri="{FF2B5EF4-FFF2-40B4-BE49-F238E27FC236}">
                <a16:creationId xmlns:a16="http://schemas.microsoft.com/office/drawing/2014/main" id="{DC817A98-04CD-E14A-8CE0-7C40D89A6219}"/>
              </a:ext>
            </a:extLst>
          </p:cNvPr>
          <p:cNvGrpSpPr/>
          <p:nvPr/>
        </p:nvGrpSpPr>
        <p:grpSpPr>
          <a:xfrm>
            <a:off x="2662700" y="4312633"/>
            <a:ext cx="5215932" cy="1390036"/>
            <a:chOff x="1041742" y="2856050"/>
            <a:chExt cx="5215932" cy="1390036"/>
          </a:xfrm>
        </p:grpSpPr>
        <p:sp>
          <p:nvSpPr>
            <p:cNvPr id="24" name="Rounded Rectangle 23">
              <a:extLst>
                <a:ext uri="{FF2B5EF4-FFF2-40B4-BE49-F238E27FC236}">
                  <a16:creationId xmlns:a16="http://schemas.microsoft.com/office/drawing/2014/main" id="{481FF884-2DA7-B543-A332-96128367319D}"/>
                </a:ext>
              </a:extLst>
            </p:cNvPr>
            <p:cNvSpPr/>
            <p:nvPr/>
          </p:nvSpPr>
          <p:spPr>
            <a:xfrm>
              <a:off x="1041742" y="2856050"/>
              <a:ext cx="5215932" cy="1385441"/>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Earth globe Africa and Europe">
              <a:extLst>
                <a:ext uri="{FF2B5EF4-FFF2-40B4-BE49-F238E27FC236}">
                  <a16:creationId xmlns:a16="http://schemas.microsoft.com/office/drawing/2014/main" id="{721A59BD-CB93-D348-9C2D-D1AA6331FCA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62306" y="3024672"/>
              <a:ext cx="1048195" cy="1048195"/>
            </a:xfrm>
            <a:prstGeom prst="rect">
              <a:avLst/>
            </a:prstGeom>
          </p:spPr>
        </p:pic>
        <p:sp>
          <p:nvSpPr>
            <p:cNvPr id="22" name="TextBox 21">
              <a:extLst>
                <a:ext uri="{FF2B5EF4-FFF2-40B4-BE49-F238E27FC236}">
                  <a16:creationId xmlns:a16="http://schemas.microsoft.com/office/drawing/2014/main" id="{9F110A63-3CAB-5848-B64F-21688813887F}"/>
                </a:ext>
              </a:extLst>
            </p:cNvPr>
            <p:cNvSpPr txBox="1"/>
            <p:nvPr/>
          </p:nvSpPr>
          <p:spPr>
            <a:xfrm>
              <a:off x="2112878" y="3279027"/>
              <a:ext cx="4144796" cy="369332"/>
            </a:xfrm>
            <a:prstGeom prst="rect">
              <a:avLst/>
            </a:prstGeom>
            <a:noFill/>
          </p:spPr>
          <p:txBody>
            <a:bodyPr wrap="square" rtlCol="0">
              <a:spAutoFit/>
            </a:bodyPr>
            <a:lstStyle/>
            <a:p>
              <a:pPr>
                <a:tabLst>
                  <a:tab pos="2560638" algn="l"/>
                </a:tabLst>
              </a:pPr>
              <a:r>
                <a:rPr lang="en-US" b="1" dirty="0">
                  <a:solidFill>
                    <a:srgbClr val="92D050"/>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Total 5G City-Level Deployments      </a:t>
              </a:r>
              <a:r>
                <a:rPr lang="en-US" dirty="0">
                  <a:solidFill>
                    <a:schemeClr val="bg1"/>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7372</a:t>
              </a:r>
            </a:p>
          </p:txBody>
        </p:sp>
        <p:sp>
          <p:nvSpPr>
            <p:cNvPr id="30" name="TextBox 29">
              <a:extLst>
                <a:ext uri="{FF2B5EF4-FFF2-40B4-BE49-F238E27FC236}">
                  <a16:creationId xmlns:a16="http://schemas.microsoft.com/office/drawing/2014/main" id="{1FB35EFF-9FE6-C145-AE1E-144DAC3B1F25}"/>
                </a:ext>
              </a:extLst>
            </p:cNvPr>
            <p:cNvSpPr txBox="1"/>
            <p:nvPr/>
          </p:nvSpPr>
          <p:spPr>
            <a:xfrm>
              <a:off x="2088159" y="3579665"/>
              <a:ext cx="4144796" cy="369332"/>
            </a:xfrm>
            <a:prstGeom prst="rect">
              <a:avLst/>
            </a:prstGeom>
            <a:noFill/>
          </p:spPr>
          <p:txBody>
            <a:bodyPr wrap="square" rtlCol="0">
              <a:spAutoFit/>
            </a:bodyPr>
            <a:lstStyle/>
            <a:p>
              <a:pPr>
                <a:tabLst>
                  <a:tab pos="2506663" algn="l"/>
                </a:tabLst>
              </a:pPr>
              <a:r>
                <a:rPr lang="en-US" b="1" dirty="0">
                  <a:solidFill>
                    <a:schemeClr val="accent5">
                      <a:lumMod val="60000"/>
                      <a:lumOff val="4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Total 5G Operators</a:t>
              </a:r>
              <a:r>
                <a:rPr lang="en-US" b="1" dirty="0">
                  <a:solidFill>
                    <a:srgbClr val="92D050"/>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	               </a:t>
              </a:r>
              <a:r>
                <a:rPr lang="en-US" dirty="0">
                  <a:solidFill>
                    <a:schemeClr val="bg1"/>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115</a:t>
              </a:r>
            </a:p>
          </p:txBody>
        </p:sp>
        <p:sp>
          <p:nvSpPr>
            <p:cNvPr id="25" name="TextBox 24">
              <a:extLst>
                <a:ext uri="{FF2B5EF4-FFF2-40B4-BE49-F238E27FC236}">
                  <a16:creationId xmlns:a16="http://schemas.microsoft.com/office/drawing/2014/main" id="{9DCB8972-6F27-574A-8A30-74C9D662B1A6}"/>
                </a:ext>
              </a:extLst>
            </p:cNvPr>
            <p:cNvSpPr txBox="1"/>
            <p:nvPr/>
          </p:nvSpPr>
          <p:spPr>
            <a:xfrm>
              <a:off x="1935800" y="2872612"/>
              <a:ext cx="3448380" cy="400110"/>
            </a:xfrm>
            <a:prstGeom prst="rect">
              <a:avLst/>
            </a:prstGeom>
            <a:noFill/>
          </p:spPr>
          <p:txBody>
            <a:bodyPr wrap="none" rtlCol="0">
              <a:spAutoFit/>
            </a:bodyPr>
            <a:lstStyle/>
            <a:p>
              <a:r>
                <a:rPr lang="en-US" sz="2000" b="1"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GLOBAL 5G STATISTICS </a:t>
              </a:r>
              <a:r>
                <a:rPr lang="en-US" sz="2000" b="1" baseline="30000"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[1]</a:t>
              </a:r>
            </a:p>
          </p:txBody>
        </p:sp>
        <p:sp>
          <p:nvSpPr>
            <p:cNvPr id="26" name="TextBox 25">
              <a:extLst>
                <a:ext uri="{FF2B5EF4-FFF2-40B4-BE49-F238E27FC236}">
                  <a16:creationId xmlns:a16="http://schemas.microsoft.com/office/drawing/2014/main" id="{224E507C-443E-F543-B2A8-5A57E63FE164}"/>
                </a:ext>
              </a:extLst>
            </p:cNvPr>
            <p:cNvSpPr txBox="1"/>
            <p:nvPr/>
          </p:nvSpPr>
          <p:spPr>
            <a:xfrm>
              <a:off x="2094691" y="3876754"/>
              <a:ext cx="4138264" cy="369332"/>
            </a:xfrm>
            <a:prstGeom prst="rect">
              <a:avLst/>
            </a:prstGeom>
            <a:noFill/>
          </p:spPr>
          <p:txBody>
            <a:bodyPr wrap="square" rtlCol="0">
              <a:spAutoFit/>
            </a:bodyPr>
            <a:lstStyle/>
            <a:p>
              <a:pPr>
                <a:tabLst>
                  <a:tab pos="2506663" algn="l"/>
                </a:tabLst>
              </a:pPr>
              <a:r>
                <a:rPr lang="en-US" b="1" dirty="0">
                  <a:solidFill>
                    <a:srgbClr val="FF7E79"/>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Total 5G Smartphone Models</a:t>
              </a:r>
              <a:r>
                <a:rPr lang="en-US" b="1" dirty="0">
                  <a:solidFill>
                    <a:srgbClr val="92D050"/>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	             </a:t>
              </a:r>
              <a:r>
                <a:rPr lang="en-US" dirty="0">
                  <a:solidFill>
                    <a:schemeClr val="bg1"/>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28</a:t>
              </a:r>
            </a:p>
          </p:txBody>
        </p:sp>
      </p:grpSp>
    </p:spTree>
    <p:custDataLst>
      <p:tags r:id="rId1"/>
    </p:custDataLst>
    <p:extLst>
      <p:ext uri="{BB962C8B-B14F-4D97-AF65-F5344CB8AC3E}">
        <p14:creationId xmlns:p14="http://schemas.microsoft.com/office/powerpoint/2010/main" val="99936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xEl>
                                              <p:pRg st="5" end="5"/>
                                            </p:txEl>
                                          </p:spTgt>
                                        </p:tgtEl>
                                        <p:attrNameLst>
                                          <p:attrName>style.visibility</p:attrName>
                                        </p:attrNameLst>
                                      </p:cBhvr>
                                      <p:to>
                                        <p:strVal val="visible"/>
                                      </p:to>
                                    </p:set>
                                    <p:animEffect transition="in" filter="fade">
                                      <p:cBhvr>
                                        <p:cTn id="18" dur="500"/>
                                        <p:tgtEl>
                                          <p:spTgt spid="2">
                                            <p:txEl>
                                              <p:pRg st="5" end="5"/>
                                            </p:txEl>
                                          </p:spTgt>
                                        </p:tgtEl>
                                      </p:cBhvr>
                                    </p:animEffect>
                                  </p:childTnLst>
                                </p:cTn>
                              </p:par>
                            </p:childTnLst>
                          </p:cTn>
                        </p:par>
                        <p:par>
                          <p:cTn id="19" fill="hold">
                            <p:stCondLst>
                              <p:cond delay="500"/>
                            </p:stCondLst>
                            <p:childTnLst>
                              <p:par>
                                <p:cTn id="20" presetID="10" presetClass="entr" presetSubtype="0" fill="hold" nodeType="afterEffect">
                                  <p:stCondLst>
                                    <p:cond delay="600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1F038E9-2169-D24A-A9E7-033A918CF779}"/>
              </a:ext>
            </a:extLst>
          </p:cNvPr>
          <p:cNvGrpSpPr/>
          <p:nvPr/>
        </p:nvGrpSpPr>
        <p:grpSpPr>
          <a:xfrm>
            <a:off x="1872806" y="2592475"/>
            <a:ext cx="2095822" cy="2223012"/>
            <a:chOff x="4653949" y="2449947"/>
            <a:chExt cx="2684920" cy="2847861"/>
          </a:xfrm>
        </p:grpSpPr>
        <p:pic>
          <p:nvPicPr>
            <p:cNvPr id="5" name="Picture 4" descr="A picture containing green&#10;&#10;Description automatically generated">
              <a:extLst>
                <a:ext uri="{FF2B5EF4-FFF2-40B4-BE49-F238E27FC236}">
                  <a16:creationId xmlns:a16="http://schemas.microsoft.com/office/drawing/2014/main" id="{DAD63765-A845-D446-9DDE-9074E1FCD671}"/>
                </a:ext>
              </a:extLst>
            </p:cNvPr>
            <p:cNvPicPr>
              <a:picLocks noChangeAspect="1"/>
            </p:cNvPicPr>
            <p:nvPr/>
          </p:nvPicPr>
          <p:blipFill>
            <a:blip r:embed="rId3"/>
            <a:stretch>
              <a:fillRect/>
            </a:stretch>
          </p:blipFill>
          <p:spPr>
            <a:xfrm>
              <a:off x="6048128" y="3824301"/>
              <a:ext cx="1290741" cy="1290741"/>
            </a:xfrm>
            <a:prstGeom prst="rect">
              <a:avLst/>
            </a:prstGeom>
          </p:spPr>
        </p:pic>
        <p:pic>
          <p:nvPicPr>
            <p:cNvPr id="6" name="Picture 5" descr="A picture containing propeller&#10;&#10;Description automatically generated">
              <a:extLst>
                <a:ext uri="{FF2B5EF4-FFF2-40B4-BE49-F238E27FC236}">
                  <a16:creationId xmlns:a16="http://schemas.microsoft.com/office/drawing/2014/main" id="{1468E236-4112-194F-AE97-F620AEB7CA47}"/>
                </a:ext>
              </a:extLst>
            </p:cNvPr>
            <p:cNvPicPr>
              <a:picLocks noChangeAspect="1"/>
            </p:cNvPicPr>
            <p:nvPr/>
          </p:nvPicPr>
          <p:blipFill>
            <a:blip r:embed="rId4"/>
            <a:stretch>
              <a:fillRect/>
            </a:stretch>
          </p:blipFill>
          <p:spPr>
            <a:xfrm>
              <a:off x="4653949" y="2449947"/>
              <a:ext cx="2232622" cy="2847861"/>
            </a:xfrm>
            <a:prstGeom prst="rect">
              <a:avLst/>
            </a:prstGeom>
          </p:spPr>
        </p:pic>
      </p:grpSp>
      <p:sp>
        <p:nvSpPr>
          <p:cNvPr id="9" name="Rounded Rectangle 8">
            <a:extLst>
              <a:ext uri="{FF2B5EF4-FFF2-40B4-BE49-F238E27FC236}">
                <a16:creationId xmlns:a16="http://schemas.microsoft.com/office/drawing/2014/main" id="{EEB48C8A-B035-BD46-9850-92864B104CF2}"/>
              </a:ext>
            </a:extLst>
          </p:cNvPr>
          <p:cNvSpPr/>
          <p:nvPr/>
        </p:nvSpPr>
        <p:spPr>
          <a:xfrm>
            <a:off x="6468731" y="488190"/>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0" name="Rectangle 9" descr="Smart Phone">
            <a:extLst>
              <a:ext uri="{FF2B5EF4-FFF2-40B4-BE49-F238E27FC236}">
                <a16:creationId xmlns:a16="http://schemas.microsoft.com/office/drawing/2014/main" id="{E5C362D2-4A9A-EF42-9D6A-D11BAB75D2CE}"/>
              </a:ext>
            </a:extLst>
          </p:cNvPr>
          <p:cNvSpPr/>
          <p:nvPr/>
        </p:nvSpPr>
        <p:spPr>
          <a:xfrm rot="20731269">
            <a:off x="6690643" y="664763"/>
            <a:ext cx="326716" cy="326716"/>
          </a:xfrm>
          <a:prstGeom prst="rect">
            <a:avLst/>
          </a:prstGeom>
          <a:blipFill>
            <a:blip r:embed="rId5">
              <a:biLevel thresh="75000"/>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1" name="Freeform 10">
            <a:extLst>
              <a:ext uri="{FF2B5EF4-FFF2-40B4-BE49-F238E27FC236}">
                <a16:creationId xmlns:a16="http://schemas.microsoft.com/office/drawing/2014/main" id="{68E79FDA-B9C7-C24A-A1DE-678F6C3D407E}"/>
              </a:ext>
            </a:extLst>
          </p:cNvPr>
          <p:cNvSpPr/>
          <p:nvPr/>
        </p:nvSpPr>
        <p:spPr>
          <a:xfrm>
            <a:off x="7405733" y="488190"/>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CMU Sans Serif Medium" panose="02000603000000000000" pitchFamily="2" charset="0"/>
                <a:ea typeface="CMU Sans Serif Medium" panose="02000603000000000000" pitchFamily="2" charset="0"/>
                <a:cs typeface="CMU Sans Serif Medium" panose="02000603000000000000" pitchFamily="2" charset="0"/>
              </a:rPr>
              <a:t>Landscape Across 5G Carriers</a:t>
            </a:r>
          </a:p>
        </p:txBody>
      </p:sp>
      <p:sp>
        <p:nvSpPr>
          <p:cNvPr id="12" name="Rounded Rectangle 11">
            <a:extLst>
              <a:ext uri="{FF2B5EF4-FFF2-40B4-BE49-F238E27FC236}">
                <a16:creationId xmlns:a16="http://schemas.microsoft.com/office/drawing/2014/main" id="{A422C163-7D5E-6F4B-81BF-455820E50F41}"/>
              </a:ext>
            </a:extLst>
          </p:cNvPr>
          <p:cNvSpPr/>
          <p:nvPr/>
        </p:nvSpPr>
        <p:spPr>
          <a:xfrm>
            <a:off x="6468731" y="1502262"/>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14" name="Freeform 13">
            <a:extLst>
              <a:ext uri="{FF2B5EF4-FFF2-40B4-BE49-F238E27FC236}">
                <a16:creationId xmlns:a16="http://schemas.microsoft.com/office/drawing/2014/main" id="{21047228-DA3A-C94D-BC26-B062D5439AC5}"/>
              </a:ext>
            </a:extLst>
          </p:cNvPr>
          <p:cNvSpPr/>
          <p:nvPr/>
        </p:nvSpPr>
        <p:spPr>
          <a:xfrm>
            <a:off x="7405733" y="1502262"/>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CMU Sans Serif Medium" panose="02000603000000000000" pitchFamily="2" charset="0"/>
                <a:ea typeface="CMU Sans Serif Medium" panose="02000603000000000000" pitchFamily="2" charset="0"/>
                <a:cs typeface="CMU Sans Serif Medium" panose="02000603000000000000" pitchFamily="2" charset="0"/>
              </a:rPr>
              <a:t>Impact of User Mobility</a:t>
            </a:r>
          </a:p>
        </p:txBody>
      </p:sp>
      <p:sp>
        <p:nvSpPr>
          <p:cNvPr id="15" name="Rounded Rectangle 14">
            <a:extLst>
              <a:ext uri="{FF2B5EF4-FFF2-40B4-BE49-F238E27FC236}">
                <a16:creationId xmlns:a16="http://schemas.microsoft.com/office/drawing/2014/main" id="{7E69ADAF-F082-5449-8F97-988393763589}"/>
              </a:ext>
            </a:extLst>
          </p:cNvPr>
          <p:cNvSpPr/>
          <p:nvPr/>
        </p:nvSpPr>
        <p:spPr>
          <a:xfrm>
            <a:off x="6468731" y="2516335"/>
            <a:ext cx="4914616" cy="811257"/>
          </a:xfrm>
          <a:prstGeom prst="roundRect">
            <a:avLst>
              <a:gd name="adj" fmla="val 10000"/>
            </a:avLst>
          </a:prstGeom>
          <a:effectLst>
            <a:outerShdw blurRad="76200" dir="18900000" sy="23000" kx="-1200000" algn="bl" rotWithShape="0">
              <a:prstClr val="black">
                <a:alpha val="20000"/>
              </a:prstClr>
            </a:outerShdw>
          </a:effectLst>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17" name="Freeform 16">
            <a:extLst>
              <a:ext uri="{FF2B5EF4-FFF2-40B4-BE49-F238E27FC236}">
                <a16:creationId xmlns:a16="http://schemas.microsoft.com/office/drawing/2014/main" id="{988539FB-05D1-4741-A450-C6064E8E387C}"/>
              </a:ext>
            </a:extLst>
          </p:cNvPr>
          <p:cNvSpPr/>
          <p:nvPr/>
        </p:nvSpPr>
        <p:spPr>
          <a:xfrm>
            <a:off x="7405733" y="2516335"/>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b="1" u="sng" kern="1200" dirty="0">
                <a:latin typeface="CMU Sans Serif Medium" panose="02000603000000000000" pitchFamily="2" charset="0"/>
                <a:ea typeface="CMU Sans Serif Medium" panose="02000603000000000000" pitchFamily="2" charset="0"/>
                <a:cs typeface="CMU Sans Serif Medium" panose="02000603000000000000" pitchFamily="2" charset="0"/>
              </a:rPr>
              <a:t>Handoffs in NSA 5G</a:t>
            </a:r>
          </a:p>
        </p:txBody>
      </p:sp>
      <p:sp>
        <p:nvSpPr>
          <p:cNvPr id="27" name="Rectangle 26" descr="Smart Phone">
            <a:extLst>
              <a:ext uri="{FF2B5EF4-FFF2-40B4-BE49-F238E27FC236}">
                <a16:creationId xmlns:a16="http://schemas.microsoft.com/office/drawing/2014/main" id="{3AB8F2B3-2402-A94D-860F-2DC3E6B08415}"/>
              </a:ext>
            </a:extLst>
          </p:cNvPr>
          <p:cNvSpPr/>
          <p:nvPr/>
        </p:nvSpPr>
        <p:spPr>
          <a:xfrm rot="1323633">
            <a:off x="6829920" y="705359"/>
            <a:ext cx="446191" cy="446191"/>
          </a:xfrm>
          <a:prstGeom prst="rect">
            <a:avLst/>
          </a:prstGeom>
          <a:blipFill>
            <a:blip r:embed="rId5">
              <a:duotone>
                <a:prstClr val="black"/>
                <a:schemeClr val="accent3">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pic>
        <p:nvPicPr>
          <p:cNvPr id="29" name="Graphic 28" descr="Car">
            <a:extLst>
              <a:ext uri="{FF2B5EF4-FFF2-40B4-BE49-F238E27FC236}">
                <a16:creationId xmlns:a16="http://schemas.microsoft.com/office/drawing/2014/main" id="{B86B467E-907C-BC4C-A6ED-F5A195C8D8B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29708" y="1584149"/>
            <a:ext cx="713862" cy="713862"/>
          </a:xfrm>
          <a:prstGeom prst="rect">
            <a:avLst/>
          </a:prstGeom>
        </p:spPr>
      </p:pic>
      <p:pic>
        <p:nvPicPr>
          <p:cNvPr id="31" name="Graphic 30" descr="Cell Tower">
            <a:extLst>
              <a:ext uri="{FF2B5EF4-FFF2-40B4-BE49-F238E27FC236}">
                <a16:creationId xmlns:a16="http://schemas.microsoft.com/office/drawing/2014/main" id="{CB9DF75B-D355-D147-B37B-F142A5944EB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920615" y="2637068"/>
            <a:ext cx="422955" cy="422955"/>
          </a:xfrm>
          <a:prstGeom prst="rect">
            <a:avLst/>
          </a:prstGeom>
        </p:spPr>
      </p:pic>
      <p:pic>
        <p:nvPicPr>
          <p:cNvPr id="32" name="Graphic 31" descr="Cell Tower">
            <a:extLst>
              <a:ext uri="{FF2B5EF4-FFF2-40B4-BE49-F238E27FC236}">
                <a16:creationId xmlns:a16="http://schemas.microsoft.com/office/drawing/2014/main" id="{5F5B18E1-2E7F-364D-A707-582EDDF23A1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698396" y="2901228"/>
            <a:ext cx="270555" cy="270555"/>
          </a:xfrm>
          <a:prstGeom prst="rect">
            <a:avLst/>
          </a:prstGeom>
        </p:spPr>
      </p:pic>
      <p:sp>
        <p:nvSpPr>
          <p:cNvPr id="33" name="Arc 32">
            <a:extLst>
              <a:ext uri="{FF2B5EF4-FFF2-40B4-BE49-F238E27FC236}">
                <a16:creationId xmlns:a16="http://schemas.microsoft.com/office/drawing/2014/main" id="{7187BA79-9AA1-2C4E-90C5-BFCF65E1DBDC}"/>
              </a:ext>
            </a:extLst>
          </p:cNvPr>
          <p:cNvSpPr/>
          <p:nvPr/>
        </p:nvSpPr>
        <p:spPr>
          <a:xfrm rot="16200000">
            <a:off x="6790764" y="2765950"/>
            <a:ext cx="356374" cy="270556"/>
          </a:xfrm>
          <a:prstGeom prst="arc">
            <a:avLst>
              <a:gd name="adj1" fmla="val 17306088"/>
              <a:gd name="adj2" fmla="val 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39" name="Graphic 38" descr="Arrow Straight">
            <a:extLst>
              <a:ext uri="{FF2B5EF4-FFF2-40B4-BE49-F238E27FC236}">
                <a16:creationId xmlns:a16="http://schemas.microsoft.com/office/drawing/2014/main" id="{38446DAF-B47B-C941-B2A3-C2D8BB9E231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flipH="1">
            <a:off x="5473843" y="1469736"/>
            <a:ext cx="914400" cy="914400"/>
          </a:xfrm>
          <a:prstGeom prst="rect">
            <a:avLst/>
          </a:prstGeom>
        </p:spPr>
      </p:pic>
    </p:spTree>
    <p:extLst>
      <p:ext uri="{BB962C8B-B14F-4D97-AF65-F5344CB8AC3E}">
        <p14:creationId xmlns:p14="http://schemas.microsoft.com/office/powerpoint/2010/main" val="168481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00065 1.48148E-6 L 0.00065 0.14213 " pathEditMode="relative" ptsTypes="AA">
                                      <p:cBhvr>
                                        <p:cTn id="6" dur="500" fill="hold"/>
                                        <p:tgtEl>
                                          <p:spTgt spid="39"/>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8200CC-9C8F-5C46-ABB3-F63A101B79E1}"/>
              </a:ext>
            </a:extLst>
          </p:cNvPr>
          <p:cNvSpPr>
            <a:spLocks noGrp="1"/>
          </p:cNvSpPr>
          <p:nvPr>
            <p:ph type="title"/>
          </p:nvPr>
        </p:nvSpPr>
        <p:spPr/>
        <p:txBody>
          <a:bodyPr/>
          <a:lstStyle/>
          <a:p>
            <a:r>
              <a:rPr lang="en-US" dirty="0"/>
              <a:t>Handoffs in NSA 5G</a:t>
            </a:r>
          </a:p>
        </p:txBody>
      </p:sp>
      <p:sp>
        <p:nvSpPr>
          <p:cNvPr id="544" name="Parallelogram 543">
            <a:extLst>
              <a:ext uri="{FF2B5EF4-FFF2-40B4-BE49-F238E27FC236}">
                <a16:creationId xmlns:a16="http://schemas.microsoft.com/office/drawing/2014/main" id="{76EA92C8-D568-864D-A949-666AD7EC2B17}"/>
              </a:ext>
            </a:extLst>
          </p:cNvPr>
          <p:cNvSpPr/>
          <p:nvPr/>
        </p:nvSpPr>
        <p:spPr>
          <a:xfrm rot="2891114">
            <a:off x="1512178" y="-1117506"/>
            <a:ext cx="9374775" cy="10048878"/>
          </a:xfrm>
          <a:prstGeom prst="parallelogram">
            <a:avLst>
              <a:gd name="adj" fmla="val 9618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6644" name="Group 26643">
            <a:extLst>
              <a:ext uri="{FF2B5EF4-FFF2-40B4-BE49-F238E27FC236}">
                <a16:creationId xmlns:a16="http://schemas.microsoft.com/office/drawing/2014/main" id="{0429138D-5048-FD45-9139-507A00F13928}"/>
              </a:ext>
            </a:extLst>
          </p:cNvPr>
          <p:cNvGrpSpPr/>
          <p:nvPr/>
        </p:nvGrpSpPr>
        <p:grpSpPr>
          <a:xfrm>
            <a:off x="348860" y="3905974"/>
            <a:ext cx="11536661" cy="0"/>
            <a:chOff x="348860" y="3924635"/>
            <a:chExt cx="11536661" cy="0"/>
          </a:xfrm>
        </p:grpSpPr>
        <p:cxnSp>
          <p:nvCxnSpPr>
            <p:cNvPr id="571" name="Straight Connector 570">
              <a:extLst>
                <a:ext uri="{FF2B5EF4-FFF2-40B4-BE49-F238E27FC236}">
                  <a16:creationId xmlns:a16="http://schemas.microsoft.com/office/drawing/2014/main" id="{05FDE97A-E340-374A-A105-FDEE81C81A06}"/>
                </a:ext>
              </a:extLst>
            </p:cNvPr>
            <p:cNvCxnSpPr>
              <a:cxnSpLocks/>
            </p:cNvCxnSpPr>
            <p:nvPr/>
          </p:nvCxnSpPr>
          <p:spPr>
            <a:xfrm>
              <a:off x="348860" y="3924635"/>
              <a:ext cx="27063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197" name="Straight Connector 1196">
              <a:extLst>
                <a:ext uri="{FF2B5EF4-FFF2-40B4-BE49-F238E27FC236}">
                  <a16:creationId xmlns:a16="http://schemas.microsoft.com/office/drawing/2014/main" id="{81C6D963-0A8B-EF40-B082-DC45ECC04CCF}"/>
                </a:ext>
              </a:extLst>
            </p:cNvPr>
            <p:cNvCxnSpPr>
              <a:cxnSpLocks/>
            </p:cNvCxnSpPr>
            <p:nvPr/>
          </p:nvCxnSpPr>
          <p:spPr>
            <a:xfrm>
              <a:off x="972086" y="3924635"/>
              <a:ext cx="27432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199" name="Straight Connector 1198">
              <a:extLst>
                <a:ext uri="{FF2B5EF4-FFF2-40B4-BE49-F238E27FC236}">
                  <a16:creationId xmlns:a16="http://schemas.microsoft.com/office/drawing/2014/main" id="{847E1579-1399-654A-AB98-A235119C21B1}"/>
                </a:ext>
              </a:extLst>
            </p:cNvPr>
            <p:cNvCxnSpPr>
              <a:cxnSpLocks/>
            </p:cNvCxnSpPr>
            <p:nvPr/>
          </p:nvCxnSpPr>
          <p:spPr>
            <a:xfrm>
              <a:off x="1599002" y="3924635"/>
              <a:ext cx="27432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00" name="Straight Connector 1199">
              <a:extLst>
                <a:ext uri="{FF2B5EF4-FFF2-40B4-BE49-F238E27FC236}">
                  <a16:creationId xmlns:a16="http://schemas.microsoft.com/office/drawing/2014/main" id="{16D00FFC-D5E2-7F47-B829-9B44785EA878}"/>
                </a:ext>
              </a:extLst>
            </p:cNvPr>
            <p:cNvCxnSpPr>
              <a:cxnSpLocks/>
            </p:cNvCxnSpPr>
            <p:nvPr/>
          </p:nvCxnSpPr>
          <p:spPr>
            <a:xfrm>
              <a:off x="2225918" y="3924635"/>
              <a:ext cx="27063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01" name="Straight Connector 1200">
              <a:extLst>
                <a:ext uri="{FF2B5EF4-FFF2-40B4-BE49-F238E27FC236}">
                  <a16:creationId xmlns:a16="http://schemas.microsoft.com/office/drawing/2014/main" id="{46377629-6206-2C4E-B1FE-BE0A00852613}"/>
                </a:ext>
              </a:extLst>
            </p:cNvPr>
            <p:cNvCxnSpPr>
              <a:cxnSpLocks/>
            </p:cNvCxnSpPr>
            <p:nvPr/>
          </p:nvCxnSpPr>
          <p:spPr>
            <a:xfrm>
              <a:off x="2849144" y="3924635"/>
              <a:ext cx="27432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02" name="Straight Connector 1201">
              <a:extLst>
                <a:ext uri="{FF2B5EF4-FFF2-40B4-BE49-F238E27FC236}">
                  <a16:creationId xmlns:a16="http://schemas.microsoft.com/office/drawing/2014/main" id="{C3A65891-5C4D-EA48-B9D5-CA8E4461D944}"/>
                </a:ext>
              </a:extLst>
            </p:cNvPr>
            <p:cNvCxnSpPr>
              <a:cxnSpLocks/>
            </p:cNvCxnSpPr>
            <p:nvPr/>
          </p:nvCxnSpPr>
          <p:spPr>
            <a:xfrm>
              <a:off x="3476060" y="3924635"/>
              <a:ext cx="27432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03" name="Straight Connector 1202">
              <a:extLst>
                <a:ext uri="{FF2B5EF4-FFF2-40B4-BE49-F238E27FC236}">
                  <a16:creationId xmlns:a16="http://schemas.microsoft.com/office/drawing/2014/main" id="{E4108251-9B1A-E847-A404-F7CCC63D38A3}"/>
                </a:ext>
              </a:extLst>
            </p:cNvPr>
            <p:cNvCxnSpPr>
              <a:cxnSpLocks/>
            </p:cNvCxnSpPr>
            <p:nvPr/>
          </p:nvCxnSpPr>
          <p:spPr>
            <a:xfrm>
              <a:off x="4102976" y="3924635"/>
              <a:ext cx="27063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04" name="Straight Connector 1203">
              <a:extLst>
                <a:ext uri="{FF2B5EF4-FFF2-40B4-BE49-F238E27FC236}">
                  <a16:creationId xmlns:a16="http://schemas.microsoft.com/office/drawing/2014/main" id="{336F08B3-D76F-8F44-8E6D-406287574F0E}"/>
                </a:ext>
              </a:extLst>
            </p:cNvPr>
            <p:cNvCxnSpPr>
              <a:cxnSpLocks/>
            </p:cNvCxnSpPr>
            <p:nvPr/>
          </p:nvCxnSpPr>
          <p:spPr>
            <a:xfrm>
              <a:off x="4726202" y="3924635"/>
              <a:ext cx="27432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05" name="Straight Connector 1204">
              <a:extLst>
                <a:ext uri="{FF2B5EF4-FFF2-40B4-BE49-F238E27FC236}">
                  <a16:creationId xmlns:a16="http://schemas.microsoft.com/office/drawing/2014/main" id="{170947B4-6D0D-4A4D-9354-13B22E90DB8E}"/>
                </a:ext>
              </a:extLst>
            </p:cNvPr>
            <p:cNvCxnSpPr>
              <a:cxnSpLocks/>
            </p:cNvCxnSpPr>
            <p:nvPr/>
          </p:nvCxnSpPr>
          <p:spPr>
            <a:xfrm>
              <a:off x="5353118" y="3924635"/>
              <a:ext cx="27432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06" name="Straight Connector 1205">
              <a:extLst>
                <a:ext uri="{FF2B5EF4-FFF2-40B4-BE49-F238E27FC236}">
                  <a16:creationId xmlns:a16="http://schemas.microsoft.com/office/drawing/2014/main" id="{AF2E1029-AD27-474E-97D5-717D881DEB67}"/>
                </a:ext>
              </a:extLst>
            </p:cNvPr>
            <p:cNvCxnSpPr>
              <a:cxnSpLocks/>
            </p:cNvCxnSpPr>
            <p:nvPr/>
          </p:nvCxnSpPr>
          <p:spPr>
            <a:xfrm>
              <a:off x="5980034" y="3924635"/>
              <a:ext cx="27063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07" name="Straight Connector 1206">
              <a:extLst>
                <a:ext uri="{FF2B5EF4-FFF2-40B4-BE49-F238E27FC236}">
                  <a16:creationId xmlns:a16="http://schemas.microsoft.com/office/drawing/2014/main" id="{824A472E-50EC-E64C-BD6F-633F2EF5DBA6}"/>
                </a:ext>
              </a:extLst>
            </p:cNvPr>
            <p:cNvCxnSpPr>
              <a:cxnSpLocks/>
            </p:cNvCxnSpPr>
            <p:nvPr/>
          </p:nvCxnSpPr>
          <p:spPr>
            <a:xfrm>
              <a:off x="6603260" y="3924635"/>
              <a:ext cx="27432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08" name="Straight Connector 1207">
              <a:extLst>
                <a:ext uri="{FF2B5EF4-FFF2-40B4-BE49-F238E27FC236}">
                  <a16:creationId xmlns:a16="http://schemas.microsoft.com/office/drawing/2014/main" id="{6EF09B25-47F1-234E-ABB1-BD3EA35CEF23}"/>
                </a:ext>
              </a:extLst>
            </p:cNvPr>
            <p:cNvCxnSpPr>
              <a:cxnSpLocks/>
            </p:cNvCxnSpPr>
            <p:nvPr/>
          </p:nvCxnSpPr>
          <p:spPr>
            <a:xfrm>
              <a:off x="7230176" y="3924635"/>
              <a:ext cx="27432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14" name="Straight Connector 1213">
              <a:extLst>
                <a:ext uri="{FF2B5EF4-FFF2-40B4-BE49-F238E27FC236}">
                  <a16:creationId xmlns:a16="http://schemas.microsoft.com/office/drawing/2014/main" id="{C37115F3-B70B-4343-BC53-93723FD7D041}"/>
                </a:ext>
              </a:extLst>
            </p:cNvPr>
            <p:cNvCxnSpPr>
              <a:cxnSpLocks/>
            </p:cNvCxnSpPr>
            <p:nvPr/>
          </p:nvCxnSpPr>
          <p:spPr>
            <a:xfrm>
              <a:off x="7857092" y="3924635"/>
              <a:ext cx="27432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15" name="Straight Connector 1214">
              <a:extLst>
                <a:ext uri="{FF2B5EF4-FFF2-40B4-BE49-F238E27FC236}">
                  <a16:creationId xmlns:a16="http://schemas.microsoft.com/office/drawing/2014/main" id="{F66DEF14-08FC-0E4F-A115-499C3C461261}"/>
                </a:ext>
              </a:extLst>
            </p:cNvPr>
            <p:cNvCxnSpPr>
              <a:cxnSpLocks/>
            </p:cNvCxnSpPr>
            <p:nvPr/>
          </p:nvCxnSpPr>
          <p:spPr>
            <a:xfrm>
              <a:off x="8484008" y="3924635"/>
              <a:ext cx="27063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16" name="Straight Connector 1215">
              <a:extLst>
                <a:ext uri="{FF2B5EF4-FFF2-40B4-BE49-F238E27FC236}">
                  <a16:creationId xmlns:a16="http://schemas.microsoft.com/office/drawing/2014/main" id="{9208A69F-FB34-7741-A833-F8E451DD1260}"/>
                </a:ext>
              </a:extLst>
            </p:cNvPr>
            <p:cNvCxnSpPr>
              <a:cxnSpLocks/>
            </p:cNvCxnSpPr>
            <p:nvPr/>
          </p:nvCxnSpPr>
          <p:spPr>
            <a:xfrm>
              <a:off x="9107234" y="3924635"/>
              <a:ext cx="27432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17" name="Straight Connector 1216">
              <a:extLst>
                <a:ext uri="{FF2B5EF4-FFF2-40B4-BE49-F238E27FC236}">
                  <a16:creationId xmlns:a16="http://schemas.microsoft.com/office/drawing/2014/main" id="{7D135E5F-8496-D547-B332-705DDA213BE0}"/>
                </a:ext>
              </a:extLst>
            </p:cNvPr>
            <p:cNvCxnSpPr>
              <a:cxnSpLocks/>
            </p:cNvCxnSpPr>
            <p:nvPr/>
          </p:nvCxnSpPr>
          <p:spPr>
            <a:xfrm>
              <a:off x="9734150" y="3924635"/>
              <a:ext cx="27432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18" name="Straight Connector 1217">
              <a:extLst>
                <a:ext uri="{FF2B5EF4-FFF2-40B4-BE49-F238E27FC236}">
                  <a16:creationId xmlns:a16="http://schemas.microsoft.com/office/drawing/2014/main" id="{6D4696E2-2BA3-2B4F-B7A6-82EA52C32E91}"/>
                </a:ext>
              </a:extLst>
            </p:cNvPr>
            <p:cNvCxnSpPr>
              <a:cxnSpLocks/>
            </p:cNvCxnSpPr>
            <p:nvPr/>
          </p:nvCxnSpPr>
          <p:spPr>
            <a:xfrm>
              <a:off x="10361066" y="3924635"/>
              <a:ext cx="27063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19" name="Straight Connector 1218">
              <a:extLst>
                <a:ext uri="{FF2B5EF4-FFF2-40B4-BE49-F238E27FC236}">
                  <a16:creationId xmlns:a16="http://schemas.microsoft.com/office/drawing/2014/main" id="{27B651A4-2A27-CB41-9199-BA30EA6F61B1}"/>
                </a:ext>
              </a:extLst>
            </p:cNvPr>
            <p:cNvCxnSpPr>
              <a:cxnSpLocks/>
            </p:cNvCxnSpPr>
            <p:nvPr/>
          </p:nvCxnSpPr>
          <p:spPr>
            <a:xfrm>
              <a:off x="10984292" y="3924635"/>
              <a:ext cx="27432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220" name="Straight Connector 1219">
              <a:extLst>
                <a:ext uri="{FF2B5EF4-FFF2-40B4-BE49-F238E27FC236}">
                  <a16:creationId xmlns:a16="http://schemas.microsoft.com/office/drawing/2014/main" id="{3D4050C6-2712-3340-BB5C-A49BE756C4F5}"/>
                </a:ext>
              </a:extLst>
            </p:cNvPr>
            <p:cNvCxnSpPr>
              <a:cxnSpLocks/>
            </p:cNvCxnSpPr>
            <p:nvPr/>
          </p:nvCxnSpPr>
          <p:spPr>
            <a:xfrm>
              <a:off x="11611201" y="3924635"/>
              <a:ext cx="274320" cy="0"/>
            </a:xfrm>
            <a:prstGeom prst="line">
              <a:avLst/>
            </a:prstGeom>
            <a:ln w="19050">
              <a:solidFill>
                <a:srgbClr val="FFFF00"/>
              </a:solidFill>
            </a:ln>
          </p:spPr>
          <p:style>
            <a:lnRef idx="1">
              <a:schemeClr val="accent1"/>
            </a:lnRef>
            <a:fillRef idx="0">
              <a:schemeClr val="accent1"/>
            </a:fillRef>
            <a:effectRef idx="0">
              <a:schemeClr val="accent1"/>
            </a:effectRef>
            <a:fontRef idx="minor">
              <a:schemeClr val="tx1"/>
            </a:fontRef>
          </p:style>
        </p:cxnSp>
      </p:grpSp>
      <p:grpSp>
        <p:nvGrpSpPr>
          <p:cNvPr id="18" name="Group 17">
            <a:extLst>
              <a:ext uri="{FF2B5EF4-FFF2-40B4-BE49-F238E27FC236}">
                <a16:creationId xmlns:a16="http://schemas.microsoft.com/office/drawing/2014/main" id="{68161EAB-7C2F-214F-9F89-EA60D58D301C}"/>
              </a:ext>
            </a:extLst>
          </p:cNvPr>
          <p:cNvGrpSpPr/>
          <p:nvPr/>
        </p:nvGrpSpPr>
        <p:grpSpPr>
          <a:xfrm>
            <a:off x="7641577" y="2097611"/>
            <a:ext cx="4377341" cy="2016034"/>
            <a:chOff x="7641577" y="2097611"/>
            <a:chExt cx="4377341" cy="2016034"/>
          </a:xfrm>
        </p:grpSpPr>
        <p:sp>
          <p:nvSpPr>
            <p:cNvPr id="1252" name="Oval 1251">
              <a:extLst>
                <a:ext uri="{FF2B5EF4-FFF2-40B4-BE49-F238E27FC236}">
                  <a16:creationId xmlns:a16="http://schemas.microsoft.com/office/drawing/2014/main" id="{11CA9BB7-62B6-B949-BCE0-1A3682C161EC}"/>
                </a:ext>
              </a:extLst>
            </p:cNvPr>
            <p:cNvSpPr/>
            <p:nvPr/>
          </p:nvSpPr>
          <p:spPr>
            <a:xfrm>
              <a:off x="7641577" y="3120545"/>
              <a:ext cx="4377341" cy="993100"/>
            </a:xfrm>
            <a:prstGeom prst="ellipse">
              <a:avLst/>
            </a:prstGeom>
            <a:solidFill>
              <a:schemeClr val="bg1">
                <a:lumMod val="50000"/>
                <a:alpha val="54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94" name="Straight Connector 1293">
              <a:extLst>
                <a:ext uri="{FF2B5EF4-FFF2-40B4-BE49-F238E27FC236}">
                  <a16:creationId xmlns:a16="http://schemas.microsoft.com/office/drawing/2014/main" id="{24F0379A-4539-5F41-830A-E66894C0739B}"/>
                </a:ext>
              </a:extLst>
            </p:cNvPr>
            <p:cNvCxnSpPr>
              <a:cxnSpLocks/>
              <a:stCxn id="1246" idx="3"/>
            </p:cNvCxnSpPr>
            <p:nvPr/>
          </p:nvCxnSpPr>
          <p:spPr>
            <a:xfrm flipH="1">
              <a:off x="10753963" y="2097611"/>
              <a:ext cx="437002" cy="1048841"/>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6640" name="Group 26639">
            <a:extLst>
              <a:ext uri="{FF2B5EF4-FFF2-40B4-BE49-F238E27FC236}">
                <a16:creationId xmlns:a16="http://schemas.microsoft.com/office/drawing/2014/main" id="{200BFB9F-320F-1848-BEBA-DCD8F88A0992}"/>
              </a:ext>
            </a:extLst>
          </p:cNvPr>
          <p:cNvGrpSpPr/>
          <p:nvPr/>
        </p:nvGrpSpPr>
        <p:grpSpPr>
          <a:xfrm>
            <a:off x="3809049" y="1032952"/>
            <a:ext cx="795411" cy="607144"/>
            <a:chOff x="1841012" y="1227557"/>
            <a:chExt cx="795411" cy="607144"/>
          </a:xfrm>
        </p:grpSpPr>
        <p:sp>
          <p:nvSpPr>
            <p:cNvPr id="1227" name="TextBox 1226">
              <a:extLst>
                <a:ext uri="{FF2B5EF4-FFF2-40B4-BE49-F238E27FC236}">
                  <a16:creationId xmlns:a16="http://schemas.microsoft.com/office/drawing/2014/main" id="{ADBA1F1E-D17A-4243-98B3-780CF19DC2C5}"/>
                </a:ext>
              </a:extLst>
            </p:cNvPr>
            <p:cNvSpPr txBox="1"/>
            <p:nvPr/>
          </p:nvSpPr>
          <p:spPr>
            <a:xfrm>
              <a:off x="1841012" y="1227557"/>
              <a:ext cx="795411" cy="369332"/>
            </a:xfrm>
            <a:prstGeom prst="rect">
              <a:avLst/>
            </a:prstGeom>
            <a:noFill/>
          </p:spPr>
          <p:txBody>
            <a:bodyPr wrap="none" rtlCol="0">
              <a:spAutoFit/>
            </a:bodyPr>
            <a:lstStyle/>
            <a:p>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Tower</a:t>
              </a:r>
            </a:p>
          </p:txBody>
        </p:sp>
        <p:sp>
          <p:nvSpPr>
            <p:cNvPr id="26639" name="Oval 26638">
              <a:extLst>
                <a:ext uri="{FF2B5EF4-FFF2-40B4-BE49-F238E27FC236}">
                  <a16:creationId xmlns:a16="http://schemas.microsoft.com/office/drawing/2014/main" id="{A27902A1-06E3-804B-85E0-843EAB1A62BF}"/>
                </a:ext>
              </a:extLst>
            </p:cNvPr>
            <p:cNvSpPr/>
            <p:nvPr/>
          </p:nvSpPr>
          <p:spPr>
            <a:xfrm>
              <a:off x="2051294" y="1525890"/>
              <a:ext cx="308811" cy="3088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A</a:t>
              </a:r>
            </a:p>
          </p:txBody>
        </p:sp>
      </p:grpSp>
      <p:grpSp>
        <p:nvGrpSpPr>
          <p:cNvPr id="26630" name="Group 26629">
            <a:extLst>
              <a:ext uri="{FF2B5EF4-FFF2-40B4-BE49-F238E27FC236}">
                <a16:creationId xmlns:a16="http://schemas.microsoft.com/office/drawing/2014/main" id="{01A8D710-7729-EB4B-BF69-AEB7B8B86B85}"/>
              </a:ext>
            </a:extLst>
          </p:cNvPr>
          <p:cNvGrpSpPr/>
          <p:nvPr/>
        </p:nvGrpSpPr>
        <p:grpSpPr>
          <a:xfrm>
            <a:off x="3847184" y="2102027"/>
            <a:ext cx="4689838" cy="2006877"/>
            <a:chOff x="2103595" y="2239902"/>
            <a:chExt cx="4689838" cy="2006877"/>
          </a:xfrm>
        </p:grpSpPr>
        <p:sp>
          <p:nvSpPr>
            <p:cNvPr id="1251" name="Oval 1250">
              <a:extLst>
                <a:ext uri="{FF2B5EF4-FFF2-40B4-BE49-F238E27FC236}">
                  <a16:creationId xmlns:a16="http://schemas.microsoft.com/office/drawing/2014/main" id="{FA72B0B1-E8B0-E842-8493-FFE32EAA2C4F}"/>
                </a:ext>
              </a:extLst>
            </p:cNvPr>
            <p:cNvSpPr/>
            <p:nvPr/>
          </p:nvSpPr>
          <p:spPr>
            <a:xfrm>
              <a:off x="2103595" y="3263161"/>
              <a:ext cx="4689838" cy="983618"/>
            </a:xfrm>
            <a:prstGeom prst="ellipse">
              <a:avLst/>
            </a:prstGeom>
            <a:solidFill>
              <a:schemeClr val="bg1">
                <a:lumMod val="50000"/>
                <a:alpha val="54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54" name="Straight Connector 1253">
              <a:extLst>
                <a:ext uri="{FF2B5EF4-FFF2-40B4-BE49-F238E27FC236}">
                  <a16:creationId xmlns:a16="http://schemas.microsoft.com/office/drawing/2014/main" id="{C71BDB4B-C176-FF40-BBB6-4565E323447D}"/>
                </a:ext>
              </a:extLst>
            </p:cNvPr>
            <p:cNvCxnSpPr>
              <a:cxnSpLocks/>
              <a:stCxn id="1173" idx="1"/>
            </p:cNvCxnSpPr>
            <p:nvPr/>
          </p:nvCxnSpPr>
          <p:spPr>
            <a:xfrm>
              <a:off x="2613626" y="2239902"/>
              <a:ext cx="892297" cy="1058295"/>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6629" name="Group 26628">
            <a:extLst>
              <a:ext uri="{FF2B5EF4-FFF2-40B4-BE49-F238E27FC236}">
                <a16:creationId xmlns:a16="http://schemas.microsoft.com/office/drawing/2014/main" id="{DBBEA809-24B8-A94A-8297-161088C74DF8}"/>
              </a:ext>
            </a:extLst>
          </p:cNvPr>
          <p:cNvGrpSpPr/>
          <p:nvPr/>
        </p:nvGrpSpPr>
        <p:grpSpPr>
          <a:xfrm>
            <a:off x="778594" y="2217346"/>
            <a:ext cx="3672544" cy="1886818"/>
            <a:chOff x="-964995" y="2355221"/>
            <a:chExt cx="3672544" cy="1886818"/>
          </a:xfrm>
        </p:grpSpPr>
        <p:sp>
          <p:nvSpPr>
            <p:cNvPr id="1241" name="Oval 1240">
              <a:extLst>
                <a:ext uri="{FF2B5EF4-FFF2-40B4-BE49-F238E27FC236}">
                  <a16:creationId xmlns:a16="http://schemas.microsoft.com/office/drawing/2014/main" id="{022983A2-A35E-9549-A913-98893835D44F}"/>
                </a:ext>
              </a:extLst>
            </p:cNvPr>
            <p:cNvSpPr/>
            <p:nvPr/>
          </p:nvSpPr>
          <p:spPr>
            <a:xfrm>
              <a:off x="-964995" y="3258420"/>
              <a:ext cx="3672544" cy="983619"/>
            </a:xfrm>
            <a:prstGeom prst="ellipse">
              <a:avLst/>
            </a:prstGeom>
            <a:solidFill>
              <a:schemeClr val="bg1">
                <a:lumMod val="50000"/>
                <a:alpha val="54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56" name="Straight Connector 1255">
              <a:extLst>
                <a:ext uri="{FF2B5EF4-FFF2-40B4-BE49-F238E27FC236}">
                  <a16:creationId xmlns:a16="http://schemas.microsoft.com/office/drawing/2014/main" id="{C41FE66E-7FA9-E042-8222-D5BDB438C86B}"/>
                </a:ext>
              </a:extLst>
            </p:cNvPr>
            <p:cNvCxnSpPr>
              <a:cxnSpLocks/>
            </p:cNvCxnSpPr>
            <p:nvPr/>
          </p:nvCxnSpPr>
          <p:spPr>
            <a:xfrm flipH="1">
              <a:off x="1510105" y="2355221"/>
              <a:ext cx="690428" cy="907940"/>
            </a:xfrm>
            <a:prstGeom prst="line">
              <a:avLst/>
            </a:prstGeom>
            <a:ln>
              <a:solidFill>
                <a:schemeClr val="bg1">
                  <a:lumMod val="50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6642" name="Rounded Rectangle 26641">
            <a:extLst>
              <a:ext uri="{FF2B5EF4-FFF2-40B4-BE49-F238E27FC236}">
                <a16:creationId xmlns:a16="http://schemas.microsoft.com/office/drawing/2014/main" id="{B883BE0F-26DD-9243-88CF-294671C68D37}"/>
              </a:ext>
            </a:extLst>
          </p:cNvPr>
          <p:cNvSpPr/>
          <p:nvPr/>
        </p:nvSpPr>
        <p:spPr>
          <a:xfrm>
            <a:off x="4553677" y="1936432"/>
            <a:ext cx="626916" cy="280127"/>
          </a:xfrm>
          <a:prstGeom prst="round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accent4">
                    <a:lumMod val="50000"/>
                  </a:schemeClr>
                </a:solidFill>
              </a:rPr>
              <a:t>right</a:t>
            </a:r>
          </a:p>
        </p:txBody>
      </p:sp>
      <p:sp>
        <p:nvSpPr>
          <p:cNvPr id="1302" name="Rounded Rectangle 1301">
            <a:extLst>
              <a:ext uri="{FF2B5EF4-FFF2-40B4-BE49-F238E27FC236}">
                <a16:creationId xmlns:a16="http://schemas.microsoft.com/office/drawing/2014/main" id="{4C286B21-A64C-D149-B90F-8EB74A36A1F0}"/>
              </a:ext>
            </a:extLst>
          </p:cNvPr>
          <p:cNvSpPr/>
          <p:nvPr/>
        </p:nvSpPr>
        <p:spPr>
          <a:xfrm>
            <a:off x="3179987" y="1983821"/>
            <a:ext cx="626916" cy="280127"/>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accent6">
                    <a:lumMod val="75000"/>
                  </a:schemeClr>
                </a:solidFill>
              </a:rPr>
              <a:t>left</a:t>
            </a:r>
          </a:p>
        </p:txBody>
      </p:sp>
      <p:grpSp>
        <p:nvGrpSpPr>
          <p:cNvPr id="4" name="Group 3">
            <a:extLst>
              <a:ext uri="{FF2B5EF4-FFF2-40B4-BE49-F238E27FC236}">
                <a16:creationId xmlns:a16="http://schemas.microsoft.com/office/drawing/2014/main" id="{E9CAB33C-8187-174E-9D01-7A816DAB6835}"/>
              </a:ext>
            </a:extLst>
          </p:cNvPr>
          <p:cNvGrpSpPr/>
          <p:nvPr/>
        </p:nvGrpSpPr>
        <p:grpSpPr>
          <a:xfrm>
            <a:off x="2735651" y="4452466"/>
            <a:ext cx="775548" cy="308811"/>
            <a:chOff x="2735651" y="4452466"/>
            <a:chExt cx="775548" cy="308811"/>
          </a:xfrm>
        </p:grpSpPr>
        <p:sp>
          <p:nvSpPr>
            <p:cNvPr id="1305" name="Oval 1304">
              <a:extLst>
                <a:ext uri="{FF2B5EF4-FFF2-40B4-BE49-F238E27FC236}">
                  <a16:creationId xmlns:a16="http://schemas.microsoft.com/office/drawing/2014/main" id="{78424B6D-BDC7-7E40-B60E-BD8B78496732}"/>
                </a:ext>
              </a:extLst>
            </p:cNvPr>
            <p:cNvSpPr/>
            <p:nvPr/>
          </p:nvSpPr>
          <p:spPr>
            <a:xfrm>
              <a:off x="2735651" y="4452466"/>
              <a:ext cx="308811" cy="3088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A</a:t>
              </a:r>
            </a:p>
          </p:txBody>
        </p:sp>
        <p:sp>
          <p:nvSpPr>
            <p:cNvPr id="1306" name="Rounded Rectangle 1305">
              <a:extLst>
                <a:ext uri="{FF2B5EF4-FFF2-40B4-BE49-F238E27FC236}">
                  <a16:creationId xmlns:a16="http://schemas.microsoft.com/office/drawing/2014/main" id="{DB09DBAD-7288-DB42-9382-8BABB2D25744}"/>
                </a:ext>
              </a:extLst>
            </p:cNvPr>
            <p:cNvSpPr/>
            <p:nvPr/>
          </p:nvSpPr>
          <p:spPr>
            <a:xfrm>
              <a:off x="3070033" y="4466808"/>
              <a:ext cx="441166" cy="280127"/>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accent6">
                      <a:lumMod val="75000"/>
                    </a:schemeClr>
                  </a:solidFill>
                </a:rPr>
                <a:t>left</a:t>
              </a:r>
            </a:p>
          </p:txBody>
        </p:sp>
      </p:grpSp>
      <p:sp>
        <p:nvSpPr>
          <p:cNvPr id="1320" name="Rounded Rectangle 1319">
            <a:extLst>
              <a:ext uri="{FF2B5EF4-FFF2-40B4-BE49-F238E27FC236}">
                <a16:creationId xmlns:a16="http://schemas.microsoft.com/office/drawing/2014/main" id="{60FBEE65-D961-3941-9834-75E72856AB56}"/>
              </a:ext>
            </a:extLst>
          </p:cNvPr>
          <p:cNvSpPr/>
          <p:nvPr/>
        </p:nvSpPr>
        <p:spPr>
          <a:xfrm>
            <a:off x="10369220" y="2092438"/>
            <a:ext cx="626916" cy="280127"/>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accent6">
                    <a:lumMod val="75000"/>
                  </a:schemeClr>
                </a:solidFill>
              </a:rPr>
              <a:t>left</a:t>
            </a:r>
          </a:p>
        </p:txBody>
      </p:sp>
      <p:sp>
        <p:nvSpPr>
          <p:cNvPr id="1321" name="TextBox 1320">
            <a:extLst>
              <a:ext uri="{FF2B5EF4-FFF2-40B4-BE49-F238E27FC236}">
                <a16:creationId xmlns:a16="http://schemas.microsoft.com/office/drawing/2014/main" id="{905009E9-07B6-A44E-8C04-6ADAC27F397E}"/>
              </a:ext>
            </a:extLst>
          </p:cNvPr>
          <p:cNvSpPr txBox="1"/>
          <p:nvPr/>
        </p:nvSpPr>
        <p:spPr>
          <a:xfrm>
            <a:off x="333982" y="4439138"/>
            <a:ext cx="1444626" cy="369332"/>
          </a:xfrm>
          <a:prstGeom prst="rect">
            <a:avLst/>
          </a:prstGeom>
          <a:noFill/>
        </p:spPr>
        <p:txBody>
          <a:bodyPr wrap="none" rtlCol="0">
            <a:spAutoFit/>
          </a:bodyPr>
          <a:lstStyle/>
          <a:p>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Tower/Panel</a:t>
            </a:r>
          </a:p>
        </p:txBody>
      </p:sp>
      <p:cxnSp>
        <p:nvCxnSpPr>
          <p:cNvPr id="26652" name="Straight Connector 26651">
            <a:extLst>
              <a:ext uri="{FF2B5EF4-FFF2-40B4-BE49-F238E27FC236}">
                <a16:creationId xmlns:a16="http://schemas.microsoft.com/office/drawing/2014/main" id="{EBE64E88-EB12-2B4B-BAC8-3B65C14AB542}"/>
              </a:ext>
            </a:extLst>
          </p:cNvPr>
          <p:cNvCxnSpPr/>
          <p:nvPr/>
        </p:nvCxnSpPr>
        <p:spPr>
          <a:xfrm>
            <a:off x="0" y="4371039"/>
            <a:ext cx="121920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24" name="Straight Connector 1323">
            <a:extLst>
              <a:ext uri="{FF2B5EF4-FFF2-40B4-BE49-F238E27FC236}">
                <a16:creationId xmlns:a16="http://schemas.microsoft.com/office/drawing/2014/main" id="{FD5EC65B-3534-F943-9A47-713CF12F2E60}"/>
              </a:ext>
            </a:extLst>
          </p:cNvPr>
          <p:cNvCxnSpPr/>
          <p:nvPr/>
        </p:nvCxnSpPr>
        <p:spPr>
          <a:xfrm>
            <a:off x="-16377" y="4825403"/>
            <a:ext cx="121920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325" name="TextBox 1324">
            <a:extLst>
              <a:ext uri="{FF2B5EF4-FFF2-40B4-BE49-F238E27FC236}">
                <a16:creationId xmlns:a16="http://schemas.microsoft.com/office/drawing/2014/main" id="{CBB32421-458B-A543-9CE4-C4564273B6B7}"/>
              </a:ext>
            </a:extLst>
          </p:cNvPr>
          <p:cNvSpPr txBox="1"/>
          <p:nvPr/>
        </p:nvSpPr>
        <p:spPr>
          <a:xfrm>
            <a:off x="25480" y="4876569"/>
            <a:ext cx="1973617" cy="369332"/>
          </a:xfrm>
          <a:prstGeom prst="rect">
            <a:avLst/>
          </a:prstGeom>
          <a:noFill/>
        </p:spPr>
        <p:txBody>
          <a:bodyPr wrap="none" rtlCol="0">
            <a:spAutoFit/>
          </a:bodyPr>
          <a:lstStyle/>
          <a:p>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Active Radio Type</a:t>
            </a:r>
          </a:p>
        </p:txBody>
      </p:sp>
      <p:cxnSp>
        <p:nvCxnSpPr>
          <p:cNvPr id="1326" name="Straight Connector 1325">
            <a:extLst>
              <a:ext uri="{FF2B5EF4-FFF2-40B4-BE49-F238E27FC236}">
                <a16:creationId xmlns:a16="http://schemas.microsoft.com/office/drawing/2014/main" id="{36815F55-6334-9A47-8DD4-425A119B0AB5}"/>
              </a:ext>
            </a:extLst>
          </p:cNvPr>
          <p:cNvCxnSpPr/>
          <p:nvPr/>
        </p:nvCxnSpPr>
        <p:spPr>
          <a:xfrm>
            <a:off x="-16377" y="5279767"/>
            <a:ext cx="121920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328" name="Rounded Rectangle 1327">
            <a:extLst>
              <a:ext uri="{FF2B5EF4-FFF2-40B4-BE49-F238E27FC236}">
                <a16:creationId xmlns:a16="http://schemas.microsoft.com/office/drawing/2014/main" id="{98D0FA4C-64A9-7D40-876C-5AE69CFCC05D}"/>
              </a:ext>
            </a:extLst>
          </p:cNvPr>
          <p:cNvSpPr/>
          <p:nvPr/>
        </p:nvSpPr>
        <p:spPr>
          <a:xfrm>
            <a:off x="2662449" y="4881531"/>
            <a:ext cx="910976" cy="342185"/>
          </a:xfrm>
          <a:prstGeom prst="roundRect">
            <a:avLst>
              <a:gd name="adj"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a:solidFill>
                  <a:schemeClr val="accent5">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5G</a:t>
            </a:r>
          </a:p>
        </p:txBody>
      </p:sp>
      <p:grpSp>
        <p:nvGrpSpPr>
          <p:cNvPr id="8" name="Group 7">
            <a:extLst>
              <a:ext uri="{FF2B5EF4-FFF2-40B4-BE49-F238E27FC236}">
                <a16:creationId xmlns:a16="http://schemas.microsoft.com/office/drawing/2014/main" id="{8771DD1A-CBAC-CB46-8879-A1EF2DB9A659}"/>
              </a:ext>
            </a:extLst>
          </p:cNvPr>
          <p:cNvGrpSpPr/>
          <p:nvPr/>
        </p:nvGrpSpPr>
        <p:grpSpPr>
          <a:xfrm>
            <a:off x="4421180" y="4452466"/>
            <a:ext cx="1339075" cy="308811"/>
            <a:chOff x="4421180" y="4452466"/>
            <a:chExt cx="1339075" cy="308811"/>
          </a:xfrm>
        </p:grpSpPr>
        <p:sp>
          <p:nvSpPr>
            <p:cNvPr id="1309" name="Oval 1308">
              <a:extLst>
                <a:ext uri="{FF2B5EF4-FFF2-40B4-BE49-F238E27FC236}">
                  <a16:creationId xmlns:a16="http://schemas.microsoft.com/office/drawing/2014/main" id="{AC9F116F-253B-E14B-8155-59A634E1B406}"/>
                </a:ext>
              </a:extLst>
            </p:cNvPr>
            <p:cNvSpPr/>
            <p:nvPr/>
          </p:nvSpPr>
          <p:spPr>
            <a:xfrm>
              <a:off x="4801443" y="4452466"/>
              <a:ext cx="308811" cy="3088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A</a:t>
              </a:r>
            </a:p>
          </p:txBody>
        </p:sp>
        <p:sp>
          <p:nvSpPr>
            <p:cNvPr id="1311" name="Rounded Rectangle 1310">
              <a:extLst>
                <a:ext uri="{FF2B5EF4-FFF2-40B4-BE49-F238E27FC236}">
                  <a16:creationId xmlns:a16="http://schemas.microsoft.com/office/drawing/2014/main" id="{91D6F2EE-353E-DE40-989B-683615F974C2}"/>
                </a:ext>
              </a:extLst>
            </p:cNvPr>
            <p:cNvSpPr/>
            <p:nvPr/>
          </p:nvSpPr>
          <p:spPr>
            <a:xfrm>
              <a:off x="5133339" y="4466808"/>
              <a:ext cx="626916" cy="280127"/>
            </a:xfrm>
            <a:prstGeom prst="round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accent4">
                      <a:lumMod val="50000"/>
                    </a:schemeClr>
                  </a:solidFill>
                </a:rPr>
                <a:t>right</a:t>
              </a:r>
            </a:p>
          </p:txBody>
        </p:sp>
        <p:sp>
          <p:nvSpPr>
            <p:cNvPr id="1335" name="Right Arrow 1334">
              <a:extLst>
                <a:ext uri="{FF2B5EF4-FFF2-40B4-BE49-F238E27FC236}">
                  <a16:creationId xmlns:a16="http://schemas.microsoft.com/office/drawing/2014/main" id="{3A6EC4B7-3A90-1E48-8EEB-2F74AA94AECC}"/>
                </a:ext>
              </a:extLst>
            </p:cNvPr>
            <p:cNvSpPr/>
            <p:nvPr/>
          </p:nvSpPr>
          <p:spPr>
            <a:xfrm>
              <a:off x="4421180" y="4523048"/>
              <a:ext cx="305022" cy="167645"/>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grpSp>
        <p:nvGrpSpPr>
          <p:cNvPr id="9" name="Group 8">
            <a:extLst>
              <a:ext uri="{FF2B5EF4-FFF2-40B4-BE49-F238E27FC236}">
                <a16:creationId xmlns:a16="http://schemas.microsoft.com/office/drawing/2014/main" id="{994A0B1A-9B55-EE4B-9D61-C60E92E4F1D7}"/>
              </a:ext>
            </a:extLst>
          </p:cNvPr>
          <p:cNvGrpSpPr/>
          <p:nvPr/>
        </p:nvGrpSpPr>
        <p:grpSpPr>
          <a:xfrm>
            <a:off x="4421180" y="4868094"/>
            <a:ext cx="1339075" cy="342185"/>
            <a:chOff x="4421180" y="4868094"/>
            <a:chExt cx="1339075" cy="342185"/>
          </a:xfrm>
        </p:grpSpPr>
        <p:sp>
          <p:nvSpPr>
            <p:cNvPr id="1330" name="Rounded Rectangle 1329">
              <a:extLst>
                <a:ext uri="{FF2B5EF4-FFF2-40B4-BE49-F238E27FC236}">
                  <a16:creationId xmlns:a16="http://schemas.microsoft.com/office/drawing/2014/main" id="{9A342003-CE5A-0144-8FD6-72F90CAEB0D5}"/>
                </a:ext>
              </a:extLst>
            </p:cNvPr>
            <p:cNvSpPr/>
            <p:nvPr/>
          </p:nvSpPr>
          <p:spPr>
            <a:xfrm>
              <a:off x="4801443" y="4868094"/>
              <a:ext cx="958812" cy="342185"/>
            </a:xfrm>
            <a:prstGeom prst="roundRect">
              <a:avLst>
                <a:gd name="adj"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a:solidFill>
                    <a:schemeClr val="accent5">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5G</a:t>
              </a:r>
            </a:p>
          </p:txBody>
        </p:sp>
        <p:sp>
          <p:nvSpPr>
            <p:cNvPr id="1336" name="Right Arrow 1335">
              <a:extLst>
                <a:ext uri="{FF2B5EF4-FFF2-40B4-BE49-F238E27FC236}">
                  <a16:creationId xmlns:a16="http://schemas.microsoft.com/office/drawing/2014/main" id="{436BAF74-A4C5-C44F-B41F-4BF3CC6C1A5A}"/>
                </a:ext>
              </a:extLst>
            </p:cNvPr>
            <p:cNvSpPr/>
            <p:nvPr/>
          </p:nvSpPr>
          <p:spPr>
            <a:xfrm>
              <a:off x="4421180" y="4977052"/>
              <a:ext cx="305022" cy="167645"/>
            </a:xfrm>
            <a:prstGeom prst="rightArrow">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grpSp>
        <p:nvGrpSpPr>
          <p:cNvPr id="11" name="Group 10">
            <a:extLst>
              <a:ext uri="{FF2B5EF4-FFF2-40B4-BE49-F238E27FC236}">
                <a16:creationId xmlns:a16="http://schemas.microsoft.com/office/drawing/2014/main" id="{8649D884-6971-B94D-B32A-E02B273D2D65}"/>
              </a:ext>
            </a:extLst>
          </p:cNvPr>
          <p:cNvGrpSpPr/>
          <p:nvPr/>
        </p:nvGrpSpPr>
        <p:grpSpPr>
          <a:xfrm>
            <a:off x="6603260" y="4452466"/>
            <a:ext cx="963459" cy="308811"/>
            <a:chOff x="6603260" y="4452466"/>
            <a:chExt cx="963459" cy="308811"/>
          </a:xfrm>
        </p:grpSpPr>
        <p:sp>
          <p:nvSpPr>
            <p:cNvPr id="1343" name="Oval 1342">
              <a:extLst>
                <a:ext uri="{FF2B5EF4-FFF2-40B4-BE49-F238E27FC236}">
                  <a16:creationId xmlns:a16="http://schemas.microsoft.com/office/drawing/2014/main" id="{4A466F46-BD60-D840-A2DE-93D14F3C9177}"/>
                </a:ext>
              </a:extLst>
            </p:cNvPr>
            <p:cNvSpPr/>
            <p:nvPr/>
          </p:nvSpPr>
          <p:spPr>
            <a:xfrm>
              <a:off x="6603260" y="4452466"/>
              <a:ext cx="308811" cy="3088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A</a:t>
              </a:r>
            </a:p>
          </p:txBody>
        </p:sp>
        <p:sp>
          <p:nvSpPr>
            <p:cNvPr id="1347" name="Rounded Rectangle 1346">
              <a:extLst>
                <a:ext uri="{FF2B5EF4-FFF2-40B4-BE49-F238E27FC236}">
                  <a16:creationId xmlns:a16="http://schemas.microsoft.com/office/drawing/2014/main" id="{D3533EBA-24ED-E445-89A6-B0A5169E8B3A}"/>
                </a:ext>
              </a:extLst>
            </p:cNvPr>
            <p:cNvSpPr/>
            <p:nvPr/>
          </p:nvSpPr>
          <p:spPr>
            <a:xfrm>
              <a:off x="6939803" y="4462275"/>
              <a:ext cx="626916" cy="280127"/>
            </a:xfrm>
            <a:prstGeom prst="roundRect">
              <a:avLst/>
            </a:prstGeom>
            <a:solidFill>
              <a:schemeClr val="accent4">
                <a:lumMod val="20000"/>
                <a:lumOff val="80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accent4">
                      <a:lumMod val="50000"/>
                    </a:schemeClr>
                  </a:solidFill>
                </a:rPr>
                <a:t>right</a:t>
              </a:r>
            </a:p>
          </p:txBody>
        </p:sp>
      </p:grpSp>
      <p:sp>
        <p:nvSpPr>
          <p:cNvPr id="1348" name="Rounded Rectangle 1347">
            <a:extLst>
              <a:ext uri="{FF2B5EF4-FFF2-40B4-BE49-F238E27FC236}">
                <a16:creationId xmlns:a16="http://schemas.microsoft.com/office/drawing/2014/main" id="{31647151-4C26-E546-BFD5-86F30371EA2A}"/>
              </a:ext>
            </a:extLst>
          </p:cNvPr>
          <p:cNvSpPr/>
          <p:nvPr/>
        </p:nvSpPr>
        <p:spPr>
          <a:xfrm>
            <a:off x="6605758" y="4881531"/>
            <a:ext cx="958812" cy="342185"/>
          </a:xfrm>
          <a:prstGeom prst="roundRect">
            <a:avLst>
              <a:gd name="adj"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a:solidFill>
                  <a:schemeClr val="accent5">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5G</a:t>
            </a:r>
          </a:p>
        </p:txBody>
      </p:sp>
      <p:grpSp>
        <p:nvGrpSpPr>
          <p:cNvPr id="12" name="Group 11">
            <a:extLst>
              <a:ext uri="{FF2B5EF4-FFF2-40B4-BE49-F238E27FC236}">
                <a16:creationId xmlns:a16="http://schemas.microsoft.com/office/drawing/2014/main" id="{66D13116-2E9F-5A49-983A-BE77EA8A7327}"/>
              </a:ext>
            </a:extLst>
          </p:cNvPr>
          <p:cNvGrpSpPr/>
          <p:nvPr/>
        </p:nvGrpSpPr>
        <p:grpSpPr>
          <a:xfrm>
            <a:off x="7642953" y="4452466"/>
            <a:ext cx="714142" cy="308811"/>
            <a:chOff x="7642953" y="4452466"/>
            <a:chExt cx="714142" cy="308811"/>
          </a:xfrm>
        </p:grpSpPr>
        <p:sp>
          <p:nvSpPr>
            <p:cNvPr id="1345" name="Oval 1344">
              <a:extLst>
                <a:ext uri="{FF2B5EF4-FFF2-40B4-BE49-F238E27FC236}">
                  <a16:creationId xmlns:a16="http://schemas.microsoft.com/office/drawing/2014/main" id="{341BCCFF-F58B-044C-A839-D8250612E017}"/>
                </a:ext>
              </a:extLst>
            </p:cNvPr>
            <p:cNvSpPr/>
            <p:nvPr/>
          </p:nvSpPr>
          <p:spPr>
            <a:xfrm>
              <a:off x="8048284" y="4452466"/>
              <a:ext cx="308811" cy="3088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B</a:t>
              </a:r>
            </a:p>
          </p:txBody>
        </p:sp>
        <p:sp>
          <p:nvSpPr>
            <p:cNvPr id="1351" name="Right Arrow 1350">
              <a:extLst>
                <a:ext uri="{FF2B5EF4-FFF2-40B4-BE49-F238E27FC236}">
                  <a16:creationId xmlns:a16="http://schemas.microsoft.com/office/drawing/2014/main" id="{BB779BF9-AFDD-2949-92BA-226682E082A8}"/>
                </a:ext>
              </a:extLst>
            </p:cNvPr>
            <p:cNvSpPr/>
            <p:nvPr/>
          </p:nvSpPr>
          <p:spPr>
            <a:xfrm>
              <a:off x="7642953" y="4523048"/>
              <a:ext cx="305022" cy="16764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grpSp>
        <p:nvGrpSpPr>
          <p:cNvPr id="13" name="Group 12">
            <a:extLst>
              <a:ext uri="{FF2B5EF4-FFF2-40B4-BE49-F238E27FC236}">
                <a16:creationId xmlns:a16="http://schemas.microsoft.com/office/drawing/2014/main" id="{77F03299-967D-E747-B906-FDBA58873BD2}"/>
              </a:ext>
            </a:extLst>
          </p:cNvPr>
          <p:cNvGrpSpPr/>
          <p:nvPr/>
        </p:nvGrpSpPr>
        <p:grpSpPr>
          <a:xfrm>
            <a:off x="7642953" y="4874614"/>
            <a:ext cx="746977" cy="346122"/>
            <a:chOff x="7642953" y="4874614"/>
            <a:chExt cx="746977" cy="346122"/>
          </a:xfrm>
        </p:grpSpPr>
        <p:sp>
          <p:nvSpPr>
            <p:cNvPr id="1349" name="Rounded Rectangle 1348">
              <a:extLst>
                <a:ext uri="{FF2B5EF4-FFF2-40B4-BE49-F238E27FC236}">
                  <a16:creationId xmlns:a16="http://schemas.microsoft.com/office/drawing/2014/main" id="{48EA02FA-936F-294F-A14B-63F9F61F3B03}"/>
                </a:ext>
              </a:extLst>
            </p:cNvPr>
            <p:cNvSpPr/>
            <p:nvPr/>
          </p:nvSpPr>
          <p:spPr>
            <a:xfrm>
              <a:off x="8010707" y="4874614"/>
              <a:ext cx="379223" cy="346122"/>
            </a:xfrm>
            <a:prstGeom prst="roundRect">
              <a:avLst>
                <a:gd name="adj"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a:solidFill>
                    <a:schemeClr val="accent2">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4G</a:t>
              </a:r>
              <a:endParaRPr lang="en-US" sz="1600" b="1" dirty="0">
                <a:solidFill>
                  <a:schemeClr val="accent2">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endParaRPr>
            </a:p>
          </p:txBody>
        </p:sp>
        <p:sp>
          <p:nvSpPr>
            <p:cNvPr id="1352" name="Right Arrow 1351">
              <a:extLst>
                <a:ext uri="{FF2B5EF4-FFF2-40B4-BE49-F238E27FC236}">
                  <a16:creationId xmlns:a16="http://schemas.microsoft.com/office/drawing/2014/main" id="{E62ACED3-1E20-054B-BC68-BA217A1543B5}"/>
                </a:ext>
              </a:extLst>
            </p:cNvPr>
            <p:cNvSpPr/>
            <p:nvPr/>
          </p:nvSpPr>
          <p:spPr>
            <a:xfrm>
              <a:off x="7642953" y="4977052"/>
              <a:ext cx="305022" cy="16764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grpSp>
        <p:nvGrpSpPr>
          <p:cNvPr id="14" name="Group 13">
            <a:extLst>
              <a:ext uri="{FF2B5EF4-FFF2-40B4-BE49-F238E27FC236}">
                <a16:creationId xmlns:a16="http://schemas.microsoft.com/office/drawing/2014/main" id="{AD93E76F-FD0C-D440-B9DE-F9C94D8D75C7}"/>
              </a:ext>
            </a:extLst>
          </p:cNvPr>
          <p:cNvGrpSpPr/>
          <p:nvPr/>
        </p:nvGrpSpPr>
        <p:grpSpPr>
          <a:xfrm>
            <a:off x="8452625" y="4452466"/>
            <a:ext cx="1159900" cy="308811"/>
            <a:chOff x="8452625" y="4452466"/>
            <a:chExt cx="1159900" cy="308811"/>
          </a:xfrm>
        </p:grpSpPr>
        <p:sp>
          <p:nvSpPr>
            <p:cNvPr id="1344" name="Rounded Rectangle 1343">
              <a:extLst>
                <a:ext uri="{FF2B5EF4-FFF2-40B4-BE49-F238E27FC236}">
                  <a16:creationId xmlns:a16="http://schemas.microsoft.com/office/drawing/2014/main" id="{B0ED42EA-861C-AF4C-8038-4DE42078259E}"/>
                </a:ext>
              </a:extLst>
            </p:cNvPr>
            <p:cNvSpPr/>
            <p:nvPr/>
          </p:nvSpPr>
          <p:spPr>
            <a:xfrm>
              <a:off x="9171359" y="4466808"/>
              <a:ext cx="441166" cy="280127"/>
            </a:xfrm>
            <a:prstGeom prst="roundRect">
              <a:avLst/>
            </a:prstGeom>
            <a:solidFill>
              <a:schemeClr val="accent6">
                <a:lumMod val="20000"/>
                <a:lumOff val="80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accent6">
                      <a:lumMod val="75000"/>
                    </a:schemeClr>
                  </a:solidFill>
                </a:rPr>
                <a:t>left</a:t>
              </a:r>
            </a:p>
          </p:txBody>
        </p:sp>
        <p:sp>
          <p:nvSpPr>
            <p:cNvPr id="1346" name="Oval 1345">
              <a:extLst>
                <a:ext uri="{FF2B5EF4-FFF2-40B4-BE49-F238E27FC236}">
                  <a16:creationId xmlns:a16="http://schemas.microsoft.com/office/drawing/2014/main" id="{AE0EB319-EA90-5445-BDBD-D05ED53EB274}"/>
                </a:ext>
              </a:extLst>
            </p:cNvPr>
            <p:cNvSpPr/>
            <p:nvPr/>
          </p:nvSpPr>
          <p:spPr>
            <a:xfrm>
              <a:off x="8832888" y="4452466"/>
              <a:ext cx="308811" cy="3088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B</a:t>
              </a:r>
            </a:p>
          </p:txBody>
        </p:sp>
        <p:sp>
          <p:nvSpPr>
            <p:cNvPr id="1353" name="Right Arrow 1352">
              <a:extLst>
                <a:ext uri="{FF2B5EF4-FFF2-40B4-BE49-F238E27FC236}">
                  <a16:creationId xmlns:a16="http://schemas.microsoft.com/office/drawing/2014/main" id="{55943153-5249-C54B-B78C-44CE96CC46D4}"/>
                </a:ext>
              </a:extLst>
            </p:cNvPr>
            <p:cNvSpPr/>
            <p:nvPr/>
          </p:nvSpPr>
          <p:spPr>
            <a:xfrm>
              <a:off x="8452625" y="4523048"/>
              <a:ext cx="305022" cy="167645"/>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grpSp>
        <p:nvGrpSpPr>
          <p:cNvPr id="15" name="Group 14">
            <a:extLst>
              <a:ext uri="{FF2B5EF4-FFF2-40B4-BE49-F238E27FC236}">
                <a16:creationId xmlns:a16="http://schemas.microsoft.com/office/drawing/2014/main" id="{23033A38-4038-9046-8306-763A849CC379}"/>
              </a:ext>
            </a:extLst>
          </p:cNvPr>
          <p:cNvGrpSpPr/>
          <p:nvPr/>
        </p:nvGrpSpPr>
        <p:grpSpPr>
          <a:xfrm>
            <a:off x="8452625" y="4868094"/>
            <a:ext cx="1159900" cy="342185"/>
            <a:chOff x="8452625" y="4868094"/>
            <a:chExt cx="1159900" cy="342185"/>
          </a:xfrm>
        </p:grpSpPr>
        <p:sp>
          <p:nvSpPr>
            <p:cNvPr id="1350" name="Rounded Rectangle 1349">
              <a:extLst>
                <a:ext uri="{FF2B5EF4-FFF2-40B4-BE49-F238E27FC236}">
                  <a16:creationId xmlns:a16="http://schemas.microsoft.com/office/drawing/2014/main" id="{A6180890-AEAC-A641-81F5-DBB665DF2AB3}"/>
                </a:ext>
              </a:extLst>
            </p:cNvPr>
            <p:cNvSpPr/>
            <p:nvPr/>
          </p:nvSpPr>
          <p:spPr>
            <a:xfrm>
              <a:off x="8832888" y="4868094"/>
              <a:ext cx="779637" cy="342185"/>
            </a:xfrm>
            <a:prstGeom prst="roundRect">
              <a:avLst>
                <a:gd name="adj" fmla="val 0"/>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a:solidFill>
                    <a:schemeClr val="accent5">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5G</a:t>
              </a:r>
            </a:p>
          </p:txBody>
        </p:sp>
        <p:sp>
          <p:nvSpPr>
            <p:cNvPr id="1354" name="Right Arrow 1353">
              <a:extLst>
                <a:ext uri="{FF2B5EF4-FFF2-40B4-BE49-F238E27FC236}">
                  <a16:creationId xmlns:a16="http://schemas.microsoft.com/office/drawing/2014/main" id="{45DDA690-FDE7-6B44-A551-FE1C1493E948}"/>
                </a:ext>
              </a:extLst>
            </p:cNvPr>
            <p:cNvSpPr/>
            <p:nvPr/>
          </p:nvSpPr>
          <p:spPr>
            <a:xfrm>
              <a:off x="8452625" y="4977052"/>
              <a:ext cx="305022" cy="16764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grpSp>
        <p:nvGrpSpPr>
          <p:cNvPr id="7" name="Group 6">
            <a:extLst>
              <a:ext uri="{FF2B5EF4-FFF2-40B4-BE49-F238E27FC236}">
                <a16:creationId xmlns:a16="http://schemas.microsoft.com/office/drawing/2014/main" id="{1161D20B-D698-9F4E-94AA-A365AABD0114}"/>
              </a:ext>
            </a:extLst>
          </p:cNvPr>
          <p:cNvGrpSpPr/>
          <p:nvPr/>
        </p:nvGrpSpPr>
        <p:grpSpPr>
          <a:xfrm>
            <a:off x="3400778" y="4452466"/>
            <a:ext cx="957707" cy="1206800"/>
            <a:chOff x="3400778" y="4452466"/>
            <a:chExt cx="957707" cy="1206800"/>
          </a:xfrm>
        </p:grpSpPr>
        <p:grpSp>
          <p:nvGrpSpPr>
            <p:cNvPr id="5" name="Group 4">
              <a:extLst>
                <a:ext uri="{FF2B5EF4-FFF2-40B4-BE49-F238E27FC236}">
                  <a16:creationId xmlns:a16="http://schemas.microsoft.com/office/drawing/2014/main" id="{B5770833-2AA3-D244-8352-80AD306E6BF3}"/>
                </a:ext>
              </a:extLst>
            </p:cNvPr>
            <p:cNvGrpSpPr/>
            <p:nvPr/>
          </p:nvGrpSpPr>
          <p:grpSpPr>
            <a:xfrm>
              <a:off x="3611508" y="4452466"/>
              <a:ext cx="714142" cy="308811"/>
              <a:chOff x="3611508" y="4452466"/>
              <a:chExt cx="714142" cy="308811"/>
            </a:xfrm>
          </p:grpSpPr>
          <p:sp>
            <p:nvSpPr>
              <p:cNvPr id="1307" name="Oval 1306">
                <a:extLst>
                  <a:ext uri="{FF2B5EF4-FFF2-40B4-BE49-F238E27FC236}">
                    <a16:creationId xmlns:a16="http://schemas.microsoft.com/office/drawing/2014/main" id="{EE8CAF70-C77A-2F46-9E51-241148B829A8}"/>
                  </a:ext>
                </a:extLst>
              </p:cNvPr>
              <p:cNvSpPr/>
              <p:nvPr/>
            </p:nvSpPr>
            <p:spPr>
              <a:xfrm>
                <a:off x="4016839" y="4452466"/>
                <a:ext cx="308811" cy="3088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A</a:t>
                </a:r>
              </a:p>
            </p:txBody>
          </p:sp>
          <p:sp>
            <p:nvSpPr>
              <p:cNvPr id="26654" name="Right Arrow 26653">
                <a:extLst>
                  <a:ext uri="{FF2B5EF4-FFF2-40B4-BE49-F238E27FC236}">
                    <a16:creationId xmlns:a16="http://schemas.microsoft.com/office/drawing/2014/main" id="{299CC8AE-CAC5-0A48-9288-FE07688DF6BD}"/>
                  </a:ext>
                </a:extLst>
              </p:cNvPr>
              <p:cNvSpPr/>
              <p:nvPr/>
            </p:nvSpPr>
            <p:spPr>
              <a:xfrm>
                <a:off x="3611508" y="4523048"/>
                <a:ext cx="305022" cy="167645"/>
              </a:xfrm>
              <a:prstGeom prst="rightArrow">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grpSp>
          <p:nvGrpSpPr>
            <p:cNvPr id="6" name="Group 5">
              <a:extLst>
                <a:ext uri="{FF2B5EF4-FFF2-40B4-BE49-F238E27FC236}">
                  <a16:creationId xmlns:a16="http://schemas.microsoft.com/office/drawing/2014/main" id="{F6AAA0FD-7CA4-9D48-9259-BA0DB58E5B29}"/>
                </a:ext>
              </a:extLst>
            </p:cNvPr>
            <p:cNvGrpSpPr/>
            <p:nvPr/>
          </p:nvGrpSpPr>
          <p:grpSpPr>
            <a:xfrm>
              <a:off x="3611508" y="4874614"/>
              <a:ext cx="746977" cy="346122"/>
              <a:chOff x="3611508" y="4874614"/>
              <a:chExt cx="746977" cy="346122"/>
            </a:xfrm>
          </p:grpSpPr>
          <p:sp>
            <p:nvSpPr>
              <p:cNvPr id="1329" name="Rounded Rectangle 1328">
                <a:extLst>
                  <a:ext uri="{FF2B5EF4-FFF2-40B4-BE49-F238E27FC236}">
                    <a16:creationId xmlns:a16="http://schemas.microsoft.com/office/drawing/2014/main" id="{4DDFCBE7-4DC8-2B47-9FFF-09235F6D0F8D}"/>
                  </a:ext>
                </a:extLst>
              </p:cNvPr>
              <p:cNvSpPr/>
              <p:nvPr/>
            </p:nvSpPr>
            <p:spPr>
              <a:xfrm>
                <a:off x="3979262" y="4874614"/>
                <a:ext cx="379223" cy="346122"/>
              </a:xfrm>
              <a:prstGeom prst="roundRect">
                <a:avLst>
                  <a:gd name="adj" fmla="val 0"/>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a:solidFill>
                      <a:schemeClr val="accent2">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4G</a:t>
                </a:r>
                <a:endParaRPr lang="en-US" sz="1600" b="1" dirty="0">
                  <a:solidFill>
                    <a:schemeClr val="accent2">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endParaRPr>
              </a:p>
            </p:txBody>
          </p:sp>
          <p:sp>
            <p:nvSpPr>
              <p:cNvPr id="1333" name="Right Arrow 1332">
                <a:extLst>
                  <a:ext uri="{FF2B5EF4-FFF2-40B4-BE49-F238E27FC236}">
                    <a16:creationId xmlns:a16="http://schemas.microsoft.com/office/drawing/2014/main" id="{83A98B4A-834E-6248-9DE6-79607426A20A}"/>
                  </a:ext>
                </a:extLst>
              </p:cNvPr>
              <p:cNvSpPr/>
              <p:nvPr/>
            </p:nvSpPr>
            <p:spPr>
              <a:xfrm>
                <a:off x="3611508" y="4977052"/>
                <a:ext cx="305022" cy="167645"/>
              </a:xfrm>
              <a:prstGeom prst="rightArrow">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grpSp>
        <p:sp>
          <p:nvSpPr>
            <p:cNvPr id="1359" name="TextBox 1358">
              <a:extLst>
                <a:ext uri="{FF2B5EF4-FFF2-40B4-BE49-F238E27FC236}">
                  <a16:creationId xmlns:a16="http://schemas.microsoft.com/office/drawing/2014/main" id="{F9DC4CFA-E4A0-8645-8124-8F181D1B1F67}"/>
                </a:ext>
              </a:extLst>
            </p:cNvPr>
            <p:cNvSpPr txBox="1"/>
            <p:nvPr/>
          </p:nvSpPr>
          <p:spPr>
            <a:xfrm>
              <a:off x="3400778" y="5351489"/>
              <a:ext cx="726481" cy="307777"/>
            </a:xfrm>
            <a:prstGeom prst="rect">
              <a:avLst/>
            </a:prstGeom>
            <a:noFill/>
          </p:spPr>
          <p:txBody>
            <a:bodyPr wrap="none" rtlCol="0">
              <a:spAutoFit/>
            </a:bodyPr>
            <a:lstStyle/>
            <a:p>
              <a:pPr algn="ctr"/>
              <a:r>
                <a:rPr lang="en-US" sz="1400" dirty="0">
                  <a:latin typeface="CMU Sans Serif Medium" panose="02000603000000000000" pitchFamily="2" charset="0"/>
                  <a:ea typeface="CMU Sans Serif Medium" panose="02000603000000000000" pitchFamily="2" charset="0"/>
                  <a:cs typeface="CMU Sans Serif Medium" panose="02000603000000000000" pitchFamily="2" charset="0"/>
                </a:rPr>
                <a:t>vertical</a:t>
              </a:r>
            </a:p>
          </p:txBody>
        </p:sp>
      </p:grpSp>
      <p:grpSp>
        <p:nvGrpSpPr>
          <p:cNvPr id="1170" name="Group 1169">
            <a:extLst>
              <a:ext uri="{FF2B5EF4-FFF2-40B4-BE49-F238E27FC236}">
                <a16:creationId xmlns:a16="http://schemas.microsoft.com/office/drawing/2014/main" id="{72C6F950-78A7-8040-91CF-BAF20A7AB938}"/>
              </a:ext>
            </a:extLst>
          </p:cNvPr>
          <p:cNvGrpSpPr/>
          <p:nvPr/>
        </p:nvGrpSpPr>
        <p:grpSpPr>
          <a:xfrm>
            <a:off x="3980535" y="1707616"/>
            <a:ext cx="376680" cy="1914975"/>
            <a:chOff x="1297998" y="2045297"/>
            <a:chExt cx="270325" cy="1056706"/>
          </a:xfrm>
        </p:grpSpPr>
        <p:sp>
          <p:nvSpPr>
            <p:cNvPr id="1171" name="Rounded Rectangle 1170">
              <a:extLst>
                <a:ext uri="{FF2B5EF4-FFF2-40B4-BE49-F238E27FC236}">
                  <a16:creationId xmlns:a16="http://schemas.microsoft.com/office/drawing/2014/main" id="{6DCBF686-CF3F-6248-A320-F25C4EC75BAB}"/>
                </a:ext>
              </a:extLst>
            </p:cNvPr>
            <p:cNvSpPr/>
            <p:nvPr/>
          </p:nvSpPr>
          <p:spPr>
            <a:xfrm flipH="1">
              <a:off x="1381294" y="2045297"/>
              <a:ext cx="103733" cy="1056706"/>
            </a:xfrm>
            <a:prstGeom prst="roundRect">
              <a:avLst/>
            </a:prstGeom>
            <a:solidFill>
              <a:srgbClr val="945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2" name="Rounded Rectangle 1171">
              <a:extLst>
                <a:ext uri="{FF2B5EF4-FFF2-40B4-BE49-F238E27FC236}">
                  <a16:creationId xmlns:a16="http://schemas.microsoft.com/office/drawing/2014/main" id="{B56D3EB9-EFD0-EE49-8334-46E7D2702FBE}"/>
                </a:ext>
              </a:extLst>
            </p:cNvPr>
            <p:cNvSpPr/>
            <p:nvPr/>
          </p:nvSpPr>
          <p:spPr>
            <a:xfrm flipH="1">
              <a:off x="1297998" y="2129274"/>
              <a:ext cx="45719" cy="26245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3" name="Rounded Rectangle 1172">
              <a:extLst>
                <a:ext uri="{FF2B5EF4-FFF2-40B4-BE49-F238E27FC236}">
                  <a16:creationId xmlns:a16="http://schemas.microsoft.com/office/drawing/2014/main" id="{F199A58B-A2C2-B74B-B7CE-FFF0B4C60A83}"/>
                </a:ext>
              </a:extLst>
            </p:cNvPr>
            <p:cNvSpPr/>
            <p:nvPr/>
          </p:nvSpPr>
          <p:spPr>
            <a:xfrm flipH="1">
              <a:off x="1522604" y="2131710"/>
              <a:ext cx="45719" cy="26245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4" name="Rounded Rectangle 1173">
              <a:extLst>
                <a:ext uri="{FF2B5EF4-FFF2-40B4-BE49-F238E27FC236}">
                  <a16:creationId xmlns:a16="http://schemas.microsoft.com/office/drawing/2014/main" id="{886B5EBE-0B5E-CC47-A0F2-2F6CB1131821}"/>
                </a:ext>
              </a:extLst>
            </p:cNvPr>
            <p:cNvSpPr/>
            <p:nvPr/>
          </p:nvSpPr>
          <p:spPr>
            <a:xfrm rot="5400000" flipH="1">
              <a:off x="1326503" y="2228721"/>
              <a:ext cx="45719" cy="63557"/>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75" name="Rounded Rectangle 1174">
              <a:extLst>
                <a:ext uri="{FF2B5EF4-FFF2-40B4-BE49-F238E27FC236}">
                  <a16:creationId xmlns:a16="http://schemas.microsoft.com/office/drawing/2014/main" id="{E2187FDB-1EE2-5941-9E65-9447B04BADBE}"/>
                </a:ext>
              </a:extLst>
            </p:cNvPr>
            <p:cNvSpPr/>
            <p:nvPr/>
          </p:nvSpPr>
          <p:spPr>
            <a:xfrm rot="5400000" flipH="1">
              <a:off x="1494755" y="2228720"/>
              <a:ext cx="45719" cy="63557"/>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6" name="Group 15">
            <a:extLst>
              <a:ext uri="{FF2B5EF4-FFF2-40B4-BE49-F238E27FC236}">
                <a16:creationId xmlns:a16="http://schemas.microsoft.com/office/drawing/2014/main" id="{83152076-1C6E-1B46-AF5F-E9FF8F1FE296}"/>
              </a:ext>
            </a:extLst>
          </p:cNvPr>
          <p:cNvGrpSpPr/>
          <p:nvPr/>
        </p:nvGrpSpPr>
        <p:grpSpPr>
          <a:xfrm>
            <a:off x="10975988" y="1078048"/>
            <a:ext cx="763351" cy="2544542"/>
            <a:chOff x="10975988" y="1078048"/>
            <a:chExt cx="763351" cy="2544542"/>
          </a:xfrm>
        </p:grpSpPr>
        <p:grpSp>
          <p:nvGrpSpPr>
            <p:cNvPr id="26641" name="Group 26640">
              <a:extLst>
                <a:ext uri="{FF2B5EF4-FFF2-40B4-BE49-F238E27FC236}">
                  <a16:creationId xmlns:a16="http://schemas.microsoft.com/office/drawing/2014/main" id="{2DA58C64-B13B-CB4C-BA95-4D7D38AB6160}"/>
                </a:ext>
              </a:extLst>
            </p:cNvPr>
            <p:cNvGrpSpPr/>
            <p:nvPr/>
          </p:nvGrpSpPr>
          <p:grpSpPr>
            <a:xfrm>
              <a:off x="10975988" y="1078048"/>
              <a:ext cx="763351" cy="592920"/>
              <a:chOff x="8323019" y="1066819"/>
              <a:chExt cx="763351" cy="592920"/>
            </a:xfrm>
          </p:grpSpPr>
          <p:sp>
            <p:nvSpPr>
              <p:cNvPr id="1228" name="TextBox 1227">
                <a:extLst>
                  <a:ext uri="{FF2B5EF4-FFF2-40B4-BE49-F238E27FC236}">
                    <a16:creationId xmlns:a16="http://schemas.microsoft.com/office/drawing/2014/main" id="{16D77955-6B3C-6443-8C57-0587012D8101}"/>
                  </a:ext>
                </a:extLst>
              </p:cNvPr>
              <p:cNvSpPr txBox="1"/>
              <p:nvPr/>
            </p:nvSpPr>
            <p:spPr>
              <a:xfrm>
                <a:off x="8323019" y="1066819"/>
                <a:ext cx="763351" cy="369332"/>
              </a:xfrm>
              <a:prstGeom prst="rect">
                <a:avLst/>
              </a:prstGeom>
              <a:noFill/>
            </p:spPr>
            <p:txBody>
              <a:bodyPr wrap="none" rtlCol="0">
                <a:spAutoFit/>
              </a:bodyPr>
              <a:lstStyle/>
              <a:p>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Tower</a:t>
                </a:r>
              </a:p>
            </p:txBody>
          </p:sp>
          <p:sp>
            <p:nvSpPr>
              <p:cNvPr id="1298" name="Oval 1297">
                <a:extLst>
                  <a:ext uri="{FF2B5EF4-FFF2-40B4-BE49-F238E27FC236}">
                    <a16:creationId xmlns:a16="http://schemas.microsoft.com/office/drawing/2014/main" id="{E137196B-9493-014A-AEA7-5EE7A61FA531}"/>
                  </a:ext>
                </a:extLst>
              </p:cNvPr>
              <p:cNvSpPr/>
              <p:nvPr/>
            </p:nvSpPr>
            <p:spPr>
              <a:xfrm>
                <a:off x="8572025" y="1350928"/>
                <a:ext cx="308811" cy="30881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B</a:t>
                </a:r>
              </a:p>
            </p:txBody>
          </p:sp>
        </p:grpSp>
        <p:grpSp>
          <p:nvGrpSpPr>
            <p:cNvPr id="1244" name="Group 1243">
              <a:extLst>
                <a:ext uri="{FF2B5EF4-FFF2-40B4-BE49-F238E27FC236}">
                  <a16:creationId xmlns:a16="http://schemas.microsoft.com/office/drawing/2014/main" id="{E264B301-73E0-AF45-996E-4D8B414D7F10}"/>
                </a:ext>
              </a:extLst>
            </p:cNvPr>
            <p:cNvGrpSpPr/>
            <p:nvPr/>
          </p:nvGrpSpPr>
          <p:grpSpPr>
            <a:xfrm>
              <a:off x="11190965" y="1707615"/>
              <a:ext cx="376680" cy="1914975"/>
              <a:chOff x="1297998" y="2045297"/>
              <a:chExt cx="270325" cy="1056706"/>
            </a:xfrm>
          </p:grpSpPr>
          <p:sp>
            <p:nvSpPr>
              <p:cNvPr id="1246" name="Rounded Rectangle 1245">
                <a:extLst>
                  <a:ext uri="{FF2B5EF4-FFF2-40B4-BE49-F238E27FC236}">
                    <a16:creationId xmlns:a16="http://schemas.microsoft.com/office/drawing/2014/main" id="{1458BA07-EFD2-B743-B879-CC554968394E}"/>
                  </a:ext>
                </a:extLst>
              </p:cNvPr>
              <p:cNvSpPr/>
              <p:nvPr/>
            </p:nvSpPr>
            <p:spPr>
              <a:xfrm flipH="1">
                <a:off x="1297998" y="2129274"/>
                <a:ext cx="45719" cy="26245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7" name="Rounded Rectangle 1246">
                <a:extLst>
                  <a:ext uri="{FF2B5EF4-FFF2-40B4-BE49-F238E27FC236}">
                    <a16:creationId xmlns:a16="http://schemas.microsoft.com/office/drawing/2014/main" id="{14325601-383D-9945-97FA-D917DDD00F02}"/>
                  </a:ext>
                </a:extLst>
              </p:cNvPr>
              <p:cNvSpPr/>
              <p:nvPr/>
            </p:nvSpPr>
            <p:spPr>
              <a:xfrm flipH="1">
                <a:off x="1522604" y="2131710"/>
                <a:ext cx="45719" cy="262455"/>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8" name="Rounded Rectangle 1247">
                <a:extLst>
                  <a:ext uri="{FF2B5EF4-FFF2-40B4-BE49-F238E27FC236}">
                    <a16:creationId xmlns:a16="http://schemas.microsoft.com/office/drawing/2014/main" id="{C98ECA40-E71E-F34E-BB9E-6E37D3FA9162}"/>
                  </a:ext>
                </a:extLst>
              </p:cNvPr>
              <p:cNvSpPr/>
              <p:nvPr/>
            </p:nvSpPr>
            <p:spPr>
              <a:xfrm rot="5400000" flipH="1">
                <a:off x="1326503" y="2228721"/>
                <a:ext cx="45719" cy="63557"/>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9" name="Rounded Rectangle 1248">
                <a:extLst>
                  <a:ext uri="{FF2B5EF4-FFF2-40B4-BE49-F238E27FC236}">
                    <a16:creationId xmlns:a16="http://schemas.microsoft.com/office/drawing/2014/main" id="{0763F660-DD6D-F943-AE9B-57F0761FD3D4}"/>
                  </a:ext>
                </a:extLst>
              </p:cNvPr>
              <p:cNvSpPr/>
              <p:nvPr/>
            </p:nvSpPr>
            <p:spPr>
              <a:xfrm rot="5400000" flipH="1">
                <a:off x="1494755" y="2228720"/>
                <a:ext cx="45719" cy="63557"/>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5" name="Rounded Rectangle 1244">
                <a:extLst>
                  <a:ext uri="{FF2B5EF4-FFF2-40B4-BE49-F238E27FC236}">
                    <a16:creationId xmlns:a16="http://schemas.microsoft.com/office/drawing/2014/main" id="{C85E7C38-D103-564B-9E8C-4F1804194B64}"/>
                  </a:ext>
                </a:extLst>
              </p:cNvPr>
              <p:cNvSpPr/>
              <p:nvPr/>
            </p:nvSpPr>
            <p:spPr>
              <a:xfrm flipH="1">
                <a:off x="1381294" y="2045297"/>
                <a:ext cx="103733" cy="1056706"/>
              </a:xfrm>
              <a:prstGeom prst="roundRect">
                <a:avLst/>
              </a:prstGeom>
              <a:solidFill>
                <a:srgbClr val="9452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cxnSp>
        <p:nvCxnSpPr>
          <p:cNvPr id="1373" name="Straight Connector 1372">
            <a:extLst>
              <a:ext uri="{FF2B5EF4-FFF2-40B4-BE49-F238E27FC236}">
                <a16:creationId xmlns:a16="http://schemas.microsoft.com/office/drawing/2014/main" id="{3963ECB7-49F1-5441-8177-868014CA508E}"/>
              </a:ext>
            </a:extLst>
          </p:cNvPr>
          <p:cNvCxnSpPr/>
          <p:nvPr/>
        </p:nvCxnSpPr>
        <p:spPr>
          <a:xfrm>
            <a:off x="16376" y="5760930"/>
            <a:ext cx="121920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379" name="TextBox 1378">
            <a:extLst>
              <a:ext uri="{FF2B5EF4-FFF2-40B4-BE49-F238E27FC236}">
                <a16:creationId xmlns:a16="http://schemas.microsoft.com/office/drawing/2014/main" id="{BDD4A0F3-8336-D941-82A6-32F619406FEC}"/>
              </a:ext>
            </a:extLst>
          </p:cNvPr>
          <p:cNvSpPr txBox="1"/>
          <p:nvPr/>
        </p:nvSpPr>
        <p:spPr>
          <a:xfrm>
            <a:off x="7320788" y="5311205"/>
            <a:ext cx="931665" cy="492443"/>
          </a:xfrm>
          <a:prstGeom prst="rect">
            <a:avLst/>
          </a:prstGeom>
          <a:noFill/>
        </p:spPr>
        <p:txBody>
          <a:bodyPr wrap="none" rtlCol="0">
            <a:spAutoFit/>
          </a:bodyPr>
          <a:lstStyle/>
          <a:p>
            <a:pPr algn="ctr"/>
            <a:r>
              <a:rPr lang="en-US" sz="1300" dirty="0">
                <a:latin typeface="CMU Sans Serif Medium" panose="02000603000000000000" pitchFamily="2" charset="0"/>
                <a:ea typeface="CMU Sans Serif Medium" panose="02000603000000000000" pitchFamily="2" charset="0"/>
                <a:cs typeface="CMU Sans Serif Medium" panose="02000603000000000000" pitchFamily="2" charset="0"/>
              </a:rPr>
              <a:t>horizontal </a:t>
            </a:r>
          </a:p>
          <a:p>
            <a:pPr algn="ctr"/>
            <a:r>
              <a:rPr lang="en-US" sz="1300" dirty="0">
                <a:latin typeface="CMU Sans Serif Medium" panose="02000603000000000000" pitchFamily="2" charset="0"/>
                <a:ea typeface="CMU Sans Serif Medium" panose="02000603000000000000" pitchFamily="2" charset="0"/>
                <a:cs typeface="CMU Sans Serif Medium" panose="02000603000000000000" pitchFamily="2" charset="0"/>
              </a:rPr>
              <a:t>vertical</a:t>
            </a:r>
          </a:p>
        </p:txBody>
      </p:sp>
      <p:cxnSp>
        <p:nvCxnSpPr>
          <p:cNvPr id="1383" name="Straight Connector 1382">
            <a:extLst>
              <a:ext uri="{FF2B5EF4-FFF2-40B4-BE49-F238E27FC236}">
                <a16:creationId xmlns:a16="http://schemas.microsoft.com/office/drawing/2014/main" id="{44C6748A-33A6-9543-B256-077FC8593778}"/>
              </a:ext>
            </a:extLst>
          </p:cNvPr>
          <p:cNvCxnSpPr/>
          <p:nvPr/>
        </p:nvCxnSpPr>
        <p:spPr>
          <a:xfrm>
            <a:off x="5049" y="6314376"/>
            <a:ext cx="12192000"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1384" name="TextBox 1383">
            <a:extLst>
              <a:ext uri="{FF2B5EF4-FFF2-40B4-BE49-F238E27FC236}">
                <a16:creationId xmlns:a16="http://schemas.microsoft.com/office/drawing/2014/main" id="{8FFF1778-AD9D-9F41-8EB4-253233F82F69}"/>
              </a:ext>
            </a:extLst>
          </p:cNvPr>
          <p:cNvSpPr txBox="1"/>
          <p:nvPr/>
        </p:nvSpPr>
        <p:spPr>
          <a:xfrm>
            <a:off x="3584408" y="5764448"/>
            <a:ext cx="1322798" cy="584775"/>
          </a:xfrm>
          <a:prstGeom prst="rect">
            <a:avLst/>
          </a:prstGeom>
          <a:noFill/>
        </p:spPr>
        <p:txBody>
          <a:bodyPr wrap="none" rtlCol="0">
            <a:spAutoFit/>
          </a:bodyPr>
          <a:lstStyle/>
          <a:p>
            <a:pPr algn="ctr"/>
            <a:r>
              <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rPr>
              <a:t>5G to 5G</a:t>
            </a:r>
          </a:p>
          <a:p>
            <a:pPr algn="ctr"/>
            <a:r>
              <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rPr>
              <a:t>(same tower)</a:t>
            </a:r>
          </a:p>
        </p:txBody>
      </p:sp>
      <p:sp>
        <p:nvSpPr>
          <p:cNvPr id="1388" name="TextBox 1387">
            <a:extLst>
              <a:ext uri="{FF2B5EF4-FFF2-40B4-BE49-F238E27FC236}">
                <a16:creationId xmlns:a16="http://schemas.microsoft.com/office/drawing/2014/main" id="{333C637B-C734-8E4B-AEA6-D22487B97F8E}"/>
              </a:ext>
            </a:extLst>
          </p:cNvPr>
          <p:cNvSpPr txBox="1"/>
          <p:nvPr/>
        </p:nvSpPr>
        <p:spPr>
          <a:xfrm>
            <a:off x="7585407" y="5751609"/>
            <a:ext cx="1229824" cy="584775"/>
          </a:xfrm>
          <a:prstGeom prst="rect">
            <a:avLst/>
          </a:prstGeom>
          <a:noFill/>
        </p:spPr>
        <p:txBody>
          <a:bodyPr wrap="none" rtlCol="0">
            <a:spAutoFit/>
          </a:bodyPr>
          <a:lstStyle/>
          <a:p>
            <a:pPr algn="ctr"/>
            <a:r>
              <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rPr>
              <a:t>5G to 5G</a:t>
            </a:r>
          </a:p>
          <a:p>
            <a:pPr algn="ctr"/>
            <a:r>
              <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rPr>
              <a:t>(diff. tower)</a:t>
            </a:r>
          </a:p>
        </p:txBody>
      </p:sp>
      <p:sp>
        <p:nvSpPr>
          <p:cNvPr id="1389" name="TextBox 1388">
            <a:extLst>
              <a:ext uri="{FF2B5EF4-FFF2-40B4-BE49-F238E27FC236}">
                <a16:creationId xmlns:a16="http://schemas.microsoft.com/office/drawing/2014/main" id="{922329AB-CD1B-B740-A5A8-F3A14E0CE4DD}"/>
              </a:ext>
            </a:extLst>
          </p:cNvPr>
          <p:cNvSpPr txBox="1"/>
          <p:nvPr/>
        </p:nvSpPr>
        <p:spPr>
          <a:xfrm>
            <a:off x="4244138" y="5351367"/>
            <a:ext cx="726481" cy="307777"/>
          </a:xfrm>
          <a:prstGeom prst="rect">
            <a:avLst/>
          </a:prstGeom>
          <a:noFill/>
        </p:spPr>
        <p:txBody>
          <a:bodyPr wrap="none" rtlCol="0">
            <a:spAutoFit/>
          </a:bodyPr>
          <a:lstStyle/>
          <a:p>
            <a:pPr algn="ctr"/>
            <a:r>
              <a:rPr lang="en-US" sz="1400" dirty="0">
                <a:latin typeface="CMU Sans Serif Medium" panose="02000603000000000000" pitchFamily="2" charset="0"/>
                <a:ea typeface="CMU Sans Serif Medium" panose="02000603000000000000" pitchFamily="2" charset="0"/>
                <a:cs typeface="CMU Sans Serif Medium" panose="02000603000000000000" pitchFamily="2" charset="0"/>
              </a:rPr>
              <a:t>vertical</a:t>
            </a:r>
          </a:p>
        </p:txBody>
      </p:sp>
      <p:sp>
        <p:nvSpPr>
          <p:cNvPr id="1390" name="TextBox 1389">
            <a:extLst>
              <a:ext uri="{FF2B5EF4-FFF2-40B4-BE49-F238E27FC236}">
                <a16:creationId xmlns:a16="http://schemas.microsoft.com/office/drawing/2014/main" id="{27FAF15F-5C75-B44C-A980-37D13FB9493C}"/>
              </a:ext>
            </a:extLst>
          </p:cNvPr>
          <p:cNvSpPr txBox="1"/>
          <p:nvPr/>
        </p:nvSpPr>
        <p:spPr>
          <a:xfrm>
            <a:off x="8330027" y="5347695"/>
            <a:ext cx="726481" cy="307777"/>
          </a:xfrm>
          <a:prstGeom prst="rect">
            <a:avLst/>
          </a:prstGeom>
          <a:noFill/>
        </p:spPr>
        <p:txBody>
          <a:bodyPr wrap="none" rtlCol="0">
            <a:spAutoFit/>
          </a:bodyPr>
          <a:lstStyle/>
          <a:p>
            <a:pPr algn="ctr"/>
            <a:r>
              <a:rPr lang="en-US" sz="1400" dirty="0">
                <a:latin typeface="CMU Sans Serif Medium" panose="02000603000000000000" pitchFamily="2" charset="0"/>
                <a:ea typeface="CMU Sans Serif Medium" panose="02000603000000000000" pitchFamily="2" charset="0"/>
                <a:cs typeface="CMU Sans Serif Medium" panose="02000603000000000000" pitchFamily="2" charset="0"/>
              </a:rPr>
              <a:t>vertical</a:t>
            </a:r>
          </a:p>
        </p:txBody>
      </p:sp>
      <p:grpSp>
        <p:nvGrpSpPr>
          <p:cNvPr id="10" name="Group 9">
            <a:extLst>
              <a:ext uri="{FF2B5EF4-FFF2-40B4-BE49-F238E27FC236}">
                <a16:creationId xmlns:a16="http://schemas.microsoft.com/office/drawing/2014/main" id="{30C9C559-C5F1-9748-808B-56C596B23681}"/>
              </a:ext>
            </a:extLst>
          </p:cNvPr>
          <p:cNvGrpSpPr/>
          <p:nvPr/>
        </p:nvGrpSpPr>
        <p:grpSpPr>
          <a:xfrm>
            <a:off x="1" y="5279766"/>
            <a:ext cx="2285345" cy="1034611"/>
            <a:chOff x="1" y="5279766"/>
            <a:chExt cx="2285345" cy="1034611"/>
          </a:xfrm>
        </p:grpSpPr>
        <p:sp>
          <p:nvSpPr>
            <p:cNvPr id="1372" name="TextBox 1371">
              <a:extLst>
                <a:ext uri="{FF2B5EF4-FFF2-40B4-BE49-F238E27FC236}">
                  <a16:creationId xmlns:a16="http://schemas.microsoft.com/office/drawing/2014/main" id="{86068C1B-8862-E047-BBE3-3D16C1B440B9}"/>
                </a:ext>
              </a:extLst>
            </p:cNvPr>
            <p:cNvSpPr txBox="1"/>
            <p:nvPr/>
          </p:nvSpPr>
          <p:spPr>
            <a:xfrm>
              <a:off x="233523" y="5387530"/>
              <a:ext cx="2027125" cy="338554"/>
            </a:xfrm>
            <a:prstGeom prst="rect">
              <a:avLst/>
            </a:prstGeom>
            <a:noFill/>
          </p:spPr>
          <p:txBody>
            <a:bodyPr wrap="square" lIns="0" rIns="0" rtlCol="0">
              <a:spAutoFit/>
            </a:bodyPr>
            <a:lstStyle/>
            <a:p>
              <a:pPr algn="ctr"/>
              <a:r>
                <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rPr>
                <a:t>Primitive </a:t>
              </a:r>
            </a:p>
          </p:txBody>
        </p:sp>
        <p:sp>
          <p:nvSpPr>
            <p:cNvPr id="1382" name="TextBox 1381">
              <a:extLst>
                <a:ext uri="{FF2B5EF4-FFF2-40B4-BE49-F238E27FC236}">
                  <a16:creationId xmlns:a16="http://schemas.microsoft.com/office/drawing/2014/main" id="{318060FC-9D6B-1F4C-9987-F9F379FFF3FB}"/>
                </a:ext>
              </a:extLst>
            </p:cNvPr>
            <p:cNvSpPr txBox="1"/>
            <p:nvPr/>
          </p:nvSpPr>
          <p:spPr>
            <a:xfrm>
              <a:off x="258221" y="5931459"/>
              <a:ext cx="2027125" cy="246221"/>
            </a:xfrm>
            <a:prstGeom prst="rect">
              <a:avLst/>
            </a:prstGeom>
            <a:noFill/>
          </p:spPr>
          <p:txBody>
            <a:bodyPr wrap="square" lIns="0" tIns="0" rIns="0" bIns="0" rtlCol="0" anchor="ctr">
              <a:spAutoFit/>
            </a:bodyPr>
            <a:lstStyle/>
            <a:p>
              <a:pPr algn="ctr"/>
              <a:r>
                <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rPr>
                <a:t>Combinational </a:t>
              </a:r>
            </a:p>
          </p:txBody>
        </p:sp>
        <p:sp>
          <p:nvSpPr>
            <p:cNvPr id="1391" name="TextBox 1390">
              <a:extLst>
                <a:ext uri="{FF2B5EF4-FFF2-40B4-BE49-F238E27FC236}">
                  <a16:creationId xmlns:a16="http://schemas.microsoft.com/office/drawing/2014/main" id="{64E70888-AFC2-A04F-B23D-90EFDB337124}"/>
                </a:ext>
              </a:extLst>
            </p:cNvPr>
            <p:cNvSpPr txBox="1"/>
            <p:nvPr/>
          </p:nvSpPr>
          <p:spPr>
            <a:xfrm rot="16200000">
              <a:off x="-224917" y="5504684"/>
              <a:ext cx="1034611" cy="584775"/>
            </a:xfrm>
            <a:prstGeom prst="rect">
              <a:avLst/>
            </a:prstGeom>
            <a:solidFill>
              <a:schemeClr val="bg1">
                <a:lumMod val="85000"/>
              </a:schemeClr>
            </a:solidFill>
          </p:spPr>
          <p:txBody>
            <a:bodyPr wrap="square" lIns="0" rIns="0" rtlCol="0">
              <a:spAutoFit/>
            </a:bodyPr>
            <a:lstStyle/>
            <a:p>
              <a:pPr algn="ctr"/>
              <a:r>
                <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rPr>
                <a:t>Handoff</a:t>
              </a:r>
            </a:p>
            <a:p>
              <a:pPr algn="ctr"/>
              <a:r>
                <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rPr>
                <a:t>Type</a:t>
              </a:r>
            </a:p>
          </p:txBody>
        </p:sp>
      </p:grpSp>
      <p:sp>
        <p:nvSpPr>
          <p:cNvPr id="1392" name="TextBox 1391">
            <a:extLst>
              <a:ext uri="{FF2B5EF4-FFF2-40B4-BE49-F238E27FC236}">
                <a16:creationId xmlns:a16="http://schemas.microsoft.com/office/drawing/2014/main" id="{7F2CA1BA-D6A9-B045-8D0A-319D87167D9C}"/>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Handoffs in 5G (1/2)</a:t>
            </a:r>
          </a:p>
        </p:txBody>
      </p:sp>
      <p:grpSp>
        <p:nvGrpSpPr>
          <p:cNvPr id="26631" name="Group 26630">
            <a:extLst>
              <a:ext uri="{FF2B5EF4-FFF2-40B4-BE49-F238E27FC236}">
                <a16:creationId xmlns:a16="http://schemas.microsoft.com/office/drawing/2014/main" id="{6A4D1DB3-1287-0F46-B356-125E645D2D67}"/>
              </a:ext>
            </a:extLst>
          </p:cNvPr>
          <p:cNvGrpSpPr/>
          <p:nvPr/>
        </p:nvGrpSpPr>
        <p:grpSpPr>
          <a:xfrm>
            <a:off x="1854925" y="2615135"/>
            <a:ext cx="1076299" cy="1109033"/>
            <a:chOff x="28160" y="2587799"/>
            <a:chExt cx="1076299" cy="1109033"/>
          </a:xfrm>
        </p:grpSpPr>
        <p:grpSp>
          <p:nvGrpSpPr>
            <p:cNvPr id="1238" name="Group 1237">
              <a:extLst>
                <a:ext uri="{FF2B5EF4-FFF2-40B4-BE49-F238E27FC236}">
                  <a16:creationId xmlns:a16="http://schemas.microsoft.com/office/drawing/2014/main" id="{00C11E1A-3DDC-384D-BBB9-01B0CB284B73}"/>
                </a:ext>
              </a:extLst>
            </p:cNvPr>
            <p:cNvGrpSpPr/>
            <p:nvPr/>
          </p:nvGrpSpPr>
          <p:grpSpPr>
            <a:xfrm>
              <a:off x="381986" y="2676627"/>
              <a:ext cx="722473" cy="1020205"/>
              <a:chOff x="381986" y="2676627"/>
              <a:chExt cx="722473" cy="1020205"/>
            </a:xfrm>
          </p:grpSpPr>
          <p:pic>
            <p:nvPicPr>
              <p:cNvPr id="1237" name="Picture 1236" descr="A picture containing game, light&#10;&#10;Description automatically generated">
                <a:extLst>
                  <a:ext uri="{FF2B5EF4-FFF2-40B4-BE49-F238E27FC236}">
                    <a16:creationId xmlns:a16="http://schemas.microsoft.com/office/drawing/2014/main" id="{91526412-3695-3F4C-B09E-3E51D270C8B1}"/>
                  </a:ext>
                </a:extLst>
              </p:cNvPr>
              <p:cNvPicPr>
                <a:picLocks noChangeAspect="1"/>
              </p:cNvPicPr>
              <p:nvPr/>
            </p:nvPicPr>
            <p:blipFill rotWithShape="1">
              <a:blip r:embed="rId3"/>
              <a:srcRect l="38469" t="8485" r="35411" b="37993"/>
              <a:stretch/>
            </p:blipFill>
            <p:spPr>
              <a:xfrm flipH="1">
                <a:off x="381986" y="2676627"/>
                <a:ext cx="520945" cy="1020205"/>
              </a:xfrm>
              <a:prstGeom prst="rect">
                <a:avLst/>
              </a:prstGeom>
            </p:spPr>
          </p:pic>
          <p:pic>
            <p:nvPicPr>
              <p:cNvPr id="1239" name="Graphic 1238" descr="Smart Phone">
                <a:extLst>
                  <a:ext uri="{FF2B5EF4-FFF2-40B4-BE49-F238E27FC236}">
                    <a16:creationId xmlns:a16="http://schemas.microsoft.com/office/drawing/2014/main" id="{85B13EE4-723C-CC48-92C7-AB0CCD0AD2F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924321">
                <a:off x="748143" y="2749211"/>
                <a:ext cx="356316" cy="356316"/>
              </a:xfrm>
              <a:prstGeom prst="rect">
                <a:avLst/>
              </a:prstGeom>
            </p:spPr>
          </p:pic>
        </p:grpSp>
        <p:sp>
          <p:nvSpPr>
            <p:cNvPr id="1242" name="TextBox 1241">
              <a:extLst>
                <a:ext uri="{FF2B5EF4-FFF2-40B4-BE49-F238E27FC236}">
                  <a16:creationId xmlns:a16="http://schemas.microsoft.com/office/drawing/2014/main" id="{CD28150A-0D99-8544-AC81-7C97DACEC015}"/>
                </a:ext>
              </a:extLst>
            </p:cNvPr>
            <p:cNvSpPr txBox="1"/>
            <p:nvPr/>
          </p:nvSpPr>
          <p:spPr>
            <a:xfrm>
              <a:off x="28160" y="2587799"/>
              <a:ext cx="652743" cy="369332"/>
            </a:xfrm>
            <a:prstGeom prst="rect">
              <a:avLst/>
            </a:prstGeom>
            <a:noFill/>
          </p:spPr>
          <p:txBody>
            <a:bodyPr wrap="none" rtlCol="0">
              <a:spAutoFit/>
            </a:bodyPr>
            <a:lstStyle/>
            <a:p>
              <a:r>
                <a:rPr lang="en-US" dirty="0">
                  <a:solidFill>
                    <a:schemeClr val="tx1">
                      <a:lumMod val="50000"/>
                      <a:lumOff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Alice</a:t>
              </a:r>
            </a:p>
          </p:txBody>
        </p:sp>
      </p:grpSp>
      <p:sp>
        <p:nvSpPr>
          <p:cNvPr id="17" name="TextBox 16">
            <a:extLst>
              <a:ext uri="{FF2B5EF4-FFF2-40B4-BE49-F238E27FC236}">
                <a16:creationId xmlns:a16="http://schemas.microsoft.com/office/drawing/2014/main" id="{5809E11B-48A6-2A48-AEF8-88F6470B1AA8}"/>
              </a:ext>
            </a:extLst>
          </p:cNvPr>
          <p:cNvSpPr txBox="1"/>
          <p:nvPr/>
        </p:nvSpPr>
        <p:spPr>
          <a:xfrm>
            <a:off x="13374356" y="2130251"/>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31945186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302"/>
                                        </p:tgtEl>
                                        <p:attrNameLst>
                                          <p:attrName>style.visibility</p:attrName>
                                        </p:attrNameLst>
                                      </p:cBhvr>
                                      <p:to>
                                        <p:strVal val="visible"/>
                                      </p:to>
                                    </p:set>
                                    <p:animEffect transition="in" filter="fade">
                                      <p:cBhvr>
                                        <p:cTn id="7" dur="500"/>
                                        <p:tgtEl>
                                          <p:spTgt spid="130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6629"/>
                                        </p:tgtEl>
                                        <p:attrNameLst>
                                          <p:attrName>style.visibility</p:attrName>
                                        </p:attrNameLst>
                                      </p:cBhvr>
                                      <p:to>
                                        <p:strVal val="visible"/>
                                      </p:to>
                                    </p:set>
                                    <p:animEffect transition="in" filter="fade">
                                      <p:cBhvr>
                                        <p:cTn id="11" dur="500"/>
                                        <p:tgtEl>
                                          <p:spTgt spid="2662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26642"/>
                                        </p:tgtEl>
                                        <p:attrNameLst>
                                          <p:attrName>style.visibility</p:attrName>
                                        </p:attrNameLst>
                                      </p:cBhvr>
                                      <p:to>
                                        <p:strVal val="visible"/>
                                      </p:to>
                                    </p:set>
                                    <p:animEffect transition="in" filter="fade">
                                      <p:cBhvr>
                                        <p:cTn id="16" dur="500"/>
                                        <p:tgtEl>
                                          <p:spTgt spid="26642"/>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26630"/>
                                        </p:tgtEl>
                                        <p:attrNameLst>
                                          <p:attrName>style.visibility</p:attrName>
                                        </p:attrNameLst>
                                      </p:cBhvr>
                                      <p:to>
                                        <p:strVal val="visible"/>
                                      </p:to>
                                    </p:set>
                                    <p:animEffect transition="in" filter="fade">
                                      <p:cBhvr>
                                        <p:cTn id="20" dur="500"/>
                                        <p:tgtEl>
                                          <p:spTgt spid="2663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6631"/>
                                        </p:tgtEl>
                                        <p:attrNameLst>
                                          <p:attrName>style.visibility</p:attrName>
                                        </p:attrNameLst>
                                      </p:cBhvr>
                                      <p:to>
                                        <p:strVal val="visible"/>
                                      </p:to>
                                    </p:set>
                                    <p:animEffect transition="in" filter="fade">
                                      <p:cBhvr>
                                        <p:cTn id="25" dur="500"/>
                                        <p:tgtEl>
                                          <p:spTgt spid="26631"/>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childTnLst>
                          </p:cTn>
                        </p:par>
                        <p:par>
                          <p:cTn id="30" fill="hold">
                            <p:stCondLst>
                              <p:cond delay="1000"/>
                            </p:stCondLst>
                            <p:childTnLst>
                              <p:par>
                                <p:cTn id="31" presetID="10" presetClass="entr" presetSubtype="0" fill="hold" grpId="0" nodeType="afterEffect">
                                  <p:stCondLst>
                                    <p:cond delay="0"/>
                                  </p:stCondLst>
                                  <p:childTnLst>
                                    <p:set>
                                      <p:cBhvr>
                                        <p:cTn id="32" dur="1" fill="hold">
                                          <p:stCondLst>
                                            <p:cond delay="0"/>
                                          </p:stCondLst>
                                        </p:cTn>
                                        <p:tgtEl>
                                          <p:spTgt spid="1328"/>
                                        </p:tgtEl>
                                        <p:attrNameLst>
                                          <p:attrName>style.visibility</p:attrName>
                                        </p:attrNameLst>
                                      </p:cBhvr>
                                      <p:to>
                                        <p:strVal val="visible"/>
                                      </p:to>
                                    </p:set>
                                    <p:animEffect transition="in" filter="fade">
                                      <p:cBhvr>
                                        <p:cTn id="33" dur="500"/>
                                        <p:tgtEl>
                                          <p:spTgt spid="1328"/>
                                        </p:tgtEl>
                                      </p:cBhvr>
                                    </p:animEffect>
                                  </p:childTnLst>
                                </p:cTn>
                              </p:par>
                            </p:childTnLst>
                          </p:cTn>
                        </p:par>
                      </p:childTnLst>
                    </p:cTn>
                  </p:par>
                  <p:par>
                    <p:cTn id="34" fill="hold">
                      <p:stCondLst>
                        <p:cond delay="indefinite"/>
                      </p:stCondLst>
                      <p:childTnLst>
                        <p:par>
                          <p:cTn id="35" fill="hold">
                            <p:stCondLst>
                              <p:cond delay="0"/>
                            </p:stCondLst>
                            <p:childTnLst>
                              <p:par>
                                <p:cTn id="36" presetID="0" presetClass="path" presetSubtype="0" accel="50000" decel="50000" fill="hold" nodeType="clickEffect">
                                  <p:stCondLst>
                                    <p:cond delay="0"/>
                                  </p:stCondLst>
                                  <p:childTnLst>
                                    <p:animMotion origin="layout" path="M 2.91667E-6 2.59259E-6 L 0.26055 0.00069 " pathEditMode="relative" rAng="0" ptsTypes="AA">
                                      <p:cBhvr>
                                        <p:cTn id="37" dur="2000" fill="hold"/>
                                        <p:tgtEl>
                                          <p:spTgt spid="26631"/>
                                        </p:tgtEl>
                                        <p:attrNameLst>
                                          <p:attrName>ppt_x</p:attrName>
                                          <p:attrName>ppt_y</p:attrName>
                                        </p:attrNameLst>
                                      </p:cBhvr>
                                      <p:rCtr x="12930" y="-46"/>
                                    </p:animMotion>
                                  </p:childTnLst>
                                </p:cTn>
                              </p:par>
                            </p:childTnLst>
                          </p:cTn>
                        </p:par>
                        <p:par>
                          <p:cTn id="38" fill="hold">
                            <p:stCondLst>
                              <p:cond delay="2000"/>
                            </p:stCondLst>
                            <p:childTnLst>
                              <p:par>
                                <p:cTn id="39" presetID="10" presetClass="entr" presetSubtype="0" fill="hold" grpId="0" nodeType="afterEffect">
                                  <p:stCondLst>
                                    <p:cond delay="0"/>
                                  </p:stCondLst>
                                  <p:childTnLst>
                                    <p:set>
                                      <p:cBhvr>
                                        <p:cTn id="40" dur="1" fill="hold">
                                          <p:stCondLst>
                                            <p:cond delay="0"/>
                                          </p:stCondLst>
                                        </p:cTn>
                                        <p:tgtEl>
                                          <p:spTgt spid="1384"/>
                                        </p:tgtEl>
                                        <p:attrNameLst>
                                          <p:attrName>style.visibility</p:attrName>
                                        </p:attrNameLst>
                                      </p:cBhvr>
                                      <p:to>
                                        <p:strVal val="visible"/>
                                      </p:to>
                                    </p:set>
                                    <p:animEffect transition="in" filter="fade">
                                      <p:cBhvr>
                                        <p:cTn id="41" dur="500"/>
                                        <p:tgtEl>
                                          <p:spTgt spid="1384"/>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fade">
                                      <p:cBhvr>
                                        <p:cTn id="46" dur="500"/>
                                        <p:tgtEl>
                                          <p:spTgt spid="7"/>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500"/>
                                        <p:tgtEl>
                                          <p:spTgt spid="8"/>
                                        </p:tgtEl>
                                      </p:cBhvr>
                                    </p:animEffect>
                                  </p:childTnLst>
                                </p:cTn>
                              </p:par>
                            </p:childTnLst>
                          </p:cTn>
                        </p:par>
                        <p:par>
                          <p:cTn id="52" fill="hold">
                            <p:stCondLst>
                              <p:cond delay="500"/>
                            </p:stCondLst>
                            <p:childTnLst>
                              <p:par>
                                <p:cTn id="53" presetID="10" presetClass="entr" presetSubtype="0"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Effect transition="in" filter="fade">
                                      <p:cBhvr>
                                        <p:cTn id="55" dur="500"/>
                                        <p:tgtEl>
                                          <p:spTgt spid="9"/>
                                        </p:tgtEl>
                                      </p:cBhvr>
                                    </p:animEffect>
                                  </p:childTnLst>
                                </p:cTn>
                              </p:par>
                            </p:childTnLst>
                          </p:cTn>
                        </p:par>
                        <p:par>
                          <p:cTn id="56" fill="hold">
                            <p:stCondLst>
                              <p:cond delay="1000"/>
                            </p:stCondLst>
                            <p:childTnLst>
                              <p:par>
                                <p:cTn id="57" presetID="10" presetClass="entr" presetSubtype="0" fill="hold" grpId="0" nodeType="afterEffect">
                                  <p:stCondLst>
                                    <p:cond delay="0"/>
                                  </p:stCondLst>
                                  <p:childTnLst>
                                    <p:set>
                                      <p:cBhvr>
                                        <p:cTn id="58" dur="1" fill="hold">
                                          <p:stCondLst>
                                            <p:cond delay="0"/>
                                          </p:stCondLst>
                                        </p:cTn>
                                        <p:tgtEl>
                                          <p:spTgt spid="1389"/>
                                        </p:tgtEl>
                                        <p:attrNameLst>
                                          <p:attrName>style.visibility</p:attrName>
                                        </p:attrNameLst>
                                      </p:cBhvr>
                                      <p:to>
                                        <p:strVal val="visible"/>
                                      </p:to>
                                    </p:set>
                                    <p:animEffect transition="in" filter="fade">
                                      <p:cBhvr>
                                        <p:cTn id="59" dur="500"/>
                                        <p:tgtEl>
                                          <p:spTgt spid="1389"/>
                                        </p:tgtEl>
                                      </p:cBhvr>
                                    </p:animEffect>
                                  </p:childTnLst>
                                </p:cTn>
                              </p:par>
                            </p:childTnLst>
                          </p:cTn>
                        </p:par>
                      </p:childTnLst>
                    </p:cTn>
                  </p:par>
                  <p:par>
                    <p:cTn id="60" fill="hold">
                      <p:stCondLst>
                        <p:cond delay="indefinite"/>
                      </p:stCondLst>
                      <p:childTnLst>
                        <p:par>
                          <p:cTn id="61" fill="hold">
                            <p:stCondLst>
                              <p:cond delay="0"/>
                            </p:stCondLst>
                            <p:childTnLst>
                              <p:par>
                                <p:cTn id="62" presetID="10" presetClass="entr" presetSubtype="0" fill="hold" nodeType="click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500"/>
                                        <p:tgtEl>
                                          <p:spTgt spid="10"/>
                                        </p:tgtEl>
                                      </p:cBhvr>
                                    </p:animEffect>
                                  </p:childTnLst>
                                </p:cTn>
                              </p:par>
                            </p:childTnLst>
                          </p:cTn>
                        </p:par>
                      </p:childTnLst>
                    </p:cTn>
                  </p:par>
                  <p:par>
                    <p:cTn id="65" fill="hold">
                      <p:stCondLst>
                        <p:cond delay="indefinite"/>
                      </p:stCondLst>
                      <p:childTnLst>
                        <p:par>
                          <p:cTn id="66" fill="hold">
                            <p:stCondLst>
                              <p:cond delay="0"/>
                            </p:stCondLst>
                            <p:childTnLst>
                              <p:par>
                                <p:cTn id="67" presetID="0" presetClass="path" presetSubtype="0" accel="50000" decel="50000" fill="hold" nodeType="clickEffect">
                                  <p:stCondLst>
                                    <p:cond delay="0"/>
                                  </p:stCondLst>
                                  <p:childTnLst>
                                    <p:animMotion origin="layout" path="M 0.26055 0.0007 L 0.36498 0.00023 " pathEditMode="relative" rAng="0" ptsTypes="AA">
                                      <p:cBhvr>
                                        <p:cTn id="68" dur="2000" fill="hold"/>
                                        <p:tgtEl>
                                          <p:spTgt spid="26631"/>
                                        </p:tgtEl>
                                        <p:attrNameLst>
                                          <p:attrName>ppt_x</p:attrName>
                                          <p:attrName>ppt_y</p:attrName>
                                        </p:attrNameLst>
                                      </p:cBhvr>
                                      <p:rCtr x="5221" y="0"/>
                                    </p:animMotion>
                                  </p:childTnLst>
                                </p:cTn>
                              </p:par>
                            </p:childTnLst>
                          </p:cTn>
                        </p:par>
                        <p:par>
                          <p:cTn id="69" fill="hold">
                            <p:stCondLst>
                              <p:cond delay="2000"/>
                            </p:stCondLst>
                            <p:childTnLst>
                              <p:par>
                                <p:cTn id="70" presetID="10" presetClass="entr" presetSubtype="0" fill="hold"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500"/>
                                        <p:tgtEl>
                                          <p:spTgt spid="16"/>
                                        </p:tgtEl>
                                      </p:cBhvr>
                                    </p:animEffect>
                                  </p:childTnLst>
                                </p:cTn>
                              </p:par>
                            </p:childTnLst>
                          </p:cTn>
                        </p:par>
                        <p:par>
                          <p:cTn id="73" fill="hold">
                            <p:stCondLst>
                              <p:cond delay="2500"/>
                            </p:stCondLst>
                            <p:childTnLst>
                              <p:par>
                                <p:cTn id="74" presetID="10" presetClass="entr" presetSubtype="0" fill="hold" grpId="0" nodeType="afterEffect">
                                  <p:stCondLst>
                                    <p:cond delay="0"/>
                                  </p:stCondLst>
                                  <p:childTnLst>
                                    <p:set>
                                      <p:cBhvr>
                                        <p:cTn id="75" dur="1" fill="hold">
                                          <p:stCondLst>
                                            <p:cond delay="0"/>
                                          </p:stCondLst>
                                        </p:cTn>
                                        <p:tgtEl>
                                          <p:spTgt spid="1320"/>
                                        </p:tgtEl>
                                        <p:attrNameLst>
                                          <p:attrName>style.visibility</p:attrName>
                                        </p:attrNameLst>
                                      </p:cBhvr>
                                      <p:to>
                                        <p:strVal val="visible"/>
                                      </p:to>
                                    </p:set>
                                    <p:animEffect transition="in" filter="fade">
                                      <p:cBhvr>
                                        <p:cTn id="76" dur="500"/>
                                        <p:tgtEl>
                                          <p:spTgt spid="1320"/>
                                        </p:tgtEl>
                                      </p:cBhvr>
                                    </p:animEffect>
                                  </p:childTnLst>
                                </p:cTn>
                              </p:par>
                            </p:childTnLst>
                          </p:cTn>
                        </p:par>
                        <p:par>
                          <p:cTn id="77" fill="hold">
                            <p:stCondLst>
                              <p:cond delay="3000"/>
                            </p:stCondLst>
                            <p:childTnLst>
                              <p:par>
                                <p:cTn id="78" presetID="10" presetClass="entr" presetSubtype="0" fill="hold"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fade">
                                      <p:cBhvr>
                                        <p:cTn id="80" dur="500"/>
                                        <p:tgtEl>
                                          <p:spTgt spid="18"/>
                                        </p:tgtEl>
                                      </p:cBhvr>
                                    </p:animEffect>
                                  </p:childTnLst>
                                </p:cTn>
                              </p:par>
                            </p:childTnLst>
                          </p:cTn>
                        </p:par>
                        <p:par>
                          <p:cTn id="81" fill="hold">
                            <p:stCondLst>
                              <p:cond delay="3500"/>
                            </p:stCondLst>
                            <p:childTnLst>
                              <p:par>
                                <p:cTn id="82" presetID="10" presetClass="entr" presetSubtype="0" fill="hold" nodeType="afterEffect">
                                  <p:stCondLst>
                                    <p:cond delay="0"/>
                                  </p:stCondLst>
                                  <p:childTnLst>
                                    <p:set>
                                      <p:cBhvr>
                                        <p:cTn id="83" dur="1" fill="hold">
                                          <p:stCondLst>
                                            <p:cond delay="0"/>
                                          </p:stCondLst>
                                        </p:cTn>
                                        <p:tgtEl>
                                          <p:spTgt spid="11"/>
                                        </p:tgtEl>
                                        <p:attrNameLst>
                                          <p:attrName>style.visibility</p:attrName>
                                        </p:attrNameLst>
                                      </p:cBhvr>
                                      <p:to>
                                        <p:strVal val="visible"/>
                                      </p:to>
                                    </p:set>
                                    <p:animEffect transition="in" filter="fade">
                                      <p:cBhvr>
                                        <p:cTn id="84" dur="500"/>
                                        <p:tgtEl>
                                          <p:spTgt spid="11"/>
                                        </p:tgtEl>
                                      </p:cBhvr>
                                    </p:animEffect>
                                  </p:childTnLst>
                                </p:cTn>
                              </p:par>
                            </p:childTnLst>
                          </p:cTn>
                        </p:par>
                        <p:par>
                          <p:cTn id="85" fill="hold">
                            <p:stCondLst>
                              <p:cond delay="4000"/>
                            </p:stCondLst>
                            <p:childTnLst>
                              <p:par>
                                <p:cTn id="86" presetID="10" presetClass="entr" presetSubtype="0" fill="hold" grpId="0" nodeType="afterEffect">
                                  <p:stCondLst>
                                    <p:cond delay="0"/>
                                  </p:stCondLst>
                                  <p:childTnLst>
                                    <p:set>
                                      <p:cBhvr>
                                        <p:cTn id="87" dur="1" fill="hold">
                                          <p:stCondLst>
                                            <p:cond delay="0"/>
                                          </p:stCondLst>
                                        </p:cTn>
                                        <p:tgtEl>
                                          <p:spTgt spid="1348"/>
                                        </p:tgtEl>
                                        <p:attrNameLst>
                                          <p:attrName>style.visibility</p:attrName>
                                        </p:attrNameLst>
                                      </p:cBhvr>
                                      <p:to>
                                        <p:strVal val="visible"/>
                                      </p:to>
                                    </p:set>
                                    <p:animEffect transition="in" filter="fade">
                                      <p:cBhvr>
                                        <p:cTn id="88" dur="500"/>
                                        <p:tgtEl>
                                          <p:spTgt spid="1348"/>
                                        </p:tgtEl>
                                      </p:cBhvr>
                                    </p:animEffect>
                                  </p:childTnLst>
                                </p:cTn>
                              </p:par>
                            </p:childTnLst>
                          </p:cTn>
                        </p:par>
                      </p:childTnLst>
                    </p:cTn>
                  </p:par>
                  <p:par>
                    <p:cTn id="89" fill="hold">
                      <p:stCondLst>
                        <p:cond delay="indefinite"/>
                      </p:stCondLst>
                      <p:childTnLst>
                        <p:par>
                          <p:cTn id="90" fill="hold">
                            <p:stCondLst>
                              <p:cond delay="0"/>
                            </p:stCondLst>
                            <p:childTnLst>
                              <p:par>
                                <p:cTn id="91" presetID="0" presetClass="path" presetSubtype="0" accel="50000" decel="50000" fill="hold" nodeType="clickEffect">
                                  <p:stCondLst>
                                    <p:cond delay="0"/>
                                  </p:stCondLst>
                                  <p:childTnLst>
                                    <p:animMotion origin="layout" path="M 0.36511 0.00023 L 0.59219 0.00023 " pathEditMode="relative" ptsTypes="AA">
                                      <p:cBhvr>
                                        <p:cTn id="92" dur="2000" fill="hold"/>
                                        <p:tgtEl>
                                          <p:spTgt spid="26631"/>
                                        </p:tgtEl>
                                        <p:attrNameLst>
                                          <p:attrName>ppt_x</p:attrName>
                                          <p:attrName>ppt_y</p:attrName>
                                        </p:attrNameLst>
                                      </p:cBhvr>
                                    </p:animMotion>
                                  </p:childTnLst>
                                </p:cTn>
                              </p:par>
                            </p:childTnLst>
                          </p:cTn>
                        </p:par>
                        <p:par>
                          <p:cTn id="93" fill="hold">
                            <p:stCondLst>
                              <p:cond delay="2000"/>
                            </p:stCondLst>
                            <p:childTnLst>
                              <p:par>
                                <p:cTn id="94" presetID="10" presetClass="entr" presetSubtype="0" fill="hold" grpId="0" nodeType="afterEffect">
                                  <p:stCondLst>
                                    <p:cond delay="0"/>
                                  </p:stCondLst>
                                  <p:childTnLst>
                                    <p:set>
                                      <p:cBhvr>
                                        <p:cTn id="95" dur="1" fill="hold">
                                          <p:stCondLst>
                                            <p:cond delay="0"/>
                                          </p:stCondLst>
                                        </p:cTn>
                                        <p:tgtEl>
                                          <p:spTgt spid="1388"/>
                                        </p:tgtEl>
                                        <p:attrNameLst>
                                          <p:attrName>style.visibility</p:attrName>
                                        </p:attrNameLst>
                                      </p:cBhvr>
                                      <p:to>
                                        <p:strVal val="visible"/>
                                      </p:to>
                                    </p:set>
                                    <p:animEffect transition="in" filter="fade">
                                      <p:cBhvr>
                                        <p:cTn id="96" dur="500"/>
                                        <p:tgtEl>
                                          <p:spTgt spid="1388"/>
                                        </p:tgtEl>
                                      </p:cBhvr>
                                    </p:animEffect>
                                  </p:childTnLst>
                                </p:cTn>
                              </p:par>
                            </p:childTnLst>
                          </p:cTn>
                        </p:par>
                      </p:childTnLst>
                    </p:cTn>
                  </p:par>
                  <p:par>
                    <p:cTn id="97" fill="hold">
                      <p:stCondLst>
                        <p:cond delay="indefinite"/>
                      </p:stCondLst>
                      <p:childTnLst>
                        <p:par>
                          <p:cTn id="98" fill="hold">
                            <p:stCondLst>
                              <p:cond delay="0"/>
                            </p:stCondLst>
                            <p:childTnLst>
                              <p:par>
                                <p:cTn id="99" presetID="10" presetClass="entr" presetSubtype="0" fill="hold" nodeType="clickEffect">
                                  <p:stCondLst>
                                    <p:cond delay="0"/>
                                  </p:stCondLst>
                                  <p:childTnLst>
                                    <p:set>
                                      <p:cBhvr>
                                        <p:cTn id="100" dur="1" fill="hold">
                                          <p:stCondLst>
                                            <p:cond delay="0"/>
                                          </p:stCondLst>
                                        </p:cTn>
                                        <p:tgtEl>
                                          <p:spTgt spid="12"/>
                                        </p:tgtEl>
                                        <p:attrNameLst>
                                          <p:attrName>style.visibility</p:attrName>
                                        </p:attrNameLst>
                                      </p:cBhvr>
                                      <p:to>
                                        <p:strVal val="visible"/>
                                      </p:to>
                                    </p:set>
                                    <p:animEffect transition="in" filter="fade">
                                      <p:cBhvr>
                                        <p:cTn id="101" dur="500"/>
                                        <p:tgtEl>
                                          <p:spTgt spid="12"/>
                                        </p:tgtEl>
                                      </p:cBhvr>
                                    </p:animEffect>
                                  </p:childTnLst>
                                </p:cTn>
                              </p:par>
                            </p:childTnLst>
                          </p:cTn>
                        </p:par>
                        <p:par>
                          <p:cTn id="102" fill="hold">
                            <p:stCondLst>
                              <p:cond delay="500"/>
                            </p:stCondLst>
                            <p:childTnLst>
                              <p:par>
                                <p:cTn id="103" presetID="10" presetClass="entr" presetSubtype="0" fill="hold" nodeType="afterEffect">
                                  <p:stCondLst>
                                    <p:cond delay="0"/>
                                  </p:stCondLst>
                                  <p:childTnLst>
                                    <p:set>
                                      <p:cBhvr>
                                        <p:cTn id="104" dur="1" fill="hold">
                                          <p:stCondLst>
                                            <p:cond delay="0"/>
                                          </p:stCondLst>
                                        </p:cTn>
                                        <p:tgtEl>
                                          <p:spTgt spid="13"/>
                                        </p:tgtEl>
                                        <p:attrNameLst>
                                          <p:attrName>style.visibility</p:attrName>
                                        </p:attrNameLst>
                                      </p:cBhvr>
                                      <p:to>
                                        <p:strVal val="visible"/>
                                      </p:to>
                                    </p:set>
                                    <p:animEffect transition="in" filter="fade">
                                      <p:cBhvr>
                                        <p:cTn id="105" dur="500"/>
                                        <p:tgtEl>
                                          <p:spTgt spid="13"/>
                                        </p:tgtEl>
                                      </p:cBhvr>
                                    </p:animEffect>
                                  </p:childTnLst>
                                </p:cTn>
                              </p:par>
                            </p:childTnLst>
                          </p:cTn>
                        </p:par>
                        <p:par>
                          <p:cTn id="106" fill="hold">
                            <p:stCondLst>
                              <p:cond delay="1000"/>
                            </p:stCondLst>
                            <p:childTnLst>
                              <p:par>
                                <p:cTn id="107" presetID="10" presetClass="entr" presetSubtype="0" fill="hold" grpId="0" nodeType="afterEffect">
                                  <p:stCondLst>
                                    <p:cond delay="0"/>
                                  </p:stCondLst>
                                  <p:childTnLst>
                                    <p:set>
                                      <p:cBhvr>
                                        <p:cTn id="108" dur="1" fill="hold">
                                          <p:stCondLst>
                                            <p:cond delay="0"/>
                                          </p:stCondLst>
                                        </p:cTn>
                                        <p:tgtEl>
                                          <p:spTgt spid="1379"/>
                                        </p:tgtEl>
                                        <p:attrNameLst>
                                          <p:attrName>style.visibility</p:attrName>
                                        </p:attrNameLst>
                                      </p:cBhvr>
                                      <p:to>
                                        <p:strVal val="visible"/>
                                      </p:to>
                                    </p:set>
                                    <p:animEffect transition="in" filter="fade">
                                      <p:cBhvr>
                                        <p:cTn id="109" dur="500"/>
                                        <p:tgtEl>
                                          <p:spTgt spid="1379"/>
                                        </p:tgtEl>
                                      </p:cBhvr>
                                    </p:animEffect>
                                  </p:childTnLst>
                                </p:cTn>
                              </p:par>
                            </p:childTnLst>
                          </p:cTn>
                        </p:par>
                      </p:childTnLst>
                    </p:cTn>
                  </p:par>
                  <p:par>
                    <p:cTn id="110" fill="hold">
                      <p:stCondLst>
                        <p:cond delay="indefinite"/>
                      </p:stCondLst>
                      <p:childTnLst>
                        <p:par>
                          <p:cTn id="111" fill="hold">
                            <p:stCondLst>
                              <p:cond delay="0"/>
                            </p:stCondLst>
                            <p:childTnLst>
                              <p:par>
                                <p:cTn id="112" presetID="10" presetClass="entr" presetSubtype="0" fill="hold" nodeType="clickEffect">
                                  <p:stCondLst>
                                    <p:cond delay="0"/>
                                  </p:stCondLst>
                                  <p:childTnLst>
                                    <p:set>
                                      <p:cBhvr>
                                        <p:cTn id="113" dur="1" fill="hold">
                                          <p:stCondLst>
                                            <p:cond delay="0"/>
                                          </p:stCondLst>
                                        </p:cTn>
                                        <p:tgtEl>
                                          <p:spTgt spid="14"/>
                                        </p:tgtEl>
                                        <p:attrNameLst>
                                          <p:attrName>style.visibility</p:attrName>
                                        </p:attrNameLst>
                                      </p:cBhvr>
                                      <p:to>
                                        <p:strVal val="visible"/>
                                      </p:to>
                                    </p:set>
                                    <p:animEffect transition="in" filter="fade">
                                      <p:cBhvr>
                                        <p:cTn id="114" dur="500"/>
                                        <p:tgtEl>
                                          <p:spTgt spid="14"/>
                                        </p:tgtEl>
                                      </p:cBhvr>
                                    </p:animEffect>
                                  </p:childTnLst>
                                </p:cTn>
                              </p:par>
                            </p:childTnLst>
                          </p:cTn>
                        </p:par>
                        <p:par>
                          <p:cTn id="115" fill="hold">
                            <p:stCondLst>
                              <p:cond delay="500"/>
                            </p:stCondLst>
                            <p:childTnLst>
                              <p:par>
                                <p:cTn id="116" presetID="10" presetClass="entr" presetSubtype="0" fill="hold" nodeType="afterEffect">
                                  <p:stCondLst>
                                    <p:cond delay="0"/>
                                  </p:stCondLst>
                                  <p:childTnLst>
                                    <p:set>
                                      <p:cBhvr>
                                        <p:cTn id="117" dur="1" fill="hold">
                                          <p:stCondLst>
                                            <p:cond delay="0"/>
                                          </p:stCondLst>
                                        </p:cTn>
                                        <p:tgtEl>
                                          <p:spTgt spid="15"/>
                                        </p:tgtEl>
                                        <p:attrNameLst>
                                          <p:attrName>style.visibility</p:attrName>
                                        </p:attrNameLst>
                                      </p:cBhvr>
                                      <p:to>
                                        <p:strVal val="visible"/>
                                      </p:to>
                                    </p:set>
                                    <p:animEffect transition="in" filter="fade">
                                      <p:cBhvr>
                                        <p:cTn id="118" dur="500"/>
                                        <p:tgtEl>
                                          <p:spTgt spid="15"/>
                                        </p:tgtEl>
                                      </p:cBhvr>
                                    </p:animEffect>
                                  </p:childTnLst>
                                </p:cTn>
                              </p:par>
                            </p:childTnLst>
                          </p:cTn>
                        </p:par>
                        <p:par>
                          <p:cTn id="119" fill="hold">
                            <p:stCondLst>
                              <p:cond delay="1000"/>
                            </p:stCondLst>
                            <p:childTnLst>
                              <p:par>
                                <p:cTn id="120" presetID="10" presetClass="entr" presetSubtype="0" fill="hold" grpId="0" nodeType="afterEffect">
                                  <p:stCondLst>
                                    <p:cond delay="0"/>
                                  </p:stCondLst>
                                  <p:childTnLst>
                                    <p:set>
                                      <p:cBhvr>
                                        <p:cTn id="121" dur="1" fill="hold">
                                          <p:stCondLst>
                                            <p:cond delay="0"/>
                                          </p:stCondLst>
                                        </p:cTn>
                                        <p:tgtEl>
                                          <p:spTgt spid="1390"/>
                                        </p:tgtEl>
                                        <p:attrNameLst>
                                          <p:attrName>style.visibility</p:attrName>
                                        </p:attrNameLst>
                                      </p:cBhvr>
                                      <p:to>
                                        <p:strVal val="visible"/>
                                      </p:to>
                                    </p:set>
                                    <p:animEffect transition="in" filter="fade">
                                      <p:cBhvr>
                                        <p:cTn id="122" dur="500"/>
                                        <p:tgtEl>
                                          <p:spTgt spid="1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42" grpId="0" animBg="1"/>
      <p:bldP spid="1302" grpId="0" animBg="1"/>
      <p:bldP spid="1320" grpId="0" animBg="1"/>
      <p:bldP spid="1328" grpId="0" animBg="1"/>
      <p:bldP spid="1348" grpId="0" animBg="1"/>
      <p:bldP spid="1379" grpId="0"/>
      <p:bldP spid="1384" grpId="0"/>
      <p:bldP spid="1388" grpId="0"/>
      <p:bldP spid="1389" grpId="0"/>
      <p:bldP spid="139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465C393-E0D4-4AC1-B906-72FBE26A4E58}"/>
              </a:ext>
            </a:extLst>
          </p:cNvPr>
          <p:cNvSpPr/>
          <p:nvPr/>
        </p:nvSpPr>
        <p:spPr>
          <a:xfrm>
            <a:off x="150395" y="1095166"/>
            <a:ext cx="11959544" cy="69152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A6F5E534-D880-4E42-911E-BFDD8FDBD928}"/>
              </a:ext>
            </a:extLst>
          </p:cNvPr>
          <p:cNvSpPr>
            <a:spLocks noGrp="1"/>
          </p:cNvSpPr>
          <p:nvPr>
            <p:ph type="title"/>
          </p:nvPr>
        </p:nvSpPr>
        <p:spPr/>
        <p:txBody>
          <a:bodyPr/>
          <a:lstStyle/>
          <a:p>
            <a:r>
              <a:rPr lang="en-US" dirty="0"/>
              <a:t>Handoff Analysis</a:t>
            </a:r>
          </a:p>
        </p:txBody>
      </p:sp>
      <p:sp>
        <p:nvSpPr>
          <p:cNvPr id="6" name="Content Placeholder 1">
            <a:extLst>
              <a:ext uri="{FF2B5EF4-FFF2-40B4-BE49-F238E27FC236}">
                <a16:creationId xmlns:a16="http://schemas.microsoft.com/office/drawing/2014/main" id="{4528ECD2-5ECB-EC43-B775-DFFDA03822C0}"/>
              </a:ext>
            </a:extLst>
          </p:cNvPr>
          <p:cNvSpPr>
            <a:spLocks noGrp="1"/>
          </p:cNvSpPr>
          <p:nvPr>
            <p:ph idx="1"/>
          </p:nvPr>
        </p:nvSpPr>
        <p:spPr>
          <a:xfrm>
            <a:off x="268077" y="4521233"/>
            <a:ext cx="11655846" cy="1323950"/>
          </a:xfrm>
        </p:spPr>
        <p:txBody>
          <a:bodyPr>
            <a:normAutofit/>
          </a:bodyPr>
          <a:lstStyle/>
          <a:p>
            <a:pPr>
              <a:lnSpc>
                <a:spcPct val="150000"/>
              </a:lnSpc>
            </a:pPr>
            <a:r>
              <a:rPr lang="en-US" dirty="0"/>
              <a:t>UE experiences a total of </a:t>
            </a:r>
            <a:r>
              <a:rPr lang="en-US" b="1" dirty="0">
                <a:solidFill>
                  <a:srgbClr val="C00000"/>
                </a:solidFill>
              </a:rPr>
              <a:t>31 primitive handoffs </a:t>
            </a:r>
            <a:r>
              <a:rPr lang="en-US" b="1" u="sng" dirty="0"/>
              <a:t>(16 combinational)</a:t>
            </a:r>
            <a:r>
              <a:rPr lang="en-US" b="1" i="1" dirty="0"/>
              <a:t> </a:t>
            </a:r>
            <a:r>
              <a:rPr lang="en-US" dirty="0"/>
              <a:t>within 8 minutes!</a:t>
            </a:r>
          </a:p>
          <a:p>
            <a:pPr>
              <a:lnSpc>
                <a:spcPct val="150000"/>
              </a:lnSpc>
            </a:pPr>
            <a:r>
              <a:rPr lang="en-US" u="sng" dirty="0"/>
              <a:t>Frequent handoffs</a:t>
            </a:r>
            <a:r>
              <a:rPr lang="en-US" b="1" dirty="0"/>
              <a:t> </a:t>
            </a:r>
            <a:r>
              <a:rPr lang="en-US" dirty="0"/>
              <a:t>causes </a:t>
            </a:r>
            <a:r>
              <a:rPr lang="en-US" b="1" dirty="0">
                <a:solidFill>
                  <a:srgbClr val="C00000"/>
                </a:solidFill>
              </a:rPr>
              <a:t>frequent throughput fluctuations</a:t>
            </a:r>
            <a:endParaRPr lang="en-US" sz="2000" b="1" dirty="0">
              <a:solidFill>
                <a:srgbClr val="C00000"/>
              </a:solidFill>
            </a:endParaRPr>
          </a:p>
        </p:txBody>
      </p:sp>
      <p:sp>
        <p:nvSpPr>
          <p:cNvPr id="10" name="Rounded Rectangle 9">
            <a:extLst>
              <a:ext uri="{FF2B5EF4-FFF2-40B4-BE49-F238E27FC236}">
                <a16:creationId xmlns:a16="http://schemas.microsoft.com/office/drawing/2014/main" id="{B068556A-AE61-504F-A4FF-35AC78593692}"/>
              </a:ext>
            </a:extLst>
          </p:cNvPr>
          <p:cNvSpPr/>
          <p:nvPr/>
        </p:nvSpPr>
        <p:spPr>
          <a:xfrm>
            <a:off x="5474826" y="1266755"/>
            <a:ext cx="2252541" cy="319672"/>
          </a:xfrm>
          <a:prstGeom prst="roundRect">
            <a:avLst/>
          </a:prstGeom>
          <a:solidFill>
            <a:schemeClr val="accent5">
              <a:lumMod val="20000"/>
              <a:lumOff val="80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solidFill>
                  <a:schemeClr val="accent5">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Walking a 700m loop @ MPLS</a:t>
            </a:r>
          </a:p>
        </p:txBody>
      </p:sp>
      <p:sp>
        <p:nvSpPr>
          <p:cNvPr id="11" name="Rounded Rectangle 10">
            <a:extLst>
              <a:ext uri="{FF2B5EF4-FFF2-40B4-BE49-F238E27FC236}">
                <a16:creationId xmlns:a16="http://schemas.microsoft.com/office/drawing/2014/main" id="{6C6FA783-49CF-D54B-98A9-AE6530F8423C}"/>
              </a:ext>
            </a:extLst>
          </p:cNvPr>
          <p:cNvSpPr/>
          <p:nvPr/>
        </p:nvSpPr>
        <p:spPr>
          <a:xfrm>
            <a:off x="4406697" y="1277356"/>
            <a:ext cx="952334" cy="323097"/>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a:solidFill>
                  <a:schemeClr val="accent3">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mmWave</a:t>
            </a:r>
            <a:endParaRPr lang="en-US" sz="1400" b="1" dirty="0">
              <a:solidFill>
                <a:schemeClr val="accent3">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endParaRPr>
          </a:p>
        </p:txBody>
      </p:sp>
      <p:sp>
        <p:nvSpPr>
          <p:cNvPr id="35" name="TextBox 34">
            <a:extLst>
              <a:ext uri="{FF2B5EF4-FFF2-40B4-BE49-F238E27FC236}">
                <a16:creationId xmlns:a16="http://schemas.microsoft.com/office/drawing/2014/main" id="{DF969170-A0E9-614C-AF7C-BD9A2A93AFC5}"/>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Handoffs in 5G (2/2)</a:t>
            </a:r>
          </a:p>
        </p:txBody>
      </p:sp>
      <p:grpSp>
        <p:nvGrpSpPr>
          <p:cNvPr id="26" name="Group 25">
            <a:extLst>
              <a:ext uri="{FF2B5EF4-FFF2-40B4-BE49-F238E27FC236}">
                <a16:creationId xmlns:a16="http://schemas.microsoft.com/office/drawing/2014/main" id="{59E26C1A-7972-5748-A57F-7135528F6F44}"/>
              </a:ext>
            </a:extLst>
          </p:cNvPr>
          <p:cNvGrpSpPr/>
          <p:nvPr/>
        </p:nvGrpSpPr>
        <p:grpSpPr>
          <a:xfrm>
            <a:off x="7798767" y="1207092"/>
            <a:ext cx="1052964" cy="366857"/>
            <a:chOff x="2760855" y="1776346"/>
            <a:chExt cx="1052964" cy="366857"/>
          </a:xfrm>
        </p:grpSpPr>
        <p:pic>
          <p:nvPicPr>
            <p:cNvPr id="28" name="Picture 27" descr="A picture containing table, computer&#10;&#10;Description automatically generated">
              <a:extLst>
                <a:ext uri="{FF2B5EF4-FFF2-40B4-BE49-F238E27FC236}">
                  <a16:creationId xmlns:a16="http://schemas.microsoft.com/office/drawing/2014/main" id="{E7C56BD8-252F-4D40-8F30-9B2F98EF2C95}"/>
                </a:ext>
              </a:extLst>
            </p:cNvPr>
            <p:cNvPicPr>
              <a:picLocks noChangeAspect="1"/>
            </p:cNvPicPr>
            <p:nvPr/>
          </p:nvPicPr>
          <p:blipFill>
            <a:blip r:embed="rId3"/>
            <a:stretch>
              <a:fillRect/>
            </a:stretch>
          </p:blipFill>
          <p:spPr>
            <a:xfrm>
              <a:off x="2760855" y="1776346"/>
              <a:ext cx="373892" cy="366857"/>
            </a:xfrm>
            <a:prstGeom prst="rect">
              <a:avLst/>
            </a:prstGeom>
          </p:spPr>
        </p:pic>
        <p:sp>
          <p:nvSpPr>
            <p:cNvPr id="29" name="TextBox 28">
              <a:extLst>
                <a:ext uri="{FF2B5EF4-FFF2-40B4-BE49-F238E27FC236}">
                  <a16:creationId xmlns:a16="http://schemas.microsoft.com/office/drawing/2014/main" id="{E8EA539A-B986-7146-962A-243418C99EA2}"/>
                </a:ext>
              </a:extLst>
            </p:cNvPr>
            <p:cNvSpPr txBox="1"/>
            <p:nvPr/>
          </p:nvSpPr>
          <p:spPr>
            <a:xfrm>
              <a:off x="2994364" y="1805887"/>
              <a:ext cx="819455" cy="307777"/>
            </a:xfrm>
            <a:prstGeom prst="rect">
              <a:avLst/>
            </a:prstGeom>
            <a:noFill/>
          </p:spPr>
          <p:txBody>
            <a:bodyPr wrap="none" rtlCol="0">
              <a:spAutoFit/>
            </a:bodyPr>
            <a:lstStyle/>
            <a:p>
              <a:r>
                <a:rPr lang="en-US" sz="1400" b="1" dirty="0">
                  <a:latin typeface="CMU Sans Serif Medium" panose="02000603000000000000" pitchFamily="2" charset="0"/>
                  <a:ea typeface="CMU Sans Serif Medium" panose="02000603000000000000" pitchFamily="2" charset="0"/>
                  <a:cs typeface="CMU Sans Serif Medium" panose="02000603000000000000" pitchFamily="2" charset="0"/>
                </a:rPr>
                <a:t>US East</a:t>
              </a:r>
            </a:p>
          </p:txBody>
        </p:sp>
      </p:grpSp>
      <p:sp>
        <p:nvSpPr>
          <p:cNvPr id="31" name="TextBox 30">
            <a:extLst>
              <a:ext uri="{FF2B5EF4-FFF2-40B4-BE49-F238E27FC236}">
                <a16:creationId xmlns:a16="http://schemas.microsoft.com/office/drawing/2014/main" id="{C1803506-12C1-EA4E-A56A-AA3C244B3D69}"/>
              </a:ext>
            </a:extLst>
          </p:cNvPr>
          <p:cNvSpPr txBox="1"/>
          <p:nvPr/>
        </p:nvSpPr>
        <p:spPr>
          <a:xfrm>
            <a:off x="3665813" y="1231122"/>
            <a:ext cx="798617" cy="369332"/>
          </a:xfrm>
          <a:prstGeom prst="rect">
            <a:avLst/>
          </a:prstGeom>
          <a:noFill/>
        </p:spPr>
        <p:txBody>
          <a:bodyPr wrap="none" rtlCol="0">
            <a:spAutoFit/>
          </a:bodyPr>
          <a:lstStyle/>
          <a:p>
            <a:r>
              <a:rPr lang="en-US" b="1" dirty="0"/>
              <a:t>Setup:</a:t>
            </a:r>
          </a:p>
        </p:txBody>
      </p:sp>
      <p:pic>
        <p:nvPicPr>
          <p:cNvPr id="4" name="Picture 3">
            <a:extLst>
              <a:ext uri="{FF2B5EF4-FFF2-40B4-BE49-F238E27FC236}">
                <a16:creationId xmlns:a16="http://schemas.microsoft.com/office/drawing/2014/main" id="{542E0378-6520-DB4F-90F0-DF79C219E0C7}"/>
              </a:ext>
            </a:extLst>
          </p:cNvPr>
          <p:cNvPicPr>
            <a:picLocks noChangeAspect="1"/>
          </p:cNvPicPr>
          <p:nvPr/>
        </p:nvPicPr>
        <p:blipFill>
          <a:blip r:embed="rId4"/>
          <a:srcRect/>
          <a:stretch/>
        </p:blipFill>
        <p:spPr>
          <a:xfrm>
            <a:off x="1300563" y="1674792"/>
            <a:ext cx="9321109" cy="2589196"/>
          </a:xfrm>
          <a:prstGeom prst="rect">
            <a:avLst/>
          </a:prstGeom>
        </p:spPr>
      </p:pic>
    </p:spTree>
    <p:extLst>
      <p:ext uri="{BB962C8B-B14F-4D97-AF65-F5344CB8AC3E}">
        <p14:creationId xmlns:p14="http://schemas.microsoft.com/office/powerpoint/2010/main" val="4105731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fade">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Effect transition="in" filter="fade">
                                      <p:cBhvr>
                                        <p:cTn id="17" dur="5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1F038E9-2169-D24A-A9E7-033A918CF779}"/>
              </a:ext>
            </a:extLst>
          </p:cNvPr>
          <p:cNvGrpSpPr/>
          <p:nvPr/>
        </p:nvGrpSpPr>
        <p:grpSpPr>
          <a:xfrm>
            <a:off x="1872806" y="2592475"/>
            <a:ext cx="2095822" cy="2223012"/>
            <a:chOff x="4653949" y="2449947"/>
            <a:chExt cx="2684920" cy="2847861"/>
          </a:xfrm>
        </p:grpSpPr>
        <p:pic>
          <p:nvPicPr>
            <p:cNvPr id="5" name="Picture 4" descr="A picture containing green&#10;&#10;Description automatically generated">
              <a:extLst>
                <a:ext uri="{FF2B5EF4-FFF2-40B4-BE49-F238E27FC236}">
                  <a16:creationId xmlns:a16="http://schemas.microsoft.com/office/drawing/2014/main" id="{DAD63765-A845-D446-9DDE-9074E1FCD671}"/>
                </a:ext>
              </a:extLst>
            </p:cNvPr>
            <p:cNvPicPr>
              <a:picLocks noChangeAspect="1"/>
            </p:cNvPicPr>
            <p:nvPr/>
          </p:nvPicPr>
          <p:blipFill>
            <a:blip r:embed="rId3"/>
            <a:stretch>
              <a:fillRect/>
            </a:stretch>
          </p:blipFill>
          <p:spPr>
            <a:xfrm>
              <a:off x="6048128" y="3824301"/>
              <a:ext cx="1290741" cy="1290741"/>
            </a:xfrm>
            <a:prstGeom prst="rect">
              <a:avLst/>
            </a:prstGeom>
          </p:spPr>
        </p:pic>
        <p:pic>
          <p:nvPicPr>
            <p:cNvPr id="6" name="Picture 5" descr="A picture containing propeller&#10;&#10;Description automatically generated">
              <a:extLst>
                <a:ext uri="{FF2B5EF4-FFF2-40B4-BE49-F238E27FC236}">
                  <a16:creationId xmlns:a16="http://schemas.microsoft.com/office/drawing/2014/main" id="{1468E236-4112-194F-AE97-F620AEB7CA47}"/>
                </a:ext>
              </a:extLst>
            </p:cNvPr>
            <p:cNvPicPr>
              <a:picLocks noChangeAspect="1"/>
            </p:cNvPicPr>
            <p:nvPr/>
          </p:nvPicPr>
          <p:blipFill>
            <a:blip r:embed="rId4"/>
            <a:stretch>
              <a:fillRect/>
            </a:stretch>
          </p:blipFill>
          <p:spPr>
            <a:xfrm>
              <a:off x="4653949" y="2449947"/>
              <a:ext cx="2232622" cy="2847861"/>
            </a:xfrm>
            <a:prstGeom prst="rect">
              <a:avLst/>
            </a:prstGeom>
          </p:spPr>
        </p:pic>
      </p:grpSp>
      <p:sp>
        <p:nvSpPr>
          <p:cNvPr id="9" name="Rounded Rectangle 8">
            <a:extLst>
              <a:ext uri="{FF2B5EF4-FFF2-40B4-BE49-F238E27FC236}">
                <a16:creationId xmlns:a16="http://schemas.microsoft.com/office/drawing/2014/main" id="{EEB48C8A-B035-BD46-9850-92864B104CF2}"/>
              </a:ext>
            </a:extLst>
          </p:cNvPr>
          <p:cNvSpPr/>
          <p:nvPr/>
        </p:nvSpPr>
        <p:spPr>
          <a:xfrm>
            <a:off x="6468731" y="488190"/>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0" name="Rectangle 9" descr="Smart Phone">
            <a:extLst>
              <a:ext uri="{FF2B5EF4-FFF2-40B4-BE49-F238E27FC236}">
                <a16:creationId xmlns:a16="http://schemas.microsoft.com/office/drawing/2014/main" id="{E5C362D2-4A9A-EF42-9D6A-D11BAB75D2CE}"/>
              </a:ext>
            </a:extLst>
          </p:cNvPr>
          <p:cNvSpPr/>
          <p:nvPr/>
        </p:nvSpPr>
        <p:spPr>
          <a:xfrm rot="20731269">
            <a:off x="6690643" y="664763"/>
            <a:ext cx="326716" cy="326716"/>
          </a:xfrm>
          <a:prstGeom prst="rect">
            <a:avLst/>
          </a:prstGeom>
          <a:blipFill>
            <a:blip r:embed="rId5">
              <a:biLevel thresh="75000"/>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1" name="Freeform 10">
            <a:extLst>
              <a:ext uri="{FF2B5EF4-FFF2-40B4-BE49-F238E27FC236}">
                <a16:creationId xmlns:a16="http://schemas.microsoft.com/office/drawing/2014/main" id="{68E79FDA-B9C7-C24A-A1DE-678F6C3D407E}"/>
              </a:ext>
            </a:extLst>
          </p:cNvPr>
          <p:cNvSpPr/>
          <p:nvPr/>
        </p:nvSpPr>
        <p:spPr>
          <a:xfrm>
            <a:off x="7405733" y="488190"/>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CMU Sans Serif Medium" panose="02000603000000000000" pitchFamily="2" charset="0"/>
                <a:ea typeface="CMU Sans Serif Medium" panose="02000603000000000000" pitchFamily="2" charset="0"/>
                <a:cs typeface="CMU Sans Serif Medium" panose="02000603000000000000" pitchFamily="2" charset="0"/>
              </a:rPr>
              <a:t>Landscape Across 5G Carriers</a:t>
            </a:r>
          </a:p>
        </p:txBody>
      </p:sp>
      <p:sp>
        <p:nvSpPr>
          <p:cNvPr id="12" name="Rounded Rectangle 11">
            <a:extLst>
              <a:ext uri="{FF2B5EF4-FFF2-40B4-BE49-F238E27FC236}">
                <a16:creationId xmlns:a16="http://schemas.microsoft.com/office/drawing/2014/main" id="{A422C163-7D5E-6F4B-81BF-455820E50F41}"/>
              </a:ext>
            </a:extLst>
          </p:cNvPr>
          <p:cNvSpPr/>
          <p:nvPr/>
        </p:nvSpPr>
        <p:spPr>
          <a:xfrm>
            <a:off x="6468731" y="1502262"/>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14" name="Freeform 13">
            <a:extLst>
              <a:ext uri="{FF2B5EF4-FFF2-40B4-BE49-F238E27FC236}">
                <a16:creationId xmlns:a16="http://schemas.microsoft.com/office/drawing/2014/main" id="{21047228-DA3A-C94D-BC26-B062D5439AC5}"/>
              </a:ext>
            </a:extLst>
          </p:cNvPr>
          <p:cNvSpPr/>
          <p:nvPr/>
        </p:nvSpPr>
        <p:spPr>
          <a:xfrm>
            <a:off x="7405733" y="1502262"/>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CMU Sans Serif Medium" panose="02000603000000000000" pitchFamily="2" charset="0"/>
                <a:ea typeface="CMU Sans Serif Medium" panose="02000603000000000000" pitchFamily="2" charset="0"/>
                <a:cs typeface="CMU Sans Serif Medium" panose="02000603000000000000" pitchFamily="2" charset="0"/>
              </a:rPr>
              <a:t>Impact of User Mobility</a:t>
            </a:r>
          </a:p>
        </p:txBody>
      </p:sp>
      <p:sp>
        <p:nvSpPr>
          <p:cNvPr id="15" name="Rounded Rectangle 14">
            <a:extLst>
              <a:ext uri="{FF2B5EF4-FFF2-40B4-BE49-F238E27FC236}">
                <a16:creationId xmlns:a16="http://schemas.microsoft.com/office/drawing/2014/main" id="{7E69ADAF-F082-5449-8F97-988393763589}"/>
              </a:ext>
            </a:extLst>
          </p:cNvPr>
          <p:cNvSpPr/>
          <p:nvPr/>
        </p:nvSpPr>
        <p:spPr>
          <a:xfrm>
            <a:off x="6468731" y="2516335"/>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17" name="Freeform 16">
            <a:extLst>
              <a:ext uri="{FF2B5EF4-FFF2-40B4-BE49-F238E27FC236}">
                <a16:creationId xmlns:a16="http://schemas.microsoft.com/office/drawing/2014/main" id="{988539FB-05D1-4741-A450-C6064E8E387C}"/>
              </a:ext>
            </a:extLst>
          </p:cNvPr>
          <p:cNvSpPr/>
          <p:nvPr/>
        </p:nvSpPr>
        <p:spPr>
          <a:xfrm>
            <a:off x="7405733" y="2516335"/>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a:latin typeface="CMU Sans Serif Medium" panose="02000603000000000000" pitchFamily="2" charset="0"/>
                <a:ea typeface="CMU Sans Serif Medium" panose="02000603000000000000" pitchFamily="2" charset="0"/>
                <a:cs typeface="CMU Sans Serif Medium" panose="02000603000000000000" pitchFamily="2" charset="0"/>
              </a:rPr>
              <a:t>Handoffs in NSA 5G</a:t>
            </a:r>
          </a:p>
        </p:txBody>
      </p:sp>
      <p:sp>
        <p:nvSpPr>
          <p:cNvPr id="18" name="Rounded Rectangle 17">
            <a:extLst>
              <a:ext uri="{FF2B5EF4-FFF2-40B4-BE49-F238E27FC236}">
                <a16:creationId xmlns:a16="http://schemas.microsoft.com/office/drawing/2014/main" id="{6EB97F3C-3AD2-164A-B28B-8C8667AFD699}"/>
              </a:ext>
            </a:extLst>
          </p:cNvPr>
          <p:cNvSpPr/>
          <p:nvPr/>
        </p:nvSpPr>
        <p:spPr>
          <a:xfrm>
            <a:off x="6468731" y="3530407"/>
            <a:ext cx="4914616" cy="811257"/>
          </a:xfrm>
          <a:prstGeom prst="roundRect">
            <a:avLst>
              <a:gd name="adj" fmla="val 10000"/>
            </a:avLst>
          </a:prstGeom>
          <a:effectLst>
            <a:outerShdw blurRad="76200" dir="18900000" sy="23000" kx="-1200000" algn="bl" rotWithShape="0">
              <a:prstClr val="black">
                <a:alpha val="20000"/>
              </a:prstClr>
            </a:outerShdw>
          </a:effectLst>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20" name="Freeform 19">
            <a:extLst>
              <a:ext uri="{FF2B5EF4-FFF2-40B4-BE49-F238E27FC236}">
                <a16:creationId xmlns:a16="http://schemas.microsoft.com/office/drawing/2014/main" id="{63581D27-A1AE-864F-B483-D0EF87FF7B37}"/>
              </a:ext>
            </a:extLst>
          </p:cNvPr>
          <p:cNvSpPr/>
          <p:nvPr/>
        </p:nvSpPr>
        <p:spPr>
          <a:xfrm>
            <a:off x="7405733" y="3530407"/>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b="1" u="sng" kern="1200" dirty="0">
                <a:latin typeface="CMU Sans Serif Medium" panose="02000603000000000000" pitchFamily="2" charset="0"/>
                <a:ea typeface="CMU Sans Serif Medium" panose="02000603000000000000" pitchFamily="2" charset="0"/>
                <a:cs typeface="CMU Sans Serif Medium" panose="02000603000000000000" pitchFamily="2" charset="0"/>
              </a:rPr>
              <a:t>Line of Sight Performance</a:t>
            </a:r>
          </a:p>
        </p:txBody>
      </p:sp>
      <p:sp>
        <p:nvSpPr>
          <p:cNvPr id="27" name="Rectangle 26" descr="Smart Phone">
            <a:extLst>
              <a:ext uri="{FF2B5EF4-FFF2-40B4-BE49-F238E27FC236}">
                <a16:creationId xmlns:a16="http://schemas.microsoft.com/office/drawing/2014/main" id="{3AB8F2B3-2402-A94D-860F-2DC3E6B08415}"/>
              </a:ext>
            </a:extLst>
          </p:cNvPr>
          <p:cNvSpPr/>
          <p:nvPr/>
        </p:nvSpPr>
        <p:spPr>
          <a:xfrm rot="1323633">
            <a:off x="6829920" y="705359"/>
            <a:ext cx="446191" cy="446191"/>
          </a:xfrm>
          <a:prstGeom prst="rect">
            <a:avLst/>
          </a:prstGeom>
          <a:blipFill>
            <a:blip r:embed="rId5">
              <a:duotone>
                <a:prstClr val="black"/>
                <a:schemeClr val="accent3">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pic>
        <p:nvPicPr>
          <p:cNvPr id="29" name="Graphic 28" descr="Car">
            <a:extLst>
              <a:ext uri="{FF2B5EF4-FFF2-40B4-BE49-F238E27FC236}">
                <a16:creationId xmlns:a16="http://schemas.microsoft.com/office/drawing/2014/main" id="{B86B467E-907C-BC4C-A6ED-F5A195C8D8B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29708" y="1584149"/>
            <a:ext cx="713862" cy="713862"/>
          </a:xfrm>
          <a:prstGeom prst="rect">
            <a:avLst/>
          </a:prstGeom>
        </p:spPr>
      </p:pic>
      <p:pic>
        <p:nvPicPr>
          <p:cNvPr id="31" name="Graphic 30" descr="Cell Tower">
            <a:extLst>
              <a:ext uri="{FF2B5EF4-FFF2-40B4-BE49-F238E27FC236}">
                <a16:creationId xmlns:a16="http://schemas.microsoft.com/office/drawing/2014/main" id="{CB9DF75B-D355-D147-B37B-F142A5944EB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920615" y="2637068"/>
            <a:ext cx="422955" cy="422955"/>
          </a:xfrm>
          <a:prstGeom prst="rect">
            <a:avLst/>
          </a:prstGeom>
        </p:spPr>
      </p:pic>
      <p:pic>
        <p:nvPicPr>
          <p:cNvPr id="32" name="Graphic 31" descr="Cell Tower">
            <a:extLst>
              <a:ext uri="{FF2B5EF4-FFF2-40B4-BE49-F238E27FC236}">
                <a16:creationId xmlns:a16="http://schemas.microsoft.com/office/drawing/2014/main" id="{5F5B18E1-2E7F-364D-A707-582EDDF23A1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698396" y="2901228"/>
            <a:ext cx="270555" cy="270555"/>
          </a:xfrm>
          <a:prstGeom prst="rect">
            <a:avLst/>
          </a:prstGeom>
        </p:spPr>
      </p:pic>
      <p:sp>
        <p:nvSpPr>
          <p:cNvPr id="33" name="Arc 32">
            <a:extLst>
              <a:ext uri="{FF2B5EF4-FFF2-40B4-BE49-F238E27FC236}">
                <a16:creationId xmlns:a16="http://schemas.microsoft.com/office/drawing/2014/main" id="{7187BA79-9AA1-2C4E-90C5-BFCF65E1DBDC}"/>
              </a:ext>
            </a:extLst>
          </p:cNvPr>
          <p:cNvSpPr/>
          <p:nvPr/>
        </p:nvSpPr>
        <p:spPr>
          <a:xfrm rot="16200000">
            <a:off x="6790764" y="2765950"/>
            <a:ext cx="356374" cy="270556"/>
          </a:xfrm>
          <a:prstGeom prst="arc">
            <a:avLst>
              <a:gd name="adj1" fmla="val 17306088"/>
              <a:gd name="adj2" fmla="val 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8" name="Straight Connector 37">
            <a:extLst>
              <a:ext uri="{FF2B5EF4-FFF2-40B4-BE49-F238E27FC236}">
                <a16:creationId xmlns:a16="http://schemas.microsoft.com/office/drawing/2014/main" id="{61D2E10F-51C6-F34C-90AC-80D90D829A48}"/>
              </a:ext>
            </a:extLst>
          </p:cNvPr>
          <p:cNvCxnSpPr>
            <a:cxnSpLocks/>
          </p:cNvCxnSpPr>
          <p:nvPr/>
        </p:nvCxnSpPr>
        <p:spPr>
          <a:xfrm flipV="1">
            <a:off x="6875600" y="3892380"/>
            <a:ext cx="246314" cy="9875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5" name="Rectangle 34" descr="Smart Phone">
            <a:extLst>
              <a:ext uri="{FF2B5EF4-FFF2-40B4-BE49-F238E27FC236}">
                <a16:creationId xmlns:a16="http://schemas.microsoft.com/office/drawing/2014/main" id="{514A206C-192F-6541-9C37-48CA0155E5A7}"/>
              </a:ext>
            </a:extLst>
          </p:cNvPr>
          <p:cNvSpPr/>
          <p:nvPr/>
        </p:nvSpPr>
        <p:spPr>
          <a:xfrm rot="20203596">
            <a:off x="6668454" y="3909348"/>
            <a:ext cx="327258" cy="327258"/>
          </a:xfrm>
          <a:prstGeom prst="rect">
            <a:avLst/>
          </a:prstGeom>
          <a:blipFill>
            <a:blip r:embed="rId5">
              <a:duotone>
                <a:prstClr val="black"/>
                <a:schemeClr val="accent3">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pic>
        <p:nvPicPr>
          <p:cNvPr id="36" name="Graphic 35" descr="Cell Tower">
            <a:extLst>
              <a:ext uri="{FF2B5EF4-FFF2-40B4-BE49-F238E27FC236}">
                <a16:creationId xmlns:a16="http://schemas.microsoft.com/office/drawing/2014/main" id="{3EDCBF6A-4D52-2C40-9C3B-4C2BFF105332}"/>
              </a:ext>
            </a:extLst>
          </p:cNvPr>
          <p:cNvPicPr>
            <a:picLocks noChangeAspect="1"/>
          </p:cNvPicPr>
          <p:nvPr/>
        </p:nvPicPr>
        <p:blipFill>
          <a:blip r:embed="rId10">
            <a:extLst>
              <a:ext uri="{96DAC541-7B7A-43D3-8B79-37D633B846F1}">
                <asvg:svgBlip xmlns:asvg="http://schemas.microsoft.com/office/drawing/2016/SVG/main" r:embed="rId14"/>
              </a:ext>
            </a:extLst>
          </a:blip>
          <a:stretch>
            <a:fillRect/>
          </a:stretch>
        </p:blipFill>
        <p:spPr>
          <a:xfrm>
            <a:off x="6976815" y="3646531"/>
            <a:ext cx="422955" cy="422955"/>
          </a:xfrm>
          <a:prstGeom prst="rect">
            <a:avLst/>
          </a:prstGeom>
        </p:spPr>
      </p:pic>
      <p:sp>
        <p:nvSpPr>
          <p:cNvPr id="62" name="Rounded Rectangle 61">
            <a:extLst>
              <a:ext uri="{FF2B5EF4-FFF2-40B4-BE49-F238E27FC236}">
                <a16:creationId xmlns:a16="http://schemas.microsoft.com/office/drawing/2014/main" id="{D6B1D5A6-7A12-954C-A577-860498D151AC}"/>
              </a:ext>
            </a:extLst>
          </p:cNvPr>
          <p:cNvSpPr/>
          <p:nvPr/>
        </p:nvSpPr>
        <p:spPr>
          <a:xfrm>
            <a:off x="10288479" y="3583725"/>
            <a:ext cx="1010996" cy="24051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latin typeface="CMU Sans Serif Medium" panose="02000603000000000000" pitchFamily="2" charset="0"/>
                <a:ea typeface="CMU Sans Serif Medium" panose="02000603000000000000" pitchFamily="2" charset="0"/>
                <a:cs typeface="CMU Sans Serif Medium" panose="02000603000000000000" pitchFamily="2" charset="0"/>
              </a:rPr>
              <a:t>mmWave</a:t>
            </a:r>
            <a:endPar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pic>
        <p:nvPicPr>
          <p:cNvPr id="39" name="Graphic 38" descr="Arrow Straight">
            <a:extLst>
              <a:ext uri="{FF2B5EF4-FFF2-40B4-BE49-F238E27FC236}">
                <a16:creationId xmlns:a16="http://schemas.microsoft.com/office/drawing/2014/main" id="{42390BC1-7EA1-A14F-8DED-BA1627B5DCFB}"/>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flipH="1">
            <a:off x="5469681" y="2457509"/>
            <a:ext cx="914400" cy="914400"/>
          </a:xfrm>
          <a:prstGeom prst="rect">
            <a:avLst/>
          </a:prstGeom>
        </p:spPr>
      </p:pic>
    </p:spTree>
    <p:extLst>
      <p:ext uri="{BB962C8B-B14F-4D97-AF65-F5344CB8AC3E}">
        <p14:creationId xmlns:p14="http://schemas.microsoft.com/office/powerpoint/2010/main" val="37757814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0.00065 5.55112E-17 L 0.00065 0.14213 " pathEditMode="relative" rAng="0" ptsTypes="AA">
                                      <p:cBhvr>
                                        <p:cTn id="6" dur="500" fill="hold"/>
                                        <p:tgtEl>
                                          <p:spTgt spid="39"/>
                                        </p:tgtEl>
                                        <p:attrNameLst>
                                          <p:attrName>ppt_x</p:attrName>
                                          <p:attrName>ppt_y</p:attrName>
                                        </p:attrNameLst>
                                      </p:cBhvr>
                                      <p:rCtr x="0" y="710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BDDAA1B-F8C5-EB4E-A2E5-94C86163848C}"/>
              </a:ext>
            </a:extLst>
          </p:cNvPr>
          <p:cNvSpPr>
            <a:spLocks noGrp="1"/>
          </p:cNvSpPr>
          <p:nvPr>
            <p:ph type="title"/>
          </p:nvPr>
        </p:nvSpPr>
        <p:spPr/>
        <p:txBody>
          <a:bodyPr anchor="ctr"/>
          <a:lstStyle/>
          <a:p>
            <a:r>
              <a:rPr lang="en-US" dirty="0"/>
              <a:t>Line of Sight  - Throughput Performance</a:t>
            </a:r>
          </a:p>
        </p:txBody>
      </p:sp>
      <p:sp>
        <p:nvSpPr>
          <p:cNvPr id="2" name="Content Placeholder 1">
            <a:extLst>
              <a:ext uri="{FF2B5EF4-FFF2-40B4-BE49-F238E27FC236}">
                <a16:creationId xmlns:a16="http://schemas.microsoft.com/office/drawing/2014/main" id="{BC5AB0D8-F9E3-6146-8535-74F350D0AFF4}"/>
              </a:ext>
            </a:extLst>
          </p:cNvPr>
          <p:cNvSpPr>
            <a:spLocks noGrp="1"/>
          </p:cNvSpPr>
          <p:nvPr>
            <p:ph idx="4294967295"/>
          </p:nvPr>
        </p:nvSpPr>
        <p:spPr>
          <a:xfrm>
            <a:off x="458362" y="1758754"/>
            <a:ext cx="5884205" cy="4706055"/>
          </a:xfrm>
        </p:spPr>
        <p:txBody>
          <a:bodyPr>
            <a:normAutofit/>
          </a:bodyPr>
          <a:lstStyle/>
          <a:p>
            <a:pPr>
              <a:lnSpc>
                <a:spcPct val="150000"/>
              </a:lnSpc>
            </a:pPr>
            <a:r>
              <a:rPr lang="en-US" sz="2000" b="1" dirty="0">
                <a:solidFill>
                  <a:srgbClr val="2382BD"/>
                </a:solidFill>
              </a:rPr>
              <a:t>5G</a:t>
            </a:r>
            <a:r>
              <a:rPr lang="en-US" sz="2000" dirty="0"/>
              <a:t> speeds up to </a:t>
            </a:r>
            <a:r>
              <a:rPr lang="en-US" sz="2000" b="1" u="sng" dirty="0"/>
              <a:t>10x times</a:t>
            </a:r>
            <a:r>
              <a:rPr lang="en-US" sz="2000" b="1" dirty="0"/>
              <a:t> </a:t>
            </a:r>
            <a:r>
              <a:rPr lang="en-US" sz="2000" dirty="0"/>
              <a:t>better than </a:t>
            </a:r>
            <a:r>
              <a:rPr lang="en-US" sz="2000" b="1" dirty="0">
                <a:solidFill>
                  <a:srgbClr val="FF8B0A"/>
                </a:solidFill>
              </a:rPr>
              <a:t>LTE</a:t>
            </a:r>
            <a:br>
              <a:rPr lang="en-US" sz="2000" b="1" dirty="0">
                <a:solidFill>
                  <a:srgbClr val="FF8B0A"/>
                </a:solidFill>
              </a:rPr>
            </a:br>
            <a:endParaRPr lang="en-US" sz="2000" dirty="0"/>
          </a:p>
          <a:p>
            <a:pPr>
              <a:lnSpc>
                <a:spcPct val="150000"/>
              </a:lnSpc>
            </a:pPr>
            <a:r>
              <a:rPr lang="en-US" sz="2000" b="1" dirty="0">
                <a:solidFill>
                  <a:srgbClr val="2382BD"/>
                </a:solidFill>
              </a:rPr>
              <a:t>5G</a:t>
            </a:r>
            <a:r>
              <a:rPr lang="en-US" sz="2000" dirty="0"/>
              <a:t> exhibits higher throughput </a:t>
            </a:r>
            <a:r>
              <a:rPr lang="en-US" sz="2000" b="1" dirty="0"/>
              <a:t>variations</a:t>
            </a:r>
            <a:r>
              <a:rPr lang="en-US" sz="2000" dirty="0"/>
              <a:t> than </a:t>
            </a:r>
            <a:r>
              <a:rPr lang="en-US" sz="2000" b="1" dirty="0">
                <a:solidFill>
                  <a:srgbClr val="FF8B0A"/>
                </a:solidFill>
              </a:rPr>
              <a:t>LTE</a:t>
            </a:r>
            <a:br>
              <a:rPr lang="en-US" sz="2000" b="1" dirty="0">
                <a:solidFill>
                  <a:srgbClr val="FF8B0A"/>
                </a:solidFill>
              </a:rPr>
            </a:br>
            <a:endParaRPr lang="en-US" sz="2000" b="1" dirty="0">
              <a:solidFill>
                <a:srgbClr val="FF8B0A"/>
              </a:solidFill>
            </a:endParaRPr>
          </a:p>
          <a:p>
            <a:pPr>
              <a:lnSpc>
                <a:spcPct val="150000"/>
              </a:lnSpc>
            </a:pPr>
            <a:r>
              <a:rPr lang="en-US" sz="2000" dirty="0"/>
              <a:t>Interestingly, </a:t>
            </a:r>
            <a:r>
              <a:rPr lang="en-US" sz="2000" b="1" dirty="0">
                <a:solidFill>
                  <a:srgbClr val="0070C0"/>
                </a:solidFill>
              </a:rPr>
              <a:t>5G</a:t>
            </a:r>
            <a:r>
              <a:rPr lang="en-US" sz="2000" dirty="0"/>
              <a:t> throughput improves as </a:t>
            </a:r>
            <a:r>
              <a:rPr lang="en-US" sz="2000" b="1" u="sng" dirty="0"/>
              <a:t>TCP concurrency level </a:t>
            </a:r>
            <a:r>
              <a:rPr lang="en-US" sz="2000" dirty="0"/>
              <a:t>increases. We wonder why…</a:t>
            </a:r>
          </a:p>
          <a:p>
            <a:pPr lvl="1">
              <a:lnSpc>
                <a:spcPct val="150000"/>
              </a:lnSpc>
            </a:pPr>
            <a:r>
              <a:rPr lang="en-US" sz="1700" dirty="0"/>
              <a:t>carrier restrictions?</a:t>
            </a:r>
          </a:p>
          <a:p>
            <a:pPr lvl="1">
              <a:lnSpc>
                <a:spcPct val="150000"/>
              </a:lnSpc>
            </a:pPr>
            <a:r>
              <a:rPr lang="en-US" sz="1700" dirty="0"/>
              <a:t>backhaul unable to support?</a:t>
            </a:r>
          </a:p>
        </p:txBody>
      </p:sp>
      <p:pic>
        <p:nvPicPr>
          <p:cNvPr id="6" name="Picture 5">
            <a:extLst>
              <a:ext uri="{FF2B5EF4-FFF2-40B4-BE49-F238E27FC236}">
                <a16:creationId xmlns:a16="http://schemas.microsoft.com/office/drawing/2014/main" id="{5EA1560F-3CB2-C441-907A-799F605AC4B6}"/>
              </a:ext>
            </a:extLst>
          </p:cNvPr>
          <p:cNvPicPr>
            <a:picLocks noChangeAspect="1"/>
          </p:cNvPicPr>
          <p:nvPr/>
        </p:nvPicPr>
        <p:blipFill>
          <a:blip r:embed="rId3"/>
          <a:srcRect/>
          <a:stretch/>
        </p:blipFill>
        <p:spPr>
          <a:xfrm>
            <a:off x="6474572" y="1758754"/>
            <a:ext cx="5315094" cy="3496773"/>
          </a:xfrm>
          <a:prstGeom prst="rect">
            <a:avLst/>
          </a:prstGeom>
        </p:spPr>
      </p:pic>
      <p:grpSp>
        <p:nvGrpSpPr>
          <p:cNvPr id="35" name="Group 34">
            <a:extLst>
              <a:ext uri="{FF2B5EF4-FFF2-40B4-BE49-F238E27FC236}">
                <a16:creationId xmlns:a16="http://schemas.microsoft.com/office/drawing/2014/main" id="{11106736-7BC9-0E46-81F6-C8153C680A86}"/>
              </a:ext>
            </a:extLst>
          </p:cNvPr>
          <p:cNvGrpSpPr/>
          <p:nvPr/>
        </p:nvGrpSpPr>
        <p:grpSpPr>
          <a:xfrm>
            <a:off x="10374519" y="2295526"/>
            <a:ext cx="360404" cy="1985308"/>
            <a:chOff x="9598025" y="1993879"/>
            <a:chExt cx="304800" cy="1679009"/>
          </a:xfrm>
        </p:grpSpPr>
        <p:sp>
          <p:nvSpPr>
            <p:cNvPr id="33" name="Right Brace 32">
              <a:extLst>
                <a:ext uri="{FF2B5EF4-FFF2-40B4-BE49-F238E27FC236}">
                  <a16:creationId xmlns:a16="http://schemas.microsoft.com/office/drawing/2014/main" id="{0EB402AC-7AFC-6546-BF4A-936F65BD81D2}"/>
                </a:ext>
              </a:extLst>
            </p:cNvPr>
            <p:cNvSpPr/>
            <p:nvPr/>
          </p:nvSpPr>
          <p:spPr>
            <a:xfrm>
              <a:off x="9598025" y="1993879"/>
              <a:ext cx="107835" cy="1288871"/>
            </a:xfrm>
            <a:prstGeom prst="rightBrace">
              <a:avLst>
                <a:gd name="adj1" fmla="val 46609"/>
                <a:gd name="adj2" fmla="val 50000"/>
              </a:avLst>
            </a:prstGeom>
            <a:ln w="28575">
              <a:solidFill>
                <a:srgbClr val="1F77B4"/>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4" name="Right Brace 33">
              <a:extLst>
                <a:ext uri="{FF2B5EF4-FFF2-40B4-BE49-F238E27FC236}">
                  <a16:creationId xmlns:a16="http://schemas.microsoft.com/office/drawing/2014/main" id="{FE31E4B2-C1F5-1B48-A910-57658AAA3FB1}"/>
                </a:ext>
              </a:extLst>
            </p:cNvPr>
            <p:cNvSpPr/>
            <p:nvPr/>
          </p:nvSpPr>
          <p:spPr>
            <a:xfrm>
              <a:off x="9810750" y="3492550"/>
              <a:ext cx="92075" cy="180338"/>
            </a:xfrm>
            <a:prstGeom prst="rightBrace">
              <a:avLst>
                <a:gd name="adj1" fmla="val 21392"/>
                <a:gd name="adj2" fmla="val 50000"/>
              </a:avLst>
            </a:prstGeom>
            <a:ln w="28575">
              <a:solidFill>
                <a:srgbClr val="FF7F0D"/>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grpSp>
      <p:cxnSp>
        <p:nvCxnSpPr>
          <p:cNvPr id="45" name="Straight Arrow Connector 44">
            <a:extLst>
              <a:ext uri="{FF2B5EF4-FFF2-40B4-BE49-F238E27FC236}">
                <a16:creationId xmlns:a16="http://schemas.microsoft.com/office/drawing/2014/main" id="{D0ECE49C-D24A-EC42-A1E6-8A279D881943}"/>
              </a:ext>
            </a:extLst>
          </p:cNvPr>
          <p:cNvCxnSpPr>
            <a:cxnSpLocks/>
          </p:cNvCxnSpPr>
          <p:nvPr/>
        </p:nvCxnSpPr>
        <p:spPr>
          <a:xfrm flipV="1">
            <a:off x="10438272" y="3080356"/>
            <a:ext cx="0" cy="108328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1C527390-6618-8641-8461-B90BE8CC7837}"/>
              </a:ext>
            </a:extLst>
          </p:cNvPr>
          <p:cNvGrpSpPr/>
          <p:nvPr/>
        </p:nvGrpSpPr>
        <p:grpSpPr>
          <a:xfrm>
            <a:off x="8031892" y="3006037"/>
            <a:ext cx="3202272" cy="1193166"/>
            <a:chOff x="7937302" y="3006037"/>
            <a:chExt cx="3202272" cy="1193166"/>
          </a:xfrm>
        </p:grpSpPr>
        <p:cxnSp>
          <p:nvCxnSpPr>
            <p:cNvPr id="37" name="Straight Arrow Connector 36">
              <a:extLst>
                <a:ext uri="{FF2B5EF4-FFF2-40B4-BE49-F238E27FC236}">
                  <a16:creationId xmlns:a16="http://schemas.microsoft.com/office/drawing/2014/main" id="{8B2CBDF4-7928-C049-A741-9510E97E68DF}"/>
                </a:ext>
              </a:extLst>
            </p:cNvPr>
            <p:cNvCxnSpPr>
              <a:cxnSpLocks/>
            </p:cNvCxnSpPr>
            <p:nvPr/>
          </p:nvCxnSpPr>
          <p:spPr>
            <a:xfrm flipV="1">
              <a:off x="8744457" y="3667512"/>
              <a:ext cx="0" cy="49612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a:extLst>
                <a:ext uri="{FF2B5EF4-FFF2-40B4-BE49-F238E27FC236}">
                  <a16:creationId xmlns:a16="http://schemas.microsoft.com/office/drawing/2014/main" id="{D3C4FE1C-514B-5047-8ABB-44880D4EFBB8}"/>
                </a:ext>
              </a:extLst>
            </p:cNvPr>
            <p:cNvCxnSpPr>
              <a:cxnSpLocks/>
            </p:cNvCxnSpPr>
            <p:nvPr/>
          </p:nvCxnSpPr>
          <p:spPr>
            <a:xfrm flipV="1">
              <a:off x="9544104" y="3450431"/>
              <a:ext cx="0" cy="71320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F01073B3-24E7-6443-8679-D339BCA3D2EA}"/>
                </a:ext>
              </a:extLst>
            </p:cNvPr>
            <p:cNvCxnSpPr>
              <a:cxnSpLocks/>
            </p:cNvCxnSpPr>
            <p:nvPr/>
          </p:nvCxnSpPr>
          <p:spPr>
            <a:xfrm flipV="1">
              <a:off x="11139574" y="3006037"/>
              <a:ext cx="0" cy="113733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482ED1DA-8D08-BE42-8840-12794F4C712D}"/>
                </a:ext>
              </a:extLst>
            </p:cNvPr>
            <p:cNvCxnSpPr>
              <a:cxnSpLocks/>
            </p:cNvCxnSpPr>
            <p:nvPr/>
          </p:nvCxnSpPr>
          <p:spPr>
            <a:xfrm flipV="1">
              <a:off x="7937302" y="3985966"/>
              <a:ext cx="0" cy="213237"/>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8" name="Group 7">
            <a:extLst>
              <a:ext uri="{FF2B5EF4-FFF2-40B4-BE49-F238E27FC236}">
                <a16:creationId xmlns:a16="http://schemas.microsoft.com/office/drawing/2014/main" id="{63CC668D-1676-E44B-9D53-14FC4A082DDF}"/>
              </a:ext>
            </a:extLst>
          </p:cNvPr>
          <p:cNvGrpSpPr/>
          <p:nvPr/>
        </p:nvGrpSpPr>
        <p:grpSpPr>
          <a:xfrm>
            <a:off x="7941791" y="2992363"/>
            <a:ext cx="3390956" cy="986096"/>
            <a:chOff x="7847201" y="2992363"/>
            <a:chExt cx="3390956" cy="986096"/>
          </a:xfrm>
        </p:grpSpPr>
        <p:cxnSp>
          <p:nvCxnSpPr>
            <p:cNvPr id="53" name="Straight Connector 52">
              <a:extLst>
                <a:ext uri="{FF2B5EF4-FFF2-40B4-BE49-F238E27FC236}">
                  <a16:creationId xmlns:a16="http://schemas.microsoft.com/office/drawing/2014/main" id="{204C6B58-A7F5-6A4C-94C9-A0F2E15F3747}"/>
                </a:ext>
              </a:extLst>
            </p:cNvPr>
            <p:cNvCxnSpPr/>
            <p:nvPr/>
          </p:nvCxnSpPr>
          <p:spPr>
            <a:xfrm>
              <a:off x="7847201" y="3978459"/>
              <a:ext cx="176448"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E04710DA-EA21-014C-BFA2-CD117AC2FC3F}"/>
                </a:ext>
              </a:extLst>
            </p:cNvPr>
            <p:cNvCxnSpPr/>
            <p:nvPr/>
          </p:nvCxnSpPr>
          <p:spPr>
            <a:xfrm>
              <a:off x="8656233" y="3667512"/>
              <a:ext cx="176448"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50896ACD-4093-D841-895D-AC166083E9B1}"/>
                </a:ext>
              </a:extLst>
            </p:cNvPr>
            <p:cNvCxnSpPr/>
            <p:nvPr/>
          </p:nvCxnSpPr>
          <p:spPr>
            <a:xfrm>
              <a:off x="9455879" y="3429878"/>
              <a:ext cx="176448"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21C1E569-1FA8-1341-B3FC-6E47AF5F012E}"/>
                </a:ext>
              </a:extLst>
            </p:cNvPr>
            <p:cNvCxnSpPr>
              <a:cxnSpLocks/>
            </p:cNvCxnSpPr>
            <p:nvPr/>
          </p:nvCxnSpPr>
          <p:spPr>
            <a:xfrm>
              <a:off x="10255457" y="3080356"/>
              <a:ext cx="197165"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F923979C-F05C-6C40-8B9E-FEA995BC90BA}"/>
                </a:ext>
              </a:extLst>
            </p:cNvPr>
            <p:cNvCxnSpPr>
              <a:cxnSpLocks/>
            </p:cNvCxnSpPr>
            <p:nvPr/>
          </p:nvCxnSpPr>
          <p:spPr>
            <a:xfrm>
              <a:off x="11040992" y="2992363"/>
              <a:ext cx="197165" cy="0"/>
            </a:xfrm>
            <a:prstGeom prst="line">
              <a:avLst/>
            </a:prstGeom>
            <a:ln w="19050">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
        <p:nvSpPr>
          <p:cNvPr id="84" name="TextBox 83">
            <a:extLst>
              <a:ext uri="{FF2B5EF4-FFF2-40B4-BE49-F238E27FC236}">
                <a16:creationId xmlns:a16="http://schemas.microsoft.com/office/drawing/2014/main" id="{C395EA75-F6BC-4E40-BAFE-A2003F5BB437}"/>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a:t>
            </a:r>
            <a:r>
              <a:rPr lang="en-US" sz="1400" dirty="0" err="1">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mmWave</a:t>
            </a: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 Line of Sight Performance (1/2)</a:t>
            </a:r>
          </a:p>
        </p:txBody>
      </p:sp>
      <p:sp>
        <p:nvSpPr>
          <p:cNvPr id="42" name="TextBox 41">
            <a:extLst>
              <a:ext uri="{FF2B5EF4-FFF2-40B4-BE49-F238E27FC236}">
                <a16:creationId xmlns:a16="http://schemas.microsoft.com/office/drawing/2014/main" id="{C77341AF-006D-EC4B-9D8A-9913A6721476}"/>
              </a:ext>
            </a:extLst>
          </p:cNvPr>
          <p:cNvSpPr txBox="1"/>
          <p:nvPr/>
        </p:nvSpPr>
        <p:spPr>
          <a:xfrm>
            <a:off x="7083268" y="1481702"/>
            <a:ext cx="798617" cy="369332"/>
          </a:xfrm>
          <a:prstGeom prst="rect">
            <a:avLst/>
          </a:prstGeom>
          <a:noFill/>
        </p:spPr>
        <p:txBody>
          <a:bodyPr wrap="none" rtlCol="0">
            <a:spAutoFit/>
          </a:bodyPr>
          <a:lstStyle/>
          <a:p>
            <a:r>
              <a:rPr lang="en-US" b="1" dirty="0"/>
              <a:t>Setup:</a:t>
            </a:r>
          </a:p>
        </p:txBody>
      </p:sp>
      <p:sp>
        <p:nvSpPr>
          <p:cNvPr id="43" name="Rounded Rectangle 42">
            <a:extLst>
              <a:ext uri="{FF2B5EF4-FFF2-40B4-BE49-F238E27FC236}">
                <a16:creationId xmlns:a16="http://schemas.microsoft.com/office/drawing/2014/main" id="{B855FC41-A764-8943-A4E4-155D89377116}"/>
              </a:ext>
            </a:extLst>
          </p:cNvPr>
          <p:cNvSpPr/>
          <p:nvPr/>
        </p:nvSpPr>
        <p:spPr>
          <a:xfrm>
            <a:off x="8977579" y="1536026"/>
            <a:ext cx="1215765" cy="281512"/>
          </a:xfrm>
          <a:prstGeom prst="roundRect">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4">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UE-Stationary</a:t>
            </a:r>
          </a:p>
        </p:txBody>
      </p:sp>
      <p:sp>
        <p:nvSpPr>
          <p:cNvPr id="44" name="Rounded Rectangle 43">
            <a:extLst>
              <a:ext uri="{FF2B5EF4-FFF2-40B4-BE49-F238E27FC236}">
                <a16:creationId xmlns:a16="http://schemas.microsoft.com/office/drawing/2014/main" id="{0AF38CE3-1BEA-6D47-A76A-7828D6DE25CA}"/>
              </a:ext>
            </a:extLst>
          </p:cNvPr>
          <p:cNvSpPr/>
          <p:nvPr/>
        </p:nvSpPr>
        <p:spPr>
          <a:xfrm>
            <a:off x="7985424" y="1536026"/>
            <a:ext cx="888616" cy="278634"/>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a:solidFill>
                  <a:schemeClr val="accent3">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mmWave</a:t>
            </a:r>
            <a:endParaRPr lang="en-US" sz="1400" b="1" dirty="0">
              <a:solidFill>
                <a:schemeClr val="accent3">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endParaRPr>
          </a:p>
        </p:txBody>
      </p:sp>
      <p:grpSp>
        <p:nvGrpSpPr>
          <p:cNvPr id="46" name="Group 45">
            <a:extLst>
              <a:ext uri="{FF2B5EF4-FFF2-40B4-BE49-F238E27FC236}">
                <a16:creationId xmlns:a16="http://schemas.microsoft.com/office/drawing/2014/main" id="{87A28962-5D6C-7D42-80A4-08581E8B5B87}"/>
              </a:ext>
            </a:extLst>
          </p:cNvPr>
          <p:cNvGrpSpPr/>
          <p:nvPr/>
        </p:nvGrpSpPr>
        <p:grpSpPr>
          <a:xfrm>
            <a:off x="10343682" y="1493353"/>
            <a:ext cx="1052964" cy="366857"/>
            <a:chOff x="2760855" y="1776346"/>
            <a:chExt cx="1052964" cy="366857"/>
          </a:xfrm>
        </p:grpSpPr>
        <p:pic>
          <p:nvPicPr>
            <p:cNvPr id="47" name="Picture 46" descr="A picture containing table, computer&#10;&#10;Description automatically generated">
              <a:extLst>
                <a:ext uri="{FF2B5EF4-FFF2-40B4-BE49-F238E27FC236}">
                  <a16:creationId xmlns:a16="http://schemas.microsoft.com/office/drawing/2014/main" id="{3E53E7FB-1745-D845-B184-4BDF35190705}"/>
                </a:ext>
              </a:extLst>
            </p:cNvPr>
            <p:cNvPicPr>
              <a:picLocks noChangeAspect="1"/>
            </p:cNvPicPr>
            <p:nvPr/>
          </p:nvPicPr>
          <p:blipFill>
            <a:blip r:embed="rId4"/>
            <a:stretch>
              <a:fillRect/>
            </a:stretch>
          </p:blipFill>
          <p:spPr>
            <a:xfrm>
              <a:off x="2760855" y="1776346"/>
              <a:ext cx="373892" cy="366857"/>
            </a:xfrm>
            <a:prstGeom prst="rect">
              <a:avLst/>
            </a:prstGeom>
          </p:spPr>
        </p:pic>
        <p:sp>
          <p:nvSpPr>
            <p:cNvPr id="49" name="TextBox 48">
              <a:extLst>
                <a:ext uri="{FF2B5EF4-FFF2-40B4-BE49-F238E27FC236}">
                  <a16:creationId xmlns:a16="http://schemas.microsoft.com/office/drawing/2014/main" id="{92228FC6-31DD-CB41-B57B-6EC6FEF0B80A}"/>
                </a:ext>
              </a:extLst>
            </p:cNvPr>
            <p:cNvSpPr txBox="1"/>
            <p:nvPr/>
          </p:nvSpPr>
          <p:spPr>
            <a:xfrm>
              <a:off x="2994364" y="1805887"/>
              <a:ext cx="819455" cy="307777"/>
            </a:xfrm>
            <a:prstGeom prst="rect">
              <a:avLst/>
            </a:prstGeom>
            <a:noFill/>
          </p:spPr>
          <p:txBody>
            <a:bodyPr wrap="none" rtlCol="0">
              <a:spAutoFit/>
            </a:bodyPr>
            <a:lstStyle/>
            <a:p>
              <a:r>
                <a:rPr lang="en-US" sz="1400" b="1" dirty="0">
                  <a:latin typeface="CMU Sans Serif Medium" panose="02000603000000000000" pitchFamily="2" charset="0"/>
                  <a:ea typeface="CMU Sans Serif Medium" panose="02000603000000000000" pitchFamily="2" charset="0"/>
                  <a:cs typeface="CMU Sans Serif Medium" panose="02000603000000000000" pitchFamily="2" charset="0"/>
                </a:rPr>
                <a:t>US East</a:t>
              </a:r>
            </a:p>
          </p:txBody>
        </p:sp>
      </p:grpSp>
      <p:sp>
        <p:nvSpPr>
          <p:cNvPr id="4" name="Rectangle 3">
            <a:extLst>
              <a:ext uri="{FF2B5EF4-FFF2-40B4-BE49-F238E27FC236}">
                <a16:creationId xmlns:a16="http://schemas.microsoft.com/office/drawing/2014/main" id="{3A960438-43AA-3344-BDA0-8D79D2C24DE9}"/>
              </a:ext>
            </a:extLst>
          </p:cNvPr>
          <p:cNvSpPr/>
          <p:nvPr/>
        </p:nvSpPr>
        <p:spPr>
          <a:xfrm>
            <a:off x="7710488" y="2037388"/>
            <a:ext cx="3817143" cy="23441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8">
            <a:extLst>
              <a:ext uri="{FF2B5EF4-FFF2-40B4-BE49-F238E27FC236}">
                <a16:creationId xmlns:a16="http://schemas.microsoft.com/office/drawing/2014/main" id="{24E5B5B7-BD7A-0548-8F8A-F304A5680EFF}"/>
              </a:ext>
            </a:extLst>
          </p:cNvPr>
          <p:cNvSpPr/>
          <p:nvPr/>
        </p:nvSpPr>
        <p:spPr>
          <a:xfrm>
            <a:off x="7881885" y="2091711"/>
            <a:ext cx="3780097" cy="1773123"/>
          </a:xfrm>
          <a:custGeom>
            <a:avLst/>
            <a:gdLst>
              <a:gd name="connsiteX0" fmla="*/ 0 w 4073236"/>
              <a:gd name="connsiteY0" fmla="*/ 1845320 h 1845320"/>
              <a:gd name="connsiteX1" fmla="*/ 817418 w 4073236"/>
              <a:gd name="connsiteY1" fmla="*/ 1360411 h 1845320"/>
              <a:gd name="connsiteX2" fmla="*/ 1607127 w 4073236"/>
              <a:gd name="connsiteY2" fmla="*/ 847793 h 1845320"/>
              <a:gd name="connsiteX3" fmla="*/ 2424545 w 4073236"/>
              <a:gd name="connsiteY3" fmla="*/ 307466 h 1845320"/>
              <a:gd name="connsiteX4" fmla="*/ 3200400 w 4073236"/>
              <a:gd name="connsiteY4" fmla="*/ 44229 h 1845320"/>
              <a:gd name="connsiteX5" fmla="*/ 4073236 w 4073236"/>
              <a:gd name="connsiteY5" fmla="*/ 2666 h 1845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73236" h="1845320">
                <a:moveTo>
                  <a:pt x="0" y="1845320"/>
                </a:moveTo>
                <a:cubicBezTo>
                  <a:pt x="274782" y="1685992"/>
                  <a:pt x="549564" y="1526665"/>
                  <a:pt x="817418" y="1360411"/>
                </a:cubicBezTo>
                <a:cubicBezTo>
                  <a:pt x="1085273" y="1194156"/>
                  <a:pt x="1607127" y="847793"/>
                  <a:pt x="1607127" y="847793"/>
                </a:cubicBezTo>
                <a:cubicBezTo>
                  <a:pt x="1874982" y="672302"/>
                  <a:pt x="2158999" y="441393"/>
                  <a:pt x="2424545" y="307466"/>
                </a:cubicBezTo>
                <a:cubicBezTo>
                  <a:pt x="2690091" y="173539"/>
                  <a:pt x="2925618" y="95029"/>
                  <a:pt x="3200400" y="44229"/>
                </a:cubicBezTo>
                <a:cubicBezTo>
                  <a:pt x="3475182" y="-6571"/>
                  <a:pt x="3774209" y="-1953"/>
                  <a:pt x="4073236" y="2666"/>
                </a:cubicBezTo>
              </a:path>
            </a:pathLst>
          </a:custGeom>
          <a:noFill/>
          <a:ln>
            <a:solidFill>
              <a:srgbClr val="FF0000"/>
            </a:solidFill>
            <a:prstDash val="dash"/>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68772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0" nodeType="clickEffect">
                                  <p:stCondLst>
                                    <p:cond delay="0"/>
                                  </p:stCondLst>
                                  <p:childTnLst>
                                    <p:animEffect transition="out" filter="fad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0" end="0"/>
                                            </p:txEl>
                                          </p:spTgt>
                                        </p:tgtEl>
                                        <p:attrNameLst>
                                          <p:attrName>style.visibility</p:attrName>
                                        </p:attrNameLst>
                                      </p:cBhvr>
                                      <p:to>
                                        <p:strVal val="visible"/>
                                      </p:to>
                                    </p:set>
                                    <p:animEffect transition="in" filter="fade">
                                      <p:cBhvr>
                                        <p:cTn id="17" dur="500"/>
                                        <p:tgtEl>
                                          <p:spTgt spid="2">
                                            <p:txEl>
                                              <p:pRg st="0" end="0"/>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500"/>
                                        <p:tgtEl>
                                          <p:spTgt spid="45"/>
                                        </p:tgtEl>
                                      </p:cBhvr>
                                    </p:animEffect>
                                  </p:childTnLst>
                                </p:cTn>
                              </p:par>
                            </p:childTnLst>
                          </p:cTn>
                        </p:par>
                        <p:par>
                          <p:cTn id="27" fill="hold">
                            <p:stCondLst>
                              <p:cond delay="500"/>
                            </p:stCondLst>
                            <p:childTnLst>
                              <p:par>
                                <p:cTn id="28" presetID="35" presetClass="emph" presetSubtype="0" repeatCount="indefinite" fill="hold" nodeType="afterEffect">
                                  <p:stCondLst>
                                    <p:cond delay="0"/>
                                  </p:stCondLst>
                                  <p:endCondLst>
                                    <p:cond evt="onNext" delay="0">
                                      <p:tgtEl>
                                        <p:sldTgt/>
                                      </p:tgtEl>
                                    </p:cond>
                                  </p:endCondLst>
                                  <p:childTnLst>
                                    <p:anim calcmode="discrete" valueType="str">
                                      <p:cBhvr>
                                        <p:cTn id="29" dur="1000" fill="hold"/>
                                        <p:tgtEl>
                                          <p:spTgt spid="7"/>
                                        </p:tgtEl>
                                        <p:attrNameLst>
                                          <p:attrName>style.visibility</p:attrName>
                                        </p:attrNameLst>
                                      </p:cBhvr>
                                      <p:tavLst>
                                        <p:tav tm="0">
                                          <p:val>
                                            <p:strVal val="hidden"/>
                                          </p:val>
                                        </p:tav>
                                        <p:tav tm="50000">
                                          <p:val>
                                            <p:strVal val="visible"/>
                                          </p:val>
                                        </p:tav>
                                      </p:tavLst>
                                    </p:anim>
                                  </p:childTnLst>
                                </p:cTn>
                              </p:par>
                              <p:par>
                                <p:cTn id="30" presetID="35" presetClass="emph" presetSubtype="0" repeatCount="indefinite" fill="hold" nodeType="withEffect">
                                  <p:stCondLst>
                                    <p:cond delay="0"/>
                                  </p:stCondLst>
                                  <p:endCondLst>
                                    <p:cond evt="onNext" delay="0">
                                      <p:tgtEl>
                                        <p:sldTgt/>
                                      </p:tgtEl>
                                    </p:cond>
                                  </p:endCondLst>
                                  <p:childTnLst>
                                    <p:anim calcmode="discrete" valueType="str">
                                      <p:cBhvr>
                                        <p:cTn id="31" dur="1000" fill="hold"/>
                                        <p:tgtEl>
                                          <p:spTgt spid="45"/>
                                        </p:tgtEl>
                                        <p:attrNameLst>
                                          <p:attrName>style.visibility</p:attrName>
                                        </p:attrNameLst>
                                      </p:cBhvr>
                                      <p:tavLst>
                                        <p:tav tm="0">
                                          <p:val>
                                            <p:strVal val="hidden"/>
                                          </p:val>
                                        </p:tav>
                                        <p:tav tm="50000">
                                          <p:val>
                                            <p:strVal val="visible"/>
                                          </p:val>
                                        </p:tav>
                                      </p:tavLst>
                                    </p:anim>
                                  </p:childTnLst>
                                </p:cTn>
                              </p:par>
                            </p:childTnLst>
                          </p:cTn>
                        </p:par>
                      </p:childTnLst>
                    </p:cTn>
                  </p:par>
                  <p:par>
                    <p:cTn id="32" fill="hold">
                      <p:stCondLst>
                        <p:cond delay="indefinite"/>
                      </p:stCondLst>
                      <p:childTnLst>
                        <p:par>
                          <p:cTn id="33" fill="hold">
                            <p:stCondLst>
                              <p:cond delay="0"/>
                            </p:stCondLst>
                            <p:childTnLst>
                              <p:par>
                                <p:cTn id="34" presetID="35" presetClass="emph" presetSubtype="0" repeatCount="indefinite" fill="hold" nodeType="clickEffect">
                                  <p:stCondLst>
                                    <p:cond delay="0"/>
                                  </p:stCondLst>
                                  <p:endCondLst>
                                    <p:cond evt="onNext" delay="0">
                                      <p:tgtEl>
                                        <p:sldTgt/>
                                      </p:tgtEl>
                                    </p:cond>
                                  </p:endCondLst>
                                  <p:childTnLst>
                                    <p:anim calcmode="discrete" valueType="str">
                                      <p:cBhvr>
                                        <p:cTn id="35" dur="1000" fill="hold"/>
                                        <p:tgtEl>
                                          <p:spTgt spid="45"/>
                                        </p:tgtEl>
                                        <p:attrNameLst>
                                          <p:attrName>style.visibility</p:attrName>
                                        </p:attrNameLst>
                                      </p:cBhvr>
                                      <p:tavLst>
                                        <p:tav tm="0">
                                          <p:val>
                                            <p:strVal val="hidden"/>
                                          </p:val>
                                        </p:tav>
                                        <p:tav tm="50000">
                                          <p:val>
                                            <p:strVal val="visible"/>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2">
                                            <p:txEl>
                                              <p:pRg st="1" end="1"/>
                                            </p:txEl>
                                          </p:spTgt>
                                        </p:tgtEl>
                                        <p:attrNameLst>
                                          <p:attrName>style.visibility</p:attrName>
                                        </p:attrNameLst>
                                      </p:cBhvr>
                                      <p:to>
                                        <p:strVal val="visible"/>
                                      </p:to>
                                    </p:set>
                                    <p:animEffect transition="in" filter="fade">
                                      <p:cBhvr>
                                        <p:cTn id="40" dur="500"/>
                                        <p:tgtEl>
                                          <p:spTgt spid="2">
                                            <p:txEl>
                                              <p:pRg st="1" end="1"/>
                                            </p:txEl>
                                          </p:spTgt>
                                        </p:tgtEl>
                                      </p:cBhvr>
                                    </p:animEffect>
                                  </p:childTnLst>
                                </p:cTn>
                              </p:par>
                              <p:par>
                                <p:cTn id="41" presetID="10" presetClass="exit" presetSubtype="0" fill="hold" nodeType="withEffect">
                                  <p:stCondLst>
                                    <p:cond delay="0"/>
                                  </p:stCondLst>
                                  <p:childTnLst>
                                    <p:animEffect transition="out" filter="fade">
                                      <p:cBhvr>
                                        <p:cTn id="42" dur="500"/>
                                        <p:tgtEl>
                                          <p:spTgt spid="45"/>
                                        </p:tgtEl>
                                      </p:cBhvr>
                                    </p:animEffect>
                                    <p:set>
                                      <p:cBhvr>
                                        <p:cTn id="43" dur="1" fill="hold">
                                          <p:stCondLst>
                                            <p:cond delay="499"/>
                                          </p:stCondLst>
                                        </p:cTn>
                                        <p:tgtEl>
                                          <p:spTgt spid="45"/>
                                        </p:tgtEl>
                                        <p:attrNameLst>
                                          <p:attrName>style.visibility</p:attrName>
                                        </p:attrNameLst>
                                      </p:cBhvr>
                                      <p:to>
                                        <p:strVal val="hidden"/>
                                      </p:to>
                                    </p:set>
                                  </p:childTnLst>
                                </p:cTn>
                              </p:par>
                              <p:par>
                                <p:cTn id="44" presetID="10" presetClass="exit" presetSubtype="0" fill="hold" nodeType="withEffect">
                                  <p:stCondLst>
                                    <p:cond delay="0"/>
                                  </p:stCondLst>
                                  <p:childTnLst>
                                    <p:animEffect transition="out" filter="fade">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par>
                                <p:cTn id="47" presetID="10" presetClass="exit" presetSubtype="0" fill="hold" nodeType="withEffect">
                                  <p:stCondLst>
                                    <p:cond delay="0"/>
                                  </p:stCondLst>
                                  <p:childTnLst>
                                    <p:animEffect transition="out" filter="fade">
                                      <p:cBhvr>
                                        <p:cTn id="48" dur="500"/>
                                        <p:tgtEl>
                                          <p:spTgt spid="8"/>
                                        </p:tgtEl>
                                      </p:cBhvr>
                                    </p:animEffect>
                                    <p:set>
                                      <p:cBhvr>
                                        <p:cTn id="49" dur="1" fill="hold">
                                          <p:stCondLst>
                                            <p:cond delay="499"/>
                                          </p:stCondLst>
                                        </p:cTn>
                                        <p:tgtEl>
                                          <p:spTgt spid="8"/>
                                        </p:tgtEl>
                                        <p:attrNameLst>
                                          <p:attrName>style.visibility</p:attrName>
                                        </p:attrNameLst>
                                      </p:cBhvr>
                                      <p:to>
                                        <p:strVal val="hidden"/>
                                      </p:to>
                                    </p:set>
                                  </p:childTnLst>
                                </p:cTn>
                              </p:par>
                            </p:childTnLst>
                          </p:cTn>
                        </p:par>
                        <p:par>
                          <p:cTn id="50" fill="hold">
                            <p:stCondLst>
                              <p:cond delay="500"/>
                            </p:stCondLst>
                            <p:childTnLst>
                              <p:par>
                                <p:cTn id="51" presetID="10" presetClass="entr" presetSubtype="0" fill="hold" nodeType="after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fade">
                                      <p:cBhvr>
                                        <p:cTn id="53" dur="500"/>
                                        <p:tgtEl>
                                          <p:spTgt spid="35"/>
                                        </p:tgtEl>
                                      </p:cBhvr>
                                    </p:animEffect>
                                  </p:childTnLst>
                                </p:cTn>
                              </p:par>
                            </p:childTnLst>
                          </p:cTn>
                        </p:par>
                        <p:par>
                          <p:cTn id="54" fill="hold">
                            <p:stCondLst>
                              <p:cond delay="1000"/>
                            </p:stCondLst>
                            <p:childTnLst>
                              <p:par>
                                <p:cTn id="55" presetID="35" presetClass="emph" presetSubtype="0" repeatCount="indefinite" fill="hold" nodeType="afterEffect">
                                  <p:stCondLst>
                                    <p:cond delay="0"/>
                                  </p:stCondLst>
                                  <p:endCondLst>
                                    <p:cond evt="onNext" delay="0">
                                      <p:tgtEl>
                                        <p:sldTgt/>
                                      </p:tgtEl>
                                    </p:cond>
                                  </p:endCondLst>
                                  <p:childTnLst>
                                    <p:anim calcmode="discrete" valueType="str">
                                      <p:cBhvr>
                                        <p:cTn id="56" dur="1000" fill="hold"/>
                                        <p:tgtEl>
                                          <p:spTgt spid="35"/>
                                        </p:tgtEl>
                                        <p:attrNameLst>
                                          <p:attrName>style.visibility</p:attrName>
                                        </p:attrNameLst>
                                      </p:cBhvr>
                                      <p:tavLst>
                                        <p:tav tm="0">
                                          <p:val>
                                            <p:strVal val="hidden"/>
                                          </p:val>
                                        </p:tav>
                                        <p:tav tm="50000">
                                          <p:val>
                                            <p:strVal val="visible"/>
                                          </p:val>
                                        </p:tav>
                                      </p:tavLst>
                                    </p:anim>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
                                            <p:txEl>
                                              <p:pRg st="2" end="2"/>
                                            </p:txEl>
                                          </p:spTgt>
                                        </p:tgtEl>
                                        <p:attrNameLst>
                                          <p:attrName>style.visibility</p:attrName>
                                        </p:attrNameLst>
                                      </p:cBhvr>
                                      <p:to>
                                        <p:strVal val="visible"/>
                                      </p:to>
                                    </p:set>
                                    <p:animEffect transition="in" filter="fade">
                                      <p:cBhvr>
                                        <p:cTn id="61" dur="500"/>
                                        <p:tgtEl>
                                          <p:spTgt spid="2">
                                            <p:txEl>
                                              <p:pRg st="2" end="2"/>
                                            </p:txEl>
                                          </p:spTgt>
                                        </p:tgtEl>
                                      </p:cBhvr>
                                    </p:animEffect>
                                  </p:childTnLst>
                                </p:cTn>
                              </p:par>
                            </p:childTnLst>
                          </p:cTn>
                        </p:par>
                        <p:par>
                          <p:cTn id="62" fill="hold">
                            <p:stCondLst>
                              <p:cond delay="500"/>
                            </p:stCondLst>
                            <p:childTnLst>
                              <p:par>
                                <p:cTn id="63" presetID="10" presetClass="entr" presetSubtype="0" fill="hold" grpId="0" nodeType="afterEffect">
                                  <p:stCondLst>
                                    <p:cond delay="0"/>
                                  </p:stCondLst>
                                  <p:childTnLst>
                                    <p:set>
                                      <p:cBhvr>
                                        <p:cTn id="64" dur="1" fill="hold">
                                          <p:stCondLst>
                                            <p:cond delay="0"/>
                                          </p:stCondLst>
                                        </p:cTn>
                                        <p:tgtEl>
                                          <p:spTgt spid="9"/>
                                        </p:tgtEl>
                                        <p:attrNameLst>
                                          <p:attrName>style.visibility</p:attrName>
                                        </p:attrNameLst>
                                      </p:cBhvr>
                                      <p:to>
                                        <p:strVal val="visible"/>
                                      </p:to>
                                    </p:set>
                                    <p:animEffect transition="in" filter="fade">
                                      <p:cBhvr>
                                        <p:cTn id="65" dur="500"/>
                                        <p:tgtEl>
                                          <p:spTgt spid="9"/>
                                        </p:tgtEl>
                                      </p:cBhvr>
                                    </p:animEffect>
                                  </p:childTnLst>
                                </p:cTn>
                              </p:par>
                            </p:childTnLst>
                          </p:cTn>
                        </p:par>
                        <p:par>
                          <p:cTn id="66" fill="hold">
                            <p:stCondLst>
                              <p:cond delay="1000"/>
                            </p:stCondLst>
                            <p:childTnLst>
                              <p:par>
                                <p:cTn id="67" presetID="35" presetClass="emph" presetSubtype="0" repeatCount="indefinite" fill="hold" nodeType="afterEffect">
                                  <p:stCondLst>
                                    <p:cond delay="0"/>
                                  </p:stCondLst>
                                  <p:endCondLst>
                                    <p:cond evt="onNext" delay="0">
                                      <p:tgtEl>
                                        <p:sldTgt/>
                                      </p:tgtEl>
                                    </p:cond>
                                  </p:endCondLst>
                                  <p:childTnLst>
                                    <p:anim calcmode="discrete" valueType="str">
                                      <p:cBhvr>
                                        <p:cTn id="68" dur="1000" fill="hold"/>
                                        <p:tgtEl>
                                          <p:spTgt spid="9"/>
                                        </p:tgtEl>
                                        <p:attrNameLst>
                                          <p:attrName>style.visibility</p:attrName>
                                        </p:attrNameLst>
                                      </p:cBhvr>
                                      <p:tavLst>
                                        <p:tav tm="0">
                                          <p:val>
                                            <p:strVal val="hidden"/>
                                          </p:val>
                                        </p:tav>
                                        <p:tav tm="50000">
                                          <p:val>
                                            <p:strVal val="visible"/>
                                          </p:val>
                                        </p:tav>
                                      </p:tavLst>
                                    </p:anim>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2">
                                            <p:txEl>
                                              <p:pRg st="3" end="3"/>
                                            </p:txEl>
                                          </p:spTgt>
                                        </p:tgtEl>
                                        <p:attrNameLst>
                                          <p:attrName>style.visibility</p:attrName>
                                        </p:attrNameLst>
                                      </p:cBhvr>
                                      <p:to>
                                        <p:strVal val="visible"/>
                                      </p:to>
                                    </p:set>
                                    <p:animEffect transition="in" filter="fade">
                                      <p:cBhvr>
                                        <p:cTn id="73" dur="500"/>
                                        <p:tgtEl>
                                          <p:spTgt spid="2">
                                            <p:txEl>
                                              <p:pRg st="3" end="3"/>
                                            </p:txEl>
                                          </p:spTgt>
                                        </p:tgtEl>
                                      </p:cBhvr>
                                    </p:animEffect>
                                  </p:childTnLst>
                                </p:cTn>
                              </p:par>
                              <p:par>
                                <p:cTn id="74" presetID="10" presetClass="exit" presetSubtype="0" fill="hold" grpId="1" nodeType="withEffect">
                                  <p:stCondLst>
                                    <p:cond delay="0"/>
                                  </p:stCondLst>
                                  <p:childTnLst>
                                    <p:animEffect transition="out" filter="fade">
                                      <p:cBhvr>
                                        <p:cTn id="75" dur="500"/>
                                        <p:tgtEl>
                                          <p:spTgt spid="9"/>
                                        </p:tgtEl>
                                      </p:cBhvr>
                                    </p:animEffect>
                                    <p:set>
                                      <p:cBhvr>
                                        <p:cTn id="76" dur="1" fill="hold">
                                          <p:stCondLst>
                                            <p:cond delay="499"/>
                                          </p:stCondLst>
                                        </p:cTn>
                                        <p:tgtEl>
                                          <p:spTgt spid="9"/>
                                        </p:tgtEl>
                                        <p:attrNameLst>
                                          <p:attrName>style.visibility</p:attrName>
                                        </p:attrNameLst>
                                      </p:cBhvr>
                                      <p:to>
                                        <p:strVal val="hidden"/>
                                      </p:to>
                                    </p:set>
                                  </p:childTnLst>
                                </p:cTn>
                              </p:par>
                            </p:childTnLst>
                          </p:cTn>
                        </p:par>
                      </p:childTnLst>
                    </p:cTn>
                  </p:par>
                  <p:par>
                    <p:cTn id="77" fill="hold">
                      <p:stCondLst>
                        <p:cond delay="indefinite"/>
                      </p:stCondLst>
                      <p:childTnLst>
                        <p:par>
                          <p:cTn id="78" fill="hold">
                            <p:stCondLst>
                              <p:cond delay="0"/>
                            </p:stCondLst>
                            <p:childTnLst>
                              <p:par>
                                <p:cTn id="79" presetID="10" presetClass="entr" presetSubtype="0" fill="hold" grpId="0" nodeType="clickEffect">
                                  <p:stCondLst>
                                    <p:cond delay="0"/>
                                  </p:stCondLst>
                                  <p:childTnLst>
                                    <p:set>
                                      <p:cBhvr>
                                        <p:cTn id="80" dur="1" fill="hold">
                                          <p:stCondLst>
                                            <p:cond delay="0"/>
                                          </p:stCondLst>
                                        </p:cTn>
                                        <p:tgtEl>
                                          <p:spTgt spid="2">
                                            <p:txEl>
                                              <p:pRg st="4" end="4"/>
                                            </p:txEl>
                                          </p:spTgt>
                                        </p:tgtEl>
                                        <p:attrNameLst>
                                          <p:attrName>style.visibility</p:attrName>
                                        </p:attrNameLst>
                                      </p:cBhvr>
                                      <p:to>
                                        <p:strVal val="visible"/>
                                      </p:to>
                                    </p:set>
                                    <p:animEffect transition="in" filter="fade">
                                      <p:cBhvr>
                                        <p:cTn id="81"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4" grpId="0" animBg="1"/>
      <p:bldP spid="9" grpId="0" animBg="1"/>
      <p:bldP spid="9"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C5AB0D8-F9E3-6146-8535-74F350D0AFF4}"/>
              </a:ext>
            </a:extLst>
          </p:cNvPr>
          <p:cNvSpPr>
            <a:spLocks noGrp="1"/>
          </p:cNvSpPr>
          <p:nvPr>
            <p:ph idx="1"/>
          </p:nvPr>
        </p:nvSpPr>
        <p:spPr>
          <a:xfrm>
            <a:off x="318792" y="2527820"/>
            <a:ext cx="5777208" cy="2513313"/>
          </a:xfrm>
        </p:spPr>
        <p:txBody>
          <a:bodyPr>
            <a:noAutofit/>
          </a:bodyPr>
          <a:lstStyle/>
          <a:p>
            <a:r>
              <a:rPr lang="en-US" sz="2600" dirty="0"/>
              <a:t>RTTs (and single-way latency)</a:t>
            </a:r>
            <a:r>
              <a:rPr lang="en-US" sz="2600" i="1" dirty="0"/>
              <a:t> </a:t>
            </a:r>
            <a:r>
              <a:rPr lang="en-US" sz="2600" dirty="0"/>
              <a:t>offered by </a:t>
            </a:r>
            <a:r>
              <a:rPr lang="en-US" sz="2600" b="1" dirty="0">
                <a:solidFill>
                  <a:srgbClr val="2382BD"/>
                </a:solidFill>
              </a:rPr>
              <a:t>5G</a:t>
            </a:r>
            <a:r>
              <a:rPr lang="en-US" sz="2600" dirty="0"/>
              <a:t> remains </a:t>
            </a:r>
            <a:r>
              <a:rPr lang="en-US" sz="2600" b="1" u="sng" dirty="0"/>
              <a:t>high</a:t>
            </a:r>
          </a:p>
          <a:p>
            <a:pPr marL="0" indent="0">
              <a:buNone/>
            </a:pPr>
            <a:endParaRPr lang="en-US" sz="2600" u="sng" dirty="0"/>
          </a:p>
          <a:p>
            <a:r>
              <a:rPr lang="en-US" sz="2600" u="sng" dirty="0"/>
              <a:t>w/ payload</a:t>
            </a:r>
            <a:r>
              <a:rPr lang="en-US" sz="2600" dirty="0"/>
              <a:t>: as TCP concurrency increases, RTT in </a:t>
            </a:r>
            <a:r>
              <a:rPr lang="en-US" sz="2600" b="1" dirty="0">
                <a:solidFill>
                  <a:srgbClr val="2382BD"/>
                </a:solidFill>
              </a:rPr>
              <a:t>5G</a:t>
            </a:r>
            <a:r>
              <a:rPr lang="en-US" sz="2600" dirty="0"/>
              <a:t> increases but is way better than </a:t>
            </a:r>
            <a:r>
              <a:rPr lang="en-US" sz="2600" b="1" dirty="0">
                <a:solidFill>
                  <a:srgbClr val="FF7F0D"/>
                </a:solidFill>
              </a:rPr>
              <a:t>LTE</a:t>
            </a:r>
          </a:p>
        </p:txBody>
      </p:sp>
      <p:sp>
        <p:nvSpPr>
          <p:cNvPr id="3" name="Title 2">
            <a:extLst>
              <a:ext uri="{FF2B5EF4-FFF2-40B4-BE49-F238E27FC236}">
                <a16:creationId xmlns:a16="http://schemas.microsoft.com/office/drawing/2014/main" id="{9BDDAA1B-F8C5-EB4E-A2E5-94C86163848C}"/>
              </a:ext>
            </a:extLst>
          </p:cNvPr>
          <p:cNvSpPr>
            <a:spLocks noGrp="1"/>
          </p:cNvSpPr>
          <p:nvPr>
            <p:ph type="title"/>
          </p:nvPr>
        </p:nvSpPr>
        <p:spPr/>
        <p:txBody>
          <a:bodyPr/>
          <a:lstStyle/>
          <a:p>
            <a:r>
              <a:rPr lang="en-US" dirty="0"/>
              <a:t>Line of Sight  - Round Trip Times</a:t>
            </a:r>
          </a:p>
        </p:txBody>
      </p:sp>
      <p:grpSp>
        <p:nvGrpSpPr>
          <p:cNvPr id="42" name="Group 41">
            <a:extLst>
              <a:ext uri="{FF2B5EF4-FFF2-40B4-BE49-F238E27FC236}">
                <a16:creationId xmlns:a16="http://schemas.microsoft.com/office/drawing/2014/main" id="{20CB9612-8C63-1846-B647-A1F2718FACF1}"/>
              </a:ext>
            </a:extLst>
          </p:cNvPr>
          <p:cNvGrpSpPr/>
          <p:nvPr/>
        </p:nvGrpSpPr>
        <p:grpSpPr>
          <a:xfrm>
            <a:off x="6565182" y="2051472"/>
            <a:ext cx="5268335" cy="3899181"/>
            <a:chOff x="8029858" y="1146859"/>
            <a:chExt cx="4083170" cy="3022021"/>
          </a:xfrm>
        </p:grpSpPr>
        <p:pic>
          <p:nvPicPr>
            <p:cNvPr id="6" name="Picture 5">
              <a:extLst>
                <a:ext uri="{FF2B5EF4-FFF2-40B4-BE49-F238E27FC236}">
                  <a16:creationId xmlns:a16="http://schemas.microsoft.com/office/drawing/2014/main" id="{5EA1560F-3CB2-C441-907A-799F605AC4B6}"/>
                </a:ext>
              </a:extLst>
            </p:cNvPr>
            <p:cNvPicPr>
              <a:picLocks noChangeAspect="1"/>
            </p:cNvPicPr>
            <p:nvPr/>
          </p:nvPicPr>
          <p:blipFill>
            <a:blip r:embed="rId3"/>
            <a:srcRect/>
            <a:stretch/>
          </p:blipFill>
          <p:spPr>
            <a:xfrm>
              <a:off x="8029858" y="1146859"/>
              <a:ext cx="4083170" cy="2686297"/>
            </a:xfrm>
            <a:prstGeom prst="rect">
              <a:avLst/>
            </a:prstGeom>
          </p:spPr>
        </p:pic>
        <p:sp>
          <p:nvSpPr>
            <p:cNvPr id="7" name="Right Brace 6">
              <a:extLst>
                <a:ext uri="{FF2B5EF4-FFF2-40B4-BE49-F238E27FC236}">
                  <a16:creationId xmlns:a16="http://schemas.microsoft.com/office/drawing/2014/main" id="{2033321A-5A44-7E44-9670-2810C1C75A8B}"/>
                </a:ext>
              </a:extLst>
            </p:cNvPr>
            <p:cNvSpPr/>
            <p:nvPr/>
          </p:nvSpPr>
          <p:spPr>
            <a:xfrm rot="5400000">
              <a:off x="10577110" y="2518130"/>
              <a:ext cx="119942" cy="2461985"/>
            </a:xfrm>
            <a:prstGeom prst="rightBrace">
              <a:avLst>
                <a:gd name="adj1" fmla="val 106119"/>
                <a:gd name="adj2" fmla="val 50000"/>
              </a:avLst>
            </a:prstGeom>
            <a:ln>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8" name="TextBox 7">
              <a:extLst>
                <a:ext uri="{FF2B5EF4-FFF2-40B4-BE49-F238E27FC236}">
                  <a16:creationId xmlns:a16="http://schemas.microsoft.com/office/drawing/2014/main" id="{D0AE0E31-9157-F349-9966-82C542311188}"/>
                </a:ext>
              </a:extLst>
            </p:cNvPr>
            <p:cNvSpPr txBox="1"/>
            <p:nvPr/>
          </p:nvSpPr>
          <p:spPr>
            <a:xfrm>
              <a:off x="9940159" y="3799548"/>
              <a:ext cx="1409360" cy="369332"/>
            </a:xfrm>
            <a:prstGeom prst="rect">
              <a:avLst/>
            </a:prstGeom>
            <a:noFill/>
          </p:spPr>
          <p:txBody>
            <a:bodyPr wrap="none" rtlCol="0">
              <a:spAutoFit/>
            </a:bodyPr>
            <a:lstStyle/>
            <a:p>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with payload</a:t>
              </a:r>
            </a:p>
          </p:txBody>
        </p:sp>
      </p:grpSp>
      <p:sp>
        <p:nvSpPr>
          <p:cNvPr id="43" name="TextBox 42">
            <a:extLst>
              <a:ext uri="{FF2B5EF4-FFF2-40B4-BE49-F238E27FC236}">
                <a16:creationId xmlns:a16="http://schemas.microsoft.com/office/drawing/2014/main" id="{F7DAFC99-CDA2-F74E-B9B0-E1FE49C3E961}"/>
              </a:ext>
            </a:extLst>
          </p:cNvPr>
          <p:cNvSpPr txBox="1"/>
          <p:nvPr/>
        </p:nvSpPr>
        <p:spPr>
          <a:xfrm>
            <a:off x="7061498" y="1743983"/>
            <a:ext cx="798617" cy="369332"/>
          </a:xfrm>
          <a:prstGeom prst="rect">
            <a:avLst/>
          </a:prstGeom>
          <a:noFill/>
        </p:spPr>
        <p:txBody>
          <a:bodyPr wrap="none" rtlCol="0">
            <a:spAutoFit/>
          </a:bodyPr>
          <a:lstStyle/>
          <a:p>
            <a:r>
              <a:rPr lang="en-US" b="1" dirty="0"/>
              <a:t>Setup:</a:t>
            </a:r>
          </a:p>
        </p:txBody>
      </p:sp>
      <p:sp>
        <p:nvSpPr>
          <p:cNvPr id="44" name="Rounded Rectangle 43">
            <a:extLst>
              <a:ext uri="{FF2B5EF4-FFF2-40B4-BE49-F238E27FC236}">
                <a16:creationId xmlns:a16="http://schemas.microsoft.com/office/drawing/2014/main" id="{ADECFD8E-045D-5C49-9C67-CB6FA7C57D3D}"/>
              </a:ext>
            </a:extLst>
          </p:cNvPr>
          <p:cNvSpPr/>
          <p:nvPr/>
        </p:nvSpPr>
        <p:spPr>
          <a:xfrm>
            <a:off x="8955809" y="1798307"/>
            <a:ext cx="1215765" cy="281512"/>
          </a:xfrm>
          <a:prstGeom prst="roundRect">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4">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UE-Stationary</a:t>
            </a:r>
          </a:p>
        </p:txBody>
      </p:sp>
      <p:sp>
        <p:nvSpPr>
          <p:cNvPr id="45" name="Rounded Rectangle 44">
            <a:extLst>
              <a:ext uri="{FF2B5EF4-FFF2-40B4-BE49-F238E27FC236}">
                <a16:creationId xmlns:a16="http://schemas.microsoft.com/office/drawing/2014/main" id="{56258E1E-B5E4-604A-A101-A7122C3197C6}"/>
              </a:ext>
            </a:extLst>
          </p:cNvPr>
          <p:cNvSpPr/>
          <p:nvPr/>
        </p:nvSpPr>
        <p:spPr>
          <a:xfrm>
            <a:off x="7963654" y="1798307"/>
            <a:ext cx="888616" cy="281512"/>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a:solidFill>
                  <a:schemeClr val="accent3">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mmWave</a:t>
            </a:r>
            <a:endParaRPr lang="en-US" sz="1400" b="1" dirty="0">
              <a:solidFill>
                <a:schemeClr val="accent3">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endParaRPr>
          </a:p>
        </p:txBody>
      </p:sp>
      <p:grpSp>
        <p:nvGrpSpPr>
          <p:cNvPr id="46" name="Group 45">
            <a:extLst>
              <a:ext uri="{FF2B5EF4-FFF2-40B4-BE49-F238E27FC236}">
                <a16:creationId xmlns:a16="http://schemas.microsoft.com/office/drawing/2014/main" id="{BC8941C8-7629-8D43-840D-A6D26FD7ACB5}"/>
              </a:ext>
            </a:extLst>
          </p:cNvPr>
          <p:cNvGrpSpPr/>
          <p:nvPr/>
        </p:nvGrpSpPr>
        <p:grpSpPr>
          <a:xfrm>
            <a:off x="10321912" y="1755634"/>
            <a:ext cx="1052964" cy="366857"/>
            <a:chOff x="2760855" y="1776346"/>
            <a:chExt cx="1052964" cy="366857"/>
          </a:xfrm>
        </p:grpSpPr>
        <p:pic>
          <p:nvPicPr>
            <p:cNvPr id="47" name="Picture 46" descr="A picture containing table, computer&#10;&#10;Description automatically generated">
              <a:extLst>
                <a:ext uri="{FF2B5EF4-FFF2-40B4-BE49-F238E27FC236}">
                  <a16:creationId xmlns:a16="http://schemas.microsoft.com/office/drawing/2014/main" id="{8E3B4067-5B04-9A4B-80A6-FC3C8FF917AF}"/>
                </a:ext>
              </a:extLst>
            </p:cNvPr>
            <p:cNvPicPr>
              <a:picLocks noChangeAspect="1"/>
            </p:cNvPicPr>
            <p:nvPr/>
          </p:nvPicPr>
          <p:blipFill>
            <a:blip r:embed="rId4"/>
            <a:stretch>
              <a:fillRect/>
            </a:stretch>
          </p:blipFill>
          <p:spPr>
            <a:xfrm>
              <a:off x="2760855" y="1776346"/>
              <a:ext cx="373892" cy="366857"/>
            </a:xfrm>
            <a:prstGeom prst="rect">
              <a:avLst/>
            </a:prstGeom>
          </p:spPr>
        </p:pic>
        <p:sp>
          <p:nvSpPr>
            <p:cNvPr id="48" name="TextBox 47">
              <a:extLst>
                <a:ext uri="{FF2B5EF4-FFF2-40B4-BE49-F238E27FC236}">
                  <a16:creationId xmlns:a16="http://schemas.microsoft.com/office/drawing/2014/main" id="{2CD50400-7FE0-3246-989B-38C5E55E29E9}"/>
                </a:ext>
              </a:extLst>
            </p:cNvPr>
            <p:cNvSpPr txBox="1"/>
            <p:nvPr/>
          </p:nvSpPr>
          <p:spPr>
            <a:xfrm>
              <a:off x="2994364" y="1805887"/>
              <a:ext cx="819455" cy="307777"/>
            </a:xfrm>
            <a:prstGeom prst="rect">
              <a:avLst/>
            </a:prstGeom>
            <a:noFill/>
          </p:spPr>
          <p:txBody>
            <a:bodyPr wrap="none" rtlCol="0">
              <a:spAutoFit/>
            </a:bodyPr>
            <a:lstStyle/>
            <a:p>
              <a:r>
                <a:rPr lang="en-US" sz="1400" b="1" dirty="0">
                  <a:latin typeface="CMU Sans Serif Medium" panose="02000603000000000000" pitchFamily="2" charset="0"/>
                  <a:ea typeface="CMU Sans Serif Medium" panose="02000603000000000000" pitchFamily="2" charset="0"/>
                  <a:cs typeface="CMU Sans Serif Medium" panose="02000603000000000000" pitchFamily="2" charset="0"/>
                </a:rPr>
                <a:t>US East</a:t>
              </a:r>
            </a:p>
          </p:txBody>
        </p:sp>
      </p:grpSp>
      <p:sp>
        <p:nvSpPr>
          <p:cNvPr id="10" name="TextBox 9">
            <a:extLst>
              <a:ext uri="{FF2B5EF4-FFF2-40B4-BE49-F238E27FC236}">
                <a16:creationId xmlns:a16="http://schemas.microsoft.com/office/drawing/2014/main" id="{00FF3BBC-A625-3744-AF4C-18F43921911D}"/>
              </a:ext>
            </a:extLst>
          </p:cNvPr>
          <p:cNvSpPr txBox="1"/>
          <p:nvPr/>
        </p:nvSpPr>
        <p:spPr>
          <a:xfrm>
            <a:off x="7432205" y="5041133"/>
            <a:ext cx="800219" cy="369332"/>
          </a:xfrm>
          <a:prstGeom prst="rect">
            <a:avLst/>
          </a:prstGeom>
          <a:noFill/>
        </p:spPr>
        <p:txBody>
          <a:bodyPr wrap="none" rtlCol="0">
            <a:spAutoFit/>
          </a:bodyPr>
          <a:lstStyle/>
          <a:p>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(Ping)</a:t>
            </a:r>
          </a:p>
        </p:txBody>
      </p:sp>
      <p:sp>
        <p:nvSpPr>
          <p:cNvPr id="49" name="TextBox 48">
            <a:extLst>
              <a:ext uri="{FF2B5EF4-FFF2-40B4-BE49-F238E27FC236}">
                <a16:creationId xmlns:a16="http://schemas.microsoft.com/office/drawing/2014/main" id="{1991C723-224F-224B-9702-3AD5A3711081}"/>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a:t>
            </a:r>
            <a:r>
              <a:rPr lang="en-US" sz="1400" dirty="0" err="1">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mmWave</a:t>
            </a: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 Line of Sight Performance (2/2)</a:t>
            </a:r>
          </a:p>
        </p:txBody>
      </p:sp>
      <p:cxnSp>
        <p:nvCxnSpPr>
          <p:cNvPr id="11" name="Straight Arrow Connector 10">
            <a:extLst>
              <a:ext uri="{FF2B5EF4-FFF2-40B4-BE49-F238E27FC236}">
                <a16:creationId xmlns:a16="http://schemas.microsoft.com/office/drawing/2014/main" id="{589AF14C-9D2F-554D-A06C-FB3B759D2A4F}"/>
              </a:ext>
            </a:extLst>
          </p:cNvPr>
          <p:cNvCxnSpPr>
            <a:cxnSpLocks/>
            <a:endCxn id="10" idx="2"/>
          </p:cNvCxnSpPr>
          <p:nvPr/>
        </p:nvCxnSpPr>
        <p:spPr>
          <a:xfrm flipH="1" flipV="1">
            <a:off x="7832315" y="5410465"/>
            <a:ext cx="11221" cy="618973"/>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9896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2"/>
                                        </p:tgtEl>
                                        <p:attrNameLst>
                                          <p:attrName>style.visibility</p:attrName>
                                        </p:attrNameLst>
                                      </p:cBhvr>
                                      <p:to>
                                        <p:strVal val="visible"/>
                                      </p:to>
                                    </p:set>
                                    <p:animEffect transition="in" filter="fade">
                                      <p:cBhvr>
                                        <p:cTn id="10" dur="500"/>
                                        <p:tgtEl>
                                          <p:spTgt spid="42"/>
                                        </p:tgtEl>
                                      </p:cBhvr>
                                    </p:animEffect>
                                  </p:childTnLst>
                                </p:cTn>
                              </p:par>
                              <p:par>
                                <p:cTn id="11" presetID="10"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35" presetClass="emph" presetSubtype="0" repeatCount="indefinite" fill="hold" nodeType="withEffect">
                                  <p:stCondLst>
                                    <p:cond delay="0"/>
                                  </p:stCondLst>
                                  <p:endCondLst>
                                    <p:cond evt="onNext" delay="0">
                                      <p:tgtEl>
                                        <p:sldTgt/>
                                      </p:tgtEl>
                                    </p:cond>
                                  </p:endCondLst>
                                  <p:childTnLst>
                                    <p:anim calcmode="discrete" valueType="str">
                                      <p:cBhvr>
                                        <p:cTn id="15" dur="1000" fill="hold"/>
                                        <p:tgtEl>
                                          <p:spTgt spid="11"/>
                                        </p:tgtEl>
                                        <p:attrNameLst>
                                          <p:attrName>style.visibility</p:attrName>
                                        </p:attrNameLst>
                                      </p:cBhvr>
                                      <p:tavLst>
                                        <p:tav tm="0">
                                          <p:val>
                                            <p:strVal val="hidden"/>
                                          </p:val>
                                        </p:tav>
                                        <p:tav tm="50000">
                                          <p:val>
                                            <p:strVal val="visible"/>
                                          </p:val>
                                        </p:tav>
                                      </p:tavLst>
                                    </p:anim>
                                  </p:childTnLst>
                                </p:cTn>
                              </p:par>
                              <p:par>
                                <p:cTn id="16" presetID="10" presetClass="entr" presetSubtype="0"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animEffect transition="in" filter="fade">
                                      <p:cBhvr>
                                        <p:cTn id="23" dur="500"/>
                                        <p:tgtEl>
                                          <p:spTgt spid="2">
                                            <p:txEl>
                                              <p:pRg st="2" end="2"/>
                                            </p:txEl>
                                          </p:spTgt>
                                        </p:tgtEl>
                                      </p:cBhvr>
                                    </p:animEffect>
                                  </p:childTnLst>
                                </p:cTn>
                              </p:par>
                              <p:par>
                                <p:cTn id="24" presetID="10" presetClass="exit" presetSubtype="0" fill="hold" nodeType="withEffect">
                                  <p:stCondLst>
                                    <p:cond delay="0"/>
                                  </p:stCondLst>
                                  <p:childTnLst>
                                    <p:animEffect transition="out" filter="fade">
                                      <p:cBhvr>
                                        <p:cTn id="25" dur="500"/>
                                        <p:tgtEl>
                                          <p:spTgt spid="11"/>
                                        </p:tgtEl>
                                      </p:cBhvr>
                                    </p:animEffect>
                                    <p:set>
                                      <p:cBhvr>
                                        <p:cTn id="26"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1F038E9-2169-D24A-A9E7-033A918CF779}"/>
              </a:ext>
            </a:extLst>
          </p:cNvPr>
          <p:cNvGrpSpPr/>
          <p:nvPr/>
        </p:nvGrpSpPr>
        <p:grpSpPr>
          <a:xfrm>
            <a:off x="1872806" y="2592475"/>
            <a:ext cx="2095822" cy="2223012"/>
            <a:chOff x="4653949" y="2449947"/>
            <a:chExt cx="2684920" cy="2847861"/>
          </a:xfrm>
        </p:grpSpPr>
        <p:pic>
          <p:nvPicPr>
            <p:cNvPr id="5" name="Picture 4" descr="A picture containing green&#10;&#10;Description automatically generated">
              <a:extLst>
                <a:ext uri="{FF2B5EF4-FFF2-40B4-BE49-F238E27FC236}">
                  <a16:creationId xmlns:a16="http://schemas.microsoft.com/office/drawing/2014/main" id="{DAD63765-A845-D446-9DDE-9074E1FCD671}"/>
                </a:ext>
              </a:extLst>
            </p:cNvPr>
            <p:cNvPicPr>
              <a:picLocks noChangeAspect="1"/>
            </p:cNvPicPr>
            <p:nvPr/>
          </p:nvPicPr>
          <p:blipFill>
            <a:blip r:embed="rId3"/>
            <a:stretch>
              <a:fillRect/>
            </a:stretch>
          </p:blipFill>
          <p:spPr>
            <a:xfrm>
              <a:off x="6048128" y="3824301"/>
              <a:ext cx="1290741" cy="1290741"/>
            </a:xfrm>
            <a:prstGeom prst="rect">
              <a:avLst/>
            </a:prstGeom>
          </p:spPr>
        </p:pic>
        <p:pic>
          <p:nvPicPr>
            <p:cNvPr id="6" name="Picture 5" descr="A picture containing propeller&#10;&#10;Description automatically generated">
              <a:extLst>
                <a:ext uri="{FF2B5EF4-FFF2-40B4-BE49-F238E27FC236}">
                  <a16:creationId xmlns:a16="http://schemas.microsoft.com/office/drawing/2014/main" id="{1468E236-4112-194F-AE97-F620AEB7CA47}"/>
                </a:ext>
              </a:extLst>
            </p:cNvPr>
            <p:cNvPicPr>
              <a:picLocks noChangeAspect="1"/>
            </p:cNvPicPr>
            <p:nvPr/>
          </p:nvPicPr>
          <p:blipFill>
            <a:blip r:embed="rId4"/>
            <a:stretch>
              <a:fillRect/>
            </a:stretch>
          </p:blipFill>
          <p:spPr>
            <a:xfrm>
              <a:off x="4653949" y="2449947"/>
              <a:ext cx="2232622" cy="2847861"/>
            </a:xfrm>
            <a:prstGeom prst="rect">
              <a:avLst/>
            </a:prstGeom>
          </p:spPr>
        </p:pic>
      </p:grpSp>
      <p:sp>
        <p:nvSpPr>
          <p:cNvPr id="9" name="Rounded Rectangle 8">
            <a:extLst>
              <a:ext uri="{FF2B5EF4-FFF2-40B4-BE49-F238E27FC236}">
                <a16:creationId xmlns:a16="http://schemas.microsoft.com/office/drawing/2014/main" id="{EEB48C8A-B035-BD46-9850-92864B104CF2}"/>
              </a:ext>
            </a:extLst>
          </p:cNvPr>
          <p:cNvSpPr/>
          <p:nvPr/>
        </p:nvSpPr>
        <p:spPr>
          <a:xfrm>
            <a:off x="6468731" y="488190"/>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0" name="Rectangle 9" descr="Smart Phone">
            <a:extLst>
              <a:ext uri="{FF2B5EF4-FFF2-40B4-BE49-F238E27FC236}">
                <a16:creationId xmlns:a16="http://schemas.microsoft.com/office/drawing/2014/main" id="{E5C362D2-4A9A-EF42-9D6A-D11BAB75D2CE}"/>
              </a:ext>
            </a:extLst>
          </p:cNvPr>
          <p:cNvSpPr/>
          <p:nvPr/>
        </p:nvSpPr>
        <p:spPr>
          <a:xfrm rot="20731269">
            <a:off x="6690643" y="664763"/>
            <a:ext cx="326716" cy="326716"/>
          </a:xfrm>
          <a:prstGeom prst="rect">
            <a:avLst/>
          </a:prstGeom>
          <a:blipFill>
            <a:blip r:embed="rId5">
              <a:biLevel thresh="75000"/>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1" name="Freeform 10">
            <a:extLst>
              <a:ext uri="{FF2B5EF4-FFF2-40B4-BE49-F238E27FC236}">
                <a16:creationId xmlns:a16="http://schemas.microsoft.com/office/drawing/2014/main" id="{68E79FDA-B9C7-C24A-A1DE-678F6C3D407E}"/>
              </a:ext>
            </a:extLst>
          </p:cNvPr>
          <p:cNvSpPr/>
          <p:nvPr/>
        </p:nvSpPr>
        <p:spPr>
          <a:xfrm>
            <a:off x="7405733" y="488190"/>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CMU Sans Serif Medium" panose="02000603000000000000" pitchFamily="2" charset="0"/>
                <a:ea typeface="CMU Sans Serif Medium" panose="02000603000000000000" pitchFamily="2" charset="0"/>
                <a:cs typeface="CMU Sans Serif Medium" panose="02000603000000000000" pitchFamily="2" charset="0"/>
              </a:rPr>
              <a:t>Landscape Across 5G Carriers</a:t>
            </a:r>
          </a:p>
        </p:txBody>
      </p:sp>
      <p:sp>
        <p:nvSpPr>
          <p:cNvPr id="12" name="Rounded Rectangle 11">
            <a:extLst>
              <a:ext uri="{FF2B5EF4-FFF2-40B4-BE49-F238E27FC236}">
                <a16:creationId xmlns:a16="http://schemas.microsoft.com/office/drawing/2014/main" id="{A422C163-7D5E-6F4B-81BF-455820E50F41}"/>
              </a:ext>
            </a:extLst>
          </p:cNvPr>
          <p:cNvSpPr/>
          <p:nvPr/>
        </p:nvSpPr>
        <p:spPr>
          <a:xfrm>
            <a:off x="6468731" y="1502262"/>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14" name="Freeform 13">
            <a:extLst>
              <a:ext uri="{FF2B5EF4-FFF2-40B4-BE49-F238E27FC236}">
                <a16:creationId xmlns:a16="http://schemas.microsoft.com/office/drawing/2014/main" id="{21047228-DA3A-C94D-BC26-B062D5439AC5}"/>
              </a:ext>
            </a:extLst>
          </p:cNvPr>
          <p:cNvSpPr/>
          <p:nvPr/>
        </p:nvSpPr>
        <p:spPr>
          <a:xfrm>
            <a:off x="7405733" y="1502262"/>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CMU Sans Serif Medium" panose="02000603000000000000" pitchFamily="2" charset="0"/>
                <a:ea typeface="CMU Sans Serif Medium" panose="02000603000000000000" pitchFamily="2" charset="0"/>
                <a:cs typeface="CMU Sans Serif Medium" panose="02000603000000000000" pitchFamily="2" charset="0"/>
              </a:rPr>
              <a:t>Impact of User Mobility</a:t>
            </a:r>
          </a:p>
        </p:txBody>
      </p:sp>
      <p:sp>
        <p:nvSpPr>
          <p:cNvPr id="15" name="Rounded Rectangle 14">
            <a:extLst>
              <a:ext uri="{FF2B5EF4-FFF2-40B4-BE49-F238E27FC236}">
                <a16:creationId xmlns:a16="http://schemas.microsoft.com/office/drawing/2014/main" id="{7E69ADAF-F082-5449-8F97-988393763589}"/>
              </a:ext>
            </a:extLst>
          </p:cNvPr>
          <p:cNvSpPr/>
          <p:nvPr/>
        </p:nvSpPr>
        <p:spPr>
          <a:xfrm>
            <a:off x="6468731" y="2516335"/>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17" name="Freeform 16">
            <a:extLst>
              <a:ext uri="{FF2B5EF4-FFF2-40B4-BE49-F238E27FC236}">
                <a16:creationId xmlns:a16="http://schemas.microsoft.com/office/drawing/2014/main" id="{988539FB-05D1-4741-A450-C6064E8E387C}"/>
              </a:ext>
            </a:extLst>
          </p:cNvPr>
          <p:cNvSpPr/>
          <p:nvPr/>
        </p:nvSpPr>
        <p:spPr>
          <a:xfrm>
            <a:off x="7405733" y="2516335"/>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a:latin typeface="CMU Sans Serif Medium" panose="02000603000000000000" pitchFamily="2" charset="0"/>
                <a:ea typeface="CMU Sans Serif Medium" panose="02000603000000000000" pitchFamily="2" charset="0"/>
                <a:cs typeface="CMU Sans Serif Medium" panose="02000603000000000000" pitchFamily="2" charset="0"/>
              </a:rPr>
              <a:t>Handoffs in NSA 5G</a:t>
            </a:r>
          </a:p>
        </p:txBody>
      </p:sp>
      <p:sp>
        <p:nvSpPr>
          <p:cNvPr id="18" name="Rounded Rectangle 17">
            <a:extLst>
              <a:ext uri="{FF2B5EF4-FFF2-40B4-BE49-F238E27FC236}">
                <a16:creationId xmlns:a16="http://schemas.microsoft.com/office/drawing/2014/main" id="{6EB97F3C-3AD2-164A-B28B-8C8667AFD699}"/>
              </a:ext>
            </a:extLst>
          </p:cNvPr>
          <p:cNvSpPr/>
          <p:nvPr/>
        </p:nvSpPr>
        <p:spPr>
          <a:xfrm>
            <a:off x="6468731" y="3530407"/>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20" name="Freeform 19">
            <a:extLst>
              <a:ext uri="{FF2B5EF4-FFF2-40B4-BE49-F238E27FC236}">
                <a16:creationId xmlns:a16="http://schemas.microsoft.com/office/drawing/2014/main" id="{63581D27-A1AE-864F-B483-D0EF87FF7B37}"/>
              </a:ext>
            </a:extLst>
          </p:cNvPr>
          <p:cNvSpPr/>
          <p:nvPr/>
        </p:nvSpPr>
        <p:spPr>
          <a:xfrm>
            <a:off x="7405733" y="3530407"/>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a:latin typeface="CMU Sans Serif Medium" panose="02000603000000000000" pitchFamily="2" charset="0"/>
                <a:ea typeface="CMU Sans Serif Medium" panose="02000603000000000000" pitchFamily="2" charset="0"/>
                <a:cs typeface="CMU Sans Serif Medium" panose="02000603000000000000" pitchFamily="2" charset="0"/>
              </a:rPr>
              <a:t>Line of Sight Performance</a:t>
            </a:r>
          </a:p>
        </p:txBody>
      </p:sp>
      <p:sp>
        <p:nvSpPr>
          <p:cNvPr id="21" name="Rounded Rectangle 20">
            <a:extLst>
              <a:ext uri="{FF2B5EF4-FFF2-40B4-BE49-F238E27FC236}">
                <a16:creationId xmlns:a16="http://schemas.microsoft.com/office/drawing/2014/main" id="{02ECACF4-6E5F-0044-A2B0-6913C5367910}"/>
              </a:ext>
            </a:extLst>
          </p:cNvPr>
          <p:cNvSpPr/>
          <p:nvPr/>
        </p:nvSpPr>
        <p:spPr>
          <a:xfrm>
            <a:off x="6468731" y="4544479"/>
            <a:ext cx="4914616" cy="811257"/>
          </a:xfrm>
          <a:prstGeom prst="roundRect">
            <a:avLst>
              <a:gd name="adj" fmla="val 10000"/>
            </a:avLst>
          </a:prstGeom>
          <a:effectLst>
            <a:outerShdw blurRad="76200" dir="18900000" sy="23000" kx="-1200000" algn="bl" rotWithShape="0">
              <a:prstClr val="black">
                <a:alpha val="20000"/>
              </a:prstClr>
            </a:outerShdw>
          </a:effectLst>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23" name="Freeform 22">
            <a:extLst>
              <a:ext uri="{FF2B5EF4-FFF2-40B4-BE49-F238E27FC236}">
                <a16:creationId xmlns:a16="http://schemas.microsoft.com/office/drawing/2014/main" id="{B65AADA7-BABA-D84C-98BB-E82BCB4A6316}"/>
              </a:ext>
            </a:extLst>
          </p:cNvPr>
          <p:cNvSpPr/>
          <p:nvPr/>
        </p:nvSpPr>
        <p:spPr>
          <a:xfrm>
            <a:off x="7405733" y="4544479"/>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b="1" u="sng" kern="1200" dirty="0">
                <a:latin typeface="CMU Sans Serif Medium" panose="02000603000000000000" pitchFamily="2" charset="0"/>
                <a:ea typeface="CMU Sans Serif Medium" panose="02000603000000000000" pitchFamily="2" charset="0"/>
                <a:cs typeface="CMU Sans Serif Medium" panose="02000603000000000000" pitchFamily="2" charset="0"/>
              </a:rPr>
              <a:t>Non-Line of Sight Performance</a:t>
            </a:r>
          </a:p>
        </p:txBody>
      </p:sp>
      <p:sp>
        <p:nvSpPr>
          <p:cNvPr id="27" name="Rectangle 26" descr="Smart Phone">
            <a:extLst>
              <a:ext uri="{FF2B5EF4-FFF2-40B4-BE49-F238E27FC236}">
                <a16:creationId xmlns:a16="http://schemas.microsoft.com/office/drawing/2014/main" id="{3AB8F2B3-2402-A94D-860F-2DC3E6B08415}"/>
              </a:ext>
            </a:extLst>
          </p:cNvPr>
          <p:cNvSpPr/>
          <p:nvPr/>
        </p:nvSpPr>
        <p:spPr>
          <a:xfrm rot="1323633">
            <a:off x="6829920" y="705359"/>
            <a:ext cx="446191" cy="446191"/>
          </a:xfrm>
          <a:prstGeom prst="rect">
            <a:avLst/>
          </a:prstGeom>
          <a:blipFill>
            <a:blip r:embed="rId5">
              <a:duotone>
                <a:prstClr val="black"/>
                <a:schemeClr val="accent3">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pic>
        <p:nvPicPr>
          <p:cNvPr id="29" name="Graphic 28" descr="Car">
            <a:extLst>
              <a:ext uri="{FF2B5EF4-FFF2-40B4-BE49-F238E27FC236}">
                <a16:creationId xmlns:a16="http://schemas.microsoft.com/office/drawing/2014/main" id="{B86B467E-907C-BC4C-A6ED-F5A195C8D8B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29708" y="1584149"/>
            <a:ext cx="713862" cy="713862"/>
          </a:xfrm>
          <a:prstGeom prst="rect">
            <a:avLst/>
          </a:prstGeom>
        </p:spPr>
      </p:pic>
      <p:pic>
        <p:nvPicPr>
          <p:cNvPr id="31" name="Graphic 30" descr="Cell Tower">
            <a:extLst>
              <a:ext uri="{FF2B5EF4-FFF2-40B4-BE49-F238E27FC236}">
                <a16:creationId xmlns:a16="http://schemas.microsoft.com/office/drawing/2014/main" id="{CB9DF75B-D355-D147-B37B-F142A5944EB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920615" y="2637068"/>
            <a:ext cx="422955" cy="422955"/>
          </a:xfrm>
          <a:prstGeom prst="rect">
            <a:avLst/>
          </a:prstGeom>
        </p:spPr>
      </p:pic>
      <p:pic>
        <p:nvPicPr>
          <p:cNvPr id="32" name="Graphic 31" descr="Cell Tower">
            <a:extLst>
              <a:ext uri="{FF2B5EF4-FFF2-40B4-BE49-F238E27FC236}">
                <a16:creationId xmlns:a16="http://schemas.microsoft.com/office/drawing/2014/main" id="{5F5B18E1-2E7F-364D-A707-582EDDF23A1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698396" y="2901228"/>
            <a:ext cx="270555" cy="270555"/>
          </a:xfrm>
          <a:prstGeom prst="rect">
            <a:avLst/>
          </a:prstGeom>
        </p:spPr>
      </p:pic>
      <p:sp>
        <p:nvSpPr>
          <p:cNvPr id="33" name="Arc 32">
            <a:extLst>
              <a:ext uri="{FF2B5EF4-FFF2-40B4-BE49-F238E27FC236}">
                <a16:creationId xmlns:a16="http://schemas.microsoft.com/office/drawing/2014/main" id="{7187BA79-9AA1-2C4E-90C5-BFCF65E1DBDC}"/>
              </a:ext>
            </a:extLst>
          </p:cNvPr>
          <p:cNvSpPr/>
          <p:nvPr/>
        </p:nvSpPr>
        <p:spPr>
          <a:xfrm rot="16200000">
            <a:off x="6790764" y="2765950"/>
            <a:ext cx="356374" cy="270556"/>
          </a:xfrm>
          <a:prstGeom prst="arc">
            <a:avLst>
              <a:gd name="adj1" fmla="val 17306088"/>
              <a:gd name="adj2" fmla="val 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8" name="Straight Connector 37">
            <a:extLst>
              <a:ext uri="{FF2B5EF4-FFF2-40B4-BE49-F238E27FC236}">
                <a16:creationId xmlns:a16="http://schemas.microsoft.com/office/drawing/2014/main" id="{61D2E10F-51C6-F34C-90AC-80D90D829A48}"/>
              </a:ext>
            </a:extLst>
          </p:cNvPr>
          <p:cNvCxnSpPr>
            <a:cxnSpLocks/>
          </p:cNvCxnSpPr>
          <p:nvPr/>
        </p:nvCxnSpPr>
        <p:spPr>
          <a:xfrm flipV="1">
            <a:off x="6875600" y="3892380"/>
            <a:ext cx="246314" cy="9875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5" name="Rectangle 34" descr="Smart Phone">
            <a:extLst>
              <a:ext uri="{FF2B5EF4-FFF2-40B4-BE49-F238E27FC236}">
                <a16:creationId xmlns:a16="http://schemas.microsoft.com/office/drawing/2014/main" id="{514A206C-192F-6541-9C37-48CA0155E5A7}"/>
              </a:ext>
            </a:extLst>
          </p:cNvPr>
          <p:cNvSpPr/>
          <p:nvPr/>
        </p:nvSpPr>
        <p:spPr>
          <a:xfrm rot="20203596">
            <a:off x="6668454" y="3909348"/>
            <a:ext cx="327258" cy="327258"/>
          </a:xfrm>
          <a:prstGeom prst="rect">
            <a:avLst/>
          </a:prstGeom>
          <a:blipFill>
            <a:blip r:embed="rId5">
              <a:duotone>
                <a:prstClr val="black"/>
                <a:schemeClr val="accent3">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pic>
        <p:nvPicPr>
          <p:cNvPr id="36" name="Graphic 35" descr="Cell Tower">
            <a:extLst>
              <a:ext uri="{FF2B5EF4-FFF2-40B4-BE49-F238E27FC236}">
                <a16:creationId xmlns:a16="http://schemas.microsoft.com/office/drawing/2014/main" id="{3EDCBF6A-4D52-2C40-9C3B-4C2BFF105332}"/>
              </a:ext>
            </a:extLst>
          </p:cNvPr>
          <p:cNvPicPr>
            <a:picLocks noChangeAspect="1"/>
          </p:cNvPicPr>
          <p:nvPr/>
        </p:nvPicPr>
        <p:blipFill>
          <a:blip r:embed="rId10">
            <a:extLst>
              <a:ext uri="{96DAC541-7B7A-43D3-8B79-37D633B846F1}">
                <asvg:svgBlip xmlns:asvg="http://schemas.microsoft.com/office/drawing/2016/SVG/main" r:embed="rId14"/>
              </a:ext>
            </a:extLst>
          </a:blip>
          <a:stretch>
            <a:fillRect/>
          </a:stretch>
        </p:blipFill>
        <p:spPr>
          <a:xfrm>
            <a:off x="6976815" y="3646531"/>
            <a:ext cx="422955" cy="422955"/>
          </a:xfrm>
          <a:prstGeom prst="rect">
            <a:avLst/>
          </a:prstGeom>
        </p:spPr>
      </p:pic>
      <p:grpSp>
        <p:nvGrpSpPr>
          <p:cNvPr id="57" name="Group 56">
            <a:extLst>
              <a:ext uri="{FF2B5EF4-FFF2-40B4-BE49-F238E27FC236}">
                <a16:creationId xmlns:a16="http://schemas.microsoft.com/office/drawing/2014/main" id="{B3B58D20-7A66-264C-A3E9-46126DB1C558}"/>
              </a:ext>
            </a:extLst>
          </p:cNvPr>
          <p:cNvGrpSpPr/>
          <p:nvPr/>
        </p:nvGrpSpPr>
        <p:grpSpPr>
          <a:xfrm>
            <a:off x="6673402" y="4669267"/>
            <a:ext cx="713463" cy="663385"/>
            <a:chOff x="5681585" y="379827"/>
            <a:chExt cx="381847" cy="355045"/>
          </a:xfrm>
        </p:grpSpPr>
        <p:cxnSp>
          <p:nvCxnSpPr>
            <p:cNvPr id="43" name="Straight Connector 42">
              <a:extLst>
                <a:ext uri="{FF2B5EF4-FFF2-40B4-BE49-F238E27FC236}">
                  <a16:creationId xmlns:a16="http://schemas.microsoft.com/office/drawing/2014/main" id="{499DE04A-DD51-B341-8009-B2985ECEECFA}"/>
                </a:ext>
              </a:extLst>
            </p:cNvPr>
            <p:cNvCxnSpPr>
              <a:cxnSpLocks/>
            </p:cNvCxnSpPr>
            <p:nvPr/>
          </p:nvCxnSpPr>
          <p:spPr>
            <a:xfrm flipV="1">
              <a:off x="5833735" y="523042"/>
              <a:ext cx="115581" cy="57563"/>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p:pic>
          <p:nvPicPr>
            <p:cNvPr id="45" name="Graphic 44" descr="Cell Tower">
              <a:extLst>
                <a:ext uri="{FF2B5EF4-FFF2-40B4-BE49-F238E27FC236}">
                  <a16:creationId xmlns:a16="http://schemas.microsoft.com/office/drawing/2014/main" id="{990BAE97-C0BB-CC4D-A993-ADE736A6093F}"/>
                </a:ext>
              </a:extLst>
            </p:cNvPr>
            <p:cNvPicPr>
              <a:picLocks noChangeAspect="1"/>
            </p:cNvPicPr>
            <p:nvPr/>
          </p:nvPicPr>
          <p:blipFill>
            <a:blip r:embed="rId10">
              <a:extLst>
                <a:ext uri="{96DAC541-7B7A-43D3-8B79-37D633B846F1}">
                  <asvg:svgBlip xmlns:asvg="http://schemas.microsoft.com/office/drawing/2016/SVG/main" r:embed="rId14"/>
                </a:ext>
              </a:extLst>
            </a:blip>
            <a:stretch>
              <a:fillRect/>
            </a:stretch>
          </p:blipFill>
          <p:spPr>
            <a:xfrm>
              <a:off x="5855229" y="379827"/>
              <a:ext cx="208203" cy="286430"/>
            </a:xfrm>
            <a:prstGeom prst="rect">
              <a:avLst/>
            </a:prstGeom>
          </p:spPr>
        </p:pic>
        <p:pic>
          <p:nvPicPr>
            <p:cNvPr id="48" name="Graphic 47" descr="Taxi">
              <a:extLst>
                <a:ext uri="{FF2B5EF4-FFF2-40B4-BE49-F238E27FC236}">
                  <a16:creationId xmlns:a16="http://schemas.microsoft.com/office/drawing/2014/main" id="{0F090531-5712-854F-8D3F-DC46D39A03F3}"/>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681585" y="476503"/>
              <a:ext cx="208203" cy="208203"/>
            </a:xfrm>
            <a:prstGeom prst="rect">
              <a:avLst/>
            </a:prstGeom>
          </p:spPr>
        </p:pic>
        <p:sp>
          <p:nvSpPr>
            <p:cNvPr id="53" name="TextBox 52">
              <a:extLst>
                <a:ext uri="{FF2B5EF4-FFF2-40B4-BE49-F238E27FC236}">
                  <a16:creationId xmlns:a16="http://schemas.microsoft.com/office/drawing/2014/main" id="{2A37932E-C4A6-F940-9B8D-9F1C3E9A92BE}"/>
                </a:ext>
              </a:extLst>
            </p:cNvPr>
            <p:cNvSpPr txBox="1"/>
            <p:nvPr/>
          </p:nvSpPr>
          <p:spPr>
            <a:xfrm rot="20348522">
              <a:off x="5784739" y="488651"/>
              <a:ext cx="269626" cy="246221"/>
            </a:xfrm>
            <a:prstGeom prst="rect">
              <a:avLst/>
            </a:prstGeom>
            <a:noFill/>
          </p:spPr>
          <p:txBody>
            <a:bodyPr wrap="none" rtlCol="0">
              <a:spAutoFit/>
            </a:bodyPr>
            <a:lstStyle/>
            <a:p>
              <a:r>
                <a:rPr lang="en-US" sz="1000" dirty="0">
                  <a:solidFill>
                    <a:srgbClr val="FF0000"/>
                  </a:solidFill>
                  <a:latin typeface="CMU Sans Serif Medium" panose="02000603000000000000" pitchFamily="2" charset="0"/>
                  <a:ea typeface="CMU Sans Serif Medium" panose="02000603000000000000" pitchFamily="2" charset="0"/>
                  <a:cs typeface="CMU Sans Serif Medium" panose="02000603000000000000" pitchFamily="2" charset="0"/>
                </a:rPr>
                <a:t>X</a:t>
              </a:r>
            </a:p>
          </p:txBody>
        </p:sp>
      </p:grpSp>
      <p:sp>
        <p:nvSpPr>
          <p:cNvPr id="61" name="Rounded Rectangle 60">
            <a:extLst>
              <a:ext uri="{FF2B5EF4-FFF2-40B4-BE49-F238E27FC236}">
                <a16:creationId xmlns:a16="http://schemas.microsoft.com/office/drawing/2014/main" id="{91DEBDBD-86AF-1049-B4D1-400D7D73CCA6}"/>
              </a:ext>
            </a:extLst>
          </p:cNvPr>
          <p:cNvSpPr/>
          <p:nvPr/>
        </p:nvSpPr>
        <p:spPr>
          <a:xfrm>
            <a:off x="10288479" y="4615282"/>
            <a:ext cx="1010996" cy="24051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latin typeface="CMU Sans Serif Medium" panose="02000603000000000000" pitchFamily="2" charset="0"/>
                <a:ea typeface="CMU Sans Serif Medium" panose="02000603000000000000" pitchFamily="2" charset="0"/>
                <a:cs typeface="CMU Sans Serif Medium" panose="02000603000000000000" pitchFamily="2" charset="0"/>
              </a:rPr>
              <a:t>mmWave</a:t>
            </a:r>
            <a:endPar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sp>
        <p:nvSpPr>
          <p:cNvPr id="62" name="Rounded Rectangle 61">
            <a:extLst>
              <a:ext uri="{FF2B5EF4-FFF2-40B4-BE49-F238E27FC236}">
                <a16:creationId xmlns:a16="http://schemas.microsoft.com/office/drawing/2014/main" id="{D6B1D5A6-7A12-954C-A577-860498D151AC}"/>
              </a:ext>
            </a:extLst>
          </p:cNvPr>
          <p:cNvSpPr/>
          <p:nvPr/>
        </p:nvSpPr>
        <p:spPr>
          <a:xfrm>
            <a:off x="10288479" y="3583725"/>
            <a:ext cx="1010996" cy="24051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latin typeface="CMU Sans Serif Medium" panose="02000603000000000000" pitchFamily="2" charset="0"/>
                <a:ea typeface="CMU Sans Serif Medium" panose="02000603000000000000" pitchFamily="2" charset="0"/>
                <a:cs typeface="CMU Sans Serif Medium" panose="02000603000000000000" pitchFamily="2" charset="0"/>
              </a:rPr>
              <a:t>mmWave</a:t>
            </a:r>
            <a:endPar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pic>
        <p:nvPicPr>
          <p:cNvPr id="39" name="Graphic 38" descr="Arrow Straight">
            <a:extLst>
              <a:ext uri="{FF2B5EF4-FFF2-40B4-BE49-F238E27FC236}">
                <a16:creationId xmlns:a16="http://schemas.microsoft.com/office/drawing/2014/main" id="{1393032E-6B3E-DF4C-9862-9F808FCF9992}"/>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flipH="1">
            <a:off x="5457910" y="3428341"/>
            <a:ext cx="914400" cy="914400"/>
          </a:xfrm>
          <a:prstGeom prst="rect">
            <a:avLst/>
          </a:prstGeom>
        </p:spPr>
      </p:pic>
    </p:spTree>
    <p:extLst>
      <p:ext uri="{BB962C8B-B14F-4D97-AF65-F5344CB8AC3E}">
        <p14:creationId xmlns:p14="http://schemas.microsoft.com/office/powerpoint/2010/main" val="21926772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3.75E-6 0.01111 L 3.75E-6 0.15324 " pathEditMode="relative" rAng="0" ptsTypes="AA">
                                      <p:cBhvr>
                                        <p:cTn id="6" dur="500" fill="hold"/>
                                        <p:tgtEl>
                                          <p:spTgt spid="39"/>
                                        </p:tgtEl>
                                        <p:attrNameLst>
                                          <p:attrName>ppt_x</p:attrName>
                                          <p:attrName>ppt_y</p:attrName>
                                        </p:attrNameLst>
                                      </p:cBhvr>
                                      <p:rCtr x="0" y="710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F41665-1D5D-B24E-85EF-15A1EB6EA4F0}"/>
              </a:ext>
            </a:extLst>
          </p:cNvPr>
          <p:cNvSpPr>
            <a:spLocks noGrp="1"/>
          </p:cNvSpPr>
          <p:nvPr>
            <p:ph type="title"/>
          </p:nvPr>
        </p:nvSpPr>
        <p:spPr/>
        <p:txBody>
          <a:bodyPr/>
          <a:lstStyle/>
          <a:p>
            <a:r>
              <a:rPr lang="en-US" dirty="0" err="1"/>
              <a:t>NLoS</a:t>
            </a:r>
            <a:r>
              <a:rPr lang="en-US" dirty="0"/>
              <a:t> Performance (with Effective Multipath)</a:t>
            </a:r>
          </a:p>
        </p:txBody>
      </p:sp>
      <p:sp>
        <p:nvSpPr>
          <p:cNvPr id="29" name="Content Placeholder 1">
            <a:extLst>
              <a:ext uri="{FF2B5EF4-FFF2-40B4-BE49-F238E27FC236}">
                <a16:creationId xmlns:a16="http://schemas.microsoft.com/office/drawing/2014/main" id="{449EF8EE-24A6-7845-8F0C-5987E010488B}"/>
              </a:ext>
            </a:extLst>
          </p:cNvPr>
          <p:cNvSpPr>
            <a:spLocks noGrp="1"/>
          </p:cNvSpPr>
          <p:nvPr>
            <p:ph idx="1"/>
          </p:nvPr>
        </p:nvSpPr>
        <p:spPr>
          <a:xfrm>
            <a:off x="217702" y="4416397"/>
            <a:ext cx="11450666" cy="1841903"/>
          </a:xfrm>
        </p:spPr>
        <p:txBody>
          <a:bodyPr>
            <a:normAutofit/>
          </a:bodyPr>
          <a:lstStyle/>
          <a:p>
            <a:pPr marL="0" indent="0" algn="ctr">
              <a:lnSpc>
                <a:spcPct val="150000"/>
              </a:lnSpc>
              <a:buNone/>
            </a:pPr>
            <a:r>
              <a:rPr lang="en-US" dirty="0"/>
              <a:t>In outdoor environment with structures such as concrete buildings that can effectively </a:t>
            </a:r>
            <a:r>
              <a:rPr lang="en-US" b="1" dirty="0">
                <a:solidFill>
                  <a:srgbClr val="C00000"/>
                </a:solidFill>
              </a:rPr>
              <a:t>reflect </a:t>
            </a:r>
            <a:r>
              <a:rPr lang="en-US" b="1" dirty="0" err="1">
                <a:solidFill>
                  <a:srgbClr val="C00000"/>
                </a:solidFill>
              </a:rPr>
              <a:t>mmWave</a:t>
            </a:r>
            <a:r>
              <a:rPr lang="en-US" b="1" dirty="0">
                <a:solidFill>
                  <a:srgbClr val="C00000"/>
                </a:solidFill>
              </a:rPr>
              <a:t> signals</a:t>
            </a:r>
            <a:r>
              <a:rPr lang="en-US" dirty="0"/>
              <a:t>, we observe that 5G connection is able to persist even with sudden introduction of blockage between UE and tower with minor performance degradation. </a:t>
            </a:r>
            <a:endParaRPr lang="en-US" sz="2000" i="1" dirty="0"/>
          </a:p>
        </p:txBody>
      </p:sp>
      <p:grpSp>
        <p:nvGrpSpPr>
          <p:cNvPr id="30" name="Group 29">
            <a:extLst>
              <a:ext uri="{FF2B5EF4-FFF2-40B4-BE49-F238E27FC236}">
                <a16:creationId xmlns:a16="http://schemas.microsoft.com/office/drawing/2014/main" id="{66529CD2-0B4B-3242-822F-8C6F20E0986A}"/>
              </a:ext>
            </a:extLst>
          </p:cNvPr>
          <p:cNvGrpSpPr/>
          <p:nvPr/>
        </p:nvGrpSpPr>
        <p:grpSpPr>
          <a:xfrm>
            <a:off x="4926153" y="1887742"/>
            <a:ext cx="6551986" cy="2199410"/>
            <a:chOff x="4088814" y="1488025"/>
            <a:chExt cx="6934961" cy="2327970"/>
          </a:xfrm>
        </p:grpSpPr>
        <p:pic>
          <p:nvPicPr>
            <p:cNvPr id="26" name="Picture 25">
              <a:extLst>
                <a:ext uri="{FF2B5EF4-FFF2-40B4-BE49-F238E27FC236}">
                  <a16:creationId xmlns:a16="http://schemas.microsoft.com/office/drawing/2014/main" id="{CFA16565-B2C0-4B4E-8BFA-BA2950988B0D}"/>
                </a:ext>
              </a:extLst>
            </p:cNvPr>
            <p:cNvPicPr>
              <a:picLocks noChangeAspect="1"/>
            </p:cNvPicPr>
            <p:nvPr/>
          </p:nvPicPr>
          <p:blipFill>
            <a:blip r:embed="rId3"/>
            <a:srcRect/>
            <a:stretch/>
          </p:blipFill>
          <p:spPr>
            <a:xfrm>
              <a:off x="4088814" y="1488025"/>
              <a:ext cx="6934961" cy="2311654"/>
            </a:xfrm>
            <a:prstGeom prst="rect">
              <a:avLst/>
            </a:prstGeom>
          </p:spPr>
        </p:pic>
        <p:sp>
          <p:nvSpPr>
            <p:cNvPr id="27" name="Rectangle 26">
              <a:extLst>
                <a:ext uri="{FF2B5EF4-FFF2-40B4-BE49-F238E27FC236}">
                  <a16:creationId xmlns:a16="http://schemas.microsoft.com/office/drawing/2014/main" id="{A4179D4E-C127-1840-8A75-8163926657EA}"/>
                </a:ext>
              </a:extLst>
            </p:cNvPr>
            <p:cNvSpPr/>
            <p:nvPr/>
          </p:nvSpPr>
          <p:spPr>
            <a:xfrm>
              <a:off x="4182186" y="3431798"/>
              <a:ext cx="495759" cy="38419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3" name="TextBox 32">
            <a:extLst>
              <a:ext uri="{FF2B5EF4-FFF2-40B4-BE49-F238E27FC236}">
                <a16:creationId xmlns:a16="http://schemas.microsoft.com/office/drawing/2014/main" id="{9DFF0F0D-A744-E549-8F15-C72961AB11FC}"/>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a:t>
            </a:r>
            <a:r>
              <a:rPr lang="en-US" sz="1400" dirty="0" err="1">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mmWave</a:t>
            </a: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 Non-Line of Sight Performance (1/3)</a:t>
            </a:r>
          </a:p>
        </p:txBody>
      </p:sp>
      <p:sp>
        <p:nvSpPr>
          <p:cNvPr id="20" name="TextBox 19">
            <a:extLst>
              <a:ext uri="{FF2B5EF4-FFF2-40B4-BE49-F238E27FC236}">
                <a16:creationId xmlns:a16="http://schemas.microsoft.com/office/drawing/2014/main" id="{1D5F6932-5178-4849-AFD4-F1AAC3BFF2DE}"/>
              </a:ext>
            </a:extLst>
          </p:cNvPr>
          <p:cNvSpPr txBox="1"/>
          <p:nvPr/>
        </p:nvSpPr>
        <p:spPr>
          <a:xfrm>
            <a:off x="5976844" y="1488869"/>
            <a:ext cx="798617" cy="369332"/>
          </a:xfrm>
          <a:prstGeom prst="rect">
            <a:avLst/>
          </a:prstGeom>
          <a:noFill/>
        </p:spPr>
        <p:txBody>
          <a:bodyPr wrap="none" rtlCol="0">
            <a:spAutoFit/>
          </a:bodyPr>
          <a:lstStyle/>
          <a:p>
            <a:r>
              <a:rPr lang="en-US" b="1" dirty="0"/>
              <a:t>Setup:</a:t>
            </a:r>
          </a:p>
        </p:txBody>
      </p:sp>
      <p:sp>
        <p:nvSpPr>
          <p:cNvPr id="21" name="Rounded Rectangle 20">
            <a:extLst>
              <a:ext uri="{FF2B5EF4-FFF2-40B4-BE49-F238E27FC236}">
                <a16:creationId xmlns:a16="http://schemas.microsoft.com/office/drawing/2014/main" id="{A55684A8-AF6F-9947-BDBE-AC4EEB083F0F}"/>
              </a:ext>
            </a:extLst>
          </p:cNvPr>
          <p:cNvSpPr/>
          <p:nvPr/>
        </p:nvSpPr>
        <p:spPr>
          <a:xfrm>
            <a:off x="7871155" y="1543193"/>
            <a:ext cx="1215765" cy="281512"/>
          </a:xfrm>
          <a:prstGeom prst="roundRect">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4">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UE-Stationary</a:t>
            </a:r>
          </a:p>
        </p:txBody>
      </p:sp>
      <p:sp>
        <p:nvSpPr>
          <p:cNvPr id="22" name="Rounded Rectangle 21">
            <a:extLst>
              <a:ext uri="{FF2B5EF4-FFF2-40B4-BE49-F238E27FC236}">
                <a16:creationId xmlns:a16="http://schemas.microsoft.com/office/drawing/2014/main" id="{3D0BE33D-28DB-1344-8B29-99EF80E6F665}"/>
              </a:ext>
            </a:extLst>
          </p:cNvPr>
          <p:cNvSpPr/>
          <p:nvPr/>
        </p:nvSpPr>
        <p:spPr>
          <a:xfrm>
            <a:off x="6879000" y="1543193"/>
            <a:ext cx="888616" cy="281512"/>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a:solidFill>
                  <a:schemeClr val="accent3">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mmWave</a:t>
            </a:r>
            <a:endParaRPr lang="en-US" sz="1400" b="1" dirty="0">
              <a:solidFill>
                <a:schemeClr val="accent3">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endParaRPr>
          </a:p>
        </p:txBody>
      </p:sp>
      <p:grpSp>
        <p:nvGrpSpPr>
          <p:cNvPr id="24" name="Group 23">
            <a:extLst>
              <a:ext uri="{FF2B5EF4-FFF2-40B4-BE49-F238E27FC236}">
                <a16:creationId xmlns:a16="http://schemas.microsoft.com/office/drawing/2014/main" id="{7B4639D9-F4BA-F048-9462-6653AE3452FB}"/>
              </a:ext>
            </a:extLst>
          </p:cNvPr>
          <p:cNvGrpSpPr/>
          <p:nvPr/>
        </p:nvGrpSpPr>
        <p:grpSpPr>
          <a:xfrm>
            <a:off x="9237258" y="1500520"/>
            <a:ext cx="1052964" cy="366857"/>
            <a:chOff x="2760855" y="1776346"/>
            <a:chExt cx="1052964" cy="366857"/>
          </a:xfrm>
        </p:grpSpPr>
        <p:pic>
          <p:nvPicPr>
            <p:cNvPr id="28" name="Picture 27" descr="A picture containing table, computer&#10;&#10;Description automatically generated">
              <a:extLst>
                <a:ext uri="{FF2B5EF4-FFF2-40B4-BE49-F238E27FC236}">
                  <a16:creationId xmlns:a16="http://schemas.microsoft.com/office/drawing/2014/main" id="{207C472F-7DA2-6949-A897-310118A9D7AC}"/>
                </a:ext>
              </a:extLst>
            </p:cNvPr>
            <p:cNvPicPr>
              <a:picLocks noChangeAspect="1"/>
            </p:cNvPicPr>
            <p:nvPr/>
          </p:nvPicPr>
          <p:blipFill>
            <a:blip r:embed="rId4"/>
            <a:stretch>
              <a:fillRect/>
            </a:stretch>
          </p:blipFill>
          <p:spPr>
            <a:xfrm>
              <a:off x="2760855" y="1776346"/>
              <a:ext cx="373892" cy="366857"/>
            </a:xfrm>
            <a:prstGeom prst="rect">
              <a:avLst/>
            </a:prstGeom>
          </p:spPr>
        </p:pic>
        <p:sp>
          <p:nvSpPr>
            <p:cNvPr id="34" name="TextBox 33">
              <a:extLst>
                <a:ext uri="{FF2B5EF4-FFF2-40B4-BE49-F238E27FC236}">
                  <a16:creationId xmlns:a16="http://schemas.microsoft.com/office/drawing/2014/main" id="{E80FE3B7-DF7F-124C-AAA1-FC02EC011BDF}"/>
                </a:ext>
              </a:extLst>
            </p:cNvPr>
            <p:cNvSpPr txBox="1"/>
            <p:nvPr/>
          </p:nvSpPr>
          <p:spPr>
            <a:xfrm>
              <a:off x="2994364" y="1805887"/>
              <a:ext cx="819455" cy="307777"/>
            </a:xfrm>
            <a:prstGeom prst="rect">
              <a:avLst/>
            </a:prstGeom>
            <a:noFill/>
          </p:spPr>
          <p:txBody>
            <a:bodyPr wrap="none" rtlCol="0">
              <a:spAutoFit/>
            </a:bodyPr>
            <a:lstStyle/>
            <a:p>
              <a:r>
                <a:rPr lang="en-US" sz="1400" b="1" dirty="0">
                  <a:latin typeface="CMU Sans Serif Medium" panose="02000603000000000000" pitchFamily="2" charset="0"/>
                  <a:ea typeface="CMU Sans Serif Medium" panose="02000603000000000000" pitchFamily="2" charset="0"/>
                  <a:cs typeface="CMU Sans Serif Medium" panose="02000603000000000000" pitchFamily="2" charset="0"/>
                </a:rPr>
                <a:t>US East</a:t>
              </a:r>
            </a:p>
          </p:txBody>
        </p:sp>
      </p:grpSp>
      <p:grpSp>
        <p:nvGrpSpPr>
          <p:cNvPr id="23" name="Group 22">
            <a:extLst>
              <a:ext uri="{FF2B5EF4-FFF2-40B4-BE49-F238E27FC236}">
                <a16:creationId xmlns:a16="http://schemas.microsoft.com/office/drawing/2014/main" id="{C8FF3C8F-76A6-DD42-AA4D-4A92CD5234CF}"/>
              </a:ext>
            </a:extLst>
          </p:cNvPr>
          <p:cNvGrpSpPr/>
          <p:nvPr/>
        </p:nvGrpSpPr>
        <p:grpSpPr>
          <a:xfrm>
            <a:off x="780522" y="3187830"/>
            <a:ext cx="1002436" cy="1109033"/>
            <a:chOff x="28160" y="2587799"/>
            <a:chExt cx="1002436" cy="1109033"/>
          </a:xfrm>
        </p:grpSpPr>
        <p:grpSp>
          <p:nvGrpSpPr>
            <p:cNvPr id="25" name="Group 24">
              <a:extLst>
                <a:ext uri="{FF2B5EF4-FFF2-40B4-BE49-F238E27FC236}">
                  <a16:creationId xmlns:a16="http://schemas.microsoft.com/office/drawing/2014/main" id="{3CBBA5C6-60CE-D949-A305-916AC1E8980F}"/>
                </a:ext>
              </a:extLst>
            </p:cNvPr>
            <p:cNvGrpSpPr/>
            <p:nvPr/>
          </p:nvGrpSpPr>
          <p:grpSpPr>
            <a:xfrm>
              <a:off x="381986" y="2676627"/>
              <a:ext cx="648610" cy="1020205"/>
              <a:chOff x="381986" y="2676627"/>
              <a:chExt cx="648610" cy="1020205"/>
            </a:xfrm>
          </p:grpSpPr>
          <p:pic>
            <p:nvPicPr>
              <p:cNvPr id="32" name="Picture 31" descr="A picture containing game, light&#10;&#10;Description automatically generated">
                <a:extLst>
                  <a:ext uri="{FF2B5EF4-FFF2-40B4-BE49-F238E27FC236}">
                    <a16:creationId xmlns:a16="http://schemas.microsoft.com/office/drawing/2014/main" id="{FD0767DB-36F8-B240-9D8D-649CD6CAEE84}"/>
                  </a:ext>
                </a:extLst>
              </p:cNvPr>
              <p:cNvPicPr>
                <a:picLocks noChangeAspect="1"/>
              </p:cNvPicPr>
              <p:nvPr/>
            </p:nvPicPr>
            <p:blipFill rotWithShape="1">
              <a:blip r:embed="rId5"/>
              <a:srcRect l="38469" t="8485" r="35411" b="37993"/>
              <a:stretch/>
            </p:blipFill>
            <p:spPr>
              <a:xfrm flipH="1">
                <a:off x="381986" y="2676627"/>
                <a:ext cx="520945" cy="1020205"/>
              </a:xfrm>
              <a:prstGeom prst="rect">
                <a:avLst/>
              </a:prstGeom>
            </p:spPr>
          </p:pic>
          <p:pic>
            <p:nvPicPr>
              <p:cNvPr id="35" name="Graphic 34" descr="Smart Phone">
                <a:extLst>
                  <a:ext uri="{FF2B5EF4-FFF2-40B4-BE49-F238E27FC236}">
                    <a16:creationId xmlns:a16="http://schemas.microsoft.com/office/drawing/2014/main" id="{2BC7B9CD-8FE8-6C4D-92FA-7BAF07122DA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924321">
                <a:off x="674280" y="2872420"/>
                <a:ext cx="356316" cy="356316"/>
              </a:xfrm>
              <a:prstGeom prst="rect">
                <a:avLst/>
              </a:prstGeom>
            </p:spPr>
          </p:pic>
        </p:grpSp>
        <p:sp>
          <p:nvSpPr>
            <p:cNvPr id="31" name="TextBox 30">
              <a:extLst>
                <a:ext uri="{FF2B5EF4-FFF2-40B4-BE49-F238E27FC236}">
                  <a16:creationId xmlns:a16="http://schemas.microsoft.com/office/drawing/2014/main" id="{D085913F-85B4-8D49-A4C6-539DEE523AD5}"/>
                </a:ext>
              </a:extLst>
            </p:cNvPr>
            <p:cNvSpPr txBox="1"/>
            <p:nvPr/>
          </p:nvSpPr>
          <p:spPr>
            <a:xfrm>
              <a:off x="28160" y="2587799"/>
              <a:ext cx="652743" cy="369332"/>
            </a:xfrm>
            <a:prstGeom prst="rect">
              <a:avLst/>
            </a:prstGeom>
            <a:noFill/>
          </p:spPr>
          <p:txBody>
            <a:bodyPr wrap="none" rtlCol="0">
              <a:spAutoFit/>
            </a:bodyPr>
            <a:lstStyle/>
            <a:p>
              <a:r>
                <a:rPr lang="en-US" dirty="0">
                  <a:solidFill>
                    <a:schemeClr val="tx1">
                      <a:lumMod val="50000"/>
                      <a:lumOff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Alice</a:t>
              </a:r>
            </a:p>
          </p:txBody>
        </p:sp>
      </p:grpSp>
      <p:grpSp>
        <p:nvGrpSpPr>
          <p:cNvPr id="36" name="Group 35">
            <a:extLst>
              <a:ext uri="{FF2B5EF4-FFF2-40B4-BE49-F238E27FC236}">
                <a16:creationId xmlns:a16="http://schemas.microsoft.com/office/drawing/2014/main" id="{148C3184-DB45-C142-8751-FDA4687460FA}"/>
              </a:ext>
            </a:extLst>
          </p:cNvPr>
          <p:cNvGrpSpPr/>
          <p:nvPr/>
        </p:nvGrpSpPr>
        <p:grpSpPr>
          <a:xfrm>
            <a:off x="3321988" y="1570058"/>
            <a:ext cx="276792" cy="1332524"/>
            <a:chOff x="973939" y="3995386"/>
            <a:chExt cx="264995" cy="891937"/>
          </a:xfrm>
        </p:grpSpPr>
        <p:cxnSp>
          <p:nvCxnSpPr>
            <p:cNvPr id="37" name="Straight Connector 36">
              <a:extLst>
                <a:ext uri="{FF2B5EF4-FFF2-40B4-BE49-F238E27FC236}">
                  <a16:creationId xmlns:a16="http://schemas.microsoft.com/office/drawing/2014/main" id="{E5403DC3-667D-9B4C-995B-63B50E92037A}"/>
                </a:ext>
              </a:extLst>
            </p:cNvPr>
            <p:cNvCxnSpPr>
              <a:cxnSpLocks/>
            </p:cNvCxnSpPr>
            <p:nvPr/>
          </p:nvCxnSpPr>
          <p:spPr>
            <a:xfrm flipV="1">
              <a:off x="973939" y="4033881"/>
              <a:ext cx="41260" cy="15901"/>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EFED8C14-B7D0-8E4F-B4EC-429FDCC645A5}"/>
                </a:ext>
              </a:extLst>
            </p:cNvPr>
            <p:cNvCxnSpPr>
              <a:cxnSpLocks/>
            </p:cNvCxnSpPr>
            <p:nvPr/>
          </p:nvCxnSpPr>
          <p:spPr>
            <a:xfrm flipV="1">
              <a:off x="1172612" y="4038905"/>
              <a:ext cx="30287" cy="11888"/>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37C24C8D-DCFF-B449-802C-B3087DDA3388}"/>
                </a:ext>
              </a:extLst>
            </p:cNvPr>
            <p:cNvCxnSpPr>
              <a:cxnSpLocks/>
            </p:cNvCxnSpPr>
            <p:nvPr/>
          </p:nvCxnSpPr>
          <p:spPr>
            <a:xfrm flipV="1">
              <a:off x="1172612" y="4260539"/>
              <a:ext cx="30287" cy="118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2A94536A-D4EC-F240-B67C-E2D1C5C7EF41}"/>
                </a:ext>
              </a:extLst>
            </p:cNvPr>
            <p:cNvCxnSpPr>
              <a:cxnSpLocks/>
            </p:cNvCxnSpPr>
            <p:nvPr/>
          </p:nvCxnSpPr>
          <p:spPr>
            <a:xfrm flipV="1">
              <a:off x="1208645" y="4021175"/>
              <a:ext cx="30287" cy="118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19A493D-02E5-7342-886D-CA2EE534AEC3}"/>
                </a:ext>
              </a:extLst>
            </p:cNvPr>
            <p:cNvCxnSpPr>
              <a:cxnSpLocks/>
            </p:cNvCxnSpPr>
            <p:nvPr/>
          </p:nvCxnSpPr>
          <p:spPr>
            <a:xfrm flipV="1">
              <a:off x="1208646" y="4244955"/>
              <a:ext cx="30287" cy="118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DB0198A-D6AC-4547-A609-ABB7F36231BD}"/>
                </a:ext>
              </a:extLst>
            </p:cNvPr>
            <p:cNvCxnSpPr>
              <a:cxnSpLocks/>
            </p:cNvCxnSpPr>
            <p:nvPr/>
          </p:nvCxnSpPr>
          <p:spPr>
            <a:xfrm flipV="1">
              <a:off x="1009938" y="4021175"/>
              <a:ext cx="30287" cy="118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4406ABE0-D81F-6648-8D2B-1F0C0BE231FA}"/>
                </a:ext>
              </a:extLst>
            </p:cNvPr>
            <p:cNvCxnSpPr/>
            <p:nvPr/>
          </p:nvCxnSpPr>
          <p:spPr>
            <a:xfrm>
              <a:off x="1004225" y="4037894"/>
              <a:ext cx="198673"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1E1E11F1-157F-CD4F-95A7-0E09113E99F8}"/>
                </a:ext>
              </a:extLst>
            </p:cNvPr>
            <p:cNvCxnSpPr/>
            <p:nvPr/>
          </p:nvCxnSpPr>
          <p:spPr>
            <a:xfrm flipV="1">
              <a:off x="1200250" y="4039364"/>
              <a:ext cx="0" cy="22264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6C427858-F7EC-C042-A30A-DD4DC8FB9C10}"/>
                </a:ext>
              </a:extLst>
            </p:cNvPr>
            <p:cNvCxnSpPr/>
            <p:nvPr/>
          </p:nvCxnSpPr>
          <p:spPr>
            <a:xfrm flipV="1">
              <a:off x="1045235" y="4006016"/>
              <a:ext cx="0" cy="3187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646CA1AE-38B5-6846-A8F6-9DC0E92164CC}"/>
                </a:ext>
              </a:extLst>
            </p:cNvPr>
            <p:cNvCxnSpPr/>
            <p:nvPr/>
          </p:nvCxnSpPr>
          <p:spPr>
            <a:xfrm flipV="1">
              <a:off x="1149126" y="4006016"/>
              <a:ext cx="0" cy="31878"/>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E17F7D2A-36E9-D847-B9E9-7FF7C65D87DE}"/>
                </a:ext>
              </a:extLst>
            </p:cNvPr>
            <p:cNvCxnSpPr/>
            <p:nvPr/>
          </p:nvCxnSpPr>
          <p:spPr>
            <a:xfrm>
              <a:off x="1045235" y="4271056"/>
              <a:ext cx="0" cy="60720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44E093B8-2B05-964D-A079-8FD962EA4F19}"/>
                </a:ext>
              </a:extLst>
            </p:cNvPr>
            <p:cNvCxnSpPr/>
            <p:nvPr/>
          </p:nvCxnSpPr>
          <p:spPr>
            <a:xfrm>
              <a:off x="1145481" y="4271056"/>
              <a:ext cx="0" cy="607203"/>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49" name="Oval 48">
              <a:extLst>
                <a:ext uri="{FF2B5EF4-FFF2-40B4-BE49-F238E27FC236}">
                  <a16:creationId xmlns:a16="http://schemas.microsoft.com/office/drawing/2014/main" id="{6D65AFB9-3D5C-9D44-A2CF-FF36DCCB6203}"/>
                </a:ext>
              </a:extLst>
            </p:cNvPr>
            <p:cNvSpPr/>
            <p:nvPr/>
          </p:nvSpPr>
          <p:spPr>
            <a:xfrm>
              <a:off x="1046193" y="3995386"/>
              <a:ext cx="100246" cy="18519"/>
            </a:xfrm>
            <a:prstGeom prst="ellipse">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 </a:t>
              </a:r>
            </a:p>
          </p:txBody>
        </p:sp>
        <p:sp>
          <p:nvSpPr>
            <p:cNvPr id="50" name="Arc 49">
              <a:extLst>
                <a:ext uri="{FF2B5EF4-FFF2-40B4-BE49-F238E27FC236}">
                  <a16:creationId xmlns:a16="http://schemas.microsoft.com/office/drawing/2014/main" id="{1DE34CC6-4546-1C43-9395-7D81AD461A63}"/>
                </a:ext>
              </a:extLst>
            </p:cNvPr>
            <p:cNvSpPr/>
            <p:nvPr/>
          </p:nvSpPr>
          <p:spPr>
            <a:xfrm rot="8331241">
              <a:off x="1028056" y="4809295"/>
              <a:ext cx="141814" cy="78028"/>
            </a:xfrm>
            <a:prstGeom prst="arc">
              <a:avLst>
                <a:gd name="adj1" fmla="val 16033586"/>
                <a:gd name="adj2" fmla="val 21362597"/>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51" name="Straight Connector 50">
              <a:extLst>
                <a:ext uri="{FF2B5EF4-FFF2-40B4-BE49-F238E27FC236}">
                  <a16:creationId xmlns:a16="http://schemas.microsoft.com/office/drawing/2014/main" id="{57127AC7-6CDB-7B4A-82F4-501DCBEC4E82}"/>
                </a:ext>
              </a:extLst>
            </p:cNvPr>
            <p:cNvCxnSpPr/>
            <p:nvPr/>
          </p:nvCxnSpPr>
          <p:spPr>
            <a:xfrm flipV="1">
              <a:off x="1211420" y="4034198"/>
              <a:ext cx="0" cy="22264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1B291C1D-CAC1-0549-88E6-0625B84EFBDD}"/>
                </a:ext>
              </a:extLst>
            </p:cNvPr>
            <p:cNvCxnSpPr/>
            <p:nvPr/>
          </p:nvCxnSpPr>
          <p:spPr>
            <a:xfrm flipV="1">
              <a:off x="1236743" y="4022310"/>
              <a:ext cx="0" cy="222644"/>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2089C1B1-26AB-4C4B-8156-EFF091A7550C}"/>
                </a:ext>
              </a:extLst>
            </p:cNvPr>
            <p:cNvCxnSpPr/>
            <p:nvPr/>
          </p:nvCxnSpPr>
          <p:spPr>
            <a:xfrm>
              <a:off x="1012254" y="4031443"/>
              <a:ext cx="30287"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42AB8A10-97C3-1649-AF13-0ED1BCC96AE1}"/>
                </a:ext>
              </a:extLst>
            </p:cNvPr>
            <p:cNvCxnSpPr>
              <a:cxnSpLocks/>
            </p:cNvCxnSpPr>
            <p:nvPr/>
          </p:nvCxnSpPr>
          <p:spPr>
            <a:xfrm>
              <a:off x="1010188" y="4032263"/>
              <a:ext cx="0" cy="4324"/>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1D57576B-D750-ED4D-8E36-B2FA23F7D40E}"/>
                </a:ext>
              </a:extLst>
            </p:cNvPr>
            <p:cNvCxnSpPr/>
            <p:nvPr/>
          </p:nvCxnSpPr>
          <p:spPr>
            <a:xfrm flipH="1">
              <a:off x="1145482" y="4031443"/>
              <a:ext cx="63164"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039FE962-5986-014F-A941-CAD64BF156C4}"/>
                </a:ext>
              </a:extLst>
            </p:cNvPr>
            <p:cNvCxnSpPr/>
            <p:nvPr/>
          </p:nvCxnSpPr>
          <p:spPr>
            <a:xfrm flipH="1">
              <a:off x="1145483" y="4021175"/>
              <a:ext cx="93451"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8">
              <p14:nvContentPartPr>
                <p14:cNvPr id="57" name="Ink 56">
                  <a:extLst>
                    <a:ext uri="{FF2B5EF4-FFF2-40B4-BE49-F238E27FC236}">
                      <a16:creationId xmlns:a16="http://schemas.microsoft.com/office/drawing/2014/main" id="{B6C21F7F-EF15-844D-B0A7-2BB0E952FD57}"/>
                    </a:ext>
                  </a:extLst>
                </p14:cNvPr>
                <p14:cNvContentPartPr/>
                <p14:nvPr/>
              </p14:nvContentPartPr>
              <p14:xfrm>
                <a:off x="1058198" y="4279599"/>
                <a:ext cx="34668" cy="23624"/>
              </p14:xfrm>
            </p:contentPart>
          </mc:Choice>
          <mc:Fallback xmlns="">
            <p:pic>
              <p:nvPicPr>
                <p:cNvPr id="772" name="Ink 771">
                  <a:extLst>
                    <a:ext uri="{FF2B5EF4-FFF2-40B4-BE49-F238E27FC236}">
                      <a16:creationId xmlns:a16="http://schemas.microsoft.com/office/drawing/2014/main" id="{8774AA1E-EF53-5442-A8A2-8EC3AA32CF7E}"/>
                    </a:ext>
                  </a:extLst>
                </p:cNvPr>
                <p:cNvPicPr/>
                <p:nvPr/>
              </p:nvPicPr>
              <p:blipFill>
                <a:blip r:embed="rId48"/>
                <a:stretch>
                  <a:fillRect/>
                </a:stretch>
              </p:blipFill>
              <p:spPr>
                <a:xfrm>
                  <a:off x="1046642" y="4271618"/>
                  <a:ext cx="57318" cy="39267"/>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58" name="Ink 57">
                  <a:extLst>
                    <a:ext uri="{FF2B5EF4-FFF2-40B4-BE49-F238E27FC236}">
                      <a16:creationId xmlns:a16="http://schemas.microsoft.com/office/drawing/2014/main" id="{BE4AE90F-86B3-074F-989E-9C16C10EB54C}"/>
                    </a:ext>
                  </a:extLst>
                </p14:cNvPr>
                <p14:cNvContentPartPr/>
                <p14:nvPr/>
              </p14:nvContentPartPr>
              <p14:xfrm>
                <a:off x="1060036" y="4002742"/>
                <a:ext cx="75376" cy="31206"/>
              </p14:xfrm>
            </p:contentPart>
          </mc:Choice>
          <mc:Fallback xmlns="">
            <p:pic>
              <p:nvPicPr>
                <p:cNvPr id="773" name="Ink 772">
                  <a:extLst>
                    <a:ext uri="{FF2B5EF4-FFF2-40B4-BE49-F238E27FC236}">
                      <a16:creationId xmlns:a16="http://schemas.microsoft.com/office/drawing/2014/main" id="{FAB8ACC8-47AF-1D4D-BFA5-5BE590A1513B}"/>
                    </a:ext>
                  </a:extLst>
                </p:cNvPr>
                <p:cNvPicPr/>
                <p:nvPr/>
              </p:nvPicPr>
              <p:blipFill>
                <a:blip r:embed="rId50"/>
                <a:stretch>
                  <a:fillRect/>
                </a:stretch>
              </p:blipFill>
              <p:spPr>
                <a:xfrm>
                  <a:off x="1054554" y="3998921"/>
                  <a:ext cx="86340" cy="38848"/>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59" name="Ink 58">
                  <a:extLst>
                    <a:ext uri="{FF2B5EF4-FFF2-40B4-BE49-F238E27FC236}">
                      <a16:creationId xmlns:a16="http://schemas.microsoft.com/office/drawing/2014/main" id="{2B1475EE-0853-9B4B-93E4-6842BB46C093}"/>
                    </a:ext>
                  </a:extLst>
                </p14:cNvPr>
                <p14:cNvContentPartPr/>
                <p14:nvPr/>
              </p14:nvContentPartPr>
              <p14:xfrm>
                <a:off x="1056622" y="4017324"/>
                <a:ext cx="47274" cy="17061"/>
              </p14:xfrm>
            </p:contentPart>
          </mc:Choice>
          <mc:Fallback xmlns="">
            <p:pic>
              <p:nvPicPr>
                <p:cNvPr id="774" name="Ink 773">
                  <a:extLst>
                    <a:ext uri="{FF2B5EF4-FFF2-40B4-BE49-F238E27FC236}">
                      <a16:creationId xmlns:a16="http://schemas.microsoft.com/office/drawing/2014/main" id="{654198B8-3801-584E-8E94-F0B6C836305C}"/>
                    </a:ext>
                  </a:extLst>
                </p:cNvPr>
                <p:cNvPicPr/>
                <p:nvPr/>
              </p:nvPicPr>
              <p:blipFill>
                <a:blip r:embed="rId52"/>
                <a:stretch>
                  <a:fillRect/>
                </a:stretch>
              </p:blipFill>
              <p:spPr>
                <a:xfrm>
                  <a:off x="1051114" y="4013533"/>
                  <a:ext cx="58289" cy="24644"/>
                </a:xfrm>
                <a:prstGeom prst="rect">
                  <a:avLst/>
                </a:prstGeom>
              </p:spPr>
            </p:pic>
          </mc:Fallback>
        </mc:AlternateContent>
        <p:grpSp>
          <p:nvGrpSpPr>
            <p:cNvPr id="60" name="Group 59">
              <a:extLst>
                <a:ext uri="{FF2B5EF4-FFF2-40B4-BE49-F238E27FC236}">
                  <a16:creationId xmlns:a16="http://schemas.microsoft.com/office/drawing/2014/main" id="{B5FB01F8-2FE2-7148-A5AC-D2219B2FE6DB}"/>
                </a:ext>
              </a:extLst>
            </p:cNvPr>
            <p:cNvGrpSpPr/>
            <p:nvPr/>
          </p:nvGrpSpPr>
          <p:grpSpPr>
            <a:xfrm>
              <a:off x="1040601" y="4291703"/>
              <a:ext cx="112408" cy="587735"/>
              <a:chOff x="2910790" y="1499760"/>
              <a:chExt cx="154080" cy="1450955"/>
            </a:xfrm>
          </p:grpSpPr>
          <mc:AlternateContent xmlns:mc="http://schemas.openxmlformats.org/markup-compatibility/2006" xmlns:p14="http://schemas.microsoft.com/office/powerpoint/2010/main">
            <mc:Choice Requires="p14">
              <p:contentPart p14:bwMode="auto" r:id="rId53">
                <p14:nvContentPartPr>
                  <p14:cNvPr id="115" name="Ink 114">
                    <a:extLst>
                      <a:ext uri="{FF2B5EF4-FFF2-40B4-BE49-F238E27FC236}">
                        <a16:creationId xmlns:a16="http://schemas.microsoft.com/office/drawing/2014/main" id="{D25CB657-724D-144C-A112-B6BEC1BB5E84}"/>
                      </a:ext>
                    </a:extLst>
                  </p14:cNvPr>
                  <p14:cNvContentPartPr/>
                  <p14:nvPr/>
                </p14:nvContentPartPr>
                <p14:xfrm>
                  <a:off x="2970910" y="1499760"/>
                  <a:ext cx="39600" cy="1388880"/>
                </p14:xfrm>
              </p:contentPart>
            </mc:Choice>
            <mc:Fallback xmlns="">
              <p:pic>
                <p:nvPicPr>
                  <p:cNvPr id="43" name="Ink 42">
                    <a:extLst>
                      <a:ext uri="{FF2B5EF4-FFF2-40B4-BE49-F238E27FC236}">
                        <a16:creationId xmlns:a16="http://schemas.microsoft.com/office/drawing/2014/main" id="{57E9F717-30D7-1344-ADF8-513085BECDCA}"/>
                      </a:ext>
                    </a:extLst>
                  </p:cNvPr>
                  <p:cNvPicPr/>
                  <p:nvPr/>
                </p:nvPicPr>
                <p:blipFill>
                  <a:blip r:embed="rId54"/>
                  <a:stretch>
                    <a:fillRect/>
                  </a:stretch>
                </p:blipFill>
                <p:spPr>
                  <a:xfrm>
                    <a:off x="2934910" y="1464120"/>
                    <a:ext cx="111240" cy="146052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116" name="Ink 115">
                    <a:extLst>
                      <a:ext uri="{FF2B5EF4-FFF2-40B4-BE49-F238E27FC236}">
                        <a16:creationId xmlns:a16="http://schemas.microsoft.com/office/drawing/2014/main" id="{321656BA-11ED-9445-AF0A-8ADBFF560F37}"/>
                      </a:ext>
                    </a:extLst>
                  </p14:cNvPr>
                  <p14:cNvContentPartPr/>
                  <p14:nvPr/>
                </p14:nvContentPartPr>
                <p14:xfrm>
                  <a:off x="2988550" y="2870075"/>
                  <a:ext cx="360" cy="360"/>
                </p14:xfrm>
              </p:contentPart>
            </mc:Choice>
            <mc:Fallback xmlns="">
              <p:pic>
                <p:nvPicPr>
                  <p:cNvPr id="45" name="Ink 44">
                    <a:extLst>
                      <a:ext uri="{FF2B5EF4-FFF2-40B4-BE49-F238E27FC236}">
                        <a16:creationId xmlns:a16="http://schemas.microsoft.com/office/drawing/2014/main" id="{4E80696D-8906-FF42-B68B-3FDA80C73C87}"/>
                      </a:ext>
                    </a:extLst>
                  </p:cNvPr>
                  <p:cNvPicPr/>
                  <p:nvPr/>
                </p:nvPicPr>
                <p:blipFill>
                  <a:blip r:embed="rId56"/>
                  <a:stretch>
                    <a:fillRect/>
                  </a:stretch>
                </p:blipFill>
                <p:spPr>
                  <a:xfrm>
                    <a:off x="2952550" y="2834075"/>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117" name="Ink 116">
                    <a:extLst>
                      <a:ext uri="{FF2B5EF4-FFF2-40B4-BE49-F238E27FC236}">
                        <a16:creationId xmlns:a16="http://schemas.microsoft.com/office/drawing/2014/main" id="{B692E2B2-DD86-0F4A-9820-767ACD7812A9}"/>
                      </a:ext>
                    </a:extLst>
                  </p14:cNvPr>
                  <p14:cNvContentPartPr/>
                  <p14:nvPr/>
                </p14:nvContentPartPr>
                <p14:xfrm>
                  <a:off x="2971630" y="2883755"/>
                  <a:ext cx="360" cy="360"/>
                </p14:xfrm>
              </p:contentPart>
            </mc:Choice>
            <mc:Fallback xmlns="">
              <p:pic>
                <p:nvPicPr>
                  <p:cNvPr id="49" name="Ink 48">
                    <a:extLst>
                      <a:ext uri="{FF2B5EF4-FFF2-40B4-BE49-F238E27FC236}">
                        <a16:creationId xmlns:a16="http://schemas.microsoft.com/office/drawing/2014/main" id="{FC49C4F4-A69F-E34C-95AF-5C1EBDB5D750}"/>
                      </a:ext>
                    </a:extLst>
                  </p:cNvPr>
                  <p:cNvPicPr/>
                  <p:nvPr/>
                </p:nvPicPr>
                <p:blipFill>
                  <a:blip r:embed="rId56"/>
                  <a:stretch>
                    <a:fillRect/>
                  </a:stretch>
                </p:blipFill>
                <p:spPr>
                  <a:xfrm>
                    <a:off x="2935990" y="2848115"/>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8">
                <p14:nvContentPartPr>
                  <p14:cNvPr id="118" name="Ink 117">
                    <a:extLst>
                      <a:ext uri="{FF2B5EF4-FFF2-40B4-BE49-F238E27FC236}">
                        <a16:creationId xmlns:a16="http://schemas.microsoft.com/office/drawing/2014/main" id="{BE675FF0-AA06-4648-8FA7-E0E8DEAFD9C2}"/>
                      </a:ext>
                    </a:extLst>
                  </p14:cNvPr>
                  <p14:cNvContentPartPr/>
                  <p14:nvPr/>
                </p14:nvContentPartPr>
                <p14:xfrm>
                  <a:off x="2962270" y="2893835"/>
                  <a:ext cx="360" cy="360"/>
                </p14:xfrm>
              </p:contentPart>
            </mc:Choice>
            <mc:Fallback xmlns="">
              <p:pic>
                <p:nvPicPr>
                  <p:cNvPr id="101" name="Ink 100">
                    <a:extLst>
                      <a:ext uri="{FF2B5EF4-FFF2-40B4-BE49-F238E27FC236}">
                        <a16:creationId xmlns:a16="http://schemas.microsoft.com/office/drawing/2014/main" id="{D7F3FC02-E8B0-3E48-8832-0636873F673C}"/>
                      </a:ext>
                    </a:extLst>
                  </p:cNvPr>
                  <p:cNvPicPr/>
                  <p:nvPr/>
                </p:nvPicPr>
                <p:blipFill>
                  <a:blip r:embed="rId56"/>
                  <a:stretch>
                    <a:fillRect/>
                  </a:stretch>
                </p:blipFill>
                <p:spPr>
                  <a:xfrm>
                    <a:off x="2926630" y="2858195"/>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119" name="Ink 118">
                    <a:extLst>
                      <a:ext uri="{FF2B5EF4-FFF2-40B4-BE49-F238E27FC236}">
                        <a16:creationId xmlns:a16="http://schemas.microsoft.com/office/drawing/2014/main" id="{295BC4A0-4FBE-7C4E-BF0E-35250F741569}"/>
                      </a:ext>
                    </a:extLst>
                  </p14:cNvPr>
                  <p14:cNvContentPartPr/>
                  <p14:nvPr/>
                </p14:nvContentPartPr>
                <p14:xfrm>
                  <a:off x="2965510" y="2894195"/>
                  <a:ext cx="360" cy="360"/>
                </p14:xfrm>
              </p:contentPart>
            </mc:Choice>
            <mc:Fallback xmlns="">
              <p:pic>
                <p:nvPicPr>
                  <p:cNvPr id="103" name="Ink 102">
                    <a:extLst>
                      <a:ext uri="{FF2B5EF4-FFF2-40B4-BE49-F238E27FC236}">
                        <a16:creationId xmlns:a16="http://schemas.microsoft.com/office/drawing/2014/main" id="{8717863B-81EE-D943-9FFE-31A0D5351E60}"/>
                      </a:ext>
                    </a:extLst>
                  </p:cNvPr>
                  <p:cNvPicPr/>
                  <p:nvPr/>
                </p:nvPicPr>
                <p:blipFill>
                  <a:blip r:embed="rId56"/>
                  <a:stretch>
                    <a:fillRect/>
                  </a:stretch>
                </p:blipFill>
                <p:spPr>
                  <a:xfrm>
                    <a:off x="2929870" y="2858195"/>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0">
                <p14:nvContentPartPr>
                  <p14:cNvPr id="120" name="Ink 119">
                    <a:extLst>
                      <a:ext uri="{FF2B5EF4-FFF2-40B4-BE49-F238E27FC236}">
                        <a16:creationId xmlns:a16="http://schemas.microsoft.com/office/drawing/2014/main" id="{77F7E149-3C4E-7D42-B86E-14D5EBE65096}"/>
                      </a:ext>
                    </a:extLst>
                  </p14:cNvPr>
                  <p14:cNvContentPartPr/>
                  <p14:nvPr/>
                </p14:nvContentPartPr>
                <p14:xfrm>
                  <a:off x="2971990" y="2897075"/>
                  <a:ext cx="360" cy="360"/>
                </p14:xfrm>
              </p:contentPart>
            </mc:Choice>
            <mc:Fallback xmlns="">
              <p:pic>
                <p:nvPicPr>
                  <p:cNvPr id="105" name="Ink 104">
                    <a:extLst>
                      <a:ext uri="{FF2B5EF4-FFF2-40B4-BE49-F238E27FC236}">
                        <a16:creationId xmlns:a16="http://schemas.microsoft.com/office/drawing/2014/main" id="{68CBC8F5-5758-1045-8E30-794E647D20CF}"/>
                      </a:ext>
                    </a:extLst>
                  </p:cNvPr>
                  <p:cNvPicPr/>
                  <p:nvPr/>
                </p:nvPicPr>
                <p:blipFill>
                  <a:blip r:embed="rId56"/>
                  <a:stretch>
                    <a:fillRect/>
                  </a:stretch>
                </p:blipFill>
                <p:spPr>
                  <a:xfrm>
                    <a:off x="2935990" y="2861075"/>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121" name="Ink 120">
                    <a:extLst>
                      <a:ext uri="{FF2B5EF4-FFF2-40B4-BE49-F238E27FC236}">
                        <a16:creationId xmlns:a16="http://schemas.microsoft.com/office/drawing/2014/main" id="{38F7F0FC-6576-A041-8622-5436A59F79E2}"/>
                      </a:ext>
                    </a:extLst>
                  </p14:cNvPr>
                  <p14:cNvContentPartPr/>
                  <p14:nvPr/>
                </p14:nvContentPartPr>
                <p14:xfrm>
                  <a:off x="2975950" y="2904275"/>
                  <a:ext cx="360" cy="360"/>
                </p14:xfrm>
              </p:contentPart>
            </mc:Choice>
            <mc:Fallback xmlns="">
              <p:pic>
                <p:nvPicPr>
                  <p:cNvPr id="107" name="Ink 106">
                    <a:extLst>
                      <a:ext uri="{FF2B5EF4-FFF2-40B4-BE49-F238E27FC236}">
                        <a16:creationId xmlns:a16="http://schemas.microsoft.com/office/drawing/2014/main" id="{A4A1F207-FEA2-FD41-90C6-E4A545314AD5}"/>
                      </a:ext>
                    </a:extLst>
                  </p:cNvPr>
                  <p:cNvPicPr/>
                  <p:nvPr/>
                </p:nvPicPr>
                <p:blipFill>
                  <a:blip r:embed="rId56"/>
                  <a:stretch>
                    <a:fillRect/>
                  </a:stretch>
                </p:blipFill>
                <p:spPr>
                  <a:xfrm>
                    <a:off x="2939950" y="2868635"/>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2">
                <p14:nvContentPartPr>
                  <p14:cNvPr id="122" name="Ink 121">
                    <a:extLst>
                      <a:ext uri="{FF2B5EF4-FFF2-40B4-BE49-F238E27FC236}">
                        <a16:creationId xmlns:a16="http://schemas.microsoft.com/office/drawing/2014/main" id="{6CB81E59-8BB5-A24C-BDDC-5E18D8869F51}"/>
                      </a:ext>
                    </a:extLst>
                  </p14:cNvPr>
                  <p14:cNvContentPartPr/>
                  <p14:nvPr/>
                </p14:nvContentPartPr>
                <p14:xfrm>
                  <a:off x="3031390" y="2887355"/>
                  <a:ext cx="360" cy="360"/>
                </p14:xfrm>
              </p:contentPart>
            </mc:Choice>
            <mc:Fallback xmlns="">
              <p:pic>
                <p:nvPicPr>
                  <p:cNvPr id="109" name="Ink 108">
                    <a:extLst>
                      <a:ext uri="{FF2B5EF4-FFF2-40B4-BE49-F238E27FC236}">
                        <a16:creationId xmlns:a16="http://schemas.microsoft.com/office/drawing/2014/main" id="{C9AB8E52-8874-3A4B-B8B1-0E123110159E}"/>
                      </a:ext>
                    </a:extLst>
                  </p:cNvPr>
                  <p:cNvPicPr/>
                  <p:nvPr/>
                </p:nvPicPr>
                <p:blipFill>
                  <a:blip r:embed="rId56"/>
                  <a:stretch>
                    <a:fillRect/>
                  </a:stretch>
                </p:blipFill>
                <p:spPr>
                  <a:xfrm>
                    <a:off x="2995390" y="2851715"/>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123" name="Ink 122">
                    <a:extLst>
                      <a:ext uri="{FF2B5EF4-FFF2-40B4-BE49-F238E27FC236}">
                        <a16:creationId xmlns:a16="http://schemas.microsoft.com/office/drawing/2014/main" id="{248157A8-5D76-D742-859B-9D29FAF95EE9}"/>
                      </a:ext>
                    </a:extLst>
                  </p14:cNvPr>
                  <p14:cNvContentPartPr/>
                  <p14:nvPr/>
                </p14:nvContentPartPr>
                <p14:xfrm>
                  <a:off x="3026710" y="2890595"/>
                  <a:ext cx="360" cy="360"/>
                </p14:xfrm>
              </p:contentPart>
            </mc:Choice>
            <mc:Fallback xmlns="">
              <p:pic>
                <p:nvPicPr>
                  <p:cNvPr id="110" name="Ink 109">
                    <a:extLst>
                      <a:ext uri="{FF2B5EF4-FFF2-40B4-BE49-F238E27FC236}">
                        <a16:creationId xmlns:a16="http://schemas.microsoft.com/office/drawing/2014/main" id="{8BB774A1-C3B7-3D48-BD39-0AE489A27617}"/>
                      </a:ext>
                    </a:extLst>
                  </p:cNvPr>
                  <p:cNvPicPr/>
                  <p:nvPr/>
                </p:nvPicPr>
                <p:blipFill>
                  <a:blip r:embed="rId56"/>
                  <a:stretch>
                    <a:fillRect/>
                  </a:stretch>
                </p:blipFill>
                <p:spPr>
                  <a:xfrm>
                    <a:off x="2991070" y="2854955"/>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4">
                <p14:nvContentPartPr>
                  <p14:cNvPr id="124" name="Ink 123">
                    <a:extLst>
                      <a:ext uri="{FF2B5EF4-FFF2-40B4-BE49-F238E27FC236}">
                        <a16:creationId xmlns:a16="http://schemas.microsoft.com/office/drawing/2014/main" id="{D65C9492-C695-974A-9C58-48CC70445F7A}"/>
                      </a:ext>
                    </a:extLst>
                  </p14:cNvPr>
                  <p14:cNvContentPartPr/>
                  <p14:nvPr/>
                </p14:nvContentPartPr>
                <p14:xfrm>
                  <a:off x="3025630" y="2890955"/>
                  <a:ext cx="360" cy="360"/>
                </p14:xfrm>
              </p:contentPart>
            </mc:Choice>
            <mc:Fallback xmlns="">
              <p:pic>
                <p:nvPicPr>
                  <p:cNvPr id="112" name="Ink 111">
                    <a:extLst>
                      <a:ext uri="{FF2B5EF4-FFF2-40B4-BE49-F238E27FC236}">
                        <a16:creationId xmlns:a16="http://schemas.microsoft.com/office/drawing/2014/main" id="{40A85CD2-9B54-BB4A-95F6-6BF7C008A6AF}"/>
                      </a:ext>
                    </a:extLst>
                  </p:cNvPr>
                  <p:cNvPicPr/>
                  <p:nvPr/>
                </p:nvPicPr>
                <p:blipFill>
                  <a:blip r:embed="rId56"/>
                  <a:stretch>
                    <a:fillRect/>
                  </a:stretch>
                </p:blipFill>
                <p:spPr>
                  <a:xfrm>
                    <a:off x="2989630" y="2855315"/>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125" name="Ink 124">
                    <a:extLst>
                      <a:ext uri="{FF2B5EF4-FFF2-40B4-BE49-F238E27FC236}">
                        <a16:creationId xmlns:a16="http://schemas.microsoft.com/office/drawing/2014/main" id="{E8008F68-2FD5-5C4C-93B3-43BFBBF1A19E}"/>
                      </a:ext>
                    </a:extLst>
                  </p14:cNvPr>
                  <p14:cNvContentPartPr/>
                  <p14:nvPr/>
                </p14:nvContentPartPr>
                <p14:xfrm>
                  <a:off x="3017350" y="2892395"/>
                  <a:ext cx="360" cy="360"/>
                </p14:xfrm>
              </p:contentPart>
            </mc:Choice>
            <mc:Fallback xmlns="">
              <p:pic>
                <p:nvPicPr>
                  <p:cNvPr id="114" name="Ink 113">
                    <a:extLst>
                      <a:ext uri="{FF2B5EF4-FFF2-40B4-BE49-F238E27FC236}">
                        <a16:creationId xmlns:a16="http://schemas.microsoft.com/office/drawing/2014/main" id="{3653A96D-14EC-3E49-BAD3-0414943E711C}"/>
                      </a:ext>
                    </a:extLst>
                  </p:cNvPr>
                  <p:cNvPicPr/>
                  <p:nvPr/>
                </p:nvPicPr>
                <p:blipFill>
                  <a:blip r:embed="rId56"/>
                  <a:stretch>
                    <a:fillRect/>
                  </a:stretch>
                </p:blipFill>
                <p:spPr>
                  <a:xfrm>
                    <a:off x="2981710" y="2856755"/>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6">
                <p14:nvContentPartPr>
                  <p14:cNvPr id="126" name="Ink 125">
                    <a:extLst>
                      <a:ext uri="{FF2B5EF4-FFF2-40B4-BE49-F238E27FC236}">
                        <a16:creationId xmlns:a16="http://schemas.microsoft.com/office/drawing/2014/main" id="{59CD5D48-6D3B-B74B-915B-9A57DDF03925}"/>
                      </a:ext>
                    </a:extLst>
                  </p14:cNvPr>
                  <p14:cNvContentPartPr/>
                  <p14:nvPr/>
                </p14:nvContentPartPr>
                <p14:xfrm>
                  <a:off x="2990710" y="2889155"/>
                  <a:ext cx="360" cy="360"/>
                </p14:xfrm>
              </p:contentPart>
            </mc:Choice>
            <mc:Fallback xmlns="">
              <p:pic>
                <p:nvPicPr>
                  <p:cNvPr id="116" name="Ink 115">
                    <a:extLst>
                      <a:ext uri="{FF2B5EF4-FFF2-40B4-BE49-F238E27FC236}">
                        <a16:creationId xmlns:a16="http://schemas.microsoft.com/office/drawing/2014/main" id="{3C4D8655-F489-F644-BF59-CA13F9D4C6F7}"/>
                      </a:ext>
                    </a:extLst>
                  </p:cNvPr>
                  <p:cNvPicPr/>
                  <p:nvPr/>
                </p:nvPicPr>
                <p:blipFill>
                  <a:blip r:embed="rId56"/>
                  <a:stretch>
                    <a:fillRect/>
                  </a:stretch>
                </p:blipFill>
                <p:spPr>
                  <a:xfrm>
                    <a:off x="2955070" y="2853515"/>
                    <a:ext cx="72000" cy="7200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127" name="Ink 126">
                    <a:extLst>
                      <a:ext uri="{FF2B5EF4-FFF2-40B4-BE49-F238E27FC236}">
                        <a16:creationId xmlns:a16="http://schemas.microsoft.com/office/drawing/2014/main" id="{0F45BF1D-7988-254E-9BB4-657E779240B9}"/>
                      </a:ext>
                    </a:extLst>
                  </p14:cNvPr>
                  <p14:cNvContentPartPr/>
                  <p14:nvPr/>
                </p14:nvContentPartPr>
                <p14:xfrm>
                  <a:off x="3054070" y="2944235"/>
                  <a:ext cx="3600" cy="720"/>
                </p14:xfrm>
              </p:contentPart>
            </mc:Choice>
            <mc:Fallback xmlns="">
              <p:pic>
                <p:nvPicPr>
                  <p:cNvPr id="124" name="Ink 123">
                    <a:extLst>
                      <a:ext uri="{FF2B5EF4-FFF2-40B4-BE49-F238E27FC236}">
                        <a16:creationId xmlns:a16="http://schemas.microsoft.com/office/drawing/2014/main" id="{BAB80212-BEE7-244F-A131-B218E700195F}"/>
                      </a:ext>
                    </a:extLst>
                  </p:cNvPr>
                  <p:cNvPicPr/>
                  <p:nvPr/>
                </p:nvPicPr>
                <p:blipFill>
                  <a:blip r:embed="rId68"/>
                  <a:stretch>
                    <a:fillRect/>
                  </a:stretch>
                </p:blipFill>
                <p:spPr>
                  <a:xfrm>
                    <a:off x="3049750" y="2939915"/>
                    <a:ext cx="12240" cy="936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128" name="Ink 127">
                    <a:extLst>
                      <a:ext uri="{FF2B5EF4-FFF2-40B4-BE49-F238E27FC236}">
                        <a16:creationId xmlns:a16="http://schemas.microsoft.com/office/drawing/2014/main" id="{40FC9FE5-43FC-9548-8BB3-5368E5116FEC}"/>
                      </a:ext>
                    </a:extLst>
                  </p14:cNvPr>
                  <p14:cNvContentPartPr/>
                  <p14:nvPr/>
                </p14:nvContentPartPr>
                <p14:xfrm>
                  <a:off x="3057310" y="2944235"/>
                  <a:ext cx="360" cy="360"/>
                </p14:xfrm>
              </p:contentPart>
            </mc:Choice>
            <mc:Fallback xmlns="">
              <p:pic>
                <p:nvPicPr>
                  <p:cNvPr id="127" name="Ink 126">
                    <a:extLst>
                      <a:ext uri="{FF2B5EF4-FFF2-40B4-BE49-F238E27FC236}">
                        <a16:creationId xmlns:a16="http://schemas.microsoft.com/office/drawing/2014/main" id="{0E608E8B-62CB-1E4A-9204-EAC3448BE45A}"/>
                      </a:ext>
                    </a:extLst>
                  </p:cNvPr>
                  <p:cNvPicPr/>
                  <p:nvPr/>
                </p:nvPicPr>
                <p:blipFill>
                  <a:blip r:embed="rId68"/>
                  <a:stretch>
                    <a:fillRect/>
                  </a:stretch>
                </p:blipFill>
                <p:spPr>
                  <a:xfrm>
                    <a:off x="3052990" y="2939915"/>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0">
                <p14:nvContentPartPr>
                  <p14:cNvPr id="129" name="Ink 128">
                    <a:extLst>
                      <a:ext uri="{FF2B5EF4-FFF2-40B4-BE49-F238E27FC236}">
                        <a16:creationId xmlns:a16="http://schemas.microsoft.com/office/drawing/2014/main" id="{0C4A9DC4-EFF9-3342-AF96-61B6B01296BF}"/>
                      </a:ext>
                    </a:extLst>
                  </p14:cNvPr>
                  <p14:cNvContentPartPr/>
                  <p14:nvPr/>
                </p14:nvContentPartPr>
                <p14:xfrm>
                  <a:off x="3057670" y="2945675"/>
                  <a:ext cx="360" cy="360"/>
                </p14:xfrm>
              </p:contentPart>
            </mc:Choice>
            <mc:Fallback xmlns="">
              <p:pic>
                <p:nvPicPr>
                  <p:cNvPr id="128" name="Ink 127">
                    <a:extLst>
                      <a:ext uri="{FF2B5EF4-FFF2-40B4-BE49-F238E27FC236}">
                        <a16:creationId xmlns:a16="http://schemas.microsoft.com/office/drawing/2014/main" id="{1F3B8DDF-A951-744B-9317-5EEAC3DEFA21}"/>
                      </a:ext>
                    </a:extLst>
                  </p:cNvPr>
                  <p:cNvPicPr/>
                  <p:nvPr/>
                </p:nvPicPr>
                <p:blipFill>
                  <a:blip r:embed="rId68"/>
                  <a:stretch>
                    <a:fillRect/>
                  </a:stretch>
                </p:blipFill>
                <p:spPr>
                  <a:xfrm>
                    <a:off x="3053350" y="2941355"/>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130" name="Ink 129">
                    <a:extLst>
                      <a:ext uri="{FF2B5EF4-FFF2-40B4-BE49-F238E27FC236}">
                        <a16:creationId xmlns:a16="http://schemas.microsoft.com/office/drawing/2014/main" id="{DA4CB287-F5A9-E74D-9503-62B7E86C9B3A}"/>
                      </a:ext>
                    </a:extLst>
                  </p14:cNvPr>
                  <p14:cNvContentPartPr/>
                  <p14:nvPr/>
                </p14:nvContentPartPr>
                <p14:xfrm>
                  <a:off x="3061270" y="2947475"/>
                  <a:ext cx="360" cy="360"/>
                </p14:xfrm>
              </p:contentPart>
            </mc:Choice>
            <mc:Fallback xmlns="">
              <p:pic>
                <p:nvPicPr>
                  <p:cNvPr id="130" name="Ink 129">
                    <a:extLst>
                      <a:ext uri="{FF2B5EF4-FFF2-40B4-BE49-F238E27FC236}">
                        <a16:creationId xmlns:a16="http://schemas.microsoft.com/office/drawing/2014/main" id="{73E08BFE-A986-9345-89E4-DD0C079FF846}"/>
                      </a:ext>
                    </a:extLst>
                  </p:cNvPr>
                  <p:cNvPicPr/>
                  <p:nvPr/>
                </p:nvPicPr>
                <p:blipFill>
                  <a:blip r:embed="rId68"/>
                  <a:stretch>
                    <a:fillRect/>
                  </a:stretch>
                </p:blipFill>
                <p:spPr>
                  <a:xfrm>
                    <a:off x="3056950" y="2943155"/>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2">
                <p14:nvContentPartPr>
                  <p14:cNvPr id="131" name="Ink 130">
                    <a:extLst>
                      <a:ext uri="{FF2B5EF4-FFF2-40B4-BE49-F238E27FC236}">
                        <a16:creationId xmlns:a16="http://schemas.microsoft.com/office/drawing/2014/main" id="{AB198D81-FF2A-554A-99F0-4BEA700B9B7F}"/>
                      </a:ext>
                    </a:extLst>
                  </p14:cNvPr>
                  <p14:cNvContentPartPr/>
                  <p14:nvPr/>
                </p14:nvContentPartPr>
                <p14:xfrm>
                  <a:off x="3060550" y="2948555"/>
                  <a:ext cx="360" cy="360"/>
                </p14:xfrm>
              </p:contentPart>
            </mc:Choice>
            <mc:Fallback xmlns="">
              <p:pic>
                <p:nvPicPr>
                  <p:cNvPr id="133" name="Ink 132">
                    <a:extLst>
                      <a:ext uri="{FF2B5EF4-FFF2-40B4-BE49-F238E27FC236}">
                        <a16:creationId xmlns:a16="http://schemas.microsoft.com/office/drawing/2014/main" id="{6735CAC5-FE2D-1649-B588-6940163315B1}"/>
                      </a:ext>
                    </a:extLst>
                  </p:cNvPr>
                  <p:cNvPicPr/>
                  <p:nvPr/>
                </p:nvPicPr>
                <p:blipFill>
                  <a:blip r:embed="rId68"/>
                  <a:stretch>
                    <a:fillRect/>
                  </a:stretch>
                </p:blipFill>
                <p:spPr>
                  <a:xfrm>
                    <a:off x="3056230" y="2944235"/>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32" name="Ink 131">
                    <a:extLst>
                      <a:ext uri="{FF2B5EF4-FFF2-40B4-BE49-F238E27FC236}">
                        <a16:creationId xmlns:a16="http://schemas.microsoft.com/office/drawing/2014/main" id="{5B77DFBB-3787-5544-993F-2BD22C384380}"/>
                      </a:ext>
                    </a:extLst>
                  </p14:cNvPr>
                  <p14:cNvContentPartPr/>
                  <p14:nvPr/>
                </p14:nvContentPartPr>
                <p14:xfrm>
                  <a:off x="3061630" y="2949635"/>
                  <a:ext cx="360" cy="360"/>
                </p14:xfrm>
              </p:contentPart>
            </mc:Choice>
            <mc:Fallback xmlns="">
              <p:pic>
                <p:nvPicPr>
                  <p:cNvPr id="135" name="Ink 134">
                    <a:extLst>
                      <a:ext uri="{FF2B5EF4-FFF2-40B4-BE49-F238E27FC236}">
                        <a16:creationId xmlns:a16="http://schemas.microsoft.com/office/drawing/2014/main" id="{00CF2A8A-5676-1041-B4F0-C6AECE401BD9}"/>
                      </a:ext>
                    </a:extLst>
                  </p:cNvPr>
                  <p:cNvPicPr/>
                  <p:nvPr/>
                </p:nvPicPr>
                <p:blipFill>
                  <a:blip r:embed="rId68"/>
                  <a:stretch>
                    <a:fillRect/>
                  </a:stretch>
                </p:blipFill>
                <p:spPr>
                  <a:xfrm>
                    <a:off x="3057310" y="2945315"/>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4">
                <p14:nvContentPartPr>
                  <p14:cNvPr id="133" name="Ink 132">
                    <a:extLst>
                      <a:ext uri="{FF2B5EF4-FFF2-40B4-BE49-F238E27FC236}">
                        <a16:creationId xmlns:a16="http://schemas.microsoft.com/office/drawing/2014/main" id="{5B14E0D4-40D5-E348-AE01-4D1CAE2343C5}"/>
                      </a:ext>
                    </a:extLst>
                  </p14:cNvPr>
                  <p14:cNvContentPartPr/>
                  <p14:nvPr/>
                </p14:nvContentPartPr>
                <p14:xfrm>
                  <a:off x="3062710" y="2948195"/>
                  <a:ext cx="360" cy="360"/>
                </p14:xfrm>
              </p:contentPart>
            </mc:Choice>
            <mc:Fallback xmlns="">
              <p:pic>
                <p:nvPicPr>
                  <p:cNvPr id="137" name="Ink 136">
                    <a:extLst>
                      <a:ext uri="{FF2B5EF4-FFF2-40B4-BE49-F238E27FC236}">
                        <a16:creationId xmlns:a16="http://schemas.microsoft.com/office/drawing/2014/main" id="{F646B73A-2099-4C4E-85E3-2F28DE77FA36}"/>
                      </a:ext>
                    </a:extLst>
                  </p:cNvPr>
                  <p:cNvPicPr/>
                  <p:nvPr/>
                </p:nvPicPr>
                <p:blipFill>
                  <a:blip r:embed="rId68"/>
                  <a:stretch>
                    <a:fillRect/>
                  </a:stretch>
                </p:blipFill>
                <p:spPr>
                  <a:xfrm>
                    <a:off x="3058390" y="2943875"/>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34" name="Ink 133">
                    <a:extLst>
                      <a:ext uri="{FF2B5EF4-FFF2-40B4-BE49-F238E27FC236}">
                        <a16:creationId xmlns:a16="http://schemas.microsoft.com/office/drawing/2014/main" id="{4E7231A9-E7AA-C147-9263-E68B9F7D1259}"/>
                      </a:ext>
                    </a:extLst>
                  </p14:cNvPr>
                  <p14:cNvContentPartPr/>
                  <p14:nvPr/>
                </p14:nvContentPartPr>
                <p14:xfrm>
                  <a:off x="3064510" y="2947835"/>
                  <a:ext cx="360" cy="360"/>
                </p14:xfrm>
              </p:contentPart>
            </mc:Choice>
            <mc:Fallback xmlns="">
              <p:pic>
                <p:nvPicPr>
                  <p:cNvPr id="139" name="Ink 138">
                    <a:extLst>
                      <a:ext uri="{FF2B5EF4-FFF2-40B4-BE49-F238E27FC236}">
                        <a16:creationId xmlns:a16="http://schemas.microsoft.com/office/drawing/2014/main" id="{30A0CDDB-0482-0448-88F1-863F471D34B6}"/>
                      </a:ext>
                    </a:extLst>
                  </p:cNvPr>
                  <p:cNvPicPr/>
                  <p:nvPr/>
                </p:nvPicPr>
                <p:blipFill>
                  <a:blip r:embed="rId68"/>
                  <a:stretch>
                    <a:fillRect/>
                  </a:stretch>
                </p:blipFill>
                <p:spPr>
                  <a:xfrm>
                    <a:off x="3060190" y="2943515"/>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6">
                <p14:nvContentPartPr>
                  <p14:cNvPr id="135" name="Ink 134">
                    <a:extLst>
                      <a:ext uri="{FF2B5EF4-FFF2-40B4-BE49-F238E27FC236}">
                        <a16:creationId xmlns:a16="http://schemas.microsoft.com/office/drawing/2014/main" id="{DF7C79B2-4FC6-9B4B-ABCA-FA37299A394E}"/>
                      </a:ext>
                    </a:extLst>
                  </p14:cNvPr>
                  <p14:cNvContentPartPr/>
                  <p14:nvPr/>
                </p14:nvContentPartPr>
                <p14:xfrm>
                  <a:off x="2922670" y="2947115"/>
                  <a:ext cx="6840" cy="1440"/>
                </p14:xfrm>
              </p:contentPart>
            </mc:Choice>
            <mc:Fallback xmlns="">
              <p:pic>
                <p:nvPicPr>
                  <p:cNvPr id="141" name="Ink 140">
                    <a:extLst>
                      <a:ext uri="{FF2B5EF4-FFF2-40B4-BE49-F238E27FC236}">
                        <a16:creationId xmlns:a16="http://schemas.microsoft.com/office/drawing/2014/main" id="{D9ED8EF0-D5F2-DD43-88A4-DF47AD23318E}"/>
                      </a:ext>
                    </a:extLst>
                  </p:cNvPr>
                  <p:cNvPicPr/>
                  <p:nvPr/>
                </p:nvPicPr>
                <p:blipFill>
                  <a:blip r:embed="rId77"/>
                  <a:stretch>
                    <a:fillRect/>
                  </a:stretch>
                </p:blipFill>
                <p:spPr>
                  <a:xfrm>
                    <a:off x="2918350" y="2942795"/>
                    <a:ext cx="15480" cy="10080"/>
                  </a:xfrm>
                  <a:prstGeom prst="rect">
                    <a:avLst/>
                  </a:prstGeom>
                </p:spPr>
              </p:pic>
            </mc:Fallback>
          </mc:AlternateContent>
          <mc:AlternateContent xmlns:mc="http://schemas.openxmlformats.org/markup-compatibility/2006" xmlns:p14="http://schemas.microsoft.com/office/powerpoint/2010/main">
            <mc:Choice Requires="p14">
              <p:contentPart p14:bwMode="auto" r:id="rId78">
                <p14:nvContentPartPr>
                  <p14:cNvPr id="136" name="Ink 135">
                    <a:extLst>
                      <a:ext uri="{FF2B5EF4-FFF2-40B4-BE49-F238E27FC236}">
                        <a16:creationId xmlns:a16="http://schemas.microsoft.com/office/drawing/2014/main" id="{9B26CEF0-C8BD-0949-8938-7592DE82A6A2}"/>
                      </a:ext>
                    </a:extLst>
                  </p14:cNvPr>
                  <p14:cNvContentPartPr/>
                  <p14:nvPr/>
                </p14:nvContentPartPr>
                <p14:xfrm>
                  <a:off x="2918710" y="2948555"/>
                  <a:ext cx="360" cy="360"/>
                </p14:xfrm>
              </p:contentPart>
            </mc:Choice>
            <mc:Fallback xmlns="">
              <p:pic>
                <p:nvPicPr>
                  <p:cNvPr id="142" name="Ink 141">
                    <a:extLst>
                      <a:ext uri="{FF2B5EF4-FFF2-40B4-BE49-F238E27FC236}">
                        <a16:creationId xmlns:a16="http://schemas.microsoft.com/office/drawing/2014/main" id="{0C63C286-80DD-DC41-B00B-A6C227A00D58}"/>
                      </a:ext>
                    </a:extLst>
                  </p:cNvPr>
                  <p:cNvPicPr/>
                  <p:nvPr/>
                </p:nvPicPr>
                <p:blipFill>
                  <a:blip r:embed="rId68"/>
                  <a:stretch>
                    <a:fillRect/>
                  </a:stretch>
                </p:blipFill>
                <p:spPr>
                  <a:xfrm>
                    <a:off x="2914390" y="2944235"/>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37" name="Ink 136">
                    <a:extLst>
                      <a:ext uri="{FF2B5EF4-FFF2-40B4-BE49-F238E27FC236}">
                        <a16:creationId xmlns:a16="http://schemas.microsoft.com/office/drawing/2014/main" id="{D1BE9C1C-3014-364B-8BE1-1EF5EECBD83A}"/>
                      </a:ext>
                    </a:extLst>
                  </p14:cNvPr>
                  <p14:cNvContentPartPr/>
                  <p14:nvPr/>
                </p14:nvContentPartPr>
                <p14:xfrm>
                  <a:off x="2916190" y="2948915"/>
                  <a:ext cx="360" cy="360"/>
                </p14:xfrm>
              </p:contentPart>
            </mc:Choice>
            <mc:Fallback xmlns="">
              <p:pic>
                <p:nvPicPr>
                  <p:cNvPr id="143" name="Ink 142">
                    <a:extLst>
                      <a:ext uri="{FF2B5EF4-FFF2-40B4-BE49-F238E27FC236}">
                        <a16:creationId xmlns:a16="http://schemas.microsoft.com/office/drawing/2014/main" id="{66B9D3DC-4D89-7D44-A8FA-3F28EA8F51A8}"/>
                      </a:ext>
                    </a:extLst>
                  </p:cNvPr>
                  <p:cNvPicPr/>
                  <p:nvPr/>
                </p:nvPicPr>
                <p:blipFill>
                  <a:blip r:embed="rId68"/>
                  <a:stretch>
                    <a:fillRect/>
                  </a:stretch>
                </p:blipFill>
                <p:spPr>
                  <a:xfrm>
                    <a:off x="2911870" y="2944595"/>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0">
                <p14:nvContentPartPr>
                  <p14:cNvPr id="138" name="Ink 137">
                    <a:extLst>
                      <a:ext uri="{FF2B5EF4-FFF2-40B4-BE49-F238E27FC236}">
                        <a16:creationId xmlns:a16="http://schemas.microsoft.com/office/drawing/2014/main" id="{7083418A-6CBD-1D43-8E19-069943DE631B}"/>
                      </a:ext>
                    </a:extLst>
                  </p14:cNvPr>
                  <p14:cNvContentPartPr/>
                  <p14:nvPr/>
                </p14:nvContentPartPr>
                <p14:xfrm>
                  <a:off x="2913310" y="2950355"/>
                  <a:ext cx="360" cy="360"/>
                </p14:xfrm>
              </p:contentPart>
            </mc:Choice>
            <mc:Fallback xmlns="">
              <p:pic>
                <p:nvPicPr>
                  <p:cNvPr id="144" name="Ink 143">
                    <a:extLst>
                      <a:ext uri="{FF2B5EF4-FFF2-40B4-BE49-F238E27FC236}">
                        <a16:creationId xmlns:a16="http://schemas.microsoft.com/office/drawing/2014/main" id="{76D0F3AF-9C5F-ED4F-AC88-5B7DE94E9853}"/>
                      </a:ext>
                    </a:extLst>
                  </p:cNvPr>
                  <p:cNvPicPr/>
                  <p:nvPr/>
                </p:nvPicPr>
                <p:blipFill>
                  <a:blip r:embed="rId68"/>
                  <a:stretch>
                    <a:fillRect/>
                  </a:stretch>
                </p:blipFill>
                <p:spPr>
                  <a:xfrm>
                    <a:off x="2908990" y="2946035"/>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39" name="Ink 138">
                    <a:extLst>
                      <a:ext uri="{FF2B5EF4-FFF2-40B4-BE49-F238E27FC236}">
                        <a16:creationId xmlns:a16="http://schemas.microsoft.com/office/drawing/2014/main" id="{75B29CF3-B77A-8846-810C-56DC180637B0}"/>
                      </a:ext>
                    </a:extLst>
                  </p14:cNvPr>
                  <p14:cNvContentPartPr/>
                  <p14:nvPr/>
                </p14:nvContentPartPr>
                <p14:xfrm>
                  <a:off x="2910790" y="2948195"/>
                  <a:ext cx="360" cy="360"/>
                </p14:xfrm>
              </p:contentPart>
            </mc:Choice>
            <mc:Fallback xmlns="">
              <p:pic>
                <p:nvPicPr>
                  <p:cNvPr id="145" name="Ink 144">
                    <a:extLst>
                      <a:ext uri="{FF2B5EF4-FFF2-40B4-BE49-F238E27FC236}">
                        <a16:creationId xmlns:a16="http://schemas.microsoft.com/office/drawing/2014/main" id="{752FEC5B-ECE2-1642-BD99-1BD1E0C1BBEF}"/>
                      </a:ext>
                    </a:extLst>
                  </p:cNvPr>
                  <p:cNvPicPr/>
                  <p:nvPr/>
                </p:nvPicPr>
                <p:blipFill>
                  <a:blip r:embed="rId68"/>
                  <a:stretch>
                    <a:fillRect/>
                  </a:stretch>
                </p:blipFill>
                <p:spPr>
                  <a:xfrm>
                    <a:off x="2906470" y="2943875"/>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2">
                <p14:nvContentPartPr>
                  <p14:cNvPr id="140" name="Ink 139">
                    <a:extLst>
                      <a:ext uri="{FF2B5EF4-FFF2-40B4-BE49-F238E27FC236}">
                        <a16:creationId xmlns:a16="http://schemas.microsoft.com/office/drawing/2014/main" id="{0A728182-1098-764A-9C58-B1DD8180D1C1}"/>
                      </a:ext>
                    </a:extLst>
                  </p14:cNvPr>
                  <p14:cNvContentPartPr/>
                  <p14:nvPr/>
                </p14:nvContentPartPr>
                <p14:xfrm>
                  <a:off x="2912950" y="2940635"/>
                  <a:ext cx="360" cy="360"/>
                </p14:xfrm>
              </p:contentPart>
            </mc:Choice>
            <mc:Fallback xmlns="">
              <p:pic>
                <p:nvPicPr>
                  <p:cNvPr id="147" name="Ink 146">
                    <a:extLst>
                      <a:ext uri="{FF2B5EF4-FFF2-40B4-BE49-F238E27FC236}">
                        <a16:creationId xmlns:a16="http://schemas.microsoft.com/office/drawing/2014/main" id="{6B1DE56D-7B59-DC4D-8699-024A87F3D881}"/>
                      </a:ext>
                    </a:extLst>
                  </p:cNvPr>
                  <p:cNvPicPr/>
                  <p:nvPr/>
                </p:nvPicPr>
                <p:blipFill>
                  <a:blip r:embed="rId68"/>
                  <a:stretch>
                    <a:fillRect/>
                  </a:stretch>
                </p:blipFill>
                <p:spPr>
                  <a:xfrm>
                    <a:off x="2908630" y="2936315"/>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41" name="Ink 140">
                    <a:extLst>
                      <a:ext uri="{FF2B5EF4-FFF2-40B4-BE49-F238E27FC236}">
                        <a16:creationId xmlns:a16="http://schemas.microsoft.com/office/drawing/2014/main" id="{78F9F1A8-593F-0B47-988B-F5DD9C6C9889}"/>
                      </a:ext>
                    </a:extLst>
                  </p14:cNvPr>
                  <p14:cNvContentPartPr/>
                  <p14:nvPr/>
                </p14:nvContentPartPr>
                <p14:xfrm>
                  <a:off x="3010380" y="2658000"/>
                  <a:ext cx="35640" cy="207000"/>
                </p14:xfrm>
              </p:contentPart>
            </mc:Choice>
            <mc:Fallback xmlns="">
              <p:pic>
                <p:nvPicPr>
                  <p:cNvPr id="150" name="Ink 149">
                    <a:extLst>
                      <a:ext uri="{FF2B5EF4-FFF2-40B4-BE49-F238E27FC236}">
                        <a16:creationId xmlns:a16="http://schemas.microsoft.com/office/drawing/2014/main" id="{C48CA6B3-AEFD-7D46-886D-E54AB34535F9}"/>
                      </a:ext>
                    </a:extLst>
                  </p:cNvPr>
                  <p:cNvPicPr/>
                  <p:nvPr/>
                </p:nvPicPr>
                <p:blipFill>
                  <a:blip r:embed="rId84"/>
                  <a:stretch>
                    <a:fillRect/>
                  </a:stretch>
                </p:blipFill>
                <p:spPr>
                  <a:xfrm>
                    <a:off x="3006060" y="2653680"/>
                    <a:ext cx="44280" cy="21564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85">
              <p14:nvContentPartPr>
                <p14:cNvPr id="61" name="Ink 60">
                  <a:extLst>
                    <a:ext uri="{FF2B5EF4-FFF2-40B4-BE49-F238E27FC236}">
                      <a16:creationId xmlns:a16="http://schemas.microsoft.com/office/drawing/2014/main" id="{81C0EB0E-4E1A-184B-9393-94F8B27CCC8C}"/>
                    </a:ext>
                  </a:extLst>
                </p14:cNvPr>
                <p14:cNvContentPartPr/>
                <p14:nvPr/>
              </p14:nvContentPartPr>
              <p14:xfrm>
                <a:off x="1133479" y="4275419"/>
                <a:ext cx="263" cy="146"/>
              </p14:xfrm>
            </p:contentPart>
          </mc:Choice>
          <mc:Fallback xmlns="">
            <p:pic>
              <p:nvPicPr>
                <p:cNvPr id="776" name="Ink 775">
                  <a:extLst>
                    <a:ext uri="{FF2B5EF4-FFF2-40B4-BE49-F238E27FC236}">
                      <a16:creationId xmlns:a16="http://schemas.microsoft.com/office/drawing/2014/main" id="{DA1A14F8-3EAF-F84A-89C7-7149C216FBB8}"/>
                    </a:ext>
                  </a:extLst>
                </p:cNvPr>
                <p:cNvPicPr/>
                <p:nvPr/>
              </p:nvPicPr>
              <p:blipFill>
                <a:blip r:embed="rId86"/>
                <a:stretch>
                  <a:fillRect/>
                </a:stretch>
              </p:blipFill>
              <p:spPr>
                <a:xfrm>
                  <a:off x="1130323" y="4273667"/>
                  <a:ext cx="6575" cy="3650"/>
                </a:xfrm>
                <a:prstGeom prst="rect">
                  <a:avLst/>
                </a:prstGeom>
              </p:spPr>
            </p:pic>
          </mc:Fallback>
        </mc:AlternateContent>
        <p:grpSp>
          <p:nvGrpSpPr>
            <p:cNvPr id="62" name="Group 61">
              <a:extLst>
                <a:ext uri="{FF2B5EF4-FFF2-40B4-BE49-F238E27FC236}">
                  <a16:creationId xmlns:a16="http://schemas.microsoft.com/office/drawing/2014/main" id="{8D9E5FA4-158F-E84F-BCAE-72C135C7E734}"/>
                </a:ext>
              </a:extLst>
            </p:cNvPr>
            <p:cNvGrpSpPr/>
            <p:nvPr/>
          </p:nvGrpSpPr>
          <p:grpSpPr>
            <a:xfrm>
              <a:off x="1132166" y="4656458"/>
              <a:ext cx="20223" cy="144366"/>
              <a:chOff x="3036300" y="2400240"/>
              <a:chExt cx="27720" cy="356400"/>
            </a:xfrm>
          </p:grpSpPr>
          <mc:AlternateContent xmlns:mc="http://schemas.openxmlformats.org/markup-compatibility/2006" xmlns:p14="http://schemas.microsoft.com/office/powerpoint/2010/main">
            <mc:Choice Requires="p14">
              <p:contentPart p14:bwMode="auto" r:id="rId87">
                <p14:nvContentPartPr>
                  <p14:cNvPr id="107" name="Ink 106">
                    <a:extLst>
                      <a:ext uri="{FF2B5EF4-FFF2-40B4-BE49-F238E27FC236}">
                        <a16:creationId xmlns:a16="http://schemas.microsoft.com/office/drawing/2014/main" id="{857F6124-B47A-7F4D-8895-265C38E207A9}"/>
                      </a:ext>
                    </a:extLst>
                  </p14:cNvPr>
                  <p14:cNvContentPartPr/>
                  <p14:nvPr/>
                </p14:nvContentPartPr>
                <p14:xfrm>
                  <a:off x="3036300" y="2680680"/>
                  <a:ext cx="360" cy="360"/>
                </p14:xfrm>
              </p:contentPart>
            </mc:Choice>
            <mc:Fallback xmlns="">
              <p:pic>
                <p:nvPicPr>
                  <p:cNvPr id="153" name="Ink 152">
                    <a:extLst>
                      <a:ext uri="{FF2B5EF4-FFF2-40B4-BE49-F238E27FC236}">
                        <a16:creationId xmlns:a16="http://schemas.microsoft.com/office/drawing/2014/main" id="{FD4514AD-B36E-8447-ACF3-6EFB54694A83}"/>
                      </a:ext>
                    </a:extLst>
                  </p:cNvPr>
                  <p:cNvPicPr/>
                  <p:nvPr/>
                </p:nvPicPr>
                <p:blipFill>
                  <a:blip r:embed="rId68"/>
                  <a:stretch>
                    <a:fillRect/>
                  </a:stretch>
                </p:blipFill>
                <p:spPr>
                  <a:xfrm>
                    <a:off x="3031980" y="26763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8">
                <p14:nvContentPartPr>
                  <p14:cNvPr id="108" name="Ink 107">
                    <a:extLst>
                      <a:ext uri="{FF2B5EF4-FFF2-40B4-BE49-F238E27FC236}">
                        <a16:creationId xmlns:a16="http://schemas.microsoft.com/office/drawing/2014/main" id="{FE14F04D-79B2-6E43-9FE0-41CF2050DAF2}"/>
                      </a:ext>
                    </a:extLst>
                  </p14:cNvPr>
                  <p14:cNvContentPartPr/>
                  <p14:nvPr/>
                </p14:nvContentPartPr>
                <p14:xfrm>
                  <a:off x="3037740" y="2704080"/>
                  <a:ext cx="360" cy="360"/>
                </p14:xfrm>
              </p:contentPart>
            </mc:Choice>
            <mc:Fallback xmlns="">
              <p:pic>
                <p:nvPicPr>
                  <p:cNvPr id="154" name="Ink 153">
                    <a:extLst>
                      <a:ext uri="{FF2B5EF4-FFF2-40B4-BE49-F238E27FC236}">
                        <a16:creationId xmlns:a16="http://schemas.microsoft.com/office/drawing/2014/main" id="{8F34BE93-AB99-0E4A-8B71-E4AE78FA325C}"/>
                      </a:ext>
                    </a:extLst>
                  </p:cNvPr>
                  <p:cNvPicPr/>
                  <p:nvPr/>
                </p:nvPicPr>
                <p:blipFill>
                  <a:blip r:embed="rId68"/>
                  <a:stretch>
                    <a:fillRect/>
                  </a:stretch>
                </p:blipFill>
                <p:spPr>
                  <a:xfrm>
                    <a:off x="3033420" y="269976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09" name="Ink 108">
                    <a:extLst>
                      <a:ext uri="{FF2B5EF4-FFF2-40B4-BE49-F238E27FC236}">
                        <a16:creationId xmlns:a16="http://schemas.microsoft.com/office/drawing/2014/main" id="{DE313879-5AB7-0748-927A-66C765C67195}"/>
                      </a:ext>
                    </a:extLst>
                  </p14:cNvPr>
                  <p14:cNvContentPartPr/>
                  <p14:nvPr/>
                </p14:nvContentPartPr>
                <p14:xfrm>
                  <a:off x="3037740" y="2698680"/>
                  <a:ext cx="1080" cy="19440"/>
                </p14:xfrm>
              </p:contentPart>
            </mc:Choice>
            <mc:Fallback xmlns="">
              <p:pic>
                <p:nvPicPr>
                  <p:cNvPr id="155" name="Ink 154">
                    <a:extLst>
                      <a:ext uri="{FF2B5EF4-FFF2-40B4-BE49-F238E27FC236}">
                        <a16:creationId xmlns:a16="http://schemas.microsoft.com/office/drawing/2014/main" id="{CDC76DD4-B32C-E244-B4CD-894A5F12F2CB}"/>
                      </a:ext>
                    </a:extLst>
                  </p:cNvPr>
                  <p:cNvPicPr/>
                  <p:nvPr/>
                </p:nvPicPr>
                <p:blipFill>
                  <a:blip r:embed="rId90"/>
                  <a:stretch>
                    <a:fillRect/>
                  </a:stretch>
                </p:blipFill>
                <p:spPr>
                  <a:xfrm>
                    <a:off x="3033420" y="2694360"/>
                    <a:ext cx="972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10" name="Ink 109">
                    <a:extLst>
                      <a:ext uri="{FF2B5EF4-FFF2-40B4-BE49-F238E27FC236}">
                        <a16:creationId xmlns:a16="http://schemas.microsoft.com/office/drawing/2014/main" id="{3E482F7D-D858-BE4E-8F28-1A59E0064290}"/>
                      </a:ext>
                    </a:extLst>
                  </p14:cNvPr>
                  <p14:cNvContentPartPr/>
                  <p14:nvPr/>
                </p14:nvContentPartPr>
                <p14:xfrm>
                  <a:off x="3047100" y="2751600"/>
                  <a:ext cx="1080" cy="5040"/>
                </p14:xfrm>
              </p:contentPart>
            </mc:Choice>
            <mc:Fallback xmlns="">
              <p:pic>
                <p:nvPicPr>
                  <p:cNvPr id="156" name="Ink 155">
                    <a:extLst>
                      <a:ext uri="{FF2B5EF4-FFF2-40B4-BE49-F238E27FC236}">
                        <a16:creationId xmlns:a16="http://schemas.microsoft.com/office/drawing/2014/main" id="{D5B8783C-B83F-C144-97B8-3B63901B08CD}"/>
                      </a:ext>
                    </a:extLst>
                  </p:cNvPr>
                  <p:cNvPicPr/>
                  <p:nvPr/>
                </p:nvPicPr>
                <p:blipFill>
                  <a:blip r:embed="rId68"/>
                  <a:stretch>
                    <a:fillRect/>
                  </a:stretch>
                </p:blipFill>
                <p:spPr>
                  <a:xfrm>
                    <a:off x="3042780" y="2747280"/>
                    <a:ext cx="9720" cy="13680"/>
                  </a:xfrm>
                  <a:prstGeom prst="rect">
                    <a:avLst/>
                  </a:prstGeom>
                </p:spPr>
              </p:pic>
            </mc:Fallback>
          </mc:AlternateContent>
          <mc:AlternateContent xmlns:mc="http://schemas.openxmlformats.org/markup-compatibility/2006" xmlns:p14="http://schemas.microsoft.com/office/powerpoint/2010/main">
            <mc:Choice Requires="p14">
              <p:contentPart p14:bwMode="auto" r:id="rId92">
                <p14:nvContentPartPr>
                  <p14:cNvPr id="111" name="Ink 110">
                    <a:extLst>
                      <a:ext uri="{FF2B5EF4-FFF2-40B4-BE49-F238E27FC236}">
                        <a16:creationId xmlns:a16="http://schemas.microsoft.com/office/drawing/2014/main" id="{45C21191-A899-0D48-ADF1-E235BC4152C4}"/>
                      </a:ext>
                    </a:extLst>
                  </p14:cNvPr>
                  <p14:cNvContentPartPr/>
                  <p14:nvPr/>
                </p14:nvContentPartPr>
                <p14:xfrm>
                  <a:off x="3046020" y="2730000"/>
                  <a:ext cx="4320" cy="23400"/>
                </p14:xfrm>
              </p:contentPart>
            </mc:Choice>
            <mc:Fallback xmlns="">
              <p:pic>
                <p:nvPicPr>
                  <p:cNvPr id="157" name="Ink 156">
                    <a:extLst>
                      <a:ext uri="{FF2B5EF4-FFF2-40B4-BE49-F238E27FC236}">
                        <a16:creationId xmlns:a16="http://schemas.microsoft.com/office/drawing/2014/main" id="{73671D12-793A-0746-81FB-2EFCEE468696}"/>
                      </a:ext>
                    </a:extLst>
                  </p:cNvPr>
                  <p:cNvPicPr/>
                  <p:nvPr/>
                </p:nvPicPr>
                <p:blipFill>
                  <a:blip r:embed="rId93"/>
                  <a:stretch>
                    <a:fillRect/>
                  </a:stretch>
                </p:blipFill>
                <p:spPr>
                  <a:xfrm>
                    <a:off x="3041700" y="2725680"/>
                    <a:ext cx="1296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94">
                <p14:nvContentPartPr>
                  <p14:cNvPr id="112" name="Ink 111">
                    <a:extLst>
                      <a:ext uri="{FF2B5EF4-FFF2-40B4-BE49-F238E27FC236}">
                        <a16:creationId xmlns:a16="http://schemas.microsoft.com/office/drawing/2014/main" id="{5C0302D6-4A9A-5645-9184-119EC366EBD1}"/>
                      </a:ext>
                    </a:extLst>
                  </p14:cNvPr>
                  <p14:cNvContentPartPr/>
                  <p14:nvPr/>
                </p14:nvContentPartPr>
                <p14:xfrm>
                  <a:off x="3045660" y="2660520"/>
                  <a:ext cx="2160" cy="64440"/>
                </p14:xfrm>
              </p:contentPart>
            </mc:Choice>
            <mc:Fallback xmlns="">
              <p:pic>
                <p:nvPicPr>
                  <p:cNvPr id="158" name="Ink 157">
                    <a:extLst>
                      <a:ext uri="{FF2B5EF4-FFF2-40B4-BE49-F238E27FC236}">
                        <a16:creationId xmlns:a16="http://schemas.microsoft.com/office/drawing/2014/main" id="{3DD2CA75-B1B1-0642-82A3-AA49D32681B4}"/>
                      </a:ext>
                    </a:extLst>
                  </p:cNvPr>
                  <p:cNvPicPr/>
                  <p:nvPr/>
                </p:nvPicPr>
                <p:blipFill>
                  <a:blip r:embed="rId95"/>
                  <a:stretch>
                    <a:fillRect/>
                  </a:stretch>
                </p:blipFill>
                <p:spPr>
                  <a:xfrm>
                    <a:off x="3041340" y="2656200"/>
                    <a:ext cx="10800" cy="73080"/>
                  </a:xfrm>
                  <a:prstGeom prst="rect">
                    <a:avLst/>
                  </a:prstGeom>
                </p:spPr>
              </p:pic>
            </mc:Fallback>
          </mc:AlternateContent>
          <mc:AlternateContent xmlns:mc="http://schemas.openxmlformats.org/markup-compatibility/2006" xmlns:p14="http://schemas.microsoft.com/office/powerpoint/2010/main">
            <mc:Choice Requires="p14">
              <p:contentPart p14:bwMode="auto" r:id="rId96">
                <p14:nvContentPartPr>
                  <p14:cNvPr id="113" name="Ink 112">
                    <a:extLst>
                      <a:ext uri="{FF2B5EF4-FFF2-40B4-BE49-F238E27FC236}">
                        <a16:creationId xmlns:a16="http://schemas.microsoft.com/office/drawing/2014/main" id="{6B44A268-367C-F743-8483-7263001FE109}"/>
                      </a:ext>
                    </a:extLst>
                  </p14:cNvPr>
                  <p14:cNvContentPartPr/>
                  <p14:nvPr/>
                </p14:nvContentPartPr>
                <p14:xfrm>
                  <a:off x="3048180" y="2639640"/>
                  <a:ext cx="4680" cy="14400"/>
                </p14:xfrm>
              </p:contentPart>
            </mc:Choice>
            <mc:Fallback xmlns="">
              <p:pic>
                <p:nvPicPr>
                  <p:cNvPr id="159" name="Ink 158">
                    <a:extLst>
                      <a:ext uri="{FF2B5EF4-FFF2-40B4-BE49-F238E27FC236}">
                        <a16:creationId xmlns:a16="http://schemas.microsoft.com/office/drawing/2014/main" id="{559902D4-6369-E34F-BC26-65F27FD92FB6}"/>
                      </a:ext>
                    </a:extLst>
                  </p:cNvPr>
                  <p:cNvPicPr/>
                  <p:nvPr/>
                </p:nvPicPr>
                <p:blipFill>
                  <a:blip r:embed="rId97"/>
                  <a:stretch>
                    <a:fillRect/>
                  </a:stretch>
                </p:blipFill>
                <p:spPr>
                  <a:xfrm>
                    <a:off x="3043860" y="2635320"/>
                    <a:ext cx="1332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98">
                <p14:nvContentPartPr>
                  <p14:cNvPr id="114" name="Ink 113">
                    <a:extLst>
                      <a:ext uri="{FF2B5EF4-FFF2-40B4-BE49-F238E27FC236}">
                        <a16:creationId xmlns:a16="http://schemas.microsoft.com/office/drawing/2014/main" id="{34F9B012-A555-E945-A531-11F3D40CF60A}"/>
                      </a:ext>
                    </a:extLst>
                  </p14:cNvPr>
                  <p14:cNvContentPartPr/>
                  <p14:nvPr/>
                </p14:nvContentPartPr>
                <p14:xfrm>
                  <a:off x="3053220" y="2400240"/>
                  <a:ext cx="10800" cy="345600"/>
                </p14:xfrm>
              </p:contentPart>
            </mc:Choice>
            <mc:Fallback xmlns="">
              <p:pic>
                <p:nvPicPr>
                  <p:cNvPr id="160" name="Ink 159">
                    <a:extLst>
                      <a:ext uri="{FF2B5EF4-FFF2-40B4-BE49-F238E27FC236}">
                        <a16:creationId xmlns:a16="http://schemas.microsoft.com/office/drawing/2014/main" id="{2BB785B0-27B0-0A46-A973-F6D5BCF49876}"/>
                      </a:ext>
                    </a:extLst>
                  </p:cNvPr>
                  <p:cNvPicPr/>
                  <p:nvPr/>
                </p:nvPicPr>
                <p:blipFill>
                  <a:blip r:embed="rId99"/>
                  <a:stretch>
                    <a:fillRect/>
                  </a:stretch>
                </p:blipFill>
                <p:spPr>
                  <a:xfrm>
                    <a:off x="3048900" y="2395920"/>
                    <a:ext cx="19440" cy="354240"/>
                  </a:xfrm>
                  <a:prstGeom prst="rect">
                    <a:avLst/>
                  </a:prstGeom>
                </p:spPr>
              </p:pic>
            </mc:Fallback>
          </mc:AlternateContent>
        </p:grpSp>
        <p:grpSp>
          <p:nvGrpSpPr>
            <p:cNvPr id="63" name="Group 62">
              <a:extLst>
                <a:ext uri="{FF2B5EF4-FFF2-40B4-BE49-F238E27FC236}">
                  <a16:creationId xmlns:a16="http://schemas.microsoft.com/office/drawing/2014/main" id="{66245079-C95C-AE41-BF66-2AE95216A755}"/>
                </a:ext>
              </a:extLst>
            </p:cNvPr>
            <p:cNvGrpSpPr/>
            <p:nvPr/>
          </p:nvGrpSpPr>
          <p:grpSpPr>
            <a:xfrm>
              <a:off x="1122416" y="4004488"/>
              <a:ext cx="27051" cy="27415"/>
              <a:chOff x="4228620" y="1540007"/>
              <a:chExt cx="37080" cy="67680"/>
            </a:xfrm>
          </p:grpSpPr>
          <mc:AlternateContent xmlns:mc="http://schemas.openxmlformats.org/markup-compatibility/2006" xmlns:p14="http://schemas.microsoft.com/office/powerpoint/2010/main">
            <mc:Choice Requires="p14">
              <p:contentPart p14:bwMode="auto" r:id="rId100">
                <p14:nvContentPartPr>
                  <p14:cNvPr id="101" name="Ink 100">
                    <a:extLst>
                      <a:ext uri="{FF2B5EF4-FFF2-40B4-BE49-F238E27FC236}">
                        <a16:creationId xmlns:a16="http://schemas.microsoft.com/office/drawing/2014/main" id="{37ED229B-77A0-2546-9FC9-01F555A0995C}"/>
                      </a:ext>
                    </a:extLst>
                  </p14:cNvPr>
                  <p14:cNvContentPartPr/>
                  <p14:nvPr/>
                </p14:nvContentPartPr>
                <p14:xfrm>
                  <a:off x="4228620" y="1540007"/>
                  <a:ext cx="360" cy="360"/>
                </p14:xfrm>
              </p:contentPart>
            </mc:Choice>
            <mc:Fallback xmlns="">
              <p:pic>
                <p:nvPicPr>
                  <p:cNvPr id="451" name="Ink 450">
                    <a:extLst>
                      <a:ext uri="{FF2B5EF4-FFF2-40B4-BE49-F238E27FC236}">
                        <a16:creationId xmlns:a16="http://schemas.microsoft.com/office/drawing/2014/main" id="{B7AB6711-F00A-F345-98BB-715024017F05}"/>
                      </a:ext>
                    </a:extLst>
                  </p:cNvPr>
                  <p:cNvPicPr/>
                  <p:nvPr/>
                </p:nvPicPr>
                <p:blipFill>
                  <a:blip r:embed="rId365"/>
                  <a:stretch>
                    <a:fillRect/>
                  </a:stretch>
                </p:blipFill>
                <p:spPr>
                  <a:xfrm>
                    <a:off x="4219980" y="1531007"/>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366">
                <p14:nvContentPartPr>
                  <p14:cNvPr id="102" name="Ink 101">
                    <a:extLst>
                      <a:ext uri="{FF2B5EF4-FFF2-40B4-BE49-F238E27FC236}">
                        <a16:creationId xmlns:a16="http://schemas.microsoft.com/office/drawing/2014/main" id="{5CF24B5E-91F4-2142-B661-5B8E8B98592C}"/>
                      </a:ext>
                    </a:extLst>
                  </p14:cNvPr>
                  <p14:cNvContentPartPr/>
                  <p14:nvPr/>
                </p14:nvContentPartPr>
                <p14:xfrm>
                  <a:off x="4228980" y="1543247"/>
                  <a:ext cx="19800" cy="15840"/>
                </p14:xfrm>
              </p:contentPart>
            </mc:Choice>
            <mc:Fallback xmlns="">
              <p:pic>
                <p:nvPicPr>
                  <p:cNvPr id="452" name="Ink 451">
                    <a:extLst>
                      <a:ext uri="{FF2B5EF4-FFF2-40B4-BE49-F238E27FC236}">
                        <a16:creationId xmlns:a16="http://schemas.microsoft.com/office/drawing/2014/main" id="{001F7D72-FA21-924C-B64A-A2BDD2536072}"/>
                      </a:ext>
                    </a:extLst>
                  </p:cNvPr>
                  <p:cNvPicPr/>
                  <p:nvPr/>
                </p:nvPicPr>
                <p:blipFill>
                  <a:blip r:embed="rId367"/>
                  <a:stretch>
                    <a:fillRect/>
                  </a:stretch>
                </p:blipFill>
                <p:spPr>
                  <a:xfrm>
                    <a:off x="4219980" y="1534607"/>
                    <a:ext cx="3744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368">
                <p14:nvContentPartPr>
                  <p14:cNvPr id="103" name="Ink 102">
                    <a:extLst>
                      <a:ext uri="{FF2B5EF4-FFF2-40B4-BE49-F238E27FC236}">
                        <a16:creationId xmlns:a16="http://schemas.microsoft.com/office/drawing/2014/main" id="{1AB27020-C265-ED4A-9287-464E816781AB}"/>
                      </a:ext>
                    </a:extLst>
                  </p14:cNvPr>
                  <p14:cNvContentPartPr/>
                  <p14:nvPr/>
                </p14:nvContentPartPr>
                <p14:xfrm>
                  <a:off x="4251660" y="1576367"/>
                  <a:ext cx="720" cy="9720"/>
                </p14:xfrm>
              </p:contentPart>
            </mc:Choice>
            <mc:Fallback xmlns="">
              <p:pic>
                <p:nvPicPr>
                  <p:cNvPr id="453" name="Ink 452">
                    <a:extLst>
                      <a:ext uri="{FF2B5EF4-FFF2-40B4-BE49-F238E27FC236}">
                        <a16:creationId xmlns:a16="http://schemas.microsoft.com/office/drawing/2014/main" id="{D66CCA38-2CDA-E343-8C46-4168E7D2FFCD}"/>
                      </a:ext>
                    </a:extLst>
                  </p:cNvPr>
                  <p:cNvPicPr/>
                  <p:nvPr/>
                </p:nvPicPr>
                <p:blipFill>
                  <a:blip r:embed="rId369"/>
                  <a:stretch>
                    <a:fillRect/>
                  </a:stretch>
                </p:blipFill>
                <p:spPr>
                  <a:xfrm>
                    <a:off x="4242660" y="1567367"/>
                    <a:ext cx="18360" cy="27360"/>
                  </a:xfrm>
                  <a:prstGeom prst="rect">
                    <a:avLst/>
                  </a:prstGeom>
                </p:spPr>
              </p:pic>
            </mc:Fallback>
          </mc:AlternateContent>
          <mc:AlternateContent xmlns:mc="http://schemas.openxmlformats.org/markup-compatibility/2006" xmlns:p14="http://schemas.microsoft.com/office/powerpoint/2010/main">
            <mc:Choice Requires="p14">
              <p:contentPart p14:bwMode="auto" r:id="rId370">
                <p14:nvContentPartPr>
                  <p14:cNvPr id="104" name="Ink 103">
                    <a:extLst>
                      <a:ext uri="{FF2B5EF4-FFF2-40B4-BE49-F238E27FC236}">
                        <a16:creationId xmlns:a16="http://schemas.microsoft.com/office/drawing/2014/main" id="{C1370ED9-A479-2449-8506-4382E8ACA7E5}"/>
                      </a:ext>
                    </a:extLst>
                  </p14:cNvPr>
                  <p14:cNvContentPartPr/>
                  <p14:nvPr/>
                </p14:nvContentPartPr>
                <p14:xfrm>
                  <a:off x="4252020" y="1602287"/>
                  <a:ext cx="360" cy="5400"/>
                </p14:xfrm>
              </p:contentPart>
            </mc:Choice>
            <mc:Fallback xmlns="">
              <p:pic>
                <p:nvPicPr>
                  <p:cNvPr id="454" name="Ink 453">
                    <a:extLst>
                      <a:ext uri="{FF2B5EF4-FFF2-40B4-BE49-F238E27FC236}">
                        <a16:creationId xmlns:a16="http://schemas.microsoft.com/office/drawing/2014/main" id="{15FCFC9F-A639-E146-BE36-178464B9B751}"/>
                      </a:ext>
                    </a:extLst>
                  </p:cNvPr>
                  <p:cNvPicPr/>
                  <p:nvPr/>
                </p:nvPicPr>
                <p:blipFill>
                  <a:blip r:embed="rId371"/>
                  <a:stretch>
                    <a:fillRect/>
                  </a:stretch>
                </p:blipFill>
                <p:spPr>
                  <a:xfrm>
                    <a:off x="4243020" y="1593287"/>
                    <a:ext cx="18000" cy="23040"/>
                  </a:xfrm>
                  <a:prstGeom prst="rect">
                    <a:avLst/>
                  </a:prstGeom>
                </p:spPr>
              </p:pic>
            </mc:Fallback>
          </mc:AlternateContent>
          <mc:AlternateContent xmlns:mc="http://schemas.openxmlformats.org/markup-compatibility/2006" xmlns:p14="http://schemas.microsoft.com/office/powerpoint/2010/main">
            <mc:Choice Requires="p14">
              <p:contentPart p14:bwMode="auto" r:id="rId372">
                <p14:nvContentPartPr>
                  <p14:cNvPr id="105" name="Ink 104">
                    <a:extLst>
                      <a:ext uri="{FF2B5EF4-FFF2-40B4-BE49-F238E27FC236}">
                        <a16:creationId xmlns:a16="http://schemas.microsoft.com/office/drawing/2014/main" id="{28FA3CC0-1084-724B-B1A2-5ACF192718DF}"/>
                      </a:ext>
                    </a:extLst>
                  </p14:cNvPr>
                  <p14:cNvContentPartPr/>
                  <p14:nvPr/>
                </p14:nvContentPartPr>
                <p14:xfrm>
                  <a:off x="4252020" y="1601207"/>
                  <a:ext cx="1080" cy="4680"/>
                </p14:xfrm>
              </p:contentPart>
            </mc:Choice>
            <mc:Fallback xmlns="">
              <p:pic>
                <p:nvPicPr>
                  <p:cNvPr id="455" name="Ink 454">
                    <a:extLst>
                      <a:ext uri="{FF2B5EF4-FFF2-40B4-BE49-F238E27FC236}">
                        <a16:creationId xmlns:a16="http://schemas.microsoft.com/office/drawing/2014/main" id="{939F47C2-5577-9443-B426-BD14C41BB8AF}"/>
                      </a:ext>
                    </a:extLst>
                  </p:cNvPr>
                  <p:cNvPicPr/>
                  <p:nvPr/>
                </p:nvPicPr>
                <p:blipFill>
                  <a:blip r:embed="rId373"/>
                  <a:stretch>
                    <a:fillRect/>
                  </a:stretch>
                </p:blipFill>
                <p:spPr>
                  <a:xfrm>
                    <a:off x="4243020" y="1592207"/>
                    <a:ext cx="18720" cy="22320"/>
                  </a:xfrm>
                  <a:prstGeom prst="rect">
                    <a:avLst/>
                  </a:prstGeom>
                </p:spPr>
              </p:pic>
            </mc:Fallback>
          </mc:AlternateContent>
          <mc:AlternateContent xmlns:mc="http://schemas.openxmlformats.org/markup-compatibility/2006" xmlns:p14="http://schemas.microsoft.com/office/powerpoint/2010/main">
            <mc:Choice Requires="p14">
              <p:contentPart p14:bwMode="auto" r:id="rId374">
                <p14:nvContentPartPr>
                  <p14:cNvPr id="106" name="Ink 105">
                    <a:extLst>
                      <a:ext uri="{FF2B5EF4-FFF2-40B4-BE49-F238E27FC236}">
                        <a16:creationId xmlns:a16="http://schemas.microsoft.com/office/drawing/2014/main" id="{EA092791-F117-4245-ADC7-CEE09AAF8E74}"/>
                      </a:ext>
                    </a:extLst>
                  </p14:cNvPr>
                  <p14:cNvContentPartPr/>
                  <p14:nvPr/>
                </p14:nvContentPartPr>
                <p14:xfrm>
                  <a:off x="4265340" y="1576007"/>
                  <a:ext cx="360" cy="360"/>
                </p14:xfrm>
              </p:contentPart>
            </mc:Choice>
            <mc:Fallback xmlns="">
              <p:pic>
                <p:nvPicPr>
                  <p:cNvPr id="456" name="Ink 455">
                    <a:extLst>
                      <a:ext uri="{FF2B5EF4-FFF2-40B4-BE49-F238E27FC236}">
                        <a16:creationId xmlns:a16="http://schemas.microsoft.com/office/drawing/2014/main" id="{C559D9F7-C882-F84D-BA7C-12BF046ACFBA}"/>
                      </a:ext>
                    </a:extLst>
                  </p:cNvPr>
                  <p:cNvPicPr/>
                  <p:nvPr/>
                </p:nvPicPr>
                <p:blipFill>
                  <a:blip r:embed="rId365"/>
                  <a:stretch>
                    <a:fillRect/>
                  </a:stretch>
                </p:blipFill>
                <p:spPr>
                  <a:xfrm>
                    <a:off x="4256340" y="1567007"/>
                    <a:ext cx="18000" cy="18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375">
              <p14:nvContentPartPr>
                <p14:cNvPr id="64" name="Ink 63">
                  <a:extLst>
                    <a:ext uri="{FF2B5EF4-FFF2-40B4-BE49-F238E27FC236}">
                      <a16:creationId xmlns:a16="http://schemas.microsoft.com/office/drawing/2014/main" id="{473C61DF-D815-B149-B342-8DB493A6F5EC}"/>
                    </a:ext>
                  </a:extLst>
                </p14:cNvPr>
                <p14:cNvContentPartPr/>
                <p14:nvPr/>
              </p14:nvContentPartPr>
              <p14:xfrm>
                <a:off x="1041799" y="4308730"/>
                <a:ext cx="7879" cy="149762"/>
              </p14:xfrm>
            </p:contentPart>
          </mc:Choice>
          <mc:Fallback xmlns="">
            <p:pic>
              <p:nvPicPr>
                <p:cNvPr id="779" name="Ink 778">
                  <a:extLst>
                    <a:ext uri="{FF2B5EF4-FFF2-40B4-BE49-F238E27FC236}">
                      <a16:creationId xmlns:a16="http://schemas.microsoft.com/office/drawing/2014/main" id="{5F0AF71B-D9C9-1F45-B1FD-7A7501A8DFDD}"/>
                    </a:ext>
                  </a:extLst>
                </p:cNvPr>
                <p:cNvPicPr/>
                <p:nvPr/>
              </p:nvPicPr>
              <p:blipFill>
                <a:blip r:embed="rId376"/>
                <a:stretch>
                  <a:fillRect/>
                </a:stretch>
              </p:blipFill>
              <p:spPr>
                <a:xfrm>
                  <a:off x="1019913" y="4292661"/>
                  <a:ext cx="51214" cy="181578"/>
                </a:xfrm>
                <a:prstGeom prst="rect">
                  <a:avLst/>
                </a:prstGeom>
              </p:spPr>
            </p:pic>
          </mc:Fallback>
        </mc:AlternateContent>
        <mc:AlternateContent xmlns:mc="http://schemas.openxmlformats.org/markup-compatibility/2006" xmlns:p14="http://schemas.microsoft.com/office/powerpoint/2010/main">
          <mc:Choice Requires="p14">
            <p:contentPart p14:bwMode="auto" r:id="rId377">
              <p14:nvContentPartPr>
                <p14:cNvPr id="65" name="Ink 64">
                  <a:extLst>
                    <a:ext uri="{FF2B5EF4-FFF2-40B4-BE49-F238E27FC236}">
                      <a16:creationId xmlns:a16="http://schemas.microsoft.com/office/drawing/2014/main" id="{9B8AA6AD-F281-E24D-B5A8-108E5CC5391B}"/>
                    </a:ext>
                  </a:extLst>
                </p14:cNvPr>
                <p14:cNvContentPartPr/>
                <p14:nvPr/>
              </p14:nvContentPartPr>
              <p14:xfrm>
                <a:off x="1042849" y="4459366"/>
                <a:ext cx="11031" cy="213487"/>
              </p14:xfrm>
            </p:contentPart>
          </mc:Choice>
          <mc:Fallback xmlns="">
            <p:pic>
              <p:nvPicPr>
                <p:cNvPr id="780" name="Ink 779">
                  <a:extLst>
                    <a:ext uri="{FF2B5EF4-FFF2-40B4-BE49-F238E27FC236}">
                      <a16:creationId xmlns:a16="http://schemas.microsoft.com/office/drawing/2014/main" id="{1A2AECB6-B0A6-FB4A-A6E6-5A5DE295BC7F}"/>
                    </a:ext>
                  </a:extLst>
                </p:cNvPr>
                <p:cNvPicPr/>
                <p:nvPr/>
              </p:nvPicPr>
              <p:blipFill>
                <a:blip r:embed="rId378"/>
                <a:stretch>
                  <a:fillRect/>
                </a:stretch>
              </p:blipFill>
              <p:spPr>
                <a:xfrm>
                  <a:off x="1019868" y="4443314"/>
                  <a:ext cx="56534" cy="245269"/>
                </a:xfrm>
                <a:prstGeom prst="rect">
                  <a:avLst/>
                </a:prstGeom>
              </p:spPr>
            </p:pic>
          </mc:Fallback>
        </mc:AlternateContent>
        <mc:AlternateContent xmlns:mc="http://schemas.openxmlformats.org/markup-compatibility/2006" xmlns:p14="http://schemas.microsoft.com/office/powerpoint/2010/main">
          <mc:Choice Requires="p14">
            <p:contentPart p14:bwMode="auto" r:id="rId379">
              <p14:nvContentPartPr>
                <p14:cNvPr id="66" name="Ink 65">
                  <a:extLst>
                    <a:ext uri="{FF2B5EF4-FFF2-40B4-BE49-F238E27FC236}">
                      <a16:creationId xmlns:a16="http://schemas.microsoft.com/office/drawing/2014/main" id="{E425D6BA-946D-8D43-A5C3-43761B73F287}"/>
                    </a:ext>
                  </a:extLst>
                </p14:cNvPr>
                <p14:cNvContentPartPr/>
                <p14:nvPr/>
              </p14:nvContentPartPr>
              <p14:xfrm>
                <a:off x="1046000" y="4675624"/>
                <a:ext cx="5778" cy="93619"/>
              </p14:xfrm>
            </p:contentPart>
          </mc:Choice>
          <mc:Fallback xmlns="">
            <p:pic>
              <p:nvPicPr>
                <p:cNvPr id="781" name="Ink 780">
                  <a:extLst>
                    <a:ext uri="{FF2B5EF4-FFF2-40B4-BE49-F238E27FC236}">
                      <a16:creationId xmlns:a16="http://schemas.microsoft.com/office/drawing/2014/main" id="{7BFE0EE0-DE15-3547-A2CE-8E204E8573D4}"/>
                    </a:ext>
                  </a:extLst>
                </p:cNvPr>
                <p:cNvPicPr/>
                <p:nvPr/>
              </p:nvPicPr>
              <p:blipFill>
                <a:blip r:embed="rId380"/>
                <a:stretch>
                  <a:fillRect/>
                </a:stretch>
              </p:blipFill>
              <p:spPr>
                <a:xfrm>
                  <a:off x="1023777" y="4659593"/>
                  <a:ext cx="49780" cy="125360"/>
                </a:xfrm>
                <a:prstGeom prst="rect">
                  <a:avLst/>
                </a:prstGeom>
              </p:spPr>
            </p:pic>
          </mc:Fallback>
        </mc:AlternateContent>
        <mc:AlternateContent xmlns:mc="http://schemas.openxmlformats.org/markup-compatibility/2006" xmlns:p14="http://schemas.microsoft.com/office/powerpoint/2010/main">
          <mc:Choice Requires="p14">
            <p:contentPart p14:bwMode="auto" r:id="rId381">
              <p14:nvContentPartPr>
                <p14:cNvPr id="67" name="Ink 66">
                  <a:extLst>
                    <a:ext uri="{FF2B5EF4-FFF2-40B4-BE49-F238E27FC236}">
                      <a16:creationId xmlns:a16="http://schemas.microsoft.com/office/drawing/2014/main" id="{C853A51B-1B51-EF41-B489-47F7A30D3292}"/>
                    </a:ext>
                  </a:extLst>
                </p14:cNvPr>
                <p14:cNvContentPartPr/>
                <p14:nvPr/>
              </p14:nvContentPartPr>
              <p14:xfrm>
                <a:off x="1046526" y="4767785"/>
                <a:ext cx="13394" cy="102660"/>
              </p14:xfrm>
            </p:contentPart>
          </mc:Choice>
          <mc:Fallback xmlns="">
            <p:pic>
              <p:nvPicPr>
                <p:cNvPr id="782" name="Ink 781">
                  <a:extLst>
                    <a:ext uri="{FF2B5EF4-FFF2-40B4-BE49-F238E27FC236}">
                      <a16:creationId xmlns:a16="http://schemas.microsoft.com/office/drawing/2014/main" id="{AF7CB2D6-5B7F-FE4B-AA30-19324C510EC6}"/>
                    </a:ext>
                  </a:extLst>
                </p:cNvPr>
                <p:cNvPicPr/>
                <p:nvPr/>
              </p:nvPicPr>
              <p:blipFill>
                <a:blip r:embed="rId382"/>
                <a:stretch>
                  <a:fillRect/>
                </a:stretch>
              </p:blipFill>
              <p:spPr>
                <a:xfrm>
                  <a:off x="1024203" y="4751744"/>
                  <a:ext cx="57594" cy="134420"/>
                </a:xfrm>
                <a:prstGeom prst="rect">
                  <a:avLst/>
                </a:prstGeom>
              </p:spPr>
            </p:pic>
          </mc:Fallback>
        </mc:AlternateContent>
        <p:grpSp>
          <p:nvGrpSpPr>
            <p:cNvPr id="68" name="Group 67">
              <a:extLst>
                <a:ext uri="{FF2B5EF4-FFF2-40B4-BE49-F238E27FC236}">
                  <a16:creationId xmlns:a16="http://schemas.microsoft.com/office/drawing/2014/main" id="{554D26EA-03FD-9445-B83A-4C52C2D967D0}"/>
                </a:ext>
              </a:extLst>
            </p:cNvPr>
            <p:cNvGrpSpPr/>
            <p:nvPr/>
          </p:nvGrpSpPr>
          <p:grpSpPr>
            <a:xfrm>
              <a:off x="1044950" y="4281898"/>
              <a:ext cx="98225" cy="244110"/>
              <a:chOff x="4122435" y="2224856"/>
              <a:chExt cx="134640" cy="602640"/>
            </a:xfrm>
          </p:grpSpPr>
          <mc:AlternateContent xmlns:mc="http://schemas.openxmlformats.org/markup-compatibility/2006" xmlns:p14="http://schemas.microsoft.com/office/powerpoint/2010/main">
            <mc:Choice Requires="p14">
              <p:contentPart p14:bwMode="auto" r:id="rId383">
                <p14:nvContentPartPr>
                  <p14:cNvPr id="94" name="Ink 93">
                    <a:extLst>
                      <a:ext uri="{FF2B5EF4-FFF2-40B4-BE49-F238E27FC236}">
                        <a16:creationId xmlns:a16="http://schemas.microsoft.com/office/drawing/2014/main" id="{BFA1FF6E-9618-994B-8F3B-51F034DD78BE}"/>
                      </a:ext>
                    </a:extLst>
                  </p14:cNvPr>
                  <p14:cNvContentPartPr/>
                  <p14:nvPr/>
                </p14:nvContentPartPr>
                <p14:xfrm>
                  <a:off x="4123875" y="2225576"/>
                  <a:ext cx="16560" cy="53280"/>
                </p14:xfrm>
              </p:contentPart>
            </mc:Choice>
            <mc:Fallback xmlns="">
              <p:pic>
                <p:nvPicPr>
                  <p:cNvPr id="5" name="Ink 4">
                    <a:extLst>
                      <a:ext uri="{FF2B5EF4-FFF2-40B4-BE49-F238E27FC236}">
                        <a16:creationId xmlns:a16="http://schemas.microsoft.com/office/drawing/2014/main" id="{1EC7D799-EBE8-4F43-8E3A-81CA8F4522B9}"/>
                      </a:ext>
                    </a:extLst>
                  </p:cNvPr>
                  <p:cNvPicPr/>
                  <p:nvPr/>
                </p:nvPicPr>
                <p:blipFill>
                  <a:blip r:embed="rId403"/>
                  <a:stretch>
                    <a:fillRect/>
                  </a:stretch>
                </p:blipFill>
                <p:spPr>
                  <a:xfrm>
                    <a:off x="4105875" y="2207936"/>
                    <a:ext cx="52200" cy="88920"/>
                  </a:xfrm>
                  <a:prstGeom prst="rect">
                    <a:avLst/>
                  </a:prstGeom>
                </p:spPr>
              </p:pic>
            </mc:Fallback>
          </mc:AlternateContent>
          <mc:AlternateContent xmlns:mc="http://schemas.openxmlformats.org/markup-compatibility/2006" xmlns:p14="http://schemas.microsoft.com/office/powerpoint/2010/main">
            <mc:Choice Requires="p14">
              <p:contentPart p14:bwMode="auto" r:id="rId404">
                <p14:nvContentPartPr>
                  <p14:cNvPr id="95" name="Ink 94">
                    <a:extLst>
                      <a:ext uri="{FF2B5EF4-FFF2-40B4-BE49-F238E27FC236}">
                        <a16:creationId xmlns:a16="http://schemas.microsoft.com/office/drawing/2014/main" id="{C2F78B5C-D88F-9B48-B2AF-CC253F0E76BE}"/>
                      </a:ext>
                    </a:extLst>
                  </p14:cNvPr>
                  <p14:cNvContentPartPr/>
                  <p14:nvPr/>
                </p14:nvContentPartPr>
                <p14:xfrm>
                  <a:off x="4122435" y="2278856"/>
                  <a:ext cx="1800" cy="15480"/>
                </p14:xfrm>
              </p:contentPart>
            </mc:Choice>
            <mc:Fallback xmlns="">
              <p:pic>
                <p:nvPicPr>
                  <p:cNvPr id="6" name="Ink 5">
                    <a:extLst>
                      <a:ext uri="{FF2B5EF4-FFF2-40B4-BE49-F238E27FC236}">
                        <a16:creationId xmlns:a16="http://schemas.microsoft.com/office/drawing/2014/main" id="{AFAE4BC2-8E04-DD43-AD08-9AE2BCCD8B9D}"/>
                      </a:ext>
                    </a:extLst>
                  </p:cNvPr>
                  <p:cNvPicPr/>
                  <p:nvPr/>
                </p:nvPicPr>
                <p:blipFill>
                  <a:blip r:embed="rId405"/>
                  <a:stretch>
                    <a:fillRect/>
                  </a:stretch>
                </p:blipFill>
                <p:spPr>
                  <a:xfrm>
                    <a:off x="4104435" y="2260856"/>
                    <a:ext cx="37440" cy="51120"/>
                  </a:xfrm>
                  <a:prstGeom prst="rect">
                    <a:avLst/>
                  </a:prstGeom>
                </p:spPr>
              </p:pic>
            </mc:Fallback>
          </mc:AlternateContent>
          <mc:AlternateContent xmlns:mc="http://schemas.openxmlformats.org/markup-compatibility/2006" xmlns:p14="http://schemas.microsoft.com/office/powerpoint/2010/main">
            <mc:Choice Requires="p14">
              <p:contentPart p14:bwMode="auto" r:id="rId406">
                <p14:nvContentPartPr>
                  <p14:cNvPr id="96" name="Ink 95">
                    <a:extLst>
                      <a:ext uri="{FF2B5EF4-FFF2-40B4-BE49-F238E27FC236}">
                        <a16:creationId xmlns:a16="http://schemas.microsoft.com/office/drawing/2014/main" id="{24284A72-0197-0D4B-9E29-F0D0882FE821}"/>
                      </a:ext>
                    </a:extLst>
                  </p14:cNvPr>
                  <p14:cNvContentPartPr/>
                  <p14:nvPr/>
                </p14:nvContentPartPr>
                <p14:xfrm>
                  <a:off x="4164555" y="2225216"/>
                  <a:ext cx="360" cy="360"/>
                </p14:xfrm>
              </p:contentPart>
            </mc:Choice>
            <mc:Fallback xmlns="">
              <p:pic>
                <p:nvPicPr>
                  <p:cNvPr id="23" name="Ink 22">
                    <a:extLst>
                      <a:ext uri="{FF2B5EF4-FFF2-40B4-BE49-F238E27FC236}">
                        <a16:creationId xmlns:a16="http://schemas.microsoft.com/office/drawing/2014/main" id="{09846E50-4125-5C46-B4A8-E75067024262}"/>
                      </a:ext>
                    </a:extLst>
                  </p:cNvPr>
                  <p:cNvPicPr/>
                  <p:nvPr/>
                </p:nvPicPr>
                <p:blipFill>
                  <a:blip r:embed="rId407"/>
                  <a:stretch>
                    <a:fillRect/>
                  </a:stretch>
                </p:blipFill>
                <p:spPr>
                  <a:xfrm>
                    <a:off x="4146915" y="22072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08">
                <p14:nvContentPartPr>
                  <p14:cNvPr id="97" name="Ink 96">
                    <a:extLst>
                      <a:ext uri="{FF2B5EF4-FFF2-40B4-BE49-F238E27FC236}">
                        <a16:creationId xmlns:a16="http://schemas.microsoft.com/office/drawing/2014/main" id="{AA4ECC30-D78D-9F44-9409-C1952EBA52F6}"/>
                      </a:ext>
                    </a:extLst>
                  </p14:cNvPr>
                  <p14:cNvContentPartPr/>
                  <p14:nvPr/>
                </p14:nvContentPartPr>
                <p14:xfrm>
                  <a:off x="4181835" y="2225576"/>
                  <a:ext cx="11520" cy="360"/>
                </p14:xfrm>
              </p:contentPart>
            </mc:Choice>
            <mc:Fallback xmlns="">
              <p:pic>
                <p:nvPicPr>
                  <p:cNvPr id="24" name="Ink 23">
                    <a:extLst>
                      <a:ext uri="{FF2B5EF4-FFF2-40B4-BE49-F238E27FC236}">
                        <a16:creationId xmlns:a16="http://schemas.microsoft.com/office/drawing/2014/main" id="{CB82FD09-CF3E-EB4A-89FC-F7874D1B4793}"/>
                      </a:ext>
                    </a:extLst>
                  </p:cNvPr>
                  <p:cNvPicPr/>
                  <p:nvPr/>
                </p:nvPicPr>
                <p:blipFill>
                  <a:blip r:embed="rId409"/>
                  <a:stretch>
                    <a:fillRect/>
                  </a:stretch>
                </p:blipFill>
                <p:spPr>
                  <a:xfrm>
                    <a:off x="4163835" y="2207576"/>
                    <a:ext cx="4716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10">
                <p14:nvContentPartPr>
                  <p14:cNvPr id="98" name="Ink 97">
                    <a:extLst>
                      <a:ext uri="{FF2B5EF4-FFF2-40B4-BE49-F238E27FC236}">
                        <a16:creationId xmlns:a16="http://schemas.microsoft.com/office/drawing/2014/main" id="{A82500B1-8AFC-1547-83D3-96CCA3489AA5}"/>
                      </a:ext>
                    </a:extLst>
                  </p14:cNvPr>
                  <p14:cNvContentPartPr/>
                  <p14:nvPr/>
                </p14:nvContentPartPr>
                <p14:xfrm>
                  <a:off x="4232955" y="2227016"/>
                  <a:ext cx="360" cy="360"/>
                </p14:xfrm>
              </p:contentPart>
            </mc:Choice>
            <mc:Fallback xmlns="">
              <p:pic>
                <p:nvPicPr>
                  <p:cNvPr id="25" name="Ink 24">
                    <a:extLst>
                      <a:ext uri="{FF2B5EF4-FFF2-40B4-BE49-F238E27FC236}">
                        <a16:creationId xmlns:a16="http://schemas.microsoft.com/office/drawing/2014/main" id="{5191D21F-A5AC-A943-B1E1-30ED9B51867A}"/>
                      </a:ext>
                    </a:extLst>
                  </p:cNvPr>
                  <p:cNvPicPr/>
                  <p:nvPr/>
                </p:nvPicPr>
                <p:blipFill>
                  <a:blip r:embed="rId407"/>
                  <a:stretch>
                    <a:fillRect/>
                  </a:stretch>
                </p:blipFill>
                <p:spPr>
                  <a:xfrm>
                    <a:off x="4214955" y="22093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11">
                <p14:nvContentPartPr>
                  <p14:cNvPr id="99" name="Ink 98">
                    <a:extLst>
                      <a:ext uri="{FF2B5EF4-FFF2-40B4-BE49-F238E27FC236}">
                        <a16:creationId xmlns:a16="http://schemas.microsoft.com/office/drawing/2014/main" id="{793563C1-E10F-C747-87EC-B70BA0A344E2}"/>
                      </a:ext>
                    </a:extLst>
                  </p14:cNvPr>
                  <p14:cNvContentPartPr/>
                  <p14:nvPr/>
                </p14:nvContentPartPr>
                <p14:xfrm>
                  <a:off x="4244835" y="2224856"/>
                  <a:ext cx="12240" cy="85680"/>
                </p14:xfrm>
              </p:contentPart>
            </mc:Choice>
            <mc:Fallback xmlns="">
              <p:pic>
                <p:nvPicPr>
                  <p:cNvPr id="27" name="Ink 26">
                    <a:extLst>
                      <a:ext uri="{FF2B5EF4-FFF2-40B4-BE49-F238E27FC236}">
                        <a16:creationId xmlns:a16="http://schemas.microsoft.com/office/drawing/2014/main" id="{3FFA8A29-5B71-4549-8348-FD9C2C34D750}"/>
                      </a:ext>
                    </a:extLst>
                  </p:cNvPr>
                  <p:cNvPicPr/>
                  <p:nvPr/>
                </p:nvPicPr>
                <p:blipFill>
                  <a:blip r:embed="rId412"/>
                  <a:stretch>
                    <a:fillRect/>
                  </a:stretch>
                </p:blipFill>
                <p:spPr>
                  <a:xfrm>
                    <a:off x="4226835" y="2206856"/>
                    <a:ext cx="47880" cy="121320"/>
                  </a:xfrm>
                  <a:prstGeom prst="rect">
                    <a:avLst/>
                  </a:prstGeom>
                </p:spPr>
              </p:pic>
            </mc:Fallback>
          </mc:AlternateContent>
          <mc:AlternateContent xmlns:mc="http://schemas.openxmlformats.org/markup-compatibility/2006" xmlns:p14="http://schemas.microsoft.com/office/powerpoint/2010/main">
            <mc:Choice Requires="p14">
              <p:contentPart p14:bwMode="auto" r:id="rId413">
                <p14:nvContentPartPr>
                  <p14:cNvPr id="100" name="Ink 99">
                    <a:extLst>
                      <a:ext uri="{FF2B5EF4-FFF2-40B4-BE49-F238E27FC236}">
                        <a16:creationId xmlns:a16="http://schemas.microsoft.com/office/drawing/2014/main" id="{21A3D85E-0C3F-C54F-90D4-804ADC32FE00}"/>
                      </a:ext>
                    </a:extLst>
                  </p14:cNvPr>
                  <p14:cNvContentPartPr/>
                  <p14:nvPr/>
                </p14:nvContentPartPr>
                <p14:xfrm>
                  <a:off x="4234755" y="2225936"/>
                  <a:ext cx="18000" cy="601560"/>
                </p14:xfrm>
              </p:contentPart>
            </mc:Choice>
            <mc:Fallback xmlns="">
              <p:pic>
                <p:nvPicPr>
                  <p:cNvPr id="28" name="Ink 27">
                    <a:extLst>
                      <a:ext uri="{FF2B5EF4-FFF2-40B4-BE49-F238E27FC236}">
                        <a16:creationId xmlns:a16="http://schemas.microsoft.com/office/drawing/2014/main" id="{E3CE5B2D-C925-3043-BC14-CC67EBDBC9FD}"/>
                      </a:ext>
                    </a:extLst>
                  </p:cNvPr>
                  <p:cNvPicPr/>
                  <p:nvPr/>
                </p:nvPicPr>
                <p:blipFill>
                  <a:blip r:embed="rId414"/>
                  <a:stretch>
                    <a:fillRect/>
                  </a:stretch>
                </p:blipFill>
                <p:spPr>
                  <a:xfrm>
                    <a:off x="4217115" y="2208296"/>
                    <a:ext cx="53640" cy="637200"/>
                  </a:xfrm>
                  <a:prstGeom prst="rect">
                    <a:avLst/>
                  </a:prstGeom>
                </p:spPr>
              </p:pic>
            </mc:Fallback>
          </mc:AlternateContent>
        </p:grpSp>
        <p:grpSp>
          <p:nvGrpSpPr>
            <p:cNvPr id="69" name="Group 68">
              <a:extLst>
                <a:ext uri="{FF2B5EF4-FFF2-40B4-BE49-F238E27FC236}">
                  <a16:creationId xmlns:a16="http://schemas.microsoft.com/office/drawing/2014/main" id="{B9E73BF2-DC6B-A146-9CFC-FBD956176CC5}"/>
                </a:ext>
              </a:extLst>
            </p:cNvPr>
            <p:cNvGrpSpPr/>
            <p:nvPr/>
          </p:nvGrpSpPr>
          <p:grpSpPr>
            <a:xfrm>
              <a:off x="1122164" y="4441868"/>
              <a:ext cx="27314" cy="284941"/>
              <a:chOff x="4228275" y="2619776"/>
              <a:chExt cx="37440" cy="703440"/>
            </a:xfrm>
          </p:grpSpPr>
          <mc:AlternateContent xmlns:mc="http://schemas.openxmlformats.org/markup-compatibility/2006" xmlns:p14="http://schemas.microsoft.com/office/powerpoint/2010/main">
            <mc:Choice Requires="p14">
              <p:contentPart p14:bwMode="auto" r:id="rId415">
                <p14:nvContentPartPr>
                  <p14:cNvPr id="87" name="Ink 86">
                    <a:extLst>
                      <a:ext uri="{FF2B5EF4-FFF2-40B4-BE49-F238E27FC236}">
                        <a16:creationId xmlns:a16="http://schemas.microsoft.com/office/drawing/2014/main" id="{EC452365-3776-2947-B597-AB5127C9930F}"/>
                      </a:ext>
                    </a:extLst>
                  </p14:cNvPr>
                  <p14:cNvContentPartPr/>
                  <p14:nvPr/>
                </p14:nvContentPartPr>
                <p14:xfrm>
                  <a:off x="4234755" y="2619776"/>
                  <a:ext cx="30960" cy="321120"/>
                </p14:xfrm>
              </p:contentPart>
            </mc:Choice>
            <mc:Fallback xmlns="">
              <p:pic>
                <p:nvPicPr>
                  <p:cNvPr id="36" name="Ink 35">
                    <a:extLst>
                      <a:ext uri="{FF2B5EF4-FFF2-40B4-BE49-F238E27FC236}">
                        <a16:creationId xmlns:a16="http://schemas.microsoft.com/office/drawing/2014/main" id="{57282384-303C-AF40-B8E8-3952CB23BD2D}"/>
                      </a:ext>
                    </a:extLst>
                  </p:cNvPr>
                  <p:cNvPicPr/>
                  <p:nvPr/>
                </p:nvPicPr>
                <p:blipFill>
                  <a:blip r:embed="rId416"/>
                  <a:stretch>
                    <a:fillRect/>
                  </a:stretch>
                </p:blipFill>
                <p:spPr>
                  <a:xfrm>
                    <a:off x="4217115" y="2601776"/>
                    <a:ext cx="66600" cy="356760"/>
                  </a:xfrm>
                  <a:prstGeom prst="rect">
                    <a:avLst/>
                  </a:prstGeom>
                </p:spPr>
              </p:pic>
            </mc:Fallback>
          </mc:AlternateContent>
          <mc:AlternateContent xmlns:mc="http://schemas.openxmlformats.org/markup-compatibility/2006" xmlns:p14="http://schemas.microsoft.com/office/powerpoint/2010/main">
            <mc:Choice Requires="p14">
              <p:contentPart p14:bwMode="auto" r:id="rId417">
                <p14:nvContentPartPr>
                  <p14:cNvPr id="88" name="Ink 87">
                    <a:extLst>
                      <a:ext uri="{FF2B5EF4-FFF2-40B4-BE49-F238E27FC236}">
                        <a16:creationId xmlns:a16="http://schemas.microsoft.com/office/drawing/2014/main" id="{222C98FD-2E90-7B44-A452-44E90B5BE377}"/>
                      </a:ext>
                    </a:extLst>
                  </p14:cNvPr>
                  <p14:cNvContentPartPr/>
                  <p14:nvPr/>
                </p14:nvContentPartPr>
                <p14:xfrm>
                  <a:off x="4228275" y="2948456"/>
                  <a:ext cx="13320" cy="12240"/>
                </p14:xfrm>
              </p:contentPart>
            </mc:Choice>
            <mc:Fallback xmlns="">
              <p:pic>
                <p:nvPicPr>
                  <p:cNvPr id="38" name="Ink 37">
                    <a:extLst>
                      <a:ext uri="{FF2B5EF4-FFF2-40B4-BE49-F238E27FC236}">
                        <a16:creationId xmlns:a16="http://schemas.microsoft.com/office/drawing/2014/main" id="{B5A80695-4C6B-224F-BBC7-75AEC410C2FF}"/>
                      </a:ext>
                    </a:extLst>
                  </p:cNvPr>
                  <p:cNvPicPr/>
                  <p:nvPr/>
                </p:nvPicPr>
                <p:blipFill>
                  <a:blip r:embed="rId418"/>
                  <a:stretch>
                    <a:fillRect/>
                  </a:stretch>
                </p:blipFill>
                <p:spPr>
                  <a:xfrm>
                    <a:off x="4210275" y="2930456"/>
                    <a:ext cx="48960" cy="47880"/>
                  </a:xfrm>
                  <a:prstGeom prst="rect">
                    <a:avLst/>
                  </a:prstGeom>
                </p:spPr>
              </p:pic>
            </mc:Fallback>
          </mc:AlternateContent>
          <mc:AlternateContent xmlns:mc="http://schemas.openxmlformats.org/markup-compatibility/2006" xmlns:p14="http://schemas.microsoft.com/office/powerpoint/2010/main">
            <mc:Choice Requires="p14">
              <p:contentPart p14:bwMode="auto" r:id="rId419">
                <p14:nvContentPartPr>
                  <p14:cNvPr id="89" name="Ink 88">
                    <a:extLst>
                      <a:ext uri="{FF2B5EF4-FFF2-40B4-BE49-F238E27FC236}">
                        <a16:creationId xmlns:a16="http://schemas.microsoft.com/office/drawing/2014/main" id="{3C73FF32-AA0F-F241-92AF-6291B01B41B1}"/>
                      </a:ext>
                    </a:extLst>
                  </p14:cNvPr>
                  <p14:cNvContentPartPr/>
                  <p14:nvPr/>
                </p14:nvContentPartPr>
                <p14:xfrm>
                  <a:off x="4243755" y="2947376"/>
                  <a:ext cx="360" cy="360"/>
                </p14:xfrm>
              </p:contentPart>
            </mc:Choice>
            <mc:Fallback xmlns="">
              <p:pic>
                <p:nvPicPr>
                  <p:cNvPr id="40" name="Ink 39">
                    <a:extLst>
                      <a:ext uri="{FF2B5EF4-FFF2-40B4-BE49-F238E27FC236}">
                        <a16:creationId xmlns:a16="http://schemas.microsoft.com/office/drawing/2014/main" id="{2842AC33-AB7D-074E-ABE5-6F749533D333}"/>
                      </a:ext>
                    </a:extLst>
                  </p:cNvPr>
                  <p:cNvPicPr/>
                  <p:nvPr/>
                </p:nvPicPr>
                <p:blipFill>
                  <a:blip r:embed="rId407"/>
                  <a:stretch>
                    <a:fillRect/>
                  </a:stretch>
                </p:blipFill>
                <p:spPr>
                  <a:xfrm>
                    <a:off x="4226115" y="29297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20">
                <p14:nvContentPartPr>
                  <p14:cNvPr id="90" name="Ink 89">
                    <a:extLst>
                      <a:ext uri="{FF2B5EF4-FFF2-40B4-BE49-F238E27FC236}">
                        <a16:creationId xmlns:a16="http://schemas.microsoft.com/office/drawing/2014/main" id="{41EEC210-1C01-524F-B4F9-8913845A1B64}"/>
                      </a:ext>
                    </a:extLst>
                  </p14:cNvPr>
                  <p14:cNvContentPartPr/>
                  <p14:nvPr/>
                </p14:nvContentPartPr>
                <p14:xfrm>
                  <a:off x="4245555" y="2952416"/>
                  <a:ext cx="360" cy="360"/>
                </p14:xfrm>
              </p:contentPart>
            </mc:Choice>
            <mc:Fallback xmlns="">
              <p:pic>
                <p:nvPicPr>
                  <p:cNvPr id="46" name="Ink 45">
                    <a:extLst>
                      <a:ext uri="{FF2B5EF4-FFF2-40B4-BE49-F238E27FC236}">
                        <a16:creationId xmlns:a16="http://schemas.microsoft.com/office/drawing/2014/main" id="{0515509A-19B0-5347-BD91-FD2220D304D3}"/>
                      </a:ext>
                    </a:extLst>
                  </p:cNvPr>
                  <p:cNvPicPr/>
                  <p:nvPr/>
                </p:nvPicPr>
                <p:blipFill>
                  <a:blip r:embed="rId407"/>
                  <a:stretch>
                    <a:fillRect/>
                  </a:stretch>
                </p:blipFill>
                <p:spPr>
                  <a:xfrm>
                    <a:off x="4227915" y="293441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21">
                <p14:nvContentPartPr>
                  <p14:cNvPr id="91" name="Ink 90">
                    <a:extLst>
                      <a:ext uri="{FF2B5EF4-FFF2-40B4-BE49-F238E27FC236}">
                        <a16:creationId xmlns:a16="http://schemas.microsoft.com/office/drawing/2014/main" id="{E45967E7-D67D-814B-96DC-DBA2D5890E39}"/>
                      </a:ext>
                    </a:extLst>
                  </p14:cNvPr>
                  <p14:cNvContentPartPr/>
                  <p14:nvPr/>
                </p14:nvContentPartPr>
                <p14:xfrm>
                  <a:off x="4243755" y="2954936"/>
                  <a:ext cx="1440" cy="3960"/>
                </p14:xfrm>
              </p:contentPart>
            </mc:Choice>
            <mc:Fallback xmlns="">
              <p:pic>
                <p:nvPicPr>
                  <p:cNvPr id="57" name="Ink 56">
                    <a:extLst>
                      <a:ext uri="{FF2B5EF4-FFF2-40B4-BE49-F238E27FC236}">
                        <a16:creationId xmlns:a16="http://schemas.microsoft.com/office/drawing/2014/main" id="{F4F5FE7C-293C-7E45-A59E-BC3ACFFE7B9A}"/>
                      </a:ext>
                    </a:extLst>
                  </p:cNvPr>
                  <p:cNvPicPr/>
                  <p:nvPr/>
                </p:nvPicPr>
                <p:blipFill>
                  <a:blip r:embed="rId422"/>
                  <a:stretch>
                    <a:fillRect/>
                  </a:stretch>
                </p:blipFill>
                <p:spPr>
                  <a:xfrm>
                    <a:off x="4225755" y="2936936"/>
                    <a:ext cx="37080" cy="39600"/>
                  </a:xfrm>
                  <a:prstGeom prst="rect">
                    <a:avLst/>
                  </a:prstGeom>
                </p:spPr>
              </p:pic>
            </mc:Fallback>
          </mc:AlternateContent>
          <mc:AlternateContent xmlns:mc="http://schemas.openxmlformats.org/markup-compatibility/2006" xmlns:p14="http://schemas.microsoft.com/office/powerpoint/2010/main">
            <mc:Choice Requires="p14">
              <p:contentPart p14:bwMode="auto" r:id="rId423">
                <p14:nvContentPartPr>
                  <p14:cNvPr id="92" name="Ink 91">
                    <a:extLst>
                      <a:ext uri="{FF2B5EF4-FFF2-40B4-BE49-F238E27FC236}">
                        <a16:creationId xmlns:a16="http://schemas.microsoft.com/office/drawing/2014/main" id="{CC40BC23-CC7F-0344-9A2F-3A09EFB4F60A}"/>
                      </a:ext>
                    </a:extLst>
                  </p14:cNvPr>
                  <p14:cNvContentPartPr/>
                  <p14:nvPr/>
                </p14:nvContentPartPr>
                <p14:xfrm>
                  <a:off x="4248075" y="2947736"/>
                  <a:ext cx="3960" cy="40680"/>
                </p14:xfrm>
              </p:contentPart>
            </mc:Choice>
            <mc:Fallback xmlns="">
              <p:pic>
                <p:nvPicPr>
                  <p:cNvPr id="58" name="Ink 57">
                    <a:extLst>
                      <a:ext uri="{FF2B5EF4-FFF2-40B4-BE49-F238E27FC236}">
                        <a16:creationId xmlns:a16="http://schemas.microsoft.com/office/drawing/2014/main" id="{DA264247-585B-AF4B-98FA-1716FF515800}"/>
                      </a:ext>
                    </a:extLst>
                  </p:cNvPr>
                  <p:cNvPicPr/>
                  <p:nvPr/>
                </p:nvPicPr>
                <p:blipFill>
                  <a:blip r:embed="rId424"/>
                  <a:stretch>
                    <a:fillRect/>
                  </a:stretch>
                </p:blipFill>
                <p:spPr>
                  <a:xfrm>
                    <a:off x="4230075" y="2930096"/>
                    <a:ext cx="39600" cy="76320"/>
                  </a:xfrm>
                  <a:prstGeom prst="rect">
                    <a:avLst/>
                  </a:prstGeom>
                </p:spPr>
              </p:pic>
            </mc:Fallback>
          </mc:AlternateContent>
          <mc:AlternateContent xmlns:mc="http://schemas.openxmlformats.org/markup-compatibility/2006" xmlns:p14="http://schemas.microsoft.com/office/powerpoint/2010/main">
            <mc:Choice Requires="p14">
              <p:contentPart p14:bwMode="auto" r:id="rId425">
                <p14:nvContentPartPr>
                  <p14:cNvPr id="93" name="Ink 92">
                    <a:extLst>
                      <a:ext uri="{FF2B5EF4-FFF2-40B4-BE49-F238E27FC236}">
                        <a16:creationId xmlns:a16="http://schemas.microsoft.com/office/drawing/2014/main" id="{42904C75-7BFE-E543-96D6-2BB102E1C76C}"/>
                      </a:ext>
                    </a:extLst>
                  </p14:cNvPr>
                  <p14:cNvContentPartPr/>
                  <p14:nvPr/>
                </p14:nvContentPartPr>
                <p14:xfrm>
                  <a:off x="4253475" y="2959256"/>
                  <a:ext cx="3240" cy="363960"/>
                </p14:xfrm>
              </p:contentPart>
            </mc:Choice>
            <mc:Fallback xmlns="">
              <p:pic>
                <p:nvPicPr>
                  <p:cNvPr id="473" name="Ink 472">
                    <a:extLst>
                      <a:ext uri="{FF2B5EF4-FFF2-40B4-BE49-F238E27FC236}">
                        <a16:creationId xmlns:a16="http://schemas.microsoft.com/office/drawing/2014/main" id="{44E71F8D-0561-204C-9BEC-5D2A7B2C696A}"/>
                      </a:ext>
                    </a:extLst>
                  </p:cNvPr>
                  <p:cNvPicPr/>
                  <p:nvPr/>
                </p:nvPicPr>
                <p:blipFill>
                  <a:blip r:embed="rId426"/>
                  <a:stretch>
                    <a:fillRect/>
                  </a:stretch>
                </p:blipFill>
                <p:spPr>
                  <a:xfrm>
                    <a:off x="4235835" y="2941256"/>
                    <a:ext cx="38880" cy="3996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27">
              <p14:nvContentPartPr>
                <p14:cNvPr id="70" name="Ink 69">
                  <a:extLst>
                    <a:ext uri="{FF2B5EF4-FFF2-40B4-BE49-F238E27FC236}">
                      <a16:creationId xmlns:a16="http://schemas.microsoft.com/office/drawing/2014/main" id="{C0713CDF-9868-4340-8A7E-4E03E64250C9}"/>
                    </a:ext>
                  </a:extLst>
                </p14:cNvPr>
                <p14:cNvContentPartPr/>
                <p14:nvPr/>
              </p14:nvContentPartPr>
              <p14:xfrm>
                <a:off x="1137923" y="4726371"/>
                <a:ext cx="3414" cy="113743"/>
              </p14:xfrm>
            </p:contentPart>
          </mc:Choice>
          <mc:Fallback xmlns="">
            <p:pic>
              <p:nvPicPr>
                <p:cNvPr id="785" name="Ink 784">
                  <a:extLst>
                    <a:ext uri="{FF2B5EF4-FFF2-40B4-BE49-F238E27FC236}">
                      <a16:creationId xmlns:a16="http://schemas.microsoft.com/office/drawing/2014/main" id="{406AC9BC-937B-9844-AA5F-C0A6AF942C02}"/>
                    </a:ext>
                  </a:extLst>
                </p:cNvPr>
                <p:cNvPicPr/>
                <p:nvPr/>
              </p:nvPicPr>
              <p:blipFill>
                <a:blip r:embed="rId428"/>
                <a:stretch>
                  <a:fillRect/>
                </a:stretch>
              </p:blipFill>
              <p:spPr>
                <a:xfrm>
                  <a:off x="1113537" y="4710306"/>
                  <a:ext cx="51698" cy="145552"/>
                </a:xfrm>
                <a:prstGeom prst="rect">
                  <a:avLst/>
                </a:prstGeom>
              </p:spPr>
            </p:pic>
          </mc:Fallback>
        </mc:AlternateContent>
        <p:grpSp>
          <p:nvGrpSpPr>
            <p:cNvPr id="71" name="Group 70">
              <a:extLst>
                <a:ext uri="{FF2B5EF4-FFF2-40B4-BE49-F238E27FC236}">
                  <a16:creationId xmlns:a16="http://schemas.microsoft.com/office/drawing/2014/main" id="{60D3135B-7E4D-6F46-A96C-B3B206F638C5}"/>
                </a:ext>
              </a:extLst>
            </p:cNvPr>
            <p:cNvGrpSpPr/>
            <p:nvPr/>
          </p:nvGrpSpPr>
          <p:grpSpPr>
            <a:xfrm>
              <a:off x="1051778" y="4000166"/>
              <a:ext cx="97175" cy="23040"/>
              <a:chOff x="4131795" y="1529336"/>
              <a:chExt cx="133200" cy="56880"/>
            </a:xfrm>
          </p:grpSpPr>
          <mc:AlternateContent xmlns:mc="http://schemas.openxmlformats.org/markup-compatibility/2006" xmlns:p14="http://schemas.microsoft.com/office/powerpoint/2010/main">
            <mc:Choice Requires="p14">
              <p:contentPart p14:bwMode="auto" r:id="rId429">
                <p14:nvContentPartPr>
                  <p14:cNvPr id="84" name="Ink 83">
                    <a:extLst>
                      <a:ext uri="{FF2B5EF4-FFF2-40B4-BE49-F238E27FC236}">
                        <a16:creationId xmlns:a16="http://schemas.microsoft.com/office/drawing/2014/main" id="{4637FEA6-1A3A-0B4B-B4C7-53C0F99844FE}"/>
                      </a:ext>
                    </a:extLst>
                  </p14:cNvPr>
                  <p14:cNvContentPartPr/>
                  <p14:nvPr/>
                </p14:nvContentPartPr>
                <p14:xfrm>
                  <a:off x="4131795" y="1529336"/>
                  <a:ext cx="131760" cy="56880"/>
                </p14:xfrm>
              </p:contentPart>
            </mc:Choice>
            <mc:Fallback xmlns="">
              <p:pic>
                <p:nvPicPr>
                  <p:cNvPr id="479" name="Ink 478">
                    <a:extLst>
                      <a:ext uri="{FF2B5EF4-FFF2-40B4-BE49-F238E27FC236}">
                        <a16:creationId xmlns:a16="http://schemas.microsoft.com/office/drawing/2014/main" id="{ABE7AAFE-727B-014B-84D3-A3A6FBED425F}"/>
                      </a:ext>
                    </a:extLst>
                  </p:cNvPr>
                  <p:cNvPicPr/>
                  <p:nvPr/>
                </p:nvPicPr>
                <p:blipFill>
                  <a:blip r:embed="rId432"/>
                  <a:stretch>
                    <a:fillRect/>
                  </a:stretch>
                </p:blipFill>
                <p:spPr>
                  <a:xfrm>
                    <a:off x="4114155" y="1511336"/>
                    <a:ext cx="167400" cy="92520"/>
                  </a:xfrm>
                  <a:prstGeom prst="rect">
                    <a:avLst/>
                  </a:prstGeom>
                </p:spPr>
              </p:pic>
            </mc:Fallback>
          </mc:AlternateContent>
          <mc:AlternateContent xmlns:mc="http://schemas.openxmlformats.org/markup-compatibility/2006" xmlns:p14="http://schemas.microsoft.com/office/powerpoint/2010/main">
            <mc:Choice Requires="p14">
              <p:contentPart p14:bwMode="auto" r:id="rId433">
                <p14:nvContentPartPr>
                  <p14:cNvPr id="85" name="Ink 84">
                    <a:extLst>
                      <a:ext uri="{FF2B5EF4-FFF2-40B4-BE49-F238E27FC236}">
                        <a16:creationId xmlns:a16="http://schemas.microsoft.com/office/drawing/2014/main" id="{1F393A4E-89B5-1D4D-B4A2-9339856D4CE6}"/>
                      </a:ext>
                    </a:extLst>
                  </p14:cNvPr>
                  <p14:cNvContentPartPr/>
                  <p14:nvPr/>
                </p14:nvContentPartPr>
                <p14:xfrm>
                  <a:off x="4259235" y="1576136"/>
                  <a:ext cx="360" cy="360"/>
                </p14:xfrm>
              </p:contentPart>
            </mc:Choice>
            <mc:Fallback xmlns="">
              <p:pic>
                <p:nvPicPr>
                  <p:cNvPr id="480" name="Ink 479">
                    <a:extLst>
                      <a:ext uri="{FF2B5EF4-FFF2-40B4-BE49-F238E27FC236}">
                        <a16:creationId xmlns:a16="http://schemas.microsoft.com/office/drawing/2014/main" id="{29BA392A-6CF3-5243-BDBE-AD6EB86C7A56}"/>
                      </a:ext>
                    </a:extLst>
                  </p:cNvPr>
                  <p:cNvPicPr/>
                  <p:nvPr/>
                </p:nvPicPr>
                <p:blipFill>
                  <a:blip r:embed="rId407"/>
                  <a:stretch>
                    <a:fillRect/>
                  </a:stretch>
                </p:blipFill>
                <p:spPr>
                  <a:xfrm>
                    <a:off x="4241235" y="155813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34">
                <p14:nvContentPartPr>
                  <p14:cNvPr id="86" name="Ink 85">
                    <a:extLst>
                      <a:ext uri="{FF2B5EF4-FFF2-40B4-BE49-F238E27FC236}">
                        <a16:creationId xmlns:a16="http://schemas.microsoft.com/office/drawing/2014/main" id="{D3A16CF1-E438-6A49-94AF-35DB75AC1506}"/>
                      </a:ext>
                    </a:extLst>
                  </p14:cNvPr>
                  <p14:cNvContentPartPr/>
                  <p14:nvPr/>
                </p14:nvContentPartPr>
                <p14:xfrm>
                  <a:off x="4264635" y="1580096"/>
                  <a:ext cx="360" cy="360"/>
                </p14:xfrm>
              </p:contentPart>
            </mc:Choice>
            <mc:Fallback xmlns="">
              <p:pic>
                <p:nvPicPr>
                  <p:cNvPr id="482" name="Ink 481">
                    <a:extLst>
                      <a:ext uri="{FF2B5EF4-FFF2-40B4-BE49-F238E27FC236}">
                        <a16:creationId xmlns:a16="http://schemas.microsoft.com/office/drawing/2014/main" id="{27D658D2-415D-AD4F-8D95-121FB37784BF}"/>
                      </a:ext>
                    </a:extLst>
                  </p:cNvPr>
                  <p:cNvPicPr/>
                  <p:nvPr/>
                </p:nvPicPr>
                <p:blipFill>
                  <a:blip r:embed="rId407"/>
                  <a:stretch>
                    <a:fillRect/>
                  </a:stretch>
                </p:blipFill>
                <p:spPr>
                  <a:xfrm>
                    <a:off x="4246995" y="1562456"/>
                    <a:ext cx="36000" cy="36000"/>
                  </a:xfrm>
                  <a:prstGeom prst="rect">
                    <a:avLst/>
                  </a:prstGeom>
                </p:spPr>
              </p:pic>
            </mc:Fallback>
          </mc:AlternateContent>
        </p:grpSp>
        <p:grpSp>
          <p:nvGrpSpPr>
            <p:cNvPr id="72" name="Group 71">
              <a:extLst>
                <a:ext uri="{FF2B5EF4-FFF2-40B4-BE49-F238E27FC236}">
                  <a16:creationId xmlns:a16="http://schemas.microsoft.com/office/drawing/2014/main" id="{DBEED038-292D-E04B-A97E-355051094813}"/>
                </a:ext>
              </a:extLst>
            </p:cNvPr>
            <p:cNvGrpSpPr/>
            <p:nvPr/>
          </p:nvGrpSpPr>
          <p:grpSpPr>
            <a:xfrm>
              <a:off x="1047314" y="4012416"/>
              <a:ext cx="1051" cy="7291"/>
              <a:chOff x="4125675" y="1559576"/>
              <a:chExt cx="1440" cy="18000"/>
            </a:xfrm>
          </p:grpSpPr>
          <mc:AlternateContent xmlns:mc="http://schemas.openxmlformats.org/markup-compatibility/2006" xmlns:p14="http://schemas.microsoft.com/office/powerpoint/2010/main">
            <mc:Choice Requires="p14">
              <p:contentPart p14:bwMode="auto" r:id="rId435">
                <p14:nvContentPartPr>
                  <p14:cNvPr id="82" name="Ink 81">
                    <a:extLst>
                      <a:ext uri="{FF2B5EF4-FFF2-40B4-BE49-F238E27FC236}">
                        <a16:creationId xmlns:a16="http://schemas.microsoft.com/office/drawing/2014/main" id="{E155B067-9101-664A-BD59-6316065DED44}"/>
                      </a:ext>
                    </a:extLst>
                  </p14:cNvPr>
                  <p14:cNvContentPartPr/>
                  <p14:nvPr/>
                </p14:nvContentPartPr>
                <p14:xfrm>
                  <a:off x="4125675" y="1577216"/>
                  <a:ext cx="360" cy="360"/>
                </p14:xfrm>
              </p:contentPart>
            </mc:Choice>
            <mc:Fallback xmlns="">
              <p:pic>
                <p:nvPicPr>
                  <p:cNvPr id="484" name="Ink 483">
                    <a:extLst>
                      <a:ext uri="{FF2B5EF4-FFF2-40B4-BE49-F238E27FC236}">
                        <a16:creationId xmlns:a16="http://schemas.microsoft.com/office/drawing/2014/main" id="{6013A749-8DDD-B347-A8E0-6A144D45BB03}"/>
                      </a:ext>
                    </a:extLst>
                  </p:cNvPr>
                  <p:cNvPicPr/>
                  <p:nvPr/>
                </p:nvPicPr>
                <p:blipFill>
                  <a:blip r:embed="rId407"/>
                  <a:stretch>
                    <a:fillRect/>
                  </a:stretch>
                </p:blipFill>
                <p:spPr>
                  <a:xfrm>
                    <a:off x="4108035" y="1559576"/>
                    <a:ext cx="3600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436">
                <p14:nvContentPartPr>
                  <p14:cNvPr id="83" name="Ink 82">
                    <a:extLst>
                      <a:ext uri="{FF2B5EF4-FFF2-40B4-BE49-F238E27FC236}">
                        <a16:creationId xmlns:a16="http://schemas.microsoft.com/office/drawing/2014/main" id="{51DF140B-FC35-7F40-B0B1-A7C3757CFFD8}"/>
                      </a:ext>
                    </a:extLst>
                  </p14:cNvPr>
                  <p14:cNvContentPartPr/>
                  <p14:nvPr/>
                </p14:nvContentPartPr>
                <p14:xfrm>
                  <a:off x="4126755" y="1559576"/>
                  <a:ext cx="360" cy="360"/>
                </p14:xfrm>
              </p:contentPart>
            </mc:Choice>
            <mc:Fallback xmlns="">
              <p:pic>
                <p:nvPicPr>
                  <p:cNvPr id="485" name="Ink 484">
                    <a:extLst>
                      <a:ext uri="{FF2B5EF4-FFF2-40B4-BE49-F238E27FC236}">
                        <a16:creationId xmlns:a16="http://schemas.microsoft.com/office/drawing/2014/main" id="{42ADBCD9-EC6A-2141-83DA-A11ACFF26AD2}"/>
                      </a:ext>
                    </a:extLst>
                  </p:cNvPr>
                  <p:cNvPicPr/>
                  <p:nvPr/>
                </p:nvPicPr>
                <p:blipFill>
                  <a:blip r:embed="rId407"/>
                  <a:stretch>
                    <a:fillRect/>
                  </a:stretch>
                </p:blipFill>
                <p:spPr>
                  <a:xfrm>
                    <a:off x="4108755" y="1541576"/>
                    <a:ext cx="36000" cy="36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437">
              <p14:nvContentPartPr>
                <p14:cNvPr id="73" name="Ink 72">
                  <a:extLst>
                    <a:ext uri="{FF2B5EF4-FFF2-40B4-BE49-F238E27FC236}">
                      <a16:creationId xmlns:a16="http://schemas.microsoft.com/office/drawing/2014/main" id="{6C4D9858-2A21-4A45-97CF-56FC2C286E4D}"/>
                    </a:ext>
                  </a:extLst>
                </p14:cNvPr>
                <p14:cNvContentPartPr/>
                <p14:nvPr/>
              </p14:nvContentPartPr>
              <p14:xfrm>
                <a:off x="1010941" y="4042472"/>
                <a:ext cx="174126" cy="2479"/>
              </p14:xfrm>
            </p:contentPart>
          </mc:Choice>
          <mc:Fallback xmlns="">
            <p:pic>
              <p:nvPicPr>
                <p:cNvPr id="788" name="Ink 787">
                  <a:extLst>
                    <a:ext uri="{FF2B5EF4-FFF2-40B4-BE49-F238E27FC236}">
                      <a16:creationId xmlns:a16="http://schemas.microsoft.com/office/drawing/2014/main" id="{AB1796E4-B398-5B47-9F17-02B43EDAD5BE}"/>
                    </a:ext>
                  </a:extLst>
                </p:cNvPr>
                <p:cNvPicPr/>
                <p:nvPr/>
              </p:nvPicPr>
              <p:blipFill>
                <a:blip r:embed="rId438"/>
                <a:stretch>
                  <a:fillRect/>
                </a:stretch>
              </p:blipFill>
              <p:spPr>
                <a:xfrm>
                  <a:off x="999455" y="4034725"/>
                  <a:ext cx="196638" cy="17663"/>
                </a:xfrm>
                <a:prstGeom prst="rect">
                  <a:avLst/>
                </a:prstGeom>
              </p:spPr>
            </p:pic>
          </mc:Fallback>
        </mc:AlternateContent>
        <mc:AlternateContent xmlns:mc="http://schemas.openxmlformats.org/markup-compatibility/2006" xmlns:p14="http://schemas.microsoft.com/office/powerpoint/2010/main">
          <mc:Choice Requires="p14">
            <p:contentPart p14:bwMode="auto" r:id="rId439">
              <p14:nvContentPartPr>
                <p14:cNvPr id="74" name="Ink 73">
                  <a:extLst>
                    <a:ext uri="{FF2B5EF4-FFF2-40B4-BE49-F238E27FC236}">
                      <a16:creationId xmlns:a16="http://schemas.microsoft.com/office/drawing/2014/main" id="{B403819D-67BA-3B44-BB20-8EC2991F4677}"/>
                    </a:ext>
                  </a:extLst>
                </p14:cNvPr>
                <p14:cNvContentPartPr/>
                <p14:nvPr/>
              </p14:nvContentPartPr>
              <p14:xfrm>
                <a:off x="1180603" y="4050929"/>
                <a:ext cx="11293" cy="97411"/>
              </p14:xfrm>
            </p:contentPart>
          </mc:Choice>
          <mc:Fallback xmlns="">
            <p:pic>
              <p:nvPicPr>
                <p:cNvPr id="789" name="Ink 788">
                  <a:extLst>
                    <a:ext uri="{FF2B5EF4-FFF2-40B4-BE49-F238E27FC236}">
                      <a16:creationId xmlns:a16="http://schemas.microsoft.com/office/drawing/2014/main" id="{0E174456-1C8B-8D4A-8C1A-F10583064742}"/>
                    </a:ext>
                  </a:extLst>
                </p:cNvPr>
                <p:cNvPicPr/>
                <p:nvPr/>
              </p:nvPicPr>
              <p:blipFill>
                <a:blip r:embed="rId440"/>
                <a:stretch>
                  <a:fillRect/>
                </a:stretch>
              </p:blipFill>
              <p:spPr>
                <a:xfrm>
                  <a:off x="1169310" y="4042918"/>
                  <a:ext cx="33427" cy="113112"/>
                </a:xfrm>
                <a:prstGeom prst="rect">
                  <a:avLst/>
                </a:prstGeom>
              </p:spPr>
            </p:pic>
          </mc:Fallback>
        </mc:AlternateContent>
        <p:grpSp>
          <p:nvGrpSpPr>
            <p:cNvPr id="75" name="Group 74">
              <a:extLst>
                <a:ext uri="{FF2B5EF4-FFF2-40B4-BE49-F238E27FC236}">
                  <a16:creationId xmlns:a16="http://schemas.microsoft.com/office/drawing/2014/main" id="{1D8CBC48-DC8B-C843-85F4-EFA8E7213FD3}"/>
                </a:ext>
              </a:extLst>
            </p:cNvPr>
            <p:cNvGrpSpPr/>
            <p:nvPr/>
          </p:nvGrpSpPr>
          <p:grpSpPr>
            <a:xfrm>
              <a:off x="1189008" y="4183485"/>
              <a:ext cx="33092" cy="75683"/>
              <a:chOff x="4319900" y="1981895"/>
              <a:chExt cx="45360" cy="186840"/>
            </a:xfrm>
          </p:grpSpPr>
          <mc:AlternateContent xmlns:mc="http://schemas.openxmlformats.org/markup-compatibility/2006" xmlns:p14="http://schemas.microsoft.com/office/powerpoint/2010/main">
            <mc:Choice Requires="p14">
              <p:contentPart p14:bwMode="auto" r:id="rId441">
                <p14:nvContentPartPr>
                  <p14:cNvPr id="80" name="Ink 79">
                    <a:extLst>
                      <a:ext uri="{FF2B5EF4-FFF2-40B4-BE49-F238E27FC236}">
                        <a16:creationId xmlns:a16="http://schemas.microsoft.com/office/drawing/2014/main" id="{207A36D7-BDD2-FB44-B864-4794BA06F438}"/>
                      </a:ext>
                    </a:extLst>
                  </p14:cNvPr>
                  <p14:cNvContentPartPr/>
                  <p14:nvPr/>
                </p14:nvContentPartPr>
                <p14:xfrm>
                  <a:off x="4319900" y="1981895"/>
                  <a:ext cx="2520" cy="186840"/>
                </p14:xfrm>
              </p:contentPart>
            </mc:Choice>
            <mc:Fallback xmlns="">
              <p:pic>
                <p:nvPicPr>
                  <p:cNvPr id="527" name="Ink 526">
                    <a:extLst>
                      <a:ext uri="{FF2B5EF4-FFF2-40B4-BE49-F238E27FC236}">
                        <a16:creationId xmlns:a16="http://schemas.microsoft.com/office/drawing/2014/main" id="{3292ACD9-B0B9-5445-9CB5-0679FA0B7901}"/>
                      </a:ext>
                    </a:extLst>
                  </p:cNvPr>
                  <p:cNvPicPr/>
                  <p:nvPr/>
                </p:nvPicPr>
                <p:blipFill>
                  <a:blip r:embed="rId640"/>
                  <a:stretch>
                    <a:fillRect/>
                  </a:stretch>
                </p:blipFill>
                <p:spPr>
                  <a:xfrm>
                    <a:off x="4311260" y="1973255"/>
                    <a:ext cx="20160" cy="204480"/>
                  </a:xfrm>
                  <a:prstGeom prst="rect">
                    <a:avLst/>
                  </a:prstGeom>
                </p:spPr>
              </p:pic>
            </mc:Fallback>
          </mc:AlternateContent>
          <mc:AlternateContent xmlns:mc="http://schemas.openxmlformats.org/markup-compatibility/2006" xmlns:p14="http://schemas.microsoft.com/office/powerpoint/2010/main">
            <mc:Choice Requires="p14">
              <p:contentPart p14:bwMode="auto" r:id="rId641">
                <p14:nvContentPartPr>
                  <p14:cNvPr id="81" name="Ink 80">
                    <a:extLst>
                      <a:ext uri="{FF2B5EF4-FFF2-40B4-BE49-F238E27FC236}">
                        <a16:creationId xmlns:a16="http://schemas.microsoft.com/office/drawing/2014/main" id="{7C8BF3B2-EC44-6D42-B738-052B5BED212C}"/>
                      </a:ext>
                    </a:extLst>
                  </p14:cNvPr>
                  <p14:cNvContentPartPr/>
                  <p14:nvPr/>
                </p14:nvContentPartPr>
                <p14:xfrm>
                  <a:off x="4362020" y="2016095"/>
                  <a:ext cx="3240" cy="119880"/>
                </p14:xfrm>
              </p:contentPart>
            </mc:Choice>
            <mc:Fallback xmlns="">
              <p:pic>
                <p:nvPicPr>
                  <p:cNvPr id="528" name="Ink 527">
                    <a:extLst>
                      <a:ext uri="{FF2B5EF4-FFF2-40B4-BE49-F238E27FC236}">
                        <a16:creationId xmlns:a16="http://schemas.microsoft.com/office/drawing/2014/main" id="{1E6646CD-1472-2F4D-AE1C-8F52336167F1}"/>
                      </a:ext>
                    </a:extLst>
                  </p:cNvPr>
                  <p:cNvPicPr/>
                  <p:nvPr/>
                </p:nvPicPr>
                <p:blipFill>
                  <a:blip r:embed="rId642"/>
                  <a:stretch>
                    <a:fillRect/>
                  </a:stretch>
                </p:blipFill>
                <p:spPr>
                  <a:xfrm>
                    <a:off x="4353020" y="2007095"/>
                    <a:ext cx="20880" cy="137520"/>
                  </a:xfrm>
                  <a:prstGeom prst="rect">
                    <a:avLst/>
                  </a:prstGeom>
                </p:spPr>
              </p:pic>
            </mc:Fallback>
          </mc:AlternateContent>
        </p:grpSp>
        <p:grpSp>
          <p:nvGrpSpPr>
            <p:cNvPr id="76" name="Group 75">
              <a:extLst>
                <a:ext uri="{FF2B5EF4-FFF2-40B4-BE49-F238E27FC236}">
                  <a16:creationId xmlns:a16="http://schemas.microsoft.com/office/drawing/2014/main" id="{D4C6127A-FF86-484E-9159-1CB4DA755247}"/>
                </a:ext>
              </a:extLst>
            </p:cNvPr>
            <p:cNvGrpSpPr/>
            <p:nvPr/>
          </p:nvGrpSpPr>
          <p:grpSpPr>
            <a:xfrm>
              <a:off x="1169572" y="4025412"/>
              <a:ext cx="54628" cy="130367"/>
              <a:chOff x="4293260" y="1591655"/>
              <a:chExt cx="74880" cy="321840"/>
            </a:xfrm>
          </p:grpSpPr>
          <mc:AlternateContent xmlns:mc="http://schemas.openxmlformats.org/markup-compatibility/2006" xmlns:p14="http://schemas.microsoft.com/office/powerpoint/2010/main">
            <mc:Choice Requires="p14">
              <p:contentPart p14:bwMode="auto" r:id="rId643">
                <p14:nvContentPartPr>
                  <p14:cNvPr id="78" name="Ink 77">
                    <a:extLst>
                      <a:ext uri="{FF2B5EF4-FFF2-40B4-BE49-F238E27FC236}">
                        <a16:creationId xmlns:a16="http://schemas.microsoft.com/office/drawing/2014/main" id="{337983FF-E6ED-474E-8792-05066026F326}"/>
                      </a:ext>
                    </a:extLst>
                  </p14:cNvPr>
                  <p14:cNvContentPartPr/>
                  <p14:nvPr/>
                </p14:nvContentPartPr>
                <p14:xfrm>
                  <a:off x="4364180" y="1611815"/>
                  <a:ext cx="3960" cy="301680"/>
                </p14:xfrm>
              </p:contentPart>
            </mc:Choice>
            <mc:Fallback xmlns="">
              <p:pic>
                <p:nvPicPr>
                  <p:cNvPr id="530" name="Ink 529">
                    <a:extLst>
                      <a:ext uri="{FF2B5EF4-FFF2-40B4-BE49-F238E27FC236}">
                        <a16:creationId xmlns:a16="http://schemas.microsoft.com/office/drawing/2014/main" id="{E9A7BD0F-2B5E-1D42-9FF2-6C5D9646F33F}"/>
                      </a:ext>
                    </a:extLst>
                  </p:cNvPr>
                  <p:cNvPicPr/>
                  <p:nvPr/>
                </p:nvPicPr>
                <p:blipFill>
                  <a:blip r:embed="rId644"/>
                  <a:stretch>
                    <a:fillRect/>
                  </a:stretch>
                </p:blipFill>
                <p:spPr>
                  <a:xfrm>
                    <a:off x="4355180" y="1603175"/>
                    <a:ext cx="21600" cy="319320"/>
                  </a:xfrm>
                  <a:prstGeom prst="rect">
                    <a:avLst/>
                  </a:prstGeom>
                </p:spPr>
              </p:pic>
            </mc:Fallback>
          </mc:AlternateContent>
          <mc:AlternateContent xmlns:mc="http://schemas.openxmlformats.org/markup-compatibility/2006" xmlns:p14="http://schemas.microsoft.com/office/powerpoint/2010/main">
            <mc:Choice Requires="p14">
              <p:contentPart p14:bwMode="auto" r:id="rId645">
                <p14:nvContentPartPr>
                  <p14:cNvPr id="79" name="Ink 78">
                    <a:extLst>
                      <a:ext uri="{FF2B5EF4-FFF2-40B4-BE49-F238E27FC236}">
                        <a16:creationId xmlns:a16="http://schemas.microsoft.com/office/drawing/2014/main" id="{EEBD569C-5BB2-324C-80D8-744C78C6A365}"/>
                      </a:ext>
                    </a:extLst>
                  </p14:cNvPr>
                  <p14:cNvContentPartPr/>
                  <p14:nvPr/>
                </p14:nvContentPartPr>
                <p14:xfrm>
                  <a:off x="4293260" y="1591655"/>
                  <a:ext cx="51120" cy="2880"/>
                </p14:xfrm>
              </p:contentPart>
            </mc:Choice>
            <mc:Fallback xmlns="">
              <p:pic>
                <p:nvPicPr>
                  <p:cNvPr id="531" name="Ink 530">
                    <a:extLst>
                      <a:ext uri="{FF2B5EF4-FFF2-40B4-BE49-F238E27FC236}">
                        <a16:creationId xmlns:a16="http://schemas.microsoft.com/office/drawing/2014/main" id="{89262520-B7DD-F849-BEC9-76F9C3A68CDF}"/>
                      </a:ext>
                    </a:extLst>
                  </p:cNvPr>
                  <p:cNvPicPr/>
                  <p:nvPr/>
                </p:nvPicPr>
                <p:blipFill>
                  <a:blip r:embed="rId646"/>
                  <a:stretch>
                    <a:fillRect/>
                  </a:stretch>
                </p:blipFill>
                <p:spPr>
                  <a:xfrm>
                    <a:off x="4284260" y="1583015"/>
                    <a:ext cx="68760" cy="20520"/>
                  </a:xfrm>
                  <a:prstGeom prst="rect">
                    <a:avLst/>
                  </a:prstGeom>
                </p:spPr>
              </p:pic>
            </mc:Fallback>
          </mc:AlternateContent>
        </p:grpSp>
        <p:sp>
          <p:nvSpPr>
            <p:cNvPr id="77" name="Rectangle 76">
              <a:extLst>
                <a:ext uri="{FF2B5EF4-FFF2-40B4-BE49-F238E27FC236}">
                  <a16:creationId xmlns:a16="http://schemas.microsoft.com/office/drawing/2014/main" id="{E1009B11-7848-5746-A921-5C2C4224E421}"/>
                </a:ext>
              </a:extLst>
            </p:cNvPr>
            <p:cNvSpPr/>
            <p:nvPr/>
          </p:nvSpPr>
          <p:spPr>
            <a:xfrm>
              <a:off x="973939" y="4049782"/>
              <a:ext cx="199262" cy="221274"/>
            </a:xfrm>
            <a:prstGeom prst="rect">
              <a:avLst/>
            </a:prstGeom>
            <a:solidFill>
              <a:schemeClr val="accent3"/>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mc:AlternateContent xmlns:mc="http://schemas.openxmlformats.org/markup-compatibility/2006">
        <mc:Choice xmlns:am3d="http://schemas.microsoft.com/office/drawing/2017/model3d" Requires="am3d">
          <p:graphicFrame>
            <p:nvGraphicFramePr>
              <p:cNvPr id="142" name="3D Model 141" descr="Early Skyscraper">
                <a:extLst>
                  <a:ext uri="{FF2B5EF4-FFF2-40B4-BE49-F238E27FC236}">
                    <a16:creationId xmlns:a16="http://schemas.microsoft.com/office/drawing/2014/main" id="{11DCE855-FAF9-5142-8186-6DF209418419}"/>
                  </a:ext>
                </a:extLst>
              </p:cNvPr>
              <p:cNvGraphicFramePr>
                <a:graphicFrameLocks noChangeAspect="1"/>
              </p:cNvGraphicFramePr>
              <p:nvPr>
                <p:extLst>
                  <p:ext uri="{D42A27DB-BD31-4B8C-83A1-F6EECF244321}">
                    <p14:modId xmlns:p14="http://schemas.microsoft.com/office/powerpoint/2010/main" val="4268769866"/>
                  </p:ext>
                </p:extLst>
              </p:nvPr>
            </p:nvGraphicFramePr>
            <p:xfrm>
              <a:off x="1335137" y="1087125"/>
              <a:ext cx="815093" cy="1762363"/>
            </p:xfrm>
            <a:graphic>
              <a:graphicData uri="http://schemas.microsoft.com/office/drawing/2017/model3d">
                <am3d:model3d r:embed="rId647">
                  <am3d:spPr>
                    <a:xfrm>
                      <a:off x="0" y="0"/>
                      <a:ext cx="815093" cy="1762363"/>
                    </a:xfrm>
                    <a:prstGeom prst="rect">
                      <a:avLst/>
                    </a:prstGeom>
                    <a:noFill/>
                  </am3d:spPr>
                  <am3d:camera>
                    <am3d:pos x="0" y="0" z="51063247"/>
                    <am3d:up dx="0" dy="36000000" dz="0"/>
                    <am3d:lookAt x="0" y="0" z="0"/>
                    <am3d:perspective fov="2700000"/>
                  </am3d:camera>
                  <am3d:trans>
                    <am3d:meterPerModelUnit n="19659" d="1000000"/>
                    <am3d:preTrans dx="0" dy="-18000008" dz="-2045814"/>
                    <am3d:scale>
                      <am3d:sx n="1000000" d="1000000"/>
                      <am3d:sy n="1000000" d="1000000"/>
                      <am3d:sz n="1000000" d="1000000"/>
                    </am3d:scale>
                    <am3d:rot ax="7331738" ay="3065767" az="7738501"/>
                    <am3d:postTrans dx="0" dy="0" dz="0"/>
                  </am3d:trans>
                  <am3d:raster rName="Office3DRenderer" rVer="16.0.8326">
                    <am3d:blip r:embed="rId648"/>
                  </am3d:raster>
                  <am3d:objViewport viewportSz="1894540"/>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142" name="3D Model 141" descr="Early Skyscraper">
                <a:extLst>
                  <a:ext uri="{FF2B5EF4-FFF2-40B4-BE49-F238E27FC236}">
                    <a16:creationId xmlns:a16="http://schemas.microsoft.com/office/drawing/2014/main" id="{11DCE855-FAF9-5142-8186-6DF209418419}"/>
                  </a:ext>
                </a:extLst>
              </p:cNvPr>
              <p:cNvPicPr>
                <a:picLocks noGrp="1" noRot="1" noChangeAspect="1" noMove="1" noResize="1" noEditPoints="1" noAdjustHandles="1" noChangeArrowheads="1" noChangeShapeType="1" noCrop="1"/>
              </p:cNvPicPr>
              <p:nvPr/>
            </p:nvPicPr>
            <p:blipFill>
              <a:blip r:embed="rId648"/>
              <a:stretch>
                <a:fillRect/>
              </a:stretch>
            </p:blipFill>
            <p:spPr>
              <a:xfrm>
                <a:off x="1335137" y="1087125"/>
                <a:ext cx="815093" cy="1762363"/>
              </a:xfrm>
              <a:prstGeom prst="rect">
                <a:avLst/>
              </a:prstGeom>
              <a:noFill/>
            </p:spPr>
          </p:pic>
        </mc:Fallback>
      </mc:AlternateContent>
      <p:grpSp>
        <p:nvGrpSpPr>
          <p:cNvPr id="12" name="Group 11">
            <a:extLst>
              <a:ext uri="{FF2B5EF4-FFF2-40B4-BE49-F238E27FC236}">
                <a16:creationId xmlns:a16="http://schemas.microsoft.com/office/drawing/2014/main" id="{FA9CD7E6-B29B-3C40-8E49-706E423A87E0}"/>
              </a:ext>
            </a:extLst>
          </p:cNvPr>
          <p:cNvGrpSpPr/>
          <p:nvPr/>
        </p:nvGrpSpPr>
        <p:grpSpPr>
          <a:xfrm>
            <a:off x="1652127" y="1867377"/>
            <a:ext cx="1700175" cy="1611475"/>
            <a:chOff x="1602817" y="1436380"/>
            <a:chExt cx="1700175" cy="1611475"/>
          </a:xfrm>
        </p:grpSpPr>
        <p:cxnSp>
          <p:nvCxnSpPr>
            <p:cNvPr id="143" name="Straight Connector 142">
              <a:extLst>
                <a:ext uri="{FF2B5EF4-FFF2-40B4-BE49-F238E27FC236}">
                  <a16:creationId xmlns:a16="http://schemas.microsoft.com/office/drawing/2014/main" id="{82EC24BA-8DD1-E54E-991B-695E49485911}"/>
                </a:ext>
              </a:extLst>
            </p:cNvPr>
            <p:cNvCxnSpPr>
              <a:cxnSpLocks/>
            </p:cNvCxnSpPr>
            <p:nvPr/>
          </p:nvCxnSpPr>
          <p:spPr>
            <a:xfrm flipV="1">
              <a:off x="1873945" y="1436380"/>
              <a:ext cx="1429047" cy="267530"/>
            </a:xfrm>
            <a:prstGeom prst="line">
              <a:avLst/>
            </a:prstGeom>
            <a:ln w="28575">
              <a:solidFill>
                <a:schemeClr val="accent1"/>
              </a:solidFill>
              <a:prstDash val="dash"/>
            </a:ln>
          </p:spPr>
          <p:style>
            <a:lnRef idx="1">
              <a:schemeClr val="accent1"/>
            </a:lnRef>
            <a:fillRef idx="0">
              <a:schemeClr val="accent1"/>
            </a:fillRef>
            <a:effectRef idx="0">
              <a:schemeClr val="accent1"/>
            </a:effectRef>
            <a:fontRef idx="minor">
              <a:schemeClr val="tx1"/>
            </a:fontRef>
          </p:style>
        </p:cxnSp>
        <p:cxnSp>
          <p:nvCxnSpPr>
            <p:cNvPr id="144" name="Straight Connector 143">
              <a:extLst>
                <a:ext uri="{FF2B5EF4-FFF2-40B4-BE49-F238E27FC236}">
                  <a16:creationId xmlns:a16="http://schemas.microsoft.com/office/drawing/2014/main" id="{D747E16C-DC2C-4D42-A122-C3BE1C954C9B}"/>
                </a:ext>
              </a:extLst>
            </p:cNvPr>
            <p:cNvCxnSpPr>
              <a:cxnSpLocks/>
              <a:stCxn id="35" idx="0"/>
            </p:cNvCxnSpPr>
            <p:nvPr/>
          </p:nvCxnSpPr>
          <p:spPr>
            <a:xfrm flipV="1">
              <a:off x="1602817" y="1728536"/>
              <a:ext cx="242781" cy="1319319"/>
            </a:xfrm>
            <a:prstGeom prst="line">
              <a:avLst/>
            </a:prstGeom>
            <a:ln w="28575">
              <a:solidFill>
                <a:schemeClr val="accent1"/>
              </a:solidFill>
              <a:prstDash val="dash"/>
            </a:ln>
          </p:spPr>
          <p:style>
            <a:lnRef idx="1">
              <a:schemeClr val="accent1"/>
            </a:lnRef>
            <a:fillRef idx="0">
              <a:schemeClr val="accent1"/>
            </a:fillRef>
            <a:effectRef idx="0">
              <a:schemeClr val="accent1"/>
            </a:effectRef>
            <a:fontRef idx="minor">
              <a:schemeClr val="tx1"/>
            </a:fontRef>
          </p:style>
        </p:cxnSp>
      </p:grpSp>
      <p:cxnSp>
        <p:nvCxnSpPr>
          <p:cNvPr id="145" name="Straight Connector 144">
            <a:extLst>
              <a:ext uri="{FF2B5EF4-FFF2-40B4-BE49-F238E27FC236}">
                <a16:creationId xmlns:a16="http://schemas.microsoft.com/office/drawing/2014/main" id="{D0C1648C-2F69-4345-BC96-2893406A099F}"/>
              </a:ext>
            </a:extLst>
          </p:cNvPr>
          <p:cNvCxnSpPr>
            <a:cxnSpLocks/>
          </p:cNvCxnSpPr>
          <p:nvPr/>
        </p:nvCxnSpPr>
        <p:spPr>
          <a:xfrm flipV="1">
            <a:off x="2620321" y="1836447"/>
            <a:ext cx="816025" cy="820028"/>
          </a:xfrm>
          <a:prstGeom prst="line">
            <a:avLst/>
          </a:prstGeom>
          <a:ln w="285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147" name="TextBox 146">
            <a:extLst>
              <a:ext uri="{FF2B5EF4-FFF2-40B4-BE49-F238E27FC236}">
                <a16:creationId xmlns:a16="http://schemas.microsoft.com/office/drawing/2014/main" id="{A69D3A95-9DFF-274F-9191-804C67FCB29C}"/>
              </a:ext>
            </a:extLst>
          </p:cNvPr>
          <p:cNvSpPr txBox="1"/>
          <p:nvPr/>
        </p:nvSpPr>
        <p:spPr>
          <a:xfrm rot="19320021">
            <a:off x="2414711" y="2457702"/>
            <a:ext cx="396262" cy="492443"/>
          </a:xfrm>
          <a:prstGeom prst="rect">
            <a:avLst/>
          </a:prstGeom>
          <a:noFill/>
        </p:spPr>
        <p:txBody>
          <a:bodyPr wrap="none" rtlCol="0">
            <a:spAutoFit/>
          </a:bodyPr>
          <a:lstStyle/>
          <a:p>
            <a:r>
              <a:rPr lang="en-US" sz="2600" b="1" dirty="0">
                <a:solidFill>
                  <a:srgbClr val="FF0000"/>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X</a:t>
            </a:r>
          </a:p>
        </p:txBody>
      </p:sp>
      <p:sp>
        <p:nvSpPr>
          <p:cNvPr id="148" name="TextBox 147">
            <a:extLst>
              <a:ext uri="{FF2B5EF4-FFF2-40B4-BE49-F238E27FC236}">
                <a16:creationId xmlns:a16="http://schemas.microsoft.com/office/drawing/2014/main" id="{969048D2-FE09-3146-8113-FBADF0A5EDA0}"/>
              </a:ext>
            </a:extLst>
          </p:cNvPr>
          <p:cNvSpPr txBox="1"/>
          <p:nvPr/>
        </p:nvSpPr>
        <p:spPr>
          <a:xfrm>
            <a:off x="2520833" y="2877313"/>
            <a:ext cx="572593" cy="369332"/>
          </a:xfrm>
          <a:prstGeom prst="rect">
            <a:avLst/>
          </a:prstGeom>
          <a:noFill/>
        </p:spPr>
        <p:txBody>
          <a:bodyPr wrap="none" rtlCol="0">
            <a:spAutoFit/>
          </a:bodyPr>
          <a:lstStyle/>
          <a:p>
            <a:r>
              <a:rPr lang="en-US" dirty="0">
                <a:solidFill>
                  <a:schemeClr val="tx1">
                    <a:lumMod val="50000"/>
                    <a:lumOff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Bob</a:t>
            </a:r>
          </a:p>
        </p:txBody>
      </p:sp>
      <p:pic>
        <p:nvPicPr>
          <p:cNvPr id="146" name="Picture 145" descr="A picture containing game, ball, player&#10;&#10;Description automatically generated">
            <a:extLst>
              <a:ext uri="{FF2B5EF4-FFF2-40B4-BE49-F238E27FC236}">
                <a16:creationId xmlns:a16="http://schemas.microsoft.com/office/drawing/2014/main" id="{101CD4C0-E16C-4FEE-8DFF-ACF4D1EA633F}"/>
              </a:ext>
            </a:extLst>
          </p:cNvPr>
          <p:cNvPicPr>
            <a:picLocks noChangeAspect="1"/>
          </p:cNvPicPr>
          <p:nvPr/>
        </p:nvPicPr>
        <p:blipFill rotWithShape="1">
          <a:blip r:embed="rId649"/>
          <a:srcRect l="36029" t="8078" r="34366" b="39328"/>
          <a:stretch/>
        </p:blipFill>
        <p:spPr>
          <a:xfrm rot="367899">
            <a:off x="2146009" y="2362789"/>
            <a:ext cx="586363" cy="995522"/>
          </a:xfrm>
          <a:prstGeom prst="rect">
            <a:avLst/>
          </a:prstGeom>
        </p:spPr>
      </p:pic>
    </p:spTree>
    <p:extLst>
      <p:ext uri="{BB962C8B-B14F-4D97-AF65-F5344CB8AC3E}">
        <p14:creationId xmlns:p14="http://schemas.microsoft.com/office/powerpoint/2010/main" val="1601383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nodeType="withEffect">
                                  <p:stCondLst>
                                    <p:cond delay="0"/>
                                  </p:stCondLst>
                                  <p:endCondLst>
                                    <p:cond evt="onNext" delay="0">
                                      <p:tgtEl>
                                        <p:sldTgt/>
                                      </p:tgtEl>
                                    </p:cond>
                                  </p:endCondLst>
                                  <p:childTnLst>
                                    <p:anim calcmode="discrete" valueType="str">
                                      <p:cBhvr>
                                        <p:cTn id="6" dur="500" fill="hold"/>
                                        <p:tgtEl>
                                          <p:spTgt spid="12"/>
                                        </p:tgtEl>
                                        <p:attrNameLst>
                                          <p:attrName>style.visibility</p:attrName>
                                        </p:attrNameLst>
                                      </p:cBhvr>
                                      <p:tavLst>
                                        <p:tav tm="0">
                                          <p:val>
                                            <p:strVal val="hidden"/>
                                          </p:val>
                                        </p:tav>
                                        <p:tav tm="50000">
                                          <p:val>
                                            <p:strVal val="visible"/>
                                          </p:val>
                                        </p:tav>
                                      </p:tavLst>
                                    </p:anim>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29">
                                            <p:txEl>
                                              <p:pRg st="0" end="0"/>
                                            </p:txEl>
                                          </p:spTgt>
                                        </p:tgtEl>
                                        <p:attrNameLst>
                                          <p:attrName>style.visibility</p:attrName>
                                        </p:attrNameLst>
                                      </p:cBhvr>
                                      <p:to>
                                        <p:strVal val="visible"/>
                                      </p:to>
                                    </p:set>
                                    <p:animEffect transition="in" filter="fade">
                                      <p:cBhvr>
                                        <p:cTn id="11"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F41665-1D5D-B24E-85EF-15A1EB6EA4F0}"/>
              </a:ext>
            </a:extLst>
          </p:cNvPr>
          <p:cNvSpPr>
            <a:spLocks noGrp="1"/>
          </p:cNvSpPr>
          <p:nvPr>
            <p:ph type="title"/>
          </p:nvPr>
        </p:nvSpPr>
        <p:spPr/>
        <p:txBody>
          <a:bodyPr/>
          <a:lstStyle/>
          <a:p>
            <a:r>
              <a:rPr lang="en-US" dirty="0" err="1"/>
              <a:t>NLoS</a:t>
            </a:r>
            <a:r>
              <a:rPr lang="en-US" dirty="0"/>
              <a:t> Performance - Which Materials Obstruct and Which Don’t?</a:t>
            </a:r>
          </a:p>
        </p:txBody>
      </p:sp>
      <p:pic>
        <p:nvPicPr>
          <p:cNvPr id="8" name="Picture 7" descr="A person standing in front of a window&#10;&#10;Description automatically generated">
            <a:extLst>
              <a:ext uri="{FF2B5EF4-FFF2-40B4-BE49-F238E27FC236}">
                <a16:creationId xmlns:a16="http://schemas.microsoft.com/office/drawing/2014/main" id="{DA605C23-8E4C-AF45-9188-76A83F2F7989}"/>
              </a:ext>
            </a:extLst>
          </p:cNvPr>
          <p:cNvPicPr>
            <a:picLocks noChangeAspect="1"/>
          </p:cNvPicPr>
          <p:nvPr/>
        </p:nvPicPr>
        <p:blipFill>
          <a:blip r:embed="rId3"/>
          <a:stretch>
            <a:fillRect/>
          </a:stretch>
        </p:blipFill>
        <p:spPr>
          <a:xfrm>
            <a:off x="322941" y="1373790"/>
            <a:ext cx="7817539" cy="4556747"/>
          </a:xfrm>
          <a:prstGeom prst="rect">
            <a:avLst/>
          </a:prstGeom>
          <a:ln>
            <a:solidFill>
              <a:schemeClr val="tx1"/>
            </a:solidFill>
          </a:ln>
        </p:spPr>
      </p:pic>
      <p:sp>
        <p:nvSpPr>
          <p:cNvPr id="17" name="TextBox 16">
            <a:extLst>
              <a:ext uri="{FF2B5EF4-FFF2-40B4-BE49-F238E27FC236}">
                <a16:creationId xmlns:a16="http://schemas.microsoft.com/office/drawing/2014/main" id="{3FA131F5-5AA7-A444-A0EA-D13A41FF9514}"/>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a:t>
            </a:r>
            <a:r>
              <a:rPr lang="en-US" sz="1400" dirty="0" err="1">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mmWave</a:t>
            </a: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 Non-Line of Sight Performance (2/3)</a:t>
            </a:r>
          </a:p>
        </p:txBody>
      </p:sp>
      <p:pic>
        <p:nvPicPr>
          <p:cNvPr id="5" name="Google Shape;54;p13">
            <a:extLst>
              <a:ext uri="{FF2B5EF4-FFF2-40B4-BE49-F238E27FC236}">
                <a16:creationId xmlns:a16="http://schemas.microsoft.com/office/drawing/2014/main" id="{09C9BB6D-43EE-6D4F-B630-72D3E751BFB5}"/>
              </a:ext>
            </a:extLst>
          </p:cNvPr>
          <p:cNvPicPr preferRelativeResize="0"/>
          <p:nvPr/>
        </p:nvPicPr>
        <p:blipFill rotWithShape="1">
          <a:blip r:embed="rId4">
            <a:extLst>
              <a:ext uri="{BEBA8EAE-BF5A-486C-A8C5-ECC9F3942E4B}">
                <a14:imgProps xmlns:a14="http://schemas.microsoft.com/office/drawing/2010/main">
                  <a14:imgLayer>
                    <a14:imgEffect>
                      <a14:saturation sat="139000"/>
                    </a14:imgEffect>
                    <a14:imgEffect>
                      <a14:brightnessContrast bright="15000" contrast="10000"/>
                    </a14:imgEffect>
                  </a14:imgLayer>
                </a14:imgProps>
              </a:ext>
            </a:extLst>
          </a:blip>
          <a:srcRect l="24307" r="36596" b="31014"/>
          <a:stretch/>
        </p:blipFill>
        <p:spPr>
          <a:xfrm>
            <a:off x="8866910" y="1373790"/>
            <a:ext cx="2516407" cy="3156646"/>
          </a:xfrm>
          <a:prstGeom prst="rect">
            <a:avLst/>
          </a:prstGeom>
          <a:ln w="12700">
            <a:solidFill>
              <a:schemeClr val="tx1"/>
            </a:solidFill>
            <a:headEnd w="lg" len="lg"/>
            <a:tailEnd type="triangle"/>
          </a:ln>
          <a:scene3d>
            <a:camera prst="orthographicFront">
              <a:rot lat="0" lon="0" rev="0"/>
            </a:camera>
            <a:lightRig rig="threePt" dir="t"/>
          </a:scene3d>
        </p:spPr>
      </p:pic>
      <p:grpSp>
        <p:nvGrpSpPr>
          <p:cNvPr id="11" name="Group 10">
            <a:extLst>
              <a:ext uri="{FF2B5EF4-FFF2-40B4-BE49-F238E27FC236}">
                <a16:creationId xmlns:a16="http://schemas.microsoft.com/office/drawing/2014/main" id="{F7E0C4E6-34A8-704D-819B-79BB4641F4A6}"/>
              </a:ext>
            </a:extLst>
          </p:cNvPr>
          <p:cNvGrpSpPr/>
          <p:nvPr/>
        </p:nvGrpSpPr>
        <p:grpSpPr>
          <a:xfrm>
            <a:off x="10377055" y="3311236"/>
            <a:ext cx="1128331" cy="2619301"/>
            <a:chOff x="10377055" y="3311236"/>
            <a:chExt cx="1128331" cy="2619301"/>
          </a:xfrm>
        </p:grpSpPr>
        <p:cxnSp>
          <p:nvCxnSpPr>
            <p:cNvPr id="4" name="Straight Arrow Connector 3">
              <a:extLst>
                <a:ext uri="{FF2B5EF4-FFF2-40B4-BE49-F238E27FC236}">
                  <a16:creationId xmlns:a16="http://schemas.microsoft.com/office/drawing/2014/main" id="{B261CEC1-4439-CB4A-BD97-B7D50F50E7E8}"/>
                </a:ext>
              </a:extLst>
            </p:cNvPr>
            <p:cNvCxnSpPr>
              <a:cxnSpLocks/>
            </p:cNvCxnSpPr>
            <p:nvPr/>
          </p:nvCxnSpPr>
          <p:spPr>
            <a:xfrm flipH="1" flipV="1">
              <a:off x="10377055" y="3311236"/>
              <a:ext cx="706581" cy="1967347"/>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CAEAE00-5037-584D-B039-710F62BC3867}"/>
                </a:ext>
              </a:extLst>
            </p:cNvPr>
            <p:cNvSpPr txBox="1"/>
            <p:nvPr/>
          </p:nvSpPr>
          <p:spPr>
            <a:xfrm>
              <a:off x="10661885" y="5284206"/>
              <a:ext cx="843501" cy="646331"/>
            </a:xfrm>
            <a:prstGeom prst="rect">
              <a:avLst/>
            </a:prstGeom>
            <a:noFill/>
          </p:spPr>
          <p:txBody>
            <a:bodyPr wrap="none" rtlCol="0">
              <a:spAutoFit/>
            </a:bodyPr>
            <a:lstStyle/>
            <a:p>
              <a:pPr algn="ctr"/>
              <a:r>
                <a:rPr lang="en-US" dirty="0">
                  <a:solidFill>
                    <a:srgbClr val="FF0000"/>
                  </a:solidFill>
                  <a:latin typeface="CMU Sans Serif Medium" panose="02000603000000000000" pitchFamily="2" charset="0"/>
                  <a:ea typeface="CMU Sans Serif Medium" panose="02000603000000000000" pitchFamily="2" charset="0"/>
                  <a:cs typeface="CMU Sans Serif Medium" panose="02000603000000000000" pitchFamily="2" charset="0"/>
                </a:rPr>
                <a:t>5G-NR</a:t>
              </a:r>
            </a:p>
            <a:p>
              <a:pPr algn="ctr"/>
              <a:r>
                <a:rPr lang="en-US" dirty="0">
                  <a:solidFill>
                    <a:srgbClr val="FF0000"/>
                  </a:solidFill>
                  <a:latin typeface="CMU Sans Serif Medium" panose="02000603000000000000" pitchFamily="2" charset="0"/>
                  <a:ea typeface="CMU Sans Serif Medium" panose="02000603000000000000" pitchFamily="2" charset="0"/>
                  <a:cs typeface="CMU Sans Serif Medium" panose="02000603000000000000" pitchFamily="2" charset="0"/>
                </a:rPr>
                <a:t>Panel</a:t>
              </a:r>
            </a:p>
          </p:txBody>
        </p:sp>
      </p:grpSp>
    </p:spTree>
    <p:extLst>
      <p:ext uri="{BB962C8B-B14F-4D97-AF65-F5344CB8AC3E}">
        <p14:creationId xmlns:p14="http://schemas.microsoft.com/office/powerpoint/2010/main" val="29187816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9F41665-1D5D-B24E-85EF-15A1EB6EA4F0}"/>
              </a:ext>
            </a:extLst>
          </p:cNvPr>
          <p:cNvSpPr>
            <a:spLocks noGrp="1"/>
          </p:cNvSpPr>
          <p:nvPr>
            <p:ph type="title"/>
          </p:nvPr>
        </p:nvSpPr>
        <p:spPr/>
        <p:txBody>
          <a:bodyPr/>
          <a:lstStyle/>
          <a:p>
            <a:r>
              <a:rPr lang="en-US" dirty="0" err="1"/>
              <a:t>mmWave</a:t>
            </a:r>
            <a:r>
              <a:rPr lang="en-US" dirty="0"/>
              <a:t> - Which Materials Obstruct and Which Don’t?</a:t>
            </a:r>
          </a:p>
        </p:txBody>
      </p:sp>
      <p:sp>
        <p:nvSpPr>
          <p:cNvPr id="29" name="Content Placeholder 1">
            <a:extLst>
              <a:ext uri="{FF2B5EF4-FFF2-40B4-BE49-F238E27FC236}">
                <a16:creationId xmlns:a16="http://schemas.microsoft.com/office/drawing/2014/main" id="{449EF8EE-24A6-7845-8F0C-5987E010488B}"/>
              </a:ext>
            </a:extLst>
          </p:cNvPr>
          <p:cNvSpPr>
            <a:spLocks noGrp="1"/>
          </p:cNvSpPr>
          <p:nvPr>
            <p:ph idx="1"/>
          </p:nvPr>
        </p:nvSpPr>
        <p:spPr>
          <a:xfrm>
            <a:off x="463810" y="4618989"/>
            <a:ext cx="11074971" cy="1749898"/>
          </a:xfrm>
        </p:spPr>
        <p:txBody>
          <a:bodyPr>
            <a:normAutofit/>
          </a:bodyPr>
          <a:lstStyle/>
          <a:p>
            <a:r>
              <a:rPr lang="en-US" sz="2800" b="1" dirty="0">
                <a:solidFill>
                  <a:srgbClr val="1F77B4"/>
                </a:solidFill>
              </a:rPr>
              <a:t>5G</a:t>
            </a:r>
            <a:r>
              <a:rPr lang="en-US" sz="2800" dirty="0"/>
              <a:t> </a:t>
            </a:r>
            <a:r>
              <a:rPr lang="en-US" sz="2800" dirty="0" err="1"/>
              <a:t>mmWave</a:t>
            </a:r>
            <a:r>
              <a:rPr lang="en-US" sz="2800" dirty="0"/>
              <a:t> signals penetration/obstruction characteristics</a:t>
            </a:r>
          </a:p>
          <a:p>
            <a:pPr marL="579438" indent="-230188">
              <a:buFont typeface="System Font Regular"/>
              <a:buChar char="-"/>
            </a:pPr>
            <a:r>
              <a:rPr lang="en-US" sz="2800" b="1" dirty="0">
                <a:solidFill>
                  <a:srgbClr val="CF2528"/>
                </a:solidFill>
              </a:rPr>
              <a:t> obstructed by: </a:t>
            </a:r>
            <a:r>
              <a:rPr lang="en-US" sz="2800" dirty="0"/>
              <a:t>tinted or UV-coated glass, human body, walls</a:t>
            </a:r>
            <a:endParaRPr lang="en-US" sz="2800" b="1" i="1" u="sng" dirty="0"/>
          </a:p>
          <a:p>
            <a:pPr marL="579438" indent="-230188">
              <a:buFont typeface="System Font Regular"/>
              <a:buChar char="-"/>
            </a:pPr>
            <a:r>
              <a:rPr lang="en-US" sz="2800" b="1" dirty="0">
                <a:solidFill>
                  <a:srgbClr val="2A9532"/>
                </a:solidFill>
              </a:rPr>
              <a:t> pass through: </a:t>
            </a:r>
            <a:r>
              <a:rPr lang="en-US" sz="2800" dirty="0"/>
              <a:t>clear glass, backpack, cardboard box</a:t>
            </a:r>
            <a:endParaRPr lang="en-US" sz="2800" i="1" dirty="0"/>
          </a:p>
        </p:txBody>
      </p:sp>
      <p:grpSp>
        <p:nvGrpSpPr>
          <p:cNvPr id="33" name="Group 32">
            <a:extLst>
              <a:ext uri="{FF2B5EF4-FFF2-40B4-BE49-F238E27FC236}">
                <a16:creationId xmlns:a16="http://schemas.microsoft.com/office/drawing/2014/main" id="{6635427C-F364-4048-9B39-3ED6EE8DF4D1}"/>
              </a:ext>
            </a:extLst>
          </p:cNvPr>
          <p:cNvGrpSpPr/>
          <p:nvPr/>
        </p:nvGrpSpPr>
        <p:grpSpPr>
          <a:xfrm>
            <a:off x="4861745" y="1290702"/>
            <a:ext cx="6380896" cy="2997237"/>
            <a:chOff x="-271333" y="-3167473"/>
            <a:chExt cx="15314568" cy="7854585"/>
          </a:xfrm>
        </p:grpSpPr>
        <p:pic>
          <p:nvPicPr>
            <p:cNvPr id="34" name="Google Shape;54;p13">
              <a:extLst>
                <a:ext uri="{FF2B5EF4-FFF2-40B4-BE49-F238E27FC236}">
                  <a16:creationId xmlns:a16="http://schemas.microsoft.com/office/drawing/2014/main" id="{D49B6D63-DD06-D343-996E-BBD265001B49}"/>
                </a:ext>
              </a:extLst>
            </p:cNvPr>
            <p:cNvPicPr preferRelativeResize="0"/>
            <p:nvPr/>
          </p:nvPicPr>
          <p:blipFill>
            <a:blip r:embed="rId3"/>
            <a:srcRect/>
            <a:stretch/>
          </p:blipFill>
          <p:spPr>
            <a:xfrm>
              <a:off x="-271333" y="-515234"/>
              <a:ext cx="15314568" cy="5202346"/>
            </a:xfrm>
            <a:prstGeom prst="rect">
              <a:avLst/>
            </a:prstGeom>
            <a:noFill/>
            <a:ln>
              <a:noFill/>
            </a:ln>
          </p:spPr>
        </p:pic>
        <p:cxnSp>
          <p:nvCxnSpPr>
            <p:cNvPr id="35" name="Google Shape;58;p13">
              <a:extLst>
                <a:ext uri="{FF2B5EF4-FFF2-40B4-BE49-F238E27FC236}">
                  <a16:creationId xmlns:a16="http://schemas.microsoft.com/office/drawing/2014/main" id="{80A68AB9-A3DB-AE42-B20C-C51F7647FFEA}"/>
                </a:ext>
              </a:extLst>
            </p:cNvPr>
            <p:cNvCxnSpPr>
              <a:cxnSpLocks/>
            </p:cNvCxnSpPr>
            <p:nvPr/>
          </p:nvCxnSpPr>
          <p:spPr>
            <a:xfrm flipH="1" flipV="1">
              <a:off x="2463666" y="-1048124"/>
              <a:ext cx="590080" cy="1381304"/>
            </a:xfrm>
            <a:prstGeom prst="straightConnector1">
              <a:avLst/>
            </a:prstGeom>
            <a:noFill/>
            <a:ln w="19050" cap="flat" cmpd="sng">
              <a:solidFill>
                <a:schemeClr val="bg1">
                  <a:lumMod val="65000"/>
                </a:schemeClr>
              </a:solidFill>
              <a:prstDash val="dash"/>
              <a:round/>
              <a:headEnd type="none" w="med" len="med"/>
              <a:tailEnd type="none" w="med" len="med"/>
            </a:ln>
          </p:spPr>
        </p:cxnSp>
        <p:cxnSp>
          <p:nvCxnSpPr>
            <p:cNvPr id="36" name="Google Shape;59;p13">
              <a:extLst>
                <a:ext uri="{FF2B5EF4-FFF2-40B4-BE49-F238E27FC236}">
                  <a16:creationId xmlns:a16="http://schemas.microsoft.com/office/drawing/2014/main" id="{4121646F-33BF-0F48-AF29-6BDD6DE39CA2}"/>
                </a:ext>
              </a:extLst>
            </p:cNvPr>
            <p:cNvCxnSpPr>
              <a:cxnSpLocks/>
            </p:cNvCxnSpPr>
            <p:nvPr/>
          </p:nvCxnSpPr>
          <p:spPr>
            <a:xfrm flipV="1">
              <a:off x="4719841" y="-1048124"/>
              <a:ext cx="682857" cy="1381304"/>
            </a:xfrm>
            <a:prstGeom prst="straightConnector1">
              <a:avLst/>
            </a:prstGeom>
            <a:noFill/>
            <a:ln w="19050" cap="flat" cmpd="sng">
              <a:solidFill>
                <a:schemeClr val="bg1">
                  <a:lumMod val="65000"/>
                </a:schemeClr>
              </a:solidFill>
              <a:prstDash val="dash"/>
              <a:round/>
              <a:headEnd type="none" w="med" len="med"/>
              <a:tailEnd type="none" w="med" len="med"/>
            </a:ln>
          </p:spPr>
        </p:cxnSp>
        <p:cxnSp>
          <p:nvCxnSpPr>
            <p:cNvPr id="37" name="Google Shape;60;p13">
              <a:extLst>
                <a:ext uri="{FF2B5EF4-FFF2-40B4-BE49-F238E27FC236}">
                  <a16:creationId xmlns:a16="http://schemas.microsoft.com/office/drawing/2014/main" id="{6D2E2DF8-BBF8-FA46-98D3-AE98E32F9164}"/>
                </a:ext>
              </a:extLst>
            </p:cNvPr>
            <p:cNvCxnSpPr>
              <a:cxnSpLocks/>
            </p:cNvCxnSpPr>
            <p:nvPr/>
          </p:nvCxnSpPr>
          <p:spPr>
            <a:xfrm flipH="1" flipV="1">
              <a:off x="11104317" y="-1120657"/>
              <a:ext cx="325115" cy="1441537"/>
            </a:xfrm>
            <a:prstGeom prst="straightConnector1">
              <a:avLst/>
            </a:prstGeom>
            <a:noFill/>
            <a:ln w="19050" cap="flat" cmpd="sng">
              <a:solidFill>
                <a:schemeClr val="bg1">
                  <a:lumMod val="65000"/>
                </a:schemeClr>
              </a:solidFill>
              <a:prstDash val="dash"/>
              <a:round/>
              <a:headEnd type="none" w="med" len="med"/>
              <a:tailEnd type="none" w="med" len="med"/>
            </a:ln>
          </p:spPr>
        </p:cxnSp>
        <p:cxnSp>
          <p:nvCxnSpPr>
            <p:cNvPr id="38" name="Google Shape;61;p13">
              <a:extLst>
                <a:ext uri="{FF2B5EF4-FFF2-40B4-BE49-F238E27FC236}">
                  <a16:creationId xmlns:a16="http://schemas.microsoft.com/office/drawing/2014/main" id="{0D3A6A61-2472-F948-B558-10891505A976}"/>
                </a:ext>
              </a:extLst>
            </p:cNvPr>
            <p:cNvCxnSpPr>
              <a:cxnSpLocks/>
            </p:cNvCxnSpPr>
            <p:nvPr/>
          </p:nvCxnSpPr>
          <p:spPr>
            <a:xfrm flipH="1">
              <a:off x="13304004" y="-1120657"/>
              <a:ext cx="739347" cy="1453838"/>
            </a:xfrm>
            <a:prstGeom prst="straightConnector1">
              <a:avLst/>
            </a:prstGeom>
            <a:noFill/>
            <a:ln w="19050" cap="flat" cmpd="sng">
              <a:solidFill>
                <a:schemeClr val="bg1">
                  <a:lumMod val="65000"/>
                </a:schemeClr>
              </a:solidFill>
              <a:prstDash val="dash"/>
              <a:round/>
              <a:headEnd type="none" w="med" len="med"/>
              <a:tailEnd type="none" w="med" len="med"/>
            </a:ln>
          </p:spPr>
        </p:cxnSp>
        <p:pic>
          <p:nvPicPr>
            <p:cNvPr id="39" name="Google Shape;55;p13">
              <a:extLst>
                <a:ext uri="{FF2B5EF4-FFF2-40B4-BE49-F238E27FC236}">
                  <a16:creationId xmlns:a16="http://schemas.microsoft.com/office/drawing/2014/main" id="{4EB78506-45E2-714E-B04B-1F1D95E9C315}"/>
                </a:ext>
              </a:extLst>
            </p:cNvPr>
            <p:cNvPicPr preferRelativeResize="0"/>
            <p:nvPr/>
          </p:nvPicPr>
          <p:blipFill>
            <a:blip r:embed="rId4">
              <a:alphaModFix/>
              <a:extLst>
                <a:ext uri="{BEBA8EAE-BF5A-486C-A8C5-ECC9F3942E4B}">
                  <a14:imgProps xmlns:a14="http://schemas.microsoft.com/office/drawing/2010/main">
                    <a14:imgLayer>
                      <a14:imgEffect>
                        <a14:sharpenSoften amount="2000"/>
                      </a14:imgEffect>
                      <a14:imgEffect>
                        <a14:saturation sat="110000"/>
                      </a14:imgEffect>
                      <a14:imgEffect>
                        <a14:brightnessContrast bright="18000" contrast="-2000"/>
                      </a14:imgEffect>
                    </a14:imgLayer>
                  </a14:imgProps>
                </a:ext>
              </a:extLst>
            </a:blip>
            <a:stretch>
              <a:fillRect/>
            </a:stretch>
          </p:blipFill>
          <p:spPr>
            <a:xfrm>
              <a:off x="11104317" y="-3167473"/>
              <a:ext cx="2939034" cy="2012879"/>
            </a:xfrm>
            <a:prstGeom prst="rect">
              <a:avLst/>
            </a:prstGeom>
            <a:noFill/>
            <a:ln>
              <a:solidFill>
                <a:schemeClr val="tx1"/>
              </a:solidFill>
            </a:ln>
          </p:spPr>
        </p:pic>
        <p:pic>
          <p:nvPicPr>
            <p:cNvPr id="40" name="Google Shape;56;p13">
              <a:extLst>
                <a:ext uri="{FF2B5EF4-FFF2-40B4-BE49-F238E27FC236}">
                  <a16:creationId xmlns:a16="http://schemas.microsoft.com/office/drawing/2014/main" id="{98D2CCD5-0B4C-4146-A3EA-44851C35E0A6}"/>
                </a:ext>
              </a:extLst>
            </p:cNvPr>
            <p:cNvPicPr preferRelativeResize="0"/>
            <p:nvPr/>
          </p:nvPicPr>
          <p:blipFill>
            <a:blip r:embed="rId5">
              <a:alphaModFix/>
              <a:extLst>
                <a:ext uri="{BEBA8EAE-BF5A-486C-A8C5-ECC9F3942E4B}">
                  <a14:imgProps xmlns:a14="http://schemas.microsoft.com/office/drawing/2010/main">
                    <a14:imgLayer>
                      <a14:imgEffect>
                        <a14:sharpenSoften amount="24000"/>
                      </a14:imgEffect>
                      <a14:imgEffect>
                        <a14:colorTemperature colorTemp="7466"/>
                      </a14:imgEffect>
                      <a14:imgEffect>
                        <a14:brightnessContrast bright="20000" contrast="10000"/>
                      </a14:imgEffect>
                    </a14:imgLayer>
                  </a14:imgProps>
                </a:ext>
              </a:extLst>
            </a:blip>
            <a:stretch>
              <a:fillRect/>
            </a:stretch>
          </p:blipFill>
          <p:spPr>
            <a:xfrm>
              <a:off x="2463664" y="-3070028"/>
              <a:ext cx="2939034" cy="2021902"/>
            </a:xfrm>
            <a:prstGeom prst="rect">
              <a:avLst/>
            </a:prstGeom>
            <a:noFill/>
            <a:ln>
              <a:solidFill>
                <a:schemeClr val="tx1"/>
              </a:solidFill>
            </a:ln>
          </p:spPr>
        </p:pic>
      </p:grpSp>
      <p:pic>
        <p:nvPicPr>
          <p:cNvPr id="58" name="Picture 57" descr="A person standing in front of a window&#10;&#10;Description automatically generated">
            <a:extLst>
              <a:ext uri="{FF2B5EF4-FFF2-40B4-BE49-F238E27FC236}">
                <a16:creationId xmlns:a16="http://schemas.microsoft.com/office/drawing/2014/main" id="{429DFE65-51F5-1A4D-89F1-5282EA1B0B40}"/>
              </a:ext>
            </a:extLst>
          </p:cNvPr>
          <p:cNvPicPr>
            <a:picLocks noChangeAspect="1"/>
          </p:cNvPicPr>
          <p:nvPr/>
        </p:nvPicPr>
        <p:blipFill>
          <a:blip r:embed="rId6"/>
          <a:stretch>
            <a:fillRect/>
          </a:stretch>
        </p:blipFill>
        <p:spPr>
          <a:xfrm>
            <a:off x="587067" y="1946584"/>
            <a:ext cx="3748153" cy="2184752"/>
          </a:xfrm>
          <a:prstGeom prst="rect">
            <a:avLst/>
          </a:prstGeom>
          <a:ln>
            <a:solidFill>
              <a:schemeClr val="tx1"/>
            </a:solidFill>
          </a:ln>
        </p:spPr>
      </p:pic>
      <p:sp>
        <p:nvSpPr>
          <p:cNvPr id="27" name="TextBox 26">
            <a:extLst>
              <a:ext uri="{FF2B5EF4-FFF2-40B4-BE49-F238E27FC236}">
                <a16:creationId xmlns:a16="http://schemas.microsoft.com/office/drawing/2014/main" id="{865BB358-B41A-614C-BE24-1325BFFE8643}"/>
              </a:ext>
            </a:extLst>
          </p:cNvPr>
          <p:cNvSpPr txBox="1"/>
          <p:nvPr/>
        </p:nvSpPr>
        <p:spPr>
          <a:xfrm>
            <a:off x="463810" y="1266101"/>
            <a:ext cx="798617" cy="369332"/>
          </a:xfrm>
          <a:prstGeom prst="rect">
            <a:avLst/>
          </a:prstGeom>
          <a:noFill/>
        </p:spPr>
        <p:txBody>
          <a:bodyPr wrap="none" rtlCol="0">
            <a:spAutoFit/>
          </a:bodyPr>
          <a:lstStyle/>
          <a:p>
            <a:r>
              <a:rPr lang="en-US" b="1" dirty="0"/>
              <a:t>Setup:</a:t>
            </a:r>
          </a:p>
        </p:txBody>
      </p:sp>
      <p:sp>
        <p:nvSpPr>
          <p:cNvPr id="30" name="Rounded Rectangle 29">
            <a:extLst>
              <a:ext uri="{FF2B5EF4-FFF2-40B4-BE49-F238E27FC236}">
                <a16:creationId xmlns:a16="http://schemas.microsoft.com/office/drawing/2014/main" id="{35F7B6FE-8992-5B4E-BAD5-24C29EE9C4D3}"/>
              </a:ext>
            </a:extLst>
          </p:cNvPr>
          <p:cNvSpPr/>
          <p:nvPr/>
        </p:nvSpPr>
        <p:spPr>
          <a:xfrm>
            <a:off x="2358121" y="1320425"/>
            <a:ext cx="1215765" cy="281512"/>
          </a:xfrm>
          <a:prstGeom prst="roundRect">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a:solidFill>
                  <a:schemeClr val="accent4">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UE-Stationary</a:t>
            </a:r>
          </a:p>
        </p:txBody>
      </p:sp>
      <p:sp>
        <p:nvSpPr>
          <p:cNvPr id="41" name="Rounded Rectangle 40">
            <a:extLst>
              <a:ext uri="{FF2B5EF4-FFF2-40B4-BE49-F238E27FC236}">
                <a16:creationId xmlns:a16="http://schemas.microsoft.com/office/drawing/2014/main" id="{30F9DF54-9015-AD48-A17F-F58112F8D771}"/>
              </a:ext>
            </a:extLst>
          </p:cNvPr>
          <p:cNvSpPr/>
          <p:nvPr/>
        </p:nvSpPr>
        <p:spPr>
          <a:xfrm>
            <a:off x="1365966" y="1320425"/>
            <a:ext cx="888616" cy="281512"/>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a:solidFill>
                  <a:schemeClr val="accent3">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mmWave</a:t>
            </a:r>
            <a:endParaRPr lang="en-US" sz="1400" b="1" dirty="0">
              <a:solidFill>
                <a:schemeClr val="accent3">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endParaRPr>
          </a:p>
        </p:txBody>
      </p:sp>
      <p:grpSp>
        <p:nvGrpSpPr>
          <p:cNvPr id="42" name="Group 41">
            <a:extLst>
              <a:ext uri="{FF2B5EF4-FFF2-40B4-BE49-F238E27FC236}">
                <a16:creationId xmlns:a16="http://schemas.microsoft.com/office/drawing/2014/main" id="{733F0C62-FD58-504F-8A3C-CD57F846E3E3}"/>
              </a:ext>
            </a:extLst>
          </p:cNvPr>
          <p:cNvGrpSpPr/>
          <p:nvPr/>
        </p:nvGrpSpPr>
        <p:grpSpPr>
          <a:xfrm>
            <a:off x="3724224" y="1277752"/>
            <a:ext cx="1052964" cy="366857"/>
            <a:chOff x="2760855" y="1776346"/>
            <a:chExt cx="1052964" cy="366857"/>
          </a:xfrm>
        </p:grpSpPr>
        <p:pic>
          <p:nvPicPr>
            <p:cNvPr id="43" name="Picture 42" descr="A picture containing table, computer&#10;&#10;Description automatically generated">
              <a:extLst>
                <a:ext uri="{FF2B5EF4-FFF2-40B4-BE49-F238E27FC236}">
                  <a16:creationId xmlns:a16="http://schemas.microsoft.com/office/drawing/2014/main" id="{E255C770-3523-974C-9B36-24D3046CDF53}"/>
                </a:ext>
              </a:extLst>
            </p:cNvPr>
            <p:cNvPicPr>
              <a:picLocks noChangeAspect="1"/>
            </p:cNvPicPr>
            <p:nvPr/>
          </p:nvPicPr>
          <p:blipFill>
            <a:blip r:embed="rId7"/>
            <a:stretch>
              <a:fillRect/>
            </a:stretch>
          </p:blipFill>
          <p:spPr>
            <a:xfrm>
              <a:off x="2760855" y="1776346"/>
              <a:ext cx="373892" cy="366857"/>
            </a:xfrm>
            <a:prstGeom prst="rect">
              <a:avLst/>
            </a:prstGeom>
          </p:spPr>
        </p:pic>
        <p:sp>
          <p:nvSpPr>
            <p:cNvPr id="44" name="TextBox 43">
              <a:extLst>
                <a:ext uri="{FF2B5EF4-FFF2-40B4-BE49-F238E27FC236}">
                  <a16:creationId xmlns:a16="http://schemas.microsoft.com/office/drawing/2014/main" id="{74C4DB4B-5B5D-0E41-9917-B1AD791AEBC2}"/>
                </a:ext>
              </a:extLst>
            </p:cNvPr>
            <p:cNvSpPr txBox="1"/>
            <p:nvPr/>
          </p:nvSpPr>
          <p:spPr>
            <a:xfrm>
              <a:off x="2994364" y="1805887"/>
              <a:ext cx="819455" cy="307777"/>
            </a:xfrm>
            <a:prstGeom prst="rect">
              <a:avLst/>
            </a:prstGeom>
            <a:noFill/>
          </p:spPr>
          <p:txBody>
            <a:bodyPr wrap="none" rtlCol="0">
              <a:spAutoFit/>
            </a:bodyPr>
            <a:lstStyle/>
            <a:p>
              <a:r>
                <a:rPr lang="en-US" sz="1400" b="1" dirty="0">
                  <a:latin typeface="CMU Sans Serif Medium" panose="02000603000000000000" pitchFamily="2" charset="0"/>
                  <a:ea typeface="CMU Sans Serif Medium" panose="02000603000000000000" pitchFamily="2" charset="0"/>
                  <a:cs typeface="CMU Sans Serif Medium" panose="02000603000000000000" pitchFamily="2" charset="0"/>
                </a:rPr>
                <a:t>US East</a:t>
              </a:r>
            </a:p>
          </p:txBody>
        </p:sp>
      </p:grpSp>
      <p:sp>
        <p:nvSpPr>
          <p:cNvPr id="45" name="TextBox 44">
            <a:extLst>
              <a:ext uri="{FF2B5EF4-FFF2-40B4-BE49-F238E27FC236}">
                <a16:creationId xmlns:a16="http://schemas.microsoft.com/office/drawing/2014/main" id="{52D4E256-2156-664A-9DFF-676EC7F5F503}"/>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a:t>
            </a:r>
            <a:r>
              <a:rPr lang="en-US" sz="1400" dirty="0" err="1">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mmWave</a:t>
            </a: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 Non-Line of Sight Performance (3/3)</a:t>
            </a:r>
          </a:p>
        </p:txBody>
      </p:sp>
    </p:spTree>
    <p:extLst>
      <p:ext uri="{BB962C8B-B14F-4D97-AF65-F5344CB8AC3E}">
        <p14:creationId xmlns:p14="http://schemas.microsoft.com/office/powerpoint/2010/main" val="1939763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9">
                                            <p:txEl>
                                              <p:pRg st="0" end="0"/>
                                            </p:txEl>
                                          </p:spTgt>
                                        </p:tgtEl>
                                        <p:attrNameLst>
                                          <p:attrName>style.visibility</p:attrName>
                                        </p:attrNameLst>
                                      </p:cBhvr>
                                      <p:to>
                                        <p:strVal val="visible"/>
                                      </p:to>
                                    </p:set>
                                    <p:animEffect transition="in" filter="fade">
                                      <p:cBhvr>
                                        <p:cTn id="12" dur="500"/>
                                        <p:tgtEl>
                                          <p:spTgt spid="29">
                                            <p:txEl>
                                              <p:pRg st="0" end="0"/>
                                            </p:txEl>
                                          </p:spTgt>
                                        </p:tgtEl>
                                      </p:cBhvr>
                                    </p:animEffect>
                                  </p:childTnLst>
                                </p:cTn>
                              </p:par>
                            </p:childTnLst>
                          </p:cTn>
                        </p:par>
                        <p:par>
                          <p:cTn id="13" fill="hold">
                            <p:stCondLst>
                              <p:cond delay="500"/>
                            </p:stCondLst>
                            <p:childTnLst>
                              <p:par>
                                <p:cTn id="14" presetID="10" presetClass="entr" presetSubtype="0" fill="hold" grpId="0" nodeType="afterEffect">
                                  <p:stCondLst>
                                    <p:cond delay="0"/>
                                  </p:stCondLst>
                                  <p:childTnLst>
                                    <p:set>
                                      <p:cBhvr>
                                        <p:cTn id="15" dur="1" fill="hold">
                                          <p:stCondLst>
                                            <p:cond delay="0"/>
                                          </p:stCondLst>
                                        </p:cTn>
                                        <p:tgtEl>
                                          <p:spTgt spid="29">
                                            <p:txEl>
                                              <p:pRg st="1" end="1"/>
                                            </p:txEl>
                                          </p:spTgt>
                                        </p:tgtEl>
                                        <p:attrNameLst>
                                          <p:attrName>style.visibility</p:attrName>
                                        </p:attrNameLst>
                                      </p:cBhvr>
                                      <p:to>
                                        <p:strVal val="visible"/>
                                      </p:to>
                                    </p:set>
                                    <p:animEffect transition="in" filter="fade">
                                      <p:cBhvr>
                                        <p:cTn id="16" dur="500"/>
                                        <p:tgtEl>
                                          <p:spTgt spid="29">
                                            <p:txEl>
                                              <p:pRg st="1" end="1"/>
                                            </p:txEl>
                                          </p:spTgt>
                                        </p:tgtEl>
                                      </p:cBhvr>
                                    </p:animEffect>
                                  </p:childTnLst>
                                </p:cTn>
                              </p:par>
                            </p:childTnLst>
                          </p:cTn>
                        </p:par>
                        <p:par>
                          <p:cTn id="17" fill="hold">
                            <p:stCondLst>
                              <p:cond delay="1000"/>
                            </p:stCondLst>
                            <p:childTnLst>
                              <p:par>
                                <p:cTn id="18" presetID="10" presetClass="entr" presetSubtype="0" fill="hold" grpId="0" nodeType="afterEffect">
                                  <p:stCondLst>
                                    <p:cond delay="0"/>
                                  </p:stCondLst>
                                  <p:childTnLst>
                                    <p:set>
                                      <p:cBhvr>
                                        <p:cTn id="19" dur="1" fill="hold">
                                          <p:stCondLst>
                                            <p:cond delay="0"/>
                                          </p:stCondLst>
                                        </p:cTn>
                                        <p:tgtEl>
                                          <p:spTgt spid="29">
                                            <p:txEl>
                                              <p:pRg st="2" end="2"/>
                                            </p:txEl>
                                          </p:spTgt>
                                        </p:tgtEl>
                                        <p:attrNameLst>
                                          <p:attrName>style.visibility</p:attrName>
                                        </p:attrNameLst>
                                      </p:cBhvr>
                                      <p:to>
                                        <p:strVal val="visible"/>
                                      </p:to>
                                    </p:set>
                                    <p:animEffect transition="in" filter="fade">
                                      <p:cBhvr>
                                        <p:cTn id="20" dur="500"/>
                                        <p:tgtEl>
                                          <p:spTgt spid="2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uiExpand="1"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Group 79">
            <a:extLst>
              <a:ext uri="{FF2B5EF4-FFF2-40B4-BE49-F238E27FC236}">
                <a16:creationId xmlns:a16="http://schemas.microsoft.com/office/drawing/2014/main" id="{01AA514D-AE63-6649-AE8C-7A94781BF908}"/>
              </a:ext>
            </a:extLst>
          </p:cNvPr>
          <p:cNvGrpSpPr/>
          <p:nvPr/>
        </p:nvGrpSpPr>
        <p:grpSpPr>
          <a:xfrm>
            <a:off x="369795" y="1551110"/>
            <a:ext cx="3359837" cy="2565449"/>
            <a:chOff x="63038" y="1219559"/>
            <a:chExt cx="3359837" cy="2565449"/>
          </a:xfrm>
        </p:grpSpPr>
        <p:grpSp>
          <p:nvGrpSpPr>
            <p:cNvPr id="5" name="Group 4">
              <a:extLst>
                <a:ext uri="{FF2B5EF4-FFF2-40B4-BE49-F238E27FC236}">
                  <a16:creationId xmlns:a16="http://schemas.microsoft.com/office/drawing/2014/main" id="{628D4010-AF5F-024A-80C8-324C17ED90D8}"/>
                </a:ext>
              </a:extLst>
            </p:cNvPr>
            <p:cNvGrpSpPr/>
            <p:nvPr/>
          </p:nvGrpSpPr>
          <p:grpSpPr>
            <a:xfrm>
              <a:off x="536025" y="1922319"/>
              <a:ext cx="2304838" cy="1276499"/>
              <a:chOff x="1062540" y="2146872"/>
              <a:chExt cx="2304838" cy="1276499"/>
            </a:xfrm>
          </p:grpSpPr>
          <p:sp>
            <p:nvSpPr>
              <p:cNvPr id="2" name="TextBox 1">
                <a:extLst>
                  <a:ext uri="{FF2B5EF4-FFF2-40B4-BE49-F238E27FC236}">
                    <a16:creationId xmlns:a16="http://schemas.microsoft.com/office/drawing/2014/main" id="{E22D90FF-3FD6-E244-B070-ED8567F778FB}"/>
                  </a:ext>
                </a:extLst>
              </p:cNvPr>
              <p:cNvSpPr txBox="1"/>
              <p:nvPr/>
            </p:nvSpPr>
            <p:spPr>
              <a:xfrm rot="20452543">
                <a:off x="1457204" y="2157043"/>
                <a:ext cx="1703963" cy="1015663"/>
              </a:xfrm>
              <a:prstGeom prst="rect">
                <a:avLst/>
              </a:prstGeom>
              <a:noFill/>
            </p:spPr>
            <p:txBody>
              <a:bodyPr wrap="square" rtlCol="0">
                <a:spAutoFit/>
              </a:bodyPr>
              <a:lstStyle/>
              <a:p>
                <a:r>
                  <a:rPr lang="en-US" sz="6000" dirty="0">
                    <a:solidFill>
                      <a:srgbClr val="C00000"/>
                    </a:solidFill>
                    <a:latin typeface="TOSCA ZERO" panose="02000400000000000000" pitchFamily="2" charset="0"/>
                    <a:ea typeface="TOSCA ZERO" panose="02000400000000000000" pitchFamily="2" charset="0"/>
                  </a:rPr>
                  <a:t>Test</a:t>
                </a:r>
              </a:p>
            </p:txBody>
          </p:sp>
          <p:sp>
            <p:nvSpPr>
              <p:cNvPr id="4" name="Rectangle 3">
                <a:extLst>
                  <a:ext uri="{FF2B5EF4-FFF2-40B4-BE49-F238E27FC236}">
                    <a16:creationId xmlns:a16="http://schemas.microsoft.com/office/drawing/2014/main" id="{78B7D927-D4E3-834E-BBFA-99A0566BCB5C}"/>
                  </a:ext>
                </a:extLst>
              </p:cNvPr>
              <p:cNvSpPr/>
              <p:nvPr/>
            </p:nvSpPr>
            <p:spPr>
              <a:xfrm rot="20423584">
                <a:off x="1202092" y="2320922"/>
                <a:ext cx="2016801" cy="940651"/>
              </a:xfrm>
              <a:custGeom>
                <a:avLst/>
                <a:gdLst>
                  <a:gd name="connsiteX0" fmla="*/ 0 w 2016801"/>
                  <a:gd name="connsiteY0" fmla="*/ 0 h 940651"/>
                  <a:gd name="connsiteX1" fmla="*/ 443696 w 2016801"/>
                  <a:gd name="connsiteY1" fmla="*/ 0 h 940651"/>
                  <a:gd name="connsiteX2" fmla="*/ 907560 w 2016801"/>
                  <a:gd name="connsiteY2" fmla="*/ 0 h 940651"/>
                  <a:gd name="connsiteX3" fmla="*/ 1452097 w 2016801"/>
                  <a:gd name="connsiteY3" fmla="*/ 0 h 940651"/>
                  <a:gd name="connsiteX4" fmla="*/ 2016801 w 2016801"/>
                  <a:gd name="connsiteY4" fmla="*/ 0 h 940651"/>
                  <a:gd name="connsiteX5" fmla="*/ 2016801 w 2016801"/>
                  <a:gd name="connsiteY5" fmla="*/ 470326 h 940651"/>
                  <a:gd name="connsiteX6" fmla="*/ 2016801 w 2016801"/>
                  <a:gd name="connsiteY6" fmla="*/ 940651 h 940651"/>
                  <a:gd name="connsiteX7" fmla="*/ 1573105 w 2016801"/>
                  <a:gd name="connsiteY7" fmla="*/ 940651 h 940651"/>
                  <a:gd name="connsiteX8" fmla="*/ 1109241 w 2016801"/>
                  <a:gd name="connsiteY8" fmla="*/ 940651 h 940651"/>
                  <a:gd name="connsiteX9" fmla="*/ 564704 w 2016801"/>
                  <a:gd name="connsiteY9" fmla="*/ 940651 h 940651"/>
                  <a:gd name="connsiteX10" fmla="*/ 0 w 2016801"/>
                  <a:gd name="connsiteY10" fmla="*/ 940651 h 940651"/>
                  <a:gd name="connsiteX11" fmla="*/ 0 w 2016801"/>
                  <a:gd name="connsiteY11" fmla="*/ 470326 h 940651"/>
                  <a:gd name="connsiteX12" fmla="*/ 0 w 2016801"/>
                  <a:gd name="connsiteY12" fmla="*/ 0 h 940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16801" h="940651" extrusionOk="0">
                    <a:moveTo>
                      <a:pt x="0" y="0"/>
                    </a:moveTo>
                    <a:cubicBezTo>
                      <a:pt x="207295" y="-23092"/>
                      <a:pt x="287646" y="24750"/>
                      <a:pt x="443696" y="0"/>
                    </a:cubicBezTo>
                    <a:cubicBezTo>
                      <a:pt x="599746" y="-24750"/>
                      <a:pt x="800701" y="21489"/>
                      <a:pt x="907560" y="0"/>
                    </a:cubicBezTo>
                    <a:cubicBezTo>
                      <a:pt x="1014419" y="-21489"/>
                      <a:pt x="1310330" y="6222"/>
                      <a:pt x="1452097" y="0"/>
                    </a:cubicBezTo>
                    <a:cubicBezTo>
                      <a:pt x="1593864" y="-6222"/>
                      <a:pt x="1765699" y="59454"/>
                      <a:pt x="2016801" y="0"/>
                    </a:cubicBezTo>
                    <a:cubicBezTo>
                      <a:pt x="2033093" y="162499"/>
                      <a:pt x="2004093" y="311485"/>
                      <a:pt x="2016801" y="470326"/>
                    </a:cubicBezTo>
                    <a:cubicBezTo>
                      <a:pt x="2029509" y="629167"/>
                      <a:pt x="1989231" y="788393"/>
                      <a:pt x="2016801" y="940651"/>
                    </a:cubicBezTo>
                    <a:cubicBezTo>
                      <a:pt x="1808387" y="948612"/>
                      <a:pt x="1663513" y="929593"/>
                      <a:pt x="1573105" y="940651"/>
                    </a:cubicBezTo>
                    <a:cubicBezTo>
                      <a:pt x="1482697" y="951709"/>
                      <a:pt x="1247599" y="931999"/>
                      <a:pt x="1109241" y="940651"/>
                    </a:cubicBezTo>
                    <a:cubicBezTo>
                      <a:pt x="970883" y="949303"/>
                      <a:pt x="684774" y="879694"/>
                      <a:pt x="564704" y="940651"/>
                    </a:cubicBezTo>
                    <a:cubicBezTo>
                      <a:pt x="444634" y="1001608"/>
                      <a:pt x="198651" y="925299"/>
                      <a:pt x="0" y="940651"/>
                    </a:cubicBezTo>
                    <a:cubicBezTo>
                      <a:pt x="-24367" y="726477"/>
                      <a:pt x="46326" y="665265"/>
                      <a:pt x="0" y="470326"/>
                    </a:cubicBezTo>
                    <a:cubicBezTo>
                      <a:pt x="-46326" y="275387"/>
                      <a:pt x="21104" y="183673"/>
                      <a:pt x="0" y="0"/>
                    </a:cubicBezTo>
                    <a:close/>
                  </a:path>
                </a:pathLst>
              </a:custGeom>
              <a:noFill/>
              <a:ln w="38100">
                <a:solidFill>
                  <a:srgbClr val="C00000"/>
                </a:solidFill>
                <a:extLst>
                  <a:ext uri="{C807C97D-BFC1-408E-A445-0C87EB9F89A2}">
                    <ask:lineSketchStyleProps xmlns:ask="http://schemas.microsoft.com/office/drawing/2018/sketchyshapes" sd="2650216993">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Rectangle 41">
                <a:extLst>
                  <a:ext uri="{FF2B5EF4-FFF2-40B4-BE49-F238E27FC236}">
                    <a16:creationId xmlns:a16="http://schemas.microsoft.com/office/drawing/2014/main" id="{F8FC44E6-CAA0-AC4E-AF7B-A939BD0DCDE7}"/>
                  </a:ext>
                </a:extLst>
              </p:cNvPr>
              <p:cNvSpPr/>
              <p:nvPr/>
            </p:nvSpPr>
            <p:spPr>
              <a:xfrm rot="20423584">
                <a:off x="1062540" y="2146872"/>
                <a:ext cx="2304838" cy="1276499"/>
              </a:xfrm>
              <a:custGeom>
                <a:avLst/>
                <a:gdLst>
                  <a:gd name="connsiteX0" fmla="*/ 0 w 2304838"/>
                  <a:gd name="connsiteY0" fmla="*/ 0 h 1276499"/>
                  <a:gd name="connsiteX1" fmla="*/ 507064 w 2304838"/>
                  <a:gd name="connsiteY1" fmla="*/ 0 h 1276499"/>
                  <a:gd name="connsiteX2" fmla="*/ 1037177 w 2304838"/>
                  <a:gd name="connsiteY2" fmla="*/ 0 h 1276499"/>
                  <a:gd name="connsiteX3" fmla="*/ 1659483 w 2304838"/>
                  <a:gd name="connsiteY3" fmla="*/ 0 h 1276499"/>
                  <a:gd name="connsiteX4" fmla="*/ 2304838 w 2304838"/>
                  <a:gd name="connsiteY4" fmla="*/ 0 h 1276499"/>
                  <a:gd name="connsiteX5" fmla="*/ 2304838 w 2304838"/>
                  <a:gd name="connsiteY5" fmla="*/ 425500 h 1276499"/>
                  <a:gd name="connsiteX6" fmla="*/ 2304838 w 2304838"/>
                  <a:gd name="connsiteY6" fmla="*/ 876529 h 1276499"/>
                  <a:gd name="connsiteX7" fmla="*/ 2304838 w 2304838"/>
                  <a:gd name="connsiteY7" fmla="*/ 1276499 h 1276499"/>
                  <a:gd name="connsiteX8" fmla="*/ 1797774 w 2304838"/>
                  <a:gd name="connsiteY8" fmla="*/ 1276499 h 1276499"/>
                  <a:gd name="connsiteX9" fmla="*/ 1175467 w 2304838"/>
                  <a:gd name="connsiteY9" fmla="*/ 1276499 h 1276499"/>
                  <a:gd name="connsiteX10" fmla="*/ 599258 w 2304838"/>
                  <a:gd name="connsiteY10" fmla="*/ 1276499 h 1276499"/>
                  <a:gd name="connsiteX11" fmla="*/ 0 w 2304838"/>
                  <a:gd name="connsiteY11" fmla="*/ 1276499 h 1276499"/>
                  <a:gd name="connsiteX12" fmla="*/ 0 w 2304838"/>
                  <a:gd name="connsiteY12" fmla="*/ 876529 h 1276499"/>
                  <a:gd name="connsiteX13" fmla="*/ 0 w 2304838"/>
                  <a:gd name="connsiteY13" fmla="*/ 451030 h 1276499"/>
                  <a:gd name="connsiteX14" fmla="*/ 0 w 2304838"/>
                  <a:gd name="connsiteY14" fmla="*/ 0 h 1276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304838" h="1276499" extrusionOk="0">
                    <a:moveTo>
                      <a:pt x="0" y="0"/>
                    </a:moveTo>
                    <a:cubicBezTo>
                      <a:pt x="103251" y="-33340"/>
                      <a:pt x="396748" y="11901"/>
                      <a:pt x="507064" y="0"/>
                    </a:cubicBezTo>
                    <a:cubicBezTo>
                      <a:pt x="617380" y="-11901"/>
                      <a:pt x="825460" y="9914"/>
                      <a:pt x="1037177" y="0"/>
                    </a:cubicBezTo>
                    <a:cubicBezTo>
                      <a:pt x="1248894" y="-9914"/>
                      <a:pt x="1486228" y="54510"/>
                      <a:pt x="1659483" y="0"/>
                    </a:cubicBezTo>
                    <a:cubicBezTo>
                      <a:pt x="1832738" y="-54510"/>
                      <a:pt x="2076802" y="10542"/>
                      <a:pt x="2304838" y="0"/>
                    </a:cubicBezTo>
                    <a:cubicBezTo>
                      <a:pt x="2328394" y="201973"/>
                      <a:pt x="2274703" y="215127"/>
                      <a:pt x="2304838" y="425500"/>
                    </a:cubicBezTo>
                    <a:cubicBezTo>
                      <a:pt x="2334973" y="635873"/>
                      <a:pt x="2281095" y="666639"/>
                      <a:pt x="2304838" y="876529"/>
                    </a:cubicBezTo>
                    <a:cubicBezTo>
                      <a:pt x="2328581" y="1086419"/>
                      <a:pt x="2298730" y="1179423"/>
                      <a:pt x="2304838" y="1276499"/>
                    </a:cubicBezTo>
                    <a:cubicBezTo>
                      <a:pt x="2171404" y="1297052"/>
                      <a:pt x="2027905" y="1223655"/>
                      <a:pt x="1797774" y="1276499"/>
                    </a:cubicBezTo>
                    <a:cubicBezTo>
                      <a:pt x="1567643" y="1329343"/>
                      <a:pt x="1378675" y="1250111"/>
                      <a:pt x="1175467" y="1276499"/>
                    </a:cubicBezTo>
                    <a:cubicBezTo>
                      <a:pt x="972259" y="1302887"/>
                      <a:pt x="856081" y="1212582"/>
                      <a:pt x="599258" y="1276499"/>
                    </a:cubicBezTo>
                    <a:cubicBezTo>
                      <a:pt x="342435" y="1340416"/>
                      <a:pt x="206567" y="1213198"/>
                      <a:pt x="0" y="1276499"/>
                    </a:cubicBezTo>
                    <a:cubicBezTo>
                      <a:pt x="-37653" y="1191952"/>
                      <a:pt x="47908" y="1008773"/>
                      <a:pt x="0" y="876529"/>
                    </a:cubicBezTo>
                    <a:cubicBezTo>
                      <a:pt x="-47908" y="744285"/>
                      <a:pt x="25225" y="614146"/>
                      <a:pt x="0" y="451030"/>
                    </a:cubicBezTo>
                    <a:cubicBezTo>
                      <a:pt x="-25225" y="287914"/>
                      <a:pt x="14136" y="205569"/>
                      <a:pt x="0" y="0"/>
                    </a:cubicBezTo>
                    <a:close/>
                  </a:path>
                </a:pathLst>
              </a:custGeom>
              <a:noFill/>
              <a:ln w="76200">
                <a:solidFill>
                  <a:srgbClr val="C00000"/>
                </a:solidFill>
                <a:extLst>
                  <a:ext uri="{C807C97D-BFC1-408E-A445-0C87EB9F89A2}">
                    <ask:lineSketchStyleProps xmlns:ask="http://schemas.microsoft.com/office/drawing/2018/sketchyshapes" sd="2650216993">
                      <a:prstGeom prst="rect">
                        <a:avLst/>
                      </a:prstGeom>
                      <ask:type>
                        <ask:lineSketchScribbl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9" name="Rectangle 78">
              <a:extLst>
                <a:ext uri="{FF2B5EF4-FFF2-40B4-BE49-F238E27FC236}">
                  <a16:creationId xmlns:a16="http://schemas.microsoft.com/office/drawing/2014/main" id="{E4E7EDED-0D3D-0F46-BCA4-3F9F3376C7C1}"/>
                </a:ext>
              </a:extLst>
            </p:cNvPr>
            <p:cNvSpPr/>
            <p:nvPr/>
          </p:nvSpPr>
          <p:spPr>
            <a:xfrm>
              <a:off x="63038" y="1219559"/>
              <a:ext cx="3359837" cy="2565449"/>
            </a:xfrm>
            <a:prstGeom prst="rect">
              <a:avLst/>
            </a:prstGeom>
            <a:solidFill>
              <a:schemeClr val="bg1">
                <a:alpha val="7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1" name="Group 20">
            <a:extLst>
              <a:ext uri="{FF2B5EF4-FFF2-40B4-BE49-F238E27FC236}">
                <a16:creationId xmlns:a16="http://schemas.microsoft.com/office/drawing/2014/main" id="{4E10281A-B61A-6348-B60A-4256CCBEF202}"/>
              </a:ext>
            </a:extLst>
          </p:cNvPr>
          <p:cNvGrpSpPr/>
          <p:nvPr/>
        </p:nvGrpSpPr>
        <p:grpSpPr>
          <a:xfrm>
            <a:off x="4578597" y="1480250"/>
            <a:ext cx="3034805" cy="725783"/>
            <a:chOff x="4909519" y="4398693"/>
            <a:chExt cx="3034805" cy="725783"/>
          </a:xfrm>
        </p:grpSpPr>
        <p:sp>
          <p:nvSpPr>
            <p:cNvPr id="13" name="TextBox 12">
              <a:extLst>
                <a:ext uri="{FF2B5EF4-FFF2-40B4-BE49-F238E27FC236}">
                  <a16:creationId xmlns:a16="http://schemas.microsoft.com/office/drawing/2014/main" id="{38584083-1287-5E40-BEBD-9188190CDC2B}"/>
                </a:ext>
              </a:extLst>
            </p:cNvPr>
            <p:cNvSpPr txBox="1"/>
            <p:nvPr/>
          </p:nvSpPr>
          <p:spPr>
            <a:xfrm>
              <a:off x="4909519" y="4398693"/>
              <a:ext cx="3034805" cy="461665"/>
            </a:xfrm>
            <a:prstGeom prst="rect">
              <a:avLst/>
            </a:prstGeom>
            <a:noFill/>
          </p:spPr>
          <p:txBody>
            <a:bodyPr wrap="none" rtlCol="0">
              <a:spAutoFit/>
            </a:bodyPr>
            <a:lstStyle/>
            <a:p>
              <a:r>
                <a:rPr lang="en-US" sz="2400" b="1" dirty="0">
                  <a:solidFill>
                    <a:schemeClr val="accent1"/>
                  </a:solidFill>
                  <a:latin typeface="CMU Sans Serif Medium" panose="02000603000000000000" pitchFamily="2" charset="0"/>
                  <a:ea typeface="CMU Sans Serif Medium" panose="02000603000000000000" pitchFamily="2" charset="0"/>
                  <a:cs typeface="CMU Sans Serif Medium" panose="02000603000000000000" pitchFamily="2" charset="0"/>
                </a:rPr>
                <a:t>Enhanced Broadband</a:t>
              </a:r>
            </a:p>
          </p:txBody>
        </p:sp>
        <p:sp>
          <p:nvSpPr>
            <p:cNvPr id="16" name="TextBox 15">
              <a:extLst>
                <a:ext uri="{FF2B5EF4-FFF2-40B4-BE49-F238E27FC236}">
                  <a16:creationId xmlns:a16="http://schemas.microsoft.com/office/drawing/2014/main" id="{241D9E77-A925-0645-B8FE-8BFCDD296240}"/>
                </a:ext>
              </a:extLst>
            </p:cNvPr>
            <p:cNvSpPr txBox="1"/>
            <p:nvPr/>
          </p:nvSpPr>
          <p:spPr>
            <a:xfrm>
              <a:off x="5322902" y="4755144"/>
              <a:ext cx="2240115" cy="369332"/>
            </a:xfrm>
            <a:prstGeom prst="rect">
              <a:avLst/>
            </a:prstGeom>
            <a:noFill/>
          </p:spPr>
          <p:txBody>
            <a:bodyPr wrap="square" rtlCol="0">
              <a:spAutoFit/>
            </a:bodyPr>
            <a:lstStyle/>
            <a:p>
              <a:pPr algn="ctr"/>
              <a:r>
                <a:rPr lang="en-US" dirty="0">
                  <a:solidFill>
                    <a:schemeClr val="accent1"/>
                  </a:solidFill>
                  <a:latin typeface="CMU Sans Serif Medium" panose="02000603000000000000" pitchFamily="2" charset="0"/>
                  <a:ea typeface="CMU Sans Serif Medium" panose="02000603000000000000" pitchFamily="2" charset="0"/>
                  <a:cs typeface="CMU Sans Serif Medium" panose="02000603000000000000" pitchFamily="2" charset="0"/>
                </a:rPr>
                <a:t>Throughput Capacity</a:t>
              </a:r>
            </a:p>
          </p:txBody>
        </p:sp>
      </p:grpSp>
      <p:grpSp>
        <p:nvGrpSpPr>
          <p:cNvPr id="14" name="Group 13">
            <a:extLst>
              <a:ext uri="{FF2B5EF4-FFF2-40B4-BE49-F238E27FC236}">
                <a16:creationId xmlns:a16="http://schemas.microsoft.com/office/drawing/2014/main" id="{68C0029E-521C-774C-9611-2B7F3374A708}"/>
              </a:ext>
            </a:extLst>
          </p:cNvPr>
          <p:cNvGrpSpPr/>
          <p:nvPr/>
        </p:nvGrpSpPr>
        <p:grpSpPr>
          <a:xfrm>
            <a:off x="1450071" y="5665374"/>
            <a:ext cx="3018776" cy="730302"/>
            <a:chOff x="2501120" y="4398694"/>
            <a:chExt cx="3018776" cy="730302"/>
          </a:xfrm>
        </p:grpSpPr>
        <p:sp>
          <p:nvSpPr>
            <p:cNvPr id="15" name="TextBox 14">
              <a:extLst>
                <a:ext uri="{FF2B5EF4-FFF2-40B4-BE49-F238E27FC236}">
                  <a16:creationId xmlns:a16="http://schemas.microsoft.com/office/drawing/2014/main" id="{263B8A5C-3D43-F749-8B8D-5492310093A4}"/>
                </a:ext>
              </a:extLst>
            </p:cNvPr>
            <p:cNvSpPr txBox="1"/>
            <p:nvPr/>
          </p:nvSpPr>
          <p:spPr>
            <a:xfrm>
              <a:off x="2505925" y="4398694"/>
              <a:ext cx="3009158" cy="461665"/>
            </a:xfrm>
            <a:prstGeom prst="rect">
              <a:avLst/>
            </a:prstGeom>
            <a:noFill/>
          </p:spPr>
          <p:txBody>
            <a:bodyPr wrap="none" rtlCol="0">
              <a:spAutoFit/>
            </a:bodyPr>
            <a:lstStyle/>
            <a:p>
              <a:pPr algn="ctr"/>
              <a:r>
                <a:rPr lang="en-US" sz="2400" b="1" dirty="0">
                  <a:solidFill>
                    <a:schemeClr val="accent6">
                      <a:lumMod val="75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Massive Connectivity</a:t>
              </a:r>
            </a:p>
          </p:txBody>
        </p:sp>
        <p:sp>
          <p:nvSpPr>
            <p:cNvPr id="17" name="TextBox 16">
              <a:extLst>
                <a:ext uri="{FF2B5EF4-FFF2-40B4-BE49-F238E27FC236}">
                  <a16:creationId xmlns:a16="http://schemas.microsoft.com/office/drawing/2014/main" id="{B07F959C-8943-CF48-8EEE-6BCB6A965563}"/>
                </a:ext>
              </a:extLst>
            </p:cNvPr>
            <p:cNvSpPr txBox="1"/>
            <p:nvPr/>
          </p:nvSpPr>
          <p:spPr>
            <a:xfrm>
              <a:off x="2501120" y="4759664"/>
              <a:ext cx="3018776" cy="369332"/>
            </a:xfrm>
            <a:prstGeom prst="rect">
              <a:avLst/>
            </a:prstGeom>
            <a:noFill/>
          </p:spPr>
          <p:txBody>
            <a:bodyPr wrap="none" rtlCol="0">
              <a:spAutoFit/>
            </a:bodyPr>
            <a:lstStyle/>
            <a:p>
              <a:pPr algn="ctr"/>
              <a:r>
                <a:rPr lang="en-US" dirty="0">
                  <a:solidFill>
                    <a:srgbClr val="578439"/>
                  </a:solidFill>
                  <a:latin typeface="CMU Sans Serif Medium" panose="02000603000000000000" pitchFamily="2" charset="0"/>
                  <a:ea typeface="CMU Sans Serif Medium" panose="02000603000000000000" pitchFamily="2" charset="0"/>
                  <a:cs typeface="CMU Sans Serif Medium" panose="02000603000000000000" pitchFamily="2" charset="0"/>
                </a:rPr>
                <a:t>Large number of Connections</a:t>
              </a:r>
              <a:endParaRPr lang="en-US" baseline="30000" dirty="0">
                <a:solidFill>
                  <a:srgbClr val="578439"/>
                </a:solidFill>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grpSp>
      <p:grpSp>
        <p:nvGrpSpPr>
          <p:cNvPr id="20" name="Group 19">
            <a:extLst>
              <a:ext uri="{FF2B5EF4-FFF2-40B4-BE49-F238E27FC236}">
                <a16:creationId xmlns:a16="http://schemas.microsoft.com/office/drawing/2014/main" id="{D481EB0D-11D4-A846-BEAD-01C51CF9C7EA}"/>
              </a:ext>
            </a:extLst>
          </p:cNvPr>
          <p:cNvGrpSpPr/>
          <p:nvPr/>
        </p:nvGrpSpPr>
        <p:grpSpPr>
          <a:xfrm>
            <a:off x="7325898" y="5668545"/>
            <a:ext cx="4597734" cy="723777"/>
            <a:chOff x="6968382" y="4360889"/>
            <a:chExt cx="4597734" cy="723777"/>
          </a:xfrm>
        </p:grpSpPr>
        <p:sp>
          <p:nvSpPr>
            <p:cNvPr id="10" name="TextBox 9">
              <a:extLst>
                <a:ext uri="{FF2B5EF4-FFF2-40B4-BE49-F238E27FC236}">
                  <a16:creationId xmlns:a16="http://schemas.microsoft.com/office/drawing/2014/main" id="{4EF4FAF7-169F-BD49-B723-C8FF20CBDC79}"/>
                </a:ext>
              </a:extLst>
            </p:cNvPr>
            <p:cNvSpPr txBox="1"/>
            <p:nvPr/>
          </p:nvSpPr>
          <p:spPr>
            <a:xfrm>
              <a:off x="6968382" y="4360889"/>
              <a:ext cx="4597734" cy="461665"/>
            </a:xfrm>
            <a:prstGeom prst="rect">
              <a:avLst/>
            </a:prstGeom>
            <a:noFill/>
          </p:spPr>
          <p:txBody>
            <a:bodyPr wrap="none" rtlCol="0">
              <a:spAutoFit/>
            </a:bodyPr>
            <a:lstStyle/>
            <a:p>
              <a:pPr algn="ctr"/>
              <a:r>
                <a:rPr lang="en-US" sz="2400" b="1" dirty="0">
                  <a:solidFill>
                    <a:schemeClr val="accent2">
                      <a:lumMod val="75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Mission Critical Communications</a:t>
              </a:r>
            </a:p>
          </p:txBody>
        </p:sp>
        <p:sp>
          <p:nvSpPr>
            <p:cNvPr id="19" name="TextBox 18">
              <a:extLst>
                <a:ext uri="{FF2B5EF4-FFF2-40B4-BE49-F238E27FC236}">
                  <a16:creationId xmlns:a16="http://schemas.microsoft.com/office/drawing/2014/main" id="{83219C42-4E7D-5240-951A-237968E523B5}"/>
                </a:ext>
              </a:extLst>
            </p:cNvPr>
            <p:cNvSpPr txBox="1"/>
            <p:nvPr/>
          </p:nvSpPr>
          <p:spPr>
            <a:xfrm>
              <a:off x="7624095" y="4715334"/>
              <a:ext cx="3207930" cy="369332"/>
            </a:xfrm>
            <a:prstGeom prst="rect">
              <a:avLst/>
            </a:prstGeom>
            <a:noFill/>
          </p:spPr>
          <p:txBody>
            <a:bodyPr wrap="none" rtlCol="0">
              <a:spAutoFit/>
            </a:bodyPr>
            <a:lstStyle/>
            <a:p>
              <a:pPr algn="ctr"/>
              <a:r>
                <a:rPr lang="en-US" dirty="0">
                  <a:solidFill>
                    <a:schemeClr val="accent2">
                      <a:lumMod val="75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Low Latency &amp; High Reliability</a:t>
              </a:r>
              <a:endParaRPr lang="en-US" baseline="30000" dirty="0">
                <a:solidFill>
                  <a:schemeClr val="accent2">
                    <a:lumMod val="75000"/>
                  </a:schemeClr>
                </a:solidFill>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grpSp>
      <p:sp>
        <p:nvSpPr>
          <p:cNvPr id="29" name="TextBox 28">
            <a:extLst>
              <a:ext uri="{FF2B5EF4-FFF2-40B4-BE49-F238E27FC236}">
                <a16:creationId xmlns:a16="http://schemas.microsoft.com/office/drawing/2014/main" id="{6FCDA611-0578-C54F-BAC0-60935537AFE7}"/>
              </a:ext>
            </a:extLst>
          </p:cNvPr>
          <p:cNvSpPr txBox="1"/>
          <p:nvPr/>
        </p:nvSpPr>
        <p:spPr>
          <a:xfrm>
            <a:off x="838199" y="151163"/>
            <a:ext cx="10515599" cy="906985"/>
          </a:xfrm>
          <a:prstGeom prst="rect">
            <a:avLst/>
          </a:prstGeom>
        </p:spPr>
        <p:txBody>
          <a:bodyPr vert="horz" lIns="91440" tIns="45720" rIns="91440" bIns="45720" rtlCol="0" anchor="ctr">
            <a:normAutofit fontScale="77500" lnSpcReduction="20000"/>
          </a:bodyPr>
          <a:lstStyle/>
          <a:p>
            <a:pPr algn="ctr">
              <a:lnSpc>
                <a:spcPct val="150000"/>
              </a:lnSpc>
              <a:spcBef>
                <a:spcPct val="0"/>
              </a:spcBef>
              <a:spcAft>
                <a:spcPts val="600"/>
              </a:spcAft>
            </a:pPr>
            <a:r>
              <a:rPr lang="en-US" sz="4800" b="1" kern="12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5G Promises To Overcome Several Limitations</a:t>
            </a:r>
          </a:p>
        </p:txBody>
      </p:sp>
      <p:sp>
        <p:nvSpPr>
          <p:cNvPr id="26" name="Oval 25">
            <a:extLst>
              <a:ext uri="{FF2B5EF4-FFF2-40B4-BE49-F238E27FC236}">
                <a16:creationId xmlns:a16="http://schemas.microsoft.com/office/drawing/2014/main" id="{633A1150-C8C8-E743-8FBD-79C52B4E1735}"/>
              </a:ext>
            </a:extLst>
          </p:cNvPr>
          <p:cNvSpPr/>
          <p:nvPr/>
        </p:nvSpPr>
        <p:spPr>
          <a:xfrm>
            <a:off x="4243832" y="1498369"/>
            <a:ext cx="360971" cy="369332"/>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1</a:t>
            </a:r>
          </a:p>
        </p:txBody>
      </p:sp>
      <p:sp>
        <p:nvSpPr>
          <p:cNvPr id="31" name="Oval 30">
            <a:extLst>
              <a:ext uri="{FF2B5EF4-FFF2-40B4-BE49-F238E27FC236}">
                <a16:creationId xmlns:a16="http://schemas.microsoft.com/office/drawing/2014/main" id="{71764217-E779-1D4E-9DEC-D06279F46472}"/>
              </a:ext>
            </a:extLst>
          </p:cNvPr>
          <p:cNvSpPr/>
          <p:nvPr/>
        </p:nvSpPr>
        <p:spPr>
          <a:xfrm>
            <a:off x="1153215" y="5702657"/>
            <a:ext cx="360971" cy="36097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2</a:t>
            </a:r>
          </a:p>
        </p:txBody>
      </p:sp>
      <p:sp>
        <p:nvSpPr>
          <p:cNvPr id="32" name="Oval 31">
            <a:extLst>
              <a:ext uri="{FF2B5EF4-FFF2-40B4-BE49-F238E27FC236}">
                <a16:creationId xmlns:a16="http://schemas.microsoft.com/office/drawing/2014/main" id="{83E5DBCC-066A-AB42-8CB8-AD9FC9C3A1F8}"/>
              </a:ext>
            </a:extLst>
          </p:cNvPr>
          <p:cNvSpPr/>
          <p:nvPr/>
        </p:nvSpPr>
        <p:spPr>
          <a:xfrm>
            <a:off x="7026345" y="5721098"/>
            <a:ext cx="360971" cy="360971"/>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3</a:t>
            </a:r>
          </a:p>
        </p:txBody>
      </p:sp>
      <p:sp>
        <p:nvSpPr>
          <p:cNvPr id="28" name="TextBox 27">
            <a:extLst>
              <a:ext uri="{FF2B5EF4-FFF2-40B4-BE49-F238E27FC236}">
                <a16:creationId xmlns:a16="http://schemas.microsoft.com/office/drawing/2014/main" id="{0F78DFBC-A88C-9C44-A20B-1F85D7D9935F}"/>
              </a:ext>
            </a:extLst>
          </p:cNvPr>
          <p:cNvSpPr txBox="1"/>
          <p:nvPr/>
        </p:nvSpPr>
        <p:spPr>
          <a:xfrm>
            <a:off x="3976275" y="2160758"/>
            <a:ext cx="1891865" cy="369332"/>
          </a:xfrm>
          <a:prstGeom prst="rect">
            <a:avLst/>
          </a:prstGeom>
          <a:noFill/>
        </p:spPr>
        <p:txBody>
          <a:bodyPr wrap="none" rtlCol="0">
            <a:spAutoFit/>
          </a:bodyPr>
          <a:lstStyle/>
          <a:p>
            <a:r>
              <a:rPr lang="en-US" dirty="0">
                <a:solidFill>
                  <a:schemeClr val="bg1">
                    <a:lumMod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100 Mbps reliably</a:t>
            </a:r>
          </a:p>
        </p:txBody>
      </p:sp>
      <p:sp>
        <p:nvSpPr>
          <p:cNvPr id="34" name="TextBox 33">
            <a:extLst>
              <a:ext uri="{FF2B5EF4-FFF2-40B4-BE49-F238E27FC236}">
                <a16:creationId xmlns:a16="http://schemas.microsoft.com/office/drawing/2014/main" id="{BA304E8D-4FFF-D04D-9A36-50DC5962DF2B}"/>
              </a:ext>
            </a:extLst>
          </p:cNvPr>
          <p:cNvSpPr txBox="1"/>
          <p:nvPr/>
        </p:nvSpPr>
        <p:spPr>
          <a:xfrm>
            <a:off x="6323859" y="2169120"/>
            <a:ext cx="1672253" cy="369332"/>
          </a:xfrm>
          <a:prstGeom prst="rect">
            <a:avLst/>
          </a:prstGeom>
          <a:noFill/>
        </p:spPr>
        <p:txBody>
          <a:bodyPr wrap="none" rtlCol="0">
            <a:spAutoFit/>
          </a:bodyPr>
          <a:lstStyle/>
          <a:p>
            <a:r>
              <a:rPr lang="en-US" dirty="0">
                <a:solidFill>
                  <a:schemeClr val="bg1">
                    <a:lumMod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&gt;10 Gbps peak</a:t>
            </a:r>
          </a:p>
        </p:txBody>
      </p:sp>
      <p:sp>
        <p:nvSpPr>
          <p:cNvPr id="35" name="TextBox 34">
            <a:extLst>
              <a:ext uri="{FF2B5EF4-FFF2-40B4-BE49-F238E27FC236}">
                <a16:creationId xmlns:a16="http://schemas.microsoft.com/office/drawing/2014/main" id="{E1E3050D-E016-164B-AF0F-246AAAA877A0}"/>
              </a:ext>
            </a:extLst>
          </p:cNvPr>
          <p:cNvSpPr txBox="1"/>
          <p:nvPr/>
        </p:nvSpPr>
        <p:spPr>
          <a:xfrm>
            <a:off x="2113710" y="6303343"/>
            <a:ext cx="1691489" cy="369332"/>
          </a:xfrm>
          <a:prstGeom prst="rect">
            <a:avLst/>
          </a:prstGeom>
          <a:noFill/>
        </p:spPr>
        <p:txBody>
          <a:bodyPr wrap="none" rtlCol="0">
            <a:spAutoFit/>
          </a:bodyPr>
          <a:lstStyle/>
          <a:p>
            <a:r>
              <a:rPr lang="en-US" dirty="0">
                <a:solidFill>
                  <a:schemeClr val="bg1">
                    <a:lumMod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1 million / km</a:t>
            </a:r>
            <a:r>
              <a:rPr lang="en-US" baseline="30000" dirty="0">
                <a:solidFill>
                  <a:schemeClr val="bg1">
                    <a:lumMod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2</a:t>
            </a:r>
          </a:p>
        </p:txBody>
      </p:sp>
      <p:sp>
        <p:nvSpPr>
          <p:cNvPr id="36" name="TextBox 35">
            <a:extLst>
              <a:ext uri="{FF2B5EF4-FFF2-40B4-BE49-F238E27FC236}">
                <a16:creationId xmlns:a16="http://schemas.microsoft.com/office/drawing/2014/main" id="{2E32ADB2-F9A1-E041-B1FD-2EB865273F1F}"/>
              </a:ext>
            </a:extLst>
          </p:cNvPr>
          <p:cNvSpPr txBox="1"/>
          <p:nvPr/>
        </p:nvSpPr>
        <p:spPr>
          <a:xfrm>
            <a:off x="8794334" y="6299989"/>
            <a:ext cx="1582484" cy="369332"/>
          </a:xfrm>
          <a:prstGeom prst="rect">
            <a:avLst/>
          </a:prstGeom>
          <a:noFill/>
        </p:spPr>
        <p:txBody>
          <a:bodyPr wrap="none" rtlCol="0">
            <a:spAutoFit/>
          </a:bodyPr>
          <a:lstStyle/>
          <a:p>
            <a:r>
              <a:rPr lang="en-US" dirty="0">
                <a:solidFill>
                  <a:schemeClr val="bg1">
                    <a:lumMod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&lt;1 </a:t>
            </a:r>
            <a:r>
              <a:rPr lang="en-US" dirty="0" err="1">
                <a:solidFill>
                  <a:schemeClr val="bg1">
                    <a:lumMod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ms</a:t>
            </a:r>
            <a:r>
              <a:rPr lang="en-US" dirty="0">
                <a:solidFill>
                  <a:schemeClr val="bg1">
                    <a:lumMod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 latency</a:t>
            </a:r>
          </a:p>
        </p:txBody>
      </p:sp>
      <p:grpSp>
        <p:nvGrpSpPr>
          <p:cNvPr id="57" name="Group 56">
            <a:extLst>
              <a:ext uri="{FF2B5EF4-FFF2-40B4-BE49-F238E27FC236}">
                <a16:creationId xmlns:a16="http://schemas.microsoft.com/office/drawing/2014/main" id="{48E04934-49F5-8742-9773-A63D676460E0}"/>
              </a:ext>
            </a:extLst>
          </p:cNvPr>
          <p:cNvGrpSpPr/>
          <p:nvPr/>
        </p:nvGrpSpPr>
        <p:grpSpPr>
          <a:xfrm>
            <a:off x="1955015" y="4317518"/>
            <a:ext cx="3368170" cy="1140027"/>
            <a:chOff x="1955015" y="4317518"/>
            <a:chExt cx="3368170" cy="1140027"/>
          </a:xfrm>
        </p:grpSpPr>
        <p:grpSp>
          <p:nvGrpSpPr>
            <p:cNvPr id="30" name="Group 29">
              <a:extLst>
                <a:ext uri="{FF2B5EF4-FFF2-40B4-BE49-F238E27FC236}">
                  <a16:creationId xmlns:a16="http://schemas.microsoft.com/office/drawing/2014/main" id="{2F50A423-535C-4F49-AED7-81BCC5F068D2}"/>
                </a:ext>
              </a:extLst>
            </p:cNvPr>
            <p:cNvGrpSpPr/>
            <p:nvPr/>
          </p:nvGrpSpPr>
          <p:grpSpPr>
            <a:xfrm>
              <a:off x="4056436" y="4732619"/>
              <a:ext cx="1266749" cy="724926"/>
              <a:chOff x="4243832" y="4327911"/>
              <a:chExt cx="2150736" cy="1230808"/>
            </a:xfrm>
          </p:grpSpPr>
          <p:sp>
            <p:nvSpPr>
              <p:cNvPr id="43" name="Rounded Rectangle 42">
                <a:extLst>
                  <a:ext uri="{FF2B5EF4-FFF2-40B4-BE49-F238E27FC236}">
                    <a16:creationId xmlns:a16="http://schemas.microsoft.com/office/drawing/2014/main" id="{34971DEE-C7D2-464D-9FD8-7B02ED9ADA33}"/>
                  </a:ext>
                </a:extLst>
              </p:cNvPr>
              <p:cNvSpPr/>
              <p:nvPr/>
            </p:nvSpPr>
            <p:spPr>
              <a:xfrm>
                <a:off x="4243832" y="4327911"/>
                <a:ext cx="2150736" cy="1230808"/>
              </a:xfrm>
              <a:prstGeom prst="round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4" name="Picture 43" descr="A picture containing toy, food&#10;&#10;Description automatically generated">
                <a:extLst>
                  <a:ext uri="{FF2B5EF4-FFF2-40B4-BE49-F238E27FC236}">
                    <a16:creationId xmlns:a16="http://schemas.microsoft.com/office/drawing/2014/main" id="{8A03C14D-6D4F-CD40-9672-2D7F5C0F0D0D}"/>
                  </a:ext>
                </a:extLst>
              </p:cNvPr>
              <p:cNvPicPr>
                <a:picLocks noChangeAspect="1"/>
              </p:cNvPicPr>
              <p:nvPr/>
            </p:nvPicPr>
            <p:blipFill>
              <a:blip r:embed="rId3"/>
              <a:stretch>
                <a:fillRect/>
              </a:stretch>
            </p:blipFill>
            <p:spPr>
              <a:xfrm>
                <a:off x="4372131" y="4449399"/>
                <a:ext cx="1947134" cy="1070408"/>
              </a:xfrm>
              <a:prstGeom prst="rect">
                <a:avLst/>
              </a:prstGeom>
            </p:spPr>
          </p:pic>
        </p:grpSp>
        <p:sp>
          <p:nvSpPr>
            <p:cNvPr id="45" name="TextBox 44">
              <a:extLst>
                <a:ext uri="{FF2B5EF4-FFF2-40B4-BE49-F238E27FC236}">
                  <a16:creationId xmlns:a16="http://schemas.microsoft.com/office/drawing/2014/main" id="{FBE5811B-2235-6147-AD02-4F8A88686676}"/>
                </a:ext>
              </a:extLst>
            </p:cNvPr>
            <p:cNvSpPr txBox="1"/>
            <p:nvPr/>
          </p:nvSpPr>
          <p:spPr>
            <a:xfrm>
              <a:off x="1955015" y="4317518"/>
              <a:ext cx="2150736" cy="369332"/>
            </a:xfrm>
            <a:prstGeom prst="rect">
              <a:avLst/>
            </a:prstGeom>
            <a:noFill/>
          </p:spPr>
          <p:txBody>
            <a:bodyPr wrap="square" rtlCol="0">
              <a:spAutoFit/>
            </a:bodyPr>
            <a:lstStyle/>
            <a:p>
              <a:pPr algn="ctr"/>
              <a:r>
                <a:rPr lang="en-US" b="1" dirty="0">
                  <a:solidFill>
                    <a:schemeClr val="accent6">
                      <a:lumMod val="75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Smart City/IoT</a:t>
              </a:r>
            </a:p>
          </p:txBody>
        </p:sp>
        <p:cxnSp>
          <p:nvCxnSpPr>
            <p:cNvPr id="51" name="Elbow Connector 50">
              <a:extLst>
                <a:ext uri="{FF2B5EF4-FFF2-40B4-BE49-F238E27FC236}">
                  <a16:creationId xmlns:a16="http://schemas.microsoft.com/office/drawing/2014/main" id="{3CC46667-8AAF-734D-831C-962C72B867B7}"/>
                </a:ext>
              </a:extLst>
            </p:cNvPr>
            <p:cNvCxnSpPr>
              <a:stCxn id="43" idx="1"/>
              <a:endCxn id="45" idx="2"/>
            </p:cNvCxnSpPr>
            <p:nvPr/>
          </p:nvCxnSpPr>
          <p:spPr>
            <a:xfrm rot="10800000">
              <a:off x="3030384" y="4686850"/>
              <a:ext cx="1026053" cy="408232"/>
            </a:xfrm>
            <a:prstGeom prst="bentConnector2">
              <a:avLst/>
            </a:prstGeom>
            <a:ln>
              <a:solidFill>
                <a:schemeClr val="accent6">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58" name="Group 57">
            <a:extLst>
              <a:ext uri="{FF2B5EF4-FFF2-40B4-BE49-F238E27FC236}">
                <a16:creationId xmlns:a16="http://schemas.microsoft.com/office/drawing/2014/main" id="{EE1C0118-5BE2-424D-A6C6-F9036101C49F}"/>
              </a:ext>
            </a:extLst>
          </p:cNvPr>
          <p:cNvGrpSpPr/>
          <p:nvPr/>
        </p:nvGrpSpPr>
        <p:grpSpPr>
          <a:xfrm>
            <a:off x="7328122" y="4430152"/>
            <a:ext cx="2328036" cy="947598"/>
            <a:chOff x="7328122" y="4430152"/>
            <a:chExt cx="2328036" cy="947598"/>
          </a:xfrm>
        </p:grpSpPr>
        <p:grpSp>
          <p:nvGrpSpPr>
            <p:cNvPr id="33" name="Group 32">
              <a:extLst>
                <a:ext uri="{FF2B5EF4-FFF2-40B4-BE49-F238E27FC236}">
                  <a16:creationId xmlns:a16="http://schemas.microsoft.com/office/drawing/2014/main" id="{2111E72E-B86E-A74C-9A0D-CCA70B61BAE3}"/>
                </a:ext>
              </a:extLst>
            </p:cNvPr>
            <p:cNvGrpSpPr/>
            <p:nvPr/>
          </p:nvGrpSpPr>
          <p:grpSpPr>
            <a:xfrm>
              <a:off x="7328122" y="4652825"/>
              <a:ext cx="724925" cy="724925"/>
              <a:chOff x="9090990" y="2906650"/>
              <a:chExt cx="1263072" cy="1263072"/>
            </a:xfrm>
          </p:grpSpPr>
          <p:sp>
            <p:nvSpPr>
              <p:cNvPr id="48" name="Oval 47">
                <a:extLst>
                  <a:ext uri="{FF2B5EF4-FFF2-40B4-BE49-F238E27FC236}">
                    <a16:creationId xmlns:a16="http://schemas.microsoft.com/office/drawing/2014/main" id="{EBE15766-0B5C-EC41-AB2D-FD709E705F42}"/>
                  </a:ext>
                </a:extLst>
              </p:cNvPr>
              <p:cNvSpPr/>
              <p:nvPr/>
            </p:nvSpPr>
            <p:spPr>
              <a:xfrm>
                <a:off x="9090990" y="2906650"/>
                <a:ext cx="1263072" cy="1263072"/>
              </a:xfrm>
              <a:prstGeom prst="ellipse">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9" name="Picture 6" descr="autonomous, car, self, drive, vehicle Icon">
                <a:extLst>
                  <a:ext uri="{FF2B5EF4-FFF2-40B4-BE49-F238E27FC236}">
                    <a16:creationId xmlns:a16="http://schemas.microsoft.com/office/drawing/2014/main" id="{A9C17643-987B-FE45-A764-3CB58783C831}"/>
                  </a:ext>
                </a:extLst>
              </p:cNvPr>
              <p:cNvPicPr>
                <a:picLocks noChangeAspect="1" noChangeArrowheads="1"/>
              </p:cNvPicPr>
              <p:nvPr/>
            </p:nvPicPr>
            <p:blipFill>
              <a:blip r:embed="rId4">
                <a:duotone>
                  <a:prstClr val="black"/>
                  <a:srgbClr val="C00000">
                    <a:tint val="45000"/>
                    <a:satMod val="400000"/>
                  </a:srgbClr>
                </a:duotone>
                <a:extLst>
                  <a:ext uri="{28A0092B-C50C-407E-A947-70E740481C1C}">
                    <a14:useLocalDpi xmlns:a14="http://schemas.microsoft.com/office/drawing/2010/main" val="0"/>
                  </a:ext>
                </a:extLst>
              </a:blip>
              <a:srcRect/>
              <a:stretch>
                <a:fillRect/>
              </a:stretch>
            </p:blipFill>
            <p:spPr bwMode="auto">
              <a:xfrm>
                <a:off x="9182692" y="2914693"/>
                <a:ext cx="1079671" cy="1079671"/>
              </a:xfrm>
              <a:prstGeom prst="rect">
                <a:avLst/>
              </a:prstGeom>
              <a:noFill/>
              <a:extLst>
                <a:ext uri="{909E8E84-426E-40DD-AFC4-6F175D3DCCD1}">
                  <a14:hiddenFill xmlns:a14="http://schemas.microsoft.com/office/drawing/2010/main">
                    <a:solidFill>
                      <a:srgbClr val="FFFFFF"/>
                    </a:solidFill>
                  </a14:hiddenFill>
                </a:ext>
              </a:extLst>
            </p:spPr>
          </p:pic>
        </p:grpSp>
        <p:sp>
          <p:nvSpPr>
            <p:cNvPr id="50" name="TextBox 49">
              <a:extLst>
                <a:ext uri="{FF2B5EF4-FFF2-40B4-BE49-F238E27FC236}">
                  <a16:creationId xmlns:a16="http://schemas.microsoft.com/office/drawing/2014/main" id="{D964C21A-D8F8-E545-9C71-F3E9E38416DD}"/>
                </a:ext>
              </a:extLst>
            </p:cNvPr>
            <p:cNvSpPr txBox="1"/>
            <p:nvPr/>
          </p:nvSpPr>
          <p:spPr>
            <a:xfrm>
              <a:off x="8086249" y="4430152"/>
              <a:ext cx="1569909" cy="369332"/>
            </a:xfrm>
            <a:prstGeom prst="rect">
              <a:avLst/>
            </a:prstGeom>
            <a:noFill/>
          </p:spPr>
          <p:txBody>
            <a:bodyPr wrap="square" rtlCol="0">
              <a:spAutoFit/>
            </a:bodyPr>
            <a:lstStyle/>
            <a:p>
              <a:pPr algn="ctr"/>
              <a:r>
                <a:rPr lang="en-US" b="1" dirty="0">
                  <a:solidFill>
                    <a:schemeClr val="accent2">
                      <a:lumMod val="75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V2X/AV</a:t>
              </a:r>
            </a:p>
          </p:txBody>
        </p:sp>
        <p:cxnSp>
          <p:nvCxnSpPr>
            <p:cNvPr id="53" name="Elbow Connector 52">
              <a:extLst>
                <a:ext uri="{FF2B5EF4-FFF2-40B4-BE49-F238E27FC236}">
                  <a16:creationId xmlns:a16="http://schemas.microsoft.com/office/drawing/2014/main" id="{2DFE2A9D-AE03-3A42-8CDC-261D19AF64BE}"/>
                </a:ext>
              </a:extLst>
            </p:cNvPr>
            <p:cNvCxnSpPr>
              <a:stCxn id="48" idx="6"/>
              <a:endCxn id="50" idx="2"/>
            </p:cNvCxnSpPr>
            <p:nvPr/>
          </p:nvCxnSpPr>
          <p:spPr>
            <a:xfrm flipV="1">
              <a:off x="8053047" y="4799484"/>
              <a:ext cx="818157" cy="215804"/>
            </a:xfrm>
            <a:prstGeom prst="bentConnector2">
              <a:avLst/>
            </a:prstGeom>
            <a:ln>
              <a:solidFill>
                <a:schemeClr val="accent2">
                  <a:lumMod val="75000"/>
                </a:schemeClr>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grpSp>
        <p:nvGrpSpPr>
          <p:cNvPr id="47" name="Group 46">
            <a:extLst>
              <a:ext uri="{FF2B5EF4-FFF2-40B4-BE49-F238E27FC236}">
                <a16:creationId xmlns:a16="http://schemas.microsoft.com/office/drawing/2014/main" id="{B6B089E5-4FB8-4942-9293-CDCC195780F3}"/>
              </a:ext>
            </a:extLst>
          </p:cNvPr>
          <p:cNvGrpSpPr/>
          <p:nvPr/>
        </p:nvGrpSpPr>
        <p:grpSpPr>
          <a:xfrm>
            <a:off x="5633486" y="2599164"/>
            <a:ext cx="2667539" cy="745640"/>
            <a:chOff x="5633486" y="2599164"/>
            <a:chExt cx="2667539" cy="745640"/>
          </a:xfrm>
        </p:grpSpPr>
        <p:grpSp>
          <p:nvGrpSpPr>
            <p:cNvPr id="38" name="Group 37">
              <a:extLst>
                <a:ext uri="{FF2B5EF4-FFF2-40B4-BE49-F238E27FC236}">
                  <a16:creationId xmlns:a16="http://schemas.microsoft.com/office/drawing/2014/main" id="{AD3926F2-CE73-CE43-A618-85EB0C58CDB7}"/>
                </a:ext>
              </a:extLst>
            </p:cNvPr>
            <p:cNvGrpSpPr/>
            <p:nvPr/>
          </p:nvGrpSpPr>
          <p:grpSpPr>
            <a:xfrm>
              <a:off x="5633486" y="2599164"/>
              <a:ext cx="813370" cy="745640"/>
              <a:chOff x="1558922" y="5007295"/>
              <a:chExt cx="1500322" cy="1228351"/>
            </a:xfrm>
          </p:grpSpPr>
          <p:sp>
            <p:nvSpPr>
              <p:cNvPr id="40" name="Oval 39">
                <a:extLst>
                  <a:ext uri="{FF2B5EF4-FFF2-40B4-BE49-F238E27FC236}">
                    <a16:creationId xmlns:a16="http://schemas.microsoft.com/office/drawing/2014/main" id="{2CC9A10A-5981-5642-A6CC-513C039EC31A}"/>
                  </a:ext>
                </a:extLst>
              </p:cNvPr>
              <p:cNvSpPr/>
              <p:nvPr/>
            </p:nvSpPr>
            <p:spPr>
              <a:xfrm>
                <a:off x="1558922" y="5007295"/>
                <a:ext cx="1500322" cy="1228351"/>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1" name="Graphic 40" descr="Virtual Reality headset">
                <a:extLst>
                  <a:ext uri="{FF2B5EF4-FFF2-40B4-BE49-F238E27FC236}">
                    <a16:creationId xmlns:a16="http://schemas.microsoft.com/office/drawing/2014/main" id="{AB6DDD3B-3E22-F243-ABE3-2772090E34A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761324" y="5046507"/>
                <a:ext cx="1149928" cy="1149928"/>
              </a:xfrm>
              <a:prstGeom prst="rect">
                <a:avLst/>
              </a:prstGeom>
            </p:spPr>
          </p:pic>
        </p:grpSp>
        <p:sp>
          <p:nvSpPr>
            <p:cNvPr id="39" name="TextBox 38">
              <a:extLst>
                <a:ext uri="{FF2B5EF4-FFF2-40B4-BE49-F238E27FC236}">
                  <a16:creationId xmlns:a16="http://schemas.microsoft.com/office/drawing/2014/main" id="{93FCB8A3-DF25-9B48-B802-282E55B42DD2}"/>
                </a:ext>
              </a:extLst>
            </p:cNvPr>
            <p:cNvSpPr txBox="1"/>
            <p:nvPr/>
          </p:nvSpPr>
          <p:spPr>
            <a:xfrm>
              <a:off x="6533036" y="2670695"/>
              <a:ext cx="1767989" cy="584775"/>
            </a:xfrm>
            <a:prstGeom prst="rect">
              <a:avLst/>
            </a:prstGeom>
            <a:noFill/>
          </p:spPr>
          <p:txBody>
            <a:bodyPr wrap="square" rtlCol="0">
              <a:spAutoFit/>
            </a:bodyPr>
            <a:lstStyle/>
            <a:p>
              <a:pPr algn="ctr"/>
              <a:r>
                <a:rPr lang="en-US" sz="1600" b="1" dirty="0">
                  <a:solidFill>
                    <a:srgbClr val="4472C4"/>
                  </a:solidFill>
                  <a:latin typeface="CMU Sans Serif Medium" panose="02000603000000000000" pitchFamily="2" charset="0"/>
                  <a:ea typeface="CMU Sans Serif Medium" panose="02000603000000000000" pitchFamily="2" charset="0"/>
                  <a:cs typeface="CMU Sans Serif Medium" panose="02000603000000000000" pitchFamily="2" charset="0"/>
                </a:rPr>
                <a:t>3D video, UHD streaming</a:t>
              </a:r>
            </a:p>
          </p:txBody>
        </p:sp>
        <p:cxnSp>
          <p:nvCxnSpPr>
            <p:cNvPr id="55" name="Elbow Connector 54">
              <a:extLst>
                <a:ext uri="{FF2B5EF4-FFF2-40B4-BE49-F238E27FC236}">
                  <a16:creationId xmlns:a16="http://schemas.microsoft.com/office/drawing/2014/main" id="{7A648A28-4121-874C-AF78-E15A72A29A15}"/>
                </a:ext>
              </a:extLst>
            </p:cNvPr>
            <p:cNvCxnSpPr>
              <a:cxnSpLocks/>
              <a:stCxn id="40" idx="4"/>
              <a:endCxn id="39" idx="2"/>
            </p:cNvCxnSpPr>
            <p:nvPr/>
          </p:nvCxnSpPr>
          <p:spPr>
            <a:xfrm rot="5400000" flipH="1" flipV="1">
              <a:off x="6683934" y="2611707"/>
              <a:ext cx="89334" cy="1376860"/>
            </a:xfrm>
            <a:prstGeom prst="bentConnector3">
              <a:avLst>
                <a:gd name="adj1" fmla="val -135055"/>
              </a:avLst>
            </a:prstGeom>
            <a:ln>
              <a:prstDash val="dash"/>
              <a:tailEnd type="triangle"/>
            </a:ln>
          </p:spPr>
          <p:style>
            <a:lnRef idx="1">
              <a:schemeClr val="accent1"/>
            </a:lnRef>
            <a:fillRef idx="0">
              <a:schemeClr val="accent1"/>
            </a:fillRef>
            <a:effectRef idx="0">
              <a:schemeClr val="accent1"/>
            </a:effectRef>
            <a:fontRef idx="minor">
              <a:schemeClr val="tx1"/>
            </a:fontRef>
          </p:style>
        </p:cxnSp>
      </p:grpSp>
      <p:grpSp>
        <p:nvGrpSpPr>
          <p:cNvPr id="81" name="Group 80">
            <a:extLst>
              <a:ext uri="{FF2B5EF4-FFF2-40B4-BE49-F238E27FC236}">
                <a16:creationId xmlns:a16="http://schemas.microsoft.com/office/drawing/2014/main" id="{E06B6C6B-3B3E-C14A-9D1A-4B176F0A3DD0}"/>
              </a:ext>
            </a:extLst>
          </p:cNvPr>
          <p:cNvGrpSpPr/>
          <p:nvPr/>
        </p:nvGrpSpPr>
        <p:grpSpPr>
          <a:xfrm>
            <a:off x="3318248" y="2278445"/>
            <a:ext cx="5460162" cy="3278457"/>
            <a:chOff x="3318248" y="2278445"/>
            <a:chExt cx="5460162" cy="3278457"/>
          </a:xfrm>
        </p:grpSpPr>
        <p:sp>
          <p:nvSpPr>
            <p:cNvPr id="6" name="Triangle 5">
              <a:extLst>
                <a:ext uri="{FF2B5EF4-FFF2-40B4-BE49-F238E27FC236}">
                  <a16:creationId xmlns:a16="http://schemas.microsoft.com/office/drawing/2014/main" id="{6D366953-A175-A244-BB7D-E5DD04EE3508}"/>
                </a:ext>
              </a:extLst>
            </p:cNvPr>
            <p:cNvSpPr/>
            <p:nvPr/>
          </p:nvSpPr>
          <p:spPr>
            <a:xfrm>
              <a:off x="3318248" y="2278445"/>
              <a:ext cx="5460162" cy="3257428"/>
            </a:xfrm>
            <a:prstGeom prst="triangle">
              <a:avLst/>
            </a:prstGeom>
            <a:noFill/>
            <a:ln w="95250" cmpd="thinThick">
              <a:solidFill>
                <a:schemeClr val="bg1">
                  <a:lumMod val="50000"/>
                </a:schemeClr>
              </a:solidFill>
              <a:extLst>
                <a:ext uri="{C807C97D-BFC1-408E-A445-0C87EB9F89A2}">
                  <ask:lineSketchStyleProps xmlns:ask="http://schemas.microsoft.com/office/drawing/2018/sketchyshapes" sd="1219033472">
                    <a:custGeom>
                      <a:avLst/>
                      <a:gdLst>
                        <a:gd name="connsiteX0" fmla="*/ 0 w 5460162"/>
                        <a:gd name="connsiteY0" fmla="*/ 3257428 h 3257428"/>
                        <a:gd name="connsiteX1" fmla="*/ 362711 w 5460162"/>
                        <a:gd name="connsiteY1" fmla="*/ 2824655 h 3257428"/>
                        <a:gd name="connsiteX2" fmla="*/ 670820 w 5460162"/>
                        <a:gd name="connsiteY2" fmla="*/ 2457031 h 3257428"/>
                        <a:gd name="connsiteX3" fmla="*/ 1115433 w 5460162"/>
                        <a:gd name="connsiteY3" fmla="*/ 1926536 h 3257428"/>
                        <a:gd name="connsiteX4" fmla="*/ 1478144 w 5460162"/>
                        <a:gd name="connsiteY4" fmla="*/ 1493763 h 3257428"/>
                        <a:gd name="connsiteX5" fmla="*/ 1840855 w 5460162"/>
                        <a:gd name="connsiteY5" fmla="*/ 1060991 h 3257428"/>
                        <a:gd name="connsiteX6" fmla="*/ 2285468 w 5460162"/>
                        <a:gd name="connsiteY6" fmla="*/ 530495 h 3257428"/>
                        <a:gd name="connsiteX7" fmla="*/ 2730081 w 5460162"/>
                        <a:gd name="connsiteY7" fmla="*/ 0 h 3257428"/>
                        <a:gd name="connsiteX8" fmla="*/ 3174694 w 5460162"/>
                        <a:gd name="connsiteY8" fmla="*/ 530495 h 3257428"/>
                        <a:gd name="connsiteX9" fmla="*/ 3510104 w 5460162"/>
                        <a:gd name="connsiteY9" fmla="*/ 930694 h 3257428"/>
                        <a:gd name="connsiteX10" fmla="*/ 3845514 w 5460162"/>
                        <a:gd name="connsiteY10" fmla="*/ 1330892 h 3257428"/>
                        <a:gd name="connsiteX11" fmla="*/ 4235526 w 5460162"/>
                        <a:gd name="connsiteY11" fmla="*/ 1796239 h 3257428"/>
                        <a:gd name="connsiteX12" fmla="*/ 4652838 w 5460162"/>
                        <a:gd name="connsiteY12" fmla="*/ 2294160 h 3257428"/>
                        <a:gd name="connsiteX13" fmla="*/ 4960947 w 5460162"/>
                        <a:gd name="connsiteY13" fmla="*/ 2661784 h 3257428"/>
                        <a:gd name="connsiteX14" fmla="*/ 5460162 w 5460162"/>
                        <a:gd name="connsiteY14" fmla="*/ 3257428 h 3257428"/>
                        <a:gd name="connsiteX15" fmla="*/ 4777642 w 5460162"/>
                        <a:gd name="connsiteY15" fmla="*/ 3257428 h 3257428"/>
                        <a:gd name="connsiteX16" fmla="*/ 4095122 w 5460162"/>
                        <a:gd name="connsiteY16" fmla="*/ 3257428 h 3257428"/>
                        <a:gd name="connsiteX17" fmla="*/ 3303398 w 5460162"/>
                        <a:gd name="connsiteY17" fmla="*/ 3257428 h 3257428"/>
                        <a:gd name="connsiteX18" fmla="*/ 2620878 w 5460162"/>
                        <a:gd name="connsiteY18" fmla="*/ 3257428 h 3257428"/>
                        <a:gd name="connsiteX19" fmla="*/ 2102162 w 5460162"/>
                        <a:gd name="connsiteY19" fmla="*/ 3257428 h 3257428"/>
                        <a:gd name="connsiteX20" fmla="*/ 1528845 w 5460162"/>
                        <a:gd name="connsiteY20" fmla="*/ 3257428 h 3257428"/>
                        <a:gd name="connsiteX21" fmla="*/ 737122 w 5460162"/>
                        <a:gd name="connsiteY21" fmla="*/ 3257428 h 3257428"/>
                        <a:gd name="connsiteX22" fmla="*/ 0 w 5460162"/>
                        <a:gd name="connsiteY22" fmla="*/ 3257428 h 3257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460162" h="3257428" extrusionOk="0">
                          <a:moveTo>
                            <a:pt x="0" y="3257428"/>
                          </a:moveTo>
                          <a:cubicBezTo>
                            <a:pt x="160530" y="3109137"/>
                            <a:pt x="231619" y="3018062"/>
                            <a:pt x="362711" y="2824655"/>
                          </a:cubicBezTo>
                          <a:cubicBezTo>
                            <a:pt x="493803" y="2631248"/>
                            <a:pt x="563573" y="2569976"/>
                            <a:pt x="670820" y="2457031"/>
                          </a:cubicBezTo>
                          <a:cubicBezTo>
                            <a:pt x="778067" y="2344086"/>
                            <a:pt x="971975" y="2124317"/>
                            <a:pt x="1115433" y="1926536"/>
                          </a:cubicBezTo>
                          <a:cubicBezTo>
                            <a:pt x="1258891" y="1728755"/>
                            <a:pt x="1289961" y="1701676"/>
                            <a:pt x="1478144" y="1493763"/>
                          </a:cubicBezTo>
                          <a:cubicBezTo>
                            <a:pt x="1666327" y="1285850"/>
                            <a:pt x="1673470" y="1217322"/>
                            <a:pt x="1840855" y="1060991"/>
                          </a:cubicBezTo>
                          <a:cubicBezTo>
                            <a:pt x="2008240" y="904659"/>
                            <a:pt x="2096364" y="809253"/>
                            <a:pt x="2285468" y="530495"/>
                          </a:cubicBezTo>
                          <a:cubicBezTo>
                            <a:pt x="2474573" y="251738"/>
                            <a:pt x="2542832" y="201908"/>
                            <a:pt x="2730081" y="0"/>
                          </a:cubicBezTo>
                          <a:cubicBezTo>
                            <a:pt x="2889082" y="196920"/>
                            <a:pt x="3029483" y="408805"/>
                            <a:pt x="3174694" y="530495"/>
                          </a:cubicBezTo>
                          <a:cubicBezTo>
                            <a:pt x="3319905" y="652185"/>
                            <a:pt x="3435329" y="804336"/>
                            <a:pt x="3510104" y="930694"/>
                          </a:cubicBezTo>
                          <a:cubicBezTo>
                            <a:pt x="3584879" y="1057052"/>
                            <a:pt x="3690509" y="1163711"/>
                            <a:pt x="3845514" y="1330892"/>
                          </a:cubicBezTo>
                          <a:cubicBezTo>
                            <a:pt x="4000519" y="1498073"/>
                            <a:pt x="4057920" y="1616110"/>
                            <a:pt x="4235526" y="1796239"/>
                          </a:cubicBezTo>
                          <a:cubicBezTo>
                            <a:pt x="4413132" y="1976369"/>
                            <a:pt x="4425407" y="2062493"/>
                            <a:pt x="4652838" y="2294160"/>
                          </a:cubicBezTo>
                          <a:cubicBezTo>
                            <a:pt x="4880270" y="2525827"/>
                            <a:pt x="4819221" y="2502153"/>
                            <a:pt x="4960947" y="2661784"/>
                          </a:cubicBezTo>
                          <a:cubicBezTo>
                            <a:pt x="5102673" y="2821415"/>
                            <a:pt x="5347735" y="3124197"/>
                            <a:pt x="5460162" y="3257428"/>
                          </a:cubicBezTo>
                          <a:cubicBezTo>
                            <a:pt x="5206604" y="3266099"/>
                            <a:pt x="5074727" y="3288199"/>
                            <a:pt x="4777642" y="3257428"/>
                          </a:cubicBezTo>
                          <a:cubicBezTo>
                            <a:pt x="4480557" y="3226657"/>
                            <a:pt x="4309380" y="3241887"/>
                            <a:pt x="4095122" y="3257428"/>
                          </a:cubicBezTo>
                          <a:cubicBezTo>
                            <a:pt x="3880864" y="3272969"/>
                            <a:pt x="3547516" y="3232857"/>
                            <a:pt x="3303398" y="3257428"/>
                          </a:cubicBezTo>
                          <a:cubicBezTo>
                            <a:pt x="3059280" y="3281999"/>
                            <a:pt x="2944655" y="3266724"/>
                            <a:pt x="2620878" y="3257428"/>
                          </a:cubicBezTo>
                          <a:cubicBezTo>
                            <a:pt x="2297101" y="3248132"/>
                            <a:pt x="2229299" y="3277892"/>
                            <a:pt x="2102162" y="3257428"/>
                          </a:cubicBezTo>
                          <a:cubicBezTo>
                            <a:pt x="1975025" y="3236964"/>
                            <a:pt x="1717478" y="3249233"/>
                            <a:pt x="1528845" y="3257428"/>
                          </a:cubicBezTo>
                          <a:cubicBezTo>
                            <a:pt x="1340212" y="3265623"/>
                            <a:pt x="926717" y="3231024"/>
                            <a:pt x="737122" y="3257428"/>
                          </a:cubicBezTo>
                          <a:cubicBezTo>
                            <a:pt x="547527" y="3283832"/>
                            <a:pt x="301233" y="3273430"/>
                            <a:pt x="0" y="3257428"/>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Picture 26" descr="A picture containing green&#10;&#10;Description automatically generated">
              <a:extLst>
                <a:ext uri="{FF2B5EF4-FFF2-40B4-BE49-F238E27FC236}">
                  <a16:creationId xmlns:a16="http://schemas.microsoft.com/office/drawing/2014/main" id="{988C7FA5-F1F9-4F4B-827E-DC2BB0497AC3}"/>
                </a:ext>
              </a:extLst>
            </p:cNvPr>
            <p:cNvPicPr>
              <a:picLocks noChangeAspect="1"/>
            </p:cNvPicPr>
            <p:nvPr/>
          </p:nvPicPr>
          <p:blipFill>
            <a:blip r:embed="rId7"/>
            <a:stretch>
              <a:fillRect/>
            </a:stretch>
          </p:blipFill>
          <p:spPr>
            <a:xfrm>
              <a:off x="5650903" y="3724624"/>
              <a:ext cx="890194" cy="890194"/>
            </a:xfrm>
            <a:prstGeom prst="rect">
              <a:avLst/>
            </a:prstGeom>
          </p:spPr>
        </p:pic>
        <p:sp>
          <p:nvSpPr>
            <p:cNvPr id="7" name="Rectangle 6">
              <a:extLst>
                <a:ext uri="{FF2B5EF4-FFF2-40B4-BE49-F238E27FC236}">
                  <a16:creationId xmlns:a16="http://schemas.microsoft.com/office/drawing/2014/main" id="{DD5FACAC-64CE-1E42-B693-71FB7739DDAE}"/>
                </a:ext>
              </a:extLst>
            </p:cNvPr>
            <p:cNvSpPr/>
            <p:nvPr/>
          </p:nvSpPr>
          <p:spPr>
            <a:xfrm rot="19534626">
              <a:off x="5775376" y="5390605"/>
              <a:ext cx="820952" cy="166297"/>
            </a:xfrm>
            <a:prstGeom prst="rect">
              <a:avLst/>
            </a:prstGeom>
            <a:solidFill>
              <a:schemeClr val="bg1"/>
            </a:solidFill>
            <a:ln>
              <a:solidFill>
                <a:schemeClr val="bg1"/>
              </a:solidFill>
              <a:extLst>
                <a:ext uri="{C807C97D-BFC1-408E-A445-0C87EB9F89A2}">
                  <ask:lineSketchStyleProps xmlns:ask="http://schemas.microsoft.com/office/drawing/2018/sketchyshapes" sd="1725446443">
                    <a:custGeom>
                      <a:avLst/>
                      <a:gdLst>
                        <a:gd name="connsiteX0" fmla="*/ 0 w 820952"/>
                        <a:gd name="connsiteY0" fmla="*/ 0 h 92765"/>
                        <a:gd name="connsiteX1" fmla="*/ 385847 w 820952"/>
                        <a:gd name="connsiteY1" fmla="*/ 0 h 92765"/>
                        <a:gd name="connsiteX2" fmla="*/ 820952 w 820952"/>
                        <a:gd name="connsiteY2" fmla="*/ 0 h 92765"/>
                        <a:gd name="connsiteX3" fmla="*/ 820952 w 820952"/>
                        <a:gd name="connsiteY3" fmla="*/ 92765 h 92765"/>
                        <a:gd name="connsiteX4" fmla="*/ 410476 w 820952"/>
                        <a:gd name="connsiteY4" fmla="*/ 92765 h 92765"/>
                        <a:gd name="connsiteX5" fmla="*/ 0 w 820952"/>
                        <a:gd name="connsiteY5" fmla="*/ 92765 h 92765"/>
                        <a:gd name="connsiteX6" fmla="*/ 0 w 820952"/>
                        <a:gd name="connsiteY6" fmla="*/ 0 h 9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0952" h="92765" fill="none" extrusionOk="0">
                          <a:moveTo>
                            <a:pt x="0" y="0"/>
                          </a:moveTo>
                          <a:cubicBezTo>
                            <a:pt x="81055" y="-4851"/>
                            <a:pt x="279184" y="12390"/>
                            <a:pt x="385847" y="0"/>
                          </a:cubicBezTo>
                          <a:cubicBezTo>
                            <a:pt x="492510" y="-12390"/>
                            <a:pt x="719391" y="25739"/>
                            <a:pt x="820952" y="0"/>
                          </a:cubicBezTo>
                          <a:cubicBezTo>
                            <a:pt x="830517" y="34368"/>
                            <a:pt x="812214" y="55098"/>
                            <a:pt x="820952" y="92765"/>
                          </a:cubicBezTo>
                          <a:cubicBezTo>
                            <a:pt x="715596" y="140318"/>
                            <a:pt x="593239" y="46261"/>
                            <a:pt x="410476" y="92765"/>
                          </a:cubicBezTo>
                          <a:cubicBezTo>
                            <a:pt x="227713" y="139269"/>
                            <a:pt x="90587" y="67961"/>
                            <a:pt x="0" y="92765"/>
                          </a:cubicBezTo>
                          <a:cubicBezTo>
                            <a:pt x="-10008" y="68490"/>
                            <a:pt x="9666" y="28900"/>
                            <a:pt x="0" y="0"/>
                          </a:cubicBezTo>
                          <a:close/>
                        </a:path>
                        <a:path w="820952" h="92765" stroke="0" extrusionOk="0">
                          <a:moveTo>
                            <a:pt x="0" y="0"/>
                          </a:moveTo>
                          <a:cubicBezTo>
                            <a:pt x="86113" y="-44962"/>
                            <a:pt x="227419" y="48036"/>
                            <a:pt x="426895" y="0"/>
                          </a:cubicBezTo>
                          <a:cubicBezTo>
                            <a:pt x="626372" y="-48036"/>
                            <a:pt x="651369" y="40544"/>
                            <a:pt x="820952" y="0"/>
                          </a:cubicBezTo>
                          <a:cubicBezTo>
                            <a:pt x="824047" y="29037"/>
                            <a:pt x="817563" y="48310"/>
                            <a:pt x="820952" y="92765"/>
                          </a:cubicBezTo>
                          <a:cubicBezTo>
                            <a:pt x="662689" y="125288"/>
                            <a:pt x="602054" y="72399"/>
                            <a:pt x="426895" y="92765"/>
                          </a:cubicBezTo>
                          <a:cubicBezTo>
                            <a:pt x="251736" y="113131"/>
                            <a:pt x="188382" y="46976"/>
                            <a:pt x="0" y="92765"/>
                          </a:cubicBezTo>
                          <a:cubicBezTo>
                            <a:pt x="-2709" y="67828"/>
                            <a:pt x="5151" y="45921"/>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5" name="Group 24">
            <a:extLst>
              <a:ext uri="{FF2B5EF4-FFF2-40B4-BE49-F238E27FC236}">
                <a16:creationId xmlns:a16="http://schemas.microsoft.com/office/drawing/2014/main" id="{0AA6A91B-0369-454E-85BE-3BF27120B1DF}"/>
              </a:ext>
            </a:extLst>
          </p:cNvPr>
          <p:cNvGrpSpPr/>
          <p:nvPr/>
        </p:nvGrpSpPr>
        <p:grpSpPr>
          <a:xfrm>
            <a:off x="6814203" y="3619517"/>
            <a:ext cx="2162210" cy="614304"/>
            <a:chOff x="6814203" y="3619517"/>
            <a:chExt cx="2162210" cy="614304"/>
          </a:xfrm>
        </p:grpSpPr>
        <p:pic>
          <p:nvPicPr>
            <p:cNvPr id="52" name="Graphic 51" descr="Virtual Reality headset">
              <a:extLst>
                <a:ext uri="{FF2B5EF4-FFF2-40B4-BE49-F238E27FC236}">
                  <a16:creationId xmlns:a16="http://schemas.microsoft.com/office/drawing/2014/main" id="{9DF2BB2B-B134-9A4D-B6D5-F2184933B1A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814203" y="3758749"/>
              <a:ext cx="424284" cy="475072"/>
            </a:xfrm>
            <a:prstGeom prst="rect">
              <a:avLst/>
            </a:prstGeom>
          </p:spPr>
        </p:pic>
        <p:cxnSp>
          <p:nvCxnSpPr>
            <p:cNvPr id="54" name="Elbow Connector 53">
              <a:extLst>
                <a:ext uri="{FF2B5EF4-FFF2-40B4-BE49-F238E27FC236}">
                  <a16:creationId xmlns:a16="http://schemas.microsoft.com/office/drawing/2014/main" id="{0056F2B7-6C3F-8B4F-B5AD-22446D973D1E}"/>
                </a:ext>
              </a:extLst>
            </p:cNvPr>
            <p:cNvCxnSpPr>
              <a:cxnSpLocks/>
              <a:stCxn id="52" idx="3"/>
            </p:cNvCxnSpPr>
            <p:nvPr/>
          </p:nvCxnSpPr>
          <p:spPr>
            <a:xfrm flipV="1">
              <a:off x="7238487" y="3797195"/>
              <a:ext cx="452097" cy="199090"/>
            </a:xfrm>
            <a:prstGeom prst="bentConnector3">
              <a:avLst>
                <a:gd name="adj1" fmla="val 50000"/>
              </a:avLst>
            </a:prstGeom>
            <a:ln>
              <a:solidFill>
                <a:schemeClr val="bg1">
                  <a:lumMod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56" name="TextBox 55">
              <a:extLst>
                <a:ext uri="{FF2B5EF4-FFF2-40B4-BE49-F238E27FC236}">
                  <a16:creationId xmlns:a16="http://schemas.microsoft.com/office/drawing/2014/main" id="{6B93B5C2-4585-734A-A69C-DFA5DA9FAB26}"/>
                </a:ext>
              </a:extLst>
            </p:cNvPr>
            <p:cNvSpPr txBox="1"/>
            <p:nvPr/>
          </p:nvSpPr>
          <p:spPr>
            <a:xfrm>
              <a:off x="7208424" y="3619517"/>
              <a:ext cx="1767989" cy="338554"/>
            </a:xfrm>
            <a:prstGeom prst="rect">
              <a:avLst/>
            </a:prstGeom>
            <a:noFill/>
          </p:spPr>
          <p:txBody>
            <a:bodyPr wrap="square" rtlCol="0">
              <a:spAutoFit/>
            </a:bodyPr>
            <a:lstStyle/>
            <a:p>
              <a:pPr algn="ctr"/>
              <a:r>
                <a:rPr lang="en-US" sz="1600" b="1" dirty="0">
                  <a:solidFill>
                    <a:schemeClr val="bg1">
                      <a:lumMod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AR/VR</a:t>
              </a:r>
            </a:p>
          </p:txBody>
        </p:sp>
      </p:grpSp>
      <p:grpSp>
        <p:nvGrpSpPr>
          <p:cNvPr id="59" name="Group 58">
            <a:extLst>
              <a:ext uri="{FF2B5EF4-FFF2-40B4-BE49-F238E27FC236}">
                <a16:creationId xmlns:a16="http://schemas.microsoft.com/office/drawing/2014/main" id="{21698843-B75F-7142-92BD-BE60508DDD83}"/>
              </a:ext>
            </a:extLst>
          </p:cNvPr>
          <p:cNvGrpSpPr/>
          <p:nvPr/>
        </p:nvGrpSpPr>
        <p:grpSpPr>
          <a:xfrm>
            <a:off x="3359837" y="3485852"/>
            <a:ext cx="1928582" cy="708183"/>
            <a:chOff x="5309905" y="3500244"/>
            <a:chExt cx="1928582" cy="708183"/>
          </a:xfrm>
        </p:grpSpPr>
        <p:pic>
          <p:nvPicPr>
            <p:cNvPr id="60" name="Graphic 59" descr="Security camera">
              <a:extLst>
                <a:ext uri="{FF2B5EF4-FFF2-40B4-BE49-F238E27FC236}">
                  <a16:creationId xmlns:a16="http://schemas.microsoft.com/office/drawing/2014/main" id="{CE84D4BD-3F92-504F-9B25-17D7498C4D30}"/>
                </a:ext>
              </a:extLst>
            </p:cNvPr>
            <p:cNvPicPr>
              <a:picLocks noChangeAspect="1"/>
            </p:cNvPicPr>
            <p:nvPr/>
          </p:nvPicPr>
          <p:blipFill>
            <a:blip r:embed="rId10">
              <a:extLst>
                <a:ext uri="{96DAC541-7B7A-43D3-8B79-37D633B846F1}">
                  <asvg:svgBlip xmlns:asvg="http://schemas.microsoft.com/office/drawing/2016/SVG/main" r:embed="rId11"/>
                </a:ext>
              </a:extLst>
            </a:blip>
            <a:srcRect/>
            <a:stretch/>
          </p:blipFill>
          <p:spPr>
            <a:xfrm flipH="1">
              <a:off x="6814203" y="3784143"/>
              <a:ext cx="424284" cy="424284"/>
            </a:xfrm>
            <a:prstGeom prst="rect">
              <a:avLst/>
            </a:prstGeom>
          </p:spPr>
        </p:pic>
        <p:cxnSp>
          <p:nvCxnSpPr>
            <p:cNvPr id="61" name="Elbow Connector 60">
              <a:extLst>
                <a:ext uri="{FF2B5EF4-FFF2-40B4-BE49-F238E27FC236}">
                  <a16:creationId xmlns:a16="http://schemas.microsoft.com/office/drawing/2014/main" id="{E8F912BA-4789-E842-BA8D-7C45C56DD1BB}"/>
                </a:ext>
              </a:extLst>
            </p:cNvPr>
            <p:cNvCxnSpPr>
              <a:cxnSpLocks/>
              <a:stCxn id="60" idx="0"/>
            </p:cNvCxnSpPr>
            <p:nvPr/>
          </p:nvCxnSpPr>
          <p:spPr>
            <a:xfrm rot="16200000" flipV="1">
              <a:off x="6707428" y="3465225"/>
              <a:ext cx="114622" cy="523213"/>
            </a:xfrm>
            <a:prstGeom prst="bentConnector2">
              <a:avLst/>
            </a:prstGeom>
            <a:ln>
              <a:solidFill>
                <a:schemeClr val="bg1">
                  <a:lumMod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62" name="TextBox 61">
              <a:extLst>
                <a:ext uri="{FF2B5EF4-FFF2-40B4-BE49-F238E27FC236}">
                  <a16:creationId xmlns:a16="http://schemas.microsoft.com/office/drawing/2014/main" id="{ECBCF480-76E7-8240-B317-DB6D1FC79961}"/>
                </a:ext>
              </a:extLst>
            </p:cNvPr>
            <p:cNvSpPr txBox="1"/>
            <p:nvPr/>
          </p:nvSpPr>
          <p:spPr>
            <a:xfrm>
              <a:off x="5309905" y="3500244"/>
              <a:ext cx="1767989" cy="338554"/>
            </a:xfrm>
            <a:prstGeom prst="rect">
              <a:avLst/>
            </a:prstGeom>
            <a:noFill/>
          </p:spPr>
          <p:txBody>
            <a:bodyPr wrap="square" rtlCol="0">
              <a:spAutoFit/>
            </a:bodyPr>
            <a:lstStyle/>
            <a:p>
              <a:pPr algn="ctr"/>
              <a:r>
                <a:rPr lang="en-US" sz="1600" b="1" dirty="0">
                  <a:solidFill>
                    <a:schemeClr val="bg1">
                      <a:lumMod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CCTV</a:t>
              </a:r>
            </a:p>
          </p:txBody>
        </p:sp>
      </p:grpSp>
      <p:grpSp>
        <p:nvGrpSpPr>
          <p:cNvPr id="67" name="Group 66">
            <a:extLst>
              <a:ext uri="{FF2B5EF4-FFF2-40B4-BE49-F238E27FC236}">
                <a16:creationId xmlns:a16="http://schemas.microsoft.com/office/drawing/2014/main" id="{8DA81126-38CE-8143-B785-FDA6EF3014BE}"/>
              </a:ext>
            </a:extLst>
          </p:cNvPr>
          <p:cNvGrpSpPr/>
          <p:nvPr/>
        </p:nvGrpSpPr>
        <p:grpSpPr>
          <a:xfrm>
            <a:off x="5616017" y="5042347"/>
            <a:ext cx="1175342" cy="1146769"/>
            <a:chOff x="7141801" y="2698462"/>
            <a:chExt cx="1175342" cy="1146769"/>
          </a:xfrm>
        </p:grpSpPr>
        <p:pic>
          <p:nvPicPr>
            <p:cNvPr id="68" name="Graphic 67" descr="Medical">
              <a:extLst>
                <a:ext uri="{FF2B5EF4-FFF2-40B4-BE49-F238E27FC236}">
                  <a16:creationId xmlns:a16="http://schemas.microsoft.com/office/drawing/2014/main" id="{11338DA0-3E7F-824D-A20C-70C862A68509}"/>
                </a:ext>
              </a:extLst>
            </p:cNvPr>
            <p:cNvPicPr>
              <a:picLocks noChangeAspect="1"/>
            </p:cNvPicPr>
            <p:nvPr/>
          </p:nvPicPr>
          <p:blipFill>
            <a:blip r:embed="rId12">
              <a:extLst>
                <a:ext uri="{96DAC541-7B7A-43D3-8B79-37D633B846F1}">
                  <asvg:svgBlip xmlns:asvg="http://schemas.microsoft.com/office/drawing/2016/SVG/main" r:embed="rId13"/>
                </a:ext>
              </a:extLst>
            </a:blip>
            <a:srcRect/>
            <a:stretch/>
          </p:blipFill>
          <p:spPr>
            <a:xfrm>
              <a:off x="7700990" y="2698462"/>
              <a:ext cx="424284" cy="424284"/>
            </a:xfrm>
            <a:prstGeom prst="rect">
              <a:avLst/>
            </a:prstGeom>
          </p:spPr>
        </p:pic>
        <p:cxnSp>
          <p:nvCxnSpPr>
            <p:cNvPr id="69" name="Elbow Connector 68">
              <a:extLst>
                <a:ext uri="{FF2B5EF4-FFF2-40B4-BE49-F238E27FC236}">
                  <a16:creationId xmlns:a16="http://schemas.microsoft.com/office/drawing/2014/main" id="{7DA01E55-2BD0-C34E-B3EE-E6CBAC56617C}"/>
                </a:ext>
              </a:extLst>
            </p:cNvPr>
            <p:cNvCxnSpPr>
              <a:cxnSpLocks/>
              <a:stCxn id="68" idx="3"/>
              <a:endCxn id="70" idx="0"/>
            </p:cNvCxnSpPr>
            <p:nvPr/>
          </p:nvCxnSpPr>
          <p:spPr>
            <a:xfrm flipH="1">
              <a:off x="7729472" y="2910604"/>
              <a:ext cx="395802" cy="596073"/>
            </a:xfrm>
            <a:prstGeom prst="bentConnector4">
              <a:avLst>
                <a:gd name="adj1" fmla="val -57756"/>
                <a:gd name="adj2" fmla="val 67795"/>
              </a:avLst>
            </a:prstGeom>
            <a:ln>
              <a:solidFill>
                <a:schemeClr val="bg1">
                  <a:lumMod val="50000"/>
                </a:schemeClr>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70" name="TextBox 69">
              <a:extLst>
                <a:ext uri="{FF2B5EF4-FFF2-40B4-BE49-F238E27FC236}">
                  <a16:creationId xmlns:a16="http://schemas.microsoft.com/office/drawing/2014/main" id="{B66A4D74-7FD2-2E41-95D1-CB64AE5FD14F}"/>
                </a:ext>
              </a:extLst>
            </p:cNvPr>
            <p:cNvSpPr txBox="1"/>
            <p:nvPr/>
          </p:nvSpPr>
          <p:spPr>
            <a:xfrm>
              <a:off x="7141801" y="3506677"/>
              <a:ext cx="1175342" cy="338554"/>
            </a:xfrm>
            <a:prstGeom prst="rect">
              <a:avLst/>
            </a:prstGeom>
            <a:noFill/>
          </p:spPr>
          <p:txBody>
            <a:bodyPr wrap="square" rtlCol="0">
              <a:spAutoFit/>
            </a:bodyPr>
            <a:lstStyle/>
            <a:p>
              <a:pPr algn="ctr"/>
              <a:r>
                <a:rPr lang="en-US" sz="1600" b="1" dirty="0">
                  <a:solidFill>
                    <a:schemeClr val="bg1">
                      <a:lumMod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E-health</a:t>
              </a:r>
            </a:p>
          </p:txBody>
        </p:sp>
      </p:grpSp>
      <mc:AlternateContent xmlns:mc="http://schemas.openxmlformats.org/markup-compatibility/2006" xmlns:a14="http://schemas.microsoft.com/office/drawing/2010/main">
        <mc:Choice Requires="a14">
          <p:sp>
            <p:nvSpPr>
              <p:cNvPr id="82" name="TextBox 81">
                <a:extLst>
                  <a:ext uri="{FF2B5EF4-FFF2-40B4-BE49-F238E27FC236}">
                    <a16:creationId xmlns:a16="http://schemas.microsoft.com/office/drawing/2014/main" id="{85CEEE0B-618C-2B4A-8E64-F72EB18DD15D}"/>
                  </a:ext>
                </a:extLst>
              </p:cNvPr>
              <p:cNvSpPr txBox="1"/>
              <p:nvPr/>
            </p:nvSpPr>
            <p:spPr>
              <a:xfrm rot="18140377">
                <a:off x="5676783" y="5117527"/>
                <a:ext cx="777777" cy="83099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4800" i="1" smtClean="0">
                          <a:solidFill>
                            <a:srgbClr val="7F7F7F"/>
                          </a:solidFill>
                          <a:latin typeface="Cambria Math" panose="02040503050406030204" pitchFamily="18" charset="0"/>
                          <a:ea typeface="Cambria Math" panose="02040503050406030204" pitchFamily="18" charset="0"/>
                        </a:rPr>
                        <m:t>≈</m:t>
                      </m:r>
                    </m:oMath>
                  </m:oMathPara>
                </a14:m>
                <a:endParaRPr lang="en-US" sz="3600" dirty="0">
                  <a:solidFill>
                    <a:srgbClr val="7F7F7F"/>
                  </a:solidFill>
                </a:endParaRPr>
              </a:p>
            </p:txBody>
          </p:sp>
        </mc:Choice>
        <mc:Fallback xmlns="">
          <p:sp>
            <p:nvSpPr>
              <p:cNvPr id="82" name="TextBox 81">
                <a:extLst>
                  <a:ext uri="{FF2B5EF4-FFF2-40B4-BE49-F238E27FC236}">
                    <a16:creationId xmlns:a16="http://schemas.microsoft.com/office/drawing/2014/main" id="{85CEEE0B-618C-2B4A-8E64-F72EB18DD15D}"/>
                  </a:ext>
                </a:extLst>
              </p:cNvPr>
              <p:cNvSpPr txBox="1">
                <a:spLocks noRot="1" noChangeAspect="1" noMove="1" noResize="1" noEditPoints="1" noAdjustHandles="1" noChangeArrowheads="1" noChangeShapeType="1" noTextEdit="1"/>
              </p:cNvSpPr>
              <p:nvPr/>
            </p:nvSpPr>
            <p:spPr>
              <a:xfrm rot="18140377">
                <a:off x="5676783" y="5117527"/>
                <a:ext cx="777777" cy="830997"/>
              </a:xfrm>
              <a:prstGeom prst="rect">
                <a:avLst/>
              </a:prstGeom>
              <a:blipFill>
                <a:blip r:embed="rId1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40986387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1"/>
                                        </p:tgtEl>
                                        <p:attrNameLst>
                                          <p:attrName>style.visibility</p:attrName>
                                        </p:attrNameLst>
                                      </p:cBhvr>
                                      <p:to>
                                        <p:strVal val="visible"/>
                                      </p:to>
                                    </p:set>
                                    <p:animEffect transition="in" filter="fade">
                                      <p:cBhvr>
                                        <p:cTn id="7" dur="500"/>
                                        <p:tgtEl>
                                          <p:spTgt spid="8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2"/>
                                        </p:tgtEl>
                                        <p:attrNameLst>
                                          <p:attrName>style.visibility</p:attrName>
                                        </p:attrNameLst>
                                      </p:cBhvr>
                                      <p:to>
                                        <p:strVal val="visible"/>
                                      </p:to>
                                    </p:set>
                                    <p:animEffect transition="in" filter="fade">
                                      <p:cBhvr>
                                        <p:cTn id="10" dur="500"/>
                                        <p:tgtEl>
                                          <p:spTgt spid="8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500"/>
                            </p:stCondLst>
                            <p:childTnLst>
                              <p:par>
                                <p:cTn id="17" presetID="10" presetClass="entr" presetSubtype="0"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Effect transition="in" filter="fade">
                                      <p:cBhvr>
                                        <p:cTn id="27" dur="500"/>
                                        <p:tgtEl>
                                          <p:spTgt spid="34"/>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fade">
                                      <p:cBhvr>
                                        <p:cTn id="37" dur="500"/>
                                        <p:tgtEl>
                                          <p:spTgt spid="31"/>
                                        </p:tgtEl>
                                      </p:cBhvr>
                                    </p:animEffect>
                                  </p:childTnLst>
                                </p:cTn>
                              </p:par>
                            </p:childTnLst>
                          </p:cTn>
                        </p:par>
                        <p:par>
                          <p:cTn id="38" fill="hold">
                            <p:stCondLst>
                              <p:cond delay="500"/>
                            </p:stCondLst>
                            <p:childTnLst>
                              <p:par>
                                <p:cTn id="39" presetID="10" presetClass="entr" presetSubtype="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35"/>
                                        </p:tgtEl>
                                        <p:attrNameLst>
                                          <p:attrName>style.visibility</p:attrName>
                                        </p:attrNameLst>
                                      </p:cBhvr>
                                      <p:to>
                                        <p:strVal val="visible"/>
                                      </p:to>
                                    </p:set>
                                    <p:animEffect transition="in" filter="fade">
                                      <p:cBhvr>
                                        <p:cTn id="45" dur="500"/>
                                        <p:tgtEl>
                                          <p:spTgt spid="35"/>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nodeType="clickEffect">
                                  <p:stCondLst>
                                    <p:cond delay="0"/>
                                  </p:stCondLst>
                                  <p:childTnLst>
                                    <p:set>
                                      <p:cBhvr>
                                        <p:cTn id="49" dur="1" fill="hold">
                                          <p:stCondLst>
                                            <p:cond delay="0"/>
                                          </p:stCondLst>
                                        </p:cTn>
                                        <p:tgtEl>
                                          <p:spTgt spid="57"/>
                                        </p:tgtEl>
                                        <p:attrNameLst>
                                          <p:attrName>style.visibility</p:attrName>
                                        </p:attrNameLst>
                                      </p:cBhvr>
                                      <p:to>
                                        <p:strVal val="visible"/>
                                      </p:to>
                                    </p:set>
                                    <p:animEffect transition="in" filter="fade">
                                      <p:cBhvr>
                                        <p:cTn id="50" dur="500"/>
                                        <p:tgtEl>
                                          <p:spTgt spid="57"/>
                                        </p:tgtEl>
                                      </p:cBhvr>
                                    </p:animEffect>
                                  </p:childTnLst>
                                </p:cTn>
                              </p:par>
                            </p:childTnLst>
                          </p:cTn>
                        </p:par>
                      </p:childTnLst>
                    </p:cTn>
                  </p:par>
                  <p:par>
                    <p:cTn id="51" fill="hold">
                      <p:stCondLst>
                        <p:cond delay="indefinite"/>
                      </p:stCondLst>
                      <p:childTnLst>
                        <p:par>
                          <p:cTn id="52" fill="hold">
                            <p:stCondLst>
                              <p:cond delay="0"/>
                            </p:stCondLst>
                            <p:childTnLst>
                              <p:par>
                                <p:cTn id="53" presetID="10" presetClass="entr" presetSubtype="0" fill="hold" grpId="0" nodeType="clickEffect">
                                  <p:stCondLst>
                                    <p:cond delay="0"/>
                                  </p:stCondLst>
                                  <p:childTnLst>
                                    <p:set>
                                      <p:cBhvr>
                                        <p:cTn id="54" dur="1" fill="hold">
                                          <p:stCondLst>
                                            <p:cond delay="0"/>
                                          </p:stCondLst>
                                        </p:cTn>
                                        <p:tgtEl>
                                          <p:spTgt spid="32"/>
                                        </p:tgtEl>
                                        <p:attrNameLst>
                                          <p:attrName>style.visibility</p:attrName>
                                        </p:attrNameLst>
                                      </p:cBhvr>
                                      <p:to>
                                        <p:strVal val="visible"/>
                                      </p:to>
                                    </p:set>
                                    <p:animEffect transition="in" filter="fade">
                                      <p:cBhvr>
                                        <p:cTn id="55" dur="500"/>
                                        <p:tgtEl>
                                          <p:spTgt spid="32"/>
                                        </p:tgtEl>
                                      </p:cBhvr>
                                    </p:animEffect>
                                  </p:childTnLst>
                                </p:cTn>
                              </p:par>
                            </p:childTnLst>
                          </p:cTn>
                        </p:par>
                        <p:par>
                          <p:cTn id="56" fill="hold">
                            <p:stCondLst>
                              <p:cond delay="500"/>
                            </p:stCondLst>
                            <p:childTnLst>
                              <p:par>
                                <p:cTn id="57" presetID="10" presetClass="entr" presetSubtype="0"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fade">
                                      <p:cBhvr>
                                        <p:cTn id="59" dur="500"/>
                                        <p:tgtEl>
                                          <p:spTgt spid="20"/>
                                        </p:tgtEl>
                                      </p:cBhvr>
                                    </p:animEffect>
                                  </p:childTnLst>
                                </p:cTn>
                              </p:par>
                            </p:childTnLst>
                          </p:cTn>
                        </p:par>
                        <p:par>
                          <p:cTn id="60" fill="hold">
                            <p:stCondLst>
                              <p:cond delay="1000"/>
                            </p:stCondLst>
                            <p:childTnLst>
                              <p:par>
                                <p:cTn id="61" presetID="10"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fade">
                                      <p:cBhvr>
                                        <p:cTn id="63" dur="500"/>
                                        <p:tgtEl>
                                          <p:spTgt spid="36"/>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nodeType="clickEffect">
                                  <p:stCondLst>
                                    <p:cond delay="0"/>
                                  </p:stCondLst>
                                  <p:childTnLst>
                                    <p:set>
                                      <p:cBhvr>
                                        <p:cTn id="72" dur="1" fill="hold">
                                          <p:stCondLst>
                                            <p:cond delay="0"/>
                                          </p:stCondLst>
                                        </p:cTn>
                                        <p:tgtEl>
                                          <p:spTgt spid="67"/>
                                        </p:tgtEl>
                                        <p:attrNameLst>
                                          <p:attrName>style.visibility</p:attrName>
                                        </p:attrNameLst>
                                      </p:cBhvr>
                                      <p:to>
                                        <p:strVal val="visible"/>
                                      </p:to>
                                    </p:set>
                                    <p:animEffect transition="in" filter="fade">
                                      <p:cBhvr>
                                        <p:cTn id="73" dur="500"/>
                                        <p:tgtEl>
                                          <p:spTgt spid="67"/>
                                        </p:tgtEl>
                                      </p:cBhvr>
                                    </p:animEffect>
                                  </p:childTnLst>
                                </p:cTn>
                              </p:par>
                              <p:par>
                                <p:cTn id="74" presetID="10" presetClass="entr" presetSubtype="0" fill="hold" nodeType="withEffect">
                                  <p:stCondLst>
                                    <p:cond delay="0"/>
                                  </p:stCondLst>
                                  <p:childTnLst>
                                    <p:set>
                                      <p:cBhvr>
                                        <p:cTn id="75" dur="1" fill="hold">
                                          <p:stCondLst>
                                            <p:cond delay="0"/>
                                          </p:stCondLst>
                                        </p:cTn>
                                        <p:tgtEl>
                                          <p:spTgt spid="25"/>
                                        </p:tgtEl>
                                        <p:attrNameLst>
                                          <p:attrName>style.visibility</p:attrName>
                                        </p:attrNameLst>
                                      </p:cBhvr>
                                      <p:to>
                                        <p:strVal val="visible"/>
                                      </p:to>
                                    </p:set>
                                    <p:animEffect transition="in" filter="fade">
                                      <p:cBhvr>
                                        <p:cTn id="76" dur="500"/>
                                        <p:tgtEl>
                                          <p:spTgt spid="25"/>
                                        </p:tgtEl>
                                      </p:cBhvr>
                                    </p:animEffect>
                                  </p:childTnLst>
                                </p:cTn>
                              </p:par>
                              <p:par>
                                <p:cTn id="77" presetID="10" presetClass="entr" presetSubtype="0" fill="hold" nodeType="withEffect">
                                  <p:stCondLst>
                                    <p:cond delay="0"/>
                                  </p:stCondLst>
                                  <p:childTnLst>
                                    <p:set>
                                      <p:cBhvr>
                                        <p:cTn id="78" dur="1" fill="hold">
                                          <p:stCondLst>
                                            <p:cond delay="0"/>
                                          </p:stCondLst>
                                        </p:cTn>
                                        <p:tgtEl>
                                          <p:spTgt spid="59"/>
                                        </p:tgtEl>
                                        <p:attrNameLst>
                                          <p:attrName>style.visibility</p:attrName>
                                        </p:attrNameLst>
                                      </p:cBhvr>
                                      <p:to>
                                        <p:strVal val="visible"/>
                                      </p:to>
                                    </p:set>
                                    <p:animEffect transition="in" filter="fade">
                                      <p:cBhvr>
                                        <p:cTn id="79" dur="500"/>
                                        <p:tgtEl>
                                          <p:spTgt spid="59"/>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80"/>
                                        </p:tgtEl>
                                        <p:attrNameLst>
                                          <p:attrName>style.visibility</p:attrName>
                                        </p:attrNameLst>
                                      </p:cBhvr>
                                      <p:to>
                                        <p:strVal val="visible"/>
                                      </p:to>
                                    </p:set>
                                    <p:animEffect transition="in" filter="fade">
                                      <p:cBhvr>
                                        <p:cTn id="84"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31" grpId="0" animBg="1"/>
      <p:bldP spid="32" grpId="0" animBg="1"/>
      <p:bldP spid="28" grpId="0"/>
      <p:bldP spid="34" grpId="0"/>
      <p:bldP spid="35" grpId="0"/>
      <p:bldP spid="36" grpId="0"/>
      <p:bldP spid="8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1F038E9-2169-D24A-A9E7-033A918CF779}"/>
              </a:ext>
            </a:extLst>
          </p:cNvPr>
          <p:cNvGrpSpPr/>
          <p:nvPr/>
        </p:nvGrpSpPr>
        <p:grpSpPr>
          <a:xfrm>
            <a:off x="1872806" y="2592475"/>
            <a:ext cx="2095822" cy="2223012"/>
            <a:chOff x="4653949" y="2449947"/>
            <a:chExt cx="2684920" cy="2847861"/>
          </a:xfrm>
        </p:grpSpPr>
        <p:pic>
          <p:nvPicPr>
            <p:cNvPr id="5" name="Picture 4" descr="A picture containing green&#10;&#10;Description automatically generated">
              <a:extLst>
                <a:ext uri="{FF2B5EF4-FFF2-40B4-BE49-F238E27FC236}">
                  <a16:creationId xmlns:a16="http://schemas.microsoft.com/office/drawing/2014/main" id="{DAD63765-A845-D446-9DDE-9074E1FCD671}"/>
                </a:ext>
              </a:extLst>
            </p:cNvPr>
            <p:cNvPicPr>
              <a:picLocks noChangeAspect="1"/>
            </p:cNvPicPr>
            <p:nvPr/>
          </p:nvPicPr>
          <p:blipFill>
            <a:blip r:embed="rId3"/>
            <a:stretch>
              <a:fillRect/>
            </a:stretch>
          </p:blipFill>
          <p:spPr>
            <a:xfrm>
              <a:off x="6048128" y="3824301"/>
              <a:ext cx="1290741" cy="1290741"/>
            </a:xfrm>
            <a:prstGeom prst="rect">
              <a:avLst/>
            </a:prstGeom>
          </p:spPr>
        </p:pic>
        <p:pic>
          <p:nvPicPr>
            <p:cNvPr id="6" name="Picture 5" descr="A picture containing propeller&#10;&#10;Description automatically generated">
              <a:extLst>
                <a:ext uri="{FF2B5EF4-FFF2-40B4-BE49-F238E27FC236}">
                  <a16:creationId xmlns:a16="http://schemas.microsoft.com/office/drawing/2014/main" id="{1468E236-4112-194F-AE97-F620AEB7CA47}"/>
                </a:ext>
              </a:extLst>
            </p:cNvPr>
            <p:cNvPicPr>
              <a:picLocks noChangeAspect="1"/>
            </p:cNvPicPr>
            <p:nvPr/>
          </p:nvPicPr>
          <p:blipFill>
            <a:blip r:embed="rId4"/>
            <a:stretch>
              <a:fillRect/>
            </a:stretch>
          </p:blipFill>
          <p:spPr>
            <a:xfrm>
              <a:off x="4653949" y="2449947"/>
              <a:ext cx="2232622" cy="2847861"/>
            </a:xfrm>
            <a:prstGeom prst="rect">
              <a:avLst/>
            </a:prstGeom>
          </p:spPr>
        </p:pic>
      </p:grpSp>
      <p:sp>
        <p:nvSpPr>
          <p:cNvPr id="9" name="Rounded Rectangle 8">
            <a:extLst>
              <a:ext uri="{FF2B5EF4-FFF2-40B4-BE49-F238E27FC236}">
                <a16:creationId xmlns:a16="http://schemas.microsoft.com/office/drawing/2014/main" id="{EEB48C8A-B035-BD46-9850-92864B104CF2}"/>
              </a:ext>
            </a:extLst>
          </p:cNvPr>
          <p:cNvSpPr/>
          <p:nvPr/>
        </p:nvSpPr>
        <p:spPr>
          <a:xfrm>
            <a:off x="6468731" y="488190"/>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0" name="Rectangle 9" descr="Smart Phone">
            <a:extLst>
              <a:ext uri="{FF2B5EF4-FFF2-40B4-BE49-F238E27FC236}">
                <a16:creationId xmlns:a16="http://schemas.microsoft.com/office/drawing/2014/main" id="{E5C362D2-4A9A-EF42-9D6A-D11BAB75D2CE}"/>
              </a:ext>
            </a:extLst>
          </p:cNvPr>
          <p:cNvSpPr/>
          <p:nvPr/>
        </p:nvSpPr>
        <p:spPr>
          <a:xfrm rot="20731269">
            <a:off x="6690643" y="664763"/>
            <a:ext cx="326716" cy="326716"/>
          </a:xfrm>
          <a:prstGeom prst="rect">
            <a:avLst/>
          </a:prstGeom>
          <a:blipFill>
            <a:blip r:embed="rId5">
              <a:biLevel thresh="75000"/>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1" name="Freeform 10">
            <a:extLst>
              <a:ext uri="{FF2B5EF4-FFF2-40B4-BE49-F238E27FC236}">
                <a16:creationId xmlns:a16="http://schemas.microsoft.com/office/drawing/2014/main" id="{68E79FDA-B9C7-C24A-A1DE-678F6C3D407E}"/>
              </a:ext>
            </a:extLst>
          </p:cNvPr>
          <p:cNvSpPr/>
          <p:nvPr/>
        </p:nvSpPr>
        <p:spPr>
          <a:xfrm>
            <a:off x="7405733" y="488190"/>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CMU Sans Serif Medium" panose="02000603000000000000" pitchFamily="2" charset="0"/>
                <a:ea typeface="CMU Sans Serif Medium" panose="02000603000000000000" pitchFamily="2" charset="0"/>
                <a:cs typeface="CMU Sans Serif Medium" panose="02000603000000000000" pitchFamily="2" charset="0"/>
              </a:rPr>
              <a:t>Landscape Across 5G Carriers</a:t>
            </a:r>
          </a:p>
        </p:txBody>
      </p:sp>
      <p:sp>
        <p:nvSpPr>
          <p:cNvPr id="12" name="Rounded Rectangle 11">
            <a:extLst>
              <a:ext uri="{FF2B5EF4-FFF2-40B4-BE49-F238E27FC236}">
                <a16:creationId xmlns:a16="http://schemas.microsoft.com/office/drawing/2014/main" id="{A422C163-7D5E-6F4B-81BF-455820E50F41}"/>
              </a:ext>
            </a:extLst>
          </p:cNvPr>
          <p:cNvSpPr/>
          <p:nvPr/>
        </p:nvSpPr>
        <p:spPr>
          <a:xfrm>
            <a:off x="6468731" y="1502262"/>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14" name="Freeform 13">
            <a:extLst>
              <a:ext uri="{FF2B5EF4-FFF2-40B4-BE49-F238E27FC236}">
                <a16:creationId xmlns:a16="http://schemas.microsoft.com/office/drawing/2014/main" id="{21047228-DA3A-C94D-BC26-B062D5439AC5}"/>
              </a:ext>
            </a:extLst>
          </p:cNvPr>
          <p:cNvSpPr/>
          <p:nvPr/>
        </p:nvSpPr>
        <p:spPr>
          <a:xfrm>
            <a:off x="7405733" y="1502262"/>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CMU Sans Serif Medium" panose="02000603000000000000" pitchFamily="2" charset="0"/>
                <a:ea typeface="CMU Sans Serif Medium" panose="02000603000000000000" pitchFamily="2" charset="0"/>
                <a:cs typeface="CMU Sans Serif Medium" panose="02000603000000000000" pitchFamily="2" charset="0"/>
              </a:rPr>
              <a:t>Impact of User Mobility</a:t>
            </a:r>
          </a:p>
        </p:txBody>
      </p:sp>
      <p:sp>
        <p:nvSpPr>
          <p:cNvPr id="15" name="Rounded Rectangle 14">
            <a:extLst>
              <a:ext uri="{FF2B5EF4-FFF2-40B4-BE49-F238E27FC236}">
                <a16:creationId xmlns:a16="http://schemas.microsoft.com/office/drawing/2014/main" id="{7E69ADAF-F082-5449-8F97-988393763589}"/>
              </a:ext>
            </a:extLst>
          </p:cNvPr>
          <p:cNvSpPr/>
          <p:nvPr/>
        </p:nvSpPr>
        <p:spPr>
          <a:xfrm>
            <a:off x="6468731" y="2516335"/>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17" name="Freeform 16">
            <a:extLst>
              <a:ext uri="{FF2B5EF4-FFF2-40B4-BE49-F238E27FC236}">
                <a16:creationId xmlns:a16="http://schemas.microsoft.com/office/drawing/2014/main" id="{988539FB-05D1-4741-A450-C6064E8E387C}"/>
              </a:ext>
            </a:extLst>
          </p:cNvPr>
          <p:cNvSpPr/>
          <p:nvPr/>
        </p:nvSpPr>
        <p:spPr>
          <a:xfrm>
            <a:off x="7405733" y="2516335"/>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a:latin typeface="CMU Sans Serif Medium" panose="02000603000000000000" pitchFamily="2" charset="0"/>
                <a:ea typeface="CMU Sans Serif Medium" panose="02000603000000000000" pitchFamily="2" charset="0"/>
                <a:cs typeface="CMU Sans Serif Medium" panose="02000603000000000000" pitchFamily="2" charset="0"/>
              </a:rPr>
              <a:t>Handoffs in NSA 5G</a:t>
            </a:r>
          </a:p>
        </p:txBody>
      </p:sp>
      <p:sp>
        <p:nvSpPr>
          <p:cNvPr id="18" name="Rounded Rectangle 17">
            <a:extLst>
              <a:ext uri="{FF2B5EF4-FFF2-40B4-BE49-F238E27FC236}">
                <a16:creationId xmlns:a16="http://schemas.microsoft.com/office/drawing/2014/main" id="{6EB97F3C-3AD2-164A-B28B-8C8667AFD699}"/>
              </a:ext>
            </a:extLst>
          </p:cNvPr>
          <p:cNvSpPr/>
          <p:nvPr/>
        </p:nvSpPr>
        <p:spPr>
          <a:xfrm>
            <a:off x="6468731" y="3530407"/>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20" name="Freeform 19">
            <a:extLst>
              <a:ext uri="{FF2B5EF4-FFF2-40B4-BE49-F238E27FC236}">
                <a16:creationId xmlns:a16="http://schemas.microsoft.com/office/drawing/2014/main" id="{63581D27-A1AE-864F-B483-D0EF87FF7B37}"/>
              </a:ext>
            </a:extLst>
          </p:cNvPr>
          <p:cNvSpPr/>
          <p:nvPr/>
        </p:nvSpPr>
        <p:spPr>
          <a:xfrm>
            <a:off x="7405733" y="3530407"/>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a:latin typeface="CMU Sans Serif Medium" panose="02000603000000000000" pitchFamily="2" charset="0"/>
                <a:ea typeface="CMU Sans Serif Medium" panose="02000603000000000000" pitchFamily="2" charset="0"/>
                <a:cs typeface="CMU Sans Serif Medium" panose="02000603000000000000" pitchFamily="2" charset="0"/>
              </a:rPr>
              <a:t>Line of Sight Performance</a:t>
            </a:r>
          </a:p>
        </p:txBody>
      </p:sp>
      <p:sp>
        <p:nvSpPr>
          <p:cNvPr id="21" name="Rounded Rectangle 20">
            <a:extLst>
              <a:ext uri="{FF2B5EF4-FFF2-40B4-BE49-F238E27FC236}">
                <a16:creationId xmlns:a16="http://schemas.microsoft.com/office/drawing/2014/main" id="{02ECACF4-6E5F-0044-A2B0-6913C5367910}"/>
              </a:ext>
            </a:extLst>
          </p:cNvPr>
          <p:cNvSpPr/>
          <p:nvPr/>
        </p:nvSpPr>
        <p:spPr>
          <a:xfrm>
            <a:off x="6468731" y="4544479"/>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23" name="Freeform 22">
            <a:extLst>
              <a:ext uri="{FF2B5EF4-FFF2-40B4-BE49-F238E27FC236}">
                <a16:creationId xmlns:a16="http://schemas.microsoft.com/office/drawing/2014/main" id="{B65AADA7-BABA-D84C-98BB-E82BCB4A6316}"/>
              </a:ext>
            </a:extLst>
          </p:cNvPr>
          <p:cNvSpPr/>
          <p:nvPr/>
        </p:nvSpPr>
        <p:spPr>
          <a:xfrm>
            <a:off x="7405733" y="4544479"/>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a:latin typeface="CMU Sans Serif Medium" panose="02000603000000000000" pitchFamily="2" charset="0"/>
                <a:ea typeface="CMU Sans Serif Medium" panose="02000603000000000000" pitchFamily="2" charset="0"/>
                <a:cs typeface="CMU Sans Serif Medium" panose="02000603000000000000" pitchFamily="2" charset="0"/>
              </a:rPr>
              <a:t>Non-Line of Sight Performance</a:t>
            </a:r>
          </a:p>
        </p:txBody>
      </p:sp>
      <p:sp>
        <p:nvSpPr>
          <p:cNvPr id="24" name="Rounded Rectangle 23">
            <a:extLst>
              <a:ext uri="{FF2B5EF4-FFF2-40B4-BE49-F238E27FC236}">
                <a16:creationId xmlns:a16="http://schemas.microsoft.com/office/drawing/2014/main" id="{E2D49D5E-E98A-9D4C-87A6-E09C1B07B163}"/>
              </a:ext>
            </a:extLst>
          </p:cNvPr>
          <p:cNvSpPr/>
          <p:nvPr/>
        </p:nvSpPr>
        <p:spPr>
          <a:xfrm>
            <a:off x="6468731" y="5558551"/>
            <a:ext cx="4914616" cy="811257"/>
          </a:xfrm>
          <a:prstGeom prst="roundRect">
            <a:avLst>
              <a:gd name="adj" fmla="val 10000"/>
            </a:avLst>
          </a:prstGeom>
          <a:effectLst>
            <a:outerShdw blurRad="76200" dir="18900000" sy="23000" kx="-1200000" algn="bl" rotWithShape="0">
              <a:prstClr val="black">
                <a:alpha val="20000"/>
              </a:prstClr>
            </a:outerShdw>
          </a:effectLst>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26" name="Freeform 25">
            <a:extLst>
              <a:ext uri="{FF2B5EF4-FFF2-40B4-BE49-F238E27FC236}">
                <a16:creationId xmlns:a16="http://schemas.microsoft.com/office/drawing/2014/main" id="{0F2417F7-19C3-5345-A5C0-D66043C3F6E6}"/>
              </a:ext>
            </a:extLst>
          </p:cNvPr>
          <p:cNvSpPr/>
          <p:nvPr/>
        </p:nvSpPr>
        <p:spPr>
          <a:xfrm>
            <a:off x="7405733" y="5558551"/>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b="1" u="sng" kern="1200" dirty="0">
                <a:latin typeface="CMU Sans Serif Medium" panose="02000603000000000000" pitchFamily="2" charset="0"/>
                <a:ea typeface="CMU Sans Serif Medium" panose="02000603000000000000" pitchFamily="2" charset="0"/>
                <a:cs typeface="CMU Sans Serif Medium" panose="02000603000000000000" pitchFamily="2" charset="0"/>
              </a:rPr>
              <a:t>Application Performance</a:t>
            </a:r>
          </a:p>
        </p:txBody>
      </p:sp>
      <p:sp>
        <p:nvSpPr>
          <p:cNvPr id="27" name="Rectangle 26" descr="Smart Phone">
            <a:extLst>
              <a:ext uri="{FF2B5EF4-FFF2-40B4-BE49-F238E27FC236}">
                <a16:creationId xmlns:a16="http://schemas.microsoft.com/office/drawing/2014/main" id="{3AB8F2B3-2402-A94D-860F-2DC3E6B08415}"/>
              </a:ext>
            </a:extLst>
          </p:cNvPr>
          <p:cNvSpPr/>
          <p:nvPr/>
        </p:nvSpPr>
        <p:spPr>
          <a:xfrm rot="1323633">
            <a:off x="6829920" y="705359"/>
            <a:ext cx="446191" cy="446191"/>
          </a:xfrm>
          <a:prstGeom prst="rect">
            <a:avLst/>
          </a:prstGeom>
          <a:blipFill>
            <a:blip r:embed="rId5">
              <a:duotone>
                <a:prstClr val="black"/>
                <a:schemeClr val="accent3">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pic>
        <p:nvPicPr>
          <p:cNvPr id="29" name="Graphic 28" descr="Car">
            <a:extLst>
              <a:ext uri="{FF2B5EF4-FFF2-40B4-BE49-F238E27FC236}">
                <a16:creationId xmlns:a16="http://schemas.microsoft.com/office/drawing/2014/main" id="{B86B467E-907C-BC4C-A6ED-F5A195C8D8B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29708" y="1584149"/>
            <a:ext cx="713862" cy="713862"/>
          </a:xfrm>
          <a:prstGeom prst="rect">
            <a:avLst/>
          </a:prstGeom>
        </p:spPr>
      </p:pic>
      <p:pic>
        <p:nvPicPr>
          <p:cNvPr id="31" name="Graphic 30" descr="Cell Tower">
            <a:extLst>
              <a:ext uri="{FF2B5EF4-FFF2-40B4-BE49-F238E27FC236}">
                <a16:creationId xmlns:a16="http://schemas.microsoft.com/office/drawing/2014/main" id="{CB9DF75B-D355-D147-B37B-F142A5944EB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920615" y="2637068"/>
            <a:ext cx="422955" cy="422955"/>
          </a:xfrm>
          <a:prstGeom prst="rect">
            <a:avLst/>
          </a:prstGeom>
        </p:spPr>
      </p:pic>
      <p:pic>
        <p:nvPicPr>
          <p:cNvPr id="32" name="Graphic 31" descr="Cell Tower">
            <a:extLst>
              <a:ext uri="{FF2B5EF4-FFF2-40B4-BE49-F238E27FC236}">
                <a16:creationId xmlns:a16="http://schemas.microsoft.com/office/drawing/2014/main" id="{5F5B18E1-2E7F-364D-A707-582EDDF23A1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698396" y="2901228"/>
            <a:ext cx="270555" cy="270555"/>
          </a:xfrm>
          <a:prstGeom prst="rect">
            <a:avLst/>
          </a:prstGeom>
        </p:spPr>
      </p:pic>
      <p:sp>
        <p:nvSpPr>
          <p:cNvPr id="33" name="Arc 32">
            <a:extLst>
              <a:ext uri="{FF2B5EF4-FFF2-40B4-BE49-F238E27FC236}">
                <a16:creationId xmlns:a16="http://schemas.microsoft.com/office/drawing/2014/main" id="{7187BA79-9AA1-2C4E-90C5-BFCF65E1DBDC}"/>
              </a:ext>
            </a:extLst>
          </p:cNvPr>
          <p:cNvSpPr/>
          <p:nvPr/>
        </p:nvSpPr>
        <p:spPr>
          <a:xfrm rot="16200000">
            <a:off x="6790764" y="2765950"/>
            <a:ext cx="356374" cy="270556"/>
          </a:xfrm>
          <a:prstGeom prst="arc">
            <a:avLst>
              <a:gd name="adj1" fmla="val 17306088"/>
              <a:gd name="adj2" fmla="val 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8" name="Straight Connector 37">
            <a:extLst>
              <a:ext uri="{FF2B5EF4-FFF2-40B4-BE49-F238E27FC236}">
                <a16:creationId xmlns:a16="http://schemas.microsoft.com/office/drawing/2014/main" id="{61D2E10F-51C6-F34C-90AC-80D90D829A48}"/>
              </a:ext>
            </a:extLst>
          </p:cNvPr>
          <p:cNvCxnSpPr>
            <a:cxnSpLocks/>
          </p:cNvCxnSpPr>
          <p:nvPr/>
        </p:nvCxnSpPr>
        <p:spPr>
          <a:xfrm flipV="1">
            <a:off x="6875600" y="3892380"/>
            <a:ext cx="246314" cy="9875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5" name="Rectangle 34" descr="Smart Phone">
            <a:extLst>
              <a:ext uri="{FF2B5EF4-FFF2-40B4-BE49-F238E27FC236}">
                <a16:creationId xmlns:a16="http://schemas.microsoft.com/office/drawing/2014/main" id="{514A206C-192F-6541-9C37-48CA0155E5A7}"/>
              </a:ext>
            </a:extLst>
          </p:cNvPr>
          <p:cNvSpPr/>
          <p:nvPr/>
        </p:nvSpPr>
        <p:spPr>
          <a:xfrm rot="20203596">
            <a:off x="6668454" y="3909348"/>
            <a:ext cx="327258" cy="327258"/>
          </a:xfrm>
          <a:prstGeom prst="rect">
            <a:avLst/>
          </a:prstGeom>
          <a:blipFill>
            <a:blip r:embed="rId5">
              <a:duotone>
                <a:prstClr val="black"/>
                <a:schemeClr val="accent3">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pic>
        <p:nvPicPr>
          <p:cNvPr id="36" name="Graphic 35" descr="Cell Tower">
            <a:extLst>
              <a:ext uri="{FF2B5EF4-FFF2-40B4-BE49-F238E27FC236}">
                <a16:creationId xmlns:a16="http://schemas.microsoft.com/office/drawing/2014/main" id="{3EDCBF6A-4D52-2C40-9C3B-4C2BFF105332}"/>
              </a:ext>
            </a:extLst>
          </p:cNvPr>
          <p:cNvPicPr>
            <a:picLocks noChangeAspect="1"/>
          </p:cNvPicPr>
          <p:nvPr/>
        </p:nvPicPr>
        <p:blipFill>
          <a:blip r:embed="rId10">
            <a:extLst>
              <a:ext uri="{96DAC541-7B7A-43D3-8B79-37D633B846F1}">
                <asvg:svgBlip xmlns:asvg="http://schemas.microsoft.com/office/drawing/2016/SVG/main" r:embed="rId14"/>
              </a:ext>
            </a:extLst>
          </a:blip>
          <a:stretch>
            <a:fillRect/>
          </a:stretch>
        </p:blipFill>
        <p:spPr>
          <a:xfrm>
            <a:off x="6976815" y="3646531"/>
            <a:ext cx="422955" cy="422955"/>
          </a:xfrm>
          <a:prstGeom prst="rect">
            <a:avLst/>
          </a:prstGeom>
        </p:spPr>
      </p:pic>
      <p:grpSp>
        <p:nvGrpSpPr>
          <p:cNvPr id="57" name="Group 56">
            <a:extLst>
              <a:ext uri="{FF2B5EF4-FFF2-40B4-BE49-F238E27FC236}">
                <a16:creationId xmlns:a16="http://schemas.microsoft.com/office/drawing/2014/main" id="{B3B58D20-7A66-264C-A3E9-46126DB1C558}"/>
              </a:ext>
            </a:extLst>
          </p:cNvPr>
          <p:cNvGrpSpPr/>
          <p:nvPr/>
        </p:nvGrpSpPr>
        <p:grpSpPr>
          <a:xfrm>
            <a:off x="6673402" y="4669267"/>
            <a:ext cx="713463" cy="663385"/>
            <a:chOff x="5681585" y="379827"/>
            <a:chExt cx="381847" cy="355045"/>
          </a:xfrm>
        </p:grpSpPr>
        <p:cxnSp>
          <p:nvCxnSpPr>
            <p:cNvPr id="43" name="Straight Connector 42">
              <a:extLst>
                <a:ext uri="{FF2B5EF4-FFF2-40B4-BE49-F238E27FC236}">
                  <a16:creationId xmlns:a16="http://schemas.microsoft.com/office/drawing/2014/main" id="{499DE04A-DD51-B341-8009-B2985ECEECFA}"/>
                </a:ext>
              </a:extLst>
            </p:cNvPr>
            <p:cNvCxnSpPr>
              <a:cxnSpLocks/>
            </p:cNvCxnSpPr>
            <p:nvPr/>
          </p:nvCxnSpPr>
          <p:spPr>
            <a:xfrm flipV="1">
              <a:off x="5833735" y="523042"/>
              <a:ext cx="115581" cy="57563"/>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p:pic>
          <p:nvPicPr>
            <p:cNvPr id="45" name="Graphic 44" descr="Cell Tower">
              <a:extLst>
                <a:ext uri="{FF2B5EF4-FFF2-40B4-BE49-F238E27FC236}">
                  <a16:creationId xmlns:a16="http://schemas.microsoft.com/office/drawing/2014/main" id="{990BAE97-C0BB-CC4D-A993-ADE736A6093F}"/>
                </a:ext>
              </a:extLst>
            </p:cNvPr>
            <p:cNvPicPr>
              <a:picLocks noChangeAspect="1"/>
            </p:cNvPicPr>
            <p:nvPr/>
          </p:nvPicPr>
          <p:blipFill>
            <a:blip r:embed="rId10">
              <a:extLst>
                <a:ext uri="{96DAC541-7B7A-43D3-8B79-37D633B846F1}">
                  <asvg:svgBlip xmlns:asvg="http://schemas.microsoft.com/office/drawing/2016/SVG/main" r:embed="rId14"/>
                </a:ext>
              </a:extLst>
            </a:blip>
            <a:stretch>
              <a:fillRect/>
            </a:stretch>
          </p:blipFill>
          <p:spPr>
            <a:xfrm>
              <a:off x="5855229" y="379827"/>
              <a:ext cx="208203" cy="286430"/>
            </a:xfrm>
            <a:prstGeom prst="rect">
              <a:avLst/>
            </a:prstGeom>
          </p:spPr>
        </p:pic>
        <p:pic>
          <p:nvPicPr>
            <p:cNvPr id="48" name="Graphic 47" descr="Taxi">
              <a:extLst>
                <a:ext uri="{FF2B5EF4-FFF2-40B4-BE49-F238E27FC236}">
                  <a16:creationId xmlns:a16="http://schemas.microsoft.com/office/drawing/2014/main" id="{0F090531-5712-854F-8D3F-DC46D39A03F3}"/>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681585" y="476503"/>
              <a:ext cx="208203" cy="208203"/>
            </a:xfrm>
            <a:prstGeom prst="rect">
              <a:avLst/>
            </a:prstGeom>
          </p:spPr>
        </p:pic>
        <p:sp>
          <p:nvSpPr>
            <p:cNvPr id="53" name="TextBox 52">
              <a:extLst>
                <a:ext uri="{FF2B5EF4-FFF2-40B4-BE49-F238E27FC236}">
                  <a16:creationId xmlns:a16="http://schemas.microsoft.com/office/drawing/2014/main" id="{2A37932E-C4A6-F940-9B8D-9F1C3E9A92BE}"/>
                </a:ext>
              </a:extLst>
            </p:cNvPr>
            <p:cNvSpPr txBox="1"/>
            <p:nvPr/>
          </p:nvSpPr>
          <p:spPr>
            <a:xfrm rot="20348522">
              <a:off x="5784739" y="488651"/>
              <a:ext cx="269626" cy="246221"/>
            </a:xfrm>
            <a:prstGeom prst="rect">
              <a:avLst/>
            </a:prstGeom>
            <a:noFill/>
          </p:spPr>
          <p:txBody>
            <a:bodyPr wrap="none" rtlCol="0">
              <a:spAutoFit/>
            </a:bodyPr>
            <a:lstStyle/>
            <a:p>
              <a:r>
                <a:rPr lang="en-US" sz="1000" dirty="0">
                  <a:solidFill>
                    <a:srgbClr val="FF0000"/>
                  </a:solidFill>
                  <a:latin typeface="CMU Sans Serif Medium" panose="02000603000000000000" pitchFamily="2" charset="0"/>
                  <a:ea typeface="CMU Sans Serif Medium" panose="02000603000000000000" pitchFamily="2" charset="0"/>
                  <a:cs typeface="CMU Sans Serif Medium" panose="02000603000000000000" pitchFamily="2" charset="0"/>
                </a:rPr>
                <a:t>X</a:t>
              </a:r>
            </a:p>
          </p:txBody>
        </p:sp>
      </p:grpSp>
      <p:sp>
        <p:nvSpPr>
          <p:cNvPr id="60" name="Rounded Rectangle 59">
            <a:extLst>
              <a:ext uri="{FF2B5EF4-FFF2-40B4-BE49-F238E27FC236}">
                <a16:creationId xmlns:a16="http://schemas.microsoft.com/office/drawing/2014/main" id="{1E0B626E-3B65-0B49-913C-13E3F5E65565}"/>
              </a:ext>
            </a:extLst>
          </p:cNvPr>
          <p:cNvSpPr/>
          <p:nvPr/>
        </p:nvSpPr>
        <p:spPr>
          <a:xfrm>
            <a:off x="10248243" y="5673371"/>
            <a:ext cx="1010996" cy="24051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latin typeface="CMU Sans Serif Medium" panose="02000603000000000000" pitchFamily="2" charset="0"/>
                <a:ea typeface="CMU Sans Serif Medium" panose="02000603000000000000" pitchFamily="2" charset="0"/>
                <a:cs typeface="CMU Sans Serif Medium" panose="02000603000000000000" pitchFamily="2" charset="0"/>
              </a:rPr>
              <a:t>mmWave</a:t>
            </a:r>
            <a:endPar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sp>
        <p:nvSpPr>
          <p:cNvPr id="61" name="Rounded Rectangle 60">
            <a:extLst>
              <a:ext uri="{FF2B5EF4-FFF2-40B4-BE49-F238E27FC236}">
                <a16:creationId xmlns:a16="http://schemas.microsoft.com/office/drawing/2014/main" id="{91DEBDBD-86AF-1049-B4D1-400D7D73CCA6}"/>
              </a:ext>
            </a:extLst>
          </p:cNvPr>
          <p:cNvSpPr/>
          <p:nvPr/>
        </p:nvSpPr>
        <p:spPr>
          <a:xfrm>
            <a:off x="10288479" y="4615282"/>
            <a:ext cx="1010996" cy="24051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latin typeface="CMU Sans Serif Medium" panose="02000603000000000000" pitchFamily="2" charset="0"/>
                <a:ea typeface="CMU Sans Serif Medium" panose="02000603000000000000" pitchFamily="2" charset="0"/>
                <a:cs typeface="CMU Sans Serif Medium" panose="02000603000000000000" pitchFamily="2" charset="0"/>
              </a:rPr>
              <a:t>mmWave</a:t>
            </a:r>
            <a:endPar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sp>
        <p:nvSpPr>
          <p:cNvPr id="62" name="Rounded Rectangle 61">
            <a:extLst>
              <a:ext uri="{FF2B5EF4-FFF2-40B4-BE49-F238E27FC236}">
                <a16:creationId xmlns:a16="http://schemas.microsoft.com/office/drawing/2014/main" id="{D6B1D5A6-7A12-954C-A577-860498D151AC}"/>
              </a:ext>
            </a:extLst>
          </p:cNvPr>
          <p:cNvSpPr/>
          <p:nvPr/>
        </p:nvSpPr>
        <p:spPr>
          <a:xfrm>
            <a:off x="10288479" y="3583725"/>
            <a:ext cx="1010996" cy="24051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latin typeface="CMU Sans Serif Medium" panose="02000603000000000000" pitchFamily="2" charset="0"/>
                <a:ea typeface="CMU Sans Serif Medium" panose="02000603000000000000" pitchFamily="2" charset="0"/>
                <a:cs typeface="CMU Sans Serif Medium" panose="02000603000000000000" pitchFamily="2" charset="0"/>
              </a:rPr>
              <a:t>mmWave</a:t>
            </a:r>
            <a:endPar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pic>
        <p:nvPicPr>
          <p:cNvPr id="39" name="Graphic 38" descr="Arrow Straight">
            <a:extLst>
              <a:ext uri="{FF2B5EF4-FFF2-40B4-BE49-F238E27FC236}">
                <a16:creationId xmlns:a16="http://schemas.microsoft.com/office/drawing/2014/main" id="{5A77AD2B-F4A3-F143-87CD-ABE8415F8347}"/>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flipH="1">
            <a:off x="5456341" y="4437823"/>
            <a:ext cx="914400" cy="914400"/>
          </a:xfrm>
          <a:prstGeom prst="rect">
            <a:avLst/>
          </a:prstGeom>
        </p:spPr>
      </p:pic>
      <p:pic>
        <p:nvPicPr>
          <p:cNvPr id="40" name="Picture 2" descr="World Wide Web symbol | Free SVG">
            <a:extLst>
              <a:ext uri="{FF2B5EF4-FFF2-40B4-BE49-F238E27FC236}">
                <a16:creationId xmlns:a16="http://schemas.microsoft.com/office/drawing/2014/main" id="{BEE0A721-88D9-944A-B1C2-95DFA1F11FE0}"/>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796929" y="5743720"/>
            <a:ext cx="500243" cy="5002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96888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0" presetClass="path" presetSubtype="0" accel="50000" decel="50000" fill="hold" nodeType="afterEffect">
                                  <p:stCondLst>
                                    <p:cond delay="0"/>
                                  </p:stCondLst>
                                  <p:childTnLst>
                                    <p:animMotion origin="layout" path="M 3.95833E-6 0.01111 L 3.95833E-6 0.15324 " pathEditMode="relative" rAng="0" ptsTypes="AA">
                                      <p:cBhvr>
                                        <p:cTn id="6" dur="500" fill="hold"/>
                                        <p:tgtEl>
                                          <p:spTgt spid="39"/>
                                        </p:tgtEl>
                                        <p:attrNameLst>
                                          <p:attrName>ppt_x</p:attrName>
                                          <p:attrName>ppt_y</p:attrName>
                                        </p:attrNameLst>
                                      </p:cBhvr>
                                      <p:rCtr x="0" y="710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10407BB-97E2-6F45-B7CE-3F0F540E7DB1}"/>
              </a:ext>
            </a:extLst>
          </p:cNvPr>
          <p:cNvSpPr>
            <a:spLocks noGrp="1"/>
          </p:cNvSpPr>
          <p:nvPr>
            <p:ph type="title"/>
          </p:nvPr>
        </p:nvSpPr>
        <p:spPr/>
        <p:txBody>
          <a:bodyPr/>
          <a:lstStyle/>
          <a:p>
            <a:r>
              <a:rPr lang="en-US" dirty="0"/>
              <a:t>Page Load Times &amp; Download Performance Over the Web</a:t>
            </a:r>
          </a:p>
        </p:txBody>
      </p:sp>
      <p:pic>
        <p:nvPicPr>
          <p:cNvPr id="4" name="Picture 3">
            <a:extLst>
              <a:ext uri="{FF2B5EF4-FFF2-40B4-BE49-F238E27FC236}">
                <a16:creationId xmlns:a16="http://schemas.microsoft.com/office/drawing/2014/main" id="{B4569721-968F-984B-91A5-AB66B5CD6542}"/>
              </a:ext>
            </a:extLst>
          </p:cNvPr>
          <p:cNvPicPr>
            <a:picLocks noChangeAspect="1"/>
          </p:cNvPicPr>
          <p:nvPr/>
        </p:nvPicPr>
        <p:blipFill>
          <a:blip r:embed="rId3"/>
          <a:srcRect/>
          <a:stretch/>
        </p:blipFill>
        <p:spPr>
          <a:xfrm>
            <a:off x="5290433" y="1518591"/>
            <a:ext cx="6758272" cy="1830845"/>
          </a:xfrm>
          <a:prstGeom prst="rect">
            <a:avLst/>
          </a:prstGeom>
        </p:spPr>
      </p:pic>
      <p:sp>
        <p:nvSpPr>
          <p:cNvPr id="7" name="Rectangle 6">
            <a:extLst>
              <a:ext uri="{FF2B5EF4-FFF2-40B4-BE49-F238E27FC236}">
                <a16:creationId xmlns:a16="http://schemas.microsoft.com/office/drawing/2014/main" id="{03495E51-BC13-0E4D-8E51-3E458A739C34}"/>
              </a:ext>
            </a:extLst>
          </p:cNvPr>
          <p:cNvSpPr/>
          <p:nvPr/>
        </p:nvSpPr>
        <p:spPr>
          <a:xfrm>
            <a:off x="350905" y="1674503"/>
            <a:ext cx="4283545" cy="1446550"/>
          </a:xfrm>
          <a:prstGeom prst="rect">
            <a:avLst/>
          </a:prstGeom>
        </p:spPr>
        <p:txBody>
          <a:bodyPr wrap="square">
            <a:spAutoFit/>
          </a:bodyPr>
          <a:lstStyle/>
          <a:p>
            <a:pPr marL="119062" algn="ctr"/>
            <a:r>
              <a:rPr lang="en-US" sz="2200" b="1" dirty="0">
                <a:solidFill>
                  <a:srgbClr val="0070C0"/>
                </a:solidFill>
                <a:latin typeface="CMU Sans Serif Medium" panose="02000603000000000000" pitchFamily="2" charset="0"/>
                <a:ea typeface="CMU Sans Serif Medium" panose="02000603000000000000" pitchFamily="2" charset="0"/>
                <a:cs typeface="CMU Sans Serif Medium" panose="02000603000000000000" pitchFamily="2" charset="0"/>
              </a:rPr>
              <a:t>5G</a:t>
            </a:r>
            <a:r>
              <a:rPr lang="en-US" sz="2200" dirty="0">
                <a:latin typeface="CMU Sans Serif Medium" panose="02000603000000000000" pitchFamily="2" charset="0"/>
                <a:ea typeface="CMU Sans Serif Medium" panose="02000603000000000000" pitchFamily="2" charset="0"/>
                <a:cs typeface="CMU Sans Serif Medium" panose="02000603000000000000" pitchFamily="2" charset="0"/>
              </a:rPr>
              <a:t> </a:t>
            </a:r>
            <a:r>
              <a:rPr lang="en-US" sz="2200" b="1" dirty="0">
                <a:latin typeface="CMU Sans Serif Medium" panose="02000603000000000000" pitchFamily="2" charset="0"/>
                <a:ea typeface="CMU Sans Serif Medium" panose="02000603000000000000" pitchFamily="2" charset="0"/>
                <a:cs typeface="CMU Sans Serif Medium" panose="02000603000000000000" pitchFamily="2" charset="0"/>
              </a:rPr>
              <a:t>minimizes</a:t>
            </a:r>
            <a:r>
              <a:rPr lang="en-US" sz="2200" dirty="0">
                <a:latin typeface="CMU Sans Serif Medium" panose="02000603000000000000" pitchFamily="2" charset="0"/>
                <a:ea typeface="CMU Sans Serif Medium" panose="02000603000000000000" pitchFamily="2" charset="0"/>
                <a:cs typeface="CMU Sans Serif Medium" panose="02000603000000000000" pitchFamily="2" charset="0"/>
              </a:rPr>
              <a:t> web page load times (PLT) </a:t>
            </a:r>
            <a:r>
              <a:rPr lang="en-US" sz="22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for </a:t>
            </a:r>
            <a:r>
              <a:rPr lang="en-US" sz="2200" b="1"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heavy-websites</a:t>
            </a:r>
            <a:r>
              <a:rPr lang="en-US" sz="22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 with large</a:t>
            </a:r>
            <a:r>
              <a:rPr lang="en-US" sz="2200" dirty="0">
                <a:latin typeface="CMU Sans Serif Medium" panose="02000603000000000000" pitchFamily="2" charset="0"/>
                <a:ea typeface="CMU Sans Serif Medium" panose="02000603000000000000" pitchFamily="2" charset="0"/>
                <a:cs typeface="CMU Sans Serif Medium" panose="02000603000000000000" pitchFamily="2" charset="0"/>
              </a:rPr>
              <a:t> </a:t>
            </a:r>
            <a:r>
              <a:rPr lang="en-US" sz="22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amount of multimedia content.</a:t>
            </a:r>
          </a:p>
        </p:txBody>
      </p:sp>
      <p:sp>
        <p:nvSpPr>
          <p:cNvPr id="11" name="Rounded Rectangle 10">
            <a:extLst>
              <a:ext uri="{FF2B5EF4-FFF2-40B4-BE49-F238E27FC236}">
                <a16:creationId xmlns:a16="http://schemas.microsoft.com/office/drawing/2014/main" id="{52C0D2EC-FF54-D74F-A895-ADC9DD9B3BF8}"/>
              </a:ext>
            </a:extLst>
          </p:cNvPr>
          <p:cNvSpPr/>
          <p:nvPr/>
        </p:nvSpPr>
        <p:spPr>
          <a:xfrm>
            <a:off x="7847240" y="1142741"/>
            <a:ext cx="1065434" cy="286835"/>
          </a:xfrm>
          <a:prstGeom prst="roundRect">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solidFill>
                  <a:schemeClr val="accent4">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UE-Stationary</a:t>
            </a:r>
          </a:p>
        </p:txBody>
      </p:sp>
      <p:sp>
        <p:nvSpPr>
          <p:cNvPr id="12" name="Rounded Rectangle 11">
            <a:extLst>
              <a:ext uri="{FF2B5EF4-FFF2-40B4-BE49-F238E27FC236}">
                <a16:creationId xmlns:a16="http://schemas.microsoft.com/office/drawing/2014/main" id="{A6418419-2AD5-1D40-96EC-9E82112BB0D0}"/>
              </a:ext>
            </a:extLst>
          </p:cNvPr>
          <p:cNvSpPr/>
          <p:nvPr/>
        </p:nvSpPr>
        <p:spPr>
          <a:xfrm>
            <a:off x="6851776" y="1142741"/>
            <a:ext cx="908782" cy="286835"/>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a:solidFill>
                  <a:schemeClr val="accent3">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mmWave</a:t>
            </a:r>
            <a:endParaRPr lang="en-US" sz="1400" b="1" dirty="0">
              <a:solidFill>
                <a:schemeClr val="accent3">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endParaRPr>
          </a:p>
        </p:txBody>
      </p:sp>
      <p:sp>
        <p:nvSpPr>
          <p:cNvPr id="13" name="Rounded Rectangle 12">
            <a:extLst>
              <a:ext uri="{FF2B5EF4-FFF2-40B4-BE49-F238E27FC236}">
                <a16:creationId xmlns:a16="http://schemas.microsoft.com/office/drawing/2014/main" id="{021ACB23-1A51-7C40-B449-6F1148F56297}"/>
              </a:ext>
            </a:extLst>
          </p:cNvPr>
          <p:cNvSpPr/>
          <p:nvPr/>
        </p:nvSpPr>
        <p:spPr>
          <a:xfrm>
            <a:off x="8999357" y="1151151"/>
            <a:ext cx="1215765" cy="270014"/>
          </a:xfrm>
          <a:prstGeom prst="roundRect">
            <a:avLst/>
          </a:prstGeom>
          <a:solidFill>
            <a:schemeClr val="accent6">
              <a:lumMod val="20000"/>
              <a:lumOff val="8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err="1">
                <a:solidFill>
                  <a:schemeClr val="accent6">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LoS</a:t>
            </a:r>
            <a:r>
              <a:rPr lang="en-US" sz="1400" b="1" dirty="0">
                <a:solidFill>
                  <a:schemeClr val="accent6">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 to Tower</a:t>
            </a:r>
          </a:p>
        </p:txBody>
      </p:sp>
      <p:sp>
        <p:nvSpPr>
          <p:cNvPr id="14" name="Rounded Rectangle 13">
            <a:extLst>
              <a:ext uri="{FF2B5EF4-FFF2-40B4-BE49-F238E27FC236}">
                <a16:creationId xmlns:a16="http://schemas.microsoft.com/office/drawing/2014/main" id="{09BB51A2-AAE8-FC4C-9677-4E543419F297}"/>
              </a:ext>
            </a:extLst>
          </p:cNvPr>
          <p:cNvSpPr/>
          <p:nvPr/>
        </p:nvSpPr>
        <p:spPr>
          <a:xfrm>
            <a:off x="10301805" y="1149351"/>
            <a:ext cx="1704350" cy="271814"/>
          </a:xfrm>
          <a:prstGeom prst="roundRect">
            <a:avLst/>
          </a:prstGeom>
          <a:solidFill>
            <a:srgbClr val="F5E2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solidFill>
                  <a:srgbClr val="7030A0"/>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Chrome Browser App.</a:t>
            </a:r>
          </a:p>
        </p:txBody>
      </p:sp>
      <p:sp>
        <p:nvSpPr>
          <p:cNvPr id="2" name="TextBox 1">
            <a:extLst>
              <a:ext uri="{FF2B5EF4-FFF2-40B4-BE49-F238E27FC236}">
                <a16:creationId xmlns:a16="http://schemas.microsoft.com/office/drawing/2014/main" id="{2E77C649-44E6-854F-ABB4-935816D40ED4}"/>
              </a:ext>
            </a:extLst>
          </p:cNvPr>
          <p:cNvSpPr txBox="1"/>
          <p:nvPr/>
        </p:nvSpPr>
        <p:spPr>
          <a:xfrm>
            <a:off x="6033127" y="1118254"/>
            <a:ext cx="798617" cy="369332"/>
          </a:xfrm>
          <a:prstGeom prst="rect">
            <a:avLst/>
          </a:prstGeom>
          <a:noFill/>
        </p:spPr>
        <p:txBody>
          <a:bodyPr wrap="none" rtlCol="0">
            <a:spAutoFit/>
          </a:bodyPr>
          <a:lstStyle/>
          <a:p>
            <a:r>
              <a:rPr lang="en-US" b="1" dirty="0"/>
              <a:t>Setup:</a:t>
            </a:r>
          </a:p>
        </p:txBody>
      </p:sp>
      <p:pic>
        <p:nvPicPr>
          <p:cNvPr id="17" name="Picture 16">
            <a:extLst>
              <a:ext uri="{FF2B5EF4-FFF2-40B4-BE49-F238E27FC236}">
                <a16:creationId xmlns:a16="http://schemas.microsoft.com/office/drawing/2014/main" id="{724E880A-F1F2-FE4B-9F55-D1BC8675632C}"/>
              </a:ext>
            </a:extLst>
          </p:cNvPr>
          <p:cNvPicPr>
            <a:picLocks noChangeAspect="1"/>
          </p:cNvPicPr>
          <p:nvPr/>
        </p:nvPicPr>
        <p:blipFill>
          <a:blip r:embed="rId4"/>
          <a:srcRect/>
          <a:stretch/>
        </p:blipFill>
        <p:spPr>
          <a:xfrm>
            <a:off x="8186870" y="4090491"/>
            <a:ext cx="3639117" cy="2274449"/>
          </a:xfrm>
          <a:prstGeom prst="rect">
            <a:avLst/>
          </a:prstGeom>
        </p:spPr>
      </p:pic>
      <p:grpSp>
        <p:nvGrpSpPr>
          <p:cNvPr id="6" name="Group 5">
            <a:extLst>
              <a:ext uri="{FF2B5EF4-FFF2-40B4-BE49-F238E27FC236}">
                <a16:creationId xmlns:a16="http://schemas.microsoft.com/office/drawing/2014/main" id="{8BFF913D-8AAF-5448-952B-333F421ECE66}"/>
              </a:ext>
            </a:extLst>
          </p:cNvPr>
          <p:cNvGrpSpPr/>
          <p:nvPr/>
        </p:nvGrpSpPr>
        <p:grpSpPr>
          <a:xfrm>
            <a:off x="6088897" y="3685837"/>
            <a:ext cx="5908953" cy="369332"/>
            <a:chOff x="6088897" y="3685837"/>
            <a:chExt cx="5908953" cy="369332"/>
          </a:xfrm>
        </p:grpSpPr>
        <p:sp>
          <p:nvSpPr>
            <p:cNvPr id="22" name="Rounded Rectangle 21">
              <a:extLst>
                <a:ext uri="{FF2B5EF4-FFF2-40B4-BE49-F238E27FC236}">
                  <a16:creationId xmlns:a16="http://schemas.microsoft.com/office/drawing/2014/main" id="{41DBF33E-91FB-7442-A2C1-24DF450A9507}"/>
                </a:ext>
              </a:extLst>
            </p:cNvPr>
            <p:cNvSpPr/>
            <p:nvPr/>
          </p:nvSpPr>
          <p:spPr>
            <a:xfrm>
              <a:off x="7838935" y="3727086"/>
              <a:ext cx="1065434" cy="286835"/>
            </a:xfrm>
            <a:prstGeom prst="roundRect">
              <a:avLst/>
            </a:prstGeom>
            <a:solidFill>
              <a:schemeClr val="accent4">
                <a:lumMod val="20000"/>
                <a:lumOff val="8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solidFill>
                    <a:schemeClr val="accent4">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UE-Stationary</a:t>
              </a:r>
            </a:p>
          </p:txBody>
        </p:sp>
        <p:sp>
          <p:nvSpPr>
            <p:cNvPr id="23" name="Rounded Rectangle 22">
              <a:extLst>
                <a:ext uri="{FF2B5EF4-FFF2-40B4-BE49-F238E27FC236}">
                  <a16:creationId xmlns:a16="http://schemas.microsoft.com/office/drawing/2014/main" id="{078CC444-5DD7-6D4E-B481-3E95C38CDD00}"/>
                </a:ext>
              </a:extLst>
            </p:cNvPr>
            <p:cNvSpPr/>
            <p:nvPr/>
          </p:nvSpPr>
          <p:spPr>
            <a:xfrm>
              <a:off x="6872879" y="3727086"/>
              <a:ext cx="879374" cy="286835"/>
            </a:xfrm>
            <a:prstGeom prst="roundRect">
              <a:avLst/>
            </a:prstGeom>
            <a:solidFill>
              <a:schemeClr val="bg1">
                <a:lumMod val="9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err="1">
                  <a:solidFill>
                    <a:schemeClr val="accent3">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mmWave</a:t>
              </a:r>
              <a:endParaRPr lang="en-US" sz="1400" b="1" dirty="0">
                <a:solidFill>
                  <a:schemeClr val="accent3">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endParaRPr>
            </a:p>
          </p:txBody>
        </p:sp>
        <p:sp>
          <p:nvSpPr>
            <p:cNvPr id="24" name="Rounded Rectangle 23">
              <a:extLst>
                <a:ext uri="{FF2B5EF4-FFF2-40B4-BE49-F238E27FC236}">
                  <a16:creationId xmlns:a16="http://schemas.microsoft.com/office/drawing/2014/main" id="{ABF12A5A-42F4-0F42-B668-56AFE983B7C8}"/>
                </a:ext>
              </a:extLst>
            </p:cNvPr>
            <p:cNvSpPr/>
            <p:nvPr/>
          </p:nvSpPr>
          <p:spPr>
            <a:xfrm>
              <a:off x="8991052" y="3735496"/>
              <a:ext cx="1215765" cy="270014"/>
            </a:xfrm>
            <a:prstGeom prst="roundRect">
              <a:avLst/>
            </a:prstGeom>
            <a:solidFill>
              <a:schemeClr val="accent6">
                <a:lumMod val="20000"/>
                <a:lumOff val="80000"/>
              </a:schemeClr>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err="1">
                  <a:solidFill>
                    <a:schemeClr val="accent6">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LoS</a:t>
              </a:r>
              <a:r>
                <a:rPr lang="en-US" sz="1400" b="1" dirty="0">
                  <a:solidFill>
                    <a:schemeClr val="accent6">
                      <a:lumMod val="50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 to Tower</a:t>
              </a:r>
            </a:p>
          </p:txBody>
        </p:sp>
        <p:sp>
          <p:nvSpPr>
            <p:cNvPr id="25" name="Rounded Rectangle 24">
              <a:extLst>
                <a:ext uri="{FF2B5EF4-FFF2-40B4-BE49-F238E27FC236}">
                  <a16:creationId xmlns:a16="http://schemas.microsoft.com/office/drawing/2014/main" id="{94594C80-B054-9142-9ED7-C2E614BDB5A8}"/>
                </a:ext>
              </a:extLst>
            </p:cNvPr>
            <p:cNvSpPr/>
            <p:nvPr/>
          </p:nvSpPr>
          <p:spPr>
            <a:xfrm>
              <a:off x="10293500" y="3735496"/>
              <a:ext cx="1704350" cy="270014"/>
            </a:xfrm>
            <a:prstGeom prst="roundRect">
              <a:avLst/>
            </a:prstGeom>
            <a:solidFill>
              <a:srgbClr val="F5E2FF"/>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sz="1400" b="1" dirty="0">
                  <a:solidFill>
                    <a:srgbClr val="7030A0"/>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8-Parallel TCP Conn.</a:t>
              </a:r>
            </a:p>
          </p:txBody>
        </p:sp>
        <p:sp>
          <p:nvSpPr>
            <p:cNvPr id="26" name="TextBox 25">
              <a:extLst>
                <a:ext uri="{FF2B5EF4-FFF2-40B4-BE49-F238E27FC236}">
                  <a16:creationId xmlns:a16="http://schemas.microsoft.com/office/drawing/2014/main" id="{FE21B2E0-F55A-924E-94FF-C3BDA8F68EC8}"/>
                </a:ext>
              </a:extLst>
            </p:cNvPr>
            <p:cNvSpPr txBox="1"/>
            <p:nvPr/>
          </p:nvSpPr>
          <p:spPr>
            <a:xfrm>
              <a:off x="6088897" y="3685837"/>
              <a:ext cx="798617" cy="369332"/>
            </a:xfrm>
            <a:prstGeom prst="rect">
              <a:avLst/>
            </a:prstGeom>
            <a:noFill/>
          </p:spPr>
          <p:txBody>
            <a:bodyPr wrap="none" rtlCol="0">
              <a:spAutoFit/>
            </a:bodyPr>
            <a:lstStyle/>
            <a:p>
              <a:r>
                <a:rPr lang="en-US" b="1" dirty="0"/>
                <a:t>Setup:</a:t>
              </a:r>
            </a:p>
          </p:txBody>
        </p:sp>
      </p:grpSp>
      <p:sp>
        <p:nvSpPr>
          <p:cNvPr id="27" name="Rectangle 26">
            <a:extLst>
              <a:ext uri="{FF2B5EF4-FFF2-40B4-BE49-F238E27FC236}">
                <a16:creationId xmlns:a16="http://schemas.microsoft.com/office/drawing/2014/main" id="{1935492A-78E9-C548-9833-0EEA9AA6DFBB}"/>
              </a:ext>
            </a:extLst>
          </p:cNvPr>
          <p:cNvSpPr/>
          <p:nvPr/>
        </p:nvSpPr>
        <p:spPr>
          <a:xfrm>
            <a:off x="78379" y="4544278"/>
            <a:ext cx="8169240" cy="1631216"/>
          </a:xfrm>
          <a:prstGeom prst="rect">
            <a:avLst/>
          </a:prstGeom>
        </p:spPr>
        <p:txBody>
          <a:bodyPr wrap="square">
            <a:spAutoFit/>
          </a:bodyPr>
          <a:lstStyle/>
          <a:p>
            <a:pPr marL="228600" indent="-168275">
              <a:buFont typeface="Arial" panose="020B0604020202020204" pitchFamily="34" charset="0"/>
              <a:buChar char="•"/>
            </a:pPr>
            <a:r>
              <a:rPr lang="en-US" sz="2000" dirty="0">
                <a:latin typeface="CMU Sans Serif Medium" panose="02000603000000000000" pitchFamily="2" charset="0"/>
                <a:ea typeface="CMU Sans Serif Medium" panose="02000603000000000000" pitchFamily="2" charset="0"/>
                <a:cs typeface="CMU Sans Serif Medium" panose="02000603000000000000" pitchFamily="2" charset="0"/>
              </a:rPr>
              <a:t>Not surprisingly, CDNs perform far better than location-based VMs</a:t>
            </a:r>
          </a:p>
          <a:p>
            <a:pPr marL="228600" indent="-168275">
              <a:buFont typeface="Arial" panose="020B0604020202020204" pitchFamily="34" charset="0"/>
              <a:buChar char="•"/>
            </a:pPr>
            <a:endParaRPr lang="en-US" sz="2000" dirty="0">
              <a:latin typeface="CMU Sans Serif Medium" panose="02000603000000000000" pitchFamily="2" charset="0"/>
              <a:ea typeface="CMU Sans Serif Medium" panose="02000603000000000000" pitchFamily="2" charset="0"/>
              <a:cs typeface="CMU Sans Serif Medium" panose="02000603000000000000" pitchFamily="2" charset="0"/>
            </a:endParaRPr>
          </a:p>
          <a:p>
            <a:pPr marL="228600" indent="-168275">
              <a:buFont typeface="Arial" panose="020B0604020202020204" pitchFamily="34" charset="0"/>
              <a:buChar char="•"/>
            </a:pPr>
            <a:r>
              <a:rPr lang="en-US" sz="2000" dirty="0">
                <a:latin typeface="CMU Sans Serif Medium" panose="02000603000000000000" pitchFamily="2" charset="0"/>
                <a:ea typeface="CMU Sans Serif Medium" panose="02000603000000000000" pitchFamily="2" charset="0"/>
                <a:cs typeface="CMU Sans Serif Medium" panose="02000603000000000000" pitchFamily="2" charset="0"/>
              </a:rPr>
              <a:t>Interestingly, all cloud servers exhibit low average throughput over HTTP(s) compared to </a:t>
            </a:r>
            <a:r>
              <a:rPr lang="en-US" sz="2000" dirty="0" err="1">
                <a:latin typeface="CMU Sans Serif Medium" panose="02000603000000000000" pitchFamily="2" charset="0"/>
                <a:ea typeface="CMU Sans Serif Medium" panose="02000603000000000000" pitchFamily="2" charset="0"/>
                <a:cs typeface="CMU Sans Serif Medium" panose="02000603000000000000" pitchFamily="2" charset="0"/>
              </a:rPr>
              <a:t>iPerf</a:t>
            </a:r>
            <a:r>
              <a:rPr lang="en-US" sz="2000" dirty="0">
                <a:latin typeface="CMU Sans Serif Medium" panose="02000603000000000000" pitchFamily="2" charset="0"/>
                <a:ea typeface="CMU Sans Serif Medium" panose="02000603000000000000" pitchFamily="2" charset="0"/>
                <a:cs typeface="CMU Sans Serif Medium" panose="02000603000000000000" pitchFamily="2" charset="0"/>
              </a:rPr>
              <a:t> throughput shown earlier – </a:t>
            </a:r>
            <a:r>
              <a:rPr lang="en-US" sz="2000" b="1" u="sng" dirty="0">
                <a:latin typeface="CMU Sans Serif Medium" panose="02000603000000000000" pitchFamily="2" charset="0"/>
                <a:ea typeface="CMU Sans Serif Medium" panose="02000603000000000000" pitchFamily="2" charset="0"/>
                <a:cs typeface="CMU Sans Serif Medium" panose="02000603000000000000" pitchFamily="2" charset="0"/>
              </a:rPr>
              <a:t>bound by worst performing TCP connection</a:t>
            </a:r>
            <a:r>
              <a:rPr lang="en-US" sz="2000" dirty="0">
                <a:latin typeface="CMU Sans Serif Medium" panose="02000603000000000000" pitchFamily="2" charset="0"/>
                <a:ea typeface="CMU Sans Serif Medium" panose="02000603000000000000" pitchFamily="2" charset="0"/>
                <a:cs typeface="CMU Sans Serif Medium" panose="02000603000000000000" pitchFamily="2" charset="0"/>
              </a:rPr>
              <a:t>.</a:t>
            </a:r>
            <a:endParaRPr lang="en-US" sz="20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cxnSp>
        <p:nvCxnSpPr>
          <p:cNvPr id="29" name="Straight Connector 28">
            <a:extLst>
              <a:ext uri="{FF2B5EF4-FFF2-40B4-BE49-F238E27FC236}">
                <a16:creationId xmlns:a16="http://schemas.microsoft.com/office/drawing/2014/main" id="{2F12A347-229A-AE42-B017-2EA2CA2DEFB9}"/>
              </a:ext>
            </a:extLst>
          </p:cNvPr>
          <p:cNvCxnSpPr/>
          <p:nvPr/>
        </p:nvCxnSpPr>
        <p:spPr>
          <a:xfrm>
            <a:off x="1466503" y="3558446"/>
            <a:ext cx="937535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248EE1BB-670A-3748-8813-4511778C3EC9}"/>
              </a:ext>
            </a:extLst>
          </p:cNvPr>
          <p:cNvSpPr txBox="1"/>
          <p:nvPr/>
        </p:nvSpPr>
        <p:spPr>
          <a:xfrm>
            <a:off x="194150" y="3774728"/>
            <a:ext cx="4283545" cy="461665"/>
          </a:xfrm>
          <a:prstGeom prst="rect">
            <a:avLst/>
          </a:prstGeom>
          <a:noFill/>
        </p:spPr>
        <p:txBody>
          <a:bodyPr wrap="none" rtlCol="0">
            <a:spAutoFit/>
          </a:bodyPr>
          <a:lstStyle/>
          <a:p>
            <a:r>
              <a:rPr lang="en-US" sz="2400" b="1" dirty="0">
                <a:latin typeface="CMU Sans Serif Medium" panose="02000603000000000000" pitchFamily="2" charset="0"/>
                <a:ea typeface="CMU Sans Serif Medium" panose="02000603000000000000" pitchFamily="2" charset="0"/>
                <a:cs typeface="CMU Sans Serif Medium" panose="02000603000000000000" pitchFamily="2" charset="0"/>
              </a:rPr>
              <a:t>Workload: Download 1GiB file</a:t>
            </a:r>
          </a:p>
        </p:txBody>
      </p:sp>
      <p:sp>
        <p:nvSpPr>
          <p:cNvPr id="31" name="TextBox 30">
            <a:extLst>
              <a:ext uri="{FF2B5EF4-FFF2-40B4-BE49-F238E27FC236}">
                <a16:creationId xmlns:a16="http://schemas.microsoft.com/office/drawing/2014/main" id="{EAFB722D-AC9E-314B-BA06-7F6FAE5D2F6F}"/>
              </a:ext>
            </a:extLst>
          </p:cNvPr>
          <p:cNvSpPr txBox="1"/>
          <p:nvPr/>
        </p:nvSpPr>
        <p:spPr>
          <a:xfrm>
            <a:off x="9047590" y="5903005"/>
            <a:ext cx="855812" cy="338554"/>
          </a:xfrm>
          <a:prstGeom prst="rect">
            <a:avLst/>
          </a:prstGeom>
          <a:noFill/>
        </p:spPr>
        <p:txBody>
          <a:bodyPr wrap="none" rtlCol="0">
            <a:spAutoFit/>
          </a:bodyPr>
          <a:lstStyle/>
          <a:p>
            <a:r>
              <a:rPr lang="en-US" sz="1600" dirty="0">
                <a:solidFill>
                  <a:srgbClr val="272727"/>
                </a:solidFill>
              </a:rPr>
              <a:t>Average</a:t>
            </a:r>
          </a:p>
        </p:txBody>
      </p:sp>
      <p:sp>
        <p:nvSpPr>
          <p:cNvPr id="32" name="TextBox 31">
            <a:extLst>
              <a:ext uri="{FF2B5EF4-FFF2-40B4-BE49-F238E27FC236}">
                <a16:creationId xmlns:a16="http://schemas.microsoft.com/office/drawing/2014/main" id="{12655D3C-ED1D-3E44-8987-2059BC6555F6}"/>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a:t>
            </a:r>
            <a:r>
              <a:rPr lang="en-US" sz="1400" dirty="0" err="1">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mmWave</a:t>
            </a: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 Application Performance</a:t>
            </a:r>
          </a:p>
        </p:txBody>
      </p:sp>
      <p:sp>
        <p:nvSpPr>
          <p:cNvPr id="5" name="Right Brace 4">
            <a:extLst>
              <a:ext uri="{FF2B5EF4-FFF2-40B4-BE49-F238E27FC236}">
                <a16:creationId xmlns:a16="http://schemas.microsoft.com/office/drawing/2014/main" id="{5775D926-CF98-CE41-9D87-631B3E9ACA6C}"/>
              </a:ext>
            </a:extLst>
          </p:cNvPr>
          <p:cNvSpPr/>
          <p:nvPr/>
        </p:nvSpPr>
        <p:spPr>
          <a:xfrm>
            <a:off x="10172699" y="5118846"/>
            <a:ext cx="172893" cy="598781"/>
          </a:xfrm>
          <a:prstGeom prst="rightBrace">
            <a:avLst>
              <a:gd name="adj1" fmla="val 28251"/>
              <a:gd name="adj2" fmla="val 48707"/>
            </a:avLst>
          </a:prstGeom>
          <a:ln w="28575">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rgbClr val="FF0000"/>
              </a:solidFill>
            </a:endParaRPr>
          </a:p>
        </p:txBody>
      </p:sp>
      <p:sp>
        <p:nvSpPr>
          <p:cNvPr id="8" name="TextBox 7">
            <a:extLst>
              <a:ext uri="{FF2B5EF4-FFF2-40B4-BE49-F238E27FC236}">
                <a16:creationId xmlns:a16="http://schemas.microsoft.com/office/drawing/2014/main" id="{81A3A453-B8DC-8E41-9882-E1ADD580FE76}"/>
              </a:ext>
            </a:extLst>
          </p:cNvPr>
          <p:cNvSpPr txBox="1"/>
          <p:nvPr/>
        </p:nvSpPr>
        <p:spPr>
          <a:xfrm>
            <a:off x="13022317" y="5717628"/>
            <a:ext cx="184731" cy="369332"/>
          </a:xfrm>
          <a:prstGeom prst="rect">
            <a:avLst/>
          </a:prstGeom>
          <a:noFill/>
        </p:spPr>
        <p:txBody>
          <a:bodyPr wrap="none" rtlCol="0">
            <a:spAutoFit/>
          </a:bodyPr>
          <a:lstStyle/>
          <a:p>
            <a:endParaRPr lang="en-US"/>
          </a:p>
        </p:txBody>
      </p:sp>
    </p:spTree>
    <p:extLst>
      <p:ext uri="{BB962C8B-B14F-4D97-AF65-F5344CB8AC3E}">
        <p14:creationId xmlns:p14="http://schemas.microsoft.com/office/powerpoint/2010/main" val="25313193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
                                        </p:tgtEl>
                                        <p:attrNameLst>
                                          <p:attrName>style.visibility</p:attrName>
                                        </p:attrNameLst>
                                      </p:cBhvr>
                                      <p:to>
                                        <p:strVal val="visible"/>
                                      </p:to>
                                    </p:set>
                                    <p:animEffect transition="in" filter="fade">
                                      <p:cBhvr>
                                        <p:cTn id="22" dur="500"/>
                                        <p:tgtEl>
                                          <p:spTgt spid="29"/>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fade">
                                      <p:cBhvr>
                                        <p:cTn id="26" dur="500"/>
                                        <p:tgtEl>
                                          <p:spTgt spid="30"/>
                                        </p:tgtEl>
                                      </p:cBhvr>
                                    </p:animEffect>
                                  </p:childTnLst>
                                </p:cTn>
                              </p:par>
                            </p:childTnLst>
                          </p:cTn>
                        </p:par>
                        <p:par>
                          <p:cTn id="27" fill="hold">
                            <p:stCondLst>
                              <p:cond delay="1000"/>
                            </p:stCondLst>
                            <p:childTnLst>
                              <p:par>
                                <p:cTn id="28" presetID="10" presetClass="entr" presetSubtype="0" fill="hold"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500"/>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fade">
                                      <p:cBhvr>
                                        <p:cTn id="38" dur="500"/>
                                        <p:tgtEl>
                                          <p:spTgt spid="31"/>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27">
                                            <p:txEl>
                                              <p:pRg st="0" end="0"/>
                                            </p:txEl>
                                          </p:spTgt>
                                        </p:tgtEl>
                                        <p:attrNameLst>
                                          <p:attrName>style.visibility</p:attrName>
                                        </p:attrNameLst>
                                      </p:cBhvr>
                                      <p:to>
                                        <p:strVal val="visible"/>
                                      </p:to>
                                    </p:set>
                                    <p:animEffect transition="in" filter="fade">
                                      <p:cBhvr>
                                        <p:cTn id="43" dur="500"/>
                                        <p:tgtEl>
                                          <p:spTgt spid="27">
                                            <p:txEl>
                                              <p:pRg st="0" end="0"/>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27">
                                            <p:txEl>
                                              <p:pRg st="2" end="2"/>
                                            </p:txEl>
                                          </p:spTgt>
                                        </p:tgtEl>
                                        <p:attrNameLst>
                                          <p:attrName>style.visibility</p:attrName>
                                        </p:attrNameLst>
                                      </p:cBhvr>
                                      <p:to>
                                        <p:strVal val="visible"/>
                                      </p:to>
                                    </p:set>
                                    <p:animEffect transition="in" filter="fade">
                                      <p:cBhvr>
                                        <p:cTn id="48" dur="500"/>
                                        <p:tgtEl>
                                          <p:spTgt spid="27">
                                            <p:txEl>
                                              <p:pRg st="2" end="2"/>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fade">
                                      <p:cBhvr>
                                        <p:cTn id="51" dur="500"/>
                                        <p:tgtEl>
                                          <p:spTgt spid="5"/>
                                        </p:tgtEl>
                                      </p:cBhvr>
                                    </p:animEffect>
                                  </p:childTnLst>
                                </p:cTn>
                              </p:par>
                            </p:childTnLst>
                          </p:cTn>
                        </p:par>
                        <p:par>
                          <p:cTn id="52" fill="hold">
                            <p:stCondLst>
                              <p:cond delay="500"/>
                            </p:stCondLst>
                            <p:childTnLst>
                              <p:par>
                                <p:cTn id="53" presetID="35" presetClass="emph" presetSubtype="0" repeatCount="indefinite" fill="hold" grpId="1" nodeType="afterEffect">
                                  <p:stCondLst>
                                    <p:cond delay="0"/>
                                  </p:stCondLst>
                                  <p:endCondLst>
                                    <p:cond evt="onNext" delay="0">
                                      <p:tgtEl>
                                        <p:sldTgt/>
                                      </p:tgtEl>
                                    </p:cond>
                                  </p:endCondLst>
                                  <p:childTnLst>
                                    <p:anim calcmode="discrete" valueType="str">
                                      <p:cBhvr>
                                        <p:cTn id="54" dur="1000" fill="hold"/>
                                        <p:tgtEl>
                                          <p:spTgt spid="5"/>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4" grpId="0" animBg="1"/>
      <p:bldP spid="27" grpId="0" uiExpand="1" build="p"/>
      <p:bldP spid="30" grpId="0"/>
      <p:bldP spid="31" grpId="0"/>
      <p:bldP spid="5" grpId="0" animBg="1"/>
      <p:bldP spid="5"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31F038E9-2169-D24A-A9E7-033A918CF779}"/>
              </a:ext>
            </a:extLst>
          </p:cNvPr>
          <p:cNvGrpSpPr/>
          <p:nvPr/>
        </p:nvGrpSpPr>
        <p:grpSpPr>
          <a:xfrm>
            <a:off x="1872806" y="2592475"/>
            <a:ext cx="2095822" cy="2223012"/>
            <a:chOff x="4653949" y="2449947"/>
            <a:chExt cx="2684920" cy="2847861"/>
          </a:xfrm>
        </p:grpSpPr>
        <p:pic>
          <p:nvPicPr>
            <p:cNvPr id="5" name="Picture 4" descr="A picture containing green&#10;&#10;Description automatically generated">
              <a:extLst>
                <a:ext uri="{FF2B5EF4-FFF2-40B4-BE49-F238E27FC236}">
                  <a16:creationId xmlns:a16="http://schemas.microsoft.com/office/drawing/2014/main" id="{DAD63765-A845-D446-9DDE-9074E1FCD671}"/>
                </a:ext>
              </a:extLst>
            </p:cNvPr>
            <p:cNvPicPr>
              <a:picLocks noChangeAspect="1"/>
            </p:cNvPicPr>
            <p:nvPr/>
          </p:nvPicPr>
          <p:blipFill>
            <a:blip r:embed="rId3"/>
            <a:stretch>
              <a:fillRect/>
            </a:stretch>
          </p:blipFill>
          <p:spPr>
            <a:xfrm>
              <a:off x="6048128" y="3824301"/>
              <a:ext cx="1290741" cy="1290741"/>
            </a:xfrm>
            <a:prstGeom prst="rect">
              <a:avLst/>
            </a:prstGeom>
          </p:spPr>
        </p:pic>
        <p:pic>
          <p:nvPicPr>
            <p:cNvPr id="6" name="Picture 5" descr="A picture containing propeller&#10;&#10;Description automatically generated">
              <a:extLst>
                <a:ext uri="{FF2B5EF4-FFF2-40B4-BE49-F238E27FC236}">
                  <a16:creationId xmlns:a16="http://schemas.microsoft.com/office/drawing/2014/main" id="{1468E236-4112-194F-AE97-F620AEB7CA47}"/>
                </a:ext>
              </a:extLst>
            </p:cNvPr>
            <p:cNvPicPr>
              <a:picLocks noChangeAspect="1"/>
            </p:cNvPicPr>
            <p:nvPr/>
          </p:nvPicPr>
          <p:blipFill>
            <a:blip r:embed="rId4"/>
            <a:stretch>
              <a:fillRect/>
            </a:stretch>
          </p:blipFill>
          <p:spPr>
            <a:xfrm>
              <a:off x="4653949" y="2449947"/>
              <a:ext cx="2232622" cy="2847861"/>
            </a:xfrm>
            <a:prstGeom prst="rect">
              <a:avLst/>
            </a:prstGeom>
          </p:spPr>
        </p:pic>
      </p:grpSp>
      <p:sp>
        <p:nvSpPr>
          <p:cNvPr id="9" name="Rounded Rectangle 8">
            <a:extLst>
              <a:ext uri="{FF2B5EF4-FFF2-40B4-BE49-F238E27FC236}">
                <a16:creationId xmlns:a16="http://schemas.microsoft.com/office/drawing/2014/main" id="{EEB48C8A-B035-BD46-9850-92864B104CF2}"/>
              </a:ext>
            </a:extLst>
          </p:cNvPr>
          <p:cNvSpPr/>
          <p:nvPr/>
        </p:nvSpPr>
        <p:spPr>
          <a:xfrm>
            <a:off x="6468731" y="488190"/>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0" name="Rectangle 9" descr="Smart Phone">
            <a:extLst>
              <a:ext uri="{FF2B5EF4-FFF2-40B4-BE49-F238E27FC236}">
                <a16:creationId xmlns:a16="http://schemas.microsoft.com/office/drawing/2014/main" id="{E5C362D2-4A9A-EF42-9D6A-D11BAB75D2CE}"/>
              </a:ext>
            </a:extLst>
          </p:cNvPr>
          <p:cNvSpPr/>
          <p:nvPr/>
        </p:nvSpPr>
        <p:spPr>
          <a:xfrm rot="20731269">
            <a:off x="6690643" y="664763"/>
            <a:ext cx="326716" cy="326716"/>
          </a:xfrm>
          <a:prstGeom prst="rect">
            <a:avLst/>
          </a:prstGeom>
          <a:blipFill>
            <a:blip r:embed="rId5">
              <a:biLevel thresh="75000"/>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sp>
        <p:nvSpPr>
          <p:cNvPr id="11" name="Freeform 10">
            <a:extLst>
              <a:ext uri="{FF2B5EF4-FFF2-40B4-BE49-F238E27FC236}">
                <a16:creationId xmlns:a16="http://schemas.microsoft.com/office/drawing/2014/main" id="{68E79FDA-B9C7-C24A-A1DE-678F6C3D407E}"/>
              </a:ext>
            </a:extLst>
          </p:cNvPr>
          <p:cNvSpPr/>
          <p:nvPr/>
        </p:nvSpPr>
        <p:spPr>
          <a:xfrm>
            <a:off x="7405733" y="488190"/>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CMU Sans Serif Medium" panose="02000603000000000000" pitchFamily="2" charset="0"/>
                <a:ea typeface="CMU Sans Serif Medium" panose="02000603000000000000" pitchFamily="2" charset="0"/>
                <a:cs typeface="CMU Sans Serif Medium" panose="02000603000000000000" pitchFamily="2" charset="0"/>
              </a:rPr>
              <a:t>Landscape Across 5G Carriers</a:t>
            </a:r>
          </a:p>
        </p:txBody>
      </p:sp>
      <p:sp>
        <p:nvSpPr>
          <p:cNvPr id="12" name="Rounded Rectangle 11">
            <a:extLst>
              <a:ext uri="{FF2B5EF4-FFF2-40B4-BE49-F238E27FC236}">
                <a16:creationId xmlns:a16="http://schemas.microsoft.com/office/drawing/2014/main" id="{A422C163-7D5E-6F4B-81BF-455820E50F41}"/>
              </a:ext>
            </a:extLst>
          </p:cNvPr>
          <p:cNvSpPr/>
          <p:nvPr/>
        </p:nvSpPr>
        <p:spPr>
          <a:xfrm>
            <a:off x="6468731" y="1502262"/>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14" name="Freeform 13">
            <a:extLst>
              <a:ext uri="{FF2B5EF4-FFF2-40B4-BE49-F238E27FC236}">
                <a16:creationId xmlns:a16="http://schemas.microsoft.com/office/drawing/2014/main" id="{21047228-DA3A-C94D-BC26-B062D5439AC5}"/>
              </a:ext>
            </a:extLst>
          </p:cNvPr>
          <p:cNvSpPr/>
          <p:nvPr/>
        </p:nvSpPr>
        <p:spPr>
          <a:xfrm>
            <a:off x="7405733" y="1502262"/>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CMU Sans Serif Medium" panose="02000603000000000000" pitchFamily="2" charset="0"/>
                <a:ea typeface="CMU Sans Serif Medium" panose="02000603000000000000" pitchFamily="2" charset="0"/>
                <a:cs typeface="CMU Sans Serif Medium" panose="02000603000000000000" pitchFamily="2" charset="0"/>
              </a:rPr>
              <a:t>Impact of User Mobility</a:t>
            </a:r>
          </a:p>
        </p:txBody>
      </p:sp>
      <p:sp>
        <p:nvSpPr>
          <p:cNvPr id="15" name="Rounded Rectangle 14">
            <a:extLst>
              <a:ext uri="{FF2B5EF4-FFF2-40B4-BE49-F238E27FC236}">
                <a16:creationId xmlns:a16="http://schemas.microsoft.com/office/drawing/2014/main" id="{7E69ADAF-F082-5449-8F97-988393763589}"/>
              </a:ext>
            </a:extLst>
          </p:cNvPr>
          <p:cNvSpPr/>
          <p:nvPr/>
        </p:nvSpPr>
        <p:spPr>
          <a:xfrm>
            <a:off x="6468731" y="2516335"/>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17" name="Freeform 16">
            <a:extLst>
              <a:ext uri="{FF2B5EF4-FFF2-40B4-BE49-F238E27FC236}">
                <a16:creationId xmlns:a16="http://schemas.microsoft.com/office/drawing/2014/main" id="{988539FB-05D1-4741-A450-C6064E8E387C}"/>
              </a:ext>
            </a:extLst>
          </p:cNvPr>
          <p:cNvSpPr/>
          <p:nvPr/>
        </p:nvSpPr>
        <p:spPr>
          <a:xfrm>
            <a:off x="7405733" y="2516335"/>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CMU Sans Serif Medium" panose="02000603000000000000" pitchFamily="2" charset="0"/>
                <a:ea typeface="CMU Sans Serif Medium" panose="02000603000000000000" pitchFamily="2" charset="0"/>
                <a:cs typeface="CMU Sans Serif Medium" panose="02000603000000000000" pitchFamily="2" charset="0"/>
              </a:rPr>
              <a:t>Handoffs in NSA 5G</a:t>
            </a:r>
          </a:p>
        </p:txBody>
      </p:sp>
      <p:sp>
        <p:nvSpPr>
          <p:cNvPr id="18" name="Rounded Rectangle 17">
            <a:extLst>
              <a:ext uri="{FF2B5EF4-FFF2-40B4-BE49-F238E27FC236}">
                <a16:creationId xmlns:a16="http://schemas.microsoft.com/office/drawing/2014/main" id="{6EB97F3C-3AD2-164A-B28B-8C8667AFD699}"/>
              </a:ext>
            </a:extLst>
          </p:cNvPr>
          <p:cNvSpPr/>
          <p:nvPr/>
        </p:nvSpPr>
        <p:spPr>
          <a:xfrm>
            <a:off x="6468731" y="3530407"/>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20" name="Freeform 19">
            <a:extLst>
              <a:ext uri="{FF2B5EF4-FFF2-40B4-BE49-F238E27FC236}">
                <a16:creationId xmlns:a16="http://schemas.microsoft.com/office/drawing/2014/main" id="{63581D27-A1AE-864F-B483-D0EF87FF7B37}"/>
              </a:ext>
            </a:extLst>
          </p:cNvPr>
          <p:cNvSpPr/>
          <p:nvPr/>
        </p:nvSpPr>
        <p:spPr>
          <a:xfrm>
            <a:off x="7405733" y="3530407"/>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dirty="0">
                <a:latin typeface="CMU Sans Serif Medium" panose="02000603000000000000" pitchFamily="2" charset="0"/>
                <a:ea typeface="CMU Sans Serif Medium" panose="02000603000000000000" pitchFamily="2" charset="0"/>
                <a:cs typeface="CMU Sans Serif Medium" panose="02000603000000000000" pitchFamily="2" charset="0"/>
              </a:rPr>
              <a:t>Line of Sight Performance</a:t>
            </a:r>
          </a:p>
        </p:txBody>
      </p:sp>
      <p:sp>
        <p:nvSpPr>
          <p:cNvPr id="21" name="Rounded Rectangle 20">
            <a:extLst>
              <a:ext uri="{FF2B5EF4-FFF2-40B4-BE49-F238E27FC236}">
                <a16:creationId xmlns:a16="http://schemas.microsoft.com/office/drawing/2014/main" id="{02ECACF4-6E5F-0044-A2B0-6913C5367910}"/>
              </a:ext>
            </a:extLst>
          </p:cNvPr>
          <p:cNvSpPr/>
          <p:nvPr/>
        </p:nvSpPr>
        <p:spPr>
          <a:xfrm>
            <a:off x="6468731" y="4544479"/>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23" name="Freeform 22">
            <a:extLst>
              <a:ext uri="{FF2B5EF4-FFF2-40B4-BE49-F238E27FC236}">
                <a16:creationId xmlns:a16="http://schemas.microsoft.com/office/drawing/2014/main" id="{B65AADA7-BABA-D84C-98BB-E82BCB4A6316}"/>
              </a:ext>
            </a:extLst>
          </p:cNvPr>
          <p:cNvSpPr/>
          <p:nvPr/>
        </p:nvSpPr>
        <p:spPr>
          <a:xfrm>
            <a:off x="7405733" y="4544479"/>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a:latin typeface="CMU Sans Serif Medium" panose="02000603000000000000" pitchFamily="2" charset="0"/>
                <a:ea typeface="CMU Sans Serif Medium" panose="02000603000000000000" pitchFamily="2" charset="0"/>
                <a:cs typeface="CMU Sans Serif Medium" panose="02000603000000000000" pitchFamily="2" charset="0"/>
              </a:rPr>
              <a:t>Non-Line of Sight Performance</a:t>
            </a:r>
          </a:p>
        </p:txBody>
      </p:sp>
      <p:sp>
        <p:nvSpPr>
          <p:cNvPr id="24" name="Rounded Rectangle 23">
            <a:extLst>
              <a:ext uri="{FF2B5EF4-FFF2-40B4-BE49-F238E27FC236}">
                <a16:creationId xmlns:a16="http://schemas.microsoft.com/office/drawing/2014/main" id="{E2D49D5E-E98A-9D4C-87A6-E09C1B07B163}"/>
              </a:ext>
            </a:extLst>
          </p:cNvPr>
          <p:cNvSpPr/>
          <p:nvPr/>
        </p:nvSpPr>
        <p:spPr>
          <a:xfrm>
            <a:off x="6468731" y="5558551"/>
            <a:ext cx="4914616" cy="811257"/>
          </a:xfrm>
          <a:prstGeom prst="roundRect">
            <a:avLst>
              <a:gd name="adj" fmla="val 10000"/>
            </a:avLst>
          </a:prstGeom>
        </p:spPr>
        <p:style>
          <a:lnRef idx="0">
            <a:schemeClr val="dk1">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sp>
      <p:sp>
        <p:nvSpPr>
          <p:cNvPr id="26" name="Freeform 25">
            <a:extLst>
              <a:ext uri="{FF2B5EF4-FFF2-40B4-BE49-F238E27FC236}">
                <a16:creationId xmlns:a16="http://schemas.microsoft.com/office/drawing/2014/main" id="{0F2417F7-19C3-5345-A5C0-D66043C3F6E6}"/>
              </a:ext>
            </a:extLst>
          </p:cNvPr>
          <p:cNvSpPr/>
          <p:nvPr/>
        </p:nvSpPr>
        <p:spPr>
          <a:xfrm>
            <a:off x="7405733" y="5558551"/>
            <a:ext cx="3977613" cy="811257"/>
          </a:xfrm>
          <a:custGeom>
            <a:avLst/>
            <a:gdLst>
              <a:gd name="connsiteX0" fmla="*/ 0 w 3977613"/>
              <a:gd name="connsiteY0" fmla="*/ 0 h 811257"/>
              <a:gd name="connsiteX1" fmla="*/ 3977613 w 3977613"/>
              <a:gd name="connsiteY1" fmla="*/ 0 h 811257"/>
              <a:gd name="connsiteX2" fmla="*/ 3977613 w 3977613"/>
              <a:gd name="connsiteY2" fmla="*/ 811257 h 811257"/>
              <a:gd name="connsiteX3" fmla="*/ 0 w 3977613"/>
              <a:gd name="connsiteY3" fmla="*/ 811257 h 811257"/>
              <a:gd name="connsiteX4" fmla="*/ 0 w 3977613"/>
              <a:gd name="connsiteY4" fmla="*/ 0 h 8112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7613" h="811257">
                <a:moveTo>
                  <a:pt x="0" y="0"/>
                </a:moveTo>
                <a:lnTo>
                  <a:pt x="3977613" y="0"/>
                </a:lnTo>
                <a:lnTo>
                  <a:pt x="3977613" y="811257"/>
                </a:lnTo>
                <a:lnTo>
                  <a:pt x="0" y="811257"/>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85858" tIns="85858" rIns="85858" bIns="85858" numCol="1" spcCol="1270" anchor="ctr" anchorCtr="0">
            <a:noAutofit/>
          </a:bodyPr>
          <a:lstStyle/>
          <a:p>
            <a:pPr marL="0" lvl="0" indent="0" algn="l" defTabSz="844550">
              <a:lnSpc>
                <a:spcPct val="100000"/>
              </a:lnSpc>
              <a:spcBef>
                <a:spcPct val="0"/>
              </a:spcBef>
              <a:spcAft>
                <a:spcPct val="35000"/>
              </a:spcAft>
              <a:buNone/>
            </a:pPr>
            <a:r>
              <a:rPr lang="en-US" sz="1900" kern="1200">
                <a:latin typeface="CMU Sans Serif Medium" panose="02000603000000000000" pitchFamily="2" charset="0"/>
                <a:ea typeface="CMU Sans Serif Medium" panose="02000603000000000000" pitchFamily="2" charset="0"/>
                <a:cs typeface="CMU Sans Serif Medium" panose="02000603000000000000" pitchFamily="2" charset="0"/>
              </a:rPr>
              <a:t>Application Performance</a:t>
            </a:r>
          </a:p>
        </p:txBody>
      </p:sp>
      <p:sp>
        <p:nvSpPr>
          <p:cNvPr id="27" name="Rectangle 26" descr="Smart Phone">
            <a:extLst>
              <a:ext uri="{FF2B5EF4-FFF2-40B4-BE49-F238E27FC236}">
                <a16:creationId xmlns:a16="http://schemas.microsoft.com/office/drawing/2014/main" id="{3AB8F2B3-2402-A94D-860F-2DC3E6B08415}"/>
              </a:ext>
            </a:extLst>
          </p:cNvPr>
          <p:cNvSpPr/>
          <p:nvPr/>
        </p:nvSpPr>
        <p:spPr>
          <a:xfrm rot="1323633">
            <a:off x="6829920" y="705359"/>
            <a:ext cx="446191" cy="446191"/>
          </a:xfrm>
          <a:prstGeom prst="rect">
            <a:avLst/>
          </a:prstGeom>
          <a:blipFill>
            <a:blip r:embed="rId5">
              <a:duotone>
                <a:prstClr val="black"/>
                <a:schemeClr val="accent3">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pic>
        <p:nvPicPr>
          <p:cNvPr id="29" name="Graphic 28" descr="Car">
            <a:extLst>
              <a:ext uri="{FF2B5EF4-FFF2-40B4-BE49-F238E27FC236}">
                <a16:creationId xmlns:a16="http://schemas.microsoft.com/office/drawing/2014/main" id="{B86B467E-907C-BC4C-A6ED-F5A195C8D8B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6629708" y="1584149"/>
            <a:ext cx="713862" cy="713862"/>
          </a:xfrm>
          <a:prstGeom prst="rect">
            <a:avLst/>
          </a:prstGeom>
        </p:spPr>
      </p:pic>
      <p:pic>
        <p:nvPicPr>
          <p:cNvPr id="31" name="Graphic 30" descr="Cell Tower">
            <a:extLst>
              <a:ext uri="{FF2B5EF4-FFF2-40B4-BE49-F238E27FC236}">
                <a16:creationId xmlns:a16="http://schemas.microsoft.com/office/drawing/2014/main" id="{CB9DF75B-D355-D147-B37B-F142A5944EB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6920615" y="2637068"/>
            <a:ext cx="422955" cy="422955"/>
          </a:xfrm>
          <a:prstGeom prst="rect">
            <a:avLst/>
          </a:prstGeom>
        </p:spPr>
      </p:pic>
      <p:pic>
        <p:nvPicPr>
          <p:cNvPr id="32" name="Graphic 31" descr="Cell Tower">
            <a:extLst>
              <a:ext uri="{FF2B5EF4-FFF2-40B4-BE49-F238E27FC236}">
                <a16:creationId xmlns:a16="http://schemas.microsoft.com/office/drawing/2014/main" id="{5F5B18E1-2E7F-364D-A707-582EDDF23A1E}"/>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6698396" y="2901228"/>
            <a:ext cx="270555" cy="270555"/>
          </a:xfrm>
          <a:prstGeom prst="rect">
            <a:avLst/>
          </a:prstGeom>
        </p:spPr>
      </p:pic>
      <p:sp>
        <p:nvSpPr>
          <p:cNvPr id="33" name="Arc 32">
            <a:extLst>
              <a:ext uri="{FF2B5EF4-FFF2-40B4-BE49-F238E27FC236}">
                <a16:creationId xmlns:a16="http://schemas.microsoft.com/office/drawing/2014/main" id="{7187BA79-9AA1-2C4E-90C5-BFCF65E1DBDC}"/>
              </a:ext>
            </a:extLst>
          </p:cNvPr>
          <p:cNvSpPr/>
          <p:nvPr/>
        </p:nvSpPr>
        <p:spPr>
          <a:xfrm rot="16200000">
            <a:off x="6790764" y="2765950"/>
            <a:ext cx="356374" cy="270556"/>
          </a:xfrm>
          <a:prstGeom prst="arc">
            <a:avLst>
              <a:gd name="adj1" fmla="val 17306088"/>
              <a:gd name="adj2" fmla="val 0"/>
            </a:avLst>
          </a:prstGeom>
          <a:ln>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38" name="Straight Connector 37">
            <a:extLst>
              <a:ext uri="{FF2B5EF4-FFF2-40B4-BE49-F238E27FC236}">
                <a16:creationId xmlns:a16="http://schemas.microsoft.com/office/drawing/2014/main" id="{61D2E10F-51C6-F34C-90AC-80D90D829A48}"/>
              </a:ext>
            </a:extLst>
          </p:cNvPr>
          <p:cNvCxnSpPr>
            <a:cxnSpLocks/>
          </p:cNvCxnSpPr>
          <p:nvPr/>
        </p:nvCxnSpPr>
        <p:spPr>
          <a:xfrm flipV="1">
            <a:off x="6875600" y="3892380"/>
            <a:ext cx="246314" cy="98750"/>
          </a:xfrm>
          <a:prstGeom prst="line">
            <a:avLst/>
          </a:prstGeom>
          <a:ln w="127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35" name="Rectangle 34" descr="Smart Phone">
            <a:extLst>
              <a:ext uri="{FF2B5EF4-FFF2-40B4-BE49-F238E27FC236}">
                <a16:creationId xmlns:a16="http://schemas.microsoft.com/office/drawing/2014/main" id="{514A206C-192F-6541-9C37-48CA0155E5A7}"/>
              </a:ext>
            </a:extLst>
          </p:cNvPr>
          <p:cNvSpPr/>
          <p:nvPr/>
        </p:nvSpPr>
        <p:spPr>
          <a:xfrm rot="20203596">
            <a:off x="6668454" y="3909348"/>
            <a:ext cx="327258" cy="327258"/>
          </a:xfrm>
          <a:prstGeom prst="rect">
            <a:avLst/>
          </a:prstGeom>
          <a:blipFill>
            <a:blip r:embed="rId5">
              <a:duotone>
                <a:prstClr val="black"/>
                <a:schemeClr val="accent3">
                  <a:tint val="45000"/>
                  <a:satMod val="400000"/>
                </a:schemeClr>
              </a:duotone>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a:blipFill>
          <a:ln>
            <a:noFill/>
          </a:ln>
        </p:spPr>
        <p:style>
          <a:lnRef idx="2">
            <a:scrgbClr r="0" g="0" b="0"/>
          </a:lnRef>
          <a:fillRef idx="1">
            <a:scrgbClr r="0" g="0" b="0"/>
          </a:fillRef>
          <a:effectRef idx="0">
            <a:schemeClr val="accent2">
              <a:hueOff val="0"/>
              <a:satOff val="0"/>
              <a:lumOff val="0"/>
              <a:alphaOff val="0"/>
            </a:schemeClr>
          </a:effectRef>
          <a:fontRef idx="minor">
            <a:schemeClr val="lt1"/>
          </a:fontRef>
        </p:style>
      </p:sp>
      <p:pic>
        <p:nvPicPr>
          <p:cNvPr id="36" name="Graphic 35" descr="Cell Tower">
            <a:extLst>
              <a:ext uri="{FF2B5EF4-FFF2-40B4-BE49-F238E27FC236}">
                <a16:creationId xmlns:a16="http://schemas.microsoft.com/office/drawing/2014/main" id="{3EDCBF6A-4D52-2C40-9C3B-4C2BFF105332}"/>
              </a:ext>
            </a:extLst>
          </p:cNvPr>
          <p:cNvPicPr>
            <a:picLocks noChangeAspect="1"/>
          </p:cNvPicPr>
          <p:nvPr/>
        </p:nvPicPr>
        <p:blipFill>
          <a:blip r:embed="rId10">
            <a:extLst>
              <a:ext uri="{96DAC541-7B7A-43D3-8B79-37D633B846F1}">
                <asvg:svgBlip xmlns:asvg="http://schemas.microsoft.com/office/drawing/2016/SVG/main" r:embed="rId14"/>
              </a:ext>
            </a:extLst>
          </a:blip>
          <a:stretch>
            <a:fillRect/>
          </a:stretch>
        </p:blipFill>
        <p:spPr>
          <a:xfrm>
            <a:off x="6976815" y="3646531"/>
            <a:ext cx="422955" cy="422955"/>
          </a:xfrm>
          <a:prstGeom prst="rect">
            <a:avLst/>
          </a:prstGeom>
        </p:spPr>
      </p:pic>
      <p:grpSp>
        <p:nvGrpSpPr>
          <p:cNvPr id="57" name="Group 56">
            <a:extLst>
              <a:ext uri="{FF2B5EF4-FFF2-40B4-BE49-F238E27FC236}">
                <a16:creationId xmlns:a16="http://schemas.microsoft.com/office/drawing/2014/main" id="{B3B58D20-7A66-264C-A3E9-46126DB1C558}"/>
              </a:ext>
            </a:extLst>
          </p:cNvPr>
          <p:cNvGrpSpPr/>
          <p:nvPr/>
        </p:nvGrpSpPr>
        <p:grpSpPr>
          <a:xfrm>
            <a:off x="6673402" y="4669267"/>
            <a:ext cx="713463" cy="663385"/>
            <a:chOff x="5681585" y="379827"/>
            <a:chExt cx="381847" cy="355045"/>
          </a:xfrm>
        </p:grpSpPr>
        <p:cxnSp>
          <p:nvCxnSpPr>
            <p:cNvPr id="43" name="Straight Connector 42">
              <a:extLst>
                <a:ext uri="{FF2B5EF4-FFF2-40B4-BE49-F238E27FC236}">
                  <a16:creationId xmlns:a16="http://schemas.microsoft.com/office/drawing/2014/main" id="{499DE04A-DD51-B341-8009-B2985ECEECFA}"/>
                </a:ext>
              </a:extLst>
            </p:cNvPr>
            <p:cNvCxnSpPr>
              <a:cxnSpLocks/>
            </p:cNvCxnSpPr>
            <p:nvPr/>
          </p:nvCxnSpPr>
          <p:spPr>
            <a:xfrm flipV="1">
              <a:off x="5833735" y="523042"/>
              <a:ext cx="115581" cy="57563"/>
            </a:xfrm>
            <a:prstGeom prst="line">
              <a:avLst/>
            </a:prstGeom>
            <a:ln w="12700">
              <a:solidFill>
                <a:srgbClr val="FF0000"/>
              </a:solidFill>
              <a:prstDash val="sysDash"/>
            </a:ln>
          </p:spPr>
          <p:style>
            <a:lnRef idx="1">
              <a:schemeClr val="accent1"/>
            </a:lnRef>
            <a:fillRef idx="0">
              <a:schemeClr val="accent1"/>
            </a:fillRef>
            <a:effectRef idx="0">
              <a:schemeClr val="accent1"/>
            </a:effectRef>
            <a:fontRef idx="minor">
              <a:schemeClr val="tx1"/>
            </a:fontRef>
          </p:style>
        </p:cxnSp>
        <p:pic>
          <p:nvPicPr>
            <p:cNvPr id="45" name="Graphic 44" descr="Cell Tower">
              <a:extLst>
                <a:ext uri="{FF2B5EF4-FFF2-40B4-BE49-F238E27FC236}">
                  <a16:creationId xmlns:a16="http://schemas.microsoft.com/office/drawing/2014/main" id="{990BAE97-C0BB-CC4D-A993-ADE736A6093F}"/>
                </a:ext>
              </a:extLst>
            </p:cNvPr>
            <p:cNvPicPr>
              <a:picLocks noChangeAspect="1"/>
            </p:cNvPicPr>
            <p:nvPr/>
          </p:nvPicPr>
          <p:blipFill>
            <a:blip r:embed="rId10">
              <a:extLst>
                <a:ext uri="{96DAC541-7B7A-43D3-8B79-37D633B846F1}">
                  <asvg:svgBlip xmlns:asvg="http://schemas.microsoft.com/office/drawing/2016/SVG/main" r:embed="rId14"/>
                </a:ext>
              </a:extLst>
            </a:blip>
            <a:stretch>
              <a:fillRect/>
            </a:stretch>
          </p:blipFill>
          <p:spPr>
            <a:xfrm>
              <a:off x="5855229" y="379827"/>
              <a:ext cx="208203" cy="286430"/>
            </a:xfrm>
            <a:prstGeom prst="rect">
              <a:avLst/>
            </a:prstGeom>
          </p:spPr>
        </p:pic>
        <p:pic>
          <p:nvPicPr>
            <p:cNvPr id="48" name="Graphic 47" descr="Taxi">
              <a:extLst>
                <a:ext uri="{FF2B5EF4-FFF2-40B4-BE49-F238E27FC236}">
                  <a16:creationId xmlns:a16="http://schemas.microsoft.com/office/drawing/2014/main" id="{0F090531-5712-854F-8D3F-DC46D39A03F3}"/>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5681585" y="476503"/>
              <a:ext cx="208203" cy="208203"/>
            </a:xfrm>
            <a:prstGeom prst="rect">
              <a:avLst/>
            </a:prstGeom>
          </p:spPr>
        </p:pic>
        <p:sp>
          <p:nvSpPr>
            <p:cNvPr id="53" name="TextBox 52">
              <a:extLst>
                <a:ext uri="{FF2B5EF4-FFF2-40B4-BE49-F238E27FC236}">
                  <a16:creationId xmlns:a16="http://schemas.microsoft.com/office/drawing/2014/main" id="{2A37932E-C4A6-F940-9B8D-9F1C3E9A92BE}"/>
                </a:ext>
              </a:extLst>
            </p:cNvPr>
            <p:cNvSpPr txBox="1"/>
            <p:nvPr/>
          </p:nvSpPr>
          <p:spPr>
            <a:xfrm rot="20348522">
              <a:off x="5784739" y="488651"/>
              <a:ext cx="269626" cy="246221"/>
            </a:xfrm>
            <a:prstGeom prst="rect">
              <a:avLst/>
            </a:prstGeom>
            <a:noFill/>
          </p:spPr>
          <p:txBody>
            <a:bodyPr wrap="none" rtlCol="0">
              <a:spAutoFit/>
            </a:bodyPr>
            <a:lstStyle/>
            <a:p>
              <a:r>
                <a:rPr lang="en-US" sz="1000" dirty="0">
                  <a:solidFill>
                    <a:srgbClr val="FF0000"/>
                  </a:solidFill>
                  <a:latin typeface="CMU Sans Serif Medium" panose="02000603000000000000" pitchFamily="2" charset="0"/>
                  <a:ea typeface="CMU Sans Serif Medium" panose="02000603000000000000" pitchFamily="2" charset="0"/>
                  <a:cs typeface="CMU Sans Serif Medium" panose="02000603000000000000" pitchFamily="2" charset="0"/>
                </a:rPr>
                <a:t>X</a:t>
              </a:r>
            </a:p>
          </p:txBody>
        </p:sp>
      </p:grpSp>
      <p:sp>
        <p:nvSpPr>
          <p:cNvPr id="60" name="Rounded Rectangle 59">
            <a:extLst>
              <a:ext uri="{FF2B5EF4-FFF2-40B4-BE49-F238E27FC236}">
                <a16:creationId xmlns:a16="http://schemas.microsoft.com/office/drawing/2014/main" id="{1E0B626E-3B65-0B49-913C-13E3F5E65565}"/>
              </a:ext>
            </a:extLst>
          </p:cNvPr>
          <p:cNvSpPr/>
          <p:nvPr/>
        </p:nvSpPr>
        <p:spPr>
          <a:xfrm>
            <a:off x="10248243" y="5673371"/>
            <a:ext cx="1010996" cy="24051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latin typeface="CMU Sans Serif Medium" panose="02000603000000000000" pitchFamily="2" charset="0"/>
                <a:ea typeface="CMU Sans Serif Medium" panose="02000603000000000000" pitchFamily="2" charset="0"/>
                <a:cs typeface="CMU Sans Serif Medium" panose="02000603000000000000" pitchFamily="2" charset="0"/>
              </a:rPr>
              <a:t>mmWave</a:t>
            </a:r>
            <a:endPar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sp>
        <p:nvSpPr>
          <p:cNvPr id="61" name="Rounded Rectangle 60">
            <a:extLst>
              <a:ext uri="{FF2B5EF4-FFF2-40B4-BE49-F238E27FC236}">
                <a16:creationId xmlns:a16="http://schemas.microsoft.com/office/drawing/2014/main" id="{91DEBDBD-86AF-1049-B4D1-400D7D73CCA6}"/>
              </a:ext>
            </a:extLst>
          </p:cNvPr>
          <p:cNvSpPr/>
          <p:nvPr/>
        </p:nvSpPr>
        <p:spPr>
          <a:xfrm>
            <a:off x="10288479" y="4615282"/>
            <a:ext cx="1010996" cy="24051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latin typeface="CMU Sans Serif Medium" panose="02000603000000000000" pitchFamily="2" charset="0"/>
                <a:ea typeface="CMU Sans Serif Medium" panose="02000603000000000000" pitchFamily="2" charset="0"/>
                <a:cs typeface="CMU Sans Serif Medium" panose="02000603000000000000" pitchFamily="2" charset="0"/>
              </a:rPr>
              <a:t>mmWave</a:t>
            </a:r>
            <a:endPar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sp>
        <p:nvSpPr>
          <p:cNvPr id="62" name="Rounded Rectangle 61">
            <a:extLst>
              <a:ext uri="{FF2B5EF4-FFF2-40B4-BE49-F238E27FC236}">
                <a16:creationId xmlns:a16="http://schemas.microsoft.com/office/drawing/2014/main" id="{D6B1D5A6-7A12-954C-A577-860498D151AC}"/>
              </a:ext>
            </a:extLst>
          </p:cNvPr>
          <p:cNvSpPr/>
          <p:nvPr/>
        </p:nvSpPr>
        <p:spPr>
          <a:xfrm>
            <a:off x="10288479" y="3583725"/>
            <a:ext cx="1010996" cy="240512"/>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err="1">
                <a:latin typeface="CMU Sans Serif Medium" panose="02000603000000000000" pitchFamily="2" charset="0"/>
                <a:ea typeface="CMU Sans Serif Medium" panose="02000603000000000000" pitchFamily="2" charset="0"/>
                <a:cs typeface="CMU Sans Serif Medium" panose="02000603000000000000" pitchFamily="2" charset="0"/>
              </a:rPr>
              <a:t>mmWave</a:t>
            </a:r>
            <a:endPar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pic>
        <p:nvPicPr>
          <p:cNvPr id="5122" name="Picture 2" descr="World Wide Web symbol | Free SVG">
            <a:extLst>
              <a:ext uri="{FF2B5EF4-FFF2-40B4-BE49-F238E27FC236}">
                <a16:creationId xmlns:a16="http://schemas.microsoft.com/office/drawing/2014/main" id="{1B230308-18BC-5441-8FF4-AE11B34A8358}"/>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796929" y="5743720"/>
            <a:ext cx="500243" cy="500243"/>
          </a:xfrm>
          <a:prstGeom prst="rect">
            <a:avLst/>
          </a:prstGeom>
          <a:noFill/>
          <a:extLst>
            <a:ext uri="{909E8E84-426E-40DD-AFC4-6F175D3DCCD1}">
              <a14:hiddenFill xmlns:a14="http://schemas.microsoft.com/office/drawing/2010/main">
                <a:solidFill>
                  <a:srgbClr val="FFFFFF"/>
                </a:solidFill>
              </a14:hiddenFill>
            </a:ext>
          </a:extLst>
        </p:spPr>
      </p:pic>
      <p:sp>
        <p:nvSpPr>
          <p:cNvPr id="3" name="Rounded Rectangle 2">
            <a:extLst>
              <a:ext uri="{FF2B5EF4-FFF2-40B4-BE49-F238E27FC236}">
                <a16:creationId xmlns:a16="http://schemas.microsoft.com/office/drawing/2014/main" id="{D4CBA13B-98A2-D643-AC77-408C14939518}"/>
              </a:ext>
            </a:extLst>
          </p:cNvPr>
          <p:cNvSpPr/>
          <p:nvPr/>
        </p:nvSpPr>
        <p:spPr>
          <a:xfrm>
            <a:off x="755677" y="1457818"/>
            <a:ext cx="1617553" cy="581109"/>
          </a:xfrm>
          <a:prstGeom prst="round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Concurrent Clients</a:t>
            </a:r>
          </a:p>
        </p:txBody>
      </p:sp>
      <p:sp>
        <p:nvSpPr>
          <p:cNvPr id="37" name="Rounded Rectangle 36">
            <a:extLst>
              <a:ext uri="{FF2B5EF4-FFF2-40B4-BE49-F238E27FC236}">
                <a16:creationId xmlns:a16="http://schemas.microsoft.com/office/drawing/2014/main" id="{0B82A866-F0A5-9241-9D14-4C03FE4C890B}"/>
              </a:ext>
            </a:extLst>
          </p:cNvPr>
          <p:cNvSpPr/>
          <p:nvPr/>
        </p:nvSpPr>
        <p:spPr>
          <a:xfrm>
            <a:off x="3438162" y="5392142"/>
            <a:ext cx="2465094" cy="581109"/>
          </a:xfrm>
          <a:prstGeom prst="round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Impact of </a:t>
            </a:r>
          </a:p>
          <a:p>
            <a:pPr algn="ctr"/>
            <a:r>
              <a:rPr lang="en-US"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UE-Tower Distance</a:t>
            </a:r>
          </a:p>
        </p:txBody>
      </p:sp>
      <p:sp>
        <p:nvSpPr>
          <p:cNvPr id="39" name="Rounded Rectangle 38">
            <a:extLst>
              <a:ext uri="{FF2B5EF4-FFF2-40B4-BE49-F238E27FC236}">
                <a16:creationId xmlns:a16="http://schemas.microsoft.com/office/drawing/2014/main" id="{34404518-52A3-3048-9C66-D3452C3B0FD7}"/>
              </a:ext>
            </a:extLst>
          </p:cNvPr>
          <p:cNvSpPr/>
          <p:nvPr/>
        </p:nvSpPr>
        <p:spPr>
          <a:xfrm>
            <a:off x="2474326" y="398392"/>
            <a:ext cx="3289925" cy="581109"/>
          </a:xfrm>
          <a:prstGeom prst="round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HTTP Protocols: </a:t>
            </a:r>
            <a:br>
              <a:rPr lang="en-US"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br>
            <a:r>
              <a:rPr lang="en-US"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HTTP1 vs HTTP2 vs HTTP3</a:t>
            </a:r>
          </a:p>
        </p:txBody>
      </p:sp>
      <p:sp>
        <p:nvSpPr>
          <p:cNvPr id="40" name="Rounded Rectangle 39">
            <a:extLst>
              <a:ext uri="{FF2B5EF4-FFF2-40B4-BE49-F238E27FC236}">
                <a16:creationId xmlns:a16="http://schemas.microsoft.com/office/drawing/2014/main" id="{14A56802-EE76-3B48-BACB-E4462DD39D42}"/>
              </a:ext>
            </a:extLst>
          </p:cNvPr>
          <p:cNvSpPr/>
          <p:nvPr/>
        </p:nvSpPr>
        <p:spPr>
          <a:xfrm>
            <a:off x="395176" y="5184859"/>
            <a:ext cx="2153130" cy="497838"/>
          </a:xfrm>
          <a:prstGeom prst="round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UDP Performance</a:t>
            </a:r>
          </a:p>
        </p:txBody>
      </p:sp>
      <p:sp>
        <p:nvSpPr>
          <p:cNvPr id="41" name="Rounded Rectangle 40">
            <a:extLst>
              <a:ext uri="{FF2B5EF4-FFF2-40B4-BE49-F238E27FC236}">
                <a16:creationId xmlns:a16="http://schemas.microsoft.com/office/drawing/2014/main" id="{3007946F-B037-6249-9017-88C9FD522D40}"/>
              </a:ext>
            </a:extLst>
          </p:cNvPr>
          <p:cNvSpPr/>
          <p:nvPr/>
        </p:nvSpPr>
        <p:spPr>
          <a:xfrm>
            <a:off x="3542694" y="1819748"/>
            <a:ext cx="1711671" cy="676026"/>
          </a:xfrm>
          <a:prstGeom prst="round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First-Hop </a:t>
            </a:r>
          </a:p>
          <a:p>
            <a:pPr algn="ctr"/>
            <a:r>
              <a:rPr lang="en-US"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Latency</a:t>
            </a:r>
          </a:p>
        </p:txBody>
      </p:sp>
      <p:sp>
        <p:nvSpPr>
          <p:cNvPr id="42" name="Rounded Rectangle 41">
            <a:extLst>
              <a:ext uri="{FF2B5EF4-FFF2-40B4-BE49-F238E27FC236}">
                <a16:creationId xmlns:a16="http://schemas.microsoft.com/office/drawing/2014/main" id="{0944C84C-A4DB-B548-A44A-AF765D21FF23}"/>
              </a:ext>
            </a:extLst>
          </p:cNvPr>
          <p:cNvSpPr/>
          <p:nvPr/>
        </p:nvSpPr>
        <p:spPr>
          <a:xfrm>
            <a:off x="4288559" y="3626575"/>
            <a:ext cx="1711671" cy="676026"/>
          </a:xfrm>
          <a:prstGeom prst="round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UE-Tower</a:t>
            </a:r>
          </a:p>
          <a:p>
            <a:pPr algn="ctr"/>
            <a:r>
              <a:rPr lang="en-US"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Orientation</a:t>
            </a:r>
          </a:p>
        </p:txBody>
      </p:sp>
      <p:sp>
        <p:nvSpPr>
          <p:cNvPr id="44" name="Rounded Rectangle 43">
            <a:extLst>
              <a:ext uri="{FF2B5EF4-FFF2-40B4-BE49-F238E27FC236}">
                <a16:creationId xmlns:a16="http://schemas.microsoft.com/office/drawing/2014/main" id="{E3BB7EAA-57EC-0843-BCA4-0E76D4612A42}"/>
              </a:ext>
            </a:extLst>
          </p:cNvPr>
          <p:cNvSpPr/>
          <p:nvPr/>
        </p:nvSpPr>
        <p:spPr>
          <a:xfrm>
            <a:off x="162801" y="2958961"/>
            <a:ext cx="1185752" cy="628777"/>
          </a:xfrm>
          <a:prstGeom prst="round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Impact of Weather</a:t>
            </a:r>
          </a:p>
        </p:txBody>
      </p:sp>
    </p:spTree>
    <p:extLst>
      <p:ext uri="{BB962C8B-B14F-4D97-AF65-F5344CB8AC3E}">
        <p14:creationId xmlns:p14="http://schemas.microsoft.com/office/powerpoint/2010/main" val="941025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500"/>
                                        <p:tgtEl>
                                          <p:spTgt spid="37"/>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fade">
                                      <p:cBhvr>
                                        <p:cTn id="3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7" grpId="0" animBg="1"/>
      <p:bldP spid="39" grpId="0" animBg="1"/>
      <p:bldP spid="40" grpId="0" animBg="1"/>
      <p:bldP spid="41" grpId="0" animBg="1"/>
      <p:bldP spid="42" grpId="0" animBg="1"/>
      <p:bldP spid="44"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73A9D723-CAE9-3049-88B8-DFB8CEE7778E}"/>
              </a:ext>
            </a:extLst>
          </p:cNvPr>
          <p:cNvGrpSpPr/>
          <p:nvPr/>
        </p:nvGrpSpPr>
        <p:grpSpPr>
          <a:xfrm>
            <a:off x="7045975" y="3889784"/>
            <a:ext cx="5063964" cy="2568401"/>
            <a:chOff x="7045975" y="3889784"/>
            <a:chExt cx="5063964" cy="2568401"/>
          </a:xfrm>
        </p:grpSpPr>
        <p:sp>
          <p:nvSpPr>
            <p:cNvPr id="67" name="Rounded Rectangle 66">
              <a:extLst>
                <a:ext uri="{FF2B5EF4-FFF2-40B4-BE49-F238E27FC236}">
                  <a16:creationId xmlns:a16="http://schemas.microsoft.com/office/drawing/2014/main" id="{9B7E90AE-BEF0-9640-BA3C-8D0102D2A0D8}"/>
                </a:ext>
              </a:extLst>
            </p:cNvPr>
            <p:cNvSpPr/>
            <p:nvPr/>
          </p:nvSpPr>
          <p:spPr>
            <a:xfrm>
              <a:off x="7045975" y="3889784"/>
              <a:ext cx="5063964" cy="2568401"/>
            </a:xfrm>
            <a:custGeom>
              <a:avLst/>
              <a:gdLst>
                <a:gd name="connsiteX0" fmla="*/ 0 w 5063964"/>
                <a:gd name="connsiteY0" fmla="*/ 57378 h 2568401"/>
                <a:gd name="connsiteX1" fmla="*/ 57378 w 5063964"/>
                <a:gd name="connsiteY1" fmla="*/ 0 h 2568401"/>
                <a:gd name="connsiteX2" fmla="*/ 706274 w 5063964"/>
                <a:gd name="connsiteY2" fmla="*/ 0 h 2568401"/>
                <a:gd name="connsiteX3" fmla="*/ 1157202 w 5063964"/>
                <a:gd name="connsiteY3" fmla="*/ 0 h 2568401"/>
                <a:gd name="connsiteX4" fmla="*/ 1558638 w 5063964"/>
                <a:gd name="connsiteY4" fmla="*/ 0 h 2568401"/>
                <a:gd name="connsiteX5" fmla="*/ 2009566 w 5063964"/>
                <a:gd name="connsiteY5" fmla="*/ 0 h 2568401"/>
                <a:gd name="connsiteX6" fmla="*/ 2509986 w 5063964"/>
                <a:gd name="connsiteY6" fmla="*/ 0 h 2568401"/>
                <a:gd name="connsiteX7" fmla="*/ 3059898 w 5063964"/>
                <a:gd name="connsiteY7" fmla="*/ 0 h 2568401"/>
                <a:gd name="connsiteX8" fmla="*/ 3510825 w 5063964"/>
                <a:gd name="connsiteY8" fmla="*/ 0 h 2568401"/>
                <a:gd name="connsiteX9" fmla="*/ 4159722 w 5063964"/>
                <a:gd name="connsiteY9" fmla="*/ 0 h 2568401"/>
                <a:gd name="connsiteX10" fmla="*/ 5006586 w 5063964"/>
                <a:gd name="connsiteY10" fmla="*/ 0 h 2568401"/>
                <a:gd name="connsiteX11" fmla="*/ 5063964 w 5063964"/>
                <a:gd name="connsiteY11" fmla="*/ 57378 h 2568401"/>
                <a:gd name="connsiteX12" fmla="*/ 5063964 w 5063964"/>
                <a:gd name="connsiteY12" fmla="*/ 548107 h 2568401"/>
                <a:gd name="connsiteX13" fmla="*/ 5063964 w 5063964"/>
                <a:gd name="connsiteY13" fmla="*/ 1063372 h 2568401"/>
                <a:gd name="connsiteX14" fmla="*/ 5063964 w 5063964"/>
                <a:gd name="connsiteY14" fmla="*/ 1505029 h 2568401"/>
                <a:gd name="connsiteX15" fmla="*/ 5063964 w 5063964"/>
                <a:gd name="connsiteY15" fmla="*/ 1995758 h 2568401"/>
                <a:gd name="connsiteX16" fmla="*/ 5063964 w 5063964"/>
                <a:gd name="connsiteY16" fmla="*/ 2511023 h 2568401"/>
                <a:gd name="connsiteX17" fmla="*/ 5006586 w 5063964"/>
                <a:gd name="connsiteY17" fmla="*/ 2568401 h 2568401"/>
                <a:gd name="connsiteX18" fmla="*/ 4407182 w 5063964"/>
                <a:gd name="connsiteY18" fmla="*/ 2568401 h 2568401"/>
                <a:gd name="connsiteX19" fmla="*/ 3906762 w 5063964"/>
                <a:gd name="connsiteY19" fmla="*/ 2568401 h 2568401"/>
                <a:gd name="connsiteX20" fmla="*/ 3455834 w 5063964"/>
                <a:gd name="connsiteY20" fmla="*/ 2568401 h 2568401"/>
                <a:gd name="connsiteX21" fmla="*/ 2905922 w 5063964"/>
                <a:gd name="connsiteY21" fmla="*/ 2568401 h 2568401"/>
                <a:gd name="connsiteX22" fmla="*/ 2306518 w 5063964"/>
                <a:gd name="connsiteY22" fmla="*/ 2568401 h 2568401"/>
                <a:gd name="connsiteX23" fmla="*/ 1657622 w 5063964"/>
                <a:gd name="connsiteY23" fmla="*/ 2568401 h 2568401"/>
                <a:gd name="connsiteX24" fmla="*/ 1058218 w 5063964"/>
                <a:gd name="connsiteY24" fmla="*/ 2568401 h 2568401"/>
                <a:gd name="connsiteX25" fmla="*/ 57378 w 5063964"/>
                <a:gd name="connsiteY25" fmla="*/ 2568401 h 2568401"/>
                <a:gd name="connsiteX26" fmla="*/ 0 w 5063964"/>
                <a:gd name="connsiteY26" fmla="*/ 2511023 h 2568401"/>
                <a:gd name="connsiteX27" fmla="*/ 0 w 5063964"/>
                <a:gd name="connsiteY27" fmla="*/ 2020294 h 2568401"/>
                <a:gd name="connsiteX28" fmla="*/ 0 w 5063964"/>
                <a:gd name="connsiteY28" fmla="*/ 1554101 h 2568401"/>
                <a:gd name="connsiteX29" fmla="*/ 0 w 5063964"/>
                <a:gd name="connsiteY29" fmla="*/ 1112445 h 2568401"/>
                <a:gd name="connsiteX30" fmla="*/ 0 w 5063964"/>
                <a:gd name="connsiteY30" fmla="*/ 695326 h 2568401"/>
                <a:gd name="connsiteX31" fmla="*/ 0 w 5063964"/>
                <a:gd name="connsiteY31" fmla="*/ 57378 h 256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063964" h="2568401" fill="none" extrusionOk="0">
                  <a:moveTo>
                    <a:pt x="0" y="57378"/>
                  </a:moveTo>
                  <a:cubicBezTo>
                    <a:pt x="-1198" y="26361"/>
                    <a:pt x="26199" y="1382"/>
                    <a:pt x="57378" y="0"/>
                  </a:cubicBezTo>
                  <a:cubicBezTo>
                    <a:pt x="244606" y="-32500"/>
                    <a:pt x="383344" y="18801"/>
                    <a:pt x="706274" y="0"/>
                  </a:cubicBezTo>
                  <a:cubicBezTo>
                    <a:pt x="1029204" y="-18801"/>
                    <a:pt x="960672" y="42709"/>
                    <a:pt x="1157202" y="0"/>
                  </a:cubicBezTo>
                  <a:cubicBezTo>
                    <a:pt x="1353732" y="-42709"/>
                    <a:pt x="1400521" y="6838"/>
                    <a:pt x="1558638" y="0"/>
                  </a:cubicBezTo>
                  <a:cubicBezTo>
                    <a:pt x="1716755" y="-6838"/>
                    <a:pt x="1861577" y="12838"/>
                    <a:pt x="2009566" y="0"/>
                  </a:cubicBezTo>
                  <a:cubicBezTo>
                    <a:pt x="2157555" y="-12838"/>
                    <a:pt x="2405113" y="2170"/>
                    <a:pt x="2509986" y="0"/>
                  </a:cubicBezTo>
                  <a:cubicBezTo>
                    <a:pt x="2614859" y="-2170"/>
                    <a:pt x="2874481" y="25823"/>
                    <a:pt x="3059898" y="0"/>
                  </a:cubicBezTo>
                  <a:cubicBezTo>
                    <a:pt x="3245315" y="-25823"/>
                    <a:pt x="3321268" y="15541"/>
                    <a:pt x="3510825" y="0"/>
                  </a:cubicBezTo>
                  <a:cubicBezTo>
                    <a:pt x="3700382" y="-15541"/>
                    <a:pt x="3917889" y="53471"/>
                    <a:pt x="4159722" y="0"/>
                  </a:cubicBezTo>
                  <a:cubicBezTo>
                    <a:pt x="4401555" y="-53471"/>
                    <a:pt x="4823875" y="14772"/>
                    <a:pt x="5006586" y="0"/>
                  </a:cubicBezTo>
                  <a:cubicBezTo>
                    <a:pt x="5040094" y="6387"/>
                    <a:pt x="5069219" y="27902"/>
                    <a:pt x="5063964" y="57378"/>
                  </a:cubicBezTo>
                  <a:cubicBezTo>
                    <a:pt x="5080541" y="189536"/>
                    <a:pt x="5060617" y="357071"/>
                    <a:pt x="5063964" y="548107"/>
                  </a:cubicBezTo>
                  <a:cubicBezTo>
                    <a:pt x="5067311" y="739143"/>
                    <a:pt x="5003073" y="843314"/>
                    <a:pt x="5063964" y="1063372"/>
                  </a:cubicBezTo>
                  <a:cubicBezTo>
                    <a:pt x="5124855" y="1283431"/>
                    <a:pt x="5016668" y="1378769"/>
                    <a:pt x="5063964" y="1505029"/>
                  </a:cubicBezTo>
                  <a:cubicBezTo>
                    <a:pt x="5111260" y="1631289"/>
                    <a:pt x="5045054" y="1835385"/>
                    <a:pt x="5063964" y="1995758"/>
                  </a:cubicBezTo>
                  <a:cubicBezTo>
                    <a:pt x="5082874" y="2156131"/>
                    <a:pt x="5032176" y="2375363"/>
                    <a:pt x="5063964" y="2511023"/>
                  </a:cubicBezTo>
                  <a:cubicBezTo>
                    <a:pt x="5066028" y="2539499"/>
                    <a:pt x="5039263" y="2567624"/>
                    <a:pt x="5006586" y="2568401"/>
                  </a:cubicBezTo>
                  <a:cubicBezTo>
                    <a:pt x="4835138" y="2635079"/>
                    <a:pt x="4573498" y="2564897"/>
                    <a:pt x="4407182" y="2568401"/>
                  </a:cubicBezTo>
                  <a:cubicBezTo>
                    <a:pt x="4240866" y="2571905"/>
                    <a:pt x="4033395" y="2555108"/>
                    <a:pt x="3906762" y="2568401"/>
                  </a:cubicBezTo>
                  <a:cubicBezTo>
                    <a:pt x="3780129" y="2581694"/>
                    <a:pt x="3656577" y="2546014"/>
                    <a:pt x="3455834" y="2568401"/>
                  </a:cubicBezTo>
                  <a:cubicBezTo>
                    <a:pt x="3255091" y="2590788"/>
                    <a:pt x="3171666" y="2529784"/>
                    <a:pt x="2905922" y="2568401"/>
                  </a:cubicBezTo>
                  <a:cubicBezTo>
                    <a:pt x="2640178" y="2607018"/>
                    <a:pt x="2582092" y="2550787"/>
                    <a:pt x="2306518" y="2568401"/>
                  </a:cubicBezTo>
                  <a:cubicBezTo>
                    <a:pt x="2030944" y="2586015"/>
                    <a:pt x="1947594" y="2543841"/>
                    <a:pt x="1657622" y="2568401"/>
                  </a:cubicBezTo>
                  <a:cubicBezTo>
                    <a:pt x="1367650" y="2592961"/>
                    <a:pt x="1298896" y="2515100"/>
                    <a:pt x="1058218" y="2568401"/>
                  </a:cubicBezTo>
                  <a:cubicBezTo>
                    <a:pt x="817540" y="2621702"/>
                    <a:pt x="283094" y="2510145"/>
                    <a:pt x="57378" y="2568401"/>
                  </a:cubicBezTo>
                  <a:cubicBezTo>
                    <a:pt x="21223" y="2567974"/>
                    <a:pt x="-5500" y="2545121"/>
                    <a:pt x="0" y="2511023"/>
                  </a:cubicBezTo>
                  <a:cubicBezTo>
                    <a:pt x="-10051" y="2293581"/>
                    <a:pt x="6251" y="2149919"/>
                    <a:pt x="0" y="2020294"/>
                  </a:cubicBezTo>
                  <a:cubicBezTo>
                    <a:pt x="-6251" y="1890669"/>
                    <a:pt x="39459" y="1741407"/>
                    <a:pt x="0" y="1554101"/>
                  </a:cubicBezTo>
                  <a:cubicBezTo>
                    <a:pt x="-39459" y="1366795"/>
                    <a:pt x="4701" y="1202835"/>
                    <a:pt x="0" y="1112445"/>
                  </a:cubicBezTo>
                  <a:cubicBezTo>
                    <a:pt x="-4701" y="1022055"/>
                    <a:pt x="24519" y="784391"/>
                    <a:pt x="0" y="695326"/>
                  </a:cubicBezTo>
                  <a:cubicBezTo>
                    <a:pt x="-24519" y="606261"/>
                    <a:pt x="25297" y="213960"/>
                    <a:pt x="0" y="57378"/>
                  </a:cubicBezTo>
                  <a:close/>
                </a:path>
                <a:path w="5063964" h="2568401" stroke="0" extrusionOk="0">
                  <a:moveTo>
                    <a:pt x="0" y="57378"/>
                  </a:moveTo>
                  <a:cubicBezTo>
                    <a:pt x="-7608" y="20996"/>
                    <a:pt x="24995" y="260"/>
                    <a:pt x="57378" y="0"/>
                  </a:cubicBezTo>
                  <a:cubicBezTo>
                    <a:pt x="349812" y="-36602"/>
                    <a:pt x="416101" y="37820"/>
                    <a:pt x="706274" y="0"/>
                  </a:cubicBezTo>
                  <a:cubicBezTo>
                    <a:pt x="996447" y="-37820"/>
                    <a:pt x="1095054" y="15394"/>
                    <a:pt x="1206694" y="0"/>
                  </a:cubicBezTo>
                  <a:cubicBezTo>
                    <a:pt x="1318334" y="-15394"/>
                    <a:pt x="1434898" y="18836"/>
                    <a:pt x="1657622" y="0"/>
                  </a:cubicBezTo>
                  <a:cubicBezTo>
                    <a:pt x="1880346" y="-18836"/>
                    <a:pt x="2134556" y="70789"/>
                    <a:pt x="2257026" y="0"/>
                  </a:cubicBezTo>
                  <a:cubicBezTo>
                    <a:pt x="2379496" y="-70789"/>
                    <a:pt x="2585927" y="40473"/>
                    <a:pt x="2757446" y="0"/>
                  </a:cubicBezTo>
                  <a:cubicBezTo>
                    <a:pt x="2928965" y="-40473"/>
                    <a:pt x="3172243" y="74043"/>
                    <a:pt x="3406342" y="0"/>
                  </a:cubicBezTo>
                  <a:cubicBezTo>
                    <a:pt x="3640441" y="-74043"/>
                    <a:pt x="3708202" y="36065"/>
                    <a:pt x="3857270" y="0"/>
                  </a:cubicBezTo>
                  <a:cubicBezTo>
                    <a:pt x="4006338" y="-36065"/>
                    <a:pt x="4241347" y="69892"/>
                    <a:pt x="4506166" y="0"/>
                  </a:cubicBezTo>
                  <a:cubicBezTo>
                    <a:pt x="4770985" y="-69892"/>
                    <a:pt x="4847104" y="1717"/>
                    <a:pt x="5006586" y="0"/>
                  </a:cubicBezTo>
                  <a:cubicBezTo>
                    <a:pt x="5034634" y="-208"/>
                    <a:pt x="5064273" y="24840"/>
                    <a:pt x="5063964" y="57378"/>
                  </a:cubicBezTo>
                  <a:cubicBezTo>
                    <a:pt x="5125672" y="284294"/>
                    <a:pt x="5050149" y="320666"/>
                    <a:pt x="5063964" y="572643"/>
                  </a:cubicBezTo>
                  <a:cubicBezTo>
                    <a:pt x="5077779" y="824621"/>
                    <a:pt x="5057274" y="889105"/>
                    <a:pt x="5063964" y="1112445"/>
                  </a:cubicBezTo>
                  <a:cubicBezTo>
                    <a:pt x="5070654" y="1335785"/>
                    <a:pt x="5027191" y="1440223"/>
                    <a:pt x="5063964" y="1652247"/>
                  </a:cubicBezTo>
                  <a:cubicBezTo>
                    <a:pt x="5100737" y="1864271"/>
                    <a:pt x="4983445" y="2301371"/>
                    <a:pt x="5063964" y="2511023"/>
                  </a:cubicBezTo>
                  <a:cubicBezTo>
                    <a:pt x="5059145" y="2538172"/>
                    <a:pt x="5036068" y="2565102"/>
                    <a:pt x="5006586" y="2568401"/>
                  </a:cubicBezTo>
                  <a:cubicBezTo>
                    <a:pt x="4770350" y="2581672"/>
                    <a:pt x="4545838" y="2511372"/>
                    <a:pt x="4407182" y="2568401"/>
                  </a:cubicBezTo>
                  <a:cubicBezTo>
                    <a:pt x="4268526" y="2625430"/>
                    <a:pt x="4129590" y="2560792"/>
                    <a:pt x="4005746" y="2568401"/>
                  </a:cubicBezTo>
                  <a:cubicBezTo>
                    <a:pt x="3881902" y="2576010"/>
                    <a:pt x="3726931" y="2556917"/>
                    <a:pt x="3554818" y="2568401"/>
                  </a:cubicBezTo>
                  <a:cubicBezTo>
                    <a:pt x="3382705" y="2579885"/>
                    <a:pt x="3046206" y="2503625"/>
                    <a:pt x="2905922" y="2568401"/>
                  </a:cubicBezTo>
                  <a:cubicBezTo>
                    <a:pt x="2765638" y="2633177"/>
                    <a:pt x="2470848" y="2535796"/>
                    <a:pt x="2356010" y="2568401"/>
                  </a:cubicBezTo>
                  <a:cubicBezTo>
                    <a:pt x="2241172" y="2601006"/>
                    <a:pt x="2076565" y="2526642"/>
                    <a:pt x="1905082" y="2568401"/>
                  </a:cubicBezTo>
                  <a:cubicBezTo>
                    <a:pt x="1733599" y="2610160"/>
                    <a:pt x="1479821" y="2534280"/>
                    <a:pt x="1355170" y="2568401"/>
                  </a:cubicBezTo>
                  <a:cubicBezTo>
                    <a:pt x="1230519" y="2602522"/>
                    <a:pt x="1141774" y="2553466"/>
                    <a:pt x="953735" y="2568401"/>
                  </a:cubicBezTo>
                  <a:cubicBezTo>
                    <a:pt x="765696" y="2583336"/>
                    <a:pt x="728370" y="2559009"/>
                    <a:pt x="552299" y="2568401"/>
                  </a:cubicBezTo>
                  <a:cubicBezTo>
                    <a:pt x="376228" y="2577793"/>
                    <a:pt x="251689" y="2509978"/>
                    <a:pt x="57378" y="2568401"/>
                  </a:cubicBezTo>
                  <a:cubicBezTo>
                    <a:pt x="29760" y="2569826"/>
                    <a:pt x="2209" y="2550154"/>
                    <a:pt x="0" y="2511023"/>
                  </a:cubicBezTo>
                  <a:cubicBezTo>
                    <a:pt x="-16525" y="2421909"/>
                    <a:pt x="12608" y="2230051"/>
                    <a:pt x="0" y="2093903"/>
                  </a:cubicBezTo>
                  <a:cubicBezTo>
                    <a:pt x="-12608" y="1957755"/>
                    <a:pt x="30848" y="1704587"/>
                    <a:pt x="0" y="1578638"/>
                  </a:cubicBezTo>
                  <a:cubicBezTo>
                    <a:pt x="-30848" y="1452689"/>
                    <a:pt x="13628" y="1320548"/>
                    <a:pt x="0" y="1161518"/>
                  </a:cubicBezTo>
                  <a:cubicBezTo>
                    <a:pt x="-13628" y="1002488"/>
                    <a:pt x="14657" y="780450"/>
                    <a:pt x="0" y="646253"/>
                  </a:cubicBezTo>
                  <a:cubicBezTo>
                    <a:pt x="-14657" y="512056"/>
                    <a:pt x="11383" y="190684"/>
                    <a:pt x="0" y="57378"/>
                  </a:cubicBezTo>
                  <a:close/>
                </a:path>
              </a:pathLst>
            </a:custGeom>
            <a:solidFill>
              <a:schemeClr val="bg1"/>
            </a:solidFill>
            <a:ln>
              <a:solidFill>
                <a:schemeClr val="bg1">
                  <a:lumMod val="50000"/>
                </a:schemeClr>
              </a:solidFill>
              <a:extLst>
                <a:ext uri="{C807C97D-BFC1-408E-A445-0C87EB9F89A2}">
                  <ask:lineSketchStyleProps xmlns:ask="http://schemas.microsoft.com/office/drawing/2018/sketchyshapes" sd="1219033472">
                    <a:prstGeom prst="roundRect">
                      <a:avLst>
                        <a:gd name="adj" fmla="val 2234"/>
                      </a:avLst>
                    </a:prstGeom>
                    <ask:type>
                      <ask:lineSketchScribble/>
                    </ask:type>
                  </ask:lineSketchStyleProps>
                </a:ext>
              </a:extLst>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5" name="Rounded Rectangle 64">
              <a:extLst>
                <a:ext uri="{FF2B5EF4-FFF2-40B4-BE49-F238E27FC236}">
                  <a16:creationId xmlns:a16="http://schemas.microsoft.com/office/drawing/2014/main" id="{23D07051-092B-C64F-B3ED-0DDDE99C7453}"/>
                </a:ext>
              </a:extLst>
            </p:cNvPr>
            <p:cNvSpPr/>
            <p:nvPr/>
          </p:nvSpPr>
          <p:spPr>
            <a:xfrm>
              <a:off x="7139037" y="4000943"/>
              <a:ext cx="4900563" cy="32977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r>
                <a:rPr lang="en-US" sz="1600" b="1" dirty="0">
                  <a:solidFill>
                    <a:schemeClr val="bg1"/>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 Commercial 5G still in its very infancy</a:t>
              </a:r>
            </a:p>
          </p:txBody>
        </p:sp>
      </p:grpSp>
      <p:sp>
        <p:nvSpPr>
          <p:cNvPr id="3" name="Title 2">
            <a:extLst>
              <a:ext uri="{FF2B5EF4-FFF2-40B4-BE49-F238E27FC236}">
                <a16:creationId xmlns:a16="http://schemas.microsoft.com/office/drawing/2014/main" id="{F3D1D4E8-ADE4-FF4A-8440-E52563B18F8A}"/>
              </a:ext>
            </a:extLst>
          </p:cNvPr>
          <p:cNvSpPr>
            <a:spLocks noGrp="1"/>
          </p:cNvSpPr>
          <p:nvPr>
            <p:ph type="title"/>
          </p:nvPr>
        </p:nvSpPr>
        <p:spPr/>
        <p:txBody>
          <a:bodyPr/>
          <a:lstStyle/>
          <a:p>
            <a:r>
              <a:rPr lang="en-US" dirty="0"/>
              <a:t>Key Takeaways from Today’s Commercial 5G</a:t>
            </a:r>
          </a:p>
        </p:txBody>
      </p:sp>
      <p:sp>
        <p:nvSpPr>
          <p:cNvPr id="22" name="Rounded Rectangle 21">
            <a:extLst>
              <a:ext uri="{FF2B5EF4-FFF2-40B4-BE49-F238E27FC236}">
                <a16:creationId xmlns:a16="http://schemas.microsoft.com/office/drawing/2014/main" id="{5B340CFB-B78E-8747-80EE-8C5D551F7B24}"/>
              </a:ext>
            </a:extLst>
          </p:cNvPr>
          <p:cNvSpPr/>
          <p:nvPr/>
        </p:nvSpPr>
        <p:spPr>
          <a:xfrm>
            <a:off x="419237" y="1112332"/>
            <a:ext cx="10515600" cy="724089"/>
          </a:xfrm>
          <a:prstGeom prst="roundRect">
            <a:avLst>
              <a:gd name="adj" fmla="val 10000"/>
            </a:avLst>
          </a:prstGeom>
        </p:spPr>
        <p:style>
          <a:lnRef idx="0">
            <a:schemeClr val="accent3">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nchor="ctr"/>
          <a:lstStyle/>
          <a:p>
            <a:pPr lvl="0" defTabSz="711200">
              <a:spcBef>
                <a:spcPct val="0"/>
              </a:spcBef>
              <a:spcAft>
                <a:spcPct val="35000"/>
              </a:spcAft>
            </a:pPr>
            <a:r>
              <a:rPr lang="en-US" b="1" dirty="0" err="1">
                <a:solidFill>
                  <a:srgbClr val="C00000"/>
                </a:solidFill>
                <a:latin typeface="CMU Sans Serif Medium" panose="02000603000000000000" pitchFamily="2" charset="0"/>
                <a:ea typeface="CMU Sans Serif Medium" panose="02000603000000000000" pitchFamily="2" charset="0"/>
                <a:cs typeface="CMU Sans Serif Medium" panose="02000603000000000000" pitchFamily="2" charset="0"/>
              </a:rPr>
              <a:t>mmWave</a:t>
            </a:r>
            <a:r>
              <a:rPr lang="en-US" b="1" dirty="0">
                <a:latin typeface="CMU Sans Serif Medium" panose="02000603000000000000" pitchFamily="2" charset="0"/>
                <a:ea typeface="CMU Sans Serif Medium" panose="02000603000000000000" pitchFamily="2" charset="0"/>
                <a:cs typeface="CMU Sans Serif Medium" panose="02000603000000000000" pitchFamily="2" charset="0"/>
              </a:rPr>
              <a:t> </a:t>
            </a: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5G</a:t>
            </a:r>
            <a:r>
              <a:rPr lang="en-US" b="1" dirty="0">
                <a:latin typeface="CMU Sans Serif Medium" panose="02000603000000000000" pitchFamily="2" charset="0"/>
                <a:ea typeface="CMU Sans Serif Medium" panose="02000603000000000000" pitchFamily="2" charset="0"/>
                <a:cs typeface="CMU Sans Serif Medium" panose="02000603000000000000" pitchFamily="2" charset="0"/>
              </a:rPr>
              <a:t> </a:t>
            </a: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demonstrates </a:t>
            </a:r>
            <a:r>
              <a:rPr lang="en-US" b="1" dirty="0">
                <a:solidFill>
                  <a:srgbClr val="C00000"/>
                </a:solidFill>
                <a:latin typeface="CMU Sans Serif Medium" panose="02000603000000000000" pitchFamily="2" charset="0"/>
                <a:ea typeface="CMU Sans Serif Medium" panose="02000603000000000000" pitchFamily="2" charset="0"/>
                <a:cs typeface="CMU Sans Serif Medium" panose="02000603000000000000" pitchFamily="2" charset="0"/>
              </a:rPr>
              <a:t>impressive downlink throughput </a:t>
            </a: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performance under </a:t>
            </a:r>
            <a:r>
              <a:rPr lang="en-US" dirty="0" err="1">
                <a:latin typeface="CMU Sans Serif Medium" panose="02000603000000000000" pitchFamily="2" charset="0"/>
                <a:ea typeface="CMU Sans Serif Medium" panose="02000603000000000000" pitchFamily="2" charset="0"/>
                <a:cs typeface="CMU Sans Serif Medium" panose="02000603000000000000" pitchFamily="2" charset="0"/>
              </a:rPr>
              <a:t>LoS</a:t>
            </a: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 conditions + limited user mobility, and reasonable </a:t>
            </a:r>
            <a:r>
              <a:rPr lang="en-US" dirty="0" err="1">
                <a:latin typeface="CMU Sans Serif Medium" panose="02000603000000000000" pitchFamily="2" charset="0"/>
                <a:ea typeface="CMU Sans Serif Medium" panose="02000603000000000000" pitchFamily="2" charset="0"/>
                <a:cs typeface="CMU Sans Serif Medium" panose="02000603000000000000" pitchFamily="2" charset="0"/>
              </a:rPr>
              <a:t>NLoS</a:t>
            </a: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 performance with </a:t>
            </a:r>
            <a:r>
              <a:rPr lang="en-US" b="1" dirty="0">
                <a:solidFill>
                  <a:srgbClr val="C00000"/>
                </a:solidFill>
                <a:latin typeface="CMU Sans Serif Medium" panose="02000603000000000000" pitchFamily="2" charset="0"/>
                <a:ea typeface="CMU Sans Serif Medium" panose="02000603000000000000" pitchFamily="2" charset="0"/>
                <a:cs typeface="CMU Sans Serif Medium" panose="02000603000000000000" pitchFamily="2" charset="0"/>
              </a:rPr>
              <a:t>reflective paths</a:t>
            </a:r>
          </a:p>
        </p:txBody>
      </p:sp>
      <p:sp>
        <p:nvSpPr>
          <p:cNvPr id="25" name="Rounded Rectangle 24">
            <a:extLst>
              <a:ext uri="{FF2B5EF4-FFF2-40B4-BE49-F238E27FC236}">
                <a16:creationId xmlns:a16="http://schemas.microsoft.com/office/drawing/2014/main" id="{A4E3E2AC-B4A2-A148-BA82-DA10BF2C8CC8}"/>
              </a:ext>
            </a:extLst>
          </p:cNvPr>
          <p:cNvSpPr/>
          <p:nvPr/>
        </p:nvSpPr>
        <p:spPr>
          <a:xfrm>
            <a:off x="415117" y="2409357"/>
            <a:ext cx="10515600" cy="410037"/>
          </a:xfrm>
          <a:prstGeom prst="roundRect">
            <a:avLst>
              <a:gd name="adj" fmla="val 10000"/>
            </a:avLst>
          </a:prstGeom>
        </p:spPr>
        <p:style>
          <a:lnRef idx="0">
            <a:schemeClr val="accent3">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nchor="ctr"/>
          <a:lstStyle/>
          <a:p>
            <a:r>
              <a:rPr lang="en-US" b="1" dirty="0">
                <a:solidFill>
                  <a:srgbClr val="C00000"/>
                </a:solidFill>
                <a:latin typeface="CMU Sans Serif Medium" panose="02000603000000000000" pitchFamily="2" charset="0"/>
                <a:ea typeface="CMU Sans Serif Medium" panose="02000603000000000000" pitchFamily="2" charset="0"/>
                <a:cs typeface="CMU Sans Serif Medium" panose="02000603000000000000" pitchFamily="2" charset="0"/>
              </a:rPr>
              <a:t>5G</a:t>
            </a: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 across carriers do </a:t>
            </a:r>
            <a:r>
              <a:rPr lang="en-US" b="1" u="sng" dirty="0">
                <a:latin typeface="CMU Sans Serif Medium" panose="02000603000000000000" pitchFamily="2" charset="0"/>
                <a:ea typeface="CMU Sans Serif Medium" panose="02000603000000000000" pitchFamily="2" charset="0"/>
                <a:cs typeface="CMU Sans Serif Medium" panose="02000603000000000000" pitchFamily="2" charset="0"/>
              </a:rPr>
              <a:t>not</a:t>
            </a: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 yet achieve </a:t>
            </a:r>
            <a:r>
              <a:rPr lang="en-US" b="1" dirty="0">
                <a:latin typeface="CMU Sans Serif Medium" panose="02000603000000000000" pitchFamily="2" charset="0"/>
                <a:ea typeface="CMU Sans Serif Medium" panose="02000603000000000000" pitchFamily="2" charset="0"/>
                <a:cs typeface="CMU Sans Serif Medium" panose="02000603000000000000" pitchFamily="2" charset="0"/>
              </a:rPr>
              <a:t>sub-millisecond </a:t>
            </a: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latency</a:t>
            </a:r>
            <a:endParaRPr lang="en-US" u="sng" dirty="0">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sp>
        <p:nvSpPr>
          <p:cNvPr id="28" name="Rounded Rectangle 27">
            <a:extLst>
              <a:ext uri="{FF2B5EF4-FFF2-40B4-BE49-F238E27FC236}">
                <a16:creationId xmlns:a16="http://schemas.microsoft.com/office/drawing/2014/main" id="{D0A850D1-D877-7946-9C93-CAE316516AF4}"/>
              </a:ext>
            </a:extLst>
          </p:cNvPr>
          <p:cNvSpPr/>
          <p:nvPr/>
        </p:nvSpPr>
        <p:spPr>
          <a:xfrm>
            <a:off x="415117" y="2902833"/>
            <a:ext cx="10515600" cy="410037"/>
          </a:xfrm>
          <a:prstGeom prst="roundRect">
            <a:avLst>
              <a:gd name="adj" fmla="val 10000"/>
            </a:avLst>
          </a:prstGeom>
        </p:spPr>
        <p:style>
          <a:lnRef idx="0">
            <a:schemeClr val="accent3">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nchor="ctr"/>
          <a:lstStyle/>
          <a:p>
            <a:r>
              <a:rPr lang="en-US" b="1" dirty="0">
                <a:solidFill>
                  <a:srgbClr val="C00000"/>
                </a:solidFill>
                <a:latin typeface="CMU Sans Serif Medium" panose="02000603000000000000" pitchFamily="2" charset="0"/>
                <a:ea typeface="CMU Sans Serif Medium" panose="02000603000000000000" pitchFamily="2" charset="0"/>
                <a:cs typeface="CMU Sans Serif Medium" panose="02000603000000000000" pitchFamily="2" charset="0"/>
              </a:rPr>
              <a:t>Frequent fluctuations </a:t>
            </a: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in throughput performance caused due to handoffs and PHY-layer characteristics</a:t>
            </a:r>
          </a:p>
        </p:txBody>
      </p:sp>
      <p:sp>
        <p:nvSpPr>
          <p:cNvPr id="31" name="Rounded Rectangle 30">
            <a:extLst>
              <a:ext uri="{FF2B5EF4-FFF2-40B4-BE49-F238E27FC236}">
                <a16:creationId xmlns:a16="http://schemas.microsoft.com/office/drawing/2014/main" id="{3E3E804D-D6E9-8245-AA70-123DAB5ADB90}"/>
              </a:ext>
            </a:extLst>
          </p:cNvPr>
          <p:cNvSpPr/>
          <p:nvPr/>
        </p:nvSpPr>
        <p:spPr>
          <a:xfrm>
            <a:off x="415117" y="3396309"/>
            <a:ext cx="10515600" cy="410036"/>
          </a:xfrm>
          <a:prstGeom prst="roundRect">
            <a:avLst>
              <a:gd name="adj" fmla="val 10000"/>
            </a:avLst>
          </a:prstGeom>
        </p:spPr>
        <p:style>
          <a:lnRef idx="0">
            <a:schemeClr val="accent3">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nchor="ctr"/>
          <a:lstStyle/>
          <a:p>
            <a:r>
              <a:rPr lang="en-US" b="1" dirty="0">
                <a:solidFill>
                  <a:srgbClr val="C00000"/>
                </a:solidFill>
                <a:latin typeface="CMU Sans Serif Medium" panose="02000603000000000000" pitchFamily="2" charset="0"/>
                <a:ea typeface="CMU Sans Serif Medium" panose="02000603000000000000" pitchFamily="2" charset="0"/>
                <a:cs typeface="CMU Sans Serif Medium" panose="02000603000000000000" pitchFamily="2" charset="0"/>
              </a:rPr>
              <a:t>High throughput variation </a:t>
            </a: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coupled with </a:t>
            </a:r>
            <a:r>
              <a:rPr lang="en-US" u="sng" dirty="0">
                <a:latin typeface="CMU Sans Serif Medium" panose="02000603000000000000" pitchFamily="2" charset="0"/>
                <a:ea typeface="CMU Sans Serif Medium" panose="02000603000000000000" pitchFamily="2" charset="0"/>
                <a:cs typeface="CMU Sans Serif Medium" panose="02000603000000000000" pitchFamily="2" charset="0"/>
              </a:rPr>
              <a:t>current</a:t>
            </a: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 transport-layer mechanisms may </a:t>
            </a:r>
            <a:r>
              <a:rPr lang="en-US" b="1" u="sng" dirty="0">
                <a:solidFill>
                  <a:srgbClr val="C00000"/>
                </a:solidFill>
                <a:latin typeface="CMU Sans Serif Medium" panose="02000603000000000000" pitchFamily="2" charset="0"/>
                <a:ea typeface="CMU Sans Serif Medium" panose="02000603000000000000" pitchFamily="2" charset="0"/>
                <a:cs typeface="CMU Sans Serif Medium" panose="02000603000000000000" pitchFamily="2" charset="0"/>
              </a:rPr>
              <a:t>confuse</a:t>
            </a: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 application logic </a:t>
            </a:r>
          </a:p>
        </p:txBody>
      </p:sp>
      <p:sp>
        <p:nvSpPr>
          <p:cNvPr id="37" name="Rounded Rectangle 36">
            <a:extLst>
              <a:ext uri="{FF2B5EF4-FFF2-40B4-BE49-F238E27FC236}">
                <a16:creationId xmlns:a16="http://schemas.microsoft.com/office/drawing/2014/main" id="{ED277F11-F001-B847-93C6-2C3497A53A04}"/>
              </a:ext>
            </a:extLst>
          </p:cNvPr>
          <p:cNvSpPr/>
          <p:nvPr/>
        </p:nvSpPr>
        <p:spPr>
          <a:xfrm>
            <a:off x="415117" y="1917871"/>
            <a:ext cx="10515600" cy="410036"/>
          </a:xfrm>
          <a:prstGeom prst="roundRect">
            <a:avLst>
              <a:gd name="adj" fmla="val 10000"/>
            </a:avLst>
          </a:prstGeom>
        </p:spPr>
        <p:style>
          <a:lnRef idx="0">
            <a:schemeClr val="accent3">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nchor="ctr"/>
          <a:lstStyle/>
          <a:p>
            <a:r>
              <a:rPr lang="en-US" b="1" dirty="0" err="1">
                <a:solidFill>
                  <a:srgbClr val="C00000"/>
                </a:solidFill>
                <a:latin typeface="CMU Sans Serif Medium" panose="02000603000000000000" pitchFamily="2" charset="0"/>
                <a:ea typeface="CMU Sans Serif Medium" panose="02000603000000000000" pitchFamily="2" charset="0"/>
                <a:cs typeface="CMU Sans Serif Medium" panose="02000603000000000000" pitchFamily="2" charset="0"/>
              </a:rPr>
              <a:t>mmWave</a:t>
            </a: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 5G’s performance </a:t>
            </a:r>
            <a:r>
              <a:rPr lang="en-US" u="sng" dirty="0">
                <a:latin typeface="CMU Sans Serif Medium" panose="02000603000000000000" pitchFamily="2" charset="0"/>
                <a:ea typeface="CMU Sans Serif Medium" panose="02000603000000000000" pitchFamily="2" charset="0"/>
                <a:cs typeface="CMU Sans Serif Medium" panose="02000603000000000000" pitchFamily="2" charset="0"/>
              </a:rPr>
              <a:t>severely affected</a:t>
            </a: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 by </a:t>
            </a:r>
            <a:r>
              <a:rPr lang="en-US" b="1" dirty="0">
                <a:solidFill>
                  <a:srgbClr val="C00000"/>
                </a:solidFill>
                <a:latin typeface="CMU Sans Serif Medium" panose="02000603000000000000" pitchFamily="2" charset="0"/>
                <a:ea typeface="CMU Sans Serif Medium" panose="02000603000000000000" pitchFamily="2" charset="0"/>
                <a:cs typeface="CMU Sans Serif Medium" panose="02000603000000000000" pitchFamily="2" charset="0"/>
              </a:rPr>
              <a:t>user mobility</a:t>
            </a: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 and </a:t>
            </a:r>
            <a:r>
              <a:rPr lang="en-US" b="1" dirty="0">
                <a:solidFill>
                  <a:srgbClr val="C00000"/>
                </a:solidFill>
                <a:latin typeface="CMU Sans Serif Medium" panose="02000603000000000000" pitchFamily="2" charset="0"/>
                <a:ea typeface="CMU Sans Serif Medium" panose="02000603000000000000" pitchFamily="2" charset="0"/>
                <a:cs typeface="CMU Sans Serif Medium" panose="02000603000000000000" pitchFamily="2" charset="0"/>
              </a:rPr>
              <a:t>obstructions</a:t>
            </a:r>
          </a:p>
        </p:txBody>
      </p:sp>
      <p:sp>
        <p:nvSpPr>
          <p:cNvPr id="39" name="Rounded Rectangle 38">
            <a:extLst>
              <a:ext uri="{FF2B5EF4-FFF2-40B4-BE49-F238E27FC236}">
                <a16:creationId xmlns:a16="http://schemas.microsoft.com/office/drawing/2014/main" id="{BCFDEBC9-CE97-2E44-984E-7CA3197226EA}"/>
              </a:ext>
            </a:extLst>
          </p:cNvPr>
          <p:cNvSpPr/>
          <p:nvPr/>
        </p:nvSpPr>
        <p:spPr>
          <a:xfrm>
            <a:off x="399355" y="4317159"/>
            <a:ext cx="3998533" cy="1300687"/>
          </a:xfrm>
          <a:custGeom>
            <a:avLst/>
            <a:gdLst>
              <a:gd name="connsiteX0" fmla="*/ 0 w 3998533"/>
              <a:gd name="connsiteY0" fmla="*/ 130069 h 1300687"/>
              <a:gd name="connsiteX1" fmla="*/ 130069 w 3998533"/>
              <a:gd name="connsiteY1" fmla="*/ 0 h 1300687"/>
              <a:gd name="connsiteX2" fmla="*/ 701509 w 3998533"/>
              <a:gd name="connsiteY2" fmla="*/ 0 h 1300687"/>
              <a:gd name="connsiteX3" fmla="*/ 1123414 w 3998533"/>
              <a:gd name="connsiteY3" fmla="*/ 0 h 1300687"/>
              <a:gd name="connsiteX4" fmla="*/ 1620086 w 3998533"/>
              <a:gd name="connsiteY4" fmla="*/ 0 h 1300687"/>
              <a:gd name="connsiteX5" fmla="*/ 2041991 w 3998533"/>
              <a:gd name="connsiteY5" fmla="*/ 0 h 1300687"/>
              <a:gd name="connsiteX6" fmla="*/ 2463896 w 3998533"/>
              <a:gd name="connsiteY6" fmla="*/ 0 h 1300687"/>
              <a:gd name="connsiteX7" fmla="*/ 2960568 w 3998533"/>
              <a:gd name="connsiteY7" fmla="*/ 0 h 1300687"/>
              <a:gd name="connsiteX8" fmla="*/ 3868464 w 3998533"/>
              <a:gd name="connsiteY8" fmla="*/ 0 h 1300687"/>
              <a:gd name="connsiteX9" fmla="*/ 3998533 w 3998533"/>
              <a:gd name="connsiteY9" fmla="*/ 130069 h 1300687"/>
              <a:gd name="connsiteX10" fmla="*/ 3998533 w 3998533"/>
              <a:gd name="connsiteY10" fmla="*/ 660749 h 1300687"/>
              <a:gd name="connsiteX11" fmla="*/ 3998533 w 3998533"/>
              <a:gd name="connsiteY11" fmla="*/ 1170618 h 1300687"/>
              <a:gd name="connsiteX12" fmla="*/ 3868464 w 3998533"/>
              <a:gd name="connsiteY12" fmla="*/ 1300687 h 1300687"/>
              <a:gd name="connsiteX13" fmla="*/ 3297024 w 3998533"/>
              <a:gd name="connsiteY13" fmla="*/ 1300687 h 1300687"/>
              <a:gd name="connsiteX14" fmla="*/ 2800351 w 3998533"/>
              <a:gd name="connsiteY14" fmla="*/ 1300687 h 1300687"/>
              <a:gd name="connsiteX15" fmla="*/ 2191527 w 3998533"/>
              <a:gd name="connsiteY15" fmla="*/ 1300687 h 1300687"/>
              <a:gd name="connsiteX16" fmla="*/ 1620086 w 3998533"/>
              <a:gd name="connsiteY16" fmla="*/ 1300687 h 1300687"/>
              <a:gd name="connsiteX17" fmla="*/ 1198182 w 3998533"/>
              <a:gd name="connsiteY17" fmla="*/ 1300687 h 1300687"/>
              <a:gd name="connsiteX18" fmla="*/ 776277 w 3998533"/>
              <a:gd name="connsiteY18" fmla="*/ 1300687 h 1300687"/>
              <a:gd name="connsiteX19" fmla="*/ 130069 w 3998533"/>
              <a:gd name="connsiteY19" fmla="*/ 1300687 h 1300687"/>
              <a:gd name="connsiteX20" fmla="*/ 0 w 3998533"/>
              <a:gd name="connsiteY20" fmla="*/ 1170618 h 1300687"/>
              <a:gd name="connsiteX21" fmla="*/ 0 w 3998533"/>
              <a:gd name="connsiteY21" fmla="*/ 671154 h 1300687"/>
              <a:gd name="connsiteX22" fmla="*/ 0 w 3998533"/>
              <a:gd name="connsiteY22" fmla="*/ 130069 h 1300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98533" h="1300687" extrusionOk="0">
                <a:moveTo>
                  <a:pt x="0" y="130069"/>
                </a:moveTo>
                <a:cubicBezTo>
                  <a:pt x="8063" y="48726"/>
                  <a:pt x="73638" y="14704"/>
                  <a:pt x="130069" y="0"/>
                </a:cubicBezTo>
                <a:cubicBezTo>
                  <a:pt x="285040" y="-1601"/>
                  <a:pt x="582490" y="6367"/>
                  <a:pt x="701509" y="0"/>
                </a:cubicBezTo>
                <a:cubicBezTo>
                  <a:pt x="820528" y="-6367"/>
                  <a:pt x="1032319" y="39605"/>
                  <a:pt x="1123414" y="0"/>
                </a:cubicBezTo>
                <a:cubicBezTo>
                  <a:pt x="1214509" y="-39605"/>
                  <a:pt x="1518544" y="32383"/>
                  <a:pt x="1620086" y="0"/>
                </a:cubicBezTo>
                <a:cubicBezTo>
                  <a:pt x="1721628" y="-32383"/>
                  <a:pt x="1952093" y="39500"/>
                  <a:pt x="2041991" y="0"/>
                </a:cubicBezTo>
                <a:cubicBezTo>
                  <a:pt x="2131890" y="-39500"/>
                  <a:pt x="2296638" y="24802"/>
                  <a:pt x="2463896" y="0"/>
                </a:cubicBezTo>
                <a:cubicBezTo>
                  <a:pt x="2631155" y="-24802"/>
                  <a:pt x="2785005" y="33448"/>
                  <a:pt x="2960568" y="0"/>
                </a:cubicBezTo>
                <a:cubicBezTo>
                  <a:pt x="3136131" y="-33448"/>
                  <a:pt x="3505014" y="97859"/>
                  <a:pt x="3868464" y="0"/>
                </a:cubicBezTo>
                <a:cubicBezTo>
                  <a:pt x="3925144" y="-14268"/>
                  <a:pt x="4015169" y="60221"/>
                  <a:pt x="3998533" y="130069"/>
                </a:cubicBezTo>
                <a:cubicBezTo>
                  <a:pt x="4015119" y="308341"/>
                  <a:pt x="3950231" y="442105"/>
                  <a:pt x="3998533" y="660749"/>
                </a:cubicBezTo>
                <a:cubicBezTo>
                  <a:pt x="4046835" y="879393"/>
                  <a:pt x="3980523" y="1036260"/>
                  <a:pt x="3998533" y="1170618"/>
                </a:cubicBezTo>
                <a:cubicBezTo>
                  <a:pt x="3989230" y="1223120"/>
                  <a:pt x="3942019" y="1304317"/>
                  <a:pt x="3868464" y="1300687"/>
                </a:cubicBezTo>
                <a:cubicBezTo>
                  <a:pt x="3687207" y="1325016"/>
                  <a:pt x="3497904" y="1283980"/>
                  <a:pt x="3297024" y="1300687"/>
                </a:cubicBezTo>
                <a:cubicBezTo>
                  <a:pt x="3096144" y="1317394"/>
                  <a:pt x="2957088" y="1245909"/>
                  <a:pt x="2800351" y="1300687"/>
                </a:cubicBezTo>
                <a:cubicBezTo>
                  <a:pt x="2643614" y="1355465"/>
                  <a:pt x="2374405" y="1244766"/>
                  <a:pt x="2191527" y="1300687"/>
                </a:cubicBezTo>
                <a:cubicBezTo>
                  <a:pt x="2008649" y="1356608"/>
                  <a:pt x="1745830" y="1241249"/>
                  <a:pt x="1620086" y="1300687"/>
                </a:cubicBezTo>
                <a:cubicBezTo>
                  <a:pt x="1494342" y="1360125"/>
                  <a:pt x="1310737" y="1252826"/>
                  <a:pt x="1198182" y="1300687"/>
                </a:cubicBezTo>
                <a:cubicBezTo>
                  <a:pt x="1085627" y="1348548"/>
                  <a:pt x="935079" y="1265986"/>
                  <a:pt x="776277" y="1300687"/>
                </a:cubicBezTo>
                <a:cubicBezTo>
                  <a:pt x="617475" y="1335388"/>
                  <a:pt x="297602" y="1245383"/>
                  <a:pt x="130069" y="1300687"/>
                </a:cubicBezTo>
                <a:cubicBezTo>
                  <a:pt x="65675" y="1295735"/>
                  <a:pt x="-106" y="1244655"/>
                  <a:pt x="0" y="1170618"/>
                </a:cubicBezTo>
                <a:cubicBezTo>
                  <a:pt x="-32784" y="1023615"/>
                  <a:pt x="52560" y="790008"/>
                  <a:pt x="0" y="671154"/>
                </a:cubicBezTo>
                <a:cubicBezTo>
                  <a:pt x="-52560" y="552300"/>
                  <a:pt x="4742" y="258744"/>
                  <a:pt x="0" y="130069"/>
                </a:cubicBezTo>
                <a:close/>
              </a:path>
            </a:pathLst>
          </a:custGeom>
          <a:noFill/>
          <a:ln>
            <a:solidFill>
              <a:srgbClr val="A2A2A2"/>
            </a:solidFill>
            <a:extLst>
              <a:ext uri="{C807C97D-BFC1-408E-A445-0C87EB9F89A2}">
                <ask:lineSketchStyleProps xmlns:ask="http://schemas.microsoft.com/office/drawing/2018/sketchyshapes" sd="1180755242">
                  <a:prstGeom prst="roundRect">
                    <a:avLst>
                      <a:gd name="adj" fmla="val 10000"/>
                    </a:avLst>
                  </a:prstGeom>
                  <ask:type>
                    <ask:lineSketchScribble/>
                  </ask:type>
                </ask:lineSketchStyleProps>
              </a:ext>
            </a:extLst>
          </a:ln>
        </p:spPr>
        <p:style>
          <a:lnRef idx="0">
            <a:schemeClr val="accent3">
              <a:hueOff val="0"/>
              <a:satOff val="0"/>
              <a:lumOff val="0"/>
              <a:alphaOff val="0"/>
            </a:schemeClr>
          </a:lnRef>
          <a:fillRef idx="1">
            <a:schemeClr val="bg1">
              <a:lumMod val="95000"/>
              <a:hueOff val="0"/>
              <a:satOff val="0"/>
              <a:lumOff val="0"/>
              <a:alphaOff val="0"/>
            </a:schemeClr>
          </a:fillRef>
          <a:effectRef idx="0">
            <a:schemeClr val="bg1">
              <a:lumMod val="95000"/>
              <a:hueOff val="0"/>
              <a:satOff val="0"/>
              <a:lumOff val="0"/>
              <a:alphaOff val="0"/>
            </a:schemeClr>
          </a:effectRef>
          <a:fontRef idx="minor">
            <a:schemeClr val="dk1">
              <a:hueOff val="0"/>
              <a:satOff val="0"/>
              <a:lumOff val="0"/>
              <a:alphaOff val="0"/>
            </a:schemeClr>
          </a:fontRef>
        </p:style>
        <p:txBody>
          <a:bodyPr anchor="ctr"/>
          <a:lstStyle/>
          <a:p>
            <a:pPr algn="ctr"/>
            <a:r>
              <a:rPr lang="en-US" sz="2000" b="1" dirty="0">
                <a:solidFill>
                  <a:srgbClr val="FF0000"/>
                </a:solidFill>
                <a:latin typeface="CMU Sans Serif Medium" panose="02000603000000000000" pitchFamily="2" charset="0"/>
                <a:ea typeface="CMU Sans Serif Medium" panose="02000603000000000000" pitchFamily="2" charset="0"/>
                <a:cs typeface="CMU Sans Serif Medium" panose="02000603000000000000" pitchFamily="2" charset="0"/>
              </a:rPr>
              <a:t>* </a:t>
            </a:r>
            <a:r>
              <a:rPr lang="en-US" sz="2000" b="1" dirty="0">
                <a:latin typeface="CMU Sans Serif Medium" panose="02000603000000000000" pitchFamily="2" charset="0"/>
                <a:ea typeface="CMU Sans Serif Medium" panose="02000603000000000000" pitchFamily="2" charset="0"/>
                <a:cs typeface="CMU Sans Serif Medium" panose="02000603000000000000" pitchFamily="2" charset="0"/>
              </a:rPr>
              <a:t>Today’s 5G can benefit certain very specific use cases of a very niche segment of applications requiring “enhanced broadband”.</a:t>
            </a:r>
            <a:endPar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grpSp>
        <p:nvGrpSpPr>
          <p:cNvPr id="2" name="Group 1">
            <a:extLst>
              <a:ext uri="{FF2B5EF4-FFF2-40B4-BE49-F238E27FC236}">
                <a16:creationId xmlns:a16="http://schemas.microsoft.com/office/drawing/2014/main" id="{9CC4AA26-1696-2343-B0F3-7A3ADB9D923A}"/>
              </a:ext>
            </a:extLst>
          </p:cNvPr>
          <p:cNvGrpSpPr/>
          <p:nvPr/>
        </p:nvGrpSpPr>
        <p:grpSpPr>
          <a:xfrm>
            <a:off x="4003737" y="4133023"/>
            <a:ext cx="3041522" cy="2115251"/>
            <a:chOff x="4003737" y="4133023"/>
            <a:chExt cx="3041522" cy="2115251"/>
          </a:xfrm>
        </p:grpSpPr>
        <p:sp>
          <p:nvSpPr>
            <p:cNvPr id="40" name="TextBox 39">
              <a:extLst>
                <a:ext uri="{FF2B5EF4-FFF2-40B4-BE49-F238E27FC236}">
                  <a16:creationId xmlns:a16="http://schemas.microsoft.com/office/drawing/2014/main" id="{EE132172-FDC3-1944-8C80-E754288CDD1E}"/>
                </a:ext>
              </a:extLst>
            </p:cNvPr>
            <p:cNvSpPr txBox="1"/>
            <p:nvPr/>
          </p:nvSpPr>
          <p:spPr>
            <a:xfrm>
              <a:off x="5145300" y="4133023"/>
              <a:ext cx="1031051" cy="523220"/>
            </a:xfrm>
            <a:prstGeom prst="rect">
              <a:avLst/>
            </a:prstGeom>
            <a:noFill/>
          </p:spPr>
          <p:txBody>
            <a:bodyPr wrap="none" rtlCol="0">
              <a:spAutoFit/>
            </a:bodyPr>
            <a:lstStyle/>
            <a:p>
              <a:pPr algn="ctr"/>
              <a:r>
                <a:rPr lang="en-US" sz="1400" b="1" dirty="0">
                  <a:solidFill>
                    <a:schemeClr val="accent1"/>
                  </a:solidFill>
                  <a:latin typeface="CMU Sans Serif Medium" panose="02000603000000000000" pitchFamily="2" charset="0"/>
                  <a:ea typeface="CMU Sans Serif Medium" panose="02000603000000000000" pitchFamily="2" charset="0"/>
                  <a:cs typeface="CMU Sans Serif Medium" panose="02000603000000000000" pitchFamily="2" charset="0"/>
                </a:rPr>
                <a:t>Enhanced </a:t>
              </a:r>
            </a:p>
            <a:p>
              <a:pPr algn="ctr"/>
              <a:r>
                <a:rPr lang="en-US" sz="1400" b="1" dirty="0">
                  <a:solidFill>
                    <a:schemeClr val="accent1"/>
                  </a:solidFill>
                  <a:latin typeface="CMU Sans Serif Medium" panose="02000603000000000000" pitchFamily="2" charset="0"/>
                  <a:ea typeface="CMU Sans Serif Medium" panose="02000603000000000000" pitchFamily="2" charset="0"/>
                  <a:cs typeface="CMU Sans Serif Medium" panose="02000603000000000000" pitchFamily="2" charset="0"/>
                </a:rPr>
                <a:t>Broadband</a:t>
              </a:r>
            </a:p>
          </p:txBody>
        </p:sp>
        <p:sp>
          <p:nvSpPr>
            <p:cNvPr id="41" name="TextBox 40">
              <a:extLst>
                <a:ext uri="{FF2B5EF4-FFF2-40B4-BE49-F238E27FC236}">
                  <a16:creationId xmlns:a16="http://schemas.microsoft.com/office/drawing/2014/main" id="{EA28613C-D662-8647-9134-4B455F3CF7D9}"/>
                </a:ext>
              </a:extLst>
            </p:cNvPr>
            <p:cNvSpPr txBox="1"/>
            <p:nvPr/>
          </p:nvSpPr>
          <p:spPr>
            <a:xfrm>
              <a:off x="4003737" y="5678481"/>
              <a:ext cx="1159292" cy="523220"/>
            </a:xfrm>
            <a:prstGeom prst="rect">
              <a:avLst/>
            </a:prstGeom>
            <a:noFill/>
          </p:spPr>
          <p:txBody>
            <a:bodyPr wrap="none" rtlCol="0">
              <a:spAutoFit/>
            </a:bodyPr>
            <a:lstStyle/>
            <a:p>
              <a:pPr algn="ctr"/>
              <a:r>
                <a:rPr lang="en-US" sz="1400" b="1" dirty="0">
                  <a:solidFill>
                    <a:schemeClr val="accent6">
                      <a:lumMod val="75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Massive </a:t>
              </a:r>
            </a:p>
            <a:p>
              <a:pPr algn="ctr"/>
              <a:r>
                <a:rPr lang="en-US" sz="1400" b="1" dirty="0">
                  <a:solidFill>
                    <a:schemeClr val="accent6">
                      <a:lumMod val="75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Connectivity</a:t>
              </a:r>
            </a:p>
          </p:txBody>
        </p:sp>
        <p:sp>
          <p:nvSpPr>
            <p:cNvPr id="42" name="TextBox 41">
              <a:extLst>
                <a:ext uri="{FF2B5EF4-FFF2-40B4-BE49-F238E27FC236}">
                  <a16:creationId xmlns:a16="http://schemas.microsoft.com/office/drawing/2014/main" id="{D98AA8A1-E85D-3C4E-9F69-4910DDED5ADC}"/>
                </a:ext>
              </a:extLst>
            </p:cNvPr>
            <p:cNvSpPr txBox="1"/>
            <p:nvPr/>
          </p:nvSpPr>
          <p:spPr>
            <a:xfrm>
              <a:off x="5568573" y="5725054"/>
              <a:ext cx="1476686" cy="523220"/>
            </a:xfrm>
            <a:prstGeom prst="rect">
              <a:avLst/>
            </a:prstGeom>
            <a:noFill/>
          </p:spPr>
          <p:txBody>
            <a:bodyPr wrap="none" rtlCol="0">
              <a:spAutoFit/>
            </a:bodyPr>
            <a:lstStyle/>
            <a:p>
              <a:pPr algn="ctr"/>
              <a:r>
                <a:rPr lang="en-US" sz="1400" b="1" dirty="0">
                  <a:solidFill>
                    <a:schemeClr val="accent2">
                      <a:lumMod val="75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Mission Critical</a:t>
              </a:r>
            </a:p>
            <a:p>
              <a:pPr algn="ctr"/>
              <a:r>
                <a:rPr lang="en-US" sz="1400" b="1" dirty="0">
                  <a:solidFill>
                    <a:schemeClr val="accent2">
                      <a:lumMod val="75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Communications</a:t>
              </a:r>
            </a:p>
          </p:txBody>
        </p:sp>
        <p:grpSp>
          <p:nvGrpSpPr>
            <p:cNvPr id="43" name="Group 42">
              <a:extLst>
                <a:ext uri="{FF2B5EF4-FFF2-40B4-BE49-F238E27FC236}">
                  <a16:creationId xmlns:a16="http://schemas.microsoft.com/office/drawing/2014/main" id="{96AF34A2-1FDB-0146-9815-3F50B2615686}"/>
                </a:ext>
              </a:extLst>
            </p:cNvPr>
            <p:cNvGrpSpPr/>
            <p:nvPr/>
          </p:nvGrpSpPr>
          <p:grpSpPr>
            <a:xfrm>
              <a:off x="4869827" y="4732550"/>
              <a:ext cx="1560859" cy="1040520"/>
              <a:chOff x="3318248" y="2278445"/>
              <a:chExt cx="5460162" cy="3639923"/>
            </a:xfrm>
          </p:grpSpPr>
          <p:sp>
            <p:nvSpPr>
              <p:cNvPr id="44" name="Triangle 43">
                <a:extLst>
                  <a:ext uri="{FF2B5EF4-FFF2-40B4-BE49-F238E27FC236}">
                    <a16:creationId xmlns:a16="http://schemas.microsoft.com/office/drawing/2014/main" id="{4A5BB71E-694A-FC49-BD9A-F61A8F445682}"/>
                  </a:ext>
                </a:extLst>
              </p:cNvPr>
              <p:cNvSpPr/>
              <p:nvPr/>
            </p:nvSpPr>
            <p:spPr>
              <a:xfrm>
                <a:off x="3318248" y="2278445"/>
                <a:ext cx="5460162" cy="3257428"/>
              </a:xfrm>
              <a:prstGeom prst="triangle">
                <a:avLst/>
              </a:prstGeom>
              <a:noFill/>
              <a:ln w="95250" cmpd="thinThick">
                <a:solidFill>
                  <a:schemeClr val="bg1">
                    <a:lumMod val="50000"/>
                  </a:schemeClr>
                </a:solidFill>
                <a:extLst>
                  <a:ext uri="{C807C97D-BFC1-408E-A445-0C87EB9F89A2}">
                    <ask:lineSketchStyleProps xmlns:ask="http://schemas.microsoft.com/office/drawing/2018/sketchyshapes" sd="1219033472">
                      <a:custGeom>
                        <a:avLst/>
                        <a:gdLst>
                          <a:gd name="connsiteX0" fmla="*/ 0 w 5460162"/>
                          <a:gd name="connsiteY0" fmla="*/ 3257428 h 3257428"/>
                          <a:gd name="connsiteX1" fmla="*/ 362711 w 5460162"/>
                          <a:gd name="connsiteY1" fmla="*/ 2824655 h 3257428"/>
                          <a:gd name="connsiteX2" fmla="*/ 670820 w 5460162"/>
                          <a:gd name="connsiteY2" fmla="*/ 2457031 h 3257428"/>
                          <a:gd name="connsiteX3" fmla="*/ 1115433 w 5460162"/>
                          <a:gd name="connsiteY3" fmla="*/ 1926536 h 3257428"/>
                          <a:gd name="connsiteX4" fmla="*/ 1478144 w 5460162"/>
                          <a:gd name="connsiteY4" fmla="*/ 1493763 h 3257428"/>
                          <a:gd name="connsiteX5" fmla="*/ 1840855 w 5460162"/>
                          <a:gd name="connsiteY5" fmla="*/ 1060991 h 3257428"/>
                          <a:gd name="connsiteX6" fmla="*/ 2285468 w 5460162"/>
                          <a:gd name="connsiteY6" fmla="*/ 530495 h 3257428"/>
                          <a:gd name="connsiteX7" fmla="*/ 2730081 w 5460162"/>
                          <a:gd name="connsiteY7" fmla="*/ 0 h 3257428"/>
                          <a:gd name="connsiteX8" fmla="*/ 3174694 w 5460162"/>
                          <a:gd name="connsiteY8" fmla="*/ 530495 h 3257428"/>
                          <a:gd name="connsiteX9" fmla="*/ 3510104 w 5460162"/>
                          <a:gd name="connsiteY9" fmla="*/ 930694 h 3257428"/>
                          <a:gd name="connsiteX10" fmla="*/ 3845514 w 5460162"/>
                          <a:gd name="connsiteY10" fmla="*/ 1330892 h 3257428"/>
                          <a:gd name="connsiteX11" fmla="*/ 4235526 w 5460162"/>
                          <a:gd name="connsiteY11" fmla="*/ 1796239 h 3257428"/>
                          <a:gd name="connsiteX12" fmla="*/ 4652838 w 5460162"/>
                          <a:gd name="connsiteY12" fmla="*/ 2294160 h 3257428"/>
                          <a:gd name="connsiteX13" fmla="*/ 4960947 w 5460162"/>
                          <a:gd name="connsiteY13" fmla="*/ 2661784 h 3257428"/>
                          <a:gd name="connsiteX14" fmla="*/ 5460162 w 5460162"/>
                          <a:gd name="connsiteY14" fmla="*/ 3257428 h 3257428"/>
                          <a:gd name="connsiteX15" fmla="*/ 4777642 w 5460162"/>
                          <a:gd name="connsiteY15" fmla="*/ 3257428 h 3257428"/>
                          <a:gd name="connsiteX16" fmla="*/ 4095122 w 5460162"/>
                          <a:gd name="connsiteY16" fmla="*/ 3257428 h 3257428"/>
                          <a:gd name="connsiteX17" fmla="*/ 3303398 w 5460162"/>
                          <a:gd name="connsiteY17" fmla="*/ 3257428 h 3257428"/>
                          <a:gd name="connsiteX18" fmla="*/ 2620878 w 5460162"/>
                          <a:gd name="connsiteY18" fmla="*/ 3257428 h 3257428"/>
                          <a:gd name="connsiteX19" fmla="*/ 2102162 w 5460162"/>
                          <a:gd name="connsiteY19" fmla="*/ 3257428 h 3257428"/>
                          <a:gd name="connsiteX20" fmla="*/ 1528845 w 5460162"/>
                          <a:gd name="connsiteY20" fmla="*/ 3257428 h 3257428"/>
                          <a:gd name="connsiteX21" fmla="*/ 737122 w 5460162"/>
                          <a:gd name="connsiteY21" fmla="*/ 3257428 h 3257428"/>
                          <a:gd name="connsiteX22" fmla="*/ 0 w 5460162"/>
                          <a:gd name="connsiteY22" fmla="*/ 3257428 h 3257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460162" h="3257428" extrusionOk="0">
                            <a:moveTo>
                              <a:pt x="0" y="3257428"/>
                            </a:moveTo>
                            <a:cubicBezTo>
                              <a:pt x="160530" y="3109137"/>
                              <a:pt x="231619" y="3018062"/>
                              <a:pt x="362711" y="2824655"/>
                            </a:cubicBezTo>
                            <a:cubicBezTo>
                              <a:pt x="493803" y="2631248"/>
                              <a:pt x="563573" y="2569976"/>
                              <a:pt x="670820" y="2457031"/>
                            </a:cubicBezTo>
                            <a:cubicBezTo>
                              <a:pt x="778067" y="2344086"/>
                              <a:pt x="971975" y="2124317"/>
                              <a:pt x="1115433" y="1926536"/>
                            </a:cubicBezTo>
                            <a:cubicBezTo>
                              <a:pt x="1258891" y="1728755"/>
                              <a:pt x="1289961" y="1701676"/>
                              <a:pt x="1478144" y="1493763"/>
                            </a:cubicBezTo>
                            <a:cubicBezTo>
                              <a:pt x="1666327" y="1285850"/>
                              <a:pt x="1673470" y="1217322"/>
                              <a:pt x="1840855" y="1060991"/>
                            </a:cubicBezTo>
                            <a:cubicBezTo>
                              <a:pt x="2008240" y="904659"/>
                              <a:pt x="2096364" y="809253"/>
                              <a:pt x="2285468" y="530495"/>
                            </a:cubicBezTo>
                            <a:cubicBezTo>
                              <a:pt x="2474573" y="251738"/>
                              <a:pt x="2542832" y="201908"/>
                              <a:pt x="2730081" y="0"/>
                            </a:cubicBezTo>
                            <a:cubicBezTo>
                              <a:pt x="2889082" y="196920"/>
                              <a:pt x="3029483" y="408805"/>
                              <a:pt x="3174694" y="530495"/>
                            </a:cubicBezTo>
                            <a:cubicBezTo>
                              <a:pt x="3319905" y="652185"/>
                              <a:pt x="3435329" y="804336"/>
                              <a:pt x="3510104" y="930694"/>
                            </a:cubicBezTo>
                            <a:cubicBezTo>
                              <a:pt x="3584879" y="1057052"/>
                              <a:pt x="3690509" y="1163711"/>
                              <a:pt x="3845514" y="1330892"/>
                            </a:cubicBezTo>
                            <a:cubicBezTo>
                              <a:pt x="4000519" y="1498073"/>
                              <a:pt x="4057920" y="1616110"/>
                              <a:pt x="4235526" y="1796239"/>
                            </a:cubicBezTo>
                            <a:cubicBezTo>
                              <a:pt x="4413132" y="1976369"/>
                              <a:pt x="4425407" y="2062493"/>
                              <a:pt x="4652838" y="2294160"/>
                            </a:cubicBezTo>
                            <a:cubicBezTo>
                              <a:pt x="4880270" y="2525827"/>
                              <a:pt x="4819221" y="2502153"/>
                              <a:pt x="4960947" y="2661784"/>
                            </a:cubicBezTo>
                            <a:cubicBezTo>
                              <a:pt x="5102673" y="2821415"/>
                              <a:pt x="5347735" y="3124197"/>
                              <a:pt x="5460162" y="3257428"/>
                            </a:cubicBezTo>
                            <a:cubicBezTo>
                              <a:pt x="5206604" y="3266099"/>
                              <a:pt x="5074727" y="3288199"/>
                              <a:pt x="4777642" y="3257428"/>
                            </a:cubicBezTo>
                            <a:cubicBezTo>
                              <a:pt x="4480557" y="3226657"/>
                              <a:pt x="4309380" y="3241887"/>
                              <a:pt x="4095122" y="3257428"/>
                            </a:cubicBezTo>
                            <a:cubicBezTo>
                              <a:pt x="3880864" y="3272969"/>
                              <a:pt x="3547516" y="3232857"/>
                              <a:pt x="3303398" y="3257428"/>
                            </a:cubicBezTo>
                            <a:cubicBezTo>
                              <a:pt x="3059280" y="3281999"/>
                              <a:pt x="2944655" y="3266724"/>
                              <a:pt x="2620878" y="3257428"/>
                            </a:cubicBezTo>
                            <a:cubicBezTo>
                              <a:pt x="2297101" y="3248132"/>
                              <a:pt x="2229299" y="3277892"/>
                              <a:pt x="2102162" y="3257428"/>
                            </a:cubicBezTo>
                            <a:cubicBezTo>
                              <a:pt x="1975025" y="3236964"/>
                              <a:pt x="1717478" y="3249233"/>
                              <a:pt x="1528845" y="3257428"/>
                            </a:cubicBezTo>
                            <a:cubicBezTo>
                              <a:pt x="1340212" y="3265623"/>
                              <a:pt x="926717" y="3231024"/>
                              <a:pt x="737122" y="3257428"/>
                            </a:cubicBezTo>
                            <a:cubicBezTo>
                              <a:pt x="547527" y="3283832"/>
                              <a:pt x="301233" y="3273430"/>
                              <a:pt x="0" y="3257428"/>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5" name="Picture 44" descr="A picture containing green&#10;&#10;Description automatically generated">
                <a:extLst>
                  <a:ext uri="{FF2B5EF4-FFF2-40B4-BE49-F238E27FC236}">
                    <a16:creationId xmlns:a16="http://schemas.microsoft.com/office/drawing/2014/main" id="{BC5E90F8-3BE2-D64E-9BEA-C7B6AAF6EDF3}"/>
                  </a:ext>
                </a:extLst>
              </p:cNvPr>
              <p:cNvPicPr>
                <a:picLocks noChangeAspect="1"/>
              </p:cNvPicPr>
              <p:nvPr/>
            </p:nvPicPr>
            <p:blipFill>
              <a:blip r:embed="rId3"/>
              <a:stretch>
                <a:fillRect/>
              </a:stretch>
            </p:blipFill>
            <p:spPr>
              <a:xfrm>
                <a:off x="5108248" y="3251453"/>
                <a:ext cx="1844239" cy="1844240"/>
              </a:xfrm>
              <a:prstGeom prst="rect">
                <a:avLst/>
              </a:prstGeom>
            </p:spPr>
          </p:pic>
          <p:sp>
            <p:nvSpPr>
              <p:cNvPr id="46" name="Rectangle 45">
                <a:extLst>
                  <a:ext uri="{FF2B5EF4-FFF2-40B4-BE49-F238E27FC236}">
                    <a16:creationId xmlns:a16="http://schemas.microsoft.com/office/drawing/2014/main" id="{A176145E-4FF2-7940-BE7B-9ACF9E9A7D31}"/>
                  </a:ext>
                </a:extLst>
              </p:cNvPr>
              <p:cNvSpPr/>
              <p:nvPr/>
            </p:nvSpPr>
            <p:spPr>
              <a:xfrm rot="18340381">
                <a:off x="5674827" y="5318775"/>
                <a:ext cx="820953" cy="378233"/>
              </a:xfrm>
              <a:prstGeom prst="rect">
                <a:avLst/>
              </a:prstGeom>
              <a:solidFill>
                <a:schemeClr val="bg1"/>
              </a:solidFill>
              <a:ln>
                <a:solidFill>
                  <a:schemeClr val="bg1"/>
                </a:solidFill>
                <a:extLst>
                  <a:ext uri="{C807C97D-BFC1-408E-A445-0C87EB9F89A2}">
                    <ask:lineSketchStyleProps xmlns:ask="http://schemas.microsoft.com/office/drawing/2018/sketchyshapes" sd="1725446443">
                      <a:custGeom>
                        <a:avLst/>
                        <a:gdLst>
                          <a:gd name="connsiteX0" fmla="*/ 0 w 820952"/>
                          <a:gd name="connsiteY0" fmla="*/ 0 h 92765"/>
                          <a:gd name="connsiteX1" fmla="*/ 385847 w 820952"/>
                          <a:gd name="connsiteY1" fmla="*/ 0 h 92765"/>
                          <a:gd name="connsiteX2" fmla="*/ 820952 w 820952"/>
                          <a:gd name="connsiteY2" fmla="*/ 0 h 92765"/>
                          <a:gd name="connsiteX3" fmla="*/ 820952 w 820952"/>
                          <a:gd name="connsiteY3" fmla="*/ 92765 h 92765"/>
                          <a:gd name="connsiteX4" fmla="*/ 410476 w 820952"/>
                          <a:gd name="connsiteY4" fmla="*/ 92765 h 92765"/>
                          <a:gd name="connsiteX5" fmla="*/ 0 w 820952"/>
                          <a:gd name="connsiteY5" fmla="*/ 92765 h 92765"/>
                          <a:gd name="connsiteX6" fmla="*/ 0 w 820952"/>
                          <a:gd name="connsiteY6" fmla="*/ 0 h 92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0952" h="92765" fill="none" extrusionOk="0">
                            <a:moveTo>
                              <a:pt x="0" y="0"/>
                            </a:moveTo>
                            <a:cubicBezTo>
                              <a:pt x="81055" y="-4851"/>
                              <a:pt x="279184" y="12390"/>
                              <a:pt x="385847" y="0"/>
                            </a:cubicBezTo>
                            <a:cubicBezTo>
                              <a:pt x="492510" y="-12390"/>
                              <a:pt x="719391" y="25739"/>
                              <a:pt x="820952" y="0"/>
                            </a:cubicBezTo>
                            <a:cubicBezTo>
                              <a:pt x="830517" y="34368"/>
                              <a:pt x="812214" y="55098"/>
                              <a:pt x="820952" y="92765"/>
                            </a:cubicBezTo>
                            <a:cubicBezTo>
                              <a:pt x="715596" y="140318"/>
                              <a:pt x="593239" y="46261"/>
                              <a:pt x="410476" y="92765"/>
                            </a:cubicBezTo>
                            <a:cubicBezTo>
                              <a:pt x="227713" y="139269"/>
                              <a:pt x="90587" y="67961"/>
                              <a:pt x="0" y="92765"/>
                            </a:cubicBezTo>
                            <a:cubicBezTo>
                              <a:pt x="-10008" y="68490"/>
                              <a:pt x="9666" y="28900"/>
                              <a:pt x="0" y="0"/>
                            </a:cubicBezTo>
                            <a:close/>
                          </a:path>
                          <a:path w="820952" h="92765" stroke="0" extrusionOk="0">
                            <a:moveTo>
                              <a:pt x="0" y="0"/>
                            </a:moveTo>
                            <a:cubicBezTo>
                              <a:pt x="86113" y="-44962"/>
                              <a:pt x="227419" y="48036"/>
                              <a:pt x="426895" y="0"/>
                            </a:cubicBezTo>
                            <a:cubicBezTo>
                              <a:pt x="626372" y="-48036"/>
                              <a:pt x="651369" y="40544"/>
                              <a:pt x="820952" y="0"/>
                            </a:cubicBezTo>
                            <a:cubicBezTo>
                              <a:pt x="824047" y="29037"/>
                              <a:pt x="817563" y="48310"/>
                              <a:pt x="820952" y="92765"/>
                            </a:cubicBezTo>
                            <a:cubicBezTo>
                              <a:pt x="662689" y="125288"/>
                              <a:pt x="602054" y="72399"/>
                              <a:pt x="426895" y="92765"/>
                            </a:cubicBezTo>
                            <a:cubicBezTo>
                              <a:pt x="251736" y="113131"/>
                              <a:pt x="188382" y="46976"/>
                              <a:pt x="0" y="92765"/>
                            </a:cubicBezTo>
                            <a:cubicBezTo>
                              <a:pt x="-2709" y="67828"/>
                              <a:pt x="5151" y="45921"/>
                              <a:pt x="0" y="0"/>
                            </a:cubicBezTo>
                            <a:close/>
                          </a:path>
                        </a:pathLst>
                      </a:custGeom>
                      <ask:type>
                        <ask:lineSketchNone/>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a14="http://schemas.microsoft.com/office/drawing/2010/main">
          <mc:Choice Requires="a14">
            <p:sp>
              <p:nvSpPr>
                <p:cNvPr id="49" name="TextBox 48">
                  <a:extLst>
                    <a:ext uri="{FF2B5EF4-FFF2-40B4-BE49-F238E27FC236}">
                      <a16:creationId xmlns:a16="http://schemas.microsoft.com/office/drawing/2014/main" id="{7717CDF1-030F-F74A-AFCA-DE45F9FA8266}"/>
                    </a:ext>
                  </a:extLst>
                </p:cNvPr>
                <p:cNvSpPr txBox="1"/>
                <p:nvPr/>
              </p:nvSpPr>
              <p:spPr>
                <a:xfrm rot="17161821">
                  <a:off x="5375985" y="5389857"/>
                  <a:ext cx="530915" cy="52322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2800" i="1" smtClean="0">
                            <a:solidFill>
                              <a:srgbClr val="7F7F7F"/>
                            </a:solidFill>
                            <a:latin typeface="Cambria Math" panose="02040503050406030204" pitchFamily="18" charset="0"/>
                            <a:ea typeface="Cambria Math" panose="02040503050406030204" pitchFamily="18" charset="0"/>
                          </a:rPr>
                          <m:t>≈</m:t>
                        </m:r>
                      </m:oMath>
                    </m:oMathPara>
                  </a14:m>
                  <a:endParaRPr lang="en-US" dirty="0">
                    <a:solidFill>
                      <a:srgbClr val="7F7F7F"/>
                    </a:solidFill>
                  </a:endParaRPr>
                </a:p>
              </p:txBody>
            </p:sp>
          </mc:Choice>
          <mc:Fallback xmlns="">
            <p:sp>
              <p:nvSpPr>
                <p:cNvPr id="49" name="TextBox 48">
                  <a:extLst>
                    <a:ext uri="{FF2B5EF4-FFF2-40B4-BE49-F238E27FC236}">
                      <a16:creationId xmlns:a16="http://schemas.microsoft.com/office/drawing/2014/main" id="{7717CDF1-030F-F74A-AFCA-DE45F9FA8266}"/>
                    </a:ext>
                  </a:extLst>
                </p:cNvPr>
                <p:cNvSpPr txBox="1">
                  <a:spLocks noRot="1" noChangeAspect="1" noMove="1" noResize="1" noEditPoints="1" noAdjustHandles="1" noChangeArrowheads="1" noChangeShapeType="1" noTextEdit="1"/>
                </p:cNvSpPr>
                <p:nvPr/>
              </p:nvSpPr>
              <p:spPr>
                <a:xfrm rot="17161821">
                  <a:off x="5375985" y="5389857"/>
                  <a:ext cx="530915" cy="523220"/>
                </a:xfrm>
                <a:prstGeom prst="rect">
                  <a:avLst/>
                </a:prstGeom>
                <a:blipFill>
                  <a:blip r:embed="rId4"/>
                  <a:stretch>
                    <a:fillRect/>
                  </a:stretch>
                </a:blipFill>
              </p:spPr>
              <p:txBody>
                <a:bodyPr/>
                <a:lstStyle/>
                <a:p>
                  <a:r>
                    <a:rPr lang="en-US">
                      <a:noFill/>
                    </a:rPr>
                    <a:t> </a:t>
                  </a:r>
                </a:p>
              </p:txBody>
            </p:sp>
          </mc:Fallback>
        </mc:AlternateContent>
      </p:grpSp>
      <p:graphicFrame>
        <p:nvGraphicFramePr>
          <p:cNvPr id="50" name="Table 49">
            <a:extLst>
              <a:ext uri="{FF2B5EF4-FFF2-40B4-BE49-F238E27FC236}">
                <a16:creationId xmlns:a16="http://schemas.microsoft.com/office/drawing/2014/main" id="{9FD01102-6C65-704B-9688-8AD1CB6246E2}"/>
              </a:ext>
            </a:extLst>
          </p:cNvPr>
          <p:cNvGraphicFramePr>
            <a:graphicFrameLocks noGrp="1"/>
          </p:cNvGraphicFramePr>
          <p:nvPr>
            <p:extLst>
              <p:ext uri="{D42A27DB-BD31-4B8C-83A1-F6EECF244321}">
                <p14:modId xmlns:p14="http://schemas.microsoft.com/office/powerpoint/2010/main" val="3106958423"/>
              </p:ext>
            </p:extLst>
          </p:nvPr>
        </p:nvGraphicFramePr>
        <p:xfrm>
          <a:off x="7574666" y="5486995"/>
          <a:ext cx="4466823" cy="792480"/>
        </p:xfrm>
        <a:graphic>
          <a:graphicData uri="http://schemas.openxmlformats.org/drawingml/2006/table">
            <a:tbl>
              <a:tblPr firstRow="1" bandRow="1">
                <a:tableStyleId>{C083E6E3-FA7D-4D7B-A595-EF9225AFEA82}</a:tableStyleId>
              </a:tblPr>
              <a:tblGrid>
                <a:gridCol w="828800">
                  <a:extLst>
                    <a:ext uri="{9D8B030D-6E8A-4147-A177-3AD203B41FA5}">
                      <a16:colId xmlns:a16="http://schemas.microsoft.com/office/drawing/2014/main" val="985894175"/>
                    </a:ext>
                  </a:extLst>
                </a:gridCol>
                <a:gridCol w="334851">
                  <a:extLst>
                    <a:ext uri="{9D8B030D-6E8A-4147-A177-3AD203B41FA5}">
                      <a16:colId xmlns:a16="http://schemas.microsoft.com/office/drawing/2014/main" val="4058062992"/>
                    </a:ext>
                  </a:extLst>
                </a:gridCol>
                <a:gridCol w="1171977">
                  <a:extLst>
                    <a:ext uri="{9D8B030D-6E8A-4147-A177-3AD203B41FA5}">
                      <a16:colId xmlns:a16="http://schemas.microsoft.com/office/drawing/2014/main" val="682991013"/>
                    </a:ext>
                  </a:extLst>
                </a:gridCol>
                <a:gridCol w="1204175">
                  <a:extLst>
                    <a:ext uri="{9D8B030D-6E8A-4147-A177-3AD203B41FA5}">
                      <a16:colId xmlns:a16="http://schemas.microsoft.com/office/drawing/2014/main" val="797099596"/>
                    </a:ext>
                  </a:extLst>
                </a:gridCol>
                <a:gridCol w="927020">
                  <a:extLst>
                    <a:ext uri="{9D8B030D-6E8A-4147-A177-3AD203B41FA5}">
                      <a16:colId xmlns:a16="http://schemas.microsoft.com/office/drawing/2014/main" val="1999632924"/>
                    </a:ext>
                  </a:extLst>
                </a:gridCol>
              </a:tblGrid>
              <a:tr h="0">
                <a:tc>
                  <a:txBody>
                    <a:bodyPr/>
                    <a:lstStyle/>
                    <a:p>
                      <a:pPr algn="ctr"/>
                      <a:endParaRPr lang="en-US" sz="1300" dirty="0">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300" dirty="0">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300" dirty="0">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300" dirty="0">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300" dirty="0">
                        <a:solidFill>
                          <a:schemeClr val="tx1"/>
                        </a:solidFill>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22910297"/>
                  </a:ext>
                </a:extLst>
              </a:tr>
              <a:tr h="26126">
                <a:tc>
                  <a:txBody>
                    <a:bodyPr/>
                    <a:lstStyle/>
                    <a:p>
                      <a:pPr algn="ctr"/>
                      <a:r>
                        <a:rPr lang="en-US" sz="1300" b="1"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5G Band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r>
                        <a:rPr lang="en-US" sz="13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r>
                        <a:rPr lang="en-US" sz="13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Low-band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r>
                        <a:rPr lang="en-US" sz="13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Mid-Band</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r>
                        <a:rPr lang="en-US" sz="1300" dirty="0" err="1">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mmWave</a:t>
                      </a:r>
                      <a:endParaRPr lang="en-US" sz="13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endParaRP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31194945"/>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Frequency</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600 MHz</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r>
                        <a:rPr lang="en-US" sz="13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850 MHz</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r>
                        <a:rPr lang="en-US" sz="13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39 GHz</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201641242"/>
                  </a:ext>
                </a:extLst>
              </a:tr>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b="1"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Launch</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3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December 2019</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r>
                        <a:rPr lang="en-US" sz="13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December 2019</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tc>
                  <a:txBody>
                    <a:bodyPr/>
                    <a:lstStyle/>
                    <a:p>
                      <a:pPr algn="ctr"/>
                      <a:r>
                        <a:rPr lang="en-US" sz="13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March 2020</a:t>
                      </a:r>
                    </a:p>
                  </a:txBody>
                  <a:tcPr marL="0" marR="0" marT="0" marB="0" anchor="ctr">
                    <a:lnL w="12700" cap="flat" cmpd="sng" algn="ctr">
                      <a:solidFill>
                        <a:schemeClr val="bg1">
                          <a:lumMod val="65000"/>
                        </a:schemeClr>
                      </a:solidFill>
                      <a:prstDash val="solid"/>
                      <a:round/>
                      <a:headEnd type="none" w="med" len="med"/>
                      <a:tailEnd type="none" w="med" len="med"/>
                    </a:lnL>
                    <a:lnR w="12700" cap="flat" cmpd="sng" algn="ctr">
                      <a:solidFill>
                        <a:schemeClr val="bg1">
                          <a:lumMod val="65000"/>
                        </a:schemeClr>
                      </a:solidFill>
                      <a:prstDash val="solid"/>
                      <a:round/>
                      <a:headEnd type="none" w="med" len="med"/>
                      <a:tailEnd type="none" w="med" len="med"/>
                    </a:lnR>
                    <a:lnT w="12700" cap="flat" cmpd="sng" algn="ctr">
                      <a:solidFill>
                        <a:schemeClr val="bg1">
                          <a:lumMod val="65000"/>
                        </a:schemeClr>
                      </a:solidFill>
                      <a:prstDash val="solid"/>
                      <a:round/>
                      <a:headEnd type="none" w="med" len="med"/>
                      <a:tailEnd type="none" w="med" len="med"/>
                    </a:lnT>
                    <a:lnB w="1270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888482482"/>
                  </a:ext>
                </a:extLst>
              </a:tr>
            </a:tbl>
          </a:graphicData>
        </a:graphic>
      </p:graphicFrame>
      <p:grpSp>
        <p:nvGrpSpPr>
          <p:cNvPr id="5" name="Group 4">
            <a:extLst>
              <a:ext uri="{FF2B5EF4-FFF2-40B4-BE49-F238E27FC236}">
                <a16:creationId xmlns:a16="http://schemas.microsoft.com/office/drawing/2014/main" id="{D5DA1755-612C-8A4C-A2A7-5B8B0987B514}"/>
              </a:ext>
            </a:extLst>
          </p:cNvPr>
          <p:cNvGrpSpPr/>
          <p:nvPr/>
        </p:nvGrpSpPr>
        <p:grpSpPr>
          <a:xfrm>
            <a:off x="7580498" y="5196679"/>
            <a:ext cx="4293566" cy="631432"/>
            <a:chOff x="7580498" y="5196679"/>
            <a:chExt cx="4293566" cy="631432"/>
          </a:xfrm>
        </p:grpSpPr>
        <p:pic>
          <p:nvPicPr>
            <p:cNvPr id="51" name="Picture 50">
              <a:extLst>
                <a:ext uri="{FF2B5EF4-FFF2-40B4-BE49-F238E27FC236}">
                  <a16:creationId xmlns:a16="http://schemas.microsoft.com/office/drawing/2014/main" id="{74B81152-D608-BA4C-B465-5A80586A1885}"/>
                </a:ext>
              </a:extLst>
            </p:cNvPr>
            <p:cNvPicPr>
              <a:picLocks noChangeAspect="1"/>
            </p:cNvPicPr>
            <p:nvPr/>
          </p:nvPicPr>
          <p:blipFill>
            <a:blip r:embed="rId5"/>
            <a:stretch>
              <a:fillRect/>
            </a:stretch>
          </p:blipFill>
          <p:spPr>
            <a:xfrm>
              <a:off x="8825822" y="5366865"/>
              <a:ext cx="1037080" cy="340892"/>
            </a:xfrm>
            <a:prstGeom prst="rect">
              <a:avLst/>
            </a:prstGeom>
          </p:spPr>
        </p:pic>
        <p:pic>
          <p:nvPicPr>
            <p:cNvPr id="52" name="Picture 51">
              <a:extLst>
                <a:ext uri="{FF2B5EF4-FFF2-40B4-BE49-F238E27FC236}">
                  <a16:creationId xmlns:a16="http://schemas.microsoft.com/office/drawing/2014/main" id="{D272C2B7-32FD-8748-90E1-86205089CAA5}"/>
                </a:ext>
              </a:extLst>
            </p:cNvPr>
            <p:cNvPicPr>
              <a:picLocks noChangeAspect="1"/>
            </p:cNvPicPr>
            <p:nvPr/>
          </p:nvPicPr>
          <p:blipFill>
            <a:blip r:embed="rId6"/>
            <a:stretch>
              <a:fillRect/>
            </a:stretch>
          </p:blipFill>
          <p:spPr>
            <a:xfrm>
              <a:off x="10170617" y="5399753"/>
              <a:ext cx="585136" cy="240741"/>
            </a:xfrm>
            <a:prstGeom prst="rect">
              <a:avLst/>
            </a:prstGeom>
          </p:spPr>
        </p:pic>
        <p:pic>
          <p:nvPicPr>
            <p:cNvPr id="53" name="Picture 52">
              <a:extLst>
                <a:ext uri="{FF2B5EF4-FFF2-40B4-BE49-F238E27FC236}">
                  <a16:creationId xmlns:a16="http://schemas.microsoft.com/office/drawing/2014/main" id="{715227A8-49B0-8849-9035-0F6E7A027441}"/>
                </a:ext>
              </a:extLst>
            </p:cNvPr>
            <p:cNvPicPr>
              <a:picLocks noChangeAspect="1"/>
            </p:cNvPicPr>
            <p:nvPr/>
          </p:nvPicPr>
          <p:blipFill>
            <a:blip r:embed="rId6"/>
            <a:stretch>
              <a:fillRect/>
            </a:stretch>
          </p:blipFill>
          <p:spPr>
            <a:xfrm>
              <a:off x="11288928" y="5399753"/>
              <a:ext cx="585136" cy="240741"/>
            </a:xfrm>
            <a:prstGeom prst="rect">
              <a:avLst/>
            </a:prstGeom>
          </p:spPr>
        </p:pic>
        <p:cxnSp>
          <p:nvCxnSpPr>
            <p:cNvPr id="54" name="Straight Connector 53">
              <a:extLst>
                <a:ext uri="{FF2B5EF4-FFF2-40B4-BE49-F238E27FC236}">
                  <a16:creationId xmlns:a16="http://schemas.microsoft.com/office/drawing/2014/main" id="{3217F5E8-C482-9E41-8532-5C69976494BB}"/>
                </a:ext>
              </a:extLst>
            </p:cNvPr>
            <p:cNvCxnSpPr>
              <a:cxnSpLocks/>
            </p:cNvCxnSpPr>
            <p:nvPr/>
          </p:nvCxnSpPr>
          <p:spPr>
            <a:xfrm>
              <a:off x="8735635" y="5407582"/>
              <a:ext cx="0" cy="420529"/>
            </a:xfrm>
            <a:prstGeom prst="line">
              <a:avLst/>
            </a:prstGeom>
            <a:ln w="9525">
              <a:solidFill>
                <a:schemeClr val="bg1">
                  <a:lumMod val="65000"/>
                </a:schemeClr>
              </a:solidFill>
              <a:prstDash val="sysDash"/>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55" name="TextBox 54">
              <a:extLst>
                <a:ext uri="{FF2B5EF4-FFF2-40B4-BE49-F238E27FC236}">
                  <a16:creationId xmlns:a16="http://schemas.microsoft.com/office/drawing/2014/main" id="{FAD7214D-70FE-2E4D-A91B-EEF7AE8BC125}"/>
                </a:ext>
              </a:extLst>
            </p:cNvPr>
            <p:cNvSpPr txBox="1"/>
            <p:nvPr/>
          </p:nvSpPr>
          <p:spPr>
            <a:xfrm>
              <a:off x="7580498" y="5196679"/>
              <a:ext cx="2227579" cy="276999"/>
            </a:xfrm>
            <a:prstGeom prst="rect">
              <a:avLst/>
            </a:prstGeom>
            <a:noFill/>
          </p:spPr>
          <p:txBody>
            <a:bodyPr wrap="square" rtlCol="0">
              <a:spAutoFit/>
            </a:bodyPr>
            <a:lstStyle/>
            <a:p>
              <a:pPr algn="ctr"/>
              <a:r>
                <a:rPr lang="en-US" sz="1200" dirty="0">
                  <a:solidFill>
                    <a:schemeClr val="bg1">
                      <a:lumMod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October 2019</a:t>
              </a:r>
            </a:p>
          </p:txBody>
        </p:sp>
      </p:grpSp>
      <p:sp>
        <p:nvSpPr>
          <p:cNvPr id="71" name="TextBox 70">
            <a:extLst>
              <a:ext uri="{FF2B5EF4-FFF2-40B4-BE49-F238E27FC236}">
                <a16:creationId xmlns:a16="http://schemas.microsoft.com/office/drawing/2014/main" id="{97BD230E-1064-7D48-9F3D-732E8559029A}"/>
              </a:ext>
            </a:extLst>
          </p:cNvPr>
          <p:cNvSpPr txBox="1"/>
          <p:nvPr/>
        </p:nvSpPr>
        <p:spPr>
          <a:xfrm>
            <a:off x="10252710" y="3999651"/>
            <a:ext cx="1752403" cy="338554"/>
          </a:xfrm>
          <a:prstGeom prst="rect">
            <a:avLst/>
          </a:prstGeom>
          <a:noFill/>
        </p:spPr>
        <p:txBody>
          <a:bodyPr wrap="none" rtlCol="0">
            <a:spAutoFit/>
          </a:bodyPr>
          <a:lstStyle/>
          <a:p>
            <a:r>
              <a:rPr lang="en-US" sz="1600" b="1" dirty="0">
                <a:solidFill>
                  <a:srgbClr val="FFCC32"/>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yet rapidly evolving</a:t>
            </a:r>
          </a:p>
        </p:txBody>
      </p:sp>
      <p:grpSp>
        <p:nvGrpSpPr>
          <p:cNvPr id="80" name="Group 79">
            <a:extLst>
              <a:ext uri="{FF2B5EF4-FFF2-40B4-BE49-F238E27FC236}">
                <a16:creationId xmlns:a16="http://schemas.microsoft.com/office/drawing/2014/main" id="{9EDA43C0-6A03-7749-9B6A-C214CC6590E4}"/>
              </a:ext>
            </a:extLst>
          </p:cNvPr>
          <p:cNvGrpSpPr/>
          <p:nvPr/>
        </p:nvGrpSpPr>
        <p:grpSpPr>
          <a:xfrm>
            <a:off x="8776771" y="4394633"/>
            <a:ext cx="2058834" cy="338554"/>
            <a:chOff x="8922456" y="4401280"/>
            <a:chExt cx="2058834" cy="338554"/>
          </a:xfrm>
        </p:grpSpPr>
        <p:pic>
          <p:nvPicPr>
            <p:cNvPr id="72" name="Graphic 71" descr="Close">
              <a:extLst>
                <a:ext uri="{FF2B5EF4-FFF2-40B4-BE49-F238E27FC236}">
                  <a16:creationId xmlns:a16="http://schemas.microsoft.com/office/drawing/2014/main" id="{A8948846-E7A7-3146-88A0-B9104D16C98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922456" y="4496500"/>
              <a:ext cx="149337" cy="149337"/>
            </a:xfrm>
            <a:prstGeom prst="rect">
              <a:avLst/>
            </a:prstGeom>
          </p:spPr>
        </p:pic>
        <p:sp>
          <p:nvSpPr>
            <p:cNvPr id="73" name="TextBox 72">
              <a:extLst>
                <a:ext uri="{FF2B5EF4-FFF2-40B4-BE49-F238E27FC236}">
                  <a16:creationId xmlns:a16="http://schemas.microsoft.com/office/drawing/2014/main" id="{CB357720-51A4-F24A-B730-192AF374B34A}"/>
                </a:ext>
              </a:extLst>
            </p:cNvPr>
            <p:cNvSpPr txBox="1"/>
            <p:nvPr/>
          </p:nvSpPr>
          <p:spPr>
            <a:xfrm>
              <a:off x="9071793" y="4401280"/>
              <a:ext cx="1909497" cy="338554"/>
            </a:xfrm>
            <a:prstGeom prst="rect">
              <a:avLst/>
            </a:prstGeom>
            <a:noFill/>
          </p:spPr>
          <p:txBody>
            <a:bodyPr wrap="none" rtlCol="0">
              <a:spAutoFit/>
            </a:bodyPr>
            <a:lstStyle/>
            <a:p>
              <a:r>
                <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rPr>
                <a:t>Standalone 5G/5GC</a:t>
              </a:r>
            </a:p>
          </p:txBody>
        </p:sp>
      </p:grpSp>
      <p:grpSp>
        <p:nvGrpSpPr>
          <p:cNvPr id="79" name="Group 78">
            <a:extLst>
              <a:ext uri="{FF2B5EF4-FFF2-40B4-BE49-F238E27FC236}">
                <a16:creationId xmlns:a16="http://schemas.microsoft.com/office/drawing/2014/main" id="{67CD0BAA-31E0-DE48-93B5-D47C702B35CF}"/>
              </a:ext>
            </a:extLst>
          </p:cNvPr>
          <p:cNvGrpSpPr/>
          <p:nvPr/>
        </p:nvGrpSpPr>
        <p:grpSpPr>
          <a:xfrm>
            <a:off x="8086485" y="4743374"/>
            <a:ext cx="3552833" cy="338554"/>
            <a:chOff x="8193910" y="4742586"/>
            <a:chExt cx="3552833" cy="338554"/>
          </a:xfrm>
        </p:grpSpPr>
        <p:pic>
          <p:nvPicPr>
            <p:cNvPr id="75" name="Graphic 74" descr="Close">
              <a:extLst>
                <a:ext uri="{FF2B5EF4-FFF2-40B4-BE49-F238E27FC236}">
                  <a16:creationId xmlns:a16="http://schemas.microsoft.com/office/drawing/2014/main" id="{CD1402BB-16B3-184B-9BD2-81C34A90A11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193910" y="4833903"/>
              <a:ext cx="149337" cy="149337"/>
            </a:xfrm>
            <a:prstGeom prst="rect">
              <a:avLst/>
            </a:prstGeom>
          </p:spPr>
        </p:pic>
        <p:sp>
          <p:nvSpPr>
            <p:cNvPr id="76" name="TextBox 75">
              <a:extLst>
                <a:ext uri="{FF2B5EF4-FFF2-40B4-BE49-F238E27FC236}">
                  <a16:creationId xmlns:a16="http://schemas.microsoft.com/office/drawing/2014/main" id="{1228AA2E-00B6-3D41-851B-430471A5736E}"/>
                </a:ext>
              </a:extLst>
            </p:cNvPr>
            <p:cNvSpPr txBox="1"/>
            <p:nvPr/>
          </p:nvSpPr>
          <p:spPr>
            <a:xfrm>
              <a:off x="8343247" y="4742586"/>
              <a:ext cx="3403496" cy="338554"/>
            </a:xfrm>
            <a:prstGeom prst="rect">
              <a:avLst/>
            </a:prstGeom>
            <a:noFill/>
          </p:spPr>
          <p:txBody>
            <a:bodyPr wrap="none" rtlCol="0">
              <a:spAutoFit/>
            </a:bodyPr>
            <a:lstStyle/>
            <a:p>
              <a:r>
                <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rPr>
                <a:t>Multi-access Edge Computing (MEC)</a:t>
              </a:r>
            </a:p>
          </p:txBody>
        </p:sp>
      </p:grpSp>
      <p:cxnSp>
        <p:nvCxnSpPr>
          <p:cNvPr id="82" name="Straight Connector 81">
            <a:extLst>
              <a:ext uri="{FF2B5EF4-FFF2-40B4-BE49-F238E27FC236}">
                <a16:creationId xmlns:a16="http://schemas.microsoft.com/office/drawing/2014/main" id="{D6E14B28-4029-9E4E-B355-AD47A0A54D52}"/>
              </a:ext>
            </a:extLst>
          </p:cNvPr>
          <p:cNvCxnSpPr/>
          <p:nvPr/>
        </p:nvCxnSpPr>
        <p:spPr>
          <a:xfrm>
            <a:off x="7761249" y="5143122"/>
            <a:ext cx="4112815"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8" name="TextBox 47">
            <a:extLst>
              <a:ext uri="{FF2B5EF4-FFF2-40B4-BE49-F238E27FC236}">
                <a16:creationId xmlns:a16="http://schemas.microsoft.com/office/drawing/2014/main" id="{38583F06-6D2C-644B-8081-AFDF8FE97CE2}"/>
              </a:ext>
            </a:extLst>
          </p:cNvPr>
          <p:cNvSpPr txBox="1"/>
          <p:nvPr/>
        </p:nvSpPr>
        <p:spPr>
          <a:xfrm>
            <a:off x="5467260" y="4725696"/>
            <a:ext cx="389850" cy="584775"/>
          </a:xfrm>
          <a:prstGeom prst="rect">
            <a:avLst/>
          </a:prstGeom>
          <a:noFill/>
        </p:spPr>
        <p:txBody>
          <a:bodyPr wrap="none" rtlCol="0">
            <a:spAutoFit/>
          </a:bodyPr>
          <a:lstStyle/>
          <a:p>
            <a:r>
              <a:rPr lang="en-US" sz="3200" dirty="0">
                <a:solidFill>
                  <a:srgbClr val="FF0000"/>
                </a:solidFill>
                <a:latin typeface="CMU Sans Serif Medium" panose="02000603000000000000" pitchFamily="2" charset="0"/>
                <a:ea typeface="CMU Sans Serif Medium" panose="02000603000000000000" pitchFamily="2" charset="0"/>
                <a:cs typeface="CMU Sans Serif Medium" panose="02000603000000000000" pitchFamily="2" charset="0"/>
              </a:rPr>
              <a:t>*</a:t>
            </a:r>
            <a:endParaRPr lang="en-US" dirty="0">
              <a:solidFill>
                <a:srgbClr val="FF0000"/>
              </a:solidFill>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spTree>
    <p:extLst>
      <p:ext uri="{BB962C8B-B14F-4D97-AF65-F5344CB8AC3E}">
        <p14:creationId xmlns:p14="http://schemas.microsoft.com/office/powerpoint/2010/main" val="1185168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fade">
                                      <p:cBhvr>
                                        <p:cTn id="12" dur="500"/>
                                        <p:tgtEl>
                                          <p:spTgt spid="3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fade">
                                      <p:cBhvr>
                                        <p:cTn id="22" dur="500"/>
                                        <p:tgtEl>
                                          <p:spTgt spid="2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fade">
                                      <p:cBhvr>
                                        <p:cTn id="27" dur="500"/>
                                        <p:tgtEl>
                                          <p:spTgt spid="3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fade">
                                      <p:cBhvr>
                                        <p:cTn id="37" dur="500"/>
                                        <p:tgtEl>
                                          <p:spTgt spid="48"/>
                                        </p:tgtEl>
                                      </p:cBhvr>
                                    </p:animEffect>
                                  </p:childTnLst>
                                </p:cTn>
                              </p:par>
                            </p:childTnLst>
                          </p:cTn>
                        </p:par>
                        <p:par>
                          <p:cTn id="38" fill="hold">
                            <p:stCondLst>
                              <p:cond delay="500"/>
                            </p:stCondLst>
                            <p:childTnLst>
                              <p:par>
                                <p:cTn id="39" presetID="35" presetClass="emph" presetSubtype="0" repeatCount="indefinite" fill="hold" grpId="1" nodeType="afterEffect">
                                  <p:stCondLst>
                                    <p:cond delay="0"/>
                                  </p:stCondLst>
                                  <p:endCondLst>
                                    <p:cond evt="onNext" delay="0">
                                      <p:tgtEl>
                                        <p:sldTgt/>
                                      </p:tgtEl>
                                    </p:cond>
                                  </p:endCondLst>
                                  <p:childTnLst>
                                    <p:anim calcmode="discrete" valueType="str">
                                      <p:cBhvr>
                                        <p:cTn id="40" dur="1000" fill="hold"/>
                                        <p:tgtEl>
                                          <p:spTgt spid="48"/>
                                        </p:tgtEl>
                                        <p:attrNameLst>
                                          <p:attrName>style.visibility</p:attrName>
                                        </p:attrNameLst>
                                      </p:cBhvr>
                                      <p:tavLst>
                                        <p:tav tm="0">
                                          <p:val>
                                            <p:strVal val="hidden"/>
                                          </p:val>
                                        </p:tav>
                                        <p:tav tm="50000">
                                          <p:val>
                                            <p:strVal val="visible"/>
                                          </p:val>
                                        </p:tav>
                                      </p:tavLst>
                                    </p:anim>
                                  </p:childTnLst>
                                </p:cTn>
                              </p:par>
                            </p:childTnLst>
                          </p:cTn>
                        </p:par>
                        <p:par>
                          <p:cTn id="41" fill="hold">
                            <p:stCondLst>
                              <p:cond delay="1500"/>
                            </p:stCondLst>
                            <p:childTnLst>
                              <p:par>
                                <p:cTn id="42" presetID="10" presetClass="entr" presetSubtype="0" fill="hold" grpId="0" nodeType="afterEffect">
                                  <p:stCondLst>
                                    <p:cond delay="0"/>
                                  </p:stCondLst>
                                  <p:childTnLst>
                                    <p:set>
                                      <p:cBhvr>
                                        <p:cTn id="43" dur="1" fill="hold">
                                          <p:stCondLst>
                                            <p:cond delay="0"/>
                                          </p:stCondLst>
                                        </p:cTn>
                                        <p:tgtEl>
                                          <p:spTgt spid="39"/>
                                        </p:tgtEl>
                                        <p:attrNameLst>
                                          <p:attrName>style.visibility</p:attrName>
                                        </p:attrNameLst>
                                      </p:cBhvr>
                                      <p:to>
                                        <p:strVal val="visible"/>
                                      </p:to>
                                    </p:set>
                                    <p:animEffect transition="in" filter="fade">
                                      <p:cBhvr>
                                        <p:cTn id="44" dur="500"/>
                                        <p:tgtEl>
                                          <p:spTgt spid="3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500"/>
                                        <p:tgtEl>
                                          <p:spTgt spid="4"/>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nodeType="clickEffect">
                                  <p:stCondLst>
                                    <p:cond delay="0"/>
                                  </p:stCondLst>
                                  <p:childTnLst>
                                    <p:set>
                                      <p:cBhvr>
                                        <p:cTn id="53" dur="1" fill="hold">
                                          <p:stCondLst>
                                            <p:cond delay="0"/>
                                          </p:stCondLst>
                                        </p:cTn>
                                        <p:tgtEl>
                                          <p:spTgt spid="80"/>
                                        </p:tgtEl>
                                        <p:attrNameLst>
                                          <p:attrName>style.visibility</p:attrName>
                                        </p:attrNameLst>
                                      </p:cBhvr>
                                      <p:to>
                                        <p:strVal val="visible"/>
                                      </p:to>
                                    </p:set>
                                    <p:animEffect transition="in" filter="fade">
                                      <p:cBhvr>
                                        <p:cTn id="54" dur="500"/>
                                        <p:tgtEl>
                                          <p:spTgt spid="80"/>
                                        </p:tgtEl>
                                      </p:cBhvr>
                                    </p:animEffect>
                                  </p:childTnLst>
                                </p:cTn>
                              </p:par>
                            </p:childTnLst>
                          </p:cTn>
                        </p:par>
                        <p:par>
                          <p:cTn id="55" fill="hold">
                            <p:stCondLst>
                              <p:cond delay="500"/>
                            </p:stCondLst>
                            <p:childTnLst>
                              <p:par>
                                <p:cTn id="56" presetID="10" presetClass="entr" presetSubtype="0" fill="hold" nodeType="afterEffect">
                                  <p:stCondLst>
                                    <p:cond delay="1000"/>
                                  </p:stCondLst>
                                  <p:childTnLst>
                                    <p:set>
                                      <p:cBhvr>
                                        <p:cTn id="57" dur="1" fill="hold">
                                          <p:stCondLst>
                                            <p:cond delay="0"/>
                                          </p:stCondLst>
                                        </p:cTn>
                                        <p:tgtEl>
                                          <p:spTgt spid="79"/>
                                        </p:tgtEl>
                                        <p:attrNameLst>
                                          <p:attrName>style.visibility</p:attrName>
                                        </p:attrNameLst>
                                      </p:cBhvr>
                                      <p:to>
                                        <p:strVal val="visible"/>
                                      </p:to>
                                    </p:set>
                                    <p:animEffect transition="in" filter="fade">
                                      <p:cBhvr>
                                        <p:cTn id="58" dur="500"/>
                                        <p:tgtEl>
                                          <p:spTgt spid="79"/>
                                        </p:tgtEl>
                                      </p:cBhvr>
                                    </p:animEffect>
                                  </p:childTnLst>
                                </p:cTn>
                              </p:par>
                            </p:childTnLst>
                          </p:cTn>
                        </p:par>
                      </p:childTnLst>
                    </p:cTn>
                  </p:par>
                  <p:par>
                    <p:cTn id="59" fill="hold">
                      <p:stCondLst>
                        <p:cond delay="indefinite"/>
                      </p:stCondLst>
                      <p:childTnLst>
                        <p:par>
                          <p:cTn id="60" fill="hold">
                            <p:stCondLst>
                              <p:cond delay="0"/>
                            </p:stCondLst>
                            <p:childTnLst>
                              <p:par>
                                <p:cTn id="61" presetID="10" presetClass="entr" presetSubtype="0" fill="hold" grpId="0" nodeType="clickEffect">
                                  <p:stCondLst>
                                    <p:cond delay="0"/>
                                  </p:stCondLst>
                                  <p:childTnLst>
                                    <p:set>
                                      <p:cBhvr>
                                        <p:cTn id="62" dur="1" fill="hold">
                                          <p:stCondLst>
                                            <p:cond delay="0"/>
                                          </p:stCondLst>
                                        </p:cTn>
                                        <p:tgtEl>
                                          <p:spTgt spid="71"/>
                                        </p:tgtEl>
                                        <p:attrNameLst>
                                          <p:attrName>style.visibility</p:attrName>
                                        </p:attrNameLst>
                                      </p:cBhvr>
                                      <p:to>
                                        <p:strVal val="visible"/>
                                      </p:to>
                                    </p:set>
                                    <p:animEffect transition="in" filter="fade">
                                      <p:cBhvr>
                                        <p:cTn id="63" dur="500"/>
                                        <p:tgtEl>
                                          <p:spTgt spid="71"/>
                                        </p:tgtEl>
                                      </p:cBhvr>
                                    </p:animEffect>
                                  </p:childTnLst>
                                </p:cTn>
                              </p:par>
                            </p:childTnLst>
                          </p:cTn>
                        </p:par>
                        <p:par>
                          <p:cTn id="64" fill="hold">
                            <p:stCondLst>
                              <p:cond delay="500"/>
                            </p:stCondLst>
                            <p:childTnLst>
                              <p:par>
                                <p:cTn id="65" presetID="35" presetClass="emph" presetSubtype="0" repeatCount="3000" fill="hold" grpId="1" nodeType="afterEffect">
                                  <p:stCondLst>
                                    <p:cond delay="0"/>
                                  </p:stCondLst>
                                  <p:childTnLst>
                                    <p:anim calcmode="discrete" valueType="str">
                                      <p:cBhvr>
                                        <p:cTn id="66" dur="1000" fill="hold"/>
                                        <p:tgtEl>
                                          <p:spTgt spid="71"/>
                                        </p:tgtEl>
                                        <p:attrNameLst>
                                          <p:attrName>style.visibility</p:attrName>
                                        </p:attrNameLst>
                                      </p:cBhvr>
                                      <p:tavLst>
                                        <p:tav tm="0">
                                          <p:val>
                                            <p:strVal val="hidden"/>
                                          </p:val>
                                        </p:tav>
                                        <p:tav tm="50000">
                                          <p:val>
                                            <p:strVal val="visible"/>
                                          </p:val>
                                        </p:tav>
                                      </p:tavLst>
                                    </p:anim>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82"/>
                                        </p:tgtEl>
                                        <p:attrNameLst>
                                          <p:attrName>style.visibility</p:attrName>
                                        </p:attrNameLst>
                                      </p:cBhvr>
                                      <p:to>
                                        <p:strVal val="visible"/>
                                      </p:to>
                                    </p:set>
                                    <p:animEffect transition="in" filter="fade">
                                      <p:cBhvr>
                                        <p:cTn id="71" dur="500"/>
                                        <p:tgtEl>
                                          <p:spTgt spid="82"/>
                                        </p:tgtEl>
                                      </p:cBhvr>
                                    </p:animEffect>
                                  </p:childTnLst>
                                </p:cTn>
                              </p:par>
                            </p:childTnLst>
                          </p:cTn>
                        </p:par>
                        <p:par>
                          <p:cTn id="72" fill="hold">
                            <p:stCondLst>
                              <p:cond delay="500"/>
                            </p:stCondLst>
                            <p:childTnLst>
                              <p:par>
                                <p:cTn id="73" presetID="10" presetClass="entr" presetSubtype="0" fill="hold" nodeType="afterEffect">
                                  <p:stCondLst>
                                    <p:cond delay="0"/>
                                  </p:stCondLst>
                                  <p:childTnLst>
                                    <p:set>
                                      <p:cBhvr>
                                        <p:cTn id="74" dur="1" fill="hold">
                                          <p:stCondLst>
                                            <p:cond delay="0"/>
                                          </p:stCondLst>
                                        </p:cTn>
                                        <p:tgtEl>
                                          <p:spTgt spid="5"/>
                                        </p:tgtEl>
                                        <p:attrNameLst>
                                          <p:attrName>style.visibility</p:attrName>
                                        </p:attrNameLst>
                                      </p:cBhvr>
                                      <p:to>
                                        <p:strVal val="visible"/>
                                      </p:to>
                                    </p:set>
                                    <p:animEffect transition="in" filter="fade">
                                      <p:cBhvr>
                                        <p:cTn id="75" dur="500"/>
                                        <p:tgtEl>
                                          <p:spTgt spid="5"/>
                                        </p:tgtEl>
                                      </p:cBhvr>
                                    </p:animEffect>
                                  </p:childTnLst>
                                </p:cTn>
                              </p:par>
                              <p:par>
                                <p:cTn id="76" presetID="10" presetClass="entr" presetSubtype="0" fill="hold" nodeType="withEffect">
                                  <p:stCondLst>
                                    <p:cond delay="0"/>
                                  </p:stCondLst>
                                  <p:childTnLst>
                                    <p:set>
                                      <p:cBhvr>
                                        <p:cTn id="77" dur="1" fill="hold">
                                          <p:stCondLst>
                                            <p:cond delay="0"/>
                                          </p:stCondLst>
                                        </p:cTn>
                                        <p:tgtEl>
                                          <p:spTgt spid="50"/>
                                        </p:tgtEl>
                                        <p:attrNameLst>
                                          <p:attrName>style.visibility</p:attrName>
                                        </p:attrNameLst>
                                      </p:cBhvr>
                                      <p:to>
                                        <p:strVal val="visible"/>
                                      </p:to>
                                    </p:set>
                                    <p:animEffect transition="in" filter="fade">
                                      <p:cBhvr>
                                        <p:cTn id="7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5" grpId="0" animBg="1"/>
      <p:bldP spid="28" grpId="0" animBg="1"/>
      <p:bldP spid="31" grpId="0" animBg="1"/>
      <p:bldP spid="37" grpId="0" animBg="1"/>
      <p:bldP spid="39" grpId="0" animBg="1"/>
      <p:bldP spid="71" grpId="0"/>
      <p:bldP spid="71" grpId="1"/>
      <p:bldP spid="48" grpId="0"/>
      <p:bldP spid="48"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E6A476-B3E4-F846-B00C-4005CEEEA776}"/>
              </a:ext>
            </a:extLst>
          </p:cNvPr>
          <p:cNvSpPr>
            <a:spLocks noGrp="1"/>
          </p:cNvSpPr>
          <p:nvPr>
            <p:ph type="title"/>
          </p:nvPr>
        </p:nvSpPr>
        <p:spPr/>
        <p:txBody>
          <a:bodyPr/>
          <a:lstStyle/>
          <a:p>
            <a:r>
              <a:rPr lang="en-US" dirty="0"/>
              <a:t>On-Going and Future Work</a:t>
            </a:r>
          </a:p>
        </p:txBody>
      </p:sp>
      <p:pic>
        <p:nvPicPr>
          <p:cNvPr id="5" name="Picture 4">
            <a:extLst>
              <a:ext uri="{FF2B5EF4-FFF2-40B4-BE49-F238E27FC236}">
                <a16:creationId xmlns:a16="http://schemas.microsoft.com/office/drawing/2014/main" id="{750A4C93-CB22-3F41-A072-BC2A39A482D7}"/>
              </a:ext>
            </a:extLst>
          </p:cNvPr>
          <p:cNvPicPr>
            <a:picLocks noChangeAspect="1"/>
          </p:cNvPicPr>
          <p:nvPr/>
        </p:nvPicPr>
        <p:blipFill>
          <a:blip r:embed="rId3"/>
          <a:srcRect/>
          <a:stretch/>
        </p:blipFill>
        <p:spPr>
          <a:xfrm>
            <a:off x="6498889" y="1738433"/>
            <a:ext cx="4376110" cy="4066412"/>
          </a:xfrm>
          <a:prstGeom prst="rect">
            <a:avLst/>
          </a:prstGeom>
          <a:ln>
            <a:solidFill>
              <a:schemeClr val="tx1"/>
            </a:solidFill>
          </a:ln>
        </p:spPr>
      </p:pic>
      <p:sp>
        <p:nvSpPr>
          <p:cNvPr id="7" name="TextBox 6">
            <a:extLst>
              <a:ext uri="{FF2B5EF4-FFF2-40B4-BE49-F238E27FC236}">
                <a16:creationId xmlns:a16="http://schemas.microsoft.com/office/drawing/2014/main" id="{57AEF3EC-1C34-4048-922A-D4A9138FA4EC}"/>
              </a:ext>
            </a:extLst>
          </p:cNvPr>
          <p:cNvSpPr txBox="1"/>
          <p:nvPr/>
        </p:nvSpPr>
        <p:spPr>
          <a:xfrm>
            <a:off x="1699213" y="2342534"/>
            <a:ext cx="2699778" cy="369332"/>
          </a:xfrm>
          <a:prstGeom prst="rect">
            <a:avLst/>
          </a:prstGeom>
          <a:solidFill>
            <a:schemeClr val="bg1">
              <a:lumMod val="50000"/>
            </a:schemeClr>
          </a:solidFill>
        </p:spPr>
        <p:txBody>
          <a:bodyPr wrap="none" rtlCol="0">
            <a:spAutoFit/>
          </a:bodyPr>
          <a:lstStyle/>
          <a:p>
            <a:r>
              <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Modeling 5G Performance</a:t>
            </a:r>
          </a:p>
        </p:txBody>
      </p:sp>
      <p:sp>
        <p:nvSpPr>
          <p:cNvPr id="10" name="TextBox 9">
            <a:extLst>
              <a:ext uri="{FF2B5EF4-FFF2-40B4-BE49-F238E27FC236}">
                <a16:creationId xmlns:a16="http://schemas.microsoft.com/office/drawing/2014/main" id="{13C25091-C161-DA49-8410-825A1A80880F}"/>
              </a:ext>
            </a:extLst>
          </p:cNvPr>
          <p:cNvSpPr txBox="1"/>
          <p:nvPr/>
        </p:nvSpPr>
        <p:spPr>
          <a:xfrm>
            <a:off x="957022" y="3402307"/>
            <a:ext cx="4184159" cy="369332"/>
          </a:xfrm>
          <a:prstGeom prst="rect">
            <a:avLst/>
          </a:prstGeom>
          <a:solidFill>
            <a:schemeClr val="bg1">
              <a:lumMod val="50000"/>
            </a:schemeClr>
          </a:solidFill>
        </p:spPr>
        <p:txBody>
          <a:bodyPr wrap="none" rtlCol="0">
            <a:spAutoFit/>
          </a:bodyPr>
          <a:lstStyle/>
          <a:p>
            <a:r>
              <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Re-Visiting Transport Layer Mechanisms</a:t>
            </a:r>
          </a:p>
        </p:txBody>
      </p:sp>
      <p:sp>
        <p:nvSpPr>
          <p:cNvPr id="11" name="TextBox 10">
            <a:extLst>
              <a:ext uri="{FF2B5EF4-FFF2-40B4-BE49-F238E27FC236}">
                <a16:creationId xmlns:a16="http://schemas.microsoft.com/office/drawing/2014/main" id="{5ACC6BC0-95EA-2342-A68F-A65723B08AEF}"/>
              </a:ext>
            </a:extLst>
          </p:cNvPr>
          <p:cNvSpPr txBox="1"/>
          <p:nvPr/>
        </p:nvSpPr>
        <p:spPr>
          <a:xfrm>
            <a:off x="1424297" y="4430473"/>
            <a:ext cx="3249608" cy="369332"/>
          </a:xfrm>
          <a:prstGeom prst="rect">
            <a:avLst/>
          </a:prstGeom>
          <a:solidFill>
            <a:schemeClr val="bg1">
              <a:lumMod val="50000"/>
            </a:schemeClr>
          </a:solidFill>
        </p:spPr>
        <p:txBody>
          <a:bodyPr wrap="none" rtlCol="0">
            <a:spAutoFit/>
          </a:bodyPr>
          <a:lstStyle/>
          <a:p>
            <a:r>
              <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Building 5G-Aware Applications</a:t>
            </a:r>
          </a:p>
        </p:txBody>
      </p:sp>
    </p:spTree>
    <p:extLst>
      <p:ext uri="{BB962C8B-B14F-4D97-AF65-F5344CB8AC3E}">
        <p14:creationId xmlns:p14="http://schemas.microsoft.com/office/powerpoint/2010/main" val="51633617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E29C46B0-C482-A84E-9932-0433509DD730}"/>
              </a:ext>
            </a:extLst>
          </p:cNvPr>
          <p:cNvSpPr>
            <a:spLocks noGrp="1"/>
          </p:cNvSpPr>
          <p:nvPr>
            <p:ph idx="1"/>
          </p:nvPr>
        </p:nvSpPr>
        <p:spPr>
          <a:xfrm>
            <a:off x="1035586" y="2066861"/>
            <a:ext cx="11545957" cy="1299991"/>
          </a:xfrm>
        </p:spPr>
        <p:txBody>
          <a:bodyPr/>
          <a:lstStyle/>
          <a:p>
            <a:pPr marL="0" indent="0" algn="ctr">
              <a:lnSpc>
                <a:spcPct val="150000"/>
              </a:lnSpc>
              <a:buNone/>
            </a:pPr>
            <a:r>
              <a:rPr lang="en-US" sz="2000" dirty="0">
                <a:solidFill>
                  <a:srgbClr val="C00000"/>
                </a:solidFill>
              </a:rPr>
              <a:t>Data collected from this paper is publicly available on our website</a:t>
            </a:r>
          </a:p>
          <a:p>
            <a:pPr marL="0" indent="0" algn="ctr">
              <a:lnSpc>
                <a:spcPct val="150000"/>
              </a:lnSpc>
              <a:buNone/>
            </a:pPr>
            <a:r>
              <a:rPr lang="en-US" sz="2200" dirty="0">
                <a:solidFill>
                  <a:srgbClr val="0039FF"/>
                </a:solidFill>
                <a:latin typeface="CMU Typewriter Text" panose="02000609000000000000" pitchFamily="49" charset="0"/>
                <a:ea typeface="CMU Typewriter Text" panose="02000609000000000000" pitchFamily="49" charset="0"/>
                <a:cs typeface="CMU Typewriter Text" panose="02000609000000000000" pitchFamily="49" charset="0"/>
              </a:rPr>
              <a:t>https://</a:t>
            </a:r>
            <a:r>
              <a:rPr lang="en-US" sz="2200" dirty="0" err="1">
                <a:solidFill>
                  <a:srgbClr val="0039FF"/>
                </a:solidFill>
                <a:latin typeface="CMU Typewriter Text" panose="02000609000000000000" pitchFamily="49" charset="0"/>
                <a:ea typeface="CMU Typewriter Text" panose="02000609000000000000" pitchFamily="49" charset="0"/>
                <a:cs typeface="CMU Typewriter Text" panose="02000609000000000000" pitchFamily="49" charset="0"/>
              </a:rPr>
              <a:t>fivegophers.umn.edu</a:t>
            </a:r>
            <a:r>
              <a:rPr lang="en-US" sz="2200" dirty="0">
                <a:solidFill>
                  <a:srgbClr val="0039FF"/>
                </a:solidFill>
                <a:latin typeface="CMU Typewriter Text" panose="02000609000000000000" pitchFamily="49" charset="0"/>
                <a:ea typeface="CMU Typewriter Text" panose="02000609000000000000" pitchFamily="49" charset="0"/>
                <a:cs typeface="CMU Typewriter Text" panose="02000609000000000000" pitchFamily="49" charset="0"/>
              </a:rPr>
              <a:t>/www20</a:t>
            </a:r>
            <a:endParaRPr lang="en-US" sz="2200" dirty="0">
              <a:solidFill>
                <a:srgbClr val="0039FF"/>
              </a:solidFill>
            </a:endParaRPr>
          </a:p>
        </p:txBody>
      </p:sp>
      <p:sp>
        <p:nvSpPr>
          <p:cNvPr id="3" name="Title 2">
            <a:extLst>
              <a:ext uri="{FF2B5EF4-FFF2-40B4-BE49-F238E27FC236}">
                <a16:creationId xmlns:a16="http://schemas.microsoft.com/office/drawing/2014/main" id="{9F667DC6-B786-0049-9DA1-F42D84E43B13}"/>
              </a:ext>
            </a:extLst>
          </p:cNvPr>
          <p:cNvSpPr>
            <a:spLocks noGrp="1"/>
          </p:cNvSpPr>
          <p:nvPr>
            <p:ph type="title"/>
          </p:nvPr>
        </p:nvSpPr>
        <p:spPr/>
        <p:txBody>
          <a:bodyPr/>
          <a:lstStyle/>
          <a:p>
            <a:r>
              <a:rPr lang="en-US" dirty="0"/>
              <a:t>Contributions | </a:t>
            </a:r>
            <a:r>
              <a:rPr lang="en-US" b="1" dirty="0"/>
              <a:t>5G</a:t>
            </a:r>
            <a:r>
              <a:rPr lang="en-US" dirty="0"/>
              <a:t>ophers Platform – Open for Collaboration</a:t>
            </a:r>
          </a:p>
        </p:txBody>
      </p:sp>
      <p:sp>
        <p:nvSpPr>
          <p:cNvPr id="6" name="Rounded Rectangle 5">
            <a:extLst>
              <a:ext uri="{FF2B5EF4-FFF2-40B4-BE49-F238E27FC236}">
                <a16:creationId xmlns:a16="http://schemas.microsoft.com/office/drawing/2014/main" id="{F46A686C-B2DA-CF44-992A-C476A1A2DCEF}"/>
              </a:ext>
            </a:extLst>
          </p:cNvPr>
          <p:cNvSpPr/>
          <p:nvPr/>
        </p:nvSpPr>
        <p:spPr>
          <a:xfrm>
            <a:off x="385591" y="1218305"/>
            <a:ext cx="8108414" cy="703331"/>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Developed practical and sound measurement methodologies and conducted a first comprehensive study of 5G performance on COTS smartphones.</a:t>
            </a:r>
          </a:p>
        </p:txBody>
      </p:sp>
      <p:pic>
        <p:nvPicPr>
          <p:cNvPr id="7170" name="Picture 2" descr="Data, information, open data, tech icon">
            <a:extLst>
              <a:ext uri="{FF2B5EF4-FFF2-40B4-BE49-F238E27FC236}">
                <a16:creationId xmlns:a16="http://schemas.microsoft.com/office/drawing/2014/main" id="{22CA6B4A-5E94-944E-8A52-6C3374D543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4379" y="2237827"/>
            <a:ext cx="821965" cy="821965"/>
          </a:xfrm>
          <a:prstGeom prst="rect">
            <a:avLst/>
          </a:prstGeom>
          <a:noFill/>
          <a:extLst>
            <a:ext uri="{909E8E84-426E-40DD-AFC4-6F175D3DCCD1}">
              <a14:hiddenFill xmlns:a14="http://schemas.microsoft.com/office/drawing/2010/main">
                <a:solidFill>
                  <a:srgbClr val="FFFFFF"/>
                </a:solidFill>
              </a14:hiddenFill>
            </a:ext>
          </a:extLst>
        </p:spPr>
      </p:pic>
      <p:sp>
        <p:nvSpPr>
          <p:cNvPr id="9" name="Rounded Rectangle 8">
            <a:extLst>
              <a:ext uri="{FF2B5EF4-FFF2-40B4-BE49-F238E27FC236}">
                <a16:creationId xmlns:a16="http://schemas.microsoft.com/office/drawing/2014/main" id="{4C31C8DF-6DD4-BC49-91A6-16B9EDA67041}"/>
              </a:ext>
            </a:extLst>
          </p:cNvPr>
          <p:cNvSpPr/>
          <p:nvPr/>
        </p:nvSpPr>
        <p:spPr>
          <a:xfrm>
            <a:off x="385590" y="3497795"/>
            <a:ext cx="8639139" cy="493770"/>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This dataset should serve as a </a:t>
            </a:r>
            <a:r>
              <a:rPr lang="en-US" b="1"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“baseline” </a:t>
            </a:r>
            <a:r>
              <a:rPr lang="en-US"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for studying the evolution of 5G performance.</a:t>
            </a:r>
          </a:p>
        </p:txBody>
      </p:sp>
      <p:sp>
        <p:nvSpPr>
          <p:cNvPr id="13" name="TextBox 12">
            <a:extLst>
              <a:ext uri="{FF2B5EF4-FFF2-40B4-BE49-F238E27FC236}">
                <a16:creationId xmlns:a16="http://schemas.microsoft.com/office/drawing/2014/main" id="{7C9DEB88-546F-6448-A4C1-D20F694B7D51}"/>
              </a:ext>
            </a:extLst>
          </p:cNvPr>
          <p:cNvSpPr txBox="1"/>
          <p:nvPr/>
        </p:nvSpPr>
        <p:spPr>
          <a:xfrm>
            <a:off x="3692769" y="6619146"/>
            <a:ext cx="5029200" cy="215444"/>
          </a:xfrm>
          <a:prstGeom prst="rect">
            <a:avLst/>
          </a:prstGeom>
          <a:noFill/>
        </p:spPr>
        <p:txBody>
          <a:bodyPr wrap="square" tIns="0" bIns="0" rtlCol="0" anchor="ctr">
            <a:spAutoFit/>
          </a:bodyPr>
          <a:lstStyle/>
          <a:p>
            <a:pPr algn="ctr"/>
            <a:r>
              <a:rPr lang="en-US" sz="1400"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Thank you !</a:t>
            </a:r>
          </a:p>
        </p:txBody>
      </p:sp>
      <p:grpSp>
        <p:nvGrpSpPr>
          <p:cNvPr id="4" name="Group 3">
            <a:extLst>
              <a:ext uri="{FF2B5EF4-FFF2-40B4-BE49-F238E27FC236}">
                <a16:creationId xmlns:a16="http://schemas.microsoft.com/office/drawing/2014/main" id="{04647DE8-1193-C545-A133-A8266B6B1FD3}"/>
              </a:ext>
            </a:extLst>
          </p:cNvPr>
          <p:cNvGrpSpPr/>
          <p:nvPr/>
        </p:nvGrpSpPr>
        <p:grpSpPr>
          <a:xfrm>
            <a:off x="1214846" y="4412885"/>
            <a:ext cx="10324013" cy="1791972"/>
            <a:chOff x="1214846" y="4412885"/>
            <a:chExt cx="10324013" cy="1791972"/>
          </a:xfrm>
        </p:grpSpPr>
        <p:sp>
          <p:nvSpPr>
            <p:cNvPr id="19" name="Rounded Rectangle 18">
              <a:extLst>
                <a:ext uri="{FF2B5EF4-FFF2-40B4-BE49-F238E27FC236}">
                  <a16:creationId xmlns:a16="http://schemas.microsoft.com/office/drawing/2014/main" id="{ECD935A2-509A-5945-B48F-7D86999329BF}"/>
                </a:ext>
              </a:extLst>
            </p:cNvPr>
            <p:cNvSpPr/>
            <p:nvPr/>
          </p:nvSpPr>
          <p:spPr>
            <a:xfrm>
              <a:off x="1991085" y="5157332"/>
              <a:ext cx="7766870" cy="916515"/>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800" b="1"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To Collaborate</a:t>
              </a:r>
            </a:p>
          </p:txBody>
        </p:sp>
        <p:sp>
          <p:nvSpPr>
            <p:cNvPr id="8" name="TextBox 7">
              <a:extLst>
                <a:ext uri="{FF2B5EF4-FFF2-40B4-BE49-F238E27FC236}">
                  <a16:creationId xmlns:a16="http://schemas.microsoft.com/office/drawing/2014/main" id="{3A8A4E8B-BD7D-F14B-9A6D-0890C54822C8}"/>
                </a:ext>
              </a:extLst>
            </p:cNvPr>
            <p:cNvSpPr txBox="1"/>
            <p:nvPr/>
          </p:nvSpPr>
          <p:spPr>
            <a:xfrm>
              <a:off x="1447822" y="4573677"/>
              <a:ext cx="1388522" cy="461665"/>
            </a:xfrm>
            <a:prstGeom prst="rect">
              <a:avLst/>
            </a:prstGeom>
            <a:solidFill>
              <a:srgbClr val="C00000"/>
            </a:solidFill>
          </p:spPr>
          <p:txBody>
            <a:bodyPr wrap="none" rtlCol="0">
              <a:spAutoFit/>
            </a:bodyPr>
            <a:lstStyle/>
            <a:p>
              <a:r>
                <a:rPr lang="en-US" sz="2400" b="1" dirty="0">
                  <a:solidFill>
                    <a:srgbClr val="FFC000"/>
                  </a:solidFill>
                  <a:latin typeface="CMU Sans Serif Medium" panose="02000603000000000000" pitchFamily="2" charset="0"/>
                  <a:ea typeface="CMU Sans Serif Medium" panose="02000603000000000000" pitchFamily="2" charset="0"/>
                  <a:cs typeface="CMU Sans Serif Medium" panose="02000603000000000000" pitchFamily="2" charset="0"/>
                </a:rPr>
                <a:t>5G</a:t>
              </a:r>
              <a:r>
                <a:rPr lang="en-US" sz="2400" b="1"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ophers</a:t>
              </a:r>
            </a:p>
          </p:txBody>
        </p:sp>
        <p:sp>
          <p:nvSpPr>
            <p:cNvPr id="12" name="TextBox 11">
              <a:extLst>
                <a:ext uri="{FF2B5EF4-FFF2-40B4-BE49-F238E27FC236}">
                  <a16:creationId xmlns:a16="http://schemas.microsoft.com/office/drawing/2014/main" id="{E28A5288-C789-734F-9678-C4E40E6806BB}"/>
                </a:ext>
              </a:extLst>
            </p:cNvPr>
            <p:cNvSpPr txBox="1"/>
            <p:nvPr/>
          </p:nvSpPr>
          <p:spPr>
            <a:xfrm>
              <a:off x="2836344" y="4650533"/>
              <a:ext cx="7766870" cy="369332"/>
            </a:xfrm>
            <a:prstGeom prst="rect">
              <a:avLst/>
            </a:prstGeom>
            <a:noFill/>
          </p:spPr>
          <p:txBody>
            <a:bodyPr wrap="none" rtlCol="0">
              <a:spAutoFit/>
            </a:bodyPr>
            <a:lstStyle/>
            <a:p>
              <a:r>
                <a:rPr lang="en-US" b="1" dirty="0">
                  <a:latin typeface="CMU Sans Serif" panose="02000603000000000000" pitchFamily="2" charset="0"/>
                  <a:ea typeface="CMU Sans Serif" panose="02000603000000000000" pitchFamily="2" charset="0"/>
                  <a:cs typeface="CMU Sans Serif" panose="02000603000000000000" pitchFamily="2" charset="0"/>
                </a:rPr>
                <a:t>A platform to track 5G and conduct real 5G measurements in the wild </a:t>
              </a:r>
            </a:p>
          </p:txBody>
        </p:sp>
        <p:sp>
          <p:nvSpPr>
            <p:cNvPr id="14" name="TextBox 13">
              <a:extLst>
                <a:ext uri="{FF2B5EF4-FFF2-40B4-BE49-F238E27FC236}">
                  <a16:creationId xmlns:a16="http://schemas.microsoft.com/office/drawing/2014/main" id="{2662DA87-E7F8-DB4A-ADA5-FB45E7463860}"/>
                </a:ext>
              </a:extLst>
            </p:cNvPr>
            <p:cNvSpPr txBox="1"/>
            <p:nvPr/>
          </p:nvSpPr>
          <p:spPr>
            <a:xfrm>
              <a:off x="2416178" y="5064823"/>
              <a:ext cx="9122681" cy="968150"/>
            </a:xfrm>
            <a:prstGeom prst="rect">
              <a:avLst/>
            </a:prstGeom>
            <a:noFill/>
          </p:spPr>
          <p:txBody>
            <a:bodyPr wrap="square" rtlCol="0">
              <a:spAutoFit/>
            </a:bodyPr>
            <a:lstStyle/>
            <a:p>
              <a:pPr algn="ctr">
                <a:lnSpc>
                  <a:spcPct val="150000"/>
                </a:lnSpc>
              </a:pPr>
              <a:r>
                <a:rPr lang="en-US" sz="2000" dirty="0">
                  <a:latin typeface="CMU Sans Serif Medium" panose="02000603000000000000" pitchFamily="2" charset="0"/>
                  <a:ea typeface="CMU Sans Serif Medium" panose="02000603000000000000" pitchFamily="2" charset="0"/>
                  <a:cs typeface="CMU Sans Serif Medium" panose="02000603000000000000" pitchFamily="2" charset="0"/>
                </a:rPr>
                <a:t>visit us @ </a:t>
              </a:r>
              <a:r>
                <a:rPr lang="en-US" sz="2000" b="1" dirty="0">
                  <a:solidFill>
                    <a:srgbClr val="0039FF"/>
                  </a:solidFill>
                  <a:latin typeface="CMU Concrete Roman" panose="02000603000000000000" pitchFamily="2" charset="0"/>
                  <a:ea typeface="CMU Concrete Roman" panose="02000603000000000000" pitchFamily="2" charset="0"/>
                  <a:cs typeface="CMU Concrete Roman" panose="02000603000000000000" pitchFamily="2" charset="0"/>
                  <a:hlinkClick r:id="rId4"/>
                </a:rPr>
                <a:t>https://fivegophers.umn.edu</a:t>
              </a:r>
              <a:br>
                <a:rPr lang="en-US" sz="2000" b="1" dirty="0">
                  <a:solidFill>
                    <a:srgbClr val="0039FF"/>
                  </a:solidFill>
                  <a:latin typeface="CMU Concrete Roman" panose="02000603000000000000" pitchFamily="2" charset="0"/>
                  <a:ea typeface="CMU Concrete Roman" panose="02000603000000000000" pitchFamily="2" charset="0"/>
                  <a:cs typeface="CMU Concrete Roman" panose="02000603000000000000" pitchFamily="2" charset="0"/>
                </a:rPr>
              </a:br>
              <a:r>
                <a:rPr lang="en-US" sz="2000" dirty="0">
                  <a:latin typeface="CMU Sans Serif Medium" panose="02000603000000000000" pitchFamily="2" charset="0"/>
                  <a:ea typeface="CMU Sans Serif Medium" panose="02000603000000000000" pitchFamily="2" charset="0"/>
                  <a:cs typeface="CMU Sans Serif Medium" panose="02000603000000000000" pitchFamily="2" charset="0"/>
                </a:rPr>
                <a:t> </a:t>
              </a:r>
              <a:r>
                <a:rPr lang="en-US" sz="2000" b="1" dirty="0" err="1">
                  <a:solidFill>
                    <a:srgbClr val="C00000"/>
                  </a:solidFill>
                  <a:latin typeface="CMU Concrete Roman" panose="02000603000000000000" pitchFamily="2" charset="0"/>
                  <a:ea typeface="CMU Concrete Roman" panose="02000603000000000000" pitchFamily="2" charset="0"/>
                  <a:cs typeface="CMU Concrete Roman" panose="02000603000000000000" pitchFamily="2" charset="0"/>
                </a:rPr>
                <a:t>fivegophers@umn.edu</a:t>
              </a:r>
              <a:endParaRPr lang="en-US" sz="2000" b="1" dirty="0">
                <a:solidFill>
                  <a:srgbClr val="C00000"/>
                </a:solidFill>
                <a:latin typeface="CMU Concrete Roman" panose="02000603000000000000" pitchFamily="2" charset="0"/>
                <a:ea typeface="CMU Concrete Roman" panose="02000603000000000000" pitchFamily="2" charset="0"/>
                <a:cs typeface="CMU Concrete Roman" panose="02000603000000000000" pitchFamily="2" charset="0"/>
              </a:endParaRPr>
            </a:p>
          </p:txBody>
        </p:sp>
        <p:pic>
          <p:nvPicPr>
            <p:cNvPr id="7172" name="Picture 4" descr="Email Mail Envelope Letter Send Inbox Newsletter Svg Png Icon Free ...">
              <a:extLst>
                <a:ext uri="{FF2B5EF4-FFF2-40B4-BE49-F238E27FC236}">
                  <a16:creationId xmlns:a16="http://schemas.microsoft.com/office/drawing/2014/main" id="{B8CC3043-5BA9-2C40-82E2-B89759A9896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53105" y="5583599"/>
              <a:ext cx="379503" cy="384127"/>
            </a:xfrm>
            <a:prstGeom prst="rect">
              <a:avLst/>
            </a:prstGeom>
            <a:noFill/>
            <a:extLst>
              <a:ext uri="{909E8E84-426E-40DD-AFC4-6F175D3DCCD1}">
                <a14:hiddenFill xmlns:a14="http://schemas.microsoft.com/office/drawing/2010/main">
                  <a:solidFill>
                    <a:srgbClr val="FFFFFF"/>
                  </a:solidFill>
                </a14:hiddenFill>
              </a:ext>
            </a:extLst>
          </p:spPr>
        </p:pic>
        <p:sp>
          <p:nvSpPr>
            <p:cNvPr id="11" name="Rounded Rectangle 10">
              <a:extLst>
                <a:ext uri="{FF2B5EF4-FFF2-40B4-BE49-F238E27FC236}">
                  <a16:creationId xmlns:a16="http://schemas.microsoft.com/office/drawing/2014/main" id="{23A87BCD-356A-9144-AB83-151C2BD9CF53}"/>
                </a:ext>
              </a:extLst>
            </p:cNvPr>
            <p:cNvSpPr/>
            <p:nvPr/>
          </p:nvSpPr>
          <p:spPr>
            <a:xfrm>
              <a:off x="1214846" y="4412885"/>
              <a:ext cx="9388368" cy="1791972"/>
            </a:xfrm>
            <a:custGeom>
              <a:avLst/>
              <a:gdLst>
                <a:gd name="connsiteX0" fmla="*/ 0 w 9388368"/>
                <a:gd name="connsiteY0" fmla="*/ 298668 h 1791972"/>
                <a:gd name="connsiteX1" fmla="*/ 298668 w 9388368"/>
                <a:gd name="connsiteY1" fmla="*/ 0 h 1791972"/>
                <a:gd name="connsiteX2" fmla="*/ 1150722 w 9388368"/>
                <a:gd name="connsiteY2" fmla="*/ 0 h 1791972"/>
                <a:gd name="connsiteX3" fmla="*/ 1651134 w 9388368"/>
                <a:gd name="connsiteY3" fmla="*/ 0 h 1791972"/>
                <a:gd name="connsiteX4" fmla="*/ 2239457 w 9388368"/>
                <a:gd name="connsiteY4" fmla="*/ 0 h 1791972"/>
                <a:gd name="connsiteX5" fmla="*/ 3003601 w 9388368"/>
                <a:gd name="connsiteY5" fmla="*/ 0 h 1791972"/>
                <a:gd name="connsiteX6" fmla="*/ 3416103 w 9388368"/>
                <a:gd name="connsiteY6" fmla="*/ 0 h 1791972"/>
                <a:gd name="connsiteX7" fmla="*/ 3828605 w 9388368"/>
                <a:gd name="connsiteY7" fmla="*/ 0 h 1791972"/>
                <a:gd name="connsiteX8" fmla="*/ 4329018 w 9388368"/>
                <a:gd name="connsiteY8" fmla="*/ 0 h 1791972"/>
                <a:gd name="connsiteX9" fmla="*/ 5093162 w 9388368"/>
                <a:gd name="connsiteY9" fmla="*/ 0 h 1791972"/>
                <a:gd name="connsiteX10" fmla="*/ 5505664 w 9388368"/>
                <a:gd name="connsiteY10" fmla="*/ 0 h 1791972"/>
                <a:gd name="connsiteX11" fmla="*/ 6181897 w 9388368"/>
                <a:gd name="connsiteY11" fmla="*/ 0 h 1791972"/>
                <a:gd name="connsiteX12" fmla="*/ 7033951 w 9388368"/>
                <a:gd name="connsiteY12" fmla="*/ 0 h 1791972"/>
                <a:gd name="connsiteX13" fmla="*/ 7798095 w 9388368"/>
                <a:gd name="connsiteY13" fmla="*/ 0 h 1791972"/>
                <a:gd name="connsiteX14" fmla="*/ 8298507 w 9388368"/>
                <a:gd name="connsiteY14" fmla="*/ 0 h 1791972"/>
                <a:gd name="connsiteX15" fmla="*/ 9089700 w 9388368"/>
                <a:gd name="connsiteY15" fmla="*/ 0 h 1791972"/>
                <a:gd name="connsiteX16" fmla="*/ 9388368 w 9388368"/>
                <a:gd name="connsiteY16" fmla="*/ 298668 h 1791972"/>
                <a:gd name="connsiteX17" fmla="*/ 9388368 w 9388368"/>
                <a:gd name="connsiteY17" fmla="*/ 919879 h 1791972"/>
                <a:gd name="connsiteX18" fmla="*/ 9388368 w 9388368"/>
                <a:gd name="connsiteY18" fmla="*/ 1493304 h 1791972"/>
                <a:gd name="connsiteX19" fmla="*/ 9089700 w 9388368"/>
                <a:gd name="connsiteY19" fmla="*/ 1791972 h 1791972"/>
                <a:gd name="connsiteX20" fmla="*/ 8237646 w 9388368"/>
                <a:gd name="connsiteY20" fmla="*/ 1791972 h 1791972"/>
                <a:gd name="connsiteX21" fmla="*/ 7825144 w 9388368"/>
                <a:gd name="connsiteY21" fmla="*/ 1791972 h 1791972"/>
                <a:gd name="connsiteX22" fmla="*/ 7061000 w 9388368"/>
                <a:gd name="connsiteY22" fmla="*/ 1791972 h 1791972"/>
                <a:gd name="connsiteX23" fmla="*/ 6296857 w 9388368"/>
                <a:gd name="connsiteY23" fmla="*/ 1791972 h 1791972"/>
                <a:gd name="connsiteX24" fmla="*/ 5796444 w 9388368"/>
                <a:gd name="connsiteY24" fmla="*/ 1791972 h 1791972"/>
                <a:gd name="connsiteX25" fmla="*/ 5032301 w 9388368"/>
                <a:gd name="connsiteY25" fmla="*/ 1791972 h 1791972"/>
                <a:gd name="connsiteX26" fmla="*/ 4619798 w 9388368"/>
                <a:gd name="connsiteY26" fmla="*/ 1791972 h 1791972"/>
                <a:gd name="connsiteX27" fmla="*/ 3767744 w 9388368"/>
                <a:gd name="connsiteY27" fmla="*/ 1791972 h 1791972"/>
                <a:gd name="connsiteX28" fmla="*/ 3003601 w 9388368"/>
                <a:gd name="connsiteY28" fmla="*/ 1791972 h 1791972"/>
                <a:gd name="connsiteX29" fmla="*/ 2503188 w 9388368"/>
                <a:gd name="connsiteY29" fmla="*/ 1791972 h 1791972"/>
                <a:gd name="connsiteX30" fmla="*/ 2002776 w 9388368"/>
                <a:gd name="connsiteY30" fmla="*/ 1791972 h 1791972"/>
                <a:gd name="connsiteX31" fmla="*/ 1150722 w 9388368"/>
                <a:gd name="connsiteY31" fmla="*/ 1791972 h 1791972"/>
                <a:gd name="connsiteX32" fmla="*/ 298668 w 9388368"/>
                <a:gd name="connsiteY32" fmla="*/ 1791972 h 1791972"/>
                <a:gd name="connsiteX33" fmla="*/ 0 w 9388368"/>
                <a:gd name="connsiteY33" fmla="*/ 1493304 h 1791972"/>
                <a:gd name="connsiteX34" fmla="*/ 0 w 9388368"/>
                <a:gd name="connsiteY34" fmla="*/ 872093 h 1791972"/>
                <a:gd name="connsiteX35" fmla="*/ 0 w 9388368"/>
                <a:gd name="connsiteY35" fmla="*/ 298668 h 1791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388368" h="1791972" extrusionOk="0">
                  <a:moveTo>
                    <a:pt x="0" y="298668"/>
                  </a:moveTo>
                  <a:cubicBezTo>
                    <a:pt x="28365" y="126957"/>
                    <a:pt x="127517" y="38018"/>
                    <a:pt x="298668" y="0"/>
                  </a:cubicBezTo>
                  <a:cubicBezTo>
                    <a:pt x="616742" y="-29808"/>
                    <a:pt x="836122" y="7496"/>
                    <a:pt x="1150722" y="0"/>
                  </a:cubicBezTo>
                  <a:cubicBezTo>
                    <a:pt x="1465322" y="-7496"/>
                    <a:pt x="1443161" y="-20130"/>
                    <a:pt x="1651134" y="0"/>
                  </a:cubicBezTo>
                  <a:cubicBezTo>
                    <a:pt x="1859107" y="20130"/>
                    <a:pt x="2050702" y="-7600"/>
                    <a:pt x="2239457" y="0"/>
                  </a:cubicBezTo>
                  <a:cubicBezTo>
                    <a:pt x="2428212" y="7600"/>
                    <a:pt x="2677800" y="-22781"/>
                    <a:pt x="3003601" y="0"/>
                  </a:cubicBezTo>
                  <a:cubicBezTo>
                    <a:pt x="3329402" y="22781"/>
                    <a:pt x="3332414" y="4277"/>
                    <a:pt x="3416103" y="0"/>
                  </a:cubicBezTo>
                  <a:cubicBezTo>
                    <a:pt x="3499792" y="-4277"/>
                    <a:pt x="3650669" y="5492"/>
                    <a:pt x="3828605" y="0"/>
                  </a:cubicBezTo>
                  <a:cubicBezTo>
                    <a:pt x="4006541" y="-5492"/>
                    <a:pt x="4193473" y="-15725"/>
                    <a:pt x="4329018" y="0"/>
                  </a:cubicBezTo>
                  <a:cubicBezTo>
                    <a:pt x="4464563" y="15725"/>
                    <a:pt x="4882869" y="-4000"/>
                    <a:pt x="5093162" y="0"/>
                  </a:cubicBezTo>
                  <a:cubicBezTo>
                    <a:pt x="5303455" y="4000"/>
                    <a:pt x="5413250" y="-7707"/>
                    <a:pt x="5505664" y="0"/>
                  </a:cubicBezTo>
                  <a:cubicBezTo>
                    <a:pt x="5598078" y="7707"/>
                    <a:pt x="6003700" y="-2762"/>
                    <a:pt x="6181897" y="0"/>
                  </a:cubicBezTo>
                  <a:cubicBezTo>
                    <a:pt x="6360094" y="2762"/>
                    <a:pt x="6750786" y="22937"/>
                    <a:pt x="7033951" y="0"/>
                  </a:cubicBezTo>
                  <a:cubicBezTo>
                    <a:pt x="7317116" y="-22937"/>
                    <a:pt x="7471420" y="-18787"/>
                    <a:pt x="7798095" y="0"/>
                  </a:cubicBezTo>
                  <a:cubicBezTo>
                    <a:pt x="8124770" y="18787"/>
                    <a:pt x="8113194" y="-22997"/>
                    <a:pt x="8298507" y="0"/>
                  </a:cubicBezTo>
                  <a:cubicBezTo>
                    <a:pt x="8483820" y="22997"/>
                    <a:pt x="8764152" y="-34537"/>
                    <a:pt x="9089700" y="0"/>
                  </a:cubicBezTo>
                  <a:cubicBezTo>
                    <a:pt x="9253604" y="29437"/>
                    <a:pt x="9412094" y="133479"/>
                    <a:pt x="9388368" y="298668"/>
                  </a:cubicBezTo>
                  <a:cubicBezTo>
                    <a:pt x="9402348" y="522978"/>
                    <a:pt x="9388785" y="687816"/>
                    <a:pt x="9388368" y="919879"/>
                  </a:cubicBezTo>
                  <a:cubicBezTo>
                    <a:pt x="9387951" y="1151942"/>
                    <a:pt x="9359999" y="1304316"/>
                    <a:pt x="9388368" y="1493304"/>
                  </a:cubicBezTo>
                  <a:cubicBezTo>
                    <a:pt x="9402152" y="1661781"/>
                    <a:pt x="9283932" y="1801786"/>
                    <a:pt x="9089700" y="1791972"/>
                  </a:cubicBezTo>
                  <a:cubicBezTo>
                    <a:pt x="8800592" y="1807234"/>
                    <a:pt x="8470151" y="1766286"/>
                    <a:pt x="8237646" y="1791972"/>
                  </a:cubicBezTo>
                  <a:cubicBezTo>
                    <a:pt x="8005141" y="1817658"/>
                    <a:pt x="7966339" y="1783600"/>
                    <a:pt x="7825144" y="1791972"/>
                  </a:cubicBezTo>
                  <a:cubicBezTo>
                    <a:pt x="7683949" y="1800344"/>
                    <a:pt x="7280100" y="1823837"/>
                    <a:pt x="7061000" y="1791972"/>
                  </a:cubicBezTo>
                  <a:cubicBezTo>
                    <a:pt x="6841900" y="1760107"/>
                    <a:pt x="6524399" y="1796474"/>
                    <a:pt x="6296857" y="1791972"/>
                  </a:cubicBezTo>
                  <a:cubicBezTo>
                    <a:pt x="6069315" y="1787470"/>
                    <a:pt x="5952927" y="1808105"/>
                    <a:pt x="5796444" y="1791972"/>
                  </a:cubicBezTo>
                  <a:cubicBezTo>
                    <a:pt x="5639961" y="1775839"/>
                    <a:pt x="5291331" y="1804459"/>
                    <a:pt x="5032301" y="1791972"/>
                  </a:cubicBezTo>
                  <a:cubicBezTo>
                    <a:pt x="4773271" y="1779485"/>
                    <a:pt x="4805343" y="1803979"/>
                    <a:pt x="4619798" y="1791972"/>
                  </a:cubicBezTo>
                  <a:cubicBezTo>
                    <a:pt x="4434254" y="1779965"/>
                    <a:pt x="4146839" y="1758509"/>
                    <a:pt x="3767744" y="1791972"/>
                  </a:cubicBezTo>
                  <a:cubicBezTo>
                    <a:pt x="3388649" y="1825435"/>
                    <a:pt x="3212669" y="1787226"/>
                    <a:pt x="3003601" y="1791972"/>
                  </a:cubicBezTo>
                  <a:cubicBezTo>
                    <a:pt x="2794533" y="1796718"/>
                    <a:pt x="2626806" y="1772628"/>
                    <a:pt x="2503188" y="1791972"/>
                  </a:cubicBezTo>
                  <a:cubicBezTo>
                    <a:pt x="2379570" y="1811316"/>
                    <a:pt x="2226757" y="1778833"/>
                    <a:pt x="2002776" y="1791972"/>
                  </a:cubicBezTo>
                  <a:cubicBezTo>
                    <a:pt x="1778795" y="1805111"/>
                    <a:pt x="1471265" y="1760971"/>
                    <a:pt x="1150722" y="1791972"/>
                  </a:cubicBezTo>
                  <a:cubicBezTo>
                    <a:pt x="830179" y="1822973"/>
                    <a:pt x="670583" y="1828601"/>
                    <a:pt x="298668" y="1791972"/>
                  </a:cubicBezTo>
                  <a:cubicBezTo>
                    <a:pt x="132013" y="1806267"/>
                    <a:pt x="-2210" y="1661413"/>
                    <a:pt x="0" y="1493304"/>
                  </a:cubicBezTo>
                  <a:cubicBezTo>
                    <a:pt x="22009" y="1215553"/>
                    <a:pt x="-10930" y="1126698"/>
                    <a:pt x="0" y="872093"/>
                  </a:cubicBezTo>
                  <a:cubicBezTo>
                    <a:pt x="10930" y="617488"/>
                    <a:pt x="-27512" y="561095"/>
                    <a:pt x="0" y="298668"/>
                  </a:cubicBezTo>
                  <a:close/>
                </a:path>
              </a:pathLst>
            </a:custGeom>
            <a:noFill/>
            <a:ln>
              <a:solidFill>
                <a:schemeClr val="bg1">
                  <a:lumMod val="75000"/>
                </a:schemeClr>
              </a:solidFill>
              <a:extLst>
                <a:ext uri="{C807C97D-BFC1-408E-A445-0C87EB9F89A2}">
                  <ask:lineSketchStyleProps xmlns:ask="http://schemas.microsoft.com/office/drawing/2018/sketchyshapes" sd="649162889">
                    <a:prstGeom prst="round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902573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Effect transition="in" filter="fade">
                                      <p:cBhvr>
                                        <p:cTn id="12" dur="500"/>
                                        <p:tgtEl>
                                          <p:spTgt spid="7170"/>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animEffect transition="in" filter="fade">
                                      <p:cBhvr>
                                        <p:cTn id="15" dur="500"/>
                                        <p:tgtEl>
                                          <p:spTgt spid="2">
                                            <p:txEl>
                                              <p:pRg st="0" end="0"/>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1" end="1"/>
                                            </p:txEl>
                                          </p:spTgt>
                                        </p:tgtEl>
                                        <p:attrNameLst>
                                          <p:attrName>style.visibility</p:attrName>
                                        </p:attrNameLst>
                                      </p:cBhvr>
                                      <p:to>
                                        <p:strVal val="visible"/>
                                      </p:to>
                                    </p:set>
                                    <p:animEffect transition="in" filter="fade">
                                      <p:cBhvr>
                                        <p:cTn id="18" dur="500"/>
                                        <p:tgtEl>
                                          <p:spTgt spid="2">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P spid="6" grpId="0" animBg="1"/>
      <p:bldP spid="9" grpId="0" animBg="1"/>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675046A-8CD2-4140-A535-2C9C0B7C451B}"/>
              </a:ext>
            </a:extLst>
          </p:cNvPr>
          <p:cNvSpPr>
            <a:spLocks noGrp="1"/>
          </p:cNvSpPr>
          <p:nvPr>
            <p:ph type="title"/>
          </p:nvPr>
        </p:nvSpPr>
        <p:spPr/>
        <p:txBody>
          <a:bodyPr>
            <a:normAutofit/>
          </a:bodyPr>
          <a:lstStyle/>
          <a:p>
            <a:r>
              <a:rPr lang="en-US" dirty="0"/>
              <a:t>5G Spectrum Bands</a:t>
            </a:r>
          </a:p>
        </p:txBody>
      </p:sp>
      <p:pic>
        <p:nvPicPr>
          <p:cNvPr id="8" name="Picture 7">
            <a:extLst>
              <a:ext uri="{FF2B5EF4-FFF2-40B4-BE49-F238E27FC236}">
                <a16:creationId xmlns:a16="http://schemas.microsoft.com/office/drawing/2014/main" id="{2C0EC447-4559-1146-AB3E-D423A17C1BDA}"/>
              </a:ext>
            </a:extLst>
          </p:cNvPr>
          <p:cNvPicPr>
            <a:picLocks noChangeAspect="1"/>
          </p:cNvPicPr>
          <p:nvPr/>
        </p:nvPicPr>
        <p:blipFill>
          <a:blip r:embed="rId3"/>
          <a:stretch>
            <a:fillRect/>
          </a:stretch>
        </p:blipFill>
        <p:spPr>
          <a:xfrm>
            <a:off x="2461664" y="3489883"/>
            <a:ext cx="7515736" cy="2635388"/>
          </a:xfrm>
          <a:prstGeom prst="rect">
            <a:avLst/>
          </a:prstGeom>
        </p:spPr>
      </p:pic>
      <p:grpSp>
        <p:nvGrpSpPr>
          <p:cNvPr id="54" name="Group 53">
            <a:extLst>
              <a:ext uri="{FF2B5EF4-FFF2-40B4-BE49-F238E27FC236}">
                <a16:creationId xmlns:a16="http://schemas.microsoft.com/office/drawing/2014/main" id="{2DD924AA-1027-E245-83E3-BF4E3B982F89}"/>
              </a:ext>
            </a:extLst>
          </p:cNvPr>
          <p:cNvGrpSpPr/>
          <p:nvPr/>
        </p:nvGrpSpPr>
        <p:grpSpPr>
          <a:xfrm>
            <a:off x="1774045" y="1380623"/>
            <a:ext cx="2767484" cy="400110"/>
            <a:chOff x="1774045" y="1380623"/>
            <a:chExt cx="2767484" cy="400110"/>
          </a:xfrm>
        </p:grpSpPr>
        <p:grpSp>
          <p:nvGrpSpPr>
            <p:cNvPr id="25" name="Group 24">
              <a:extLst>
                <a:ext uri="{FF2B5EF4-FFF2-40B4-BE49-F238E27FC236}">
                  <a16:creationId xmlns:a16="http://schemas.microsoft.com/office/drawing/2014/main" id="{12C0E841-6220-1C4E-ACA4-5075433945B7}"/>
                </a:ext>
              </a:extLst>
            </p:cNvPr>
            <p:cNvGrpSpPr/>
            <p:nvPr/>
          </p:nvGrpSpPr>
          <p:grpSpPr>
            <a:xfrm>
              <a:off x="1774045" y="1750100"/>
              <a:ext cx="2767484" cy="0"/>
              <a:chOff x="1883349" y="1654139"/>
              <a:chExt cx="2767484" cy="0"/>
            </a:xfrm>
          </p:grpSpPr>
          <p:cxnSp>
            <p:nvCxnSpPr>
              <p:cNvPr id="5" name="Straight Connector 4">
                <a:extLst>
                  <a:ext uri="{FF2B5EF4-FFF2-40B4-BE49-F238E27FC236}">
                    <a16:creationId xmlns:a16="http://schemas.microsoft.com/office/drawing/2014/main" id="{8E320EBA-2769-8B47-ABA7-9839493E84EC}"/>
                  </a:ext>
                </a:extLst>
              </p:cNvPr>
              <p:cNvCxnSpPr>
                <a:cxnSpLocks/>
              </p:cNvCxnSpPr>
              <p:nvPr/>
            </p:nvCxnSpPr>
            <p:spPr>
              <a:xfrm>
                <a:off x="2354559" y="1654139"/>
                <a:ext cx="2296274" cy="0"/>
              </a:xfrm>
              <a:prstGeom prst="line">
                <a:avLst/>
              </a:prstGeom>
              <a:ln w="38100">
                <a:gradFill flip="none" rotWithShape="1">
                  <a:gsLst>
                    <a:gs pos="0">
                      <a:schemeClr val="accent2"/>
                    </a:gs>
                    <a:gs pos="83000">
                      <a:schemeClr val="accent2"/>
                    </a:gs>
                    <a:gs pos="100000">
                      <a:schemeClr val="bg1"/>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3F243284-A278-6145-B653-E21E96ED6D2E}"/>
                  </a:ext>
                </a:extLst>
              </p:cNvPr>
              <p:cNvCxnSpPr>
                <a:cxnSpLocks/>
              </p:cNvCxnSpPr>
              <p:nvPr/>
            </p:nvCxnSpPr>
            <p:spPr>
              <a:xfrm>
                <a:off x="1883349" y="1654139"/>
                <a:ext cx="445258" cy="0"/>
              </a:xfrm>
              <a:prstGeom prst="line">
                <a:avLst/>
              </a:prstGeom>
              <a:ln w="38100">
                <a:solidFill>
                  <a:schemeClr val="accent2"/>
                </a:solidFill>
                <a:prstDash val="sysDash"/>
              </a:ln>
            </p:spPr>
            <p:style>
              <a:lnRef idx="1">
                <a:schemeClr val="accent1"/>
              </a:lnRef>
              <a:fillRef idx="0">
                <a:schemeClr val="accent1"/>
              </a:fillRef>
              <a:effectRef idx="0">
                <a:schemeClr val="accent1"/>
              </a:effectRef>
              <a:fontRef idx="minor">
                <a:schemeClr val="tx1"/>
              </a:fontRef>
            </p:style>
          </p:cxnSp>
        </p:grpSp>
        <p:sp>
          <p:nvSpPr>
            <p:cNvPr id="11" name="TextBox 10">
              <a:extLst>
                <a:ext uri="{FF2B5EF4-FFF2-40B4-BE49-F238E27FC236}">
                  <a16:creationId xmlns:a16="http://schemas.microsoft.com/office/drawing/2014/main" id="{0511C4D0-0112-D147-B7D4-18F758C272B5}"/>
                </a:ext>
              </a:extLst>
            </p:cNvPr>
            <p:cNvSpPr txBox="1"/>
            <p:nvPr/>
          </p:nvSpPr>
          <p:spPr>
            <a:xfrm>
              <a:off x="2849396" y="1380623"/>
              <a:ext cx="1032655" cy="400110"/>
            </a:xfrm>
            <a:prstGeom prst="rect">
              <a:avLst/>
            </a:prstGeom>
            <a:noFill/>
          </p:spPr>
          <p:txBody>
            <a:bodyPr wrap="none" rtlCol="0">
              <a:spAutoFit/>
            </a:bodyPr>
            <a:lstStyle/>
            <a:p>
              <a:r>
                <a:rPr lang="en-US" sz="2000" b="1" dirty="0">
                  <a:solidFill>
                    <a:schemeClr val="accent2">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4G/LTE</a:t>
              </a:r>
            </a:p>
          </p:txBody>
        </p:sp>
      </p:grpSp>
      <p:grpSp>
        <p:nvGrpSpPr>
          <p:cNvPr id="49" name="Group 48">
            <a:extLst>
              <a:ext uri="{FF2B5EF4-FFF2-40B4-BE49-F238E27FC236}">
                <a16:creationId xmlns:a16="http://schemas.microsoft.com/office/drawing/2014/main" id="{A0380752-12BA-534D-B97D-A1288CF4989B}"/>
              </a:ext>
            </a:extLst>
          </p:cNvPr>
          <p:cNvGrpSpPr/>
          <p:nvPr/>
        </p:nvGrpSpPr>
        <p:grpSpPr>
          <a:xfrm>
            <a:off x="1774045" y="1758519"/>
            <a:ext cx="7953076" cy="369332"/>
            <a:chOff x="1774045" y="1758519"/>
            <a:chExt cx="7953076" cy="369332"/>
          </a:xfrm>
        </p:grpSpPr>
        <p:sp>
          <p:nvSpPr>
            <p:cNvPr id="18" name="TextBox 17">
              <a:extLst>
                <a:ext uri="{FF2B5EF4-FFF2-40B4-BE49-F238E27FC236}">
                  <a16:creationId xmlns:a16="http://schemas.microsoft.com/office/drawing/2014/main" id="{E6E27FC5-42C6-BB43-B587-366690C506B4}"/>
                </a:ext>
              </a:extLst>
            </p:cNvPr>
            <p:cNvSpPr txBox="1"/>
            <p:nvPr/>
          </p:nvSpPr>
          <p:spPr>
            <a:xfrm>
              <a:off x="4554496" y="1758519"/>
              <a:ext cx="439544" cy="369332"/>
            </a:xfrm>
            <a:prstGeom prst="rect">
              <a:avLst/>
            </a:prstGeom>
            <a:noFill/>
          </p:spPr>
          <p:txBody>
            <a:bodyPr wrap="none" rtlCol="0">
              <a:spAutoFit/>
            </a:bodyPr>
            <a:lstStyle/>
            <a:p>
              <a:r>
                <a:rPr lang="en-US" b="1" dirty="0">
                  <a:solidFill>
                    <a:schemeClr val="accent5">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5G</a:t>
              </a:r>
            </a:p>
          </p:txBody>
        </p:sp>
        <p:grpSp>
          <p:nvGrpSpPr>
            <p:cNvPr id="24" name="Group 23">
              <a:extLst>
                <a:ext uri="{FF2B5EF4-FFF2-40B4-BE49-F238E27FC236}">
                  <a16:creationId xmlns:a16="http://schemas.microsoft.com/office/drawing/2014/main" id="{5D94F3E4-8684-F04B-A9C2-0C59D394750A}"/>
                </a:ext>
              </a:extLst>
            </p:cNvPr>
            <p:cNvGrpSpPr/>
            <p:nvPr/>
          </p:nvGrpSpPr>
          <p:grpSpPr>
            <a:xfrm>
              <a:off x="1774045" y="2098247"/>
              <a:ext cx="7953076" cy="0"/>
              <a:chOff x="1870649" y="2028789"/>
              <a:chExt cx="7953076" cy="0"/>
            </a:xfrm>
          </p:grpSpPr>
          <p:cxnSp>
            <p:nvCxnSpPr>
              <p:cNvPr id="14" name="Straight Connector 13">
                <a:extLst>
                  <a:ext uri="{FF2B5EF4-FFF2-40B4-BE49-F238E27FC236}">
                    <a16:creationId xmlns:a16="http://schemas.microsoft.com/office/drawing/2014/main" id="{7EB0749E-D3C6-ED48-9C10-E03B4837AB43}"/>
                  </a:ext>
                </a:extLst>
              </p:cNvPr>
              <p:cNvCxnSpPr>
                <a:cxnSpLocks/>
              </p:cNvCxnSpPr>
              <p:nvPr/>
            </p:nvCxnSpPr>
            <p:spPr>
              <a:xfrm>
                <a:off x="2328607" y="2028789"/>
                <a:ext cx="7495118" cy="0"/>
              </a:xfrm>
              <a:prstGeom prst="line">
                <a:avLst/>
              </a:prstGeom>
              <a:ln w="38100">
                <a:gradFill flip="none" rotWithShape="1">
                  <a:gsLst>
                    <a:gs pos="100000">
                      <a:schemeClr val="accent1">
                        <a:lumMod val="5000"/>
                        <a:lumOff val="95000"/>
                      </a:schemeClr>
                    </a:gs>
                    <a:gs pos="95000">
                      <a:srgbClr val="2E75B6"/>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E9CD6EDC-5F07-B644-B4CD-2526A4253168}"/>
                  </a:ext>
                </a:extLst>
              </p:cNvPr>
              <p:cNvCxnSpPr>
                <a:cxnSpLocks/>
              </p:cNvCxnSpPr>
              <p:nvPr/>
            </p:nvCxnSpPr>
            <p:spPr>
              <a:xfrm>
                <a:off x="1870649" y="2028789"/>
                <a:ext cx="445258" cy="0"/>
              </a:xfrm>
              <a:prstGeom prst="line">
                <a:avLst/>
              </a:prstGeom>
              <a:ln w="38100">
                <a:solidFill>
                  <a:schemeClr val="accent5">
                    <a:lumMod val="7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53" name="Group 52">
            <a:extLst>
              <a:ext uri="{FF2B5EF4-FFF2-40B4-BE49-F238E27FC236}">
                <a16:creationId xmlns:a16="http://schemas.microsoft.com/office/drawing/2014/main" id="{57CD10EF-6D30-654B-8A7A-28D59F5FCD6B}"/>
              </a:ext>
            </a:extLst>
          </p:cNvPr>
          <p:cNvGrpSpPr/>
          <p:nvPr/>
        </p:nvGrpSpPr>
        <p:grpSpPr>
          <a:xfrm>
            <a:off x="1774045" y="2419357"/>
            <a:ext cx="8643909" cy="346463"/>
            <a:chOff x="1774045" y="2419357"/>
            <a:chExt cx="8643909" cy="346463"/>
          </a:xfrm>
        </p:grpSpPr>
        <p:grpSp>
          <p:nvGrpSpPr>
            <p:cNvPr id="48" name="Group 47">
              <a:extLst>
                <a:ext uri="{FF2B5EF4-FFF2-40B4-BE49-F238E27FC236}">
                  <a16:creationId xmlns:a16="http://schemas.microsoft.com/office/drawing/2014/main" id="{70787303-D757-7A41-BAE5-6AF2717D3839}"/>
                </a:ext>
              </a:extLst>
            </p:cNvPr>
            <p:cNvGrpSpPr/>
            <p:nvPr/>
          </p:nvGrpSpPr>
          <p:grpSpPr>
            <a:xfrm>
              <a:off x="1774045" y="2465377"/>
              <a:ext cx="8643909" cy="1613"/>
              <a:chOff x="1852693" y="2230815"/>
              <a:chExt cx="8643909" cy="1613"/>
            </a:xfrm>
          </p:grpSpPr>
          <p:cxnSp>
            <p:nvCxnSpPr>
              <p:cNvPr id="20" name="Straight Connector 19">
                <a:extLst>
                  <a:ext uri="{FF2B5EF4-FFF2-40B4-BE49-F238E27FC236}">
                    <a16:creationId xmlns:a16="http://schemas.microsoft.com/office/drawing/2014/main" id="{7F018A39-6393-CF49-B2E5-FEFC6221B130}"/>
                  </a:ext>
                </a:extLst>
              </p:cNvPr>
              <p:cNvCxnSpPr>
                <a:cxnSpLocks/>
              </p:cNvCxnSpPr>
              <p:nvPr/>
            </p:nvCxnSpPr>
            <p:spPr>
              <a:xfrm>
                <a:off x="2310651" y="2230815"/>
                <a:ext cx="7696949"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03437ABD-4DC4-FE47-ADE7-41A48B740A5B}"/>
                  </a:ext>
                </a:extLst>
              </p:cNvPr>
              <p:cNvCxnSpPr>
                <a:cxnSpLocks/>
              </p:cNvCxnSpPr>
              <p:nvPr/>
            </p:nvCxnSpPr>
            <p:spPr>
              <a:xfrm>
                <a:off x="1852693" y="2230815"/>
                <a:ext cx="445258" cy="0"/>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DFB9B2C-9B57-1841-9313-AADF2B9E0C41}"/>
                  </a:ext>
                </a:extLst>
              </p:cNvPr>
              <p:cNvCxnSpPr>
                <a:cxnSpLocks/>
              </p:cNvCxnSpPr>
              <p:nvPr/>
            </p:nvCxnSpPr>
            <p:spPr>
              <a:xfrm>
                <a:off x="10051344" y="2232428"/>
                <a:ext cx="445258" cy="0"/>
              </a:xfrm>
              <a:prstGeom prst="line">
                <a:avLst/>
              </a:prstGeom>
              <a:ln w="28575">
                <a:solidFill>
                  <a:schemeClr val="tx1"/>
                </a:solidFill>
                <a:prstDash val="sysDash"/>
              </a:ln>
            </p:spPr>
            <p:style>
              <a:lnRef idx="1">
                <a:schemeClr val="accent1"/>
              </a:lnRef>
              <a:fillRef idx="0">
                <a:schemeClr val="accent1"/>
              </a:fillRef>
              <a:effectRef idx="0">
                <a:schemeClr val="accent1"/>
              </a:effectRef>
              <a:fontRef idx="minor">
                <a:schemeClr val="tx1"/>
              </a:fontRef>
            </p:style>
          </p:cxnSp>
        </p:grpSp>
        <p:sp>
          <p:nvSpPr>
            <p:cNvPr id="28" name="TextBox 27">
              <a:extLst>
                <a:ext uri="{FF2B5EF4-FFF2-40B4-BE49-F238E27FC236}">
                  <a16:creationId xmlns:a16="http://schemas.microsoft.com/office/drawing/2014/main" id="{21ED09A4-F900-5C49-9454-E79D80B31966}"/>
                </a:ext>
              </a:extLst>
            </p:cNvPr>
            <p:cNvSpPr txBox="1"/>
            <p:nvPr/>
          </p:nvSpPr>
          <p:spPr>
            <a:xfrm>
              <a:off x="2610832" y="2458043"/>
              <a:ext cx="636713" cy="307777"/>
            </a:xfrm>
            <a:prstGeom prst="rect">
              <a:avLst/>
            </a:prstGeom>
            <a:noFill/>
          </p:spPr>
          <p:txBody>
            <a:bodyPr wrap="none" rtlCol="0">
              <a:spAutoFit/>
            </a:bodyPr>
            <a:lstStyle/>
            <a:p>
              <a:r>
                <a:rPr lang="en-US" sz="1400" b="1" dirty="0">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1 GHz</a:t>
              </a:r>
            </a:p>
          </p:txBody>
        </p:sp>
        <p:sp>
          <p:nvSpPr>
            <p:cNvPr id="30" name="TextBox 29">
              <a:extLst>
                <a:ext uri="{FF2B5EF4-FFF2-40B4-BE49-F238E27FC236}">
                  <a16:creationId xmlns:a16="http://schemas.microsoft.com/office/drawing/2014/main" id="{9958D32A-9807-F543-8DCF-265438328A22}"/>
                </a:ext>
              </a:extLst>
            </p:cNvPr>
            <p:cNvSpPr txBox="1"/>
            <p:nvPr/>
          </p:nvSpPr>
          <p:spPr>
            <a:xfrm>
              <a:off x="4242782" y="2458043"/>
              <a:ext cx="636713" cy="307777"/>
            </a:xfrm>
            <a:prstGeom prst="rect">
              <a:avLst/>
            </a:prstGeom>
            <a:noFill/>
          </p:spPr>
          <p:txBody>
            <a:bodyPr wrap="none" rtlCol="0">
              <a:spAutoFit/>
            </a:bodyPr>
            <a:lstStyle/>
            <a:p>
              <a:r>
                <a:rPr lang="en-US" sz="1400" b="1" dirty="0">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3 GHz</a:t>
              </a:r>
            </a:p>
          </p:txBody>
        </p:sp>
        <p:sp>
          <p:nvSpPr>
            <p:cNvPr id="32" name="TextBox 31">
              <a:extLst>
                <a:ext uri="{FF2B5EF4-FFF2-40B4-BE49-F238E27FC236}">
                  <a16:creationId xmlns:a16="http://schemas.microsoft.com/office/drawing/2014/main" id="{D6C51847-6715-6740-AC77-AAC8CF3C4242}"/>
                </a:ext>
              </a:extLst>
            </p:cNvPr>
            <p:cNvSpPr txBox="1"/>
            <p:nvPr/>
          </p:nvSpPr>
          <p:spPr>
            <a:xfrm>
              <a:off x="5401442" y="2435057"/>
              <a:ext cx="636713" cy="307777"/>
            </a:xfrm>
            <a:prstGeom prst="rect">
              <a:avLst/>
            </a:prstGeom>
            <a:noFill/>
          </p:spPr>
          <p:txBody>
            <a:bodyPr wrap="none" rtlCol="0">
              <a:spAutoFit/>
            </a:bodyPr>
            <a:lstStyle/>
            <a:p>
              <a:r>
                <a:rPr lang="en-US" sz="1400" b="1" dirty="0">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7 GHz</a:t>
              </a:r>
            </a:p>
          </p:txBody>
        </p:sp>
        <p:sp>
          <p:nvSpPr>
            <p:cNvPr id="34" name="TextBox 33">
              <a:extLst>
                <a:ext uri="{FF2B5EF4-FFF2-40B4-BE49-F238E27FC236}">
                  <a16:creationId xmlns:a16="http://schemas.microsoft.com/office/drawing/2014/main" id="{4491E985-2260-6A42-A53D-B70216969AC7}"/>
                </a:ext>
              </a:extLst>
            </p:cNvPr>
            <p:cNvSpPr txBox="1"/>
            <p:nvPr/>
          </p:nvSpPr>
          <p:spPr>
            <a:xfrm>
              <a:off x="7624485" y="2457516"/>
              <a:ext cx="721672" cy="307777"/>
            </a:xfrm>
            <a:prstGeom prst="rect">
              <a:avLst/>
            </a:prstGeom>
            <a:noFill/>
          </p:spPr>
          <p:txBody>
            <a:bodyPr wrap="none" rtlCol="0">
              <a:spAutoFit/>
            </a:bodyPr>
            <a:lstStyle/>
            <a:p>
              <a:r>
                <a:rPr lang="en-US" sz="1400" b="1" dirty="0">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30 GHz</a:t>
              </a:r>
            </a:p>
          </p:txBody>
        </p:sp>
        <p:grpSp>
          <p:nvGrpSpPr>
            <p:cNvPr id="44" name="Group 43">
              <a:extLst>
                <a:ext uri="{FF2B5EF4-FFF2-40B4-BE49-F238E27FC236}">
                  <a16:creationId xmlns:a16="http://schemas.microsoft.com/office/drawing/2014/main" id="{BEF7BB25-3CAE-6643-BDC0-6C0D587592EE}"/>
                </a:ext>
              </a:extLst>
            </p:cNvPr>
            <p:cNvGrpSpPr/>
            <p:nvPr/>
          </p:nvGrpSpPr>
          <p:grpSpPr>
            <a:xfrm>
              <a:off x="2896327" y="2419357"/>
              <a:ext cx="6830794" cy="77562"/>
              <a:chOff x="2974975" y="2178445"/>
              <a:chExt cx="6830794" cy="77562"/>
            </a:xfrm>
          </p:grpSpPr>
          <p:cxnSp>
            <p:nvCxnSpPr>
              <p:cNvPr id="27" name="Straight Connector 26">
                <a:extLst>
                  <a:ext uri="{FF2B5EF4-FFF2-40B4-BE49-F238E27FC236}">
                    <a16:creationId xmlns:a16="http://schemas.microsoft.com/office/drawing/2014/main" id="{1670283F-C579-9744-81D6-4E54A14F0228}"/>
                  </a:ext>
                </a:extLst>
              </p:cNvPr>
              <p:cNvCxnSpPr/>
              <p:nvPr/>
            </p:nvCxnSpPr>
            <p:spPr>
              <a:xfrm>
                <a:off x="2974975" y="2178445"/>
                <a:ext cx="0" cy="775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41468B1A-E288-9B42-A76A-33782393A6A2}"/>
                  </a:ext>
                </a:extLst>
              </p:cNvPr>
              <p:cNvCxnSpPr/>
              <p:nvPr/>
            </p:nvCxnSpPr>
            <p:spPr>
              <a:xfrm>
                <a:off x="4606925" y="2178445"/>
                <a:ext cx="0" cy="775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EA849F2E-BF98-9D48-88F2-FD5C22C2C71A}"/>
                  </a:ext>
                </a:extLst>
              </p:cNvPr>
              <p:cNvCxnSpPr/>
              <p:nvPr/>
            </p:nvCxnSpPr>
            <p:spPr>
              <a:xfrm>
                <a:off x="5799279" y="2178445"/>
                <a:ext cx="0" cy="775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87240E04-DEC9-F949-A2DA-F176FE99DCA5}"/>
                  </a:ext>
                </a:extLst>
              </p:cNvPr>
              <p:cNvCxnSpPr/>
              <p:nvPr/>
            </p:nvCxnSpPr>
            <p:spPr>
              <a:xfrm>
                <a:off x="8025497" y="2178445"/>
                <a:ext cx="0" cy="775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2FD9006-2998-AA49-9FBE-0B4EBD6047A1}"/>
                  </a:ext>
                </a:extLst>
              </p:cNvPr>
              <p:cNvCxnSpPr/>
              <p:nvPr/>
            </p:nvCxnSpPr>
            <p:spPr>
              <a:xfrm>
                <a:off x="9805769" y="2178445"/>
                <a:ext cx="0" cy="77562"/>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8" name="TextBox 37">
              <a:extLst>
                <a:ext uri="{FF2B5EF4-FFF2-40B4-BE49-F238E27FC236}">
                  <a16:creationId xmlns:a16="http://schemas.microsoft.com/office/drawing/2014/main" id="{6320BB55-C7A0-6442-BFA1-AE6622CF26B5}"/>
                </a:ext>
              </a:extLst>
            </p:cNvPr>
            <p:cNvSpPr txBox="1"/>
            <p:nvPr/>
          </p:nvSpPr>
          <p:spPr>
            <a:xfrm>
              <a:off x="9367903" y="2457516"/>
              <a:ext cx="806631" cy="307777"/>
            </a:xfrm>
            <a:prstGeom prst="rect">
              <a:avLst/>
            </a:prstGeom>
            <a:noFill/>
          </p:spPr>
          <p:txBody>
            <a:bodyPr wrap="none" rtlCol="0">
              <a:spAutoFit/>
            </a:bodyPr>
            <a:lstStyle/>
            <a:p>
              <a:r>
                <a:rPr lang="en-US" sz="1400" b="1" dirty="0">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100 GHz</a:t>
              </a:r>
            </a:p>
          </p:txBody>
        </p:sp>
      </p:grpSp>
      <p:sp>
        <p:nvSpPr>
          <p:cNvPr id="41" name="Rectangle 40">
            <a:extLst>
              <a:ext uri="{FF2B5EF4-FFF2-40B4-BE49-F238E27FC236}">
                <a16:creationId xmlns:a16="http://schemas.microsoft.com/office/drawing/2014/main" id="{0B49BE8A-F283-DD49-A24C-134D582AAB63}"/>
              </a:ext>
            </a:extLst>
          </p:cNvPr>
          <p:cNvSpPr/>
          <p:nvPr/>
        </p:nvSpPr>
        <p:spPr>
          <a:xfrm>
            <a:off x="1774045" y="2175545"/>
            <a:ext cx="1111925" cy="230024"/>
          </a:xfrm>
          <a:prstGeom prst="rect">
            <a:avLst/>
          </a:prstGeom>
          <a:solidFill>
            <a:schemeClr val="accent5">
              <a:lumMod val="20000"/>
              <a:lumOff val="80000"/>
            </a:schemeClr>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2E75B6"/>
                </a:solidFill>
                <a:latin typeface="CMU Sans Serif Medium" panose="02000603000000000000" pitchFamily="2" charset="0"/>
                <a:ea typeface="CMU Sans Serif Medium" panose="02000603000000000000" pitchFamily="2" charset="0"/>
                <a:cs typeface="CMU Sans Serif Medium" panose="02000603000000000000" pitchFamily="2" charset="0"/>
              </a:rPr>
              <a:t>Low-Band</a:t>
            </a:r>
          </a:p>
        </p:txBody>
      </p:sp>
      <p:sp>
        <p:nvSpPr>
          <p:cNvPr id="42" name="Rectangle 41">
            <a:extLst>
              <a:ext uri="{FF2B5EF4-FFF2-40B4-BE49-F238E27FC236}">
                <a16:creationId xmlns:a16="http://schemas.microsoft.com/office/drawing/2014/main" id="{0F31807F-3A48-994C-AA16-50E72CCE26D3}"/>
              </a:ext>
            </a:extLst>
          </p:cNvPr>
          <p:cNvSpPr/>
          <p:nvPr/>
        </p:nvSpPr>
        <p:spPr>
          <a:xfrm>
            <a:off x="2901672" y="2175545"/>
            <a:ext cx="2812782" cy="229760"/>
          </a:xfrm>
          <a:prstGeom prst="rect">
            <a:avLst/>
          </a:prstGeom>
          <a:solidFill>
            <a:schemeClr val="accent5">
              <a:lumMod val="20000"/>
              <a:lumOff val="80000"/>
            </a:schemeClr>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2E75B6"/>
                </a:solidFill>
                <a:latin typeface="CMU Sans Serif Medium" panose="02000603000000000000" pitchFamily="2" charset="0"/>
                <a:ea typeface="CMU Sans Serif Medium" panose="02000603000000000000" pitchFamily="2" charset="0"/>
                <a:cs typeface="CMU Sans Serif Medium" panose="02000603000000000000" pitchFamily="2" charset="0"/>
              </a:rPr>
              <a:t>Mid-Band</a:t>
            </a:r>
          </a:p>
        </p:txBody>
      </p:sp>
      <p:sp>
        <p:nvSpPr>
          <p:cNvPr id="43" name="Rectangle 42">
            <a:extLst>
              <a:ext uri="{FF2B5EF4-FFF2-40B4-BE49-F238E27FC236}">
                <a16:creationId xmlns:a16="http://schemas.microsoft.com/office/drawing/2014/main" id="{38CD99DB-6467-C24F-A62B-FB73B09CD3FC}"/>
              </a:ext>
            </a:extLst>
          </p:cNvPr>
          <p:cNvSpPr/>
          <p:nvPr/>
        </p:nvSpPr>
        <p:spPr>
          <a:xfrm>
            <a:off x="5730157" y="2175544"/>
            <a:ext cx="3996961" cy="229491"/>
          </a:xfrm>
          <a:prstGeom prst="rect">
            <a:avLst/>
          </a:prstGeom>
          <a:solidFill>
            <a:schemeClr val="accent5">
              <a:lumMod val="20000"/>
              <a:lumOff val="80000"/>
            </a:schemeClr>
          </a:solidFill>
          <a:ln>
            <a:solidFill>
              <a:srgbClr val="2E75B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solidFill>
                  <a:srgbClr val="2E75B6"/>
                </a:solidFill>
                <a:latin typeface="CMU Sans Serif Medium" panose="02000603000000000000" pitchFamily="2" charset="0"/>
                <a:ea typeface="CMU Sans Serif Medium" panose="02000603000000000000" pitchFamily="2" charset="0"/>
                <a:cs typeface="CMU Sans Serif Medium" panose="02000603000000000000" pitchFamily="2" charset="0"/>
              </a:rPr>
              <a:t>High-Band</a:t>
            </a:r>
          </a:p>
        </p:txBody>
      </p:sp>
      <p:sp>
        <p:nvSpPr>
          <p:cNvPr id="55" name="TextBox 54">
            <a:extLst>
              <a:ext uri="{FF2B5EF4-FFF2-40B4-BE49-F238E27FC236}">
                <a16:creationId xmlns:a16="http://schemas.microsoft.com/office/drawing/2014/main" id="{648DAEA1-8F20-8048-9128-27A596FE9BAA}"/>
              </a:ext>
            </a:extLst>
          </p:cNvPr>
          <p:cNvSpPr txBox="1"/>
          <p:nvPr/>
        </p:nvSpPr>
        <p:spPr>
          <a:xfrm>
            <a:off x="4833116" y="1758807"/>
            <a:ext cx="1794081" cy="369332"/>
          </a:xfrm>
          <a:prstGeom prst="rect">
            <a:avLst/>
          </a:prstGeom>
          <a:noFill/>
        </p:spPr>
        <p:txBody>
          <a:bodyPr wrap="none" rtlCol="0">
            <a:spAutoFit/>
          </a:bodyPr>
          <a:lstStyle/>
          <a:p>
            <a:r>
              <a:rPr lang="en-US" b="1" dirty="0">
                <a:solidFill>
                  <a:schemeClr val="accent5">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-NR (New-Radio)</a:t>
            </a:r>
          </a:p>
        </p:txBody>
      </p:sp>
      <p:sp>
        <p:nvSpPr>
          <p:cNvPr id="58" name="TextBox 57">
            <a:extLst>
              <a:ext uri="{FF2B5EF4-FFF2-40B4-BE49-F238E27FC236}">
                <a16:creationId xmlns:a16="http://schemas.microsoft.com/office/drawing/2014/main" id="{88942B30-ED6E-A14E-B921-E0D375202162}"/>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Background (1/2)</a:t>
            </a:r>
          </a:p>
        </p:txBody>
      </p:sp>
    </p:spTree>
    <p:extLst>
      <p:ext uri="{BB962C8B-B14F-4D97-AF65-F5344CB8AC3E}">
        <p14:creationId xmlns:p14="http://schemas.microsoft.com/office/powerpoint/2010/main" val="4272446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4"/>
                                        </p:tgtEl>
                                        <p:attrNameLst>
                                          <p:attrName>style.visibility</p:attrName>
                                        </p:attrNameLst>
                                      </p:cBhvr>
                                      <p:to>
                                        <p:strVal val="visible"/>
                                      </p:to>
                                    </p:set>
                                    <p:animEffect transition="in" filter="fade">
                                      <p:cBhvr>
                                        <p:cTn id="12" dur="500"/>
                                        <p:tgtEl>
                                          <p:spTgt spid="5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fade">
                                      <p:cBhvr>
                                        <p:cTn id="17" dur="500"/>
                                        <p:tgtEl>
                                          <p:spTgt spid="4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500"/>
                                        <p:tgtEl>
                                          <p:spTgt spid="5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41"/>
                                        </p:tgtEl>
                                        <p:attrNameLst>
                                          <p:attrName>style.visibility</p:attrName>
                                        </p:attrNameLst>
                                      </p:cBhvr>
                                      <p:to>
                                        <p:strVal val="visible"/>
                                      </p:to>
                                    </p:set>
                                    <p:animEffect transition="in" filter="fade">
                                      <p:cBhvr>
                                        <p:cTn id="27" dur="500"/>
                                        <p:tgtEl>
                                          <p:spTgt spid="41"/>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500"/>
                                        <p:tgtEl>
                                          <p:spTgt spid="42"/>
                                        </p:tgtEl>
                                      </p:cBhvr>
                                    </p:animEffect>
                                  </p:childTnLst>
                                </p:cTn>
                              </p:par>
                            </p:childTnLst>
                          </p:cTn>
                        </p:par>
                        <p:par>
                          <p:cTn id="32" fill="hold">
                            <p:stCondLst>
                              <p:cond delay="1000"/>
                            </p:stCondLst>
                            <p:childTnLst>
                              <p:par>
                                <p:cTn id="33" presetID="10" presetClass="entr" presetSubtype="0" fill="hold" grpId="0" nodeType="afterEffect">
                                  <p:stCondLst>
                                    <p:cond delay="0"/>
                                  </p:stCondLst>
                                  <p:childTnLst>
                                    <p:set>
                                      <p:cBhvr>
                                        <p:cTn id="34" dur="1" fill="hold">
                                          <p:stCondLst>
                                            <p:cond delay="0"/>
                                          </p:stCondLst>
                                        </p:cTn>
                                        <p:tgtEl>
                                          <p:spTgt spid="43"/>
                                        </p:tgtEl>
                                        <p:attrNameLst>
                                          <p:attrName>style.visibility</p:attrName>
                                        </p:attrNameLst>
                                      </p:cBhvr>
                                      <p:to>
                                        <p:strVal val="visible"/>
                                      </p:to>
                                    </p:set>
                                    <p:animEffect transition="in" filter="fade">
                                      <p:cBhvr>
                                        <p:cTn id="35" dur="500"/>
                                        <p:tgtEl>
                                          <p:spTgt spid="43"/>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5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E60D5B98-6D20-DF47-ACE2-1CC5BF131631}"/>
              </a:ext>
            </a:extLst>
          </p:cNvPr>
          <p:cNvGrpSpPr/>
          <p:nvPr/>
        </p:nvGrpSpPr>
        <p:grpSpPr>
          <a:xfrm>
            <a:off x="238697" y="1148257"/>
            <a:ext cx="6699946" cy="5279238"/>
            <a:chOff x="238697" y="1148257"/>
            <a:chExt cx="6699946" cy="5279238"/>
          </a:xfrm>
        </p:grpSpPr>
        <p:sp>
          <p:nvSpPr>
            <p:cNvPr id="182" name="Rounded Rectangle 181">
              <a:extLst>
                <a:ext uri="{FF2B5EF4-FFF2-40B4-BE49-F238E27FC236}">
                  <a16:creationId xmlns:a16="http://schemas.microsoft.com/office/drawing/2014/main" id="{DDA9C9EE-79F0-464A-B9BB-3DFF2B9C70AA}"/>
                </a:ext>
              </a:extLst>
            </p:cNvPr>
            <p:cNvSpPr/>
            <p:nvPr/>
          </p:nvSpPr>
          <p:spPr>
            <a:xfrm>
              <a:off x="330130" y="1288972"/>
              <a:ext cx="4902797" cy="5138523"/>
            </a:xfrm>
            <a:prstGeom prst="roundRect">
              <a:avLst>
                <a:gd name="adj" fmla="val 3790"/>
              </a:avLst>
            </a:prstGeom>
            <a:solidFill>
              <a:srgbClr val="FAFAFA"/>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A close up of a logo&#10;&#10;Description automatically generated">
              <a:extLst>
                <a:ext uri="{FF2B5EF4-FFF2-40B4-BE49-F238E27FC236}">
                  <a16:creationId xmlns:a16="http://schemas.microsoft.com/office/drawing/2014/main" id="{D4179A6C-E286-4D45-8E5F-F093B3482A4B}"/>
                </a:ext>
              </a:extLst>
            </p:cNvPr>
            <p:cNvPicPr>
              <a:picLocks noChangeAspect="1"/>
            </p:cNvPicPr>
            <p:nvPr/>
          </p:nvPicPr>
          <p:blipFill>
            <a:blip r:embed="rId3">
              <a:duotone>
                <a:schemeClr val="accent2">
                  <a:shade val="45000"/>
                  <a:satMod val="135000"/>
                </a:schemeClr>
                <a:prstClr val="white"/>
              </a:duotone>
            </a:blip>
            <a:stretch>
              <a:fillRect/>
            </a:stretch>
          </p:blipFill>
          <p:spPr>
            <a:xfrm>
              <a:off x="1383424" y="3140951"/>
              <a:ext cx="586830" cy="808084"/>
            </a:xfrm>
            <a:prstGeom prst="rect">
              <a:avLst/>
            </a:prstGeom>
          </p:spPr>
        </p:pic>
        <p:pic>
          <p:nvPicPr>
            <p:cNvPr id="10" name="Picture 9" descr="A close up of a logo&#10;&#10;Description automatically generated">
              <a:extLst>
                <a:ext uri="{FF2B5EF4-FFF2-40B4-BE49-F238E27FC236}">
                  <a16:creationId xmlns:a16="http://schemas.microsoft.com/office/drawing/2014/main" id="{115BB0F1-78CE-CA4E-8CE7-D20529FFA7EE}"/>
                </a:ext>
              </a:extLst>
            </p:cNvPr>
            <p:cNvPicPr>
              <a:picLocks noChangeAspect="1"/>
            </p:cNvPicPr>
            <p:nvPr/>
          </p:nvPicPr>
          <p:blipFill>
            <a:blip r:embed="rId3">
              <a:duotone>
                <a:schemeClr val="accent5">
                  <a:shade val="45000"/>
                  <a:satMod val="135000"/>
                </a:schemeClr>
                <a:prstClr val="white"/>
              </a:duotone>
            </a:blip>
            <a:stretch>
              <a:fillRect/>
            </a:stretch>
          </p:blipFill>
          <p:spPr>
            <a:xfrm>
              <a:off x="3572930" y="3151197"/>
              <a:ext cx="586829" cy="808082"/>
            </a:xfrm>
            <a:prstGeom prst="rect">
              <a:avLst/>
            </a:prstGeom>
          </p:spPr>
        </p:pic>
        <p:cxnSp>
          <p:nvCxnSpPr>
            <p:cNvPr id="25" name="Straight Connector 24">
              <a:extLst>
                <a:ext uri="{FF2B5EF4-FFF2-40B4-BE49-F238E27FC236}">
                  <a16:creationId xmlns:a16="http://schemas.microsoft.com/office/drawing/2014/main" id="{C3C8937E-2F0D-D145-AC80-7B47C57913B1}"/>
                </a:ext>
              </a:extLst>
            </p:cNvPr>
            <p:cNvCxnSpPr>
              <a:cxnSpLocks/>
            </p:cNvCxnSpPr>
            <p:nvPr/>
          </p:nvCxnSpPr>
          <p:spPr>
            <a:xfrm>
              <a:off x="1778228" y="3627834"/>
              <a:ext cx="1997075" cy="8518"/>
            </a:xfrm>
            <a:prstGeom prst="line">
              <a:avLst/>
            </a:prstGeom>
            <a:ln w="28575">
              <a:solidFill>
                <a:schemeClr val="accent5">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pic>
          <p:nvPicPr>
            <p:cNvPr id="32" name="Graphic 31" descr="Smart Phone">
              <a:extLst>
                <a:ext uri="{FF2B5EF4-FFF2-40B4-BE49-F238E27FC236}">
                  <a16:creationId xmlns:a16="http://schemas.microsoft.com/office/drawing/2014/main" id="{4A482622-BD7C-8944-A17D-25AA900BFEF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924321">
              <a:off x="2352183" y="4468302"/>
              <a:ext cx="543924" cy="543924"/>
            </a:xfrm>
            <a:prstGeom prst="rect">
              <a:avLst/>
            </a:prstGeom>
          </p:spPr>
        </p:pic>
        <p:sp>
          <p:nvSpPr>
            <p:cNvPr id="38" name="TextBox 37">
              <a:extLst>
                <a:ext uri="{FF2B5EF4-FFF2-40B4-BE49-F238E27FC236}">
                  <a16:creationId xmlns:a16="http://schemas.microsoft.com/office/drawing/2014/main" id="{73B812A9-74EA-1A40-BF5E-BF511A4A04D1}"/>
                </a:ext>
              </a:extLst>
            </p:cNvPr>
            <p:cNvSpPr txBox="1"/>
            <p:nvPr/>
          </p:nvSpPr>
          <p:spPr>
            <a:xfrm>
              <a:off x="2673424" y="4706654"/>
              <a:ext cx="466794" cy="369332"/>
            </a:xfrm>
            <a:prstGeom prst="rect">
              <a:avLst/>
            </a:prstGeom>
            <a:noFill/>
          </p:spPr>
          <p:txBody>
            <a:bodyPr wrap="none" rtlCol="0">
              <a:spAutoFit/>
            </a:bodyPr>
            <a:lstStyle/>
            <a:p>
              <a:r>
                <a:rPr lang="en-US" b="1" dirty="0">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UE</a:t>
              </a:r>
            </a:p>
          </p:txBody>
        </p:sp>
        <p:sp>
          <p:nvSpPr>
            <p:cNvPr id="60" name="Rounded Rectangle 59">
              <a:extLst>
                <a:ext uri="{FF2B5EF4-FFF2-40B4-BE49-F238E27FC236}">
                  <a16:creationId xmlns:a16="http://schemas.microsoft.com/office/drawing/2014/main" id="{7810A1A6-F476-8647-8C38-4E5A157A3635}"/>
                </a:ext>
              </a:extLst>
            </p:cNvPr>
            <p:cNvSpPr/>
            <p:nvPr/>
          </p:nvSpPr>
          <p:spPr>
            <a:xfrm>
              <a:off x="3410857" y="3933171"/>
              <a:ext cx="910976" cy="342185"/>
            </a:xfrm>
            <a:prstGeom prst="round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a:solidFill>
                    <a:schemeClr val="accent5">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5G-RAN</a:t>
              </a:r>
            </a:p>
          </p:txBody>
        </p:sp>
        <p:sp>
          <p:nvSpPr>
            <p:cNvPr id="62" name="Rounded Rectangle 61">
              <a:extLst>
                <a:ext uri="{FF2B5EF4-FFF2-40B4-BE49-F238E27FC236}">
                  <a16:creationId xmlns:a16="http://schemas.microsoft.com/office/drawing/2014/main" id="{F8D73AE5-B089-9E4F-8855-1BF872E05D7B}"/>
                </a:ext>
              </a:extLst>
            </p:cNvPr>
            <p:cNvSpPr/>
            <p:nvPr/>
          </p:nvSpPr>
          <p:spPr>
            <a:xfrm>
              <a:off x="1158218" y="3929234"/>
              <a:ext cx="983194" cy="346122"/>
            </a:xfrm>
            <a:prstGeom prst="round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a:solidFill>
                    <a:schemeClr val="accent2">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LTE-RAN</a:t>
              </a:r>
              <a:endParaRPr lang="en-US" sz="1600" b="1" dirty="0">
                <a:solidFill>
                  <a:schemeClr val="accent2">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endParaRPr>
            </a:p>
          </p:txBody>
        </p:sp>
        <p:cxnSp>
          <p:nvCxnSpPr>
            <p:cNvPr id="72" name="Straight Connector 71">
              <a:extLst>
                <a:ext uri="{FF2B5EF4-FFF2-40B4-BE49-F238E27FC236}">
                  <a16:creationId xmlns:a16="http://schemas.microsoft.com/office/drawing/2014/main" id="{58FFCD3F-8C65-C842-BFC9-D64ED61C14BD}"/>
                </a:ext>
              </a:extLst>
            </p:cNvPr>
            <p:cNvCxnSpPr>
              <a:cxnSpLocks/>
            </p:cNvCxnSpPr>
            <p:nvPr/>
          </p:nvCxnSpPr>
          <p:spPr>
            <a:xfrm>
              <a:off x="2358030" y="2613142"/>
              <a:ext cx="1226298" cy="527809"/>
            </a:xfrm>
            <a:prstGeom prst="line">
              <a:avLst/>
            </a:prstGeom>
            <a:ln w="28575">
              <a:solidFill>
                <a:schemeClr val="accent5">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sp>
          <p:nvSpPr>
            <p:cNvPr id="82" name="Rounded Rectangle 81">
              <a:extLst>
                <a:ext uri="{FF2B5EF4-FFF2-40B4-BE49-F238E27FC236}">
                  <a16:creationId xmlns:a16="http://schemas.microsoft.com/office/drawing/2014/main" id="{5652CBFE-9710-B740-AA0C-16DA28587809}"/>
                </a:ext>
              </a:extLst>
            </p:cNvPr>
            <p:cNvSpPr/>
            <p:nvPr/>
          </p:nvSpPr>
          <p:spPr>
            <a:xfrm>
              <a:off x="238697" y="1148257"/>
              <a:ext cx="5104483" cy="357808"/>
            </a:xfrm>
            <a:prstGeom prst="roundRect">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Non-Standalone (NSA)</a:t>
              </a:r>
              <a:endPar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sp>
          <p:nvSpPr>
            <p:cNvPr id="1041" name="Cube 1040">
              <a:extLst>
                <a:ext uri="{FF2B5EF4-FFF2-40B4-BE49-F238E27FC236}">
                  <a16:creationId xmlns:a16="http://schemas.microsoft.com/office/drawing/2014/main" id="{9434891C-23F9-8648-B8AA-040D596DFD79}"/>
                </a:ext>
              </a:extLst>
            </p:cNvPr>
            <p:cNvSpPr/>
            <p:nvPr/>
          </p:nvSpPr>
          <p:spPr>
            <a:xfrm>
              <a:off x="1265475" y="1954486"/>
              <a:ext cx="1235352" cy="604321"/>
            </a:xfrm>
            <a:prstGeom prst="cube">
              <a:avLst>
                <a:gd name="adj" fmla="val 9004"/>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LTE CORE</a:t>
              </a:r>
            </a:p>
          </p:txBody>
        </p:sp>
        <p:cxnSp>
          <p:nvCxnSpPr>
            <p:cNvPr id="167" name="Straight Connector 166">
              <a:extLst>
                <a:ext uri="{FF2B5EF4-FFF2-40B4-BE49-F238E27FC236}">
                  <a16:creationId xmlns:a16="http://schemas.microsoft.com/office/drawing/2014/main" id="{9C5A91D4-AAE6-124C-A425-FAE6A9D83054}"/>
                </a:ext>
              </a:extLst>
            </p:cNvPr>
            <p:cNvCxnSpPr>
              <a:cxnSpLocks/>
            </p:cNvCxnSpPr>
            <p:nvPr/>
          </p:nvCxnSpPr>
          <p:spPr>
            <a:xfrm>
              <a:off x="1715205" y="2600262"/>
              <a:ext cx="0" cy="631297"/>
            </a:xfrm>
            <a:prstGeom prst="line">
              <a:avLst/>
            </a:prstGeom>
            <a:ln w="28575">
              <a:solidFill>
                <a:schemeClr val="accent2">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68" name="Straight Connector 67">
              <a:extLst>
                <a:ext uri="{FF2B5EF4-FFF2-40B4-BE49-F238E27FC236}">
                  <a16:creationId xmlns:a16="http://schemas.microsoft.com/office/drawing/2014/main" id="{3E12CA20-DDDE-BB47-92D5-F0FA4BBF4149}"/>
                </a:ext>
              </a:extLst>
            </p:cNvPr>
            <p:cNvCxnSpPr>
              <a:cxnSpLocks/>
            </p:cNvCxnSpPr>
            <p:nvPr/>
          </p:nvCxnSpPr>
          <p:spPr>
            <a:xfrm>
              <a:off x="5321146" y="2011646"/>
              <a:ext cx="274697" cy="0"/>
            </a:xfrm>
            <a:prstGeom prst="line">
              <a:avLst/>
            </a:prstGeom>
            <a:ln w="28575">
              <a:solidFill>
                <a:schemeClr val="tx1"/>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0AFB8ADA-4420-B247-A166-CC3DE9D19A98}"/>
                </a:ext>
              </a:extLst>
            </p:cNvPr>
            <p:cNvCxnSpPr>
              <a:cxnSpLocks/>
            </p:cNvCxnSpPr>
            <p:nvPr/>
          </p:nvCxnSpPr>
          <p:spPr>
            <a:xfrm>
              <a:off x="5321146" y="2340625"/>
              <a:ext cx="274935" cy="0"/>
            </a:xfrm>
            <a:prstGeom prst="line">
              <a:avLst/>
            </a:prstGeom>
            <a:ln w="28575">
              <a:solidFill>
                <a:schemeClr val="tx1"/>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ABE66C6C-01C5-9A40-9D31-BB8F3A77CD6E}"/>
                </a:ext>
              </a:extLst>
            </p:cNvPr>
            <p:cNvSpPr txBox="1"/>
            <p:nvPr/>
          </p:nvSpPr>
          <p:spPr>
            <a:xfrm>
              <a:off x="5586206" y="1853894"/>
              <a:ext cx="1118328" cy="338554"/>
            </a:xfrm>
            <a:prstGeom prst="rect">
              <a:avLst/>
            </a:prstGeom>
            <a:noFill/>
          </p:spPr>
          <p:txBody>
            <a:bodyPr wrap="square" rtlCol="0">
              <a:spAutoFit/>
            </a:bodyPr>
            <a:lstStyle/>
            <a:p>
              <a:pPr algn="ctr"/>
              <a:r>
                <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rPr>
                <a:t>Data plane</a:t>
              </a:r>
            </a:p>
          </p:txBody>
        </p:sp>
        <p:sp>
          <p:nvSpPr>
            <p:cNvPr id="75" name="TextBox 74">
              <a:extLst>
                <a:ext uri="{FF2B5EF4-FFF2-40B4-BE49-F238E27FC236}">
                  <a16:creationId xmlns:a16="http://schemas.microsoft.com/office/drawing/2014/main" id="{6DAD04EC-7E1C-934A-AEEF-DBC59778A461}"/>
                </a:ext>
              </a:extLst>
            </p:cNvPr>
            <p:cNvSpPr txBox="1"/>
            <p:nvPr/>
          </p:nvSpPr>
          <p:spPr>
            <a:xfrm>
              <a:off x="5564172" y="2155615"/>
              <a:ext cx="1374471" cy="338554"/>
            </a:xfrm>
            <a:prstGeom prst="rect">
              <a:avLst/>
            </a:prstGeom>
            <a:noFill/>
          </p:spPr>
          <p:txBody>
            <a:bodyPr wrap="square" rtlCol="0">
              <a:spAutoFit/>
            </a:bodyPr>
            <a:lstStyle/>
            <a:p>
              <a:pPr algn="ctr"/>
              <a:r>
                <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rPr>
                <a:t>Control plane</a:t>
              </a:r>
            </a:p>
          </p:txBody>
        </p:sp>
      </p:grpSp>
      <p:sp>
        <p:nvSpPr>
          <p:cNvPr id="3" name="Title 2">
            <a:extLst>
              <a:ext uri="{FF2B5EF4-FFF2-40B4-BE49-F238E27FC236}">
                <a16:creationId xmlns:a16="http://schemas.microsoft.com/office/drawing/2014/main" id="{D675046A-8CD2-4140-A535-2C9C0B7C451B}"/>
              </a:ext>
            </a:extLst>
          </p:cNvPr>
          <p:cNvSpPr>
            <a:spLocks noGrp="1"/>
          </p:cNvSpPr>
          <p:nvPr>
            <p:ph type="title"/>
          </p:nvPr>
        </p:nvSpPr>
        <p:spPr/>
        <p:txBody>
          <a:bodyPr/>
          <a:lstStyle/>
          <a:p>
            <a:r>
              <a:rPr lang="en-US" dirty="0"/>
              <a:t>5G Deployment Strategies</a:t>
            </a:r>
          </a:p>
        </p:txBody>
      </p:sp>
      <p:sp>
        <p:nvSpPr>
          <p:cNvPr id="6" name="TextBox 5">
            <a:extLst>
              <a:ext uri="{FF2B5EF4-FFF2-40B4-BE49-F238E27FC236}">
                <a16:creationId xmlns:a16="http://schemas.microsoft.com/office/drawing/2014/main" id="{E20047D0-852D-9E49-9DB8-CC647C4AE44B}"/>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Background (2/2)</a:t>
            </a:r>
          </a:p>
        </p:txBody>
      </p:sp>
      <p:grpSp>
        <p:nvGrpSpPr>
          <p:cNvPr id="4" name="Group 3">
            <a:extLst>
              <a:ext uri="{FF2B5EF4-FFF2-40B4-BE49-F238E27FC236}">
                <a16:creationId xmlns:a16="http://schemas.microsoft.com/office/drawing/2014/main" id="{AE74658F-C315-B34B-B2B8-E8DFFDCA1914}"/>
              </a:ext>
            </a:extLst>
          </p:cNvPr>
          <p:cNvGrpSpPr/>
          <p:nvPr/>
        </p:nvGrpSpPr>
        <p:grpSpPr>
          <a:xfrm>
            <a:off x="2167442" y="4194004"/>
            <a:ext cx="1178009" cy="425586"/>
            <a:chOff x="2167442" y="4194004"/>
            <a:chExt cx="1178009" cy="425586"/>
          </a:xfrm>
        </p:grpSpPr>
        <p:cxnSp>
          <p:nvCxnSpPr>
            <p:cNvPr id="40" name="Straight Connector 39">
              <a:extLst>
                <a:ext uri="{FF2B5EF4-FFF2-40B4-BE49-F238E27FC236}">
                  <a16:creationId xmlns:a16="http://schemas.microsoft.com/office/drawing/2014/main" id="{ACA10793-D05F-544C-B327-24C460638DA7}"/>
                </a:ext>
              </a:extLst>
            </p:cNvPr>
            <p:cNvCxnSpPr>
              <a:cxnSpLocks/>
            </p:cNvCxnSpPr>
            <p:nvPr/>
          </p:nvCxnSpPr>
          <p:spPr>
            <a:xfrm>
              <a:off x="2167442" y="4284811"/>
              <a:ext cx="321101" cy="187673"/>
            </a:xfrm>
            <a:prstGeom prst="line">
              <a:avLst/>
            </a:prstGeom>
            <a:ln w="28575">
              <a:solidFill>
                <a:schemeClr val="accent2">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id="{A439A0A1-EA5B-DB4D-8DB5-B9D7CD70CB8B}"/>
                </a:ext>
              </a:extLst>
            </p:cNvPr>
            <p:cNvCxnSpPr>
              <a:cxnSpLocks/>
            </p:cNvCxnSpPr>
            <p:nvPr/>
          </p:nvCxnSpPr>
          <p:spPr>
            <a:xfrm flipH="1">
              <a:off x="2840811" y="4194004"/>
              <a:ext cx="504640" cy="425586"/>
            </a:xfrm>
            <a:prstGeom prst="line">
              <a:avLst/>
            </a:prstGeom>
            <a:ln w="28575">
              <a:solidFill>
                <a:schemeClr val="accent5">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grpSp>
      <p:grpSp>
        <p:nvGrpSpPr>
          <p:cNvPr id="5" name="Group 4">
            <a:extLst>
              <a:ext uri="{FF2B5EF4-FFF2-40B4-BE49-F238E27FC236}">
                <a16:creationId xmlns:a16="http://schemas.microsoft.com/office/drawing/2014/main" id="{2C793FDF-6981-3B4F-9238-80208BF0B672}"/>
              </a:ext>
            </a:extLst>
          </p:cNvPr>
          <p:cNvGrpSpPr/>
          <p:nvPr/>
        </p:nvGrpSpPr>
        <p:grpSpPr>
          <a:xfrm>
            <a:off x="1640113" y="2600262"/>
            <a:ext cx="2106615" cy="1975260"/>
            <a:chOff x="1640113" y="2600262"/>
            <a:chExt cx="2106615" cy="1975260"/>
          </a:xfrm>
        </p:grpSpPr>
        <p:cxnSp>
          <p:nvCxnSpPr>
            <p:cNvPr id="28" name="Straight Connector 27">
              <a:extLst>
                <a:ext uri="{FF2B5EF4-FFF2-40B4-BE49-F238E27FC236}">
                  <a16:creationId xmlns:a16="http://schemas.microsoft.com/office/drawing/2014/main" id="{A1C7B771-A6C4-EE4B-B191-1C02CE502EB1}"/>
                </a:ext>
              </a:extLst>
            </p:cNvPr>
            <p:cNvCxnSpPr>
              <a:cxnSpLocks/>
            </p:cNvCxnSpPr>
            <p:nvPr/>
          </p:nvCxnSpPr>
          <p:spPr>
            <a:xfrm>
              <a:off x="1809978" y="3731013"/>
              <a:ext cx="1936750" cy="0"/>
            </a:xfrm>
            <a:prstGeom prst="line">
              <a:avLst/>
            </a:prstGeom>
            <a:ln w="28575">
              <a:solidFill>
                <a:schemeClr val="accent2">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id="{0F7161AF-3F4F-0C4F-9BE3-873AC6CD4A12}"/>
                </a:ext>
              </a:extLst>
            </p:cNvPr>
            <p:cNvCxnSpPr>
              <a:cxnSpLocks/>
            </p:cNvCxnSpPr>
            <p:nvPr/>
          </p:nvCxnSpPr>
          <p:spPr>
            <a:xfrm>
              <a:off x="2157941" y="4384371"/>
              <a:ext cx="306796" cy="191151"/>
            </a:xfrm>
            <a:prstGeom prst="line">
              <a:avLst/>
            </a:prstGeom>
            <a:ln w="28575">
              <a:solidFill>
                <a:schemeClr val="accent2">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168" name="Straight Connector 167">
              <a:extLst>
                <a:ext uri="{FF2B5EF4-FFF2-40B4-BE49-F238E27FC236}">
                  <a16:creationId xmlns:a16="http://schemas.microsoft.com/office/drawing/2014/main" id="{AB2F0158-207E-7840-8A0C-D2BCCBC3110A}"/>
                </a:ext>
              </a:extLst>
            </p:cNvPr>
            <p:cNvCxnSpPr>
              <a:cxnSpLocks/>
            </p:cNvCxnSpPr>
            <p:nvPr/>
          </p:nvCxnSpPr>
          <p:spPr>
            <a:xfrm>
              <a:off x="1640113" y="2600262"/>
              <a:ext cx="0" cy="631861"/>
            </a:xfrm>
            <a:prstGeom prst="line">
              <a:avLst/>
            </a:prstGeom>
            <a:ln w="28575">
              <a:solidFill>
                <a:schemeClr val="accent2">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grpSp>
      <p:sp>
        <p:nvSpPr>
          <p:cNvPr id="67" name="TextBox 66">
            <a:extLst>
              <a:ext uri="{FF2B5EF4-FFF2-40B4-BE49-F238E27FC236}">
                <a16:creationId xmlns:a16="http://schemas.microsoft.com/office/drawing/2014/main" id="{F97A3927-4454-C24D-B8EA-E818FCD87E74}"/>
              </a:ext>
            </a:extLst>
          </p:cNvPr>
          <p:cNvSpPr txBox="1"/>
          <p:nvPr/>
        </p:nvSpPr>
        <p:spPr>
          <a:xfrm>
            <a:off x="636038" y="5352358"/>
            <a:ext cx="4889655" cy="879664"/>
          </a:xfrm>
          <a:prstGeom prst="rect">
            <a:avLst/>
          </a:prstGeom>
          <a:noFill/>
        </p:spPr>
        <p:txBody>
          <a:bodyPr wrap="square" rtlCol="0">
            <a:spAutoFit/>
          </a:bodyPr>
          <a:lstStyle/>
          <a:p>
            <a:pPr>
              <a:lnSpc>
                <a:spcPct val="150000"/>
              </a:lnSpc>
            </a:pP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Supplement existing infrastructure investments</a:t>
            </a:r>
          </a:p>
          <a:p>
            <a:pPr>
              <a:lnSpc>
                <a:spcPct val="150000"/>
              </a:lnSpc>
            </a:pP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Control plane over LTE network</a:t>
            </a:r>
          </a:p>
        </p:txBody>
      </p:sp>
      <p:pic>
        <p:nvPicPr>
          <p:cNvPr id="15" name="Graphic 14" descr="Close">
            <a:extLst>
              <a:ext uri="{FF2B5EF4-FFF2-40B4-BE49-F238E27FC236}">
                <a16:creationId xmlns:a16="http://schemas.microsoft.com/office/drawing/2014/main" id="{32421404-3C45-1A4D-8B3F-F2EB9F9B681B}"/>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0481" y="5929427"/>
            <a:ext cx="246888" cy="246888"/>
          </a:xfrm>
          <a:prstGeom prst="rect">
            <a:avLst/>
          </a:prstGeom>
        </p:spPr>
      </p:pic>
      <p:pic>
        <p:nvPicPr>
          <p:cNvPr id="80" name="Graphic 79" descr="Checkmark">
            <a:extLst>
              <a:ext uri="{FF2B5EF4-FFF2-40B4-BE49-F238E27FC236}">
                <a16:creationId xmlns:a16="http://schemas.microsoft.com/office/drawing/2014/main" id="{6AF677FD-B19F-5048-9F90-73E775D1BF68}"/>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08839" y="5515806"/>
            <a:ext cx="250173" cy="250173"/>
          </a:xfrm>
          <a:prstGeom prst="rect">
            <a:avLst/>
          </a:prstGeom>
        </p:spPr>
      </p:pic>
      <p:grpSp>
        <p:nvGrpSpPr>
          <p:cNvPr id="26" name="Group 25">
            <a:extLst>
              <a:ext uri="{FF2B5EF4-FFF2-40B4-BE49-F238E27FC236}">
                <a16:creationId xmlns:a16="http://schemas.microsoft.com/office/drawing/2014/main" id="{B302FE8C-C138-3242-8411-4B3B51B4B600}"/>
              </a:ext>
            </a:extLst>
          </p:cNvPr>
          <p:cNvGrpSpPr/>
          <p:nvPr/>
        </p:nvGrpSpPr>
        <p:grpSpPr>
          <a:xfrm>
            <a:off x="6742325" y="1148257"/>
            <a:ext cx="5210978" cy="5251060"/>
            <a:chOff x="6742325" y="1148257"/>
            <a:chExt cx="5210978" cy="5251060"/>
          </a:xfrm>
        </p:grpSpPr>
        <p:sp>
          <p:nvSpPr>
            <p:cNvPr id="1087" name="Rounded Rectangle 1086">
              <a:extLst>
                <a:ext uri="{FF2B5EF4-FFF2-40B4-BE49-F238E27FC236}">
                  <a16:creationId xmlns:a16="http://schemas.microsoft.com/office/drawing/2014/main" id="{9163CD50-D927-0645-A079-F0EA57A00C2B}"/>
                </a:ext>
              </a:extLst>
            </p:cNvPr>
            <p:cNvSpPr/>
            <p:nvPr/>
          </p:nvSpPr>
          <p:spPr>
            <a:xfrm>
              <a:off x="6851631" y="1288971"/>
              <a:ext cx="4980488" cy="5110346"/>
            </a:xfrm>
            <a:prstGeom prst="roundRect">
              <a:avLst>
                <a:gd name="adj" fmla="val 3790"/>
              </a:avLst>
            </a:prstGeom>
            <a:solidFill>
              <a:srgbClr val="FAFAFA"/>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3" name="Picture 122" descr="A close up of a logo&#10;&#10;Description automatically generated">
              <a:extLst>
                <a:ext uri="{FF2B5EF4-FFF2-40B4-BE49-F238E27FC236}">
                  <a16:creationId xmlns:a16="http://schemas.microsoft.com/office/drawing/2014/main" id="{A1ED8E33-D3C6-8541-8FCA-CA8DFBC4A441}"/>
                </a:ext>
              </a:extLst>
            </p:cNvPr>
            <p:cNvPicPr>
              <a:picLocks noChangeAspect="1"/>
            </p:cNvPicPr>
            <p:nvPr/>
          </p:nvPicPr>
          <p:blipFill>
            <a:blip r:embed="rId3">
              <a:duotone>
                <a:schemeClr val="accent2">
                  <a:shade val="45000"/>
                  <a:satMod val="135000"/>
                </a:schemeClr>
                <a:prstClr val="white"/>
              </a:duotone>
            </a:blip>
            <a:stretch>
              <a:fillRect/>
            </a:stretch>
          </p:blipFill>
          <p:spPr>
            <a:xfrm>
              <a:off x="8209454" y="2976765"/>
              <a:ext cx="586830" cy="808084"/>
            </a:xfrm>
            <a:prstGeom prst="rect">
              <a:avLst/>
            </a:prstGeom>
          </p:spPr>
        </p:pic>
        <p:pic>
          <p:nvPicPr>
            <p:cNvPr id="124" name="Picture 123" descr="A close up of a logo&#10;&#10;Description automatically generated">
              <a:extLst>
                <a:ext uri="{FF2B5EF4-FFF2-40B4-BE49-F238E27FC236}">
                  <a16:creationId xmlns:a16="http://schemas.microsoft.com/office/drawing/2014/main" id="{8ADF3794-E4F8-2249-A976-153754609D4E}"/>
                </a:ext>
              </a:extLst>
            </p:cNvPr>
            <p:cNvPicPr>
              <a:picLocks noChangeAspect="1"/>
            </p:cNvPicPr>
            <p:nvPr/>
          </p:nvPicPr>
          <p:blipFill>
            <a:blip r:embed="rId3">
              <a:duotone>
                <a:schemeClr val="accent5">
                  <a:shade val="45000"/>
                  <a:satMod val="135000"/>
                </a:schemeClr>
                <a:prstClr val="white"/>
              </a:duotone>
            </a:blip>
            <a:stretch>
              <a:fillRect/>
            </a:stretch>
          </p:blipFill>
          <p:spPr>
            <a:xfrm>
              <a:off x="9892187" y="2987011"/>
              <a:ext cx="586829" cy="808082"/>
            </a:xfrm>
            <a:prstGeom prst="rect">
              <a:avLst/>
            </a:prstGeom>
          </p:spPr>
        </p:pic>
        <p:cxnSp>
          <p:nvCxnSpPr>
            <p:cNvPr id="125" name="Straight Connector 124">
              <a:extLst>
                <a:ext uri="{FF2B5EF4-FFF2-40B4-BE49-F238E27FC236}">
                  <a16:creationId xmlns:a16="http://schemas.microsoft.com/office/drawing/2014/main" id="{5EF675FC-6A7F-B842-A17B-E6F3650596C6}"/>
                </a:ext>
              </a:extLst>
            </p:cNvPr>
            <p:cNvCxnSpPr>
              <a:cxnSpLocks/>
            </p:cNvCxnSpPr>
            <p:nvPr/>
          </p:nvCxnSpPr>
          <p:spPr>
            <a:xfrm>
              <a:off x="8532523" y="2600262"/>
              <a:ext cx="0" cy="456598"/>
            </a:xfrm>
            <a:prstGeom prst="line">
              <a:avLst/>
            </a:prstGeom>
            <a:ln w="28575">
              <a:solidFill>
                <a:schemeClr val="accent2">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126" name="Straight Connector 125">
              <a:extLst>
                <a:ext uri="{FF2B5EF4-FFF2-40B4-BE49-F238E27FC236}">
                  <a16:creationId xmlns:a16="http://schemas.microsoft.com/office/drawing/2014/main" id="{492AB621-5E62-2D46-970C-34EDB315F047}"/>
                </a:ext>
              </a:extLst>
            </p:cNvPr>
            <p:cNvCxnSpPr>
              <a:cxnSpLocks/>
            </p:cNvCxnSpPr>
            <p:nvPr/>
          </p:nvCxnSpPr>
          <p:spPr>
            <a:xfrm>
              <a:off x="8457431" y="2600262"/>
              <a:ext cx="0" cy="457162"/>
            </a:xfrm>
            <a:prstGeom prst="line">
              <a:avLst/>
            </a:prstGeom>
            <a:ln w="28575">
              <a:solidFill>
                <a:schemeClr val="accent2">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127" name="Straight Connector 126">
              <a:extLst>
                <a:ext uri="{FF2B5EF4-FFF2-40B4-BE49-F238E27FC236}">
                  <a16:creationId xmlns:a16="http://schemas.microsoft.com/office/drawing/2014/main" id="{B528C34E-E73A-3B4D-ABD6-5CD5E9DD10D7}"/>
                </a:ext>
              </a:extLst>
            </p:cNvPr>
            <p:cNvCxnSpPr>
              <a:cxnSpLocks/>
            </p:cNvCxnSpPr>
            <p:nvPr/>
          </p:nvCxnSpPr>
          <p:spPr>
            <a:xfrm>
              <a:off x="9196760" y="2207097"/>
              <a:ext cx="332657" cy="1543"/>
            </a:xfrm>
            <a:prstGeom prst="line">
              <a:avLst/>
            </a:prstGeom>
            <a:ln w="28575">
              <a:solidFill>
                <a:schemeClr val="tx1"/>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128" name="Straight Connector 127">
              <a:extLst>
                <a:ext uri="{FF2B5EF4-FFF2-40B4-BE49-F238E27FC236}">
                  <a16:creationId xmlns:a16="http://schemas.microsoft.com/office/drawing/2014/main" id="{17D69A69-E7B4-2D41-93EF-53D1622CA7D9}"/>
                </a:ext>
              </a:extLst>
            </p:cNvPr>
            <p:cNvCxnSpPr>
              <a:cxnSpLocks/>
            </p:cNvCxnSpPr>
            <p:nvPr/>
          </p:nvCxnSpPr>
          <p:spPr>
            <a:xfrm>
              <a:off x="9196760" y="2310276"/>
              <a:ext cx="332657" cy="0"/>
            </a:xfrm>
            <a:prstGeom prst="line">
              <a:avLst/>
            </a:prstGeom>
            <a:ln w="28575">
              <a:solidFill>
                <a:schemeClr val="tx1"/>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pic>
          <p:nvPicPr>
            <p:cNvPr id="129" name="Graphic 128" descr="Smart Phone">
              <a:extLst>
                <a:ext uri="{FF2B5EF4-FFF2-40B4-BE49-F238E27FC236}">
                  <a16:creationId xmlns:a16="http://schemas.microsoft.com/office/drawing/2014/main" id="{463C6A9B-207E-0948-BDD6-B7587B454D2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924321">
              <a:off x="9860536" y="4495416"/>
              <a:ext cx="543924" cy="543924"/>
            </a:xfrm>
            <a:prstGeom prst="rect">
              <a:avLst/>
            </a:prstGeom>
          </p:spPr>
        </p:pic>
        <p:sp>
          <p:nvSpPr>
            <p:cNvPr id="130" name="TextBox 129">
              <a:extLst>
                <a:ext uri="{FF2B5EF4-FFF2-40B4-BE49-F238E27FC236}">
                  <a16:creationId xmlns:a16="http://schemas.microsoft.com/office/drawing/2014/main" id="{D6B900EC-F9A8-2E42-8A56-C64FAEA06A6A}"/>
                </a:ext>
              </a:extLst>
            </p:cNvPr>
            <p:cNvSpPr txBox="1"/>
            <p:nvPr/>
          </p:nvSpPr>
          <p:spPr>
            <a:xfrm>
              <a:off x="10192794" y="4667666"/>
              <a:ext cx="466794" cy="369332"/>
            </a:xfrm>
            <a:prstGeom prst="rect">
              <a:avLst/>
            </a:prstGeom>
            <a:noFill/>
          </p:spPr>
          <p:txBody>
            <a:bodyPr wrap="none" rtlCol="0">
              <a:spAutoFit/>
            </a:bodyPr>
            <a:lstStyle/>
            <a:p>
              <a:r>
                <a:rPr lang="en-US" b="1" dirty="0">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UE</a:t>
              </a:r>
            </a:p>
          </p:txBody>
        </p:sp>
        <p:cxnSp>
          <p:nvCxnSpPr>
            <p:cNvPr id="131" name="Straight Connector 130">
              <a:extLst>
                <a:ext uri="{FF2B5EF4-FFF2-40B4-BE49-F238E27FC236}">
                  <a16:creationId xmlns:a16="http://schemas.microsoft.com/office/drawing/2014/main" id="{F15A7473-6597-754E-9510-76666A7B3A26}"/>
                </a:ext>
              </a:extLst>
            </p:cNvPr>
            <p:cNvCxnSpPr>
              <a:cxnSpLocks/>
            </p:cNvCxnSpPr>
            <p:nvPr/>
          </p:nvCxnSpPr>
          <p:spPr>
            <a:xfrm>
              <a:off x="8475847" y="4157102"/>
              <a:ext cx="0" cy="296726"/>
            </a:xfrm>
            <a:prstGeom prst="line">
              <a:avLst/>
            </a:prstGeom>
            <a:ln w="28575">
              <a:solidFill>
                <a:schemeClr val="accent2">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133" name="Straight Connector 132">
              <a:extLst>
                <a:ext uri="{FF2B5EF4-FFF2-40B4-BE49-F238E27FC236}">
                  <a16:creationId xmlns:a16="http://schemas.microsoft.com/office/drawing/2014/main" id="{EC335585-BE23-7249-A663-F29BEE6AF6CF}"/>
                </a:ext>
              </a:extLst>
            </p:cNvPr>
            <p:cNvCxnSpPr>
              <a:cxnSpLocks/>
            </p:cNvCxnSpPr>
            <p:nvPr/>
          </p:nvCxnSpPr>
          <p:spPr>
            <a:xfrm>
              <a:off x="8377130" y="4157102"/>
              <a:ext cx="0" cy="296726"/>
            </a:xfrm>
            <a:prstGeom prst="line">
              <a:avLst/>
            </a:prstGeom>
            <a:ln w="28575">
              <a:solidFill>
                <a:schemeClr val="accent2">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sp>
          <p:nvSpPr>
            <p:cNvPr id="134" name="Rounded Rectangle 133">
              <a:extLst>
                <a:ext uri="{FF2B5EF4-FFF2-40B4-BE49-F238E27FC236}">
                  <a16:creationId xmlns:a16="http://schemas.microsoft.com/office/drawing/2014/main" id="{A1CA01D7-A371-984C-9319-AAB214A87CB3}"/>
                </a:ext>
              </a:extLst>
            </p:cNvPr>
            <p:cNvSpPr/>
            <p:nvPr/>
          </p:nvSpPr>
          <p:spPr>
            <a:xfrm>
              <a:off x="9730114" y="3768985"/>
              <a:ext cx="910976" cy="341115"/>
            </a:xfrm>
            <a:prstGeom prst="round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a:solidFill>
                    <a:schemeClr val="accent5">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5G-RAN</a:t>
              </a:r>
            </a:p>
          </p:txBody>
        </p:sp>
        <p:sp>
          <p:nvSpPr>
            <p:cNvPr id="135" name="Rounded Rectangle 134">
              <a:extLst>
                <a:ext uri="{FF2B5EF4-FFF2-40B4-BE49-F238E27FC236}">
                  <a16:creationId xmlns:a16="http://schemas.microsoft.com/office/drawing/2014/main" id="{1B660D00-6A5A-1D4A-87A9-E89954970DA9}"/>
                </a:ext>
              </a:extLst>
            </p:cNvPr>
            <p:cNvSpPr/>
            <p:nvPr/>
          </p:nvSpPr>
          <p:spPr>
            <a:xfrm>
              <a:off x="7984248" y="3765048"/>
              <a:ext cx="983194" cy="345052"/>
            </a:xfrm>
            <a:prstGeom prst="round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a:solidFill>
                    <a:schemeClr val="accent2">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LTE-RAN</a:t>
              </a:r>
              <a:endParaRPr lang="en-US" sz="1600" b="1" dirty="0">
                <a:solidFill>
                  <a:schemeClr val="accent2">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endParaRPr>
            </a:p>
          </p:txBody>
        </p:sp>
        <p:sp>
          <p:nvSpPr>
            <p:cNvPr id="137" name="Cube 136">
              <a:extLst>
                <a:ext uri="{FF2B5EF4-FFF2-40B4-BE49-F238E27FC236}">
                  <a16:creationId xmlns:a16="http://schemas.microsoft.com/office/drawing/2014/main" id="{C3B1CFE3-85DA-084B-BF25-4C233891484B}"/>
                </a:ext>
              </a:extLst>
            </p:cNvPr>
            <p:cNvSpPr/>
            <p:nvPr/>
          </p:nvSpPr>
          <p:spPr>
            <a:xfrm>
              <a:off x="7927019" y="1944290"/>
              <a:ext cx="1235352" cy="604321"/>
            </a:xfrm>
            <a:prstGeom prst="cube">
              <a:avLst>
                <a:gd name="adj" fmla="val 9004"/>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LTE CORE</a:t>
              </a:r>
            </a:p>
          </p:txBody>
        </p:sp>
        <p:sp>
          <p:nvSpPr>
            <p:cNvPr id="138" name="Cube 137">
              <a:extLst>
                <a:ext uri="{FF2B5EF4-FFF2-40B4-BE49-F238E27FC236}">
                  <a16:creationId xmlns:a16="http://schemas.microsoft.com/office/drawing/2014/main" id="{B39FB560-A4F8-8F4C-887D-E475A6467F1E}"/>
                </a:ext>
              </a:extLst>
            </p:cNvPr>
            <p:cNvSpPr/>
            <p:nvPr/>
          </p:nvSpPr>
          <p:spPr>
            <a:xfrm>
              <a:off x="9567432" y="1964353"/>
              <a:ext cx="1235352" cy="604321"/>
            </a:xfrm>
            <a:prstGeom prst="cube">
              <a:avLst>
                <a:gd name="adj" fmla="val 9004"/>
              </a:avLst>
            </a:prstGeom>
            <a:solidFill>
              <a:schemeClr val="accent5">
                <a:lumMod val="75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5G CORE</a:t>
              </a:r>
            </a:p>
          </p:txBody>
        </p:sp>
        <p:pic>
          <p:nvPicPr>
            <p:cNvPr id="139" name="Graphic 138" descr="Smart Phone">
              <a:extLst>
                <a:ext uri="{FF2B5EF4-FFF2-40B4-BE49-F238E27FC236}">
                  <a16:creationId xmlns:a16="http://schemas.microsoft.com/office/drawing/2014/main" id="{D64F21E3-5C9C-6945-A74D-EDEB472F01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924321">
              <a:off x="8055756" y="4489065"/>
              <a:ext cx="543924" cy="543924"/>
            </a:xfrm>
            <a:prstGeom prst="rect">
              <a:avLst/>
            </a:prstGeom>
          </p:spPr>
        </p:pic>
        <p:sp>
          <p:nvSpPr>
            <p:cNvPr id="140" name="TextBox 139">
              <a:extLst>
                <a:ext uri="{FF2B5EF4-FFF2-40B4-BE49-F238E27FC236}">
                  <a16:creationId xmlns:a16="http://schemas.microsoft.com/office/drawing/2014/main" id="{8678145D-BC92-2A45-9668-065373D79F72}"/>
                </a:ext>
              </a:extLst>
            </p:cNvPr>
            <p:cNvSpPr txBox="1"/>
            <p:nvPr/>
          </p:nvSpPr>
          <p:spPr>
            <a:xfrm>
              <a:off x="8388014" y="4661315"/>
              <a:ext cx="466794" cy="369332"/>
            </a:xfrm>
            <a:prstGeom prst="rect">
              <a:avLst/>
            </a:prstGeom>
            <a:noFill/>
          </p:spPr>
          <p:txBody>
            <a:bodyPr wrap="none" rtlCol="0">
              <a:spAutoFit/>
            </a:bodyPr>
            <a:lstStyle/>
            <a:p>
              <a:r>
                <a:rPr lang="en-US" b="1" dirty="0">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UE</a:t>
              </a:r>
            </a:p>
          </p:txBody>
        </p:sp>
        <p:cxnSp>
          <p:nvCxnSpPr>
            <p:cNvPr id="154" name="Straight Connector 153">
              <a:extLst>
                <a:ext uri="{FF2B5EF4-FFF2-40B4-BE49-F238E27FC236}">
                  <a16:creationId xmlns:a16="http://schemas.microsoft.com/office/drawing/2014/main" id="{9459714C-E5F7-3F45-9E95-74EDEB3FAF91}"/>
                </a:ext>
              </a:extLst>
            </p:cNvPr>
            <p:cNvCxnSpPr>
              <a:cxnSpLocks/>
            </p:cNvCxnSpPr>
            <p:nvPr/>
          </p:nvCxnSpPr>
          <p:spPr>
            <a:xfrm>
              <a:off x="10231215" y="4157102"/>
              <a:ext cx="0" cy="296726"/>
            </a:xfrm>
            <a:prstGeom prst="line">
              <a:avLst/>
            </a:prstGeom>
            <a:ln w="28575">
              <a:solidFill>
                <a:schemeClr val="accent5">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155" name="Straight Connector 154">
              <a:extLst>
                <a:ext uri="{FF2B5EF4-FFF2-40B4-BE49-F238E27FC236}">
                  <a16:creationId xmlns:a16="http://schemas.microsoft.com/office/drawing/2014/main" id="{04BDC0B3-11BC-754D-816A-C1261F02560B}"/>
                </a:ext>
              </a:extLst>
            </p:cNvPr>
            <p:cNvCxnSpPr>
              <a:cxnSpLocks/>
            </p:cNvCxnSpPr>
            <p:nvPr/>
          </p:nvCxnSpPr>
          <p:spPr>
            <a:xfrm>
              <a:off x="10132498" y="4157102"/>
              <a:ext cx="0" cy="296726"/>
            </a:xfrm>
            <a:prstGeom prst="line">
              <a:avLst/>
            </a:prstGeom>
            <a:ln w="28575">
              <a:solidFill>
                <a:schemeClr val="accent5">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163" name="Straight Connector 162">
              <a:extLst>
                <a:ext uri="{FF2B5EF4-FFF2-40B4-BE49-F238E27FC236}">
                  <a16:creationId xmlns:a16="http://schemas.microsoft.com/office/drawing/2014/main" id="{84757C3A-AE5E-E343-90CB-AAA119E7A343}"/>
                </a:ext>
              </a:extLst>
            </p:cNvPr>
            <p:cNvCxnSpPr>
              <a:cxnSpLocks/>
            </p:cNvCxnSpPr>
            <p:nvPr/>
          </p:nvCxnSpPr>
          <p:spPr>
            <a:xfrm>
              <a:off x="10221690" y="2613142"/>
              <a:ext cx="0" cy="460039"/>
            </a:xfrm>
            <a:prstGeom prst="line">
              <a:avLst/>
            </a:prstGeom>
            <a:ln w="28575">
              <a:solidFill>
                <a:schemeClr val="accent5">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164" name="Straight Connector 163">
              <a:extLst>
                <a:ext uri="{FF2B5EF4-FFF2-40B4-BE49-F238E27FC236}">
                  <a16:creationId xmlns:a16="http://schemas.microsoft.com/office/drawing/2014/main" id="{45B53AD0-6993-DA4C-82F0-A1D8BF80E0CC}"/>
                </a:ext>
              </a:extLst>
            </p:cNvPr>
            <p:cNvCxnSpPr>
              <a:cxnSpLocks/>
            </p:cNvCxnSpPr>
            <p:nvPr/>
          </p:nvCxnSpPr>
          <p:spPr>
            <a:xfrm>
              <a:off x="10146598" y="2613142"/>
              <a:ext cx="0" cy="460603"/>
            </a:xfrm>
            <a:prstGeom prst="line">
              <a:avLst/>
            </a:prstGeom>
            <a:ln w="28575">
              <a:solidFill>
                <a:schemeClr val="accent5">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sp>
          <p:nvSpPr>
            <p:cNvPr id="84" name="Rounded Rectangle 83">
              <a:extLst>
                <a:ext uri="{FF2B5EF4-FFF2-40B4-BE49-F238E27FC236}">
                  <a16:creationId xmlns:a16="http://schemas.microsoft.com/office/drawing/2014/main" id="{95A22F3A-34FC-E245-936C-9C3457E07325}"/>
                </a:ext>
              </a:extLst>
            </p:cNvPr>
            <p:cNvSpPr/>
            <p:nvPr/>
          </p:nvSpPr>
          <p:spPr>
            <a:xfrm>
              <a:off x="6742325" y="1148257"/>
              <a:ext cx="5210978" cy="357808"/>
            </a:xfrm>
            <a:prstGeom prst="roundRect">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Standalone (SA)</a:t>
              </a:r>
              <a:endPar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grpSp>
      <p:sp>
        <p:nvSpPr>
          <p:cNvPr id="210" name="TextBox 209">
            <a:extLst>
              <a:ext uri="{FF2B5EF4-FFF2-40B4-BE49-F238E27FC236}">
                <a16:creationId xmlns:a16="http://schemas.microsoft.com/office/drawing/2014/main" id="{5426B164-2CE9-4148-A71D-F9310C000E11}"/>
              </a:ext>
            </a:extLst>
          </p:cNvPr>
          <p:cNvSpPr txBox="1"/>
          <p:nvPr/>
        </p:nvSpPr>
        <p:spPr>
          <a:xfrm>
            <a:off x="7311727" y="5074371"/>
            <a:ext cx="4511410" cy="1295163"/>
          </a:xfrm>
          <a:prstGeom prst="rect">
            <a:avLst/>
          </a:prstGeom>
          <a:noFill/>
        </p:spPr>
        <p:txBody>
          <a:bodyPr wrap="square" rtlCol="0">
            <a:spAutoFit/>
          </a:bodyPr>
          <a:lstStyle/>
          <a:p>
            <a:pPr>
              <a:lnSpc>
                <a:spcPct val="150000"/>
              </a:lnSpc>
            </a:pP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No dependency on LTE</a:t>
            </a:r>
          </a:p>
          <a:p>
            <a:pPr>
              <a:lnSpc>
                <a:spcPct val="150000"/>
              </a:lnSpc>
            </a:pP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Fully exploit features provided by 5GC</a:t>
            </a:r>
          </a:p>
          <a:p>
            <a:pPr>
              <a:lnSpc>
                <a:spcPct val="150000"/>
              </a:lnSpc>
            </a:pP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Requires heavy infrastructure investments</a:t>
            </a:r>
          </a:p>
        </p:txBody>
      </p:sp>
      <p:pic>
        <p:nvPicPr>
          <p:cNvPr id="81" name="Graphic 80" descr="Checkmark">
            <a:extLst>
              <a:ext uri="{FF2B5EF4-FFF2-40B4-BE49-F238E27FC236}">
                <a16:creationId xmlns:a16="http://schemas.microsoft.com/office/drawing/2014/main" id="{44B6D557-C023-2B46-9134-6CEABEDD365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061554" y="5640581"/>
            <a:ext cx="250173" cy="250173"/>
          </a:xfrm>
          <a:prstGeom prst="rect">
            <a:avLst/>
          </a:prstGeom>
        </p:spPr>
      </p:pic>
      <p:pic>
        <p:nvPicPr>
          <p:cNvPr id="83" name="Graphic 82" descr="Close">
            <a:extLst>
              <a:ext uri="{FF2B5EF4-FFF2-40B4-BE49-F238E27FC236}">
                <a16:creationId xmlns:a16="http://schemas.microsoft.com/office/drawing/2014/main" id="{C2406814-E46E-154C-BF2A-6A1CBC70CAA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059939" y="6031468"/>
            <a:ext cx="246888" cy="246888"/>
          </a:xfrm>
          <a:prstGeom prst="rect">
            <a:avLst/>
          </a:prstGeom>
        </p:spPr>
      </p:pic>
      <p:pic>
        <p:nvPicPr>
          <p:cNvPr id="85" name="Graphic 84" descr="Checkmark">
            <a:extLst>
              <a:ext uri="{FF2B5EF4-FFF2-40B4-BE49-F238E27FC236}">
                <a16:creationId xmlns:a16="http://schemas.microsoft.com/office/drawing/2014/main" id="{F4CF17D1-879C-0C46-9A9B-82FB449F98DE}"/>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061554" y="5267609"/>
            <a:ext cx="250173" cy="250173"/>
          </a:xfrm>
          <a:prstGeom prst="rect">
            <a:avLst/>
          </a:prstGeom>
        </p:spPr>
      </p:pic>
    </p:spTree>
    <p:extLst>
      <p:ext uri="{BB962C8B-B14F-4D97-AF65-F5344CB8AC3E}">
        <p14:creationId xmlns:p14="http://schemas.microsoft.com/office/powerpoint/2010/main" val="25537733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35" presetClass="emph" presetSubtype="0" repeatCount="indefinite" fill="hold" nodeType="clickEffect">
                                  <p:stCondLst>
                                    <p:cond delay="0"/>
                                  </p:stCondLst>
                                  <p:endCondLst>
                                    <p:cond evt="onNext" delay="0">
                                      <p:tgtEl>
                                        <p:sldTgt/>
                                      </p:tgtEl>
                                    </p:cond>
                                  </p:endCondLst>
                                  <p:childTnLst>
                                    <p:anim calcmode="discrete" valueType="str">
                                      <p:cBhvr>
                                        <p:cTn id="17" dur="1000" fill="hold"/>
                                        <p:tgtEl>
                                          <p:spTgt spid="4"/>
                                        </p:tgtEl>
                                        <p:attrNameLst>
                                          <p:attrName>style.visibility</p:attrName>
                                        </p:attrNameLst>
                                      </p:cBhvr>
                                      <p:tavLst>
                                        <p:tav tm="0">
                                          <p:val>
                                            <p:strVal val="hidden"/>
                                          </p:val>
                                        </p:tav>
                                        <p:tav tm="50000">
                                          <p:val>
                                            <p:strVal val="visible"/>
                                          </p:val>
                                        </p:tav>
                                      </p:tavLst>
                                    </p:anim>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7">
                                            <p:txEl>
                                              <p:pRg st="0" end="0"/>
                                            </p:txEl>
                                          </p:spTgt>
                                        </p:tgtEl>
                                        <p:attrNameLst>
                                          <p:attrName>style.visibility</p:attrName>
                                        </p:attrNameLst>
                                      </p:cBhvr>
                                      <p:to>
                                        <p:strVal val="visible"/>
                                      </p:to>
                                    </p:set>
                                    <p:animEffect transition="in" filter="fade">
                                      <p:cBhvr>
                                        <p:cTn id="22" dur="500"/>
                                        <p:tgtEl>
                                          <p:spTgt spid="67">
                                            <p:txEl>
                                              <p:pRg st="0" end="0"/>
                                            </p:txEl>
                                          </p:spTgt>
                                        </p:tgtEl>
                                      </p:cBhvr>
                                    </p:animEffect>
                                  </p:childTnLst>
                                </p:cTn>
                              </p:par>
                              <p:par>
                                <p:cTn id="23" presetID="10" presetClass="entr" presetSubtype="0" fill="hold" nodeType="with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fade">
                                      <p:cBhvr>
                                        <p:cTn id="25" dur="500"/>
                                        <p:tgtEl>
                                          <p:spTgt spid="8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67">
                                            <p:txEl>
                                              <p:pRg st="1" end="1"/>
                                            </p:txEl>
                                          </p:spTgt>
                                        </p:tgtEl>
                                        <p:attrNameLst>
                                          <p:attrName>style.visibility</p:attrName>
                                        </p:attrNameLst>
                                      </p:cBhvr>
                                      <p:to>
                                        <p:strVal val="visible"/>
                                      </p:to>
                                    </p:set>
                                    <p:animEffect transition="in" filter="fade">
                                      <p:cBhvr>
                                        <p:cTn id="30" dur="500"/>
                                        <p:tgtEl>
                                          <p:spTgt spid="67">
                                            <p:txEl>
                                              <p:pRg st="1" end="1"/>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35" presetClass="emph" presetSubtype="0" repeatCount="indefinite" fill="hold" nodeType="withEffect">
                                  <p:stCondLst>
                                    <p:cond delay="0"/>
                                  </p:stCondLst>
                                  <p:endCondLst>
                                    <p:cond evt="onNext" delay="0">
                                      <p:tgtEl>
                                        <p:sldTgt/>
                                      </p:tgtEl>
                                    </p:cond>
                                  </p:endCondLst>
                                  <p:childTnLst>
                                    <p:anim calcmode="discrete" valueType="str">
                                      <p:cBhvr>
                                        <p:cTn id="35" dur="1000" fill="hold"/>
                                        <p:tgtEl>
                                          <p:spTgt spid="5"/>
                                        </p:tgtEl>
                                        <p:attrNameLst>
                                          <p:attrName>style.visibility</p:attrName>
                                        </p:attrNameLst>
                                      </p:cBhvr>
                                      <p:tavLst>
                                        <p:tav tm="0">
                                          <p:val>
                                            <p:strVal val="hidden"/>
                                          </p:val>
                                        </p:tav>
                                        <p:tav tm="50000">
                                          <p:val>
                                            <p:strVal val="visible"/>
                                          </p:val>
                                        </p:tav>
                                      </p:tavLst>
                                    </p:anim>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nodeType="click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210">
                                            <p:txEl>
                                              <p:pRg st="0" end="0"/>
                                            </p:txEl>
                                          </p:spTgt>
                                        </p:tgtEl>
                                        <p:attrNameLst>
                                          <p:attrName>style.visibility</p:attrName>
                                        </p:attrNameLst>
                                      </p:cBhvr>
                                      <p:to>
                                        <p:strVal val="visible"/>
                                      </p:to>
                                    </p:set>
                                    <p:animEffect transition="in" filter="fade">
                                      <p:cBhvr>
                                        <p:cTn id="45" dur="500"/>
                                        <p:tgtEl>
                                          <p:spTgt spid="210">
                                            <p:txEl>
                                              <p:pRg st="0" end="0"/>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85"/>
                                        </p:tgtEl>
                                        <p:attrNameLst>
                                          <p:attrName>style.visibility</p:attrName>
                                        </p:attrNameLst>
                                      </p:cBhvr>
                                      <p:to>
                                        <p:strVal val="visible"/>
                                      </p:to>
                                    </p:set>
                                    <p:animEffect transition="in" filter="fade">
                                      <p:cBhvr>
                                        <p:cTn id="48" dur="500"/>
                                        <p:tgtEl>
                                          <p:spTgt spid="85"/>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210">
                                            <p:txEl>
                                              <p:pRg st="1" end="1"/>
                                            </p:txEl>
                                          </p:spTgt>
                                        </p:tgtEl>
                                        <p:attrNameLst>
                                          <p:attrName>style.visibility</p:attrName>
                                        </p:attrNameLst>
                                      </p:cBhvr>
                                      <p:to>
                                        <p:strVal val="visible"/>
                                      </p:to>
                                    </p:set>
                                    <p:animEffect transition="in" filter="fade">
                                      <p:cBhvr>
                                        <p:cTn id="53" dur="500"/>
                                        <p:tgtEl>
                                          <p:spTgt spid="210">
                                            <p:txEl>
                                              <p:pRg st="1" end="1"/>
                                            </p:txEl>
                                          </p:spTgt>
                                        </p:tgtEl>
                                      </p:cBhvr>
                                    </p:animEffect>
                                  </p:childTnLst>
                                </p:cTn>
                              </p:par>
                              <p:par>
                                <p:cTn id="54" presetID="10" presetClass="entr" presetSubtype="0" fill="hold" nodeType="withEffect">
                                  <p:stCondLst>
                                    <p:cond delay="0"/>
                                  </p:stCondLst>
                                  <p:childTnLst>
                                    <p:set>
                                      <p:cBhvr>
                                        <p:cTn id="55" dur="1" fill="hold">
                                          <p:stCondLst>
                                            <p:cond delay="0"/>
                                          </p:stCondLst>
                                        </p:cTn>
                                        <p:tgtEl>
                                          <p:spTgt spid="81"/>
                                        </p:tgtEl>
                                        <p:attrNameLst>
                                          <p:attrName>style.visibility</p:attrName>
                                        </p:attrNameLst>
                                      </p:cBhvr>
                                      <p:to>
                                        <p:strVal val="visible"/>
                                      </p:to>
                                    </p:set>
                                    <p:animEffect transition="in" filter="fade">
                                      <p:cBhvr>
                                        <p:cTn id="56" dur="500"/>
                                        <p:tgtEl>
                                          <p:spTgt spid="8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10">
                                            <p:txEl>
                                              <p:pRg st="2" end="2"/>
                                            </p:txEl>
                                          </p:spTgt>
                                        </p:tgtEl>
                                        <p:attrNameLst>
                                          <p:attrName>style.visibility</p:attrName>
                                        </p:attrNameLst>
                                      </p:cBhvr>
                                      <p:to>
                                        <p:strVal val="visible"/>
                                      </p:to>
                                    </p:set>
                                    <p:animEffect transition="in" filter="fade">
                                      <p:cBhvr>
                                        <p:cTn id="61" dur="500"/>
                                        <p:tgtEl>
                                          <p:spTgt spid="210">
                                            <p:txEl>
                                              <p:pRg st="2" end="2"/>
                                            </p:txEl>
                                          </p:spTgt>
                                        </p:tgtEl>
                                      </p:cBhvr>
                                    </p:animEffect>
                                  </p:childTnLst>
                                </p:cTn>
                              </p:par>
                              <p:par>
                                <p:cTn id="62" presetID="10" presetClass="entr" presetSubtype="0" fill="hold" nodeType="with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fade">
                                      <p:cBhvr>
                                        <p:cTn id="64"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uiExpand="1" build="p"/>
      <p:bldP spid="210"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 name="Rounded Rectangle 181">
            <a:extLst>
              <a:ext uri="{FF2B5EF4-FFF2-40B4-BE49-F238E27FC236}">
                <a16:creationId xmlns:a16="http://schemas.microsoft.com/office/drawing/2014/main" id="{DDA9C9EE-79F0-464A-B9BB-3DFF2B9C70AA}"/>
              </a:ext>
            </a:extLst>
          </p:cNvPr>
          <p:cNvSpPr/>
          <p:nvPr/>
        </p:nvSpPr>
        <p:spPr>
          <a:xfrm>
            <a:off x="330130" y="1288972"/>
            <a:ext cx="4902797" cy="5138523"/>
          </a:xfrm>
          <a:prstGeom prst="roundRect">
            <a:avLst>
              <a:gd name="adj" fmla="val 3790"/>
            </a:avLst>
          </a:prstGeom>
          <a:solidFill>
            <a:srgbClr val="FAFAFA"/>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itle 2">
            <a:extLst>
              <a:ext uri="{FF2B5EF4-FFF2-40B4-BE49-F238E27FC236}">
                <a16:creationId xmlns:a16="http://schemas.microsoft.com/office/drawing/2014/main" id="{D675046A-8CD2-4140-A535-2C9C0B7C451B}"/>
              </a:ext>
            </a:extLst>
          </p:cNvPr>
          <p:cNvSpPr>
            <a:spLocks noGrp="1"/>
          </p:cNvSpPr>
          <p:nvPr>
            <p:ph type="title"/>
          </p:nvPr>
        </p:nvSpPr>
        <p:spPr/>
        <p:txBody>
          <a:bodyPr/>
          <a:lstStyle/>
          <a:p>
            <a:r>
              <a:rPr lang="en-US" dirty="0"/>
              <a:t>5G Deployment Strategies</a:t>
            </a:r>
          </a:p>
        </p:txBody>
      </p:sp>
      <p:sp>
        <p:nvSpPr>
          <p:cNvPr id="6" name="TextBox 5">
            <a:extLst>
              <a:ext uri="{FF2B5EF4-FFF2-40B4-BE49-F238E27FC236}">
                <a16:creationId xmlns:a16="http://schemas.microsoft.com/office/drawing/2014/main" id="{E20047D0-852D-9E49-9DB8-CC647C4AE44B}"/>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Background (2/2)</a:t>
            </a:r>
          </a:p>
        </p:txBody>
      </p:sp>
      <p:pic>
        <p:nvPicPr>
          <p:cNvPr id="7" name="Picture 6" descr="A close up of a logo&#10;&#10;Description automatically generated">
            <a:extLst>
              <a:ext uri="{FF2B5EF4-FFF2-40B4-BE49-F238E27FC236}">
                <a16:creationId xmlns:a16="http://schemas.microsoft.com/office/drawing/2014/main" id="{D4179A6C-E286-4D45-8E5F-F093B3482A4B}"/>
              </a:ext>
            </a:extLst>
          </p:cNvPr>
          <p:cNvPicPr>
            <a:picLocks noChangeAspect="1"/>
          </p:cNvPicPr>
          <p:nvPr/>
        </p:nvPicPr>
        <p:blipFill>
          <a:blip r:embed="rId3">
            <a:duotone>
              <a:schemeClr val="accent2">
                <a:shade val="45000"/>
                <a:satMod val="135000"/>
              </a:schemeClr>
              <a:prstClr val="white"/>
            </a:duotone>
          </a:blip>
          <a:stretch>
            <a:fillRect/>
          </a:stretch>
        </p:blipFill>
        <p:spPr>
          <a:xfrm>
            <a:off x="1383424" y="3140951"/>
            <a:ext cx="586830" cy="808084"/>
          </a:xfrm>
          <a:prstGeom prst="rect">
            <a:avLst/>
          </a:prstGeom>
        </p:spPr>
      </p:pic>
      <p:pic>
        <p:nvPicPr>
          <p:cNvPr id="10" name="Picture 9" descr="A close up of a logo&#10;&#10;Description automatically generated">
            <a:extLst>
              <a:ext uri="{FF2B5EF4-FFF2-40B4-BE49-F238E27FC236}">
                <a16:creationId xmlns:a16="http://schemas.microsoft.com/office/drawing/2014/main" id="{115BB0F1-78CE-CA4E-8CE7-D20529FFA7EE}"/>
              </a:ext>
            </a:extLst>
          </p:cNvPr>
          <p:cNvPicPr>
            <a:picLocks noChangeAspect="1"/>
          </p:cNvPicPr>
          <p:nvPr/>
        </p:nvPicPr>
        <p:blipFill>
          <a:blip r:embed="rId3">
            <a:duotone>
              <a:schemeClr val="accent5">
                <a:shade val="45000"/>
                <a:satMod val="135000"/>
              </a:schemeClr>
              <a:prstClr val="white"/>
            </a:duotone>
          </a:blip>
          <a:stretch>
            <a:fillRect/>
          </a:stretch>
        </p:blipFill>
        <p:spPr>
          <a:xfrm>
            <a:off x="3572930" y="3151197"/>
            <a:ext cx="586829" cy="808082"/>
          </a:xfrm>
          <a:prstGeom prst="rect">
            <a:avLst/>
          </a:prstGeom>
        </p:spPr>
      </p:pic>
      <p:cxnSp>
        <p:nvCxnSpPr>
          <p:cNvPr id="25" name="Straight Connector 24">
            <a:extLst>
              <a:ext uri="{FF2B5EF4-FFF2-40B4-BE49-F238E27FC236}">
                <a16:creationId xmlns:a16="http://schemas.microsoft.com/office/drawing/2014/main" id="{C3C8937E-2F0D-D145-AC80-7B47C57913B1}"/>
              </a:ext>
            </a:extLst>
          </p:cNvPr>
          <p:cNvCxnSpPr>
            <a:cxnSpLocks/>
          </p:cNvCxnSpPr>
          <p:nvPr/>
        </p:nvCxnSpPr>
        <p:spPr>
          <a:xfrm>
            <a:off x="1778228" y="3627834"/>
            <a:ext cx="1997075" cy="8518"/>
          </a:xfrm>
          <a:prstGeom prst="line">
            <a:avLst/>
          </a:prstGeom>
          <a:ln w="28575">
            <a:solidFill>
              <a:schemeClr val="accent5">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28" name="Straight Connector 27">
            <a:extLst>
              <a:ext uri="{FF2B5EF4-FFF2-40B4-BE49-F238E27FC236}">
                <a16:creationId xmlns:a16="http://schemas.microsoft.com/office/drawing/2014/main" id="{A1C7B771-A6C4-EE4B-B191-1C02CE502EB1}"/>
              </a:ext>
            </a:extLst>
          </p:cNvPr>
          <p:cNvCxnSpPr>
            <a:cxnSpLocks/>
          </p:cNvCxnSpPr>
          <p:nvPr/>
        </p:nvCxnSpPr>
        <p:spPr>
          <a:xfrm>
            <a:off x="1809978" y="3731013"/>
            <a:ext cx="1936750" cy="0"/>
          </a:xfrm>
          <a:prstGeom prst="line">
            <a:avLst/>
          </a:prstGeom>
          <a:ln w="28575">
            <a:solidFill>
              <a:schemeClr val="accent2">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pic>
        <p:nvPicPr>
          <p:cNvPr id="32" name="Graphic 31" descr="Smart Phone">
            <a:extLst>
              <a:ext uri="{FF2B5EF4-FFF2-40B4-BE49-F238E27FC236}">
                <a16:creationId xmlns:a16="http://schemas.microsoft.com/office/drawing/2014/main" id="{4A482622-BD7C-8944-A17D-25AA900BFEF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924321">
            <a:off x="2352183" y="4468302"/>
            <a:ext cx="543924" cy="543924"/>
          </a:xfrm>
          <a:prstGeom prst="rect">
            <a:avLst/>
          </a:prstGeom>
        </p:spPr>
      </p:pic>
      <p:sp>
        <p:nvSpPr>
          <p:cNvPr id="38" name="TextBox 37">
            <a:extLst>
              <a:ext uri="{FF2B5EF4-FFF2-40B4-BE49-F238E27FC236}">
                <a16:creationId xmlns:a16="http://schemas.microsoft.com/office/drawing/2014/main" id="{73B812A9-74EA-1A40-BF5E-BF511A4A04D1}"/>
              </a:ext>
            </a:extLst>
          </p:cNvPr>
          <p:cNvSpPr txBox="1"/>
          <p:nvPr/>
        </p:nvSpPr>
        <p:spPr>
          <a:xfrm>
            <a:off x="2673424" y="4706654"/>
            <a:ext cx="466794" cy="369332"/>
          </a:xfrm>
          <a:prstGeom prst="rect">
            <a:avLst/>
          </a:prstGeom>
          <a:noFill/>
        </p:spPr>
        <p:txBody>
          <a:bodyPr wrap="none" rtlCol="0">
            <a:spAutoFit/>
          </a:bodyPr>
          <a:lstStyle/>
          <a:p>
            <a:r>
              <a:rPr lang="en-US" b="1" dirty="0">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UE</a:t>
            </a:r>
          </a:p>
        </p:txBody>
      </p:sp>
      <p:cxnSp>
        <p:nvCxnSpPr>
          <p:cNvPr id="40" name="Straight Connector 39">
            <a:extLst>
              <a:ext uri="{FF2B5EF4-FFF2-40B4-BE49-F238E27FC236}">
                <a16:creationId xmlns:a16="http://schemas.microsoft.com/office/drawing/2014/main" id="{ACA10793-D05F-544C-B327-24C460638DA7}"/>
              </a:ext>
            </a:extLst>
          </p:cNvPr>
          <p:cNvCxnSpPr>
            <a:cxnSpLocks/>
          </p:cNvCxnSpPr>
          <p:nvPr/>
        </p:nvCxnSpPr>
        <p:spPr>
          <a:xfrm>
            <a:off x="2167442" y="4284811"/>
            <a:ext cx="321101" cy="187673"/>
          </a:xfrm>
          <a:prstGeom prst="line">
            <a:avLst/>
          </a:prstGeom>
          <a:ln w="28575">
            <a:solidFill>
              <a:schemeClr val="accent2">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44" name="Straight Connector 43">
            <a:extLst>
              <a:ext uri="{FF2B5EF4-FFF2-40B4-BE49-F238E27FC236}">
                <a16:creationId xmlns:a16="http://schemas.microsoft.com/office/drawing/2014/main" id="{A439A0A1-EA5B-DB4D-8DB5-B9D7CD70CB8B}"/>
              </a:ext>
            </a:extLst>
          </p:cNvPr>
          <p:cNvCxnSpPr>
            <a:cxnSpLocks/>
          </p:cNvCxnSpPr>
          <p:nvPr/>
        </p:nvCxnSpPr>
        <p:spPr>
          <a:xfrm flipH="1">
            <a:off x="2840811" y="4194004"/>
            <a:ext cx="504640" cy="425586"/>
          </a:xfrm>
          <a:prstGeom prst="line">
            <a:avLst/>
          </a:prstGeom>
          <a:ln w="28575">
            <a:solidFill>
              <a:schemeClr val="accent5">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50" name="Straight Connector 49">
            <a:extLst>
              <a:ext uri="{FF2B5EF4-FFF2-40B4-BE49-F238E27FC236}">
                <a16:creationId xmlns:a16="http://schemas.microsoft.com/office/drawing/2014/main" id="{0F7161AF-3F4F-0C4F-9BE3-873AC6CD4A12}"/>
              </a:ext>
            </a:extLst>
          </p:cNvPr>
          <p:cNvCxnSpPr>
            <a:cxnSpLocks/>
          </p:cNvCxnSpPr>
          <p:nvPr/>
        </p:nvCxnSpPr>
        <p:spPr>
          <a:xfrm>
            <a:off x="2157941" y="4384371"/>
            <a:ext cx="306796" cy="191151"/>
          </a:xfrm>
          <a:prstGeom prst="line">
            <a:avLst/>
          </a:prstGeom>
          <a:ln w="28575">
            <a:solidFill>
              <a:schemeClr val="accent2">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sp>
        <p:nvSpPr>
          <p:cNvPr id="60" name="Rounded Rectangle 59">
            <a:extLst>
              <a:ext uri="{FF2B5EF4-FFF2-40B4-BE49-F238E27FC236}">
                <a16:creationId xmlns:a16="http://schemas.microsoft.com/office/drawing/2014/main" id="{7810A1A6-F476-8647-8C38-4E5A157A3635}"/>
              </a:ext>
            </a:extLst>
          </p:cNvPr>
          <p:cNvSpPr/>
          <p:nvPr/>
        </p:nvSpPr>
        <p:spPr>
          <a:xfrm>
            <a:off x="3410857" y="3933171"/>
            <a:ext cx="910976" cy="342185"/>
          </a:xfrm>
          <a:prstGeom prst="round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a:solidFill>
                  <a:schemeClr val="accent5">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5G-RAN</a:t>
            </a:r>
          </a:p>
        </p:txBody>
      </p:sp>
      <p:sp>
        <p:nvSpPr>
          <p:cNvPr id="62" name="Rounded Rectangle 61">
            <a:extLst>
              <a:ext uri="{FF2B5EF4-FFF2-40B4-BE49-F238E27FC236}">
                <a16:creationId xmlns:a16="http://schemas.microsoft.com/office/drawing/2014/main" id="{F8D73AE5-B089-9E4F-8855-1BF872E05D7B}"/>
              </a:ext>
            </a:extLst>
          </p:cNvPr>
          <p:cNvSpPr/>
          <p:nvPr/>
        </p:nvSpPr>
        <p:spPr>
          <a:xfrm>
            <a:off x="1158218" y="3929234"/>
            <a:ext cx="983194" cy="346122"/>
          </a:xfrm>
          <a:prstGeom prst="round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a:solidFill>
                  <a:schemeClr val="accent2">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LTE-RAN</a:t>
            </a:r>
            <a:endParaRPr lang="en-US" sz="1600" b="1" dirty="0">
              <a:solidFill>
                <a:schemeClr val="accent2">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endParaRPr>
          </a:p>
        </p:txBody>
      </p:sp>
      <p:cxnSp>
        <p:nvCxnSpPr>
          <p:cNvPr id="72" name="Straight Connector 71">
            <a:extLst>
              <a:ext uri="{FF2B5EF4-FFF2-40B4-BE49-F238E27FC236}">
                <a16:creationId xmlns:a16="http://schemas.microsoft.com/office/drawing/2014/main" id="{58FFCD3F-8C65-C842-BFC9-D64ED61C14BD}"/>
              </a:ext>
            </a:extLst>
          </p:cNvPr>
          <p:cNvCxnSpPr>
            <a:cxnSpLocks/>
          </p:cNvCxnSpPr>
          <p:nvPr/>
        </p:nvCxnSpPr>
        <p:spPr>
          <a:xfrm>
            <a:off x="2358030" y="2613142"/>
            <a:ext cx="1226298" cy="527809"/>
          </a:xfrm>
          <a:prstGeom prst="line">
            <a:avLst/>
          </a:prstGeom>
          <a:ln w="28575">
            <a:solidFill>
              <a:schemeClr val="accent5">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sp>
        <p:nvSpPr>
          <p:cNvPr id="82" name="Rounded Rectangle 81">
            <a:extLst>
              <a:ext uri="{FF2B5EF4-FFF2-40B4-BE49-F238E27FC236}">
                <a16:creationId xmlns:a16="http://schemas.microsoft.com/office/drawing/2014/main" id="{5652CBFE-9710-B740-AA0C-16DA28587809}"/>
              </a:ext>
            </a:extLst>
          </p:cNvPr>
          <p:cNvSpPr/>
          <p:nvPr/>
        </p:nvSpPr>
        <p:spPr>
          <a:xfrm>
            <a:off x="238697" y="1148257"/>
            <a:ext cx="5104483" cy="357808"/>
          </a:xfrm>
          <a:prstGeom prst="roundRect">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Non-Standalone (NSA)</a:t>
            </a:r>
            <a:endPar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sp>
        <p:nvSpPr>
          <p:cNvPr id="1041" name="Cube 1040">
            <a:extLst>
              <a:ext uri="{FF2B5EF4-FFF2-40B4-BE49-F238E27FC236}">
                <a16:creationId xmlns:a16="http://schemas.microsoft.com/office/drawing/2014/main" id="{9434891C-23F9-8648-B8AA-040D596DFD79}"/>
              </a:ext>
            </a:extLst>
          </p:cNvPr>
          <p:cNvSpPr/>
          <p:nvPr/>
        </p:nvSpPr>
        <p:spPr>
          <a:xfrm>
            <a:off x="1265475" y="1954486"/>
            <a:ext cx="1235352" cy="604321"/>
          </a:xfrm>
          <a:prstGeom prst="cube">
            <a:avLst>
              <a:gd name="adj" fmla="val 9004"/>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bg1"/>
                </a:solidFill>
                <a:latin typeface="CMU Sans Serif" panose="02000603000000000000" pitchFamily="2" charset="0"/>
                <a:ea typeface="CMU Sans Serif" panose="02000603000000000000" pitchFamily="2" charset="0"/>
                <a:cs typeface="CMU Sans Serif" panose="02000603000000000000" pitchFamily="2" charset="0"/>
              </a:rPr>
              <a:t>LTE CORE</a:t>
            </a:r>
          </a:p>
        </p:txBody>
      </p:sp>
      <p:cxnSp>
        <p:nvCxnSpPr>
          <p:cNvPr id="167" name="Straight Connector 166">
            <a:extLst>
              <a:ext uri="{FF2B5EF4-FFF2-40B4-BE49-F238E27FC236}">
                <a16:creationId xmlns:a16="http://schemas.microsoft.com/office/drawing/2014/main" id="{9C5A91D4-AAE6-124C-A425-FAE6A9D83054}"/>
              </a:ext>
            </a:extLst>
          </p:cNvPr>
          <p:cNvCxnSpPr>
            <a:cxnSpLocks/>
          </p:cNvCxnSpPr>
          <p:nvPr/>
        </p:nvCxnSpPr>
        <p:spPr>
          <a:xfrm>
            <a:off x="1715205" y="2600262"/>
            <a:ext cx="0" cy="631297"/>
          </a:xfrm>
          <a:prstGeom prst="line">
            <a:avLst/>
          </a:prstGeom>
          <a:ln w="28575">
            <a:solidFill>
              <a:schemeClr val="accent2">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168" name="Straight Connector 167">
            <a:extLst>
              <a:ext uri="{FF2B5EF4-FFF2-40B4-BE49-F238E27FC236}">
                <a16:creationId xmlns:a16="http://schemas.microsoft.com/office/drawing/2014/main" id="{AB2F0158-207E-7840-8A0C-D2BCCBC3110A}"/>
              </a:ext>
            </a:extLst>
          </p:cNvPr>
          <p:cNvCxnSpPr>
            <a:cxnSpLocks/>
          </p:cNvCxnSpPr>
          <p:nvPr/>
        </p:nvCxnSpPr>
        <p:spPr>
          <a:xfrm>
            <a:off x="1640113" y="2600262"/>
            <a:ext cx="0" cy="631861"/>
          </a:xfrm>
          <a:prstGeom prst="line">
            <a:avLst/>
          </a:prstGeom>
          <a:ln w="28575">
            <a:solidFill>
              <a:schemeClr val="accent2">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sp>
        <p:nvSpPr>
          <p:cNvPr id="2" name="Striped Right Arrow 1">
            <a:extLst>
              <a:ext uri="{FF2B5EF4-FFF2-40B4-BE49-F238E27FC236}">
                <a16:creationId xmlns:a16="http://schemas.microsoft.com/office/drawing/2014/main" id="{600BEF4D-FE6D-024A-8531-871BCA194169}"/>
              </a:ext>
            </a:extLst>
          </p:cNvPr>
          <p:cNvSpPr/>
          <p:nvPr/>
        </p:nvSpPr>
        <p:spPr>
          <a:xfrm>
            <a:off x="5995599" y="3021253"/>
            <a:ext cx="860752" cy="773823"/>
          </a:xfrm>
          <a:prstGeom prst="striped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8" name="Straight Connector 67">
            <a:extLst>
              <a:ext uri="{FF2B5EF4-FFF2-40B4-BE49-F238E27FC236}">
                <a16:creationId xmlns:a16="http://schemas.microsoft.com/office/drawing/2014/main" id="{3E12CA20-DDDE-BB47-92D5-F0FA4BBF4149}"/>
              </a:ext>
            </a:extLst>
          </p:cNvPr>
          <p:cNvCxnSpPr>
            <a:cxnSpLocks/>
          </p:cNvCxnSpPr>
          <p:nvPr/>
        </p:nvCxnSpPr>
        <p:spPr>
          <a:xfrm>
            <a:off x="5321146" y="2011646"/>
            <a:ext cx="274697" cy="0"/>
          </a:xfrm>
          <a:prstGeom prst="line">
            <a:avLst/>
          </a:prstGeom>
          <a:ln w="28575">
            <a:solidFill>
              <a:schemeClr val="tx1"/>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69" name="Straight Connector 68">
            <a:extLst>
              <a:ext uri="{FF2B5EF4-FFF2-40B4-BE49-F238E27FC236}">
                <a16:creationId xmlns:a16="http://schemas.microsoft.com/office/drawing/2014/main" id="{0AFB8ADA-4420-B247-A166-CC3DE9D19A98}"/>
              </a:ext>
            </a:extLst>
          </p:cNvPr>
          <p:cNvCxnSpPr>
            <a:cxnSpLocks/>
          </p:cNvCxnSpPr>
          <p:nvPr/>
        </p:nvCxnSpPr>
        <p:spPr>
          <a:xfrm>
            <a:off x="5321146" y="2340625"/>
            <a:ext cx="274935" cy="0"/>
          </a:xfrm>
          <a:prstGeom prst="line">
            <a:avLst/>
          </a:prstGeom>
          <a:ln w="28575">
            <a:solidFill>
              <a:schemeClr val="tx1"/>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sp>
        <p:nvSpPr>
          <p:cNvPr id="11" name="TextBox 10">
            <a:extLst>
              <a:ext uri="{FF2B5EF4-FFF2-40B4-BE49-F238E27FC236}">
                <a16:creationId xmlns:a16="http://schemas.microsoft.com/office/drawing/2014/main" id="{ABE66C6C-01C5-9A40-9D31-BB8F3A77CD6E}"/>
              </a:ext>
            </a:extLst>
          </p:cNvPr>
          <p:cNvSpPr txBox="1"/>
          <p:nvPr/>
        </p:nvSpPr>
        <p:spPr>
          <a:xfrm>
            <a:off x="5586206" y="1853894"/>
            <a:ext cx="1118328" cy="338554"/>
          </a:xfrm>
          <a:prstGeom prst="rect">
            <a:avLst/>
          </a:prstGeom>
          <a:noFill/>
        </p:spPr>
        <p:txBody>
          <a:bodyPr wrap="square" rtlCol="0">
            <a:spAutoFit/>
          </a:bodyPr>
          <a:lstStyle/>
          <a:p>
            <a:pPr algn="ctr"/>
            <a:r>
              <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rPr>
              <a:t>Data plane</a:t>
            </a:r>
          </a:p>
        </p:txBody>
      </p:sp>
      <p:sp>
        <p:nvSpPr>
          <p:cNvPr id="75" name="TextBox 74">
            <a:extLst>
              <a:ext uri="{FF2B5EF4-FFF2-40B4-BE49-F238E27FC236}">
                <a16:creationId xmlns:a16="http://schemas.microsoft.com/office/drawing/2014/main" id="{6DAD04EC-7E1C-934A-AEEF-DBC59778A461}"/>
              </a:ext>
            </a:extLst>
          </p:cNvPr>
          <p:cNvSpPr txBox="1"/>
          <p:nvPr/>
        </p:nvSpPr>
        <p:spPr>
          <a:xfrm>
            <a:off x="5564172" y="2155615"/>
            <a:ext cx="1374471" cy="338554"/>
          </a:xfrm>
          <a:prstGeom prst="rect">
            <a:avLst/>
          </a:prstGeom>
          <a:noFill/>
        </p:spPr>
        <p:txBody>
          <a:bodyPr wrap="square" rtlCol="0">
            <a:spAutoFit/>
          </a:bodyPr>
          <a:lstStyle/>
          <a:p>
            <a:pPr algn="ctr"/>
            <a:r>
              <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rPr>
              <a:t>Control plane</a:t>
            </a:r>
          </a:p>
        </p:txBody>
      </p:sp>
      <p:grpSp>
        <p:nvGrpSpPr>
          <p:cNvPr id="26" name="Group 25">
            <a:extLst>
              <a:ext uri="{FF2B5EF4-FFF2-40B4-BE49-F238E27FC236}">
                <a16:creationId xmlns:a16="http://schemas.microsoft.com/office/drawing/2014/main" id="{B302FE8C-C138-3242-8411-4B3B51B4B600}"/>
              </a:ext>
            </a:extLst>
          </p:cNvPr>
          <p:cNvGrpSpPr/>
          <p:nvPr/>
        </p:nvGrpSpPr>
        <p:grpSpPr>
          <a:xfrm>
            <a:off x="6742325" y="1148257"/>
            <a:ext cx="5210978" cy="5251060"/>
            <a:chOff x="6742325" y="1148257"/>
            <a:chExt cx="5210978" cy="5251060"/>
          </a:xfrm>
        </p:grpSpPr>
        <p:sp>
          <p:nvSpPr>
            <p:cNvPr id="1087" name="Rounded Rectangle 1086">
              <a:extLst>
                <a:ext uri="{FF2B5EF4-FFF2-40B4-BE49-F238E27FC236}">
                  <a16:creationId xmlns:a16="http://schemas.microsoft.com/office/drawing/2014/main" id="{9163CD50-D927-0645-A079-F0EA57A00C2B}"/>
                </a:ext>
              </a:extLst>
            </p:cNvPr>
            <p:cNvSpPr/>
            <p:nvPr/>
          </p:nvSpPr>
          <p:spPr>
            <a:xfrm>
              <a:off x="6851631" y="1288971"/>
              <a:ext cx="4980488" cy="5110346"/>
            </a:xfrm>
            <a:prstGeom prst="roundRect">
              <a:avLst>
                <a:gd name="adj" fmla="val 3790"/>
              </a:avLst>
            </a:prstGeom>
            <a:solidFill>
              <a:srgbClr val="FAFAFA"/>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3" name="Picture 122" descr="A close up of a logo&#10;&#10;Description automatically generated">
              <a:extLst>
                <a:ext uri="{FF2B5EF4-FFF2-40B4-BE49-F238E27FC236}">
                  <a16:creationId xmlns:a16="http://schemas.microsoft.com/office/drawing/2014/main" id="{A1ED8E33-D3C6-8541-8FCA-CA8DFBC4A441}"/>
                </a:ext>
              </a:extLst>
            </p:cNvPr>
            <p:cNvPicPr>
              <a:picLocks noChangeAspect="1"/>
            </p:cNvPicPr>
            <p:nvPr/>
          </p:nvPicPr>
          <p:blipFill>
            <a:blip r:embed="rId3">
              <a:duotone>
                <a:schemeClr val="accent2">
                  <a:shade val="45000"/>
                  <a:satMod val="135000"/>
                </a:schemeClr>
                <a:prstClr val="white"/>
              </a:duotone>
            </a:blip>
            <a:stretch>
              <a:fillRect/>
            </a:stretch>
          </p:blipFill>
          <p:spPr>
            <a:xfrm>
              <a:off x="8209454" y="2976765"/>
              <a:ext cx="586830" cy="808084"/>
            </a:xfrm>
            <a:prstGeom prst="rect">
              <a:avLst/>
            </a:prstGeom>
          </p:spPr>
        </p:pic>
        <p:pic>
          <p:nvPicPr>
            <p:cNvPr id="124" name="Picture 123" descr="A close up of a logo&#10;&#10;Description automatically generated">
              <a:extLst>
                <a:ext uri="{FF2B5EF4-FFF2-40B4-BE49-F238E27FC236}">
                  <a16:creationId xmlns:a16="http://schemas.microsoft.com/office/drawing/2014/main" id="{8ADF3794-E4F8-2249-A976-153754609D4E}"/>
                </a:ext>
              </a:extLst>
            </p:cNvPr>
            <p:cNvPicPr>
              <a:picLocks noChangeAspect="1"/>
            </p:cNvPicPr>
            <p:nvPr/>
          </p:nvPicPr>
          <p:blipFill>
            <a:blip r:embed="rId3">
              <a:duotone>
                <a:schemeClr val="accent5">
                  <a:shade val="45000"/>
                  <a:satMod val="135000"/>
                </a:schemeClr>
                <a:prstClr val="white"/>
              </a:duotone>
            </a:blip>
            <a:stretch>
              <a:fillRect/>
            </a:stretch>
          </p:blipFill>
          <p:spPr>
            <a:xfrm>
              <a:off x="9892187" y="2987011"/>
              <a:ext cx="586829" cy="808082"/>
            </a:xfrm>
            <a:prstGeom prst="rect">
              <a:avLst/>
            </a:prstGeom>
          </p:spPr>
        </p:pic>
        <p:cxnSp>
          <p:nvCxnSpPr>
            <p:cNvPr id="125" name="Straight Connector 124">
              <a:extLst>
                <a:ext uri="{FF2B5EF4-FFF2-40B4-BE49-F238E27FC236}">
                  <a16:creationId xmlns:a16="http://schemas.microsoft.com/office/drawing/2014/main" id="{5EF675FC-6A7F-B842-A17B-E6F3650596C6}"/>
                </a:ext>
              </a:extLst>
            </p:cNvPr>
            <p:cNvCxnSpPr>
              <a:cxnSpLocks/>
            </p:cNvCxnSpPr>
            <p:nvPr/>
          </p:nvCxnSpPr>
          <p:spPr>
            <a:xfrm>
              <a:off x="8532523" y="2600262"/>
              <a:ext cx="0" cy="456598"/>
            </a:xfrm>
            <a:prstGeom prst="line">
              <a:avLst/>
            </a:prstGeom>
            <a:ln w="28575">
              <a:solidFill>
                <a:schemeClr val="accent2">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126" name="Straight Connector 125">
              <a:extLst>
                <a:ext uri="{FF2B5EF4-FFF2-40B4-BE49-F238E27FC236}">
                  <a16:creationId xmlns:a16="http://schemas.microsoft.com/office/drawing/2014/main" id="{492AB621-5E62-2D46-970C-34EDB315F047}"/>
                </a:ext>
              </a:extLst>
            </p:cNvPr>
            <p:cNvCxnSpPr>
              <a:cxnSpLocks/>
            </p:cNvCxnSpPr>
            <p:nvPr/>
          </p:nvCxnSpPr>
          <p:spPr>
            <a:xfrm>
              <a:off x="8457431" y="2600262"/>
              <a:ext cx="0" cy="457162"/>
            </a:xfrm>
            <a:prstGeom prst="line">
              <a:avLst/>
            </a:prstGeom>
            <a:ln w="28575">
              <a:solidFill>
                <a:schemeClr val="accent2">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127" name="Straight Connector 126">
              <a:extLst>
                <a:ext uri="{FF2B5EF4-FFF2-40B4-BE49-F238E27FC236}">
                  <a16:creationId xmlns:a16="http://schemas.microsoft.com/office/drawing/2014/main" id="{B528C34E-E73A-3B4D-ABD6-5CD5E9DD10D7}"/>
                </a:ext>
              </a:extLst>
            </p:cNvPr>
            <p:cNvCxnSpPr>
              <a:cxnSpLocks/>
            </p:cNvCxnSpPr>
            <p:nvPr/>
          </p:nvCxnSpPr>
          <p:spPr>
            <a:xfrm>
              <a:off x="9196760" y="2207097"/>
              <a:ext cx="332657" cy="1543"/>
            </a:xfrm>
            <a:prstGeom prst="line">
              <a:avLst/>
            </a:prstGeom>
            <a:ln w="28575">
              <a:solidFill>
                <a:schemeClr val="tx1"/>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128" name="Straight Connector 127">
              <a:extLst>
                <a:ext uri="{FF2B5EF4-FFF2-40B4-BE49-F238E27FC236}">
                  <a16:creationId xmlns:a16="http://schemas.microsoft.com/office/drawing/2014/main" id="{17D69A69-E7B4-2D41-93EF-53D1622CA7D9}"/>
                </a:ext>
              </a:extLst>
            </p:cNvPr>
            <p:cNvCxnSpPr>
              <a:cxnSpLocks/>
            </p:cNvCxnSpPr>
            <p:nvPr/>
          </p:nvCxnSpPr>
          <p:spPr>
            <a:xfrm>
              <a:off x="9196760" y="2310276"/>
              <a:ext cx="332657" cy="0"/>
            </a:xfrm>
            <a:prstGeom prst="line">
              <a:avLst/>
            </a:prstGeom>
            <a:ln w="28575">
              <a:solidFill>
                <a:schemeClr val="tx1"/>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pic>
          <p:nvPicPr>
            <p:cNvPr id="129" name="Graphic 128" descr="Smart Phone">
              <a:extLst>
                <a:ext uri="{FF2B5EF4-FFF2-40B4-BE49-F238E27FC236}">
                  <a16:creationId xmlns:a16="http://schemas.microsoft.com/office/drawing/2014/main" id="{463C6A9B-207E-0948-BDD6-B7587B454D2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924321">
              <a:off x="9860536" y="4495416"/>
              <a:ext cx="543924" cy="543924"/>
            </a:xfrm>
            <a:prstGeom prst="rect">
              <a:avLst/>
            </a:prstGeom>
          </p:spPr>
        </p:pic>
        <p:sp>
          <p:nvSpPr>
            <p:cNvPr id="130" name="TextBox 129">
              <a:extLst>
                <a:ext uri="{FF2B5EF4-FFF2-40B4-BE49-F238E27FC236}">
                  <a16:creationId xmlns:a16="http://schemas.microsoft.com/office/drawing/2014/main" id="{D6B900EC-F9A8-2E42-8A56-C64FAEA06A6A}"/>
                </a:ext>
              </a:extLst>
            </p:cNvPr>
            <p:cNvSpPr txBox="1"/>
            <p:nvPr/>
          </p:nvSpPr>
          <p:spPr>
            <a:xfrm>
              <a:off x="10192794" y="4667666"/>
              <a:ext cx="466794" cy="369332"/>
            </a:xfrm>
            <a:prstGeom prst="rect">
              <a:avLst/>
            </a:prstGeom>
            <a:noFill/>
          </p:spPr>
          <p:txBody>
            <a:bodyPr wrap="none" rtlCol="0">
              <a:spAutoFit/>
            </a:bodyPr>
            <a:lstStyle/>
            <a:p>
              <a:r>
                <a:rPr lang="en-US" b="1" dirty="0">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UE</a:t>
              </a:r>
            </a:p>
          </p:txBody>
        </p:sp>
        <p:cxnSp>
          <p:nvCxnSpPr>
            <p:cNvPr id="131" name="Straight Connector 130">
              <a:extLst>
                <a:ext uri="{FF2B5EF4-FFF2-40B4-BE49-F238E27FC236}">
                  <a16:creationId xmlns:a16="http://schemas.microsoft.com/office/drawing/2014/main" id="{F15A7473-6597-754E-9510-76666A7B3A26}"/>
                </a:ext>
              </a:extLst>
            </p:cNvPr>
            <p:cNvCxnSpPr>
              <a:cxnSpLocks/>
            </p:cNvCxnSpPr>
            <p:nvPr/>
          </p:nvCxnSpPr>
          <p:spPr>
            <a:xfrm>
              <a:off x="8475847" y="4157102"/>
              <a:ext cx="0" cy="296726"/>
            </a:xfrm>
            <a:prstGeom prst="line">
              <a:avLst/>
            </a:prstGeom>
            <a:ln w="28575">
              <a:solidFill>
                <a:schemeClr val="accent2">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133" name="Straight Connector 132">
              <a:extLst>
                <a:ext uri="{FF2B5EF4-FFF2-40B4-BE49-F238E27FC236}">
                  <a16:creationId xmlns:a16="http://schemas.microsoft.com/office/drawing/2014/main" id="{EC335585-BE23-7249-A663-F29BEE6AF6CF}"/>
                </a:ext>
              </a:extLst>
            </p:cNvPr>
            <p:cNvCxnSpPr>
              <a:cxnSpLocks/>
            </p:cNvCxnSpPr>
            <p:nvPr/>
          </p:nvCxnSpPr>
          <p:spPr>
            <a:xfrm>
              <a:off x="8377130" y="4157102"/>
              <a:ext cx="0" cy="296726"/>
            </a:xfrm>
            <a:prstGeom prst="line">
              <a:avLst/>
            </a:prstGeom>
            <a:ln w="28575">
              <a:solidFill>
                <a:schemeClr val="accent2">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sp>
          <p:nvSpPr>
            <p:cNvPr id="134" name="Rounded Rectangle 133">
              <a:extLst>
                <a:ext uri="{FF2B5EF4-FFF2-40B4-BE49-F238E27FC236}">
                  <a16:creationId xmlns:a16="http://schemas.microsoft.com/office/drawing/2014/main" id="{A1CA01D7-A371-984C-9319-AAB214A87CB3}"/>
                </a:ext>
              </a:extLst>
            </p:cNvPr>
            <p:cNvSpPr/>
            <p:nvPr/>
          </p:nvSpPr>
          <p:spPr>
            <a:xfrm>
              <a:off x="9730114" y="3768985"/>
              <a:ext cx="910976" cy="341115"/>
            </a:xfrm>
            <a:prstGeom prst="round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a:solidFill>
                    <a:schemeClr val="accent5">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5G-RAN</a:t>
              </a:r>
            </a:p>
          </p:txBody>
        </p:sp>
        <p:sp>
          <p:nvSpPr>
            <p:cNvPr id="135" name="Rounded Rectangle 134">
              <a:extLst>
                <a:ext uri="{FF2B5EF4-FFF2-40B4-BE49-F238E27FC236}">
                  <a16:creationId xmlns:a16="http://schemas.microsoft.com/office/drawing/2014/main" id="{1B660D00-6A5A-1D4A-87A9-E89954970DA9}"/>
                </a:ext>
              </a:extLst>
            </p:cNvPr>
            <p:cNvSpPr/>
            <p:nvPr/>
          </p:nvSpPr>
          <p:spPr>
            <a:xfrm>
              <a:off x="7984248" y="3765048"/>
              <a:ext cx="983194" cy="345052"/>
            </a:xfrm>
            <a:prstGeom prst="round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US" b="1" dirty="0">
                  <a:solidFill>
                    <a:schemeClr val="accent2">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LTE-RAN</a:t>
              </a:r>
              <a:endParaRPr lang="en-US" sz="1600" b="1" dirty="0">
                <a:solidFill>
                  <a:schemeClr val="accent2">
                    <a:lumMod val="75000"/>
                  </a:schemeClr>
                </a:solidFill>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endParaRPr>
            </a:p>
          </p:txBody>
        </p:sp>
        <p:sp>
          <p:nvSpPr>
            <p:cNvPr id="137" name="Cube 136">
              <a:extLst>
                <a:ext uri="{FF2B5EF4-FFF2-40B4-BE49-F238E27FC236}">
                  <a16:creationId xmlns:a16="http://schemas.microsoft.com/office/drawing/2014/main" id="{C3B1CFE3-85DA-084B-BF25-4C233891484B}"/>
                </a:ext>
              </a:extLst>
            </p:cNvPr>
            <p:cNvSpPr/>
            <p:nvPr/>
          </p:nvSpPr>
          <p:spPr>
            <a:xfrm>
              <a:off x="7927019" y="1944290"/>
              <a:ext cx="1235352" cy="604321"/>
            </a:xfrm>
            <a:prstGeom prst="cube">
              <a:avLst>
                <a:gd name="adj" fmla="val 9004"/>
              </a:avLst>
            </a:prstGeom>
            <a:solidFill>
              <a:schemeClr val="accent2">
                <a:lumMod val="75000"/>
              </a:schemeClr>
            </a:solidFill>
            <a:ln>
              <a:solidFill>
                <a:schemeClr val="accent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LTE CORE</a:t>
              </a:r>
            </a:p>
          </p:txBody>
        </p:sp>
        <p:sp>
          <p:nvSpPr>
            <p:cNvPr id="138" name="Cube 137">
              <a:extLst>
                <a:ext uri="{FF2B5EF4-FFF2-40B4-BE49-F238E27FC236}">
                  <a16:creationId xmlns:a16="http://schemas.microsoft.com/office/drawing/2014/main" id="{B39FB560-A4F8-8F4C-887D-E475A6467F1E}"/>
                </a:ext>
              </a:extLst>
            </p:cNvPr>
            <p:cNvSpPr/>
            <p:nvPr/>
          </p:nvSpPr>
          <p:spPr>
            <a:xfrm>
              <a:off x="9567432" y="1964353"/>
              <a:ext cx="1235352" cy="604321"/>
            </a:xfrm>
            <a:prstGeom prst="cube">
              <a:avLst>
                <a:gd name="adj" fmla="val 9004"/>
              </a:avLst>
            </a:prstGeom>
            <a:solidFill>
              <a:schemeClr val="accent5">
                <a:lumMod val="75000"/>
              </a:schemeClr>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5G CORE</a:t>
              </a:r>
            </a:p>
          </p:txBody>
        </p:sp>
        <p:pic>
          <p:nvPicPr>
            <p:cNvPr id="139" name="Graphic 138" descr="Smart Phone">
              <a:extLst>
                <a:ext uri="{FF2B5EF4-FFF2-40B4-BE49-F238E27FC236}">
                  <a16:creationId xmlns:a16="http://schemas.microsoft.com/office/drawing/2014/main" id="{D64F21E3-5C9C-6945-A74D-EDEB472F019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924321">
              <a:off x="8055756" y="4489065"/>
              <a:ext cx="543924" cy="543924"/>
            </a:xfrm>
            <a:prstGeom prst="rect">
              <a:avLst/>
            </a:prstGeom>
          </p:spPr>
        </p:pic>
        <p:sp>
          <p:nvSpPr>
            <p:cNvPr id="140" name="TextBox 139">
              <a:extLst>
                <a:ext uri="{FF2B5EF4-FFF2-40B4-BE49-F238E27FC236}">
                  <a16:creationId xmlns:a16="http://schemas.microsoft.com/office/drawing/2014/main" id="{8678145D-BC92-2A45-9668-065373D79F72}"/>
                </a:ext>
              </a:extLst>
            </p:cNvPr>
            <p:cNvSpPr txBox="1"/>
            <p:nvPr/>
          </p:nvSpPr>
          <p:spPr>
            <a:xfrm>
              <a:off x="8388014" y="4661315"/>
              <a:ext cx="466794" cy="369332"/>
            </a:xfrm>
            <a:prstGeom prst="rect">
              <a:avLst/>
            </a:prstGeom>
            <a:noFill/>
          </p:spPr>
          <p:txBody>
            <a:bodyPr wrap="none" rtlCol="0">
              <a:spAutoFit/>
            </a:bodyPr>
            <a:lstStyle/>
            <a:p>
              <a:r>
                <a:rPr lang="en-US" b="1" dirty="0">
                  <a:latin typeface="CMU Sans Serif Demi Condensed D" panose="02000603000000000000" pitchFamily="2" charset="0"/>
                  <a:ea typeface="CMU Sans Serif Demi Condensed D" panose="02000603000000000000" pitchFamily="2" charset="0"/>
                  <a:cs typeface="CMU Sans Serif Demi Condensed D" panose="02000603000000000000" pitchFamily="2" charset="0"/>
                </a:rPr>
                <a:t>UE</a:t>
              </a:r>
            </a:p>
          </p:txBody>
        </p:sp>
        <p:cxnSp>
          <p:nvCxnSpPr>
            <p:cNvPr id="154" name="Straight Connector 153">
              <a:extLst>
                <a:ext uri="{FF2B5EF4-FFF2-40B4-BE49-F238E27FC236}">
                  <a16:creationId xmlns:a16="http://schemas.microsoft.com/office/drawing/2014/main" id="{9459714C-E5F7-3F45-9E95-74EDEB3FAF91}"/>
                </a:ext>
              </a:extLst>
            </p:cNvPr>
            <p:cNvCxnSpPr>
              <a:cxnSpLocks/>
            </p:cNvCxnSpPr>
            <p:nvPr/>
          </p:nvCxnSpPr>
          <p:spPr>
            <a:xfrm>
              <a:off x="10231215" y="4157102"/>
              <a:ext cx="0" cy="296726"/>
            </a:xfrm>
            <a:prstGeom prst="line">
              <a:avLst/>
            </a:prstGeom>
            <a:ln w="28575">
              <a:solidFill>
                <a:schemeClr val="accent5">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155" name="Straight Connector 154">
              <a:extLst>
                <a:ext uri="{FF2B5EF4-FFF2-40B4-BE49-F238E27FC236}">
                  <a16:creationId xmlns:a16="http://schemas.microsoft.com/office/drawing/2014/main" id="{04BDC0B3-11BC-754D-816A-C1261F02560B}"/>
                </a:ext>
              </a:extLst>
            </p:cNvPr>
            <p:cNvCxnSpPr>
              <a:cxnSpLocks/>
            </p:cNvCxnSpPr>
            <p:nvPr/>
          </p:nvCxnSpPr>
          <p:spPr>
            <a:xfrm>
              <a:off x="10132498" y="4157102"/>
              <a:ext cx="0" cy="296726"/>
            </a:xfrm>
            <a:prstGeom prst="line">
              <a:avLst/>
            </a:prstGeom>
            <a:ln w="28575">
              <a:solidFill>
                <a:schemeClr val="accent5">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163" name="Straight Connector 162">
              <a:extLst>
                <a:ext uri="{FF2B5EF4-FFF2-40B4-BE49-F238E27FC236}">
                  <a16:creationId xmlns:a16="http://schemas.microsoft.com/office/drawing/2014/main" id="{84757C3A-AE5E-E343-90CB-AAA119E7A343}"/>
                </a:ext>
              </a:extLst>
            </p:cNvPr>
            <p:cNvCxnSpPr>
              <a:cxnSpLocks/>
            </p:cNvCxnSpPr>
            <p:nvPr/>
          </p:nvCxnSpPr>
          <p:spPr>
            <a:xfrm>
              <a:off x="10221690" y="2613142"/>
              <a:ext cx="0" cy="460039"/>
            </a:xfrm>
            <a:prstGeom prst="line">
              <a:avLst/>
            </a:prstGeom>
            <a:ln w="28575">
              <a:solidFill>
                <a:schemeClr val="accent5">
                  <a:lumMod val="75000"/>
                </a:schemeClr>
              </a:solidFill>
              <a:headEnd type="oval" w="sm" len="sm"/>
              <a:tailEnd type="oval" w="sm" len="sm"/>
            </a:ln>
          </p:spPr>
          <p:style>
            <a:lnRef idx="1">
              <a:schemeClr val="dk1"/>
            </a:lnRef>
            <a:fillRef idx="0">
              <a:schemeClr val="dk1"/>
            </a:fillRef>
            <a:effectRef idx="0">
              <a:schemeClr val="dk1"/>
            </a:effectRef>
            <a:fontRef idx="minor">
              <a:schemeClr val="tx1"/>
            </a:fontRef>
          </p:style>
        </p:cxnSp>
        <p:cxnSp>
          <p:nvCxnSpPr>
            <p:cNvPr id="164" name="Straight Connector 163">
              <a:extLst>
                <a:ext uri="{FF2B5EF4-FFF2-40B4-BE49-F238E27FC236}">
                  <a16:creationId xmlns:a16="http://schemas.microsoft.com/office/drawing/2014/main" id="{45B53AD0-6993-DA4C-82F0-A1D8BF80E0CC}"/>
                </a:ext>
              </a:extLst>
            </p:cNvPr>
            <p:cNvCxnSpPr>
              <a:cxnSpLocks/>
            </p:cNvCxnSpPr>
            <p:nvPr/>
          </p:nvCxnSpPr>
          <p:spPr>
            <a:xfrm>
              <a:off x="10146598" y="2613142"/>
              <a:ext cx="0" cy="460603"/>
            </a:xfrm>
            <a:prstGeom prst="line">
              <a:avLst/>
            </a:prstGeom>
            <a:ln w="28575">
              <a:solidFill>
                <a:schemeClr val="accent5">
                  <a:lumMod val="75000"/>
                </a:schemeClr>
              </a:solidFill>
              <a:prstDash val="sysDash"/>
              <a:headEnd type="oval" w="sm" len="sm"/>
              <a:tailEnd type="oval" w="sm" len="sm"/>
            </a:ln>
          </p:spPr>
          <p:style>
            <a:lnRef idx="1">
              <a:schemeClr val="dk1"/>
            </a:lnRef>
            <a:fillRef idx="0">
              <a:schemeClr val="dk1"/>
            </a:fillRef>
            <a:effectRef idx="0">
              <a:schemeClr val="dk1"/>
            </a:effectRef>
            <a:fontRef idx="minor">
              <a:schemeClr val="tx1"/>
            </a:fontRef>
          </p:style>
        </p:cxnSp>
        <p:sp>
          <p:nvSpPr>
            <p:cNvPr id="84" name="Rounded Rectangle 83">
              <a:extLst>
                <a:ext uri="{FF2B5EF4-FFF2-40B4-BE49-F238E27FC236}">
                  <a16:creationId xmlns:a16="http://schemas.microsoft.com/office/drawing/2014/main" id="{95A22F3A-34FC-E245-936C-9C3457E07325}"/>
                </a:ext>
              </a:extLst>
            </p:cNvPr>
            <p:cNvSpPr/>
            <p:nvPr/>
          </p:nvSpPr>
          <p:spPr>
            <a:xfrm>
              <a:off x="6742325" y="1148257"/>
              <a:ext cx="5210978" cy="357808"/>
            </a:xfrm>
            <a:prstGeom prst="roundRect">
              <a:avLst>
                <a:gd name="adj" fmla="val 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b="1"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Standalone Mode (SA)</a:t>
              </a:r>
              <a:endParaRPr lang="en-US"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grpSp>
      <p:sp>
        <p:nvSpPr>
          <p:cNvPr id="210" name="TextBox 209">
            <a:extLst>
              <a:ext uri="{FF2B5EF4-FFF2-40B4-BE49-F238E27FC236}">
                <a16:creationId xmlns:a16="http://schemas.microsoft.com/office/drawing/2014/main" id="{5426B164-2CE9-4148-A71D-F9310C000E11}"/>
              </a:ext>
            </a:extLst>
          </p:cNvPr>
          <p:cNvSpPr txBox="1"/>
          <p:nvPr/>
        </p:nvSpPr>
        <p:spPr>
          <a:xfrm>
            <a:off x="7311727" y="5074371"/>
            <a:ext cx="4511410" cy="1295163"/>
          </a:xfrm>
          <a:prstGeom prst="rect">
            <a:avLst/>
          </a:prstGeom>
          <a:noFill/>
        </p:spPr>
        <p:txBody>
          <a:bodyPr wrap="square" rtlCol="0">
            <a:spAutoFit/>
          </a:bodyPr>
          <a:lstStyle/>
          <a:p>
            <a:pPr>
              <a:lnSpc>
                <a:spcPct val="150000"/>
              </a:lnSpc>
            </a:pP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No dependency on LTE</a:t>
            </a:r>
          </a:p>
          <a:p>
            <a:pPr>
              <a:lnSpc>
                <a:spcPct val="150000"/>
              </a:lnSpc>
            </a:pP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Fully exploit features provided by 5GC</a:t>
            </a:r>
          </a:p>
          <a:p>
            <a:pPr>
              <a:lnSpc>
                <a:spcPct val="150000"/>
              </a:lnSpc>
            </a:pP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Requires heavy infrastructure investments</a:t>
            </a:r>
          </a:p>
        </p:txBody>
      </p:sp>
      <p:pic>
        <p:nvPicPr>
          <p:cNvPr id="81" name="Graphic 80" descr="Checkmark">
            <a:extLst>
              <a:ext uri="{FF2B5EF4-FFF2-40B4-BE49-F238E27FC236}">
                <a16:creationId xmlns:a16="http://schemas.microsoft.com/office/drawing/2014/main" id="{44B6D557-C023-2B46-9134-6CEABEDD3654}"/>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061554" y="5640581"/>
            <a:ext cx="250173" cy="250173"/>
          </a:xfrm>
          <a:prstGeom prst="rect">
            <a:avLst/>
          </a:prstGeom>
        </p:spPr>
      </p:pic>
      <p:pic>
        <p:nvPicPr>
          <p:cNvPr id="83" name="Graphic 82" descr="Close">
            <a:extLst>
              <a:ext uri="{FF2B5EF4-FFF2-40B4-BE49-F238E27FC236}">
                <a16:creationId xmlns:a16="http://schemas.microsoft.com/office/drawing/2014/main" id="{C2406814-E46E-154C-BF2A-6A1CBC70CAA3}"/>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059939" y="6031468"/>
            <a:ext cx="246888" cy="246888"/>
          </a:xfrm>
          <a:prstGeom prst="rect">
            <a:avLst/>
          </a:prstGeom>
        </p:spPr>
      </p:pic>
      <p:pic>
        <p:nvPicPr>
          <p:cNvPr id="85" name="Graphic 84" descr="Checkmark">
            <a:extLst>
              <a:ext uri="{FF2B5EF4-FFF2-40B4-BE49-F238E27FC236}">
                <a16:creationId xmlns:a16="http://schemas.microsoft.com/office/drawing/2014/main" id="{F4CF17D1-879C-0C46-9A9B-82FB449F98D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061554" y="5267609"/>
            <a:ext cx="250173" cy="250173"/>
          </a:xfrm>
          <a:prstGeom prst="rect">
            <a:avLst/>
          </a:prstGeom>
        </p:spPr>
      </p:pic>
      <p:sp>
        <p:nvSpPr>
          <p:cNvPr id="101" name="TextBox 100">
            <a:extLst>
              <a:ext uri="{FF2B5EF4-FFF2-40B4-BE49-F238E27FC236}">
                <a16:creationId xmlns:a16="http://schemas.microsoft.com/office/drawing/2014/main" id="{4C700DB7-4394-AD49-93E9-30998FFB26DC}"/>
              </a:ext>
            </a:extLst>
          </p:cNvPr>
          <p:cNvSpPr txBox="1"/>
          <p:nvPr/>
        </p:nvSpPr>
        <p:spPr>
          <a:xfrm>
            <a:off x="10244452" y="5139188"/>
            <a:ext cx="1332416" cy="369332"/>
          </a:xfrm>
          <a:prstGeom prst="rect">
            <a:avLst/>
          </a:prstGeom>
          <a:noFill/>
        </p:spPr>
        <p:txBody>
          <a:bodyPr wrap="none" rtlCol="0">
            <a:spAutoFit/>
          </a:bodyPr>
          <a:lstStyle/>
          <a:p>
            <a:r>
              <a:rPr lang="en-US" dirty="0">
                <a:solidFill>
                  <a:srgbClr val="FF0000"/>
                </a:solidFill>
                <a:latin typeface="CMU Sans Serif Medium" panose="02000603000000000000" pitchFamily="2" charset="0"/>
                <a:ea typeface="CMU Sans Serif Medium" panose="02000603000000000000" pitchFamily="2" charset="0"/>
                <a:cs typeface="CMU Sans Serif Medium" panose="02000603000000000000" pitchFamily="2" charset="0"/>
              </a:rPr>
              <a:t>“Main drop”</a:t>
            </a:r>
          </a:p>
        </p:txBody>
      </p:sp>
      <p:sp>
        <p:nvSpPr>
          <p:cNvPr id="96" name="Striped Right Arrow 95">
            <a:extLst>
              <a:ext uri="{FF2B5EF4-FFF2-40B4-BE49-F238E27FC236}">
                <a16:creationId xmlns:a16="http://schemas.microsoft.com/office/drawing/2014/main" id="{98975E10-E394-5144-804E-A36D27A21396}"/>
              </a:ext>
            </a:extLst>
          </p:cNvPr>
          <p:cNvSpPr/>
          <p:nvPr/>
        </p:nvSpPr>
        <p:spPr>
          <a:xfrm flipH="1">
            <a:off x="5255178" y="3010540"/>
            <a:ext cx="758688" cy="773823"/>
          </a:xfrm>
          <a:prstGeom prst="stripedRightArrow">
            <a:avLst/>
          </a:prstGeom>
          <a:solidFill>
            <a:schemeClr val="tx1">
              <a:alpha val="5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6EF74922-8D0E-004C-A59C-006E353F36E1}"/>
              </a:ext>
            </a:extLst>
          </p:cNvPr>
          <p:cNvSpPr/>
          <p:nvPr/>
        </p:nvSpPr>
        <p:spPr>
          <a:xfrm>
            <a:off x="6704534" y="1494868"/>
            <a:ext cx="5356397" cy="497382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9B2A2167-9CB0-F748-9041-45216FED4FFE}"/>
              </a:ext>
            </a:extLst>
          </p:cNvPr>
          <p:cNvSpPr/>
          <p:nvPr/>
        </p:nvSpPr>
        <p:spPr>
          <a:xfrm>
            <a:off x="5255662" y="2884735"/>
            <a:ext cx="1582003" cy="914632"/>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1591C889-FC21-F244-9F19-30D9DA3DEAB1}"/>
              </a:ext>
            </a:extLst>
          </p:cNvPr>
          <p:cNvSpPr/>
          <p:nvPr/>
        </p:nvSpPr>
        <p:spPr>
          <a:xfrm>
            <a:off x="6499952" y="1081124"/>
            <a:ext cx="5692047" cy="483122"/>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Rectangle 77">
            <a:extLst>
              <a:ext uri="{FF2B5EF4-FFF2-40B4-BE49-F238E27FC236}">
                <a16:creationId xmlns:a16="http://schemas.microsoft.com/office/drawing/2014/main" id="{935BCAEE-04B3-E74A-829B-D94E96C3B906}"/>
              </a:ext>
            </a:extLst>
          </p:cNvPr>
          <p:cNvSpPr/>
          <p:nvPr/>
        </p:nvSpPr>
        <p:spPr>
          <a:xfrm>
            <a:off x="5533182" y="4007555"/>
            <a:ext cx="1355755" cy="914632"/>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TextBox 85">
            <a:extLst>
              <a:ext uri="{FF2B5EF4-FFF2-40B4-BE49-F238E27FC236}">
                <a16:creationId xmlns:a16="http://schemas.microsoft.com/office/drawing/2014/main" id="{98E0AC18-0A8F-2047-9A9F-2443F188750A}"/>
              </a:ext>
            </a:extLst>
          </p:cNvPr>
          <p:cNvSpPr txBox="1"/>
          <p:nvPr/>
        </p:nvSpPr>
        <p:spPr>
          <a:xfrm>
            <a:off x="5816409" y="3679298"/>
            <a:ext cx="3393700" cy="1384995"/>
          </a:xfrm>
          <a:prstGeom prst="rect">
            <a:avLst/>
          </a:prstGeom>
          <a:noFill/>
        </p:spPr>
        <p:txBody>
          <a:bodyPr wrap="square" rtlCol="0">
            <a:spAutoFit/>
          </a:bodyPr>
          <a:lstStyle/>
          <a:p>
            <a:pPr algn="ctr"/>
            <a:r>
              <a:rPr lang="en-US" sz="2800" dirty="0">
                <a:latin typeface="CMU Sans Serif Medium" panose="02000603000000000000" pitchFamily="2" charset="0"/>
                <a:ea typeface="CMU Sans Serif Medium" panose="02000603000000000000" pitchFamily="2" charset="0"/>
                <a:cs typeface="CMU Sans Serif Medium" panose="02000603000000000000" pitchFamily="2" charset="0"/>
              </a:rPr>
              <a:t>All current 5G deployments follow this model</a:t>
            </a:r>
          </a:p>
        </p:txBody>
      </p:sp>
      <p:sp>
        <p:nvSpPr>
          <p:cNvPr id="87" name="Left Arrow 86">
            <a:extLst>
              <a:ext uri="{FF2B5EF4-FFF2-40B4-BE49-F238E27FC236}">
                <a16:creationId xmlns:a16="http://schemas.microsoft.com/office/drawing/2014/main" id="{10AEB4D6-3FEE-FA44-A187-F37C8665B756}"/>
              </a:ext>
            </a:extLst>
          </p:cNvPr>
          <p:cNvSpPr/>
          <p:nvPr/>
        </p:nvSpPr>
        <p:spPr>
          <a:xfrm rot="705321">
            <a:off x="4659392" y="3574707"/>
            <a:ext cx="1487277" cy="574452"/>
          </a:xfrm>
          <a:prstGeom prst="lef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1CE01B45-C6F8-8646-B528-D6048DF8D169}"/>
              </a:ext>
            </a:extLst>
          </p:cNvPr>
          <p:cNvSpPr txBox="1"/>
          <p:nvPr/>
        </p:nvSpPr>
        <p:spPr>
          <a:xfrm>
            <a:off x="636038" y="5352358"/>
            <a:ext cx="4889655" cy="879664"/>
          </a:xfrm>
          <a:prstGeom prst="rect">
            <a:avLst/>
          </a:prstGeom>
          <a:noFill/>
        </p:spPr>
        <p:txBody>
          <a:bodyPr wrap="square" rtlCol="0">
            <a:spAutoFit/>
          </a:bodyPr>
          <a:lstStyle/>
          <a:p>
            <a:pPr>
              <a:lnSpc>
                <a:spcPct val="150000"/>
              </a:lnSpc>
            </a:pP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Supplement existing infrastructure investments</a:t>
            </a:r>
          </a:p>
          <a:p>
            <a:pPr>
              <a:lnSpc>
                <a:spcPct val="150000"/>
              </a:lnSpc>
            </a:pP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Control plane over LTE network</a:t>
            </a:r>
          </a:p>
        </p:txBody>
      </p:sp>
      <p:pic>
        <p:nvPicPr>
          <p:cNvPr id="71" name="Graphic 70" descr="Close">
            <a:extLst>
              <a:ext uri="{FF2B5EF4-FFF2-40B4-BE49-F238E27FC236}">
                <a16:creationId xmlns:a16="http://schemas.microsoft.com/office/drawing/2014/main" id="{EEF7A351-FFED-AF4B-BFD4-338DDD9EBB6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410481" y="5929427"/>
            <a:ext cx="246888" cy="246888"/>
          </a:xfrm>
          <a:prstGeom prst="rect">
            <a:avLst/>
          </a:prstGeom>
        </p:spPr>
      </p:pic>
      <p:pic>
        <p:nvPicPr>
          <p:cNvPr id="73" name="Graphic 72" descr="Checkmark">
            <a:extLst>
              <a:ext uri="{FF2B5EF4-FFF2-40B4-BE49-F238E27FC236}">
                <a16:creationId xmlns:a16="http://schemas.microsoft.com/office/drawing/2014/main" id="{B03DA9DF-8C80-6542-96A1-CCD8697E96F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08839" y="5515806"/>
            <a:ext cx="250173" cy="250173"/>
          </a:xfrm>
          <a:prstGeom prst="rect">
            <a:avLst/>
          </a:prstGeom>
        </p:spPr>
      </p:pic>
    </p:spTree>
    <p:extLst>
      <p:ext uri="{BB962C8B-B14F-4D97-AF65-F5344CB8AC3E}">
        <p14:creationId xmlns:p14="http://schemas.microsoft.com/office/powerpoint/2010/main" val="2556035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mph" presetSubtype="0" repeatCount="indefinite" fill="hold" grpId="0" nodeType="afterEffect">
                                  <p:stCondLst>
                                    <p:cond delay="0"/>
                                  </p:stCondLst>
                                  <p:endCondLst>
                                    <p:cond evt="onNext" delay="0">
                                      <p:tgtEl>
                                        <p:sldTgt/>
                                      </p:tgtEl>
                                    </p:cond>
                                  </p:endCondLst>
                                  <p:childTnLst>
                                    <p:anim calcmode="discrete" valueType="str">
                                      <p:cBhvr>
                                        <p:cTn id="6" dur="1000" fill="hold"/>
                                        <p:tgtEl>
                                          <p:spTgt spid="86"/>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E1FC035-5183-B943-9B7B-94C639E54BE5}"/>
              </a:ext>
            </a:extLst>
          </p:cNvPr>
          <p:cNvSpPr>
            <a:spLocks noGrp="1"/>
          </p:cNvSpPr>
          <p:nvPr>
            <p:ph type="title"/>
          </p:nvPr>
        </p:nvSpPr>
        <p:spPr/>
        <p:txBody>
          <a:bodyPr/>
          <a:lstStyle/>
          <a:p>
            <a:r>
              <a:rPr lang="en-US" dirty="0"/>
              <a:t>Commercial 5G for Smartphones in the US</a:t>
            </a:r>
          </a:p>
        </p:txBody>
      </p:sp>
      <p:graphicFrame>
        <p:nvGraphicFramePr>
          <p:cNvPr id="18" name="Table 17">
            <a:extLst>
              <a:ext uri="{FF2B5EF4-FFF2-40B4-BE49-F238E27FC236}">
                <a16:creationId xmlns:a16="http://schemas.microsoft.com/office/drawing/2014/main" id="{B71FA7DD-7B34-0E4D-8160-E4D38058595F}"/>
              </a:ext>
            </a:extLst>
          </p:cNvPr>
          <p:cNvGraphicFramePr>
            <a:graphicFrameLocks noGrp="1"/>
          </p:cNvGraphicFramePr>
          <p:nvPr>
            <p:extLst>
              <p:ext uri="{D42A27DB-BD31-4B8C-83A1-F6EECF244321}">
                <p14:modId xmlns:p14="http://schemas.microsoft.com/office/powerpoint/2010/main" val="4210645945"/>
              </p:ext>
            </p:extLst>
          </p:nvPr>
        </p:nvGraphicFramePr>
        <p:xfrm>
          <a:off x="701349" y="1698323"/>
          <a:ext cx="6053189" cy="1242548"/>
        </p:xfrm>
        <a:graphic>
          <a:graphicData uri="http://schemas.openxmlformats.org/drawingml/2006/table">
            <a:tbl>
              <a:tblPr firstRow="1" bandRow="1">
                <a:tableStyleId>{C083E6E3-FA7D-4D7B-A595-EF9225AFEA82}</a:tableStyleId>
              </a:tblPr>
              <a:tblGrid>
                <a:gridCol w="1618205">
                  <a:extLst>
                    <a:ext uri="{9D8B030D-6E8A-4147-A177-3AD203B41FA5}">
                      <a16:colId xmlns:a16="http://schemas.microsoft.com/office/drawing/2014/main" val="3702884433"/>
                    </a:ext>
                  </a:extLst>
                </a:gridCol>
                <a:gridCol w="1417911">
                  <a:extLst>
                    <a:ext uri="{9D8B030D-6E8A-4147-A177-3AD203B41FA5}">
                      <a16:colId xmlns:a16="http://schemas.microsoft.com/office/drawing/2014/main" val="4160249226"/>
                    </a:ext>
                  </a:extLst>
                </a:gridCol>
                <a:gridCol w="1417911">
                  <a:extLst>
                    <a:ext uri="{9D8B030D-6E8A-4147-A177-3AD203B41FA5}">
                      <a16:colId xmlns:a16="http://schemas.microsoft.com/office/drawing/2014/main" val="682991013"/>
                    </a:ext>
                  </a:extLst>
                </a:gridCol>
                <a:gridCol w="1599162">
                  <a:extLst>
                    <a:ext uri="{9D8B030D-6E8A-4147-A177-3AD203B41FA5}">
                      <a16:colId xmlns:a16="http://schemas.microsoft.com/office/drawing/2014/main" val="797099596"/>
                    </a:ext>
                  </a:extLst>
                </a:gridCol>
              </a:tblGrid>
              <a:tr h="284873">
                <a:tc>
                  <a:txBody>
                    <a:bodyPr/>
                    <a:lstStyle/>
                    <a:p>
                      <a:pPr marL="0" algn="ctr" defTabSz="914400" rtl="0" eaLnBrk="1" latinLnBrk="0" hangingPunct="1"/>
                      <a:endParaRPr lang="en-US" sz="1400" b="1" kern="1200" dirty="0">
                        <a:solidFill>
                          <a:schemeClr val="tx1"/>
                        </a:solidFill>
                        <a:latin typeface="+mn-lt"/>
                        <a:ea typeface="+mn-ea"/>
                        <a:cs typeface="+mn-cs"/>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400" dirty="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400" dirty="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sz="1400" dirty="0"/>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022910297"/>
                  </a:ext>
                </a:extLst>
              </a:tr>
              <a:tr h="319225">
                <a:tc>
                  <a:txBody>
                    <a:bodyPr/>
                    <a:lstStyle/>
                    <a:p>
                      <a:pPr algn="ctr"/>
                      <a:r>
                        <a:rPr lang="en-US" sz="1400" b="1" dirty="0">
                          <a:latin typeface="CMU Sans Serif Medium" panose="02000603000000000000" pitchFamily="2" charset="0"/>
                          <a:ea typeface="CMU Sans Serif Medium" panose="02000603000000000000" pitchFamily="2" charset="0"/>
                          <a:cs typeface="CMU Sans Serif Medium" panose="02000603000000000000" pitchFamily="2" charset="0"/>
                        </a:rPr>
                        <a:t>Type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dirty="0">
                          <a:latin typeface="CMU Sans Serif Medium" panose="02000603000000000000" pitchFamily="2" charset="0"/>
                          <a:ea typeface="CMU Sans Serif Medium" panose="02000603000000000000" pitchFamily="2" charset="0"/>
                          <a:cs typeface="CMU Sans Serif Medium" panose="02000603000000000000" pitchFamily="2" charset="0"/>
                        </a:rPr>
                        <a:t>mmWave</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err="1">
                          <a:latin typeface="CMU Sans Serif Medium" panose="02000603000000000000" pitchFamily="2" charset="0"/>
                          <a:ea typeface="CMU Sans Serif Medium" panose="02000603000000000000" pitchFamily="2" charset="0"/>
                          <a:cs typeface="CMU Sans Serif Medium" panose="02000603000000000000" pitchFamily="2" charset="0"/>
                        </a:rPr>
                        <a:t>mmWave</a:t>
                      </a:r>
                      <a:endParaRPr lang="en-US" sz="1400" dirty="0">
                        <a:latin typeface="CMU Sans Serif Medium" panose="02000603000000000000" pitchFamily="2" charset="0"/>
                        <a:ea typeface="CMU Sans Serif Medium" panose="02000603000000000000" pitchFamily="2" charset="0"/>
                        <a:cs typeface="CMU Sans Serif Medium" panose="02000603000000000000" pitchFamily="2"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latin typeface="CMU Sans Serif Medium" panose="02000603000000000000" pitchFamily="2" charset="0"/>
                          <a:ea typeface="CMU Sans Serif Medium" panose="02000603000000000000" pitchFamily="2" charset="0"/>
                          <a:cs typeface="CMU Sans Serif Medium" panose="02000603000000000000" pitchFamily="2" charset="0"/>
                        </a:rPr>
                        <a:t>Mid-Band</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194945"/>
                  </a:ext>
                </a:extLst>
              </a:tr>
              <a:tr h="319225">
                <a:tc>
                  <a:txBody>
                    <a:bodyPr/>
                    <a:lstStyle/>
                    <a:p>
                      <a:pPr algn="ctr"/>
                      <a:r>
                        <a:rPr lang="en-US" sz="1400" b="1" dirty="0">
                          <a:latin typeface="CMU Sans Serif Medium" panose="02000603000000000000" pitchFamily="2" charset="0"/>
                          <a:ea typeface="CMU Sans Serif Medium" panose="02000603000000000000" pitchFamily="2" charset="0"/>
                          <a:cs typeface="CMU Sans Serif Medium" panose="02000603000000000000" pitchFamily="2" charset="0"/>
                        </a:rPr>
                        <a:t>Frequency</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dirty="0">
                          <a:latin typeface="CMU Sans Serif Medium" panose="02000603000000000000" pitchFamily="2" charset="0"/>
                          <a:ea typeface="CMU Sans Serif Medium" panose="02000603000000000000" pitchFamily="2" charset="0"/>
                          <a:cs typeface="CMU Sans Serif Medium" panose="02000603000000000000" pitchFamily="2" charset="0"/>
                        </a:rPr>
                        <a:t>28/39 GHz</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latin typeface="CMU Sans Serif Medium" panose="02000603000000000000" pitchFamily="2" charset="0"/>
                          <a:ea typeface="CMU Sans Serif Medium" panose="02000603000000000000" pitchFamily="2" charset="0"/>
                          <a:cs typeface="CMU Sans Serif Medium" panose="02000603000000000000" pitchFamily="2" charset="0"/>
                        </a:rPr>
                        <a:t>28/39 GHz</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latin typeface="CMU Sans Serif Medium" panose="02000603000000000000" pitchFamily="2" charset="0"/>
                          <a:ea typeface="CMU Sans Serif Medium" panose="02000603000000000000" pitchFamily="2" charset="0"/>
                          <a:cs typeface="CMU Sans Serif Medium" panose="02000603000000000000" pitchFamily="2" charset="0"/>
                        </a:rPr>
                        <a:t>2.5 GHz</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1641242"/>
                  </a:ext>
                </a:extLst>
              </a:tr>
              <a:tr h="319225">
                <a:tc>
                  <a:txBody>
                    <a:bodyPr/>
                    <a:lstStyle/>
                    <a:p>
                      <a:pPr algn="ctr"/>
                      <a:r>
                        <a:rPr lang="en-US" sz="1400" b="1" dirty="0">
                          <a:latin typeface="CMU Sans Serif Medium" panose="02000603000000000000" pitchFamily="2" charset="0"/>
                          <a:ea typeface="CMU Sans Serif Medium" panose="02000603000000000000" pitchFamily="2" charset="0"/>
                          <a:cs typeface="CMU Sans Serif Medium" panose="02000603000000000000" pitchFamily="2" charset="0"/>
                        </a:rPr>
                        <a:t>Launch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dirty="0">
                          <a:latin typeface="CMU Sans Serif Medium" panose="02000603000000000000" pitchFamily="2" charset="0"/>
                          <a:ea typeface="CMU Sans Serif Medium" panose="02000603000000000000" pitchFamily="2" charset="0"/>
                          <a:cs typeface="CMU Sans Serif Medium" panose="02000603000000000000" pitchFamily="2" charset="0"/>
                        </a:rPr>
                        <a:t>April 2019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400" dirty="0">
                          <a:latin typeface="CMU Sans Serif Medium" panose="02000603000000000000" pitchFamily="2" charset="0"/>
                          <a:ea typeface="CMU Sans Serif Medium" panose="02000603000000000000" pitchFamily="2" charset="0"/>
                          <a:cs typeface="CMU Sans Serif Medium" panose="02000603000000000000" pitchFamily="2" charset="0"/>
                        </a:rPr>
                        <a:t>June 2019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400" dirty="0">
                          <a:latin typeface="CMU Sans Serif Medium" panose="02000603000000000000" pitchFamily="2" charset="0"/>
                          <a:ea typeface="CMU Sans Serif Medium" panose="02000603000000000000" pitchFamily="2" charset="0"/>
                          <a:cs typeface="CMU Sans Serif Medium" panose="02000603000000000000" pitchFamily="2" charset="0"/>
                        </a:rPr>
                        <a:t>May 2019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88482482"/>
                  </a:ext>
                </a:extLst>
              </a:tr>
            </a:tbl>
          </a:graphicData>
        </a:graphic>
      </p:graphicFrame>
      <p:pic>
        <p:nvPicPr>
          <p:cNvPr id="19" name="Picture 18">
            <a:extLst>
              <a:ext uri="{FF2B5EF4-FFF2-40B4-BE49-F238E27FC236}">
                <a16:creationId xmlns:a16="http://schemas.microsoft.com/office/drawing/2014/main" id="{8E41FA6B-1709-4B4F-B819-BE1540F9F1E3}"/>
              </a:ext>
            </a:extLst>
          </p:cNvPr>
          <p:cNvPicPr>
            <a:picLocks noChangeAspect="1"/>
          </p:cNvPicPr>
          <p:nvPr/>
        </p:nvPicPr>
        <p:blipFill>
          <a:blip r:embed="rId3"/>
          <a:stretch>
            <a:fillRect/>
          </a:stretch>
        </p:blipFill>
        <p:spPr>
          <a:xfrm>
            <a:off x="5561952" y="1608479"/>
            <a:ext cx="886006" cy="365572"/>
          </a:xfrm>
          <a:prstGeom prst="rect">
            <a:avLst/>
          </a:prstGeom>
        </p:spPr>
      </p:pic>
      <p:pic>
        <p:nvPicPr>
          <p:cNvPr id="20" name="Picture 19">
            <a:extLst>
              <a:ext uri="{FF2B5EF4-FFF2-40B4-BE49-F238E27FC236}">
                <a16:creationId xmlns:a16="http://schemas.microsoft.com/office/drawing/2014/main" id="{704D1042-D436-784A-B6D5-56473604F2CE}"/>
              </a:ext>
            </a:extLst>
          </p:cNvPr>
          <p:cNvPicPr>
            <a:picLocks noChangeAspect="1"/>
          </p:cNvPicPr>
          <p:nvPr/>
        </p:nvPicPr>
        <p:blipFill>
          <a:blip r:embed="rId4"/>
          <a:stretch>
            <a:fillRect/>
          </a:stretch>
        </p:blipFill>
        <p:spPr>
          <a:xfrm>
            <a:off x="2485309" y="1673925"/>
            <a:ext cx="1112272" cy="244840"/>
          </a:xfrm>
          <a:prstGeom prst="rect">
            <a:avLst/>
          </a:prstGeom>
        </p:spPr>
      </p:pic>
      <p:pic>
        <p:nvPicPr>
          <p:cNvPr id="22" name="Picture 21">
            <a:extLst>
              <a:ext uri="{FF2B5EF4-FFF2-40B4-BE49-F238E27FC236}">
                <a16:creationId xmlns:a16="http://schemas.microsoft.com/office/drawing/2014/main" id="{526B646A-F86D-6045-89D4-BE63C471FB9D}"/>
              </a:ext>
            </a:extLst>
          </p:cNvPr>
          <p:cNvPicPr>
            <a:picLocks noChangeAspect="1"/>
          </p:cNvPicPr>
          <p:nvPr/>
        </p:nvPicPr>
        <p:blipFill>
          <a:blip r:embed="rId5"/>
          <a:stretch>
            <a:fillRect/>
          </a:stretch>
        </p:blipFill>
        <p:spPr>
          <a:xfrm>
            <a:off x="3870427" y="1604003"/>
            <a:ext cx="1208794" cy="397335"/>
          </a:xfrm>
          <a:prstGeom prst="rect">
            <a:avLst/>
          </a:prstGeom>
        </p:spPr>
      </p:pic>
      <p:grpSp>
        <p:nvGrpSpPr>
          <p:cNvPr id="23" name="Group 22">
            <a:extLst>
              <a:ext uri="{FF2B5EF4-FFF2-40B4-BE49-F238E27FC236}">
                <a16:creationId xmlns:a16="http://schemas.microsoft.com/office/drawing/2014/main" id="{DD3F0B7F-FE39-B94D-B974-3A3DA9C0BEB6}"/>
              </a:ext>
            </a:extLst>
          </p:cNvPr>
          <p:cNvGrpSpPr/>
          <p:nvPr/>
        </p:nvGrpSpPr>
        <p:grpSpPr>
          <a:xfrm>
            <a:off x="-1" y="6193597"/>
            <a:ext cx="12142990" cy="461665"/>
            <a:chOff x="-1" y="6193597"/>
            <a:chExt cx="12142990" cy="461665"/>
          </a:xfrm>
        </p:grpSpPr>
        <p:sp>
          <p:nvSpPr>
            <p:cNvPr id="25" name="TextBox 24">
              <a:extLst>
                <a:ext uri="{FF2B5EF4-FFF2-40B4-BE49-F238E27FC236}">
                  <a16:creationId xmlns:a16="http://schemas.microsoft.com/office/drawing/2014/main" id="{4E686F48-6855-5244-BFA4-4C035D5942F7}"/>
                </a:ext>
              </a:extLst>
            </p:cNvPr>
            <p:cNvSpPr txBox="1"/>
            <p:nvPr/>
          </p:nvSpPr>
          <p:spPr>
            <a:xfrm>
              <a:off x="-1" y="6193597"/>
              <a:ext cx="12109939" cy="461665"/>
            </a:xfrm>
            <a:prstGeom prst="rect">
              <a:avLst/>
            </a:prstGeom>
            <a:noFill/>
          </p:spPr>
          <p:txBody>
            <a:bodyPr wrap="square" rtlCol="0">
              <a:spAutoFit/>
            </a:bodyPr>
            <a:lstStyle/>
            <a:p>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 As of October 2019, T-Mobile only offered </a:t>
              </a:r>
              <a:r>
                <a:rPr lang="en-US" sz="1200" dirty="0" err="1">
                  <a:latin typeface="CMU Sans Serif Medium" panose="02000603000000000000" pitchFamily="2" charset="0"/>
                  <a:ea typeface="CMU Sans Serif Medium" panose="02000603000000000000" pitchFamily="2" charset="0"/>
                  <a:cs typeface="CMU Sans Serif Medium" panose="02000603000000000000" pitchFamily="2" charset="0"/>
                </a:rPr>
                <a:t>mmWave</a:t>
              </a:r>
              <a:r>
                <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rPr>
                <a:t>-based 5G service. However, later in December 2019, they launched low-band 5G nationwide across the US.</a:t>
              </a:r>
            </a:p>
            <a:p>
              <a:r>
                <a:rPr lang="en-US" sz="1200" dirty="0"/>
                <a:t>All product and company names and/or logos are trademarks™ or registered® trademarks of their respective holders. Use of them does not imply any affiliation with or endorsement by them.</a:t>
              </a:r>
              <a:endParaRPr lang="en-US" sz="1200" dirty="0">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cxnSp>
          <p:nvCxnSpPr>
            <p:cNvPr id="26" name="Straight Connector 25">
              <a:extLst>
                <a:ext uri="{FF2B5EF4-FFF2-40B4-BE49-F238E27FC236}">
                  <a16:creationId xmlns:a16="http://schemas.microsoft.com/office/drawing/2014/main" id="{0827D007-7E07-7547-858B-4F1E7C0446A2}"/>
                </a:ext>
              </a:extLst>
            </p:cNvPr>
            <p:cNvCxnSpPr/>
            <p:nvPr/>
          </p:nvCxnSpPr>
          <p:spPr>
            <a:xfrm>
              <a:off x="33050" y="6193597"/>
              <a:ext cx="12109939" cy="0"/>
            </a:xfrm>
            <a:prstGeom prst="line">
              <a:avLst/>
            </a:prstGeom>
          </p:spPr>
          <p:style>
            <a:lnRef idx="1">
              <a:schemeClr val="dk1"/>
            </a:lnRef>
            <a:fillRef idx="0">
              <a:schemeClr val="dk1"/>
            </a:fillRef>
            <a:effectRef idx="0">
              <a:schemeClr val="dk1"/>
            </a:effectRef>
            <a:fontRef idx="minor">
              <a:schemeClr val="tx1"/>
            </a:fontRef>
          </p:style>
        </p:cxnSp>
      </p:grpSp>
      <p:grpSp>
        <p:nvGrpSpPr>
          <p:cNvPr id="2" name="Group 1">
            <a:extLst>
              <a:ext uri="{FF2B5EF4-FFF2-40B4-BE49-F238E27FC236}">
                <a16:creationId xmlns:a16="http://schemas.microsoft.com/office/drawing/2014/main" id="{286A451E-641F-BB4B-8AC4-CEAD6122DA92}"/>
              </a:ext>
            </a:extLst>
          </p:cNvPr>
          <p:cNvGrpSpPr/>
          <p:nvPr/>
        </p:nvGrpSpPr>
        <p:grpSpPr>
          <a:xfrm>
            <a:off x="1380056" y="3889567"/>
            <a:ext cx="2451312" cy="1280524"/>
            <a:chOff x="1380056" y="3991165"/>
            <a:chExt cx="2451312" cy="1280524"/>
          </a:xfrm>
        </p:grpSpPr>
        <p:pic>
          <p:nvPicPr>
            <p:cNvPr id="7" name="Picture 2" descr="Best Buy: Motorola Moto Z3 Play with 64GB Memory Cell Phone ...">
              <a:extLst>
                <a:ext uri="{FF2B5EF4-FFF2-40B4-BE49-F238E27FC236}">
                  <a16:creationId xmlns:a16="http://schemas.microsoft.com/office/drawing/2014/main" id="{0E5D2AFD-22C3-354C-A3D0-38E7EA0F85D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0319" y="4335758"/>
              <a:ext cx="667907" cy="86284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Moto Z3 Review: Is 5G Worth the Upgrade? | Digital Trends">
              <a:extLst>
                <a:ext uri="{FF2B5EF4-FFF2-40B4-BE49-F238E27FC236}">
                  <a16:creationId xmlns:a16="http://schemas.microsoft.com/office/drawing/2014/main" id="{12F072F2-BB6E-B441-8AEF-6F0213DB5EE2}"/>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r="29203"/>
            <a:stretch/>
          </p:blipFill>
          <p:spPr bwMode="auto">
            <a:xfrm>
              <a:off x="2605712" y="4327325"/>
              <a:ext cx="1002878" cy="94436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D918A57F-9D56-EB4D-ACEB-0F5B5B8A21F7}"/>
                </a:ext>
              </a:extLst>
            </p:cNvPr>
            <p:cNvSpPr txBox="1"/>
            <p:nvPr/>
          </p:nvSpPr>
          <p:spPr>
            <a:xfrm>
              <a:off x="1380056" y="3991165"/>
              <a:ext cx="2451312" cy="307777"/>
            </a:xfrm>
            <a:prstGeom prst="rect">
              <a:avLst/>
            </a:prstGeom>
            <a:noFill/>
          </p:spPr>
          <p:txBody>
            <a:bodyPr wrap="none" rtlCol="0">
              <a:spAutoFit/>
            </a:bodyPr>
            <a:lstStyle/>
            <a:p>
              <a:r>
                <a:rPr lang="en-US" sz="1400" dirty="0">
                  <a:latin typeface="CMU Sans Serif Medium" panose="02000603000000000000" pitchFamily="2" charset="0"/>
                  <a:ea typeface="CMU Sans Serif Medium" panose="02000603000000000000" pitchFamily="2" charset="0"/>
                  <a:cs typeface="CMU Sans Serif Medium" panose="02000603000000000000" pitchFamily="2" charset="0"/>
                </a:rPr>
                <a:t>Motorola Z3 + Moto Mod 5G</a:t>
              </a:r>
            </a:p>
          </p:txBody>
        </p:sp>
      </p:grpSp>
      <p:grpSp>
        <p:nvGrpSpPr>
          <p:cNvPr id="13" name="Group 12">
            <a:extLst>
              <a:ext uri="{FF2B5EF4-FFF2-40B4-BE49-F238E27FC236}">
                <a16:creationId xmlns:a16="http://schemas.microsoft.com/office/drawing/2014/main" id="{E1815412-0B47-0B4F-9F84-A13FB63C64ED}"/>
              </a:ext>
            </a:extLst>
          </p:cNvPr>
          <p:cNvGrpSpPr/>
          <p:nvPr/>
        </p:nvGrpSpPr>
        <p:grpSpPr>
          <a:xfrm>
            <a:off x="1295376" y="3836062"/>
            <a:ext cx="4604409" cy="1791116"/>
            <a:chOff x="1295376" y="3836062"/>
            <a:chExt cx="4604409" cy="1791116"/>
          </a:xfrm>
        </p:grpSpPr>
        <p:sp>
          <p:nvSpPr>
            <p:cNvPr id="6" name="Rounded Rectangle 5">
              <a:extLst>
                <a:ext uri="{FF2B5EF4-FFF2-40B4-BE49-F238E27FC236}">
                  <a16:creationId xmlns:a16="http://schemas.microsoft.com/office/drawing/2014/main" id="{6DC4A180-A709-594A-B9E5-36B0272EDAFD}"/>
                </a:ext>
              </a:extLst>
            </p:cNvPr>
            <p:cNvSpPr/>
            <p:nvPr/>
          </p:nvSpPr>
          <p:spPr>
            <a:xfrm>
              <a:off x="1295376" y="3836062"/>
              <a:ext cx="4604409" cy="1791116"/>
            </a:xfrm>
            <a:prstGeom prst="round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0" name="Straight Connector 9">
              <a:extLst>
                <a:ext uri="{FF2B5EF4-FFF2-40B4-BE49-F238E27FC236}">
                  <a16:creationId xmlns:a16="http://schemas.microsoft.com/office/drawing/2014/main" id="{2B020ED5-1A73-BC4D-B28C-E34A3936641A}"/>
                </a:ext>
              </a:extLst>
            </p:cNvPr>
            <p:cNvCxnSpPr>
              <a:cxnSpLocks/>
            </p:cNvCxnSpPr>
            <p:nvPr/>
          </p:nvCxnSpPr>
          <p:spPr>
            <a:xfrm flipH="1">
              <a:off x="3770568" y="3836062"/>
              <a:ext cx="5986" cy="1791116"/>
            </a:xfrm>
            <a:prstGeom prst="line">
              <a:avLst/>
            </a:prstGeom>
            <a:ln>
              <a:solidFill>
                <a:schemeClr val="bg1">
                  <a:lumMod val="75000"/>
                </a:schemeClr>
              </a:solidFill>
            </a:ln>
          </p:spPr>
          <p:style>
            <a:lnRef idx="1">
              <a:schemeClr val="dk1"/>
            </a:lnRef>
            <a:fillRef idx="0">
              <a:schemeClr val="dk1"/>
            </a:fillRef>
            <a:effectRef idx="0">
              <a:schemeClr val="dk1"/>
            </a:effectRef>
            <a:fontRef idx="minor">
              <a:schemeClr val="tx1"/>
            </a:fontRef>
          </p:style>
        </p:cxnSp>
      </p:grpSp>
      <p:grpSp>
        <p:nvGrpSpPr>
          <p:cNvPr id="4" name="Group 3">
            <a:extLst>
              <a:ext uri="{FF2B5EF4-FFF2-40B4-BE49-F238E27FC236}">
                <a16:creationId xmlns:a16="http://schemas.microsoft.com/office/drawing/2014/main" id="{0DAEBD0A-30D7-3144-A49A-72059DD93434}"/>
              </a:ext>
            </a:extLst>
          </p:cNvPr>
          <p:cNvGrpSpPr/>
          <p:nvPr/>
        </p:nvGrpSpPr>
        <p:grpSpPr>
          <a:xfrm>
            <a:off x="3827529" y="3885699"/>
            <a:ext cx="2028119" cy="1308641"/>
            <a:chOff x="3827529" y="3987297"/>
            <a:chExt cx="2028119" cy="1308641"/>
          </a:xfrm>
        </p:grpSpPr>
        <p:pic>
          <p:nvPicPr>
            <p:cNvPr id="11" name="Picture 6" descr="Galaxy S10 5G 256GB (Sprint) Phones - SM-G977PZSASPR | Samsung US">
              <a:extLst>
                <a:ext uri="{FF2B5EF4-FFF2-40B4-BE49-F238E27FC236}">
                  <a16:creationId xmlns:a16="http://schemas.microsoft.com/office/drawing/2014/main" id="{9B713CAF-3572-E64A-B1D9-DEE8A40CDAA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11774" y="4328001"/>
              <a:ext cx="1290582" cy="967937"/>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BF582333-EF42-F442-AB05-3E881F507478}"/>
                </a:ext>
              </a:extLst>
            </p:cNvPr>
            <p:cNvSpPr txBox="1"/>
            <p:nvPr/>
          </p:nvSpPr>
          <p:spPr>
            <a:xfrm>
              <a:off x="3827529" y="3987297"/>
              <a:ext cx="2028119" cy="307777"/>
            </a:xfrm>
            <a:prstGeom prst="rect">
              <a:avLst/>
            </a:prstGeom>
            <a:noFill/>
          </p:spPr>
          <p:txBody>
            <a:bodyPr wrap="none" rtlCol="0">
              <a:spAutoFit/>
            </a:bodyPr>
            <a:lstStyle/>
            <a:p>
              <a:r>
                <a:rPr lang="en-US" sz="1400" dirty="0">
                  <a:latin typeface="CMU Sans Serif Medium" panose="02000603000000000000" pitchFamily="2" charset="0"/>
                  <a:ea typeface="CMU Sans Serif Medium" panose="02000603000000000000" pitchFamily="2" charset="0"/>
                  <a:cs typeface="CMU Sans Serif Medium" panose="02000603000000000000" pitchFamily="2" charset="0"/>
                </a:rPr>
                <a:t>Samsung Galaxy S10 5G</a:t>
              </a:r>
            </a:p>
          </p:txBody>
        </p:sp>
      </p:grpSp>
      <p:sp>
        <p:nvSpPr>
          <p:cNvPr id="42" name="TextBox 41">
            <a:extLst>
              <a:ext uri="{FF2B5EF4-FFF2-40B4-BE49-F238E27FC236}">
                <a16:creationId xmlns:a16="http://schemas.microsoft.com/office/drawing/2014/main" id="{71439447-5511-C246-B86D-633281BCA64E}"/>
              </a:ext>
            </a:extLst>
          </p:cNvPr>
          <p:cNvSpPr txBox="1"/>
          <p:nvPr/>
        </p:nvSpPr>
        <p:spPr>
          <a:xfrm>
            <a:off x="-1" y="1020828"/>
            <a:ext cx="12192001" cy="369332"/>
          </a:xfrm>
          <a:prstGeom prst="rect">
            <a:avLst/>
          </a:prstGeom>
          <a:noFill/>
        </p:spPr>
        <p:txBody>
          <a:bodyPr wrap="square" rtlCol="0">
            <a:spAutoFit/>
          </a:bodyPr>
          <a:lstStyle/>
          <a:p>
            <a:pPr algn="ctr"/>
            <a:r>
              <a:rPr lang="en-US" dirty="0">
                <a:solidFill>
                  <a:schemeClr val="bg1">
                    <a:lumMod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rPr>
              <a:t>As of October 2019</a:t>
            </a:r>
          </a:p>
        </p:txBody>
      </p:sp>
      <p:grpSp>
        <p:nvGrpSpPr>
          <p:cNvPr id="21" name="Group 20">
            <a:extLst>
              <a:ext uri="{FF2B5EF4-FFF2-40B4-BE49-F238E27FC236}">
                <a16:creationId xmlns:a16="http://schemas.microsoft.com/office/drawing/2014/main" id="{68CF5919-2A09-B742-B2EB-EA5CE086CE06}"/>
              </a:ext>
            </a:extLst>
          </p:cNvPr>
          <p:cNvGrpSpPr/>
          <p:nvPr/>
        </p:nvGrpSpPr>
        <p:grpSpPr>
          <a:xfrm>
            <a:off x="3403204" y="2981031"/>
            <a:ext cx="2275907" cy="869284"/>
            <a:chOff x="3403204" y="2981031"/>
            <a:chExt cx="2275907" cy="869284"/>
          </a:xfrm>
        </p:grpSpPr>
        <p:cxnSp>
          <p:nvCxnSpPr>
            <p:cNvPr id="47" name="Straight Arrow Connector 46">
              <a:extLst>
                <a:ext uri="{FF2B5EF4-FFF2-40B4-BE49-F238E27FC236}">
                  <a16:creationId xmlns:a16="http://schemas.microsoft.com/office/drawing/2014/main" id="{6F4AC1D2-634B-C446-B34B-1B0D93A2F509}"/>
                </a:ext>
              </a:extLst>
            </p:cNvPr>
            <p:cNvCxnSpPr>
              <a:cxnSpLocks/>
            </p:cNvCxnSpPr>
            <p:nvPr/>
          </p:nvCxnSpPr>
          <p:spPr>
            <a:xfrm flipH="1" flipV="1">
              <a:off x="3403204" y="2981031"/>
              <a:ext cx="1218020" cy="85503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D6CC23FD-7C2E-F544-8AFD-F410A8F69027}"/>
                </a:ext>
              </a:extLst>
            </p:cNvPr>
            <p:cNvCxnSpPr>
              <a:cxnSpLocks/>
            </p:cNvCxnSpPr>
            <p:nvPr/>
          </p:nvCxnSpPr>
          <p:spPr>
            <a:xfrm flipH="1" flipV="1">
              <a:off x="4564347" y="3013958"/>
              <a:ext cx="277241" cy="836357"/>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A79FC14B-0599-9042-B64D-55480D7219BF}"/>
                </a:ext>
              </a:extLst>
            </p:cNvPr>
            <p:cNvCxnSpPr>
              <a:cxnSpLocks/>
            </p:cNvCxnSpPr>
            <p:nvPr/>
          </p:nvCxnSpPr>
          <p:spPr>
            <a:xfrm flipV="1">
              <a:off x="5001722" y="3010090"/>
              <a:ext cx="677389" cy="835494"/>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53" name="TextBox 52">
            <a:extLst>
              <a:ext uri="{FF2B5EF4-FFF2-40B4-BE49-F238E27FC236}">
                <a16:creationId xmlns:a16="http://schemas.microsoft.com/office/drawing/2014/main" id="{C27F69CD-B95E-E14B-962B-C86A2660B0F5}"/>
              </a:ext>
            </a:extLst>
          </p:cNvPr>
          <p:cNvSpPr txBox="1"/>
          <p:nvPr/>
        </p:nvSpPr>
        <p:spPr>
          <a:xfrm>
            <a:off x="3577498" y="3287845"/>
            <a:ext cx="2250937" cy="307777"/>
          </a:xfrm>
          <a:prstGeom prst="rect">
            <a:avLst/>
          </a:prstGeom>
          <a:solidFill>
            <a:schemeClr val="bg1">
              <a:lumMod val="85000"/>
            </a:schemeClr>
          </a:solidFill>
        </p:spPr>
        <p:txBody>
          <a:bodyPr wrap="none" rtlCol="0">
            <a:spAutoFit/>
          </a:bodyPr>
          <a:lstStyle/>
          <a:p>
            <a:r>
              <a:rPr lang="en-US" sz="1400" dirty="0">
                <a:latin typeface="CMU Sans Serif Medium" panose="02000603000000000000" pitchFamily="2" charset="0"/>
                <a:ea typeface="CMU Sans Serif Medium" panose="02000603000000000000" pitchFamily="2" charset="0"/>
                <a:cs typeface="CMU Sans Serif Medium" panose="02000603000000000000" pitchFamily="2" charset="0"/>
              </a:rPr>
              <a:t>Compatible with all carriers</a:t>
            </a:r>
          </a:p>
        </p:txBody>
      </p:sp>
      <p:grpSp>
        <p:nvGrpSpPr>
          <p:cNvPr id="15" name="Group 14">
            <a:extLst>
              <a:ext uri="{FF2B5EF4-FFF2-40B4-BE49-F238E27FC236}">
                <a16:creationId xmlns:a16="http://schemas.microsoft.com/office/drawing/2014/main" id="{7F740CEA-9F75-3E49-8057-86F3AE5A6E0E}"/>
              </a:ext>
            </a:extLst>
          </p:cNvPr>
          <p:cNvGrpSpPr/>
          <p:nvPr/>
        </p:nvGrpSpPr>
        <p:grpSpPr>
          <a:xfrm>
            <a:off x="10091568" y="1462078"/>
            <a:ext cx="1952562" cy="3920195"/>
            <a:chOff x="10091568" y="1462078"/>
            <a:chExt cx="1952562" cy="3920195"/>
          </a:xfrm>
        </p:grpSpPr>
        <p:pic>
          <p:nvPicPr>
            <p:cNvPr id="1026" name="Picture 2">
              <a:extLst>
                <a:ext uri="{FF2B5EF4-FFF2-40B4-BE49-F238E27FC236}">
                  <a16:creationId xmlns:a16="http://schemas.microsoft.com/office/drawing/2014/main" id="{108AB237-E595-BE47-91E5-507B512F7B7F}"/>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18589" t="18139" r="28187"/>
            <a:stretch/>
          </p:blipFill>
          <p:spPr bwMode="auto">
            <a:xfrm>
              <a:off x="10155200" y="1508716"/>
              <a:ext cx="1888930" cy="3873557"/>
            </a:xfrm>
            <a:prstGeom prst="rect">
              <a:avLst/>
            </a:prstGeom>
            <a:noFill/>
            <a:extLst>
              <a:ext uri="{909E8E84-426E-40DD-AFC4-6F175D3DCCD1}">
                <a14:hiddenFill xmlns:a14="http://schemas.microsoft.com/office/drawing/2010/main">
                  <a:solidFill>
                    <a:srgbClr val="FFFFFF"/>
                  </a:solidFill>
                </a14:hiddenFill>
              </a:ext>
            </a:extLst>
          </p:spPr>
        </p:pic>
        <p:sp>
          <p:nvSpPr>
            <p:cNvPr id="56" name="TextBox 55">
              <a:extLst>
                <a:ext uri="{FF2B5EF4-FFF2-40B4-BE49-F238E27FC236}">
                  <a16:creationId xmlns:a16="http://schemas.microsoft.com/office/drawing/2014/main" id="{D5E0E054-E332-A645-8C97-AD7D79F6DAC2}"/>
                </a:ext>
              </a:extLst>
            </p:cNvPr>
            <p:cNvSpPr txBox="1"/>
            <p:nvPr/>
          </p:nvSpPr>
          <p:spPr>
            <a:xfrm>
              <a:off x="10091568" y="1462078"/>
              <a:ext cx="1437244" cy="584775"/>
            </a:xfrm>
            <a:prstGeom prst="rect">
              <a:avLst/>
            </a:prstGeom>
            <a:noFill/>
          </p:spPr>
          <p:txBody>
            <a:bodyPr wrap="square" rtlCol="0">
              <a:spAutoFit/>
            </a:bodyPr>
            <a:lstStyle/>
            <a:p>
              <a:pPr algn="ctr"/>
              <a:r>
                <a:rPr lang="en-US" sz="1600"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Indoor </a:t>
              </a:r>
            </a:p>
            <a:p>
              <a:pPr algn="ctr"/>
              <a:r>
                <a:rPr lang="en-US" sz="1600"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Deployment</a:t>
              </a:r>
            </a:p>
          </p:txBody>
        </p:sp>
        <p:sp>
          <p:nvSpPr>
            <p:cNvPr id="57" name="Oval 56">
              <a:extLst>
                <a:ext uri="{FF2B5EF4-FFF2-40B4-BE49-F238E27FC236}">
                  <a16:creationId xmlns:a16="http://schemas.microsoft.com/office/drawing/2014/main" id="{A29F5CBA-1A22-2F46-B025-DC1A40E0A768}"/>
                </a:ext>
              </a:extLst>
            </p:cNvPr>
            <p:cNvSpPr/>
            <p:nvPr/>
          </p:nvSpPr>
          <p:spPr>
            <a:xfrm>
              <a:off x="10933851" y="2337475"/>
              <a:ext cx="331628" cy="427515"/>
            </a:xfrm>
            <a:prstGeom prst="ellipse">
              <a:avLst/>
            </a:prstGeom>
            <a:noFill/>
            <a:ln w="38100">
              <a:solidFill>
                <a:srgbClr val="FFFF00">
                  <a:alpha val="48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92D9D43F-96EE-8A49-9345-3E08C94849CB}"/>
                </a:ext>
              </a:extLst>
            </p:cNvPr>
            <p:cNvSpPr/>
            <p:nvPr/>
          </p:nvSpPr>
          <p:spPr>
            <a:xfrm>
              <a:off x="10768037" y="3274608"/>
              <a:ext cx="331628" cy="614959"/>
            </a:xfrm>
            <a:prstGeom prst="ellipse">
              <a:avLst/>
            </a:prstGeom>
            <a:noFill/>
            <a:ln w="38100">
              <a:solidFill>
                <a:srgbClr val="FFFF00">
                  <a:alpha val="48000"/>
                </a:srgb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8" name="TextBox 57">
            <a:extLst>
              <a:ext uri="{FF2B5EF4-FFF2-40B4-BE49-F238E27FC236}">
                <a16:creationId xmlns:a16="http://schemas.microsoft.com/office/drawing/2014/main" id="{B8118DEC-AC40-B342-9767-DB88207F87BC}"/>
              </a:ext>
            </a:extLst>
          </p:cNvPr>
          <p:cNvSpPr txBox="1"/>
          <p:nvPr/>
        </p:nvSpPr>
        <p:spPr>
          <a:xfrm>
            <a:off x="8759566" y="5547265"/>
            <a:ext cx="2664005" cy="646331"/>
          </a:xfrm>
          <a:prstGeom prst="rect">
            <a:avLst/>
          </a:prstGeom>
          <a:noFill/>
        </p:spPr>
        <p:txBody>
          <a:bodyPr wrap="square" rtlCol="0">
            <a:spAutoFit/>
          </a:bodyPr>
          <a:lstStyle/>
          <a:p>
            <a:pPr algn="ct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Dense deployment of </a:t>
            </a:r>
            <a:b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b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5G Panels (</a:t>
            </a:r>
            <a:r>
              <a:rPr lang="en-US" dirty="0" err="1">
                <a:latin typeface="CMU Sans Serif Medium" panose="02000603000000000000" pitchFamily="2" charset="0"/>
                <a:ea typeface="CMU Sans Serif Medium" panose="02000603000000000000" pitchFamily="2" charset="0"/>
                <a:cs typeface="CMU Sans Serif Medium" panose="02000603000000000000" pitchFamily="2" charset="0"/>
              </a:rPr>
              <a:t>mmWave</a:t>
            </a:r>
            <a:r>
              <a:rPr lang="en-US" dirty="0">
                <a:latin typeface="CMU Sans Serif Medium" panose="02000603000000000000" pitchFamily="2" charset="0"/>
                <a:ea typeface="CMU Sans Serif Medium" panose="02000603000000000000" pitchFamily="2" charset="0"/>
                <a:cs typeface="CMU Sans Serif Medium" panose="02000603000000000000" pitchFamily="2" charset="0"/>
              </a:rPr>
              <a:t>)</a:t>
            </a:r>
          </a:p>
        </p:txBody>
      </p:sp>
      <p:sp>
        <p:nvSpPr>
          <p:cNvPr id="60" name="TextBox 59">
            <a:extLst>
              <a:ext uri="{FF2B5EF4-FFF2-40B4-BE49-F238E27FC236}">
                <a16:creationId xmlns:a16="http://schemas.microsoft.com/office/drawing/2014/main" id="{975774E2-29EB-A749-B3BC-C6BD26AF3017}"/>
              </a:ext>
            </a:extLst>
          </p:cNvPr>
          <p:cNvSpPr txBox="1"/>
          <p:nvPr/>
        </p:nvSpPr>
        <p:spPr>
          <a:xfrm>
            <a:off x="4553902" y="5627406"/>
            <a:ext cx="2033372" cy="584775"/>
          </a:xfrm>
          <a:prstGeom prst="rect">
            <a:avLst/>
          </a:prstGeom>
          <a:noFill/>
        </p:spPr>
        <p:txBody>
          <a:bodyPr wrap="square" rtlCol="0">
            <a:spAutoFit/>
          </a:bodyPr>
          <a:lstStyle/>
          <a:p>
            <a:r>
              <a:rPr lang="en-US" sz="1600" dirty="0">
                <a:latin typeface="CMU Sans Serif Medium" panose="02000603000000000000" pitchFamily="2" charset="0"/>
                <a:ea typeface="CMU Sans Serif Medium" panose="02000603000000000000" pitchFamily="2" charset="0"/>
                <a:cs typeface="CMU Sans Serif Medium" panose="02000603000000000000" pitchFamily="2" charset="0"/>
              </a:rPr>
              <a:t>Followed by many other models</a:t>
            </a:r>
          </a:p>
        </p:txBody>
      </p:sp>
      <p:grpSp>
        <p:nvGrpSpPr>
          <p:cNvPr id="61" name="Group 60">
            <a:extLst>
              <a:ext uri="{FF2B5EF4-FFF2-40B4-BE49-F238E27FC236}">
                <a16:creationId xmlns:a16="http://schemas.microsoft.com/office/drawing/2014/main" id="{75334194-1378-6949-BAD2-DDECA8A9B4D6}"/>
              </a:ext>
            </a:extLst>
          </p:cNvPr>
          <p:cNvGrpSpPr/>
          <p:nvPr/>
        </p:nvGrpSpPr>
        <p:grpSpPr>
          <a:xfrm>
            <a:off x="8203709" y="1174037"/>
            <a:ext cx="1918918" cy="2896284"/>
            <a:chOff x="8438725" y="233977"/>
            <a:chExt cx="2376934" cy="3587581"/>
          </a:xfrm>
        </p:grpSpPr>
        <p:pic>
          <p:nvPicPr>
            <p:cNvPr id="63" name="Picture 62" descr="A picture containing table, phone, sitting, cellphone&#10;&#10;Description automatically generated">
              <a:extLst>
                <a:ext uri="{FF2B5EF4-FFF2-40B4-BE49-F238E27FC236}">
                  <a16:creationId xmlns:a16="http://schemas.microsoft.com/office/drawing/2014/main" id="{5C79BCCF-F0B1-274C-B0DE-16F8E31B8CCA}"/>
                </a:ext>
              </a:extLst>
            </p:cNvPr>
            <p:cNvPicPr>
              <a:picLocks noChangeAspect="1"/>
            </p:cNvPicPr>
            <p:nvPr/>
          </p:nvPicPr>
          <p:blipFill>
            <a:blip r:embed="rId10"/>
            <a:stretch>
              <a:fillRect/>
            </a:stretch>
          </p:blipFill>
          <p:spPr>
            <a:xfrm>
              <a:off x="8438725" y="233977"/>
              <a:ext cx="1702282" cy="3587581"/>
            </a:xfrm>
            <a:prstGeom prst="rect">
              <a:avLst/>
            </a:prstGeom>
          </p:spPr>
        </p:pic>
        <p:sp>
          <p:nvSpPr>
            <p:cNvPr id="64" name="TextBox 63">
              <a:extLst>
                <a:ext uri="{FF2B5EF4-FFF2-40B4-BE49-F238E27FC236}">
                  <a16:creationId xmlns:a16="http://schemas.microsoft.com/office/drawing/2014/main" id="{1B2A7222-2B71-0644-9433-49038BB5F27F}"/>
                </a:ext>
              </a:extLst>
            </p:cNvPr>
            <p:cNvSpPr txBox="1"/>
            <p:nvPr/>
          </p:nvSpPr>
          <p:spPr>
            <a:xfrm>
              <a:off x="8475381" y="888391"/>
              <a:ext cx="845103" cy="646331"/>
            </a:xfrm>
            <a:prstGeom prst="rect">
              <a:avLst/>
            </a:prstGeom>
            <a:noFill/>
          </p:spPr>
          <p:txBody>
            <a:bodyPr wrap="none" rtlCol="0">
              <a:spAutoFit/>
            </a:bodyPr>
            <a:lstStyle/>
            <a:p>
              <a:pPr algn="ctr"/>
              <a:r>
                <a:rPr lang="en-US" dirty="0">
                  <a:solidFill>
                    <a:srgbClr val="C00000"/>
                  </a:solidFill>
                </a:rPr>
                <a:t>5G-NR </a:t>
              </a:r>
            </a:p>
            <a:p>
              <a:pPr algn="ctr"/>
              <a:r>
                <a:rPr lang="en-US" dirty="0">
                  <a:solidFill>
                    <a:srgbClr val="C00000"/>
                  </a:solidFill>
                </a:rPr>
                <a:t>Panel</a:t>
              </a:r>
            </a:p>
          </p:txBody>
        </p:sp>
        <p:cxnSp>
          <p:nvCxnSpPr>
            <p:cNvPr id="65" name="Straight Arrow Connector 64">
              <a:extLst>
                <a:ext uri="{FF2B5EF4-FFF2-40B4-BE49-F238E27FC236}">
                  <a16:creationId xmlns:a16="http://schemas.microsoft.com/office/drawing/2014/main" id="{2F7116A9-98A2-EF4F-8BE8-A1C874C2A947}"/>
                </a:ext>
              </a:extLst>
            </p:cNvPr>
            <p:cNvCxnSpPr>
              <a:cxnSpLocks/>
            </p:cNvCxnSpPr>
            <p:nvPr/>
          </p:nvCxnSpPr>
          <p:spPr>
            <a:xfrm flipV="1">
              <a:off x="9289866" y="804312"/>
              <a:ext cx="331386" cy="324758"/>
            </a:xfrm>
            <a:prstGeom prst="straightConnector1">
              <a:avLst/>
            </a:prstGeom>
            <a:ln w="31750">
              <a:solidFill>
                <a:srgbClr val="C00000"/>
              </a:solidFill>
              <a:headEnd w="lg" len="lg"/>
              <a:tailEnd type="triangle"/>
            </a:ln>
          </p:spPr>
          <p:style>
            <a:lnRef idx="1">
              <a:schemeClr val="accent1"/>
            </a:lnRef>
            <a:fillRef idx="0">
              <a:schemeClr val="accent1"/>
            </a:fillRef>
            <a:effectRef idx="0">
              <a:schemeClr val="accent1"/>
            </a:effectRef>
            <a:fontRef idx="minor">
              <a:schemeClr val="tx1"/>
            </a:fontRef>
          </p:style>
        </p:cxnSp>
        <p:cxnSp>
          <p:nvCxnSpPr>
            <p:cNvPr id="66" name="Curved Connector 65">
              <a:extLst>
                <a:ext uri="{FF2B5EF4-FFF2-40B4-BE49-F238E27FC236}">
                  <a16:creationId xmlns:a16="http://schemas.microsoft.com/office/drawing/2014/main" id="{83508450-7033-0242-ADAC-1ACE19E9F96E}"/>
                </a:ext>
              </a:extLst>
            </p:cNvPr>
            <p:cNvCxnSpPr>
              <a:cxnSpLocks/>
            </p:cNvCxnSpPr>
            <p:nvPr/>
          </p:nvCxnSpPr>
          <p:spPr>
            <a:xfrm rot="10800000">
              <a:off x="10136185" y="1124665"/>
              <a:ext cx="326644" cy="270124"/>
            </a:xfrm>
            <a:prstGeom prst="curvedConnector3">
              <a:avLst>
                <a:gd name="adj1" fmla="val -25748"/>
              </a:avLst>
            </a:prstGeom>
            <a:ln w="31750">
              <a:solidFill>
                <a:srgbClr val="C00000"/>
              </a:solidFill>
              <a:headEnd w="lg" len="lg"/>
              <a:tailEnd type="triangle"/>
            </a:ln>
          </p:spPr>
          <p:style>
            <a:lnRef idx="1">
              <a:schemeClr val="accent1"/>
            </a:lnRef>
            <a:fillRef idx="0">
              <a:schemeClr val="accent1"/>
            </a:fillRef>
            <a:effectRef idx="0">
              <a:schemeClr val="accent1"/>
            </a:effectRef>
            <a:fontRef idx="minor">
              <a:schemeClr val="tx1"/>
            </a:fontRef>
          </p:style>
        </p:cxnSp>
        <p:sp>
          <p:nvSpPr>
            <p:cNvPr id="67" name="TextBox 66">
              <a:extLst>
                <a:ext uri="{FF2B5EF4-FFF2-40B4-BE49-F238E27FC236}">
                  <a16:creationId xmlns:a16="http://schemas.microsoft.com/office/drawing/2014/main" id="{2C69FAF0-8D49-A443-A230-731FAFA18396}"/>
                </a:ext>
              </a:extLst>
            </p:cNvPr>
            <p:cNvSpPr txBox="1"/>
            <p:nvPr/>
          </p:nvSpPr>
          <p:spPr>
            <a:xfrm>
              <a:off x="10018298" y="1444175"/>
              <a:ext cx="797361" cy="1219961"/>
            </a:xfrm>
            <a:prstGeom prst="rect">
              <a:avLst/>
            </a:prstGeom>
            <a:noFill/>
          </p:spPr>
          <p:txBody>
            <a:bodyPr wrap="square" lIns="0" tIns="0" rIns="0" bIns="0" rtlCol="0">
              <a:spAutoFit/>
            </a:bodyPr>
            <a:lstStyle/>
            <a:p>
              <a:pPr algn="ctr"/>
              <a:r>
                <a:rPr lang="en-US" dirty="0">
                  <a:solidFill>
                    <a:srgbClr val="C00000"/>
                  </a:solidFill>
                </a:rPr>
                <a:t>5G-NR </a:t>
              </a:r>
            </a:p>
            <a:p>
              <a:pPr algn="ctr"/>
              <a:r>
                <a:rPr lang="en-US" dirty="0">
                  <a:solidFill>
                    <a:srgbClr val="C00000"/>
                  </a:solidFill>
                </a:rPr>
                <a:t>Panel </a:t>
              </a:r>
            </a:p>
            <a:p>
              <a:pPr algn="ctr"/>
              <a:r>
                <a:rPr lang="en-US" sz="1400" dirty="0">
                  <a:solidFill>
                    <a:srgbClr val="C00000"/>
                  </a:solidFill>
                </a:rPr>
                <a:t>(Facing back)</a:t>
              </a:r>
            </a:p>
          </p:txBody>
        </p:sp>
      </p:grpSp>
      <p:cxnSp>
        <p:nvCxnSpPr>
          <p:cNvPr id="69" name="Straight Connector 68">
            <a:extLst>
              <a:ext uri="{FF2B5EF4-FFF2-40B4-BE49-F238E27FC236}">
                <a16:creationId xmlns:a16="http://schemas.microsoft.com/office/drawing/2014/main" id="{8EF264F1-ABB5-7D49-84A8-2C09C54F6739}"/>
              </a:ext>
            </a:extLst>
          </p:cNvPr>
          <p:cNvCxnSpPr/>
          <p:nvPr/>
        </p:nvCxnSpPr>
        <p:spPr>
          <a:xfrm>
            <a:off x="7624916" y="1698323"/>
            <a:ext cx="0" cy="4138849"/>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pic>
        <p:nvPicPr>
          <p:cNvPr id="71" name="Picture 70" descr="A picture containing object, bicycle, computer, sitting&#10;&#10;Description automatically generated">
            <a:extLst>
              <a:ext uri="{FF2B5EF4-FFF2-40B4-BE49-F238E27FC236}">
                <a16:creationId xmlns:a16="http://schemas.microsoft.com/office/drawing/2014/main" id="{B6088722-8B8C-AC44-8508-841F5291E6CC}"/>
              </a:ext>
            </a:extLst>
          </p:cNvPr>
          <p:cNvPicPr>
            <a:picLocks noChangeAspect="1"/>
          </p:cNvPicPr>
          <p:nvPr/>
        </p:nvPicPr>
        <p:blipFill rotWithShape="1">
          <a:blip r:embed="rId11"/>
          <a:srcRect l="36674" t="43414" r="51409" b="44989"/>
          <a:stretch/>
        </p:blipFill>
        <p:spPr>
          <a:xfrm>
            <a:off x="7717819" y="3732492"/>
            <a:ext cx="2714892" cy="1760753"/>
          </a:xfrm>
          <a:prstGeom prst="rect">
            <a:avLst/>
          </a:prstGeom>
        </p:spPr>
      </p:pic>
      <p:pic>
        <p:nvPicPr>
          <p:cNvPr id="17" name="Content Placeholder 16" descr="Right pointing backhand index">
            <a:extLst>
              <a:ext uri="{FF2B5EF4-FFF2-40B4-BE49-F238E27FC236}">
                <a16:creationId xmlns:a16="http://schemas.microsoft.com/office/drawing/2014/main" id="{FE3C9DCE-DE94-9148-B11B-74CBD968A135}"/>
              </a:ext>
            </a:extLst>
          </p:cNvPr>
          <p:cNvPicPr>
            <a:picLocks noGrp="1" noChangeAspect="1"/>
          </p:cNvPicPr>
          <p:nvPr>
            <p:ph idx="1"/>
          </p:nvPr>
        </p:nvPicPr>
        <p:blipFill>
          <a:blip r:embed="rId12">
            <a:extLst>
              <a:ext uri="{96DAC541-7B7A-43D3-8B79-37D633B846F1}">
                <asvg:svgBlip xmlns:asvg="http://schemas.microsoft.com/office/drawing/2016/SVG/main" r:embed="rId13"/>
              </a:ext>
            </a:extLst>
          </a:blip>
          <a:stretch>
            <a:fillRect/>
          </a:stretch>
        </p:blipFill>
        <p:spPr>
          <a:xfrm rot="8584732">
            <a:off x="5718490" y="3969487"/>
            <a:ext cx="619231" cy="619231"/>
          </a:xfrm>
        </p:spPr>
      </p:pic>
      <p:sp>
        <p:nvSpPr>
          <p:cNvPr id="24" name="TextBox 23">
            <a:extLst>
              <a:ext uri="{FF2B5EF4-FFF2-40B4-BE49-F238E27FC236}">
                <a16:creationId xmlns:a16="http://schemas.microsoft.com/office/drawing/2014/main" id="{E1C776FE-CCF1-1742-A922-6F69B273CC28}"/>
              </a:ext>
            </a:extLst>
          </p:cNvPr>
          <p:cNvSpPr txBox="1"/>
          <p:nvPr/>
        </p:nvSpPr>
        <p:spPr>
          <a:xfrm>
            <a:off x="8727454" y="4879994"/>
            <a:ext cx="1665841" cy="584775"/>
          </a:xfrm>
          <a:prstGeom prst="rect">
            <a:avLst/>
          </a:prstGeom>
          <a:noFill/>
        </p:spPr>
        <p:txBody>
          <a:bodyPr wrap="none" rtlCol="0">
            <a:spAutoFit/>
          </a:bodyPr>
          <a:lstStyle/>
          <a:p>
            <a:pPr algn="ctr"/>
            <a:r>
              <a:rPr lang="en-US" sz="1600"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Close-up view of </a:t>
            </a:r>
          </a:p>
          <a:p>
            <a:pPr algn="ctr"/>
            <a:r>
              <a:rPr lang="en-US" sz="1600" dirty="0">
                <a:solidFill>
                  <a:schemeClr val="bg1"/>
                </a:solidFill>
                <a:latin typeface="CMU Sans Serif Medium" panose="02000603000000000000" pitchFamily="2" charset="0"/>
                <a:ea typeface="CMU Sans Serif Medium" panose="02000603000000000000" pitchFamily="2" charset="0"/>
                <a:cs typeface="CMU Sans Serif Medium" panose="02000603000000000000" pitchFamily="2" charset="0"/>
              </a:rPr>
              <a:t>5G-NR radio</a:t>
            </a:r>
          </a:p>
        </p:txBody>
      </p:sp>
      <p:grpSp>
        <p:nvGrpSpPr>
          <p:cNvPr id="14" name="Group 13">
            <a:extLst>
              <a:ext uri="{FF2B5EF4-FFF2-40B4-BE49-F238E27FC236}">
                <a16:creationId xmlns:a16="http://schemas.microsoft.com/office/drawing/2014/main" id="{E1A5EDFD-C101-C144-8006-E2B5529A1263}"/>
              </a:ext>
            </a:extLst>
          </p:cNvPr>
          <p:cNvGrpSpPr/>
          <p:nvPr/>
        </p:nvGrpSpPr>
        <p:grpSpPr>
          <a:xfrm>
            <a:off x="1470540" y="5184556"/>
            <a:ext cx="4341828" cy="284836"/>
            <a:chOff x="1470540" y="5184556"/>
            <a:chExt cx="4341828" cy="284836"/>
          </a:xfrm>
        </p:grpSpPr>
        <p:sp>
          <p:nvSpPr>
            <p:cNvPr id="36" name="TextBox 35">
              <a:extLst>
                <a:ext uri="{FF2B5EF4-FFF2-40B4-BE49-F238E27FC236}">
                  <a16:creationId xmlns:a16="http://schemas.microsoft.com/office/drawing/2014/main" id="{3419105E-3CF7-BE4E-BC52-ED07DD6EF08D}"/>
                </a:ext>
              </a:extLst>
            </p:cNvPr>
            <p:cNvSpPr txBox="1"/>
            <p:nvPr/>
          </p:nvSpPr>
          <p:spPr>
            <a:xfrm>
              <a:off x="1470540" y="5192393"/>
              <a:ext cx="2055371" cy="276999"/>
            </a:xfrm>
            <a:prstGeom prst="rect">
              <a:avLst/>
            </a:prstGeom>
            <a:noFill/>
          </p:spPr>
          <p:txBody>
            <a:bodyPr wrap="none" rtlCol="0">
              <a:spAutoFit/>
            </a:bodyPr>
            <a:lstStyle/>
            <a:p>
              <a:r>
                <a:rPr lang="en-US" sz="1200" dirty="0">
                  <a:solidFill>
                    <a:srgbClr val="FF0000"/>
                  </a:solidFill>
                  <a:latin typeface="CMU Sans Serif Medium" panose="02000603000000000000" pitchFamily="2" charset="0"/>
                  <a:ea typeface="CMU Sans Serif Medium" panose="02000603000000000000" pitchFamily="2" charset="0"/>
                  <a:cs typeface="CMU Sans Serif Medium" panose="02000603000000000000" pitchFamily="2" charset="0"/>
                </a:rPr>
                <a:t>Max Peak Speeds: 600 Mbps</a:t>
              </a:r>
            </a:p>
          </p:txBody>
        </p:sp>
        <p:sp>
          <p:nvSpPr>
            <p:cNvPr id="37" name="TextBox 36">
              <a:extLst>
                <a:ext uri="{FF2B5EF4-FFF2-40B4-BE49-F238E27FC236}">
                  <a16:creationId xmlns:a16="http://schemas.microsoft.com/office/drawing/2014/main" id="{BFDA1A95-5BBE-EF4D-AAAC-A4A43349574E}"/>
                </a:ext>
              </a:extLst>
            </p:cNvPr>
            <p:cNvSpPr txBox="1"/>
            <p:nvPr/>
          </p:nvSpPr>
          <p:spPr>
            <a:xfrm>
              <a:off x="3814705" y="5184556"/>
              <a:ext cx="1997663" cy="276999"/>
            </a:xfrm>
            <a:prstGeom prst="rect">
              <a:avLst/>
            </a:prstGeom>
            <a:noFill/>
          </p:spPr>
          <p:txBody>
            <a:bodyPr wrap="none" rtlCol="0">
              <a:spAutoFit/>
            </a:bodyPr>
            <a:lstStyle/>
            <a:p>
              <a:r>
                <a:rPr lang="en-US" sz="1200" b="1" dirty="0">
                  <a:solidFill>
                    <a:srgbClr val="578439"/>
                  </a:solidFill>
                  <a:latin typeface="CMU Sans Serif Medium" panose="02000603000000000000" pitchFamily="2" charset="0"/>
                  <a:ea typeface="CMU Sans Serif Medium" panose="02000603000000000000" pitchFamily="2" charset="0"/>
                  <a:cs typeface="CMU Sans Serif Medium" panose="02000603000000000000" pitchFamily="2" charset="0"/>
                </a:rPr>
                <a:t>Max Peak Speeds: 2 Gbps</a:t>
              </a:r>
            </a:p>
          </p:txBody>
        </p:sp>
      </p:grpSp>
      <p:pic>
        <p:nvPicPr>
          <p:cNvPr id="16" name="Picture 15" descr="A close up of a sign&#10;&#10;Description automatically generated">
            <a:extLst>
              <a:ext uri="{FF2B5EF4-FFF2-40B4-BE49-F238E27FC236}">
                <a16:creationId xmlns:a16="http://schemas.microsoft.com/office/drawing/2014/main" id="{5D2901A6-062D-4620-8F3D-8DACCF993334}"/>
              </a:ext>
            </a:extLst>
          </p:cNvPr>
          <p:cNvPicPr>
            <a:picLocks noChangeAspect="1"/>
          </p:cNvPicPr>
          <p:nvPr/>
        </p:nvPicPr>
        <p:blipFill>
          <a:blip r:embed="rId14"/>
          <a:stretch>
            <a:fillRect/>
          </a:stretch>
        </p:blipFill>
        <p:spPr>
          <a:xfrm>
            <a:off x="3441026" y="5410257"/>
            <a:ext cx="671055" cy="620332"/>
          </a:xfrm>
          <a:prstGeom prst="rect">
            <a:avLst/>
          </a:prstGeom>
          <a:ln>
            <a:solidFill>
              <a:schemeClr val="tx1"/>
            </a:solidFill>
          </a:ln>
        </p:spPr>
      </p:pic>
    </p:spTree>
    <p:extLst>
      <p:ext uri="{BB962C8B-B14F-4D97-AF65-F5344CB8AC3E}">
        <p14:creationId xmlns:p14="http://schemas.microsoft.com/office/powerpoint/2010/main" val="1546888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500"/>
                                        <p:tgtEl>
                                          <p:spTgt spid="23"/>
                                        </p:tgtEl>
                                      </p:cBhvr>
                                    </p:animEffect>
                                  </p:childTnLst>
                                </p:cTn>
                              </p:par>
                              <p:par>
                                <p:cTn id="12" presetID="10" presetClass="entr" presetSubtype="0"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par>
                                <p:cTn id="15" presetID="10"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10" presetClass="entr" presetSubtype="0"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fade">
                                      <p:cBhvr>
                                        <p:cTn id="29" dur="500"/>
                                        <p:tgtEl>
                                          <p:spTgt spid="2"/>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500"/>
                                        <p:tgtEl>
                                          <p:spTgt spid="4"/>
                                        </p:tgtEl>
                                      </p:cBhvr>
                                    </p:animEffect>
                                  </p:childTnLst>
                                </p:cTn>
                              </p:par>
                            </p:childTnLst>
                          </p:cTn>
                        </p:par>
                        <p:par>
                          <p:cTn id="34" fill="hold">
                            <p:stCondLst>
                              <p:cond delay="1500"/>
                            </p:stCondLst>
                            <p:childTnLst>
                              <p:par>
                                <p:cTn id="35" presetID="10" presetClass="entr" presetSubtype="0"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fade">
                                      <p:cBhvr>
                                        <p:cTn id="37" dur="500"/>
                                        <p:tgtEl>
                                          <p:spTgt spid="6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69"/>
                                        </p:tgtEl>
                                        <p:attrNameLst>
                                          <p:attrName>style.visibility</p:attrName>
                                        </p:attrNameLst>
                                      </p:cBhvr>
                                      <p:to>
                                        <p:strVal val="visible"/>
                                      </p:to>
                                    </p:set>
                                    <p:animEffect transition="in" filter="fade">
                                      <p:cBhvr>
                                        <p:cTn id="47" dur="500"/>
                                        <p:tgtEl>
                                          <p:spTgt spid="69"/>
                                        </p:tgtEl>
                                      </p:cBhvr>
                                    </p:animEffect>
                                  </p:childTnLst>
                                </p:cTn>
                              </p:par>
                            </p:childTnLst>
                          </p:cTn>
                        </p:par>
                        <p:par>
                          <p:cTn id="48" fill="hold">
                            <p:stCondLst>
                              <p:cond delay="500"/>
                            </p:stCondLst>
                            <p:childTnLst>
                              <p:par>
                                <p:cTn id="49" presetID="10" presetClass="entr" presetSubtype="0" fill="hold" nodeType="after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fade">
                                      <p:cBhvr>
                                        <p:cTn id="51" dur="500"/>
                                        <p:tgtEl>
                                          <p:spTgt spid="61"/>
                                        </p:tgtEl>
                                      </p:cBhvr>
                                    </p:animEffect>
                                  </p:childTnLst>
                                </p:cTn>
                              </p:par>
                            </p:childTnLst>
                          </p:cTn>
                        </p:par>
                        <p:par>
                          <p:cTn id="52" fill="hold">
                            <p:stCondLst>
                              <p:cond delay="1000"/>
                            </p:stCondLst>
                            <p:childTnLst>
                              <p:par>
                                <p:cTn id="53" presetID="10"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500"/>
                                        <p:tgtEl>
                                          <p:spTgt spid="15"/>
                                        </p:tgtEl>
                                      </p:cBhvr>
                                    </p:animEffect>
                                  </p:childTnLst>
                                </p:cTn>
                              </p:par>
                            </p:childTnLst>
                          </p:cTn>
                        </p:par>
                        <p:par>
                          <p:cTn id="56" fill="hold">
                            <p:stCondLst>
                              <p:cond delay="1500"/>
                            </p:stCondLst>
                            <p:childTnLst>
                              <p:par>
                                <p:cTn id="57" presetID="10" presetClass="entr" presetSubtype="0" fill="hold" nodeType="afterEffect">
                                  <p:stCondLst>
                                    <p:cond delay="0"/>
                                  </p:stCondLst>
                                  <p:childTnLst>
                                    <p:set>
                                      <p:cBhvr>
                                        <p:cTn id="58" dur="1" fill="hold">
                                          <p:stCondLst>
                                            <p:cond delay="0"/>
                                          </p:stCondLst>
                                        </p:cTn>
                                        <p:tgtEl>
                                          <p:spTgt spid="71"/>
                                        </p:tgtEl>
                                        <p:attrNameLst>
                                          <p:attrName>style.visibility</p:attrName>
                                        </p:attrNameLst>
                                      </p:cBhvr>
                                      <p:to>
                                        <p:strVal val="visible"/>
                                      </p:to>
                                    </p:set>
                                    <p:animEffect transition="in" filter="fade">
                                      <p:cBhvr>
                                        <p:cTn id="59" dur="500"/>
                                        <p:tgtEl>
                                          <p:spTgt spid="71"/>
                                        </p:tgtEl>
                                      </p:cBhvr>
                                    </p:animEffect>
                                  </p:childTnLst>
                                </p:cTn>
                              </p:par>
                            </p:childTnLst>
                          </p:cTn>
                        </p:par>
                        <p:par>
                          <p:cTn id="60" fill="hold">
                            <p:stCondLst>
                              <p:cond delay="2000"/>
                            </p:stCondLst>
                            <p:childTnLst>
                              <p:par>
                                <p:cTn id="61" presetID="10" presetClass="entr" presetSubtype="0" fill="hold" grpId="0"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fade">
                                      <p:cBhvr>
                                        <p:cTn id="63" dur="500"/>
                                        <p:tgtEl>
                                          <p:spTgt spid="58"/>
                                        </p:tgtEl>
                                      </p:cBhvr>
                                    </p:animEffect>
                                  </p:childTnLst>
                                </p:cTn>
                              </p:par>
                            </p:childTnLst>
                          </p:cTn>
                        </p:par>
                        <p:par>
                          <p:cTn id="64" fill="hold">
                            <p:stCondLst>
                              <p:cond delay="2500"/>
                            </p:stCondLst>
                            <p:childTnLst>
                              <p:par>
                                <p:cTn id="65" presetID="35" presetClass="emph" presetSubtype="0" repeatCount="indefinite" fill="hold" grpId="1" nodeType="afterEffect">
                                  <p:stCondLst>
                                    <p:cond delay="0"/>
                                  </p:stCondLst>
                                  <p:endCondLst>
                                    <p:cond evt="onNext" delay="0">
                                      <p:tgtEl>
                                        <p:sldTgt/>
                                      </p:tgtEl>
                                    </p:cond>
                                  </p:endCondLst>
                                  <p:childTnLst>
                                    <p:anim calcmode="discrete" valueType="str">
                                      <p:cBhvr>
                                        <p:cTn id="66" dur="1000" fill="hold"/>
                                        <p:tgtEl>
                                          <p:spTgt spid="58"/>
                                        </p:tgtEl>
                                        <p:attrNameLst>
                                          <p:attrName>style.visibility</p:attrName>
                                        </p:attrNameLst>
                                      </p:cBhvr>
                                      <p:tavLst>
                                        <p:tav tm="0">
                                          <p:val>
                                            <p:strVal val="hidden"/>
                                          </p:val>
                                        </p:tav>
                                        <p:tav tm="50000">
                                          <p:val>
                                            <p:strVal val="visible"/>
                                          </p:val>
                                        </p:tav>
                                      </p:tavLst>
                                    </p:anim>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nodeType="click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500"/>
                                        <p:tgtEl>
                                          <p:spTgt spid="17"/>
                                        </p:tgtEl>
                                      </p:cBhvr>
                                    </p:animEffect>
                                  </p:childTnLst>
                                </p:cTn>
                              </p:par>
                            </p:childTnLst>
                          </p:cTn>
                        </p:par>
                      </p:childTnLst>
                    </p:cTn>
                  </p:par>
                  <p:par>
                    <p:cTn id="72" fill="hold">
                      <p:stCondLst>
                        <p:cond delay="indefinite"/>
                      </p:stCondLst>
                      <p:childTnLst>
                        <p:par>
                          <p:cTn id="73" fill="hold">
                            <p:stCondLst>
                              <p:cond delay="0"/>
                            </p:stCondLst>
                            <p:childTnLst>
                              <p:par>
                                <p:cTn id="74" presetID="10" presetClass="entr" presetSubtype="0" fill="hold" nodeType="clickEffect">
                                  <p:stCondLst>
                                    <p:cond delay="0"/>
                                  </p:stCondLst>
                                  <p:childTnLst>
                                    <p:set>
                                      <p:cBhvr>
                                        <p:cTn id="75" dur="1" fill="hold">
                                          <p:stCondLst>
                                            <p:cond delay="0"/>
                                          </p:stCondLst>
                                        </p:cTn>
                                        <p:tgtEl>
                                          <p:spTgt spid="14"/>
                                        </p:tgtEl>
                                        <p:attrNameLst>
                                          <p:attrName>style.visibility</p:attrName>
                                        </p:attrNameLst>
                                      </p:cBhvr>
                                      <p:to>
                                        <p:strVal val="visible"/>
                                      </p:to>
                                    </p:set>
                                    <p:animEffect transition="in" filter="fade">
                                      <p:cBhvr>
                                        <p:cTn id="76" dur="500"/>
                                        <p:tgtEl>
                                          <p:spTgt spid="14"/>
                                        </p:tgtEl>
                                      </p:cBhvr>
                                    </p:animEffect>
                                  </p:childTnLst>
                                </p:cTn>
                              </p:par>
                            </p:childTnLst>
                          </p:cTn>
                        </p:par>
                        <p:par>
                          <p:cTn id="77" fill="hold">
                            <p:stCondLst>
                              <p:cond delay="500"/>
                            </p:stCondLst>
                            <p:childTnLst>
                              <p:par>
                                <p:cTn id="78" presetID="35" presetClass="emph" presetSubtype="0" repeatCount="indefinite" fill="hold" nodeType="afterEffect">
                                  <p:stCondLst>
                                    <p:cond delay="0"/>
                                  </p:stCondLst>
                                  <p:endCondLst>
                                    <p:cond evt="onNext" delay="0">
                                      <p:tgtEl>
                                        <p:sldTgt/>
                                      </p:tgtEl>
                                    </p:cond>
                                  </p:endCondLst>
                                  <p:childTnLst>
                                    <p:anim calcmode="discrete" valueType="str">
                                      <p:cBhvr>
                                        <p:cTn id="79" dur="1000" fill="hold"/>
                                        <p:tgtEl>
                                          <p:spTgt spid="14"/>
                                        </p:tgtEl>
                                        <p:attrNameLst>
                                          <p:attrName>style.visibility</p:attrName>
                                        </p:attrNameLst>
                                      </p:cBhvr>
                                      <p:tavLst>
                                        <p:tav tm="0">
                                          <p:val>
                                            <p:strVal val="hidden"/>
                                          </p:val>
                                        </p:tav>
                                        <p:tav tm="50000">
                                          <p:val>
                                            <p:strVal val="visible"/>
                                          </p:val>
                                        </p:tav>
                                      </p:tavLst>
                                    </p:anim>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fade">
                                      <p:cBhvr>
                                        <p:cTn id="84" dur="500"/>
                                        <p:tgtEl>
                                          <p:spTgt spid="2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53"/>
                                        </p:tgtEl>
                                        <p:attrNameLst>
                                          <p:attrName>style.visibility</p:attrName>
                                        </p:attrNameLst>
                                      </p:cBhvr>
                                      <p:to>
                                        <p:strVal val="visible"/>
                                      </p:to>
                                    </p:set>
                                    <p:animEffect transition="in" filter="fade">
                                      <p:cBhvr>
                                        <p:cTn id="87" dur="500"/>
                                        <p:tgtEl>
                                          <p:spTgt spid="53"/>
                                        </p:tgtEl>
                                      </p:cBhvr>
                                    </p:animEffect>
                                  </p:childTnLst>
                                </p:cTn>
                              </p:par>
                            </p:childTnLst>
                          </p:cTn>
                        </p:par>
                        <p:par>
                          <p:cTn id="88" fill="hold">
                            <p:stCondLst>
                              <p:cond delay="500"/>
                            </p:stCondLst>
                            <p:childTnLst>
                              <p:par>
                                <p:cTn id="89" presetID="35" presetClass="emph" presetSubtype="0" repeatCount="indefinite" fill="hold" grpId="1" nodeType="afterEffect">
                                  <p:stCondLst>
                                    <p:cond delay="0"/>
                                  </p:stCondLst>
                                  <p:endCondLst>
                                    <p:cond evt="onNext" delay="0">
                                      <p:tgtEl>
                                        <p:sldTgt/>
                                      </p:tgtEl>
                                    </p:cond>
                                  </p:endCondLst>
                                  <p:childTnLst>
                                    <p:anim calcmode="discrete" valueType="str">
                                      <p:cBhvr>
                                        <p:cTn id="90" dur="1000" fill="hold"/>
                                        <p:tgtEl>
                                          <p:spTgt spid="53"/>
                                        </p:tgtEl>
                                        <p:attrNameLst>
                                          <p:attrName>style.visibility</p:attrName>
                                        </p:attrNameLst>
                                      </p:cBhvr>
                                      <p:tavLst>
                                        <p:tav tm="0">
                                          <p:val>
                                            <p:strVal val="hidden"/>
                                          </p:val>
                                        </p:tav>
                                        <p:tav tm="50000">
                                          <p:val>
                                            <p:strVal val="visible"/>
                                          </p:val>
                                        </p:tav>
                                      </p:tavLst>
                                    </p:anim>
                                  </p:childTnLst>
                                </p:cTn>
                              </p:par>
                            </p:childTnLst>
                          </p:cTn>
                        </p:par>
                      </p:childTnLst>
                    </p:cTn>
                  </p:par>
                  <p:par>
                    <p:cTn id="91" fill="hold">
                      <p:stCondLst>
                        <p:cond delay="indefinite"/>
                      </p:stCondLst>
                      <p:childTnLst>
                        <p:par>
                          <p:cTn id="92" fill="hold">
                            <p:stCondLst>
                              <p:cond delay="0"/>
                            </p:stCondLst>
                            <p:childTnLst>
                              <p:par>
                                <p:cTn id="93" presetID="35" presetClass="emph" presetSubtype="0" repeatCount="indefinite" fill="hold" nodeType="clickEffect">
                                  <p:stCondLst>
                                    <p:cond delay="0"/>
                                  </p:stCondLst>
                                  <p:childTnLst>
                                    <p:anim calcmode="discrete" valueType="str">
                                      <p:cBhvr>
                                        <p:cTn id="94" dur="1000" fill="hold"/>
                                        <p:tgtEl>
                                          <p:spTgt spid="17"/>
                                        </p:tgtEl>
                                        <p:attrNameLst>
                                          <p:attrName>style.visibility</p:attrName>
                                        </p:attrNameLst>
                                      </p:cBhvr>
                                      <p:tavLst>
                                        <p:tav tm="0">
                                          <p:val>
                                            <p:strVal val="hidden"/>
                                          </p:val>
                                        </p:tav>
                                        <p:tav tm="50000">
                                          <p:val>
                                            <p:strVal val="visible"/>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3" grpId="1" animBg="1"/>
      <p:bldP spid="58" grpId="0"/>
      <p:bldP spid="58" grpId="1"/>
      <p:bldP spid="6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9FC5534-8798-0848-87F5-0286BDA5F5FA}"/>
              </a:ext>
            </a:extLst>
          </p:cNvPr>
          <p:cNvSpPr txBox="1"/>
          <p:nvPr/>
        </p:nvSpPr>
        <p:spPr>
          <a:xfrm>
            <a:off x="838199" y="686684"/>
            <a:ext cx="10515599" cy="1626216"/>
          </a:xfrm>
          <a:prstGeom prst="rect">
            <a:avLst/>
          </a:prstGeom>
        </p:spPr>
        <p:txBody>
          <a:bodyPr vert="horz" lIns="91440" tIns="45720" rIns="91440" bIns="45720" rtlCol="0" anchor="b">
            <a:normAutofit fontScale="77500" lnSpcReduction="20000"/>
          </a:bodyPr>
          <a:lstStyle/>
          <a:p>
            <a:pPr algn="ctr">
              <a:lnSpc>
                <a:spcPct val="150000"/>
              </a:lnSpc>
              <a:spcBef>
                <a:spcPct val="0"/>
              </a:spcBef>
              <a:spcAft>
                <a:spcPts val="600"/>
              </a:spcAft>
            </a:pPr>
            <a:r>
              <a:rPr lang="en-US" sz="4800" b="1" kern="12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Challenges in Evaluating </a:t>
            </a:r>
          </a:p>
          <a:p>
            <a:pPr algn="ctr">
              <a:lnSpc>
                <a:spcPct val="150000"/>
              </a:lnSpc>
              <a:spcBef>
                <a:spcPct val="0"/>
              </a:spcBef>
              <a:spcAft>
                <a:spcPts val="600"/>
              </a:spcAft>
            </a:pPr>
            <a:r>
              <a:rPr lang="en-US" sz="4800" b="1" kern="1200" dirty="0">
                <a:solidFill>
                  <a:schemeClr val="tx1"/>
                </a:solidFill>
                <a:latin typeface="CMU Sans Serif Medium" panose="02000603000000000000" pitchFamily="2" charset="0"/>
                <a:ea typeface="CMU Sans Serif Medium" panose="02000603000000000000" pitchFamily="2" charset="0"/>
                <a:cs typeface="CMU Sans Serif Medium" panose="02000603000000000000" pitchFamily="2" charset="0"/>
              </a:rPr>
              <a:t>5G Performance</a:t>
            </a:r>
          </a:p>
        </p:txBody>
      </p:sp>
      <p:pic>
        <p:nvPicPr>
          <p:cNvPr id="7" name="Picture 6" descr="A close up of a logo&#10;&#10;Description automatically generated">
            <a:extLst>
              <a:ext uri="{FF2B5EF4-FFF2-40B4-BE49-F238E27FC236}">
                <a16:creationId xmlns:a16="http://schemas.microsoft.com/office/drawing/2014/main" id="{77AE6838-2028-8248-A032-422ABFB801B0}"/>
              </a:ext>
            </a:extLst>
          </p:cNvPr>
          <p:cNvPicPr>
            <a:picLocks noChangeAspect="1"/>
          </p:cNvPicPr>
          <p:nvPr/>
        </p:nvPicPr>
        <p:blipFill>
          <a:blip r:embed="rId3"/>
          <a:stretch>
            <a:fillRect/>
          </a:stretch>
        </p:blipFill>
        <p:spPr>
          <a:xfrm>
            <a:off x="4533899" y="2686664"/>
            <a:ext cx="3124200" cy="3124200"/>
          </a:xfrm>
          <a:prstGeom prst="rect">
            <a:avLst/>
          </a:prstGeom>
        </p:spPr>
      </p:pic>
    </p:spTree>
    <p:extLst>
      <p:ext uri="{BB962C8B-B14F-4D97-AF65-F5344CB8AC3E}">
        <p14:creationId xmlns:p14="http://schemas.microsoft.com/office/powerpoint/2010/main" val="29315398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9" name="Group 58">
            <a:extLst>
              <a:ext uri="{FF2B5EF4-FFF2-40B4-BE49-F238E27FC236}">
                <a16:creationId xmlns:a16="http://schemas.microsoft.com/office/drawing/2014/main" id="{6ACA173B-E758-CC42-B1B3-E31D9639C8EA}"/>
              </a:ext>
            </a:extLst>
          </p:cNvPr>
          <p:cNvGrpSpPr/>
          <p:nvPr/>
        </p:nvGrpSpPr>
        <p:grpSpPr>
          <a:xfrm>
            <a:off x="796906" y="1374633"/>
            <a:ext cx="4744578" cy="3945311"/>
            <a:chOff x="796906" y="1374633"/>
            <a:chExt cx="4744578" cy="3945311"/>
          </a:xfrm>
        </p:grpSpPr>
        <p:sp>
          <p:nvSpPr>
            <p:cNvPr id="32" name="Oval 31">
              <a:extLst>
                <a:ext uri="{FF2B5EF4-FFF2-40B4-BE49-F238E27FC236}">
                  <a16:creationId xmlns:a16="http://schemas.microsoft.com/office/drawing/2014/main" id="{E12024FA-C494-C948-8EF8-E3788A753060}"/>
                </a:ext>
              </a:extLst>
            </p:cNvPr>
            <p:cNvSpPr/>
            <p:nvPr/>
          </p:nvSpPr>
          <p:spPr>
            <a:xfrm>
              <a:off x="796906" y="1374633"/>
              <a:ext cx="1002786" cy="1002786"/>
            </a:xfrm>
            <a:prstGeom prst="ellipse">
              <a:avLst/>
            </a:prstGeom>
          </p:spPr>
          <p:style>
            <a:lnRef idx="0">
              <a:schemeClr val="lt1">
                <a:alpha val="0"/>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p:style>
        </p:sp>
        <p:sp>
          <p:nvSpPr>
            <p:cNvPr id="33" name="Rectangle 32" descr="Cell Tower">
              <a:extLst>
                <a:ext uri="{FF2B5EF4-FFF2-40B4-BE49-F238E27FC236}">
                  <a16:creationId xmlns:a16="http://schemas.microsoft.com/office/drawing/2014/main" id="{DEB8B392-08A4-DE4E-BA04-007956DBD5CD}"/>
                </a:ext>
              </a:extLst>
            </p:cNvPr>
            <p:cNvSpPr/>
            <p:nvPr/>
          </p:nvSpPr>
          <p:spPr>
            <a:xfrm>
              <a:off x="1007492" y="1585218"/>
              <a:ext cx="581616" cy="581616"/>
            </a:xfrm>
            <a:prstGeom prst="rect">
              <a:avLst/>
            </a:prstGeom>
            <a:blipFill>
              <a:blip r:embed="rId3">
                <a:extLst>
                  <a:ext uri="{96DAC541-7B7A-43D3-8B79-37D633B846F1}">
                    <asvg:svgBlip xmlns:asvg="http://schemas.microsoft.com/office/drawing/2016/SVG/main" r:embed="rId4"/>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
          <p:nvSpPr>
            <p:cNvPr id="34" name="Freeform 33">
              <a:extLst>
                <a:ext uri="{FF2B5EF4-FFF2-40B4-BE49-F238E27FC236}">
                  <a16:creationId xmlns:a16="http://schemas.microsoft.com/office/drawing/2014/main" id="{07C6C253-07B8-974C-B5EB-B8DAB0517E25}"/>
                </a:ext>
              </a:extLst>
            </p:cNvPr>
            <p:cNvSpPr/>
            <p:nvPr/>
          </p:nvSpPr>
          <p:spPr>
            <a:xfrm>
              <a:off x="2014576" y="1374633"/>
              <a:ext cx="3526908" cy="1002786"/>
            </a:xfrm>
            <a:custGeom>
              <a:avLst/>
              <a:gdLst>
                <a:gd name="connsiteX0" fmla="*/ 0 w 2363711"/>
                <a:gd name="connsiteY0" fmla="*/ 0 h 1002786"/>
                <a:gd name="connsiteX1" fmla="*/ 2363711 w 2363711"/>
                <a:gd name="connsiteY1" fmla="*/ 0 h 1002786"/>
                <a:gd name="connsiteX2" fmla="*/ 2363711 w 2363711"/>
                <a:gd name="connsiteY2" fmla="*/ 1002786 h 1002786"/>
                <a:gd name="connsiteX3" fmla="*/ 0 w 2363711"/>
                <a:gd name="connsiteY3" fmla="*/ 1002786 h 1002786"/>
                <a:gd name="connsiteX4" fmla="*/ 0 w 2363711"/>
                <a:gd name="connsiteY4" fmla="*/ 0 h 1002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3711" h="1002786">
                  <a:moveTo>
                    <a:pt x="0" y="0"/>
                  </a:moveTo>
                  <a:lnTo>
                    <a:pt x="2363711" y="0"/>
                  </a:lnTo>
                  <a:lnTo>
                    <a:pt x="2363711" y="1002786"/>
                  </a:lnTo>
                  <a:lnTo>
                    <a:pt x="0" y="100278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9525" lvl="0" indent="0" algn="l" defTabSz="622300">
                <a:lnSpc>
                  <a:spcPct val="100000"/>
                </a:lnSpc>
                <a:spcBef>
                  <a:spcPct val="0"/>
                </a:spcBef>
                <a:spcAft>
                  <a:spcPct val="35000"/>
                </a:spcAft>
                <a:buNone/>
                <a:tabLst/>
              </a:pPr>
              <a:r>
                <a:rPr lang="en-US" b="1" kern="1200" dirty="0">
                  <a:latin typeface="CMU Sans Serif Medium" panose="02000603000000000000" pitchFamily="2" charset="0"/>
                  <a:ea typeface="CMU Sans Serif Medium" panose="02000603000000000000" pitchFamily="2" charset="0"/>
                  <a:cs typeface="CMU Sans Serif Medium" panose="02000603000000000000" pitchFamily="2" charset="0"/>
                </a:rPr>
                <a:t>Physical-Layer </a:t>
              </a:r>
              <a:r>
                <a:rPr lang="en-US" b="1" dirty="0">
                  <a:latin typeface="CMU Sans Serif Medium" panose="02000603000000000000" pitchFamily="2" charset="0"/>
                  <a:ea typeface="CMU Sans Serif Medium" panose="02000603000000000000" pitchFamily="2" charset="0"/>
                  <a:cs typeface="CMU Sans Serif Medium" panose="02000603000000000000" pitchFamily="2" charset="0"/>
                </a:rPr>
                <a:t>C</a:t>
              </a:r>
              <a:r>
                <a:rPr lang="en-US" b="1" kern="1200" dirty="0">
                  <a:latin typeface="CMU Sans Serif Medium" panose="02000603000000000000" pitchFamily="2" charset="0"/>
                  <a:ea typeface="CMU Sans Serif Medium" panose="02000603000000000000" pitchFamily="2" charset="0"/>
                  <a:cs typeface="CMU Sans Serif Medium" panose="02000603000000000000" pitchFamily="2" charset="0"/>
                </a:rPr>
                <a:t>haracteristics </a:t>
              </a:r>
              <a:endParaRPr lang="en-US" sz="1600" kern="1200" dirty="0">
                <a:solidFill>
                  <a:schemeClr val="tx1">
                    <a:lumMod val="50000"/>
                    <a:lumOff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sp>
          <p:nvSpPr>
            <p:cNvPr id="35" name="Oval 34">
              <a:extLst>
                <a:ext uri="{FF2B5EF4-FFF2-40B4-BE49-F238E27FC236}">
                  <a16:creationId xmlns:a16="http://schemas.microsoft.com/office/drawing/2014/main" id="{8B00B6B0-58F5-EC45-99D9-83E133A94C29}"/>
                </a:ext>
              </a:extLst>
            </p:cNvPr>
            <p:cNvSpPr/>
            <p:nvPr/>
          </p:nvSpPr>
          <p:spPr>
            <a:xfrm>
              <a:off x="797231" y="2859552"/>
              <a:ext cx="1002786" cy="1002786"/>
            </a:xfrm>
            <a:prstGeom prst="ellipse">
              <a:avLst/>
            </a:prstGeom>
            <a:solidFill>
              <a:srgbClr val="76D6FF"/>
            </a:solidFill>
          </p:spPr>
          <p:style>
            <a:lnRef idx="0">
              <a:schemeClr val="lt1">
                <a:alpha val="0"/>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p:style>
        </p:sp>
        <p:sp>
          <p:nvSpPr>
            <p:cNvPr id="36" name="Rectangle 35" descr="Transfer">
              <a:extLst>
                <a:ext uri="{FF2B5EF4-FFF2-40B4-BE49-F238E27FC236}">
                  <a16:creationId xmlns:a16="http://schemas.microsoft.com/office/drawing/2014/main" id="{216C35EC-E311-8B4D-8111-5504259BD0AB}"/>
                </a:ext>
              </a:extLst>
            </p:cNvPr>
            <p:cNvSpPr/>
            <p:nvPr/>
          </p:nvSpPr>
          <p:spPr>
            <a:xfrm>
              <a:off x="1007817" y="3070137"/>
              <a:ext cx="581616" cy="581616"/>
            </a:xfrm>
            <a:prstGeom prst="rect">
              <a:avLst/>
            </a:prstGeom>
            <a:blipFill>
              <a:blip r:embed="rId5">
                <a:extLst>
                  <a:ext uri="{96DAC541-7B7A-43D3-8B79-37D633B846F1}">
                    <asvg:svgBlip xmlns:asvg="http://schemas.microsoft.com/office/drawing/2016/SVG/main" r:embed="rId6"/>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
          <p:nvSpPr>
            <p:cNvPr id="37" name="Freeform 36">
              <a:extLst>
                <a:ext uri="{FF2B5EF4-FFF2-40B4-BE49-F238E27FC236}">
                  <a16:creationId xmlns:a16="http://schemas.microsoft.com/office/drawing/2014/main" id="{D1C114C7-57D1-4640-8738-F7659806A306}"/>
                </a:ext>
              </a:extLst>
            </p:cNvPr>
            <p:cNvSpPr/>
            <p:nvPr/>
          </p:nvSpPr>
          <p:spPr>
            <a:xfrm>
              <a:off x="2014900" y="2859552"/>
              <a:ext cx="3255609" cy="1002786"/>
            </a:xfrm>
            <a:custGeom>
              <a:avLst/>
              <a:gdLst>
                <a:gd name="connsiteX0" fmla="*/ 0 w 2363711"/>
                <a:gd name="connsiteY0" fmla="*/ 0 h 1002786"/>
                <a:gd name="connsiteX1" fmla="*/ 2363711 w 2363711"/>
                <a:gd name="connsiteY1" fmla="*/ 0 h 1002786"/>
                <a:gd name="connsiteX2" fmla="*/ 2363711 w 2363711"/>
                <a:gd name="connsiteY2" fmla="*/ 1002786 h 1002786"/>
                <a:gd name="connsiteX3" fmla="*/ 0 w 2363711"/>
                <a:gd name="connsiteY3" fmla="*/ 1002786 h 1002786"/>
                <a:gd name="connsiteX4" fmla="*/ 0 w 2363711"/>
                <a:gd name="connsiteY4" fmla="*/ 0 h 1002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3711" h="1002786">
                  <a:moveTo>
                    <a:pt x="0" y="0"/>
                  </a:moveTo>
                  <a:lnTo>
                    <a:pt x="2363711" y="0"/>
                  </a:lnTo>
                  <a:lnTo>
                    <a:pt x="2363711" y="1002786"/>
                  </a:lnTo>
                  <a:lnTo>
                    <a:pt x="0" y="100278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622300">
                <a:lnSpc>
                  <a:spcPct val="100000"/>
                </a:lnSpc>
                <a:spcBef>
                  <a:spcPct val="0"/>
                </a:spcBef>
                <a:spcAft>
                  <a:spcPct val="35000"/>
                </a:spcAft>
                <a:buNone/>
              </a:pPr>
              <a:r>
                <a:rPr lang="en-US" b="1" kern="1200" dirty="0">
                  <a:latin typeface="CMU Sans Serif Medium" panose="02000603000000000000" pitchFamily="2" charset="0"/>
                  <a:ea typeface="CMU Sans Serif Medium" panose="02000603000000000000" pitchFamily="2" charset="0"/>
                  <a:cs typeface="CMU Sans Serif Medium" panose="02000603000000000000" pitchFamily="2" charset="0"/>
                </a:rPr>
                <a:t>Transport-Layer </a:t>
              </a:r>
              <a:r>
                <a:rPr lang="en-US" b="1" dirty="0">
                  <a:latin typeface="CMU Sans Serif Medium" panose="02000603000000000000" pitchFamily="2" charset="0"/>
                  <a:ea typeface="CMU Sans Serif Medium" panose="02000603000000000000" pitchFamily="2" charset="0"/>
                  <a:cs typeface="CMU Sans Serif Medium" panose="02000603000000000000" pitchFamily="2" charset="0"/>
                </a:rPr>
                <a:t>Factors</a:t>
              </a:r>
              <a:endParaRPr lang="en-US" sz="1500" kern="1200" dirty="0">
                <a:solidFill>
                  <a:schemeClr val="tx1">
                    <a:lumMod val="50000"/>
                    <a:lumOff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sp>
          <p:nvSpPr>
            <p:cNvPr id="38" name="Oval 37">
              <a:extLst>
                <a:ext uri="{FF2B5EF4-FFF2-40B4-BE49-F238E27FC236}">
                  <a16:creationId xmlns:a16="http://schemas.microsoft.com/office/drawing/2014/main" id="{8168082F-E4DB-7C40-AABF-BF98F2843E00}"/>
                </a:ext>
              </a:extLst>
            </p:cNvPr>
            <p:cNvSpPr/>
            <p:nvPr/>
          </p:nvSpPr>
          <p:spPr>
            <a:xfrm>
              <a:off x="796906" y="4317158"/>
              <a:ext cx="1002786" cy="1002786"/>
            </a:xfrm>
            <a:prstGeom prst="ellipse">
              <a:avLst/>
            </a:prstGeom>
          </p:spPr>
          <p:style>
            <a:lnRef idx="0">
              <a:schemeClr val="lt1">
                <a:alpha val="0"/>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p:style>
        </p:sp>
        <p:sp>
          <p:nvSpPr>
            <p:cNvPr id="39" name="Rectangle 38" descr="Play">
              <a:extLst>
                <a:ext uri="{FF2B5EF4-FFF2-40B4-BE49-F238E27FC236}">
                  <a16:creationId xmlns:a16="http://schemas.microsoft.com/office/drawing/2014/main" id="{BD40160C-5192-344E-A330-4BCA32609EA5}"/>
                </a:ext>
              </a:extLst>
            </p:cNvPr>
            <p:cNvSpPr/>
            <p:nvPr/>
          </p:nvSpPr>
          <p:spPr>
            <a:xfrm>
              <a:off x="1007492" y="4527743"/>
              <a:ext cx="581616" cy="581616"/>
            </a:xfrm>
            <a:prstGeom prst="rect">
              <a:avLst/>
            </a:prstGeom>
            <a:blipFill>
              <a:blip r:embed="rId7">
                <a:extLst>
                  <a:ext uri="{96DAC541-7B7A-43D3-8B79-37D633B846F1}">
                    <asvg:svgBlip xmlns:asvg="http://schemas.microsoft.com/office/drawing/2016/SVG/main" r:embed="rId8"/>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
          <p:nvSpPr>
            <p:cNvPr id="40" name="Freeform 39">
              <a:extLst>
                <a:ext uri="{FF2B5EF4-FFF2-40B4-BE49-F238E27FC236}">
                  <a16:creationId xmlns:a16="http://schemas.microsoft.com/office/drawing/2014/main" id="{1BAC6E2C-B52B-A049-A245-9BD8E98E3AB4}"/>
                </a:ext>
              </a:extLst>
            </p:cNvPr>
            <p:cNvSpPr/>
            <p:nvPr/>
          </p:nvSpPr>
          <p:spPr>
            <a:xfrm>
              <a:off x="2014576" y="4317158"/>
              <a:ext cx="3526908" cy="1002786"/>
            </a:xfrm>
            <a:custGeom>
              <a:avLst/>
              <a:gdLst>
                <a:gd name="connsiteX0" fmla="*/ 0 w 2363711"/>
                <a:gd name="connsiteY0" fmla="*/ 0 h 1002786"/>
                <a:gd name="connsiteX1" fmla="*/ 2363711 w 2363711"/>
                <a:gd name="connsiteY1" fmla="*/ 0 h 1002786"/>
                <a:gd name="connsiteX2" fmla="*/ 2363711 w 2363711"/>
                <a:gd name="connsiteY2" fmla="*/ 1002786 h 1002786"/>
                <a:gd name="connsiteX3" fmla="*/ 0 w 2363711"/>
                <a:gd name="connsiteY3" fmla="*/ 1002786 h 1002786"/>
                <a:gd name="connsiteX4" fmla="*/ 0 w 2363711"/>
                <a:gd name="connsiteY4" fmla="*/ 0 h 1002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3711" h="1002786">
                  <a:moveTo>
                    <a:pt x="0" y="0"/>
                  </a:moveTo>
                  <a:lnTo>
                    <a:pt x="2363711" y="0"/>
                  </a:lnTo>
                  <a:lnTo>
                    <a:pt x="2363711" y="1002786"/>
                  </a:lnTo>
                  <a:lnTo>
                    <a:pt x="0" y="100278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622300">
                <a:lnSpc>
                  <a:spcPct val="100000"/>
                </a:lnSpc>
                <a:spcBef>
                  <a:spcPct val="0"/>
                </a:spcBef>
                <a:spcAft>
                  <a:spcPct val="35000"/>
                </a:spcAft>
                <a:buNone/>
              </a:pPr>
              <a:r>
                <a:rPr lang="en-US" b="1" kern="1200" dirty="0">
                  <a:latin typeface="CMU Sans Serif Medium" panose="02000603000000000000" pitchFamily="2" charset="0"/>
                  <a:ea typeface="CMU Sans Serif Medium" panose="02000603000000000000" pitchFamily="2" charset="0"/>
                  <a:cs typeface="CMU Sans Serif Medium" panose="02000603000000000000" pitchFamily="2" charset="0"/>
                </a:rPr>
                <a:t>App. Behavior &amp; Requirements</a:t>
              </a:r>
              <a:endParaRPr lang="en-US" sz="1500" kern="1200" dirty="0">
                <a:solidFill>
                  <a:schemeClr val="tx1">
                    <a:lumMod val="50000"/>
                    <a:lumOff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grpSp>
      <p:grpSp>
        <p:nvGrpSpPr>
          <p:cNvPr id="58" name="Group 57">
            <a:extLst>
              <a:ext uri="{FF2B5EF4-FFF2-40B4-BE49-F238E27FC236}">
                <a16:creationId xmlns:a16="http://schemas.microsoft.com/office/drawing/2014/main" id="{14578DB4-7006-0444-85A6-A733DB1FEF1E}"/>
              </a:ext>
            </a:extLst>
          </p:cNvPr>
          <p:cNvGrpSpPr/>
          <p:nvPr/>
        </p:nvGrpSpPr>
        <p:grpSpPr>
          <a:xfrm>
            <a:off x="6399070" y="1374633"/>
            <a:ext cx="4473278" cy="3945311"/>
            <a:chOff x="6399070" y="1374633"/>
            <a:chExt cx="4473278" cy="3945311"/>
          </a:xfrm>
        </p:grpSpPr>
        <p:sp>
          <p:nvSpPr>
            <p:cNvPr id="41" name="Oval 40">
              <a:extLst>
                <a:ext uri="{FF2B5EF4-FFF2-40B4-BE49-F238E27FC236}">
                  <a16:creationId xmlns:a16="http://schemas.microsoft.com/office/drawing/2014/main" id="{9806AB5C-E0C2-6E44-B93C-4F8389293B01}"/>
                </a:ext>
              </a:extLst>
            </p:cNvPr>
            <p:cNvSpPr/>
            <p:nvPr/>
          </p:nvSpPr>
          <p:spPr>
            <a:xfrm>
              <a:off x="6399070" y="1374633"/>
              <a:ext cx="1002786" cy="1002786"/>
            </a:xfrm>
            <a:prstGeom prst="ellipse">
              <a:avLst/>
            </a:prstGeom>
          </p:spPr>
          <p:style>
            <a:lnRef idx="0">
              <a:schemeClr val="lt1">
                <a:alpha val="0"/>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p:style>
        </p:sp>
        <p:sp>
          <p:nvSpPr>
            <p:cNvPr id="42" name="Rectangle 41" descr="Wireless">
              <a:extLst>
                <a:ext uri="{FF2B5EF4-FFF2-40B4-BE49-F238E27FC236}">
                  <a16:creationId xmlns:a16="http://schemas.microsoft.com/office/drawing/2014/main" id="{7C273DFC-25B8-DE46-A52F-E48E65D506B1}"/>
                </a:ext>
              </a:extLst>
            </p:cNvPr>
            <p:cNvSpPr/>
            <p:nvPr/>
          </p:nvSpPr>
          <p:spPr>
            <a:xfrm>
              <a:off x="6609656" y="1585218"/>
              <a:ext cx="581616" cy="581616"/>
            </a:xfrm>
            <a:prstGeom prst="rect">
              <a:avLst/>
            </a:prstGeom>
            <a:blipFill>
              <a:blip r:embed="rId9">
                <a:extLst>
                  <a:ext uri="{96DAC541-7B7A-43D3-8B79-37D633B846F1}">
                    <asvg:svgBlip xmlns:asvg="http://schemas.microsoft.com/office/drawing/2016/SVG/main" r:embed="rId10"/>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
          <p:nvSpPr>
            <p:cNvPr id="43" name="Freeform 42">
              <a:extLst>
                <a:ext uri="{FF2B5EF4-FFF2-40B4-BE49-F238E27FC236}">
                  <a16:creationId xmlns:a16="http://schemas.microsoft.com/office/drawing/2014/main" id="{1926EE35-C5AA-554A-88CC-10B84064C21C}"/>
                </a:ext>
              </a:extLst>
            </p:cNvPr>
            <p:cNvSpPr/>
            <p:nvPr/>
          </p:nvSpPr>
          <p:spPr>
            <a:xfrm>
              <a:off x="7616739" y="1374633"/>
              <a:ext cx="3255609" cy="1002786"/>
            </a:xfrm>
            <a:custGeom>
              <a:avLst/>
              <a:gdLst>
                <a:gd name="connsiteX0" fmla="*/ 0 w 2363711"/>
                <a:gd name="connsiteY0" fmla="*/ 0 h 1002786"/>
                <a:gd name="connsiteX1" fmla="*/ 2363711 w 2363711"/>
                <a:gd name="connsiteY1" fmla="*/ 0 h 1002786"/>
                <a:gd name="connsiteX2" fmla="*/ 2363711 w 2363711"/>
                <a:gd name="connsiteY2" fmla="*/ 1002786 h 1002786"/>
                <a:gd name="connsiteX3" fmla="*/ 0 w 2363711"/>
                <a:gd name="connsiteY3" fmla="*/ 1002786 h 1002786"/>
                <a:gd name="connsiteX4" fmla="*/ 0 w 2363711"/>
                <a:gd name="connsiteY4" fmla="*/ 0 h 1002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3711" h="1002786">
                  <a:moveTo>
                    <a:pt x="0" y="0"/>
                  </a:moveTo>
                  <a:lnTo>
                    <a:pt x="2363711" y="0"/>
                  </a:lnTo>
                  <a:lnTo>
                    <a:pt x="2363711" y="1002786"/>
                  </a:lnTo>
                  <a:lnTo>
                    <a:pt x="0" y="100278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622300">
                <a:lnSpc>
                  <a:spcPct val="100000"/>
                </a:lnSpc>
                <a:spcBef>
                  <a:spcPct val="0"/>
                </a:spcBef>
                <a:spcAft>
                  <a:spcPct val="35000"/>
                </a:spcAft>
                <a:buNone/>
              </a:pPr>
              <a:r>
                <a:rPr lang="en-US" b="1" kern="1200" dirty="0">
                  <a:latin typeface="CMU Sans Serif Medium" panose="02000603000000000000" pitchFamily="2" charset="0"/>
                  <a:ea typeface="CMU Sans Serif Medium" panose="02000603000000000000" pitchFamily="2" charset="0"/>
                  <a:cs typeface="CMU Sans Serif Medium" panose="02000603000000000000" pitchFamily="2" charset="0"/>
                </a:rPr>
                <a:t>Carrier Infrastructure</a:t>
              </a:r>
              <a:endParaRPr lang="en-US" sz="1600" kern="1200" dirty="0">
                <a:solidFill>
                  <a:schemeClr val="tx1">
                    <a:lumMod val="50000"/>
                    <a:lumOff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sp>
          <p:nvSpPr>
            <p:cNvPr id="44" name="Oval 43">
              <a:extLst>
                <a:ext uri="{FF2B5EF4-FFF2-40B4-BE49-F238E27FC236}">
                  <a16:creationId xmlns:a16="http://schemas.microsoft.com/office/drawing/2014/main" id="{BDCE19F3-069F-D246-9508-C28DBB7ECCBF}"/>
                </a:ext>
              </a:extLst>
            </p:cNvPr>
            <p:cNvSpPr/>
            <p:nvPr/>
          </p:nvSpPr>
          <p:spPr>
            <a:xfrm>
              <a:off x="6399070" y="2843088"/>
              <a:ext cx="1002786" cy="1002786"/>
            </a:xfrm>
            <a:prstGeom prst="ellipse">
              <a:avLst/>
            </a:prstGeom>
          </p:spPr>
          <p:style>
            <a:lnRef idx="0">
              <a:schemeClr val="lt1">
                <a:alpha val="0"/>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p:style>
        </p:sp>
        <p:sp>
          <p:nvSpPr>
            <p:cNvPr id="45" name="Rectangle 44" descr="Smart Phone">
              <a:extLst>
                <a:ext uri="{FF2B5EF4-FFF2-40B4-BE49-F238E27FC236}">
                  <a16:creationId xmlns:a16="http://schemas.microsoft.com/office/drawing/2014/main" id="{357238F2-7E70-CE40-AD11-B0134A722B56}"/>
                </a:ext>
              </a:extLst>
            </p:cNvPr>
            <p:cNvSpPr/>
            <p:nvPr/>
          </p:nvSpPr>
          <p:spPr>
            <a:xfrm>
              <a:off x="6609656" y="3053674"/>
              <a:ext cx="581616" cy="581616"/>
            </a:xfrm>
            <a:prstGeom prst="rect">
              <a:avLst/>
            </a:prstGeom>
            <a:blipFill>
              <a:blip r:embed="rId11">
                <a:extLst>
                  <a:ext uri="{96DAC541-7B7A-43D3-8B79-37D633B846F1}">
                    <asvg:svgBlip xmlns:asvg="http://schemas.microsoft.com/office/drawing/2016/SVG/main" r:embed="rId12"/>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sp>
          <p:nvSpPr>
            <p:cNvPr id="46" name="Freeform 45">
              <a:extLst>
                <a:ext uri="{FF2B5EF4-FFF2-40B4-BE49-F238E27FC236}">
                  <a16:creationId xmlns:a16="http://schemas.microsoft.com/office/drawing/2014/main" id="{6407F482-928E-5C42-A1B0-403EEC1C9746}"/>
                </a:ext>
              </a:extLst>
            </p:cNvPr>
            <p:cNvSpPr/>
            <p:nvPr/>
          </p:nvSpPr>
          <p:spPr>
            <a:xfrm>
              <a:off x="7616739" y="2843088"/>
              <a:ext cx="3255609" cy="1002786"/>
            </a:xfrm>
            <a:custGeom>
              <a:avLst/>
              <a:gdLst>
                <a:gd name="connsiteX0" fmla="*/ 0 w 2363711"/>
                <a:gd name="connsiteY0" fmla="*/ 0 h 1002786"/>
                <a:gd name="connsiteX1" fmla="*/ 2363711 w 2363711"/>
                <a:gd name="connsiteY1" fmla="*/ 0 h 1002786"/>
                <a:gd name="connsiteX2" fmla="*/ 2363711 w 2363711"/>
                <a:gd name="connsiteY2" fmla="*/ 1002786 h 1002786"/>
                <a:gd name="connsiteX3" fmla="*/ 0 w 2363711"/>
                <a:gd name="connsiteY3" fmla="*/ 1002786 h 1002786"/>
                <a:gd name="connsiteX4" fmla="*/ 0 w 2363711"/>
                <a:gd name="connsiteY4" fmla="*/ 0 h 1002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3711" h="1002786">
                  <a:moveTo>
                    <a:pt x="0" y="0"/>
                  </a:moveTo>
                  <a:lnTo>
                    <a:pt x="2363711" y="0"/>
                  </a:lnTo>
                  <a:lnTo>
                    <a:pt x="2363711" y="1002786"/>
                  </a:lnTo>
                  <a:lnTo>
                    <a:pt x="0" y="100278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622300">
                <a:lnSpc>
                  <a:spcPct val="100000"/>
                </a:lnSpc>
                <a:spcBef>
                  <a:spcPct val="0"/>
                </a:spcBef>
                <a:spcAft>
                  <a:spcPct val="35000"/>
                </a:spcAft>
                <a:buNone/>
              </a:pPr>
              <a:r>
                <a:rPr lang="en-US" b="1" kern="1200" dirty="0">
                  <a:latin typeface="CMU Sans Serif Medium" panose="02000603000000000000" pitchFamily="2" charset="0"/>
                  <a:ea typeface="CMU Sans Serif Medium" panose="02000603000000000000" pitchFamily="2" charset="0"/>
                  <a:cs typeface="CMU Sans Serif Medium" panose="02000603000000000000" pitchFamily="2" charset="0"/>
                </a:rPr>
                <a:t>UE-Side Factors</a:t>
              </a:r>
              <a:endParaRPr lang="en-US" sz="1600" kern="1200" dirty="0">
                <a:solidFill>
                  <a:schemeClr val="tx1">
                    <a:lumMod val="50000"/>
                    <a:lumOff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grpSp>
          <p:nvGrpSpPr>
            <p:cNvPr id="55" name="Group 54">
              <a:extLst>
                <a:ext uri="{FF2B5EF4-FFF2-40B4-BE49-F238E27FC236}">
                  <a16:creationId xmlns:a16="http://schemas.microsoft.com/office/drawing/2014/main" id="{32BF7264-CD7A-0548-9B1E-AF34B3896345}"/>
                </a:ext>
              </a:extLst>
            </p:cNvPr>
            <p:cNvGrpSpPr/>
            <p:nvPr/>
          </p:nvGrpSpPr>
          <p:grpSpPr>
            <a:xfrm>
              <a:off x="6399070" y="4317158"/>
              <a:ext cx="1002786" cy="1002786"/>
              <a:chOff x="6399070" y="5303574"/>
              <a:chExt cx="1002786" cy="1002786"/>
            </a:xfrm>
          </p:grpSpPr>
          <p:sp>
            <p:nvSpPr>
              <p:cNvPr id="47" name="Oval 46">
                <a:extLst>
                  <a:ext uri="{FF2B5EF4-FFF2-40B4-BE49-F238E27FC236}">
                    <a16:creationId xmlns:a16="http://schemas.microsoft.com/office/drawing/2014/main" id="{35EA0903-696F-1B42-92D6-7401D8B4A4BB}"/>
                  </a:ext>
                </a:extLst>
              </p:cNvPr>
              <p:cNvSpPr/>
              <p:nvPr/>
            </p:nvSpPr>
            <p:spPr>
              <a:xfrm>
                <a:off x="6399070" y="5303574"/>
                <a:ext cx="1002786" cy="1002786"/>
              </a:xfrm>
              <a:prstGeom prst="ellipse">
                <a:avLst/>
              </a:prstGeom>
              <a:solidFill>
                <a:srgbClr val="7030A0"/>
              </a:solidFill>
            </p:spPr>
            <p:style>
              <a:lnRef idx="0">
                <a:schemeClr val="lt1">
                  <a:alpha val="0"/>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p:style>
          </p:sp>
          <p:sp>
            <p:nvSpPr>
              <p:cNvPr id="48" name="Rectangle 47" descr="Syncing cloud">
                <a:extLst>
                  <a:ext uri="{FF2B5EF4-FFF2-40B4-BE49-F238E27FC236}">
                    <a16:creationId xmlns:a16="http://schemas.microsoft.com/office/drawing/2014/main" id="{D3D0BC2C-3A87-BB49-887E-EAD57F141C10}"/>
                  </a:ext>
                </a:extLst>
              </p:cNvPr>
              <p:cNvSpPr/>
              <p:nvPr/>
            </p:nvSpPr>
            <p:spPr>
              <a:xfrm>
                <a:off x="6609656" y="5514160"/>
                <a:ext cx="581616" cy="581616"/>
              </a:xfrm>
              <a:prstGeom prst="rect">
                <a:avLst/>
              </a:prstGeom>
              <a:blipFill>
                <a:blip r:embed="rId13">
                  <a:extLst>
                    <a:ext uri="{96DAC541-7B7A-43D3-8B79-37D633B846F1}">
                      <asvg:svgBlip xmlns:asvg="http://schemas.microsoft.com/office/drawing/2016/SVG/main" r:embed="rId14"/>
                    </a:ext>
                  </a:extLst>
                </a:blip>
                <a:stretch>
                  <a:fillRect/>
                </a:stretch>
              </a:blipFill>
              <a:ln>
                <a:noFill/>
              </a:ln>
            </p:spPr>
            <p:style>
              <a:lnRef idx="2">
                <a:scrgbClr r="0" g="0" b="0"/>
              </a:lnRef>
              <a:fillRef idx="1">
                <a:scrgbClr r="0" g="0" b="0"/>
              </a:fillRef>
              <a:effectRef idx="0">
                <a:schemeClr val="bg1">
                  <a:hueOff val="0"/>
                  <a:satOff val="0"/>
                  <a:lumOff val="0"/>
                  <a:alphaOff val="0"/>
                </a:schemeClr>
              </a:effectRef>
              <a:fontRef idx="minor">
                <a:schemeClr val="dk1">
                  <a:hueOff val="0"/>
                  <a:satOff val="0"/>
                  <a:lumOff val="0"/>
                  <a:alphaOff val="0"/>
                </a:schemeClr>
              </a:fontRef>
            </p:style>
          </p:sp>
        </p:grpSp>
        <p:sp>
          <p:nvSpPr>
            <p:cNvPr id="49" name="Freeform 48">
              <a:extLst>
                <a:ext uri="{FF2B5EF4-FFF2-40B4-BE49-F238E27FC236}">
                  <a16:creationId xmlns:a16="http://schemas.microsoft.com/office/drawing/2014/main" id="{B1BDCCA3-D2C0-8648-9014-328BE2901283}"/>
                </a:ext>
              </a:extLst>
            </p:cNvPr>
            <p:cNvSpPr/>
            <p:nvPr/>
          </p:nvSpPr>
          <p:spPr>
            <a:xfrm>
              <a:off x="7616739" y="4317158"/>
              <a:ext cx="3255609" cy="1002786"/>
            </a:xfrm>
            <a:custGeom>
              <a:avLst/>
              <a:gdLst>
                <a:gd name="connsiteX0" fmla="*/ 0 w 2363711"/>
                <a:gd name="connsiteY0" fmla="*/ 0 h 1002786"/>
                <a:gd name="connsiteX1" fmla="*/ 2363711 w 2363711"/>
                <a:gd name="connsiteY1" fmla="*/ 0 h 1002786"/>
                <a:gd name="connsiteX2" fmla="*/ 2363711 w 2363711"/>
                <a:gd name="connsiteY2" fmla="*/ 1002786 h 1002786"/>
                <a:gd name="connsiteX3" fmla="*/ 0 w 2363711"/>
                <a:gd name="connsiteY3" fmla="*/ 1002786 h 1002786"/>
                <a:gd name="connsiteX4" fmla="*/ 0 w 2363711"/>
                <a:gd name="connsiteY4" fmla="*/ 0 h 10027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3711" h="1002786">
                  <a:moveTo>
                    <a:pt x="0" y="0"/>
                  </a:moveTo>
                  <a:lnTo>
                    <a:pt x="2363711" y="0"/>
                  </a:lnTo>
                  <a:lnTo>
                    <a:pt x="2363711" y="1002786"/>
                  </a:lnTo>
                  <a:lnTo>
                    <a:pt x="0" y="1002786"/>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0" tIns="0" rIns="0" bIns="0" numCol="1" spcCol="1270" anchor="ctr" anchorCtr="0">
              <a:noAutofit/>
            </a:bodyPr>
            <a:lstStyle/>
            <a:p>
              <a:pPr marL="0" lvl="0" indent="0" algn="l" defTabSz="622300">
                <a:lnSpc>
                  <a:spcPct val="100000"/>
                </a:lnSpc>
                <a:spcBef>
                  <a:spcPct val="0"/>
                </a:spcBef>
                <a:spcAft>
                  <a:spcPct val="35000"/>
                </a:spcAft>
                <a:buNone/>
              </a:pPr>
              <a:r>
                <a:rPr lang="en-US" b="1" kern="1200" dirty="0">
                  <a:latin typeface="CMU Sans Serif Medium" panose="02000603000000000000" pitchFamily="2" charset="0"/>
                  <a:ea typeface="CMU Sans Serif Medium" panose="02000603000000000000" pitchFamily="2" charset="0"/>
                  <a:cs typeface="CMU Sans Serif Medium" panose="02000603000000000000" pitchFamily="2" charset="0"/>
                </a:rPr>
                <a:t>Server-Side </a:t>
              </a:r>
              <a:r>
                <a:rPr lang="en-US" b="1" dirty="0">
                  <a:latin typeface="CMU Sans Serif Medium" panose="02000603000000000000" pitchFamily="2" charset="0"/>
                  <a:ea typeface="CMU Sans Serif Medium" panose="02000603000000000000" pitchFamily="2" charset="0"/>
                  <a:cs typeface="CMU Sans Serif Medium" panose="02000603000000000000" pitchFamily="2" charset="0"/>
                </a:rPr>
                <a:t>F</a:t>
              </a:r>
              <a:r>
                <a:rPr lang="en-US" b="1" kern="1200" dirty="0">
                  <a:latin typeface="CMU Sans Serif Medium" panose="02000603000000000000" pitchFamily="2" charset="0"/>
                  <a:ea typeface="CMU Sans Serif Medium" panose="02000603000000000000" pitchFamily="2" charset="0"/>
                  <a:cs typeface="CMU Sans Serif Medium" panose="02000603000000000000" pitchFamily="2" charset="0"/>
                </a:rPr>
                <a:t>actors </a:t>
              </a:r>
              <a:endParaRPr lang="en-US" kern="1200" dirty="0">
                <a:solidFill>
                  <a:schemeClr val="tx1">
                    <a:lumMod val="50000"/>
                    <a:lumOff val="50000"/>
                  </a:schemeClr>
                </a:solidFill>
                <a:latin typeface="CMU Sans Serif Medium" panose="02000603000000000000" pitchFamily="2" charset="0"/>
                <a:ea typeface="CMU Sans Serif Medium" panose="02000603000000000000" pitchFamily="2" charset="0"/>
                <a:cs typeface="CMU Sans Serif Medium" panose="02000603000000000000" pitchFamily="2" charset="0"/>
              </a:endParaRPr>
            </a:p>
          </p:txBody>
        </p:sp>
      </p:grpSp>
      <p:sp>
        <p:nvSpPr>
          <p:cNvPr id="6" name="Title 5">
            <a:extLst>
              <a:ext uri="{FF2B5EF4-FFF2-40B4-BE49-F238E27FC236}">
                <a16:creationId xmlns:a16="http://schemas.microsoft.com/office/drawing/2014/main" id="{F37AE448-2D49-B649-9BAF-B2EE7941565D}"/>
              </a:ext>
            </a:extLst>
          </p:cNvPr>
          <p:cNvSpPr>
            <a:spLocks noGrp="1"/>
          </p:cNvSpPr>
          <p:nvPr>
            <p:ph type="title"/>
          </p:nvPr>
        </p:nvSpPr>
        <p:spPr/>
        <p:txBody>
          <a:bodyPr/>
          <a:lstStyle/>
          <a:p>
            <a:r>
              <a:rPr lang="en-US" dirty="0"/>
              <a:t>Challenge 1: What to Study in Evaluating 5G Performance?</a:t>
            </a:r>
          </a:p>
        </p:txBody>
      </p:sp>
      <p:sp>
        <p:nvSpPr>
          <p:cNvPr id="56" name="TextBox 55">
            <a:extLst>
              <a:ext uri="{FF2B5EF4-FFF2-40B4-BE49-F238E27FC236}">
                <a16:creationId xmlns:a16="http://schemas.microsoft.com/office/drawing/2014/main" id="{056F98AA-12C3-B641-97FB-E9F7D6A68811}"/>
              </a:ext>
            </a:extLst>
          </p:cNvPr>
          <p:cNvSpPr txBox="1"/>
          <p:nvPr/>
        </p:nvSpPr>
        <p:spPr>
          <a:xfrm>
            <a:off x="0" y="5701063"/>
            <a:ext cx="12192000" cy="461665"/>
          </a:xfrm>
          <a:prstGeom prst="rect">
            <a:avLst/>
          </a:prstGeom>
          <a:noFill/>
        </p:spPr>
        <p:txBody>
          <a:bodyPr wrap="square" rtlCol="0">
            <a:spAutoFit/>
          </a:bodyPr>
          <a:lstStyle/>
          <a:p>
            <a:pPr algn="ctr"/>
            <a:r>
              <a:rPr lang="en-US" sz="2400" b="1" dirty="0">
                <a:solidFill>
                  <a:srgbClr val="C00000"/>
                </a:solidFill>
                <a:latin typeface="CMU Sans Serif Medium" panose="02000603000000000000" pitchFamily="2" charset="0"/>
                <a:ea typeface="CMU Sans Serif Medium" panose="02000603000000000000" pitchFamily="2" charset="0"/>
                <a:cs typeface="CMU Sans Serif Medium" panose="02000603000000000000" pitchFamily="2" charset="0"/>
              </a:rPr>
              <a:t>The breadth of the 5G ecosystem makes it non-trivial to determine what to study</a:t>
            </a:r>
          </a:p>
        </p:txBody>
      </p:sp>
      <p:sp>
        <p:nvSpPr>
          <p:cNvPr id="57" name="TextBox 56">
            <a:extLst>
              <a:ext uri="{FF2B5EF4-FFF2-40B4-BE49-F238E27FC236}">
                <a16:creationId xmlns:a16="http://schemas.microsoft.com/office/drawing/2014/main" id="{FEDB3D63-B731-4042-89D2-11B44890132B}"/>
              </a:ext>
            </a:extLst>
          </p:cNvPr>
          <p:cNvSpPr txBox="1"/>
          <p:nvPr/>
        </p:nvSpPr>
        <p:spPr>
          <a:xfrm>
            <a:off x="0" y="23410"/>
            <a:ext cx="6096000" cy="215444"/>
          </a:xfrm>
          <a:prstGeom prst="rect">
            <a:avLst/>
          </a:prstGeom>
          <a:noFill/>
        </p:spPr>
        <p:txBody>
          <a:bodyPr wrap="square" tIns="0" bIns="0" rtlCol="0" anchor="ctr">
            <a:spAutoFit/>
          </a:bodyPr>
          <a:lstStyle/>
          <a:p>
            <a:pPr algn="ctr"/>
            <a:r>
              <a:rPr lang="en-US" sz="1400" dirty="0">
                <a:solidFill>
                  <a:srgbClr val="900021"/>
                </a:solidFill>
                <a:latin typeface="CMU Sans Serif Medium" panose="02000603000000000000" pitchFamily="2" charset="0"/>
                <a:ea typeface="CMU Sans Serif Medium" panose="02000603000000000000" pitchFamily="2" charset="0"/>
                <a:cs typeface="CMU Sans Serif Medium" panose="02000603000000000000" pitchFamily="2" charset="0"/>
              </a:rPr>
              <a:t>Challenges (1/4)</a:t>
            </a:r>
          </a:p>
        </p:txBody>
      </p:sp>
      <p:sp>
        <p:nvSpPr>
          <p:cNvPr id="27" name="Rectangle 26">
            <a:extLst>
              <a:ext uri="{FF2B5EF4-FFF2-40B4-BE49-F238E27FC236}">
                <a16:creationId xmlns:a16="http://schemas.microsoft.com/office/drawing/2014/main" id="{227E0517-7E94-6148-B4F7-A096FF0ABFF3}"/>
              </a:ext>
            </a:extLst>
          </p:cNvPr>
          <p:cNvSpPr/>
          <p:nvPr/>
        </p:nvSpPr>
        <p:spPr>
          <a:xfrm>
            <a:off x="277257" y="1099470"/>
            <a:ext cx="11639439" cy="5156364"/>
          </a:xfrm>
          <a:prstGeom prst="rect">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E19E8CE7-8E76-F540-BE97-E776E576C234}"/>
              </a:ext>
            </a:extLst>
          </p:cNvPr>
          <p:cNvSpPr txBox="1"/>
          <p:nvPr/>
        </p:nvSpPr>
        <p:spPr>
          <a:xfrm>
            <a:off x="1221686" y="1974370"/>
            <a:ext cx="9748628" cy="3416320"/>
          </a:xfrm>
          <a:custGeom>
            <a:avLst/>
            <a:gdLst>
              <a:gd name="connsiteX0" fmla="*/ 0 w 9748628"/>
              <a:gd name="connsiteY0" fmla="*/ 0 h 3416320"/>
              <a:gd name="connsiteX1" fmla="*/ 793817 w 9748628"/>
              <a:gd name="connsiteY1" fmla="*/ 0 h 3416320"/>
              <a:gd name="connsiteX2" fmla="*/ 1197689 w 9748628"/>
              <a:gd name="connsiteY2" fmla="*/ 0 h 3416320"/>
              <a:gd name="connsiteX3" fmla="*/ 2088992 w 9748628"/>
              <a:gd name="connsiteY3" fmla="*/ 0 h 3416320"/>
              <a:gd name="connsiteX4" fmla="*/ 2785322 w 9748628"/>
              <a:gd name="connsiteY4" fmla="*/ 0 h 3416320"/>
              <a:gd name="connsiteX5" fmla="*/ 3189194 w 9748628"/>
              <a:gd name="connsiteY5" fmla="*/ 0 h 3416320"/>
              <a:gd name="connsiteX6" fmla="*/ 3885525 w 9748628"/>
              <a:gd name="connsiteY6" fmla="*/ 0 h 3416320"/>
              <a:gd name="connsiteX7" fmla="*/ 4776828 w 9748628"/>
              <a:gd name="connsiteY7" fmla="*/ 0 h 3416320"/>
              <a:gd name="connsiteX8" fmla="*/ 5375672 w 9748628"/>
              <a:gd name="connsiteY8" fmla="*/ 0 h 3416320"/>
              <a:gd name="connsiteX9" fmla="*/ 5974516 w 9748628"/>
              <a:gd name="connsiteY9" fmla="*/ 0 h 3416320"/>
              <a:gd name="connsiteX10" fmla="*/ 6670847 w 9748628"/>
              <a:gd name="connsiteY10" fmla="*/ 0 h 3416320"/>
              <a:gd name="connsiteX11" fmla="*/ 7464664 w 9748628"/>
              <a:gd name="connsiteY11" fmla="*/ 0 h 3416320"/>
              <a:gd name="connsiteX12" fmla="*/ 8258481 w 9748628"/>
              <a:gd name="connsiteY12" fmla="*/ 0 h 3416320"/>
              <a:gd name="connsiteX13" fmla="*/ 9052297 w 9748628"/>
              <a:gd name="connsiteY13" fmla="*/ 0 h 3416320"/>
              <a:gd name="connsiteX14" fmla="*/ 9748628 w 9748628"/>
              <a:gd name="connsiteY14" fmla="*/ 0 h 3416320"/>
              <a:gd name="connsiteX15" fmla="*/ 9748628 w 9748628"/>
              <a:gd name="connsiteY15" fmla="*/ 683264 h 3416320"/>
              <a:gd name="connsiteX16" fmla="*/ 9748628 w 9748628"/>
              <a:gd name="connsiteY16" fmla="*/ 1366528 h 3416320"/>
              <a:gd name="connsiteX17" fmla="*/ 9748628 w 9748628"/>
              <a:gd name="connsiteY17" fmla="*/ 2083955 h 3416320"/>
              <a:gd name="connsiteX18" fmla="*/ 9748628 w 9748628"/>
              <a:gd name="connsiteY18" fmla="*/ 3416320 h 3416320"/>
              <a:gd name="connsiteX19" fmla="*/ 8954811 w 9748628"/>
              <a:gd name="connsiteY19" fmla="*/ 3416320 h 3416320"/>
              <a:gd name="connsiteX20" fmla="*/ 8355967 w 9748628"/>
              <a:gd name="connsiteY20" fmla="*/ 3416320 h 3416320"/>
              <a:gd name="connsiteX21" fmla="*/ 7757123 w 9748628"/>
              <a:gd name="connsiteY21" fmla="*/ 3416320 h 3416320"/>
              <a:gd name="connsiteX22" fmla="*/ 7158278 w 9748628"/>
              <a:gd name="connsiteY22" fmla="*/ 3416320 h 3416320"/>
              <a:gd name="connsiteX23" fmla="*/ 6559434 w 9748628"/>
              <a:gd name="connsiteY23" fmla="*/ 3416320 h 3416320"/>
              <a:gd name="connsiteX24" fmla="*/ 5765617 w 9748628"/>
              <a:gd name="connsiteY24" fmla="*/ 3416320 h 3416320"/>
              <a:gd name="connsiteX25" fmla="*/ 5069287 w 9748628"/>
              <a:gd name="connsiteY25" fmla="*/ 3416320 h 3416320"/>
              <a:gd name="connsiteX26" fmla="*/ 4665415 w 9748628"/>
              <a:gd name="connsiteY26" fmla="*/ 3416320 h 3416320"/>
              <a:gd name="connsiteX27" fmla="*/ 4066571 w 9748628"/>
              <a:gd name="connsiteY27" fmla="*/ 3416320 h 3416320"/>
              <a:gd name="connsiteX28" fmla="*/ 3272754 w 9748628"/>
              <a:gd name="connsiteY28" fmla="*/ 3416320 h 3416320"/>
              <a:gd name="connsiteX29" fmla="*/ 2771396 w 9748628"/>
              <a:gd name="connsiteY29" fmla="*/ 3416320 h 3416320"/>
              <a:gd name="connsiteX30" fmla="*/ 1880093 w 9748628"/>
              <a:gd name="connsiteY30" fmla="*/ 3416320 h 3416320"/>
              <a:gd name="connsiteX31" fmla="*/ 988789 w 9748628"/>
              <a:gd name="connsiteY31" fmla="*/ 3416320 h 3416320"/>
              <a:gd name="connsiteX32" fmla="*/ 0 w 9748628"/>
              <a:gd name="connsiteY32" fmla="*/ 3416320 h 3416320"/>
              <a:gd name="connsiteX33" fmla="*/ 0 w 9748628"/>
              <a:gd name="connsiteY33" fmla="*/ 2664730 h 3416320"/>
              <a:gd name="connsiteX34" fmla="*/ 0 w 9748628"/>
              <a:gd name="connsiteY34" fmla="*/ 1981466 h 3416320"/>
              <a:gd name="connsiteX35" fmla="*/ 0 w 9748628"/>
              <a:gd name="connsiteY35" fmla="*/ 1366528 h 3416320"/>
              <a:gd name="connsiteX36" fmla="*/ 0 w 9748628"/>
              <a:gd name="connsiteY36" fmla="*/ 751590 h 3416320"/>
              <a:gd name="connsiteX37" fmla="*/ 0 w 9748628"/>
              <a:gd name="connsiteY37" fmla="*/ 0 h 341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748628" h="3416320" fill="none" extrusionOk="0">
                <a:moveTo>
                  <a:pt x="0" y="0"/>
                </a:moveTo>
                <a:cubicBezTo>
                  <a:pt x="204550" y="-15562"/>
                  <a:pt x="401508" y="27740"/>
                  <a:pt x="793817" y="0"/>
                </a:cubicBezTo>
                <a:cubicBezTo>
                  <a:pt x="1186126" y="-27740"/>
                  <a:pt x="1050316" y="2381"/>
                  <a:pt x="1197689" y="0"/>
                </a:cubicBezTo>
                <a:cubicBezTo>
                  <a:pt x="1345062" y="-2381"/>
                  <a:pt x="1695111" y="-10347"/>
                  <a:pt x="2088992" y="0"/>
                </a:cubicBezTo>
                <a:cubicBezTo>
                  <a:pt x="2482873" y="10347"/>
                  <a:pt x="2481406" y="-28938"/>
                  <a:pt x="2785322" y="0"/>
                </a:cubicBezTo>
                <a:cubicBezTo>
                  <a:pt x="3089238" y="28938"/>
                  <a:pt x="3027009" y="4457"/>
                  <a:pt x="3189194" y="0"/>
                </a:cubicBezTo>
                <a:cubicBezTo>
                  <a:pt x="3351379" y="-4457"/>
                  <a:pt x="3585725" y="33511"/>
                  <a:pt x="3885525" y="0"/>
                </a:cubicBezTo>
                <a:cubicBezTo>
                  <a:pt x="4185325" y="-33511"/>
                  <a:pt x="4515270" y="-18779"/>
                  <a:pt x="4776828" y="0"/>
                </a:cubicBezTo>
                <a:cubicBezTo>
                  <a:pt x="5038386" y="18779"/>
                  <a:pt x="5204031" y="-29255"/>
                  <a:pt x="5375672" y="0"/>
                </a:cubicBezTo>
                <a:cubicBezTo>
                  <a:pt x="5547313" y="29255"/>
                  <a:pt x="5791828" y="-8610"/>
                  <a:pt x="5974516" y="0"/>
                </a:cubicBezTo>
                <a:cubicBezTo>
                  <a:pt x="6157204" y="8610"/>
                  <a:pt x="6411579" y="-1084"/>
                  <a:pt x="6670847" y="0"/>
                </a:cubicBezTo>
                <a:cubicBezTo>
                  <a:pt x="6930115" y="1084"/>
                  <a:pt x="7108176" y="7899"/>
                  <a:pt x="7464664" y="0"/>
                </a:cubicBezTo>
                <a:cubicBezTo>
                  <a:pt x="7821152" y="-7899"/>
                  <a:pt x="8076936" y="35502"/>
                  <a:pt x="8258481" y="0"/>
                </a:cubicBezTo>
                <a:cubicBezTo>
                  <a:pt x="8440026" y="-35502"/>
                  <a:pt x="8757315" y="-27476"/>
                  <a:pt x="9052297" y="0"/>
                </a:cubicBezTo>
                <a:cubicBezTo>
                  <a:pt x="9347279" y="27476"/>
                  <a:pt x="9576283" y="-1117"/>
                  <a:pt x="9748628" y="0"/>
                </a:cubicBezTo>
                <a:cubicBezTo>
                  <a:pt x="9759192" y="324327"/>
                  <a:pt x="9779121" y="368896"/>
                  <a:pt x="9748628" y="683264"/>
                </a:cubicBezTo>
                <a:cubicBezTo>
                  <a:pt x="9718135" y="997632"/>
                  <a:pt x="9719353" y="1064560"/>
                  <a:pt x="9748628" y="1366528"/>
                </a:cubicBezTo>
                <a:cubicBezTo>
                  <a:pt x="9777903" y="1668496"/>
                  <a:pt x="9752916" y="1845156"/>
                  <a:pt x="9748628" y="2083955"/>
                </a:cubicBezTo>
                <a:cubicBezTo>
                  <a:pt x="9744340" y="2322754"/>
                  <a:pt x="9739174" y="2872214"/>
                  <a:pt x="9748628" y="3416320"/>
                </a:cubicBezTo>
                <a:cubicBezTo>
                  <a:pt x="9584165" y="3419401"/>
                  <a:pt x="9303796" y="3379419"/>
                  <a:pt x="8954811" y="3416320"/>
                </a:cubicBezTo>
                <a:cubicBezTo>
                  <a:pt x="8605826" y="3453221"/>
                  <a:pt x="8498441" y="3408173"/>
                  <a:pt x="8355967" y="3416320"/>
                </a:cubicBezTo>
                <a:cubicBezTo>
                  <a:pt x="8213493" y="3424467"/>
                  <a:pt x="8051567" y="3434953"/>
                  <a:pt x="7757123" y="3416320"/>
                </a:cubicBezTo>
                <a:cubicBezTo>
                  <a:pt x="7462679" y="3397687"/>
                  <a:pt x="7303077" y="3424734"/>
                  <a:pt x="7158278" y="3416320"/>
                </a:cubicBezTo>
                <a:cubicBezTo>
                  <a:pt x="7013480" y="3407906"/>
                  <a:pt x="6791016" y="3406526"/>
                  <a:pt x="6559434" y="3416320"/>
                </a:cubicBezTo>
                <a:cubicBezTo>
                  <a:pt x="6327852" y="3426114"/>
                  <a:pt x="5952030" y="3398400"/>
                  <a:pt x="5765617" y="3416320"/>
                </a:cubicBezTo>
                <a:cubicBezTo>
                  <a:pt x="5579204" y="3434240"/>
                  <a:pt x="5334290" y="3445291"/>
                  <a:pt x="5069287" y="3416320"/>
                </a:cubicBezTo>
                <a:cubicBezTo>
                  <a:pt x="4804284" y="3387350"/>
                  <a:pt x="4833403" y="3410234"/>
                  <a:pt x="4665415" y="3416320"/>
                </a:cubicBezTo>
                <a:cubicBezTo>
                  <a:pt x="4497427" y="3422406"/>
                  <a:pt x="4220708" y="3409249"/>
                  <a:pt x="4066571" y="3416320"/>
                </a:cubicBezTo>
                <a:cubicBezTo>
                  <a:pt x="3912434" y="3423391"/>
                  <a:pt x="3596788" y="3425774"/>
                  <a:pt x="3272754" y="3416320"/>
                </a:cubicBezTo>
                <a:cubicBezTo>
                  <a:pt x="2948720" y="3406866"/>
                  <a:pt x="2959629" y="3422964"/>
                  <a:pt x="2771396" y="3416320"/>
                </a:cubicBezTo>
                <a:cubicBezTo>
                  <a:pt x="2583163" y="3409676"/>
                  <a:pt x="2224733" y="3429821"/>
                  <a:pt x="1880093" y="3416320"/>
                </a:cubicBezTo>
                <a:cubicBezTo>
                  <a:pt x="1535453" y="3402819"/>
                  <a:pt x="1210087" y="3425983"/>
                  <a:pt x="988789" y="3416320"/>
                </a:cubicBezTo>
                <a:cubicBezTo>
                  <a:pt x="767491" y="3406657"/>
                  <a:pt x="365757" y="3368852"/>
                  <a:pt x="0" y="3416320"/>
                </a:cubicBezTo>
                <a:cubicBezTo>
                  <a:pt x="-21566" y="3130319"/>
                  <a:pt x="17472" y="2888816"/>
                  <a:pt x="0" y="2664730"/>
                </a:cubicBezTo>
                <a:cubicBezTo>
                  <a:pt x="-17472" y="2440644"/>
                  <a:pt x="-11182" y="2200761"/>
                  <a:pt x="0" y="1981466"/>
                </a:cubicBezTo>
                <a:cubicBezTo>
                  <a:pt x="11182" y="1762171"/>
                  <a:pt x="23029" y="1589733"/>
                  <a:pt x="0" y="1366528"/>
                </a:cubicBezTo>
                <a:cubicBezTo>
                  <a:pt x="-23029" y="1143323"/>
                  <a:pt x="10176" y="997442"/>
                  <a:pt x="0" y="751590"/>
                </a:cubicBezTo>
                <a:cubicBezTo>
                  <a:pt x="-10176" y="505738"/>
                  <a:pt x="16852" y="291753"/>
                  <a:pt x="0" y="0"/>
                </a:cubicBezTo>
                <a:close/>
              </a:path>
              <a:path w="9748628" h="3416320" stroke="0" extrusionOk="0">
                <a:moveTo>
                  <a:pt x="0" y="0"/>
                </a:moveTo>
                <a:cubicBezTo>
                  <a:pt x="169995" y="-6013"/>
                  <a:pt x="320400" y="11580"/>
                  <a:pt x="598844" y="0"/>
                </a:cubicBezTo>
                <a:cubicBezTo>
                  <a:pt x="877288" y="-11580"/>
                  <a:pt x="911919" y="-16121"/>
                  <a:pt x="1002716" y="0"/>
                </a:cubicBezTo>
                <a:cubicBezTo>
                  <a:pt x="1093513" y="16121"/>
                  <a:pt x="1612532" y="31859"/>
                  <a:pt x="1894019" y="0"/>
                </a:cubicBezTo>
                <a:cubicBezTo>
                  <a:pt x="2175506" y="-31859"/>
                  <a:pt x="2259730" y="448"/>
                  <a:pt x="2492863" y="0"/>
                </a:cubicBezTo>
                <a:cubicBezTo>
                  <a:pt x="2725996" y="-448"/>
                  <a:pt x="2833973" y="-1497"/>
                  <a:pt x="3091708" y="0"/>
                </a:cubicBezTo>
                <a:cubicBezTo>
                  <a:pt x="3349443" y="1497"/>
                  <a:pt x="3798334" y="25922"/>
                  <a:pt x="3983011" y="0"/>
                </a:cubicBezTo>
                <a:cubicBezTo>
                  <a:pt x="4167688" y="-25922"/>
                  <a:pt x="4260897" y="-24232"/>
                  <a:pt x="4484369" y="0"/>
                </a:cubicBezTo>
                <a:cubicBezTo>
                  <a:pt x="4707841" y="24232"/>
                  <a:pt x="4951449" y="-22800"/>
                  <a:pt x="5375672" y="0"/>
                </a:cubicBezTo>
                <a:cubicBezTo>
                  <a:pt x="5799895" y="22800"/>
                  <a:pt x="6066112" y="-22933"/>
                  <a:pt x="6266975" y="0"/>
                </a:cubicBezTo>
                <a:cubicBezTo>
                  <a:pt x="6467838" y="22933"/>
                  <a:pt x="6688741" y="-18863"/>
                  <a:pt x="6963306" y="0"/>
                </a:cubicBezTo>
                <a:cubicBezTo>
                  <a:pt x="7237871" y="18863"/>
                  <a:pt x="7477561" y="31692"/>
                  <a:pt x="7854609" y="0"/>
                </a:cubicBezTo>
                <a:cubicBezTo>
                  <a:pt x="8231657" y="-31692"/>
                  <a:pt x="8322537" y="19039"/>
                  <a:pt x="8453453" y="0"/>
                </a:cubicBezTo>
                <a:cubicBezTo>
                  <a:pt x="8584369" y="-19039"/>
                  <a:pt x="8773848" y="17027"/>
                  <a:pt x="9052297" y="0"/>
                </a:cubicBezTo>
                <a:cubicBezTo>
                  <a:pt x="9330746" y="-17027"/>
                  <a:pt x="9493213" y="-6053"/>
                  <a:pt x="9748628" y="0"/>
                </a:cubicBezTo>
                <a:cubicBezTo>
                  <a:pt x="9745772" y="160916"/>
                  <a:pt x="9740917" y="393591"/>
                  <a:pt x="9748628" y="649101"/>
                </a:cubicBezTo>
                <a:cubicBezTo>
                  <a:pt x="9756339" y="904611"/>
                  <a:pt x="9765391" y="1102914"/>
                  <a:pt x="9748628" y="1332365"/>
                </a:cubicBezTo>
                <a:cubicBezTo>
                  <a:pt x="9731865" y="1561816"/>
                  <a:pt x="9749560" y="1744859"/>
                  <a:pt x="9748628" y="2049792"/>
                </a:cubicBezTo>
                <a:cubicBezTo>
                  <a:pt x="9747696" y="2354725"/>
                  <a:pt x="9714853" y="2604848"/>
                  <a:pt x="9748628" y="2767219"/>
                </a:cubicBezTo>
                <a:cubicBezTo>
                  <a:pt x="9782403" y="2929590"/>
                  <a:pt x="9777399" y="3143672"/>
                  <a:pt x="9748628" y="3416320"/>
                </a:cubicBezTo>
                <a:cubicBezTo>
                  <a:pt x="9650034" y="3435533"/>
                  <a:pt x="9434382" y="3409267"/>
                  <a:pt x="9344756" y="3416320"/>
                </a:cubicBezTo>
                <a:cubicBezTo>
                  <a:pt x="9255130" y="3423373"/>
                  <a:pt x="8889649" y="3446767"/>
                  <a:pt x="8453453" y="3416320"/>
                </a:cubicBezTo>
                <a:cubicBezTo>
                  <a:pt x="8017257" y="3385873"/>
                  <a:pt x="7956716" y="3398119"/>
                  <a:pt x="7757123" y="3416320"/>
                </a:cubicBezTo>
                <a:cubicBezTo>
                  <a:pt x="7557530" y="3434522"/>
                  <a:pt x="7394893" y="3423042"/>
                  <a:pt x="7255765" y="3416320"/>
                </a:cubicBezTo>
                <a:cubicBezTo>
                  <a:pt x="7116637" y="3409598"/>
                  <a:pt x="6735439" y="3444017"/>
                  <a:pt x="6559434" y="3416320"/>
                </a:cubicBezTo>
                <a:cubicBezTo>
                  <a:pt x="6383429" y="3388623"/>
                  <a:pt x="6288605" y="3436403"/>
                  <a:pt x="6155562" y="3416320"/>
                </a:cubicBezTo>
                <a:cubicBezTo>
                  <a:pt x="6022519" y="3396237"/>
                  <a:pt x="5892650" y="3423948"/>
                  <a:pt x="5751691" y="3416320"/>
                </a:cubicBezTo>
                <a:cubicBezTo>
                  <a:pt x="5610732" y="3408692"/>
                  <a:pt x="5362344" y="3421393"/>
                  <a:pt x="5055360" y="3416320"/>
                </a:cubicBezTo>
                <a:cubicBezTo>
                  <a:pt x="4748376" y="3411247"/>
                  <a:pt x="4710567" y="3429122"/>
                  <a:pt x="4554002" y="3416320"/>
                </a:cubicBezTo>
                <a:cubicBezTo>
                  <a:pt x="4397437" y="3403518"/>
                  <a:pt x="3967598" y="3451089"/>
                  <a:pt x="3760185" y="3416320"/>
                </a:cubicBezTo>
                <a:cubicBezTo>
                  <a:pt x="3552772" y="3381551"/>
                  <a:pt x="3457838" y="3410769"/>
                  <a:pt x="3258827" y="3416320"/>
                </a:cubicBezTo>
                <a:cubicBezTo>
                  <a:pt x="3059816" y="3421871"/>
                  <a:pt x="2633622" y="3411751"/>
                  <a:pt x="2465010" y="3416320"/>
                </a:cubicBezTo>
                <a:cubicBezTo>
                  <a:pt x="2296398" y="3420889"/>
                  <a:pt x="2214391" y="3407372"/>
                  <a:pt x="2061138" y="3416320"/>
                </a:cubicBezTo>
                <a:cubicBezTo>
                  <a:pt x="1907885" y="3425268"/>
                  <a:pt x="1444985" y="3393678"/>
                  <a:pt x="1267322" y="3416320"/>
                </a:cubicBezTo>
                <a:cubicBezTo>
                  <a:pt x="1089659" y="3438962"/>
                  <a:pt x="997221" y="3428848"/>
                  <a:pt x="765964" y="3416320"/>
                </a:cubicBezTo>
                <a:cubicBezTo>
                  <a:pt x="534707" y="3403792"/>
                  <a:pt x="219076" y="3384450"/>
                  <a:pt x="0" y="3416320"/>
                </a:cubicBezTo>
                <a:cubicBezTo>
                  <a:pt x="-1341" y="3150303"/>
                  <a:pt x="-14937" y="2973082"/>
                  <a:pt x="0" y="2801382"/>
                </a:cubicBezTo>
                <a:cubicBezTo>
                  <a:pt x="14937" y="2629682"/>
                  <a:pt x="-24970" y="2331606"/>
                  <a:pt x="0" y="2049792"/>
                </a:cubicBezTo>
                <a:cubicBezTo>
                  <a:pt x="24970" y="1767978"/>
                  <a:pt x="-11976" y="1644470"/>
                  <a:pt x="0" y="1434854"/>
                </a:cubicBezTo>
                <a:cubicBezTo>
                  <a:pt x="11976" y="1225238"/>
                  <a:pt x="23885" y="973680"/>
                  <a:pt x="0" y="854080"/>
                </a:cubicBezTo>
                <a:cubicBezTo>
                  <a:pt x="-23885" y="734480"/>
                  <a:pt x="-12508" y="397808"/>
                  <a:pt x="0" y="0"/>
                </a:cubicBezTo>
                <a:close/>
              </a:path>
            </a:pathLst>
          </a:custGeom>
          <a:solidFill>
            <a:schemeClr val="bg1">
              <a:lumMod val="85000"/>
              <a:alpha val="74000"/>
            </a:schemeClr>
          </a:solidFill>
          <a:ln>
            <a:solidFill>
              <a:schemeClr val="tx1"/>
            </a:solidFill>
            <a:extLst>
              <a:ext uri="{C807C97D-BFC1-408E-A445-0C87EB9F89A2}">
                <ask:lineSketchStyleProps xmlns:ask="http://schemas.microsoft.com/office/drawing/2018/sketchyshapes" sd="1219033472">
                  <a:prstGeom prst="rect">
                    <a:avLst/>
                  </a:prstGeom>
                  <ask:type>
                    <ask:lineSketchFreehand/>
                  </ask:type>
                </ask:lineSketchStyleProps>
              </a:ext>
            </a:extLst>
          </a:ln>
        </p:spPr>
        <p:txBody>
          <a:bodyPr wrap="square" rtlCol="0">
            <a:spAutoFit/>
          </a:bodyPr>
          <a:lstStyle/>
          <a:p>
            <a:pPr algn="ctr"/>
            <a:r>
              <a:rPr lang="en-US" sz="2400" b="1" dirty="0">
                <a:latin typeface="CMU Sans Serif Medium" panose="02000603000000000000" pitchFamily="2" charset="0"/>
                <a:ea typeface="CMU Sans Serif Medium" panose="02000603000000000000" pitchFamily="2" charset="0"/>
                <a:cs typeface="CMU Sans Serif Medium" panose="02000603000000000000" pitchFamily="2" charset="0"/>
              </a:rPr>
              <a:t>Our approach</a:t>
            </a:r>
          </a:p>
          <a:p>
            <a:endPar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endParaRPr>
          </a:p>
          <a:p>
            <a:pPr marL="514350" indent="-339725">
              <a:buFont typeface="Arial" panose="020B0604020202020204" pitchFamily="34" charset="0"/>
              <a:buChar char="•"/>
            </a:pPr>
            <a:r>
              <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rPr>
              <a:t>Adopt a user-centric approach by strategically selecting measurement scenarios that highly impact end-users’ experience</a:t>
            </a:r>
          </a:p>
          <a:p>
            <a:pPr marL="514350" indent="-339725">
              <a:buFont typeface="Arial" panose="020B0604020202020204" pitchFamily="34" charset="0"/>
              <a:buChar char="•"/>
            </a:pPr>
            <a:endPar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endParaRPr>
          </a:p>
          <a:p>
            <a:pPr marL="514350" indent="-339725">
              <a:buFont typeface="Arial" panose="020B0604020202020204" pitchFamily="34" charset="0"/>
              <a:buChar char="•"/>
            </a:pPr>
            <a:r>
              <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rPr>
              <a:t>Pay particular attention to implications of using </a:t>
            </a:r>
            <a:r>
              <a:rPr lang="en-US" sz="2400" dirty="0" err="1">
                <a:latin typeface="CMU Sans Serif Medium" panose="02000603000000000000" pitchFamily="2" charset="0"/>
                <a:ea typeface="CMU Sans Serif Medium" panose="02000603000000000000" pitchFamily="2" charset="0"/>
                <a:cs typeface="CMU Sans Serif Medium" panose="02000603000000000000" pitchFamily="2" charset="0"/>
              </a:rPr>
              <a:t>mmWave</a:t>
            </a:r>
            <a:r>
              <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rPr>
              <a:t> </a:t>
            </a:r>
          </a:p>
          <a:p>
            <a:pPr marL="514350" indent="-339725">
              <a:buFont typeface="Arial" panose="020B0604020202020204" pitchFamily="34" charset="0"/>
              <a:buChar char="•"/>
            </a:pPr>
            <a:endPar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endParaRPr>
          </a:p>
          <a:p>
            <a:pPr marL="514350" indent="-339725">
              <a:buFont typeface="Arial" panose="020B0604020202020204" pitchFamily="34" charset="0"/>
              <a:buChar char="•"/>
            </a:pPr>
            <a:r>
              <a:rPr lang="en-US" sz="2400" dirty="0">
                <a:latin typeface="CMU Sans Serif Medium" panose="02000603000000000000" pitchFamily="2" charset="0"/>
                <a:ea typeface="CMU Sans Serif Medium" panose="02000603000000000000" pitchFamily="2" charset="0"/>
                <a:cs typeface="CMU Sans Serif Medium" panose="02000603000000000000" pitchFamily="2" charset="0"/>
              </a:rPr>
              <a:t>We also vary server-side factors such as server location and content delivery networks </a:t>
            </a:r>
          </a:p>
        </p:txBody>
      </p:sp>
    </p:spTree>
    <p:extLst>
      <p:ext uri="{BB962C8B-B14F-4D97-AF65-F5344CB8AC3E}">
        <p14:creationId xmlns:p14="http://schemas.microsoft.com/office/powerpoint/2010/main" val="39612845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500"/>
                                        <p:tgtEl>
                                          <p:spTgt spid="5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500"/>
                                        <p:tgtEl>
                                          <p:spTgt spid="5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fade">
                                      <p:cBhvr>
                                        <p:cTn id="17" dur="500"/>
                                        <p:tgtEl>
                                          <p:spTgt spid="5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500"/>
                                        <p:tgtEl>
                                          <p:spTgt spid="27"/>
                                        </p:tgtEl>
                                      </p:cBhvr>
                                    </p:animEffect>
                                  </p:childTnLst>
                                </p:cTn>
                              </p:par>
                            </p:childTnLst>
                          </p:cTn>
                        </p:par>
                        <p:par>
                          <p:cTn id="23" fill="hold">
                            <p:stCondLst>
                              <p:cond delay="500"/>
                            </p:stCondLst>
                            <p:childTnLst>
                              <p:par>
                                <p:cTn id="24" presetID="10" presetClass="entr" presetSubtype="0" fill="hold" grpId="0" nodeType="afterEffect">
                                  <p:stCondLst>
                                    <p:cond delay="0"/>
                                  </p:stCondLst>
                                  <p:childTnLst>
                                    <p:set>
                                      <p:cBhvr>
                                        <p:cTn id="25" dur="1" fill="hold">
                                          <p:stCondLst>
                                            <p:cond delay="0"/>
                                          </p:stCondLst>
                                        </p:cTn>
                                        <p:tgtEl>
                                          <p:spTgt spid="26">
                                            <p:bg/>
                                          </p:spTgt>
                                        </p:tgtEl>
                                        <p:attrNameLst>
                                          <p:attrName>style.visibility</p:attrName>
                                        </p:attrNameLst>
                                      </p:cBhvr>
                                      <p:to>
                                        <p:strVal val="visible"/>
                                      </p:to>
                                    </p:set>
                                    <p:animEffect transition="in" filter="fade">
                                      <p:cBhvr>
                                        <p:cTn id="26" dur="500"/>
                                        <p:tgtEl>
                                          <p:spTgt spid="26">
                                            <p:bg/>
                                          </p:spTgt>
                                        </p:tgtEl>
                                      </p:cBhvr>
                                    </p:animEffect>
                                  </p:childTnLst>
                                </p:cTn>
                              </p:par>
                            </p:childTnLst>
                          </p:cTn>
                        </p:par>
                        <p:par>
                          <p:cTn id="27" fill="hold">
                            <p:stCondLst>
                              <p:cond delay="1000"/>
                            </p:stCondLst>
                            <p:childTnLst>
                              <p:par>
                                <p:cTn id="28" presetID="10" presetClass="entr" presetSubtype="0" fill="hold" grpId="0" nodeType="afterEffect">
                                  <p:stCondLst>
                                    <p:cond delay="0"/>
                                  </p:stCondLst>
                                  <p:childTnLst>
                                    <p:set>
                                      <p:cBhvr>
                                        <p:cTn id="29" dur="1" fill="hold">
                                          <p:stCondLst>
                                            <p:cond delay="0"/>
                                          </p:stCondLst>
                                        </p:cTn>
                                        <p:tgtEl>
                                          <p:spTgt spid="26">
                                            <p:txEl>
                                              <p:pRg st="0" end="0"/>
                                            </p:txEl>
                                          </p:spTgt>
                                        </p:tgtEl>
                                        <p:attrNameLst>
                                          <p:attrName>style.visibility</p:attrName>
                                        </p:attrNameLst>
                                      </p:cBhvr>
                                      <p:to>
                                        <p:strVal val="visible"/>
                                      </p:to>
                                    </p:set>
                                    <p:animEffect transition="in" filter="fade">
                                      <p:cBhvr>
                                        <p:cTn id="30" dur="500"/>
                                        <p:tgtEl>
                                          <p:spTgt spid="26">
                                            <p:txEl>
                                              <p:pRg st="0" end="0"/>
                                            </p:txEl>
                                          </p:spTgt>
                                        </p:tgtEl>
                                      </p:cBhvr>
                                    </p:animEffect>
                                  </p:childTnLst>
                                </p:cTn>
                              </p:par>
                            </p:childTnLst>
                          </p:cTn>
                        </p:par>
                        <p:par>
                          <p:cTn id="31" fill="hold">
                            <p:stCondLst>
                              <p:cond delay="1500"/>
                            </p:stCondLst>
                            <p:childTnLst>
                              <p:par>
                                <p:cTn id="32" presetID="10" presetClass="entr" presetSubtype="0" fill="hold" grpId="0" nodeType="afterEffect">
                                  <p:stCondLst>
                                    <p:cond delay="0"/>
                                  </p:stCondLst>
                                  <p:childTnLst>
                                    <p:set>
                                      <p:cBhvr>
                                        <p:cTn id="33" dur="1" fill="hold">
                                          <p:stCondLst>
                                            <p:cond delay="0"/>
                                          </p:stCondLst>
                                        </p:cTn>
                                        <p:tgtEl>
                                          <p:spTgt spid="26">
                                            <p:txEl>
                                              <p:pRg st="2" end="2"/>
                                            </p:txEl>
                                          </p:spTgt>
                                        </p:tgtEl>
                                        <p:attrNameLst>
                                          <p:attrName>style.visibility</p:attrName>
                                        </p:attrNameLst>
                                      </p:cBhvr>
                                      <p:to>
                                        <p:strVal val="visible"/>
                                      </p:to>
                                    </p:set>
                                    <p:animEffect transition="in" filter="fade">
                                      <p:cBhvr>
                                        <p:cTn id="34" dur="500"/>
                                        <p:tgtEl>
                                          <p:spTgt spid="26">
                                            <p:txEl>
                                              <p:pRg st="2" end="2"/>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26">
                                            <p:txEl>
                                              <p:pRg st="4" end="4"/>
                                            </p:txEl>
                                          </p:spTgt>
                                        </p:tgtEl>
                                        <p:attrNameLst>
                                          <p:attrName>style.visibility</p:attrName>
                                        </p:attrNameLst>
                                      </p:cBhvr>
                                      <p:to>
                                        <p:strVal val="visible"/>
                                      </p:to>
                                    </p:set>
                                    <p:animEffect transition="in" filter="fade">
                                      <p:cBhvr>
                                        <p:cTn id="39" dur="500"/>
                                        <p:tgtEl>
                                          <p:spTgt spid="26">
                                            <p:txEl>
                                              <p:pRg st="4" end="4"/>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26">
                                            <p:txEl>
                                              <p:pRg st="6" end="6"/>
                                            </p:txEl>
                                          </p:spTgt>
                                        </p:tgtEl>
                                        <p:attrNameLst>
                                          <p:attrName>style.visibility</p:attrName>
                                        </p:attrNameLst>
                                      </p:cBhvr>
                                      <p:to>
                                        <p:strVal val="visible"/>
                                      </p:to>
                                    </p:set>
                                    <p:animEffect transition="in" filter="fade">
                                      <p:cBhvr>
                                        <p:cTn id="44" dur="500"/>
                                        <p:tgtEl>
                                          <p:spTgt spid="2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27" grpId="0" animBg="1"/>
      <p:bldP spid="26" grpId="0" uiExpand="1" build="p" animBg="1"/>
    </p:bldLst>
  </p:timing>
</p:sld>
</file>

<file path=ppt/tags/tag1.xml><?xml version="1.0" encoding="utf-8"?>
<p:tagLst xmlns:a="http://schemas.openxmlformats.org/drawingml/2006/main" xmlns:r="http://schemas.openxmlformats.org/officeDocument/2006/relationships" xmlns:p="http://schemas.openxmlformats.org/presentationml/2006/main">
  <p:tag name="TIMING" val="|18.1|1|47.2"/>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2327</TotalTime>
  <Words>6318</Words>
  <Application>Microsoft Macintosh PowerPoint</Application>
  <PresentationFormat>Widescreen</PresentationFormat>
  <Paragraphs>766</Paragraphs>
  <Slides>35</Slides>
  <Notes>35</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35</vt:i4>
      </vt:variant>
    </vt:vector>
  </HeadingPairs>
  <TitlesOfParts>
    <vt:vector size="47" baseType="lpstr">
      <vt:lpstr>Arial</vt:lpstr>
      <vt:lpstr>Calibri</vt:lpstr>
      <vt:lpstr>Cambria Math</vt:lpstr>
      <vt:lpstr>CMU Concrete Roman</vt:lpstr>
      <vt:lpstr>CMU Sans Serif</vt:lpstr>
      <vt:lpstr>CMU Sans Serif Demi Condensed D</vt:lpstr>
      <vt:lpstr>CMU Sans Serif Medium</vt:lpstr>
      <vt:lpstr>CMU Typewriter Text</vt:lpstr>
      <vt:lpstr>CMU Typewriter Text Light</vt:lpstr>
      <vt:lpstr>System Font Regular</vt:lpstr>
      <vt:lpstr>TOSCA ZERO</vt:lpstr>
      <vt:lpstr>Office Theme</vt:lpstr>
      <vt:lpstr>A First Look at Commercial 5G Performance on Smartphones  https://fivegophers.umn.edu/www20</vt:lpstr>
      <vt:lpstr>(Real) 5G Goes Live!</vt:lpstr>
      <vt:lpstr>PowerPoint Presentation</vt:lpstr>
      <vt:lpstr>5G Spectrum Bands</vt:lpstr>
      <vt:lpstr>5G Deployment Strategies</vt:lpstr>
      <vt:lpstr>5G Deployment Strategies</vt:lpstr>
      <vt:lpstr>Commercial 5G for Smartphones in the US</vt:lpstr>
      <vt:lpstr>PowerPoint Presentation</vt:lpstr>
      <vt:lpstr>Challenge 1: What to Study in Evaluating 5G Performance?</vt:lpstr>
      <vt:lpstr>Challenge 2: No 5G Tool</vt:lpstr>
      <vt:lpstr>Challenge 2: No 5G Tool</vt:lpstr>
      <vt:lpstr>Challenge 2: No 5G Tool – Starting from Scratch</vt:lpstr>
      <vt:lpstr>Challenge 3: Dealing with “Internet” Being the Bottleneck</vt:lpstr>
      <vt:lpstr>Challenge 3: Dealing with “Internet” Being the Bottleneck</vt:lpstr>
      <vt:lpstr>Challenge 4: Non-Technical Challenges</vt:lpstr>
      <vt:lpstr>PowerPoint Presentation</vt:lpstr>
      <vt:lpstr>Landscape Across 5G Carriers – Throughput Performance</vt:lpstr>
      <vt:lpstr>PowerPoint Presentation</vt:lpstr>
      <vt:lpstr>Impact of User Mobility</vt:lpstr>
      <vt:lpstr>PowerPoint Presentation</vt:lpstr>
      <vt:lpstr>Handoffs in NSA 5G</vt:lpstr>
      <vt:lpstr>Handoff Analysis</vt:lpstr>
      <vt:lpstr>PowerPoint Presentation</vt:lpstr>
      <vt:lpstr>Line of Sight  - Throughput Performance</vt:lpstr>
      <vt:lpstr>Line of Sight  - Round Trip Times</vt:lpstr>
      <vt:lpstr>PowerPoint Presentation</vt:lpstr>
      <vt:lpstr>NLoS Performance (with Effective Multipath)</vt:lpstr>
      <vt:lpstr>NLoS Performance - Which Materials Obstruct and Which Don’t?</vt:lpstr>
      <vt:lpstr>mmWave - Which Materials Obstruct and Which Don’t?</vt:lpstr>
      <vt:lpstr>PowerPoint Presentation</vt:lpstr>
      <vt:lpstr>Page Load Times &amp; Download Performance Over the Web</vt:lpstr>
      <vt:lpstr>PowerPoint Presentation</vt:lpstr>
      <vt:lpstr>Key Takeaways from Today’s Commercial 5G</vt:lpstr>
      <vt:lpstr>On-Going and Future Work</vt:lpstr>
      <vt:lpstr>Contributions | 5Gophers Platform – Open for Collaboration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First Look at Commercial 5G Performance on Smartphones  https://fivegophers.umn.edu/www20</dc:title>
  <dc:creator>Arvind Narayanan</dc:creator>
  <cp:lastModifiedBy>Arvind Narayanan</cp:lastModifiedBy>
  <cp:revision>505</cp:revision>
  <dcterms:created xsi:type="dcterms:W3CDTF">2020-04-09T05:21:50Z</dcterms:created>
  <dcterms:modified xsi:type="dcterms:W3CDTF">2020-04-23T19:50:17Z</dcterms:modified>
</cp:coreProperties>
</file>