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62"/>
  </p:notesMasterIdLst>
  <p:handoutMasterIdLst>
    <p:handoutMasterId r:id="rId63"/>
  </p:handoutMasterIdLst>
  <p:sldIdLst>
    <p:sldId id="256" r:id="rId2"/>
    <p:sldId id="285" r:id="rId3"/>
    <p:sldId id="423" r:id="rId4"/>
    <p:sldId id="445" r:id="rId5"/>
    <p:sldId id="422" r:id="rId6"/>
    <p:sldId id="417" r:id="rId7"/>
    <p:sldId id="418" r:id="rId8"/>
    <p:sldId id="353" r:id="rId9"/>
    <p:sldId id="386" r:id="rId10"/>
    <p:sldId id="387" r:id="rId11"/>
    <p:sldId id="388" r:id="rId12"/>
    <p:sldId id="403" r:id="rId13"/>
    <p:sldId id="355" r:id="rId14"/>
    <p:sldId id="359" r:id="rId15"/>
    <p:sldId id="356" r:id="rId16"/>
    <p:sldId id="357" r:id="rId17"/>
    <p:sldId id="358" r:id="rId18"/>
    <p:sldId id="360" r:id="rId19"/>
    <p:sldId id="400" r:id="rId20"/>
    <p:sldId id="389" r:id="rId21"/>
    <p:sldId id="363" r:id="rId22"/>
    <p:sldId id="364" r:id="rId23"/>
    <p:sldId id="301" r:id="rId24"/>
    <p:sldId id="405" r:id="rId25"/>
    <p:sldId id="365" r:id="rId26"/>
    <p:sldId id="385" r:id="rId27"/>
    <p:sldId id="342" r:id="rId28"/>
    <p:sldId id="401" r:id="rId29"/>
    <p:sldId id="347" r:id="rId30"/>
    <p:sldId id="295" r:id="rId31"/>
    <p:sldId id="390" r:id="rId32"/>
    <p:sldId id="406" r:id="rId33"/>
    <p:sldId id="367" r:id="rId34"/>
    <p:sldId id="368" r:id="rId35"/>
    <p:sldId id="369" r:id="rId36"/>
    <p:sldId id="366" r:id="rId37"/>
    <p:sldId id="370" r:id="rId38"/>
    <p:sldId id="371" r:id="rId39"/>
    <p:sldId id="372" r:id="rId40"/>
    <p:sldId id="373" r:id="rId41"/>
    <p:sldId id="380" r:id="rId42"/>
    <p:sldId id="391" r:id="rId43"/>
    <p:sldId id="392" r:id="rId44"/>
    <p:sldId id="409" r:id="rId45"/>
    <p:sldId id="374" r:id="rId46"/>
    <p:sldId id="375" r:id="rId47"/>
    <p:sldId id="376" r:id="rId48"/>
    <p:sldId id="404" r:id="rId49"/>
    <p:sldId id="377" r:id="rId50"/>
    <p:sldId id="382" r:id="rId51"/>
    <p:sldId id="383" r:id="rId52"/>
    <p:sldId id="384" r:id="rId53"/>
    <p:sldId id="402" r:id="rId54"/>
    <p:sldId id="378" r:id="rId55"/>
    <p:sldId id="340" r:id="rId56"/>
    <p:sldId id="399" r:id="rId57"/>
    <p:sldId id="408" r:id="rId58"/>
    <p:sldId id="379" r:id="rId59"/>
    <p:sldId id="411" r:id="rId60"/>
    <p:sldId id="28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808080"/>
    <a:srgbClr val="585758"/>
    <a:srgbClr val="00A000"/>
    <a:srgbClr val="A00000"/>
    <a:srgbClr val="5060D0"/>
    <a:srgbClr val="F2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85306"/>
  </p:normalViewPr>
  <p:slideViewPr>
    <p:cSldViewPr snapToGrid="0" snapToObjects="1">
      <p:cViewPr varScale="1">
        <p:scale>
          <a:sx n="108" d="100"/>
          <a:sy n="108" d="100"/>
        </p:scale>
        <p:origin x="2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6D7B3-838A-C445-8EEE-DEC88BCE35D6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97AD4-2940-6844-9337-0EF7B7B8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32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565A3-7A08-0F4F-B9A3-4F96AD64C375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D0BF8-5D2A-D044-86D7-15D89B4A4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5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1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76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23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9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8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58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80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50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3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5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25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7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41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57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42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17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5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16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73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89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80EE2-B4EA-4EF8-B6E6-C828450DEC14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86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80EE2-B4EA-4EF8-B6E6-C828450DEC14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5123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05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0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80EE2-B4EA-4EF8-B6E6-C828450DEC14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26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lvl="0" indent="-17470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EEE7-8CC9-1F45-8925-655627BB93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0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80EE2-B4EA-4EF8-B6E6-C828450DEC14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602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80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984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80EE2-B4EA-4EF8-B6E6-C828450DEC14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090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80EE2-B4EA-4EF8-B6E6-C828450DEC14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899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623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392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744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355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51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5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97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71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8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7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75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0BF8-5D2A-D044-86D7-15D89B4A4B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1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424D-F5BC-1448-9911-5BF66C11332C}" type="datetime1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137BE-844F-4540-BF56-FBADDE24F6FF}" type="datetime1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BDD7-B6AC-1849-BA00-AFE6508865C0}" type="datetime1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1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400">
                <a:solidFill>
                  <a:srgbClr val="A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charset="2"/>
              <a:buChar char="§"/>
              <a:defRPr sz="3000"/>
            </a:lvl1pPr>
            <a:lvl2pPr marL="742950" indent="-285750">
              <a:buFont typeface="Wingdings" charset="2"/>
              <a:buChar char="Ø"/>
              <a:defRPr sz="2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1CA1-45C9-344B-A141-A0F39D3B7F12}" type="datetime1">
              <a:rPr lang="en-US" smtClean="0"/>
              <a:t>6/9/20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857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758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8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4A09-50C0-8E44-99F2-F2EA26D1C9D5}" type="datetime1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4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F186-E6F2-F442-AFFA-3A0D3897CD5C}" type="datetime1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77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4083-A0FE-EB4C-BE91-224152DE9E2B}" type="datetime1">
              <a:rPr lang="en-US" smtClean="0"/>
              <a:t>6/9/20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6A239-0475-3F41-AEFD-843ED3FC3B09}" type="datetime1">
              <a:rPr lang="en-US" smtClean="0"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D303-1C98-E74D-8417-B32F4940AB8B}" type="datetime1">
              <a:rPr lang="en-US" smtClean="0"/>
              <a:t>6/9/20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4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48DC-9C74-0341-8383-BDA7A6530A01}" type="datetime1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2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DB06-B95D-D04D-8CF0-5BC7401B30F3}" type="datetime1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D1CA1-45C9-344B-A141-A0F39D3B7F12}" type="datetime1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5.emf"/><Relationship Id="rId4" Type="http://schemas.openxmlformats.org/officeDocument/2006/relationships/image" Target="../media/image57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connect.netflix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900" y="1927217"/>
            <a:ext cx="8523340" cy="14700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BIG Cache Abstraction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Cache Networks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2533" y="3878595"/>
            <a:ext cx="8356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Eman Ramadan</a:t>
            </a:r>
            <a:r>
              <a:rPr lang="en-US" sz="2800" dirty="0">
                <a:solidFill>
                  <a:schemeClr val="tx1"/>
                </a:solidFill>
              </a:rPr>
              <a:t> ∗, Arvind Narayanan ∗, </a:t>
            </a:r>
            <a:r>
              <a:rPr lang="en-US" sz="2800" dirty="0" err="1">
                <a:solidFill>
                  <a:schemeClr val="tx1"/>
                </a:solidFill>
              </a:rPr>
              <a:t>Zhi</a:t>
            </a:r>
            <a:r>
              <a:rPr lang="en-US" sz="2800" dirty="0">
                <a:solidFill>
                  <a:schemeClr val="tx1"/>
                </a:solidFill>
              </a:rPr>
              <a:t>-Li Zhang ∗, 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Runhui</a:t>
            </a:r>
            <a:r>
              <a:rPr lang="en-US" sz="2800" dirty="0">
                <a:solidFill>
                  <a:schemeClr val="tx1"/>
                </a:solidFill>
              </a:rPr>
              <a:t> Li †, and Gong (Nickolas) Zhang †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∗University of Minnesota,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† Huawei Future Network Theory Lab Hong Kong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43" y="5722475"/>
            <a:ext cx="1352243" cy="74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180" y="5624146"/>
            <a:ext cx="1289304" cy="9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6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8" y="5372278"/>
            <a:ext cx="527859" cy="527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59" y="2691347"/>
            <a:ext cx="573832" cy="704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50" y="1976934"/>
            <a:ext cx="589439" cy="70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72" y="4014567"/>
            <a:ext cx="573832" cy="70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43" y="3614022"/>
            <a:ext cx="573832" cy="70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58" y="3996035"/>
            <a:ext cx="573832" cy="70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36" y="3988781"/>
            <a:ext cx="573832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50" y="2844550"/>
            <a:ext cx="573832" cy="70408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67" y="5364974"/>
            <a:ext cx="527859" cy="5278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2" y="5310481"/>
            <a:ext cx="527859" cy="527859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42" y="5474829"/>
            <a:ext cx="527859" cy="52785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84" y="5321080"/>
            <a:ext cx="527859" cy="527859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56" y="5399067"/>
            <a:ext cx="527859" cy="52785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199282" y="3297436"/>
            <a:ext cx="508377" cy="5453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5" idx="2"/>
          </p:cNvCxnSpPr>
          <p:nvPr/>
        </p:nvCxnSpPr>
        <p:spPr>
          <a:xfrm flipH="1" flipV="1">
            <a:off x="2994575" y="3395435"/>
            <a:ext cx="286916" cy="619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170386" y="2502713"/>
            <a:ext cx="967064" cy="2726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711022" y="2502714"/>
            <a:ext cx="1098628" cy="4346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361926" y="3522853"/>
            <a:ext cx="486596" cy="491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2" idx="2"/>
          </p:cNvCxnSpPr>
          <p:nvPr/>
        </p:nvCxnSpPr>
        <p:spPr>
          <a:xfrm flipH="1" flipV="1">
            <a:off x="6096566" y="3548638"/>
            <a:ext cx="545330" cy="5276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4" idx="0"/>
          </p:cNvCxnSpPr>
          <p:nvPr/>
        </p:nvCxnSpPr>
        <p:spPr>
          <a:xfrm flipV="1">
            <a:off x="1319428" y="4303394"/>
            <a:ext cx="464261" cy="10688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828273" y="4340825"/>
            <a:ext cx="46109" cy="9839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0"/>
          </p:cNvCxnSpPr>
          <p:nvPr/>
        </p:nvCxnSpPr>
        <p:spPr>
          <a:xfrm flipH="1" flipV="1">
            <a:off x="1988716" y="4358028"/>
            <a:ext cx="376881" cy="10069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235126" y="4645851"/>
            <a:ext cx="318930" cy="848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0"/>
          </p:cNvCxnSpPr>
          <p:nvPr/>
        </p:nvCxnSpPr>
        <p:spPr>
          <a:xfrm flipH="1" flipV="1">
            <a:off x="6743720" y="4718655"/>
            <a:ext cx="74266" cy="680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992323" y="4692869"/>
            <a:ext cx="549251" cy="62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170386" y="5338934"/>
            <a:ext cx="216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….  .....  .....   .....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19298" y="5304776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658911" y="2013429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2918" y="3463111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cache miss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53470" y="1625565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cache hit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8064" y="1550101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45564" y="1501057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28064" y="2006709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45564" y="1984085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25158" y="2333765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cache miss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0" y="0"/>
            <a:ext cx="8915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182880" algn="l" rtl="0" fontAlgn="base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Caching Along the Path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Hierarchical Caching Structure</a:t>
            </a:r>
            <a:br>
              <a:rPr lang="en-US" dirty="0"/>
            </a:br>
            <a:r>
              <a:rPr lang="en-US" sz="3100" dirty="0">
                <a:solidFill>
                  <a:srgbClr val="0070C0"/>
                </a:solidFill>
              </a:rPr>
              <a:t>Request Routing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10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168320" y="3948960"/>
            <a:ext cx="102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Edge Servers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15028" y="5559915"/>
            <a:ext cx="70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Users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641897" y="2756722"/>
            <a:ext cx="15938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Intermediate</a:t>
            </a:r>
            <a:r>
              <a:rPr lang="en-US" dirty="0"/>
              <a:t> Servers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53200" y="1806654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</a:t>
            </a:r>
            <a:r>
              <a:rPr lang="en-US" dirty="0"/>
              <a:t> Server</a:t>
            </a:r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30" y="6356350"/>
            <a:ext cx="5377070" cy="365125"/>
          </a:xfrm>
        </p:spPr>
        <p:txBody>
          <a:bodyPr/>
          <a:lstStyle/>
          <a:p>
            <a:pPr algn="l"/>
            <a:r>
              <a:rPr lang="en-US" dirty="0"/>
              <a:t>Used for YouTube[1], Netflix[2], and Akamai[3]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76680" y="4096763"/>
            <a:ext cx="43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 </a:t>
            </a:r>
            <a:r>
              <a:rPr lang="en-US" sz="2000" b="1" baseline="-25000" dirty="0"/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66122" y="2872313"/>
            <a:ext cx="44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 </a:t>
            </a:r>
            <a:r>
              <a:rPr lang="en-US" sz="2000" b="1" baseline="-25000" dirty="0"/>
              <a:t>2</a:t>
            </a:r>
            <a:endParaRPr lang="en-US" sz="1600" b="1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8349642" y="1775876"/>
            <a:ext cx="92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</a:t>
            </a:r>
            <a:r>
              <a:rPr lang="en-US" sz="2400" b="1" dirty="0"/>
              <a:t> </a:t>
            </a:r>
            <a:r>
              <a:rPr lang="en-US" sz="2000" b="1" baseline="-25000" dirty="0"/>
              <a:t>H+1</a:t>
            </a:r>
            <a:endParaRPr lang="en-US" b="1" baseline="-25000" dirty="0"/>
          </a:p>
        </p:txBody>
      </p:sp>
      <p:sp>
        <p:nvSpPr>
          <p:cNvPr id="58" name="TextBox 57"/>
          <p:cNvSpPr txBox="1"/>
          <p:nvPr/>
        </p:nvSpPr>
        <p:spPr>
          <a:xfrm rot="16200000" flipH="1">
            <a:off x="8151197" y="2342583"/>
            <a:ext cx="82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/>
              <a:t>….......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75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0.06198 -0.199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9976 L 0.18385 -0.376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85 -0.37639 L 0.2974 -0.480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6" grpId="0" animBg="1"/>
      <p:bldP spid="11" grpId="0"/>
      <p:bldP spid="37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3596985" y="2075844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0" y="5389347"/>
            <a:ext cx="527859" cy="527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71" y="2708416"/>
            <a:ext cx="573832" cy="704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62" y="1994003"/>
            <a:ext cx="589439" cy="70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84" y="4031636"/>
            <a:ext cx="573832" cy="70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55" y="3631091"/>
            <a:ext cx="573832" cy="70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70" y="4013104"/>
            <a:ext cx="573832" cy="70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48" y="4005850"/>
            <a:ext cx="573832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62" y="2861619"/>
            <a:ext cx="573832" cy="70408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79" y="5382043"/>
            <a:ext cx="527859" cy="5278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54" y="5327550"/>
            <a:ext cx="527859" cy="527859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54" y="5491898"/>
            <a:ext cx="527859" cy="52785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96" y="5338149"/>
            <a:ext cx="527859" cy="527859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68" y="5416136"/>
            <a:ext cx="527859" cy="52785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206394" y="3314505"/>
            <a:ext cx="508377" cy="5453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5" idx="2"/>
          </p:cNvCxnSpPr>
          <p:nvPr/>
        </p:nvCxnSpPr>
        <p:spPr>
          <a:xfrm flipH="1" flipV="1">
            <a:off x="3001687" y="3412504"/>
            <a:ext cx="286916" cy="619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177498" y="2519782"/>
            <a:ext cx="967064" cy="2726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718134" y="2519783"/>
            <a:ext cx="1098628" cy="4346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369038" y="3539922"/>
            <a:ext cx="486596" cy="491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2" idx="2"/>
          </p:cNvCxnSpPr>
          <p:nvPr/>
        </p:nvCxnSpPr>
        <p:spPr>
          <a:xfrm flipH="1" flipV="1">
            <a:off x="6103678" y="3565707"/>
            <a:ext cx="545330" cy="5276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4" idx="0"/>
          </p:cNvCxnSpPr>
          <p:nvPr/>
        </p:nvCxnSpPr>
        <p:spPr>
          <a:xfrm flipV="1">
            <a:off x="1326540" y="4320463"/>
            <a:ext cx="464261" cy="10688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835385" y="4357894"/>
            <a:ext cx="46109" cy="9839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0"/>
          </p:cNvCxnSpPr>
          <p:nvPr/>
        </p:nvCxnSpPr>
        <p:spPr>
          <a:xfrm flipH="1" flipV="1">
            <a:off x="1995828" y="4375097"/>
            <a:ext cx="376881" cy="10069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242238" y="4662920"/>
            <a:ext cx="318930" cy="848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0"/>
          </p:cNvCxnSpPr>
          <p:nvPr/>
        </p:nvCxnSpPr>
        <p:spPr>
          <a:xfrm flipH="1" flipV="1">
            <a:off x="6750832" y="4735724"/>
            <a:ext cx="74266" cy="680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999435" y="4709938"/>
            <a:ext cx="549251" cy="62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177498" y="5356003"/>
            <a:ext cx="216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….  .....  .....   .....</a:t>
            </a:r>
            <a:endParaRPr lang="en-US" dirty="0"/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0" y="0"/>
            <a:ext cx="8915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182880" algn="l" rtl="0" fontAlgn="base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Caching Along the Path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48044" y="2786646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230955" y="3733555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3594142" y="2075844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97356" y="3394420"/>
            <a:ext cx="6727535" cy="1189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Is caching along the path useful, or is edge caching only sufficient?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Caching Along the Path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Object Allocation </a:t>
            </a:r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7607391" y="2318746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924891" y="2269702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07391" y="2775354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924891" y="2752730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1626" y="1773881"/>
            <a:ext cx="248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aka: Leave Copy Everywhere (LCE)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11</a:t>
            </a:fld>
            <a:endParaRPr lang="en-US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29" y="6356350"/>
            <a:ext cx="7921487" cy="365125"/>
          </a:xfrm>
        </p:spPr>
        <p:txBody>
          <a:bodyPr/>
          <a:lstStyle/>
          <a:p>
            <a:pPr algn="l"/>
            <a:r>
              <a:rPr lang="en-US" dirty="0" err="1"/>
              <a:t>Fayazbakhsh</a:t>
            </a:r>
            <a:r>
              <a:rPr lang="en-US" dirty="0"/>
              <a:t>, </a:t>
            </a:r>
            <a:r>
              <a:rPr lang="en-US" dirty="0" err="1"/>
              <a:t>Seyed</a:t>
            </a:r>
            <a:r>
              <a:rPr lang="en-US" dirty="0"/>
              <a:t> </a:t>
            </a:r>
            <a:r>
              <a:rPr lang="en-US" dirty="0" err="1"/>
              <a:t>Kaveh</a:t>
            </a:r>
            <a:r>
              <a:rPr lang="en-US" dirty="0"/>
              <a:t>, et al. "Less pain, most of the gain: Incrementally deployable ICN." </a:t>
            </a:r>
            <a:r>
              <a:rPr lang="en-US" i="1" dirty="0"/>
              <a:t>ACM SIGCOMM CCR</a:t>
            </a:r>
            <a:r>
              <a:rPr lang="en-US" dirty="0"/>
              <a:t>, 2013.</a:t>
            </a:r>
          </a:p>
        </p:txBody>
      </p:sp>
    </p:spTree>
    <p:extLst>
      <p:ext uri="{BB962C8B-B14F-4D97-AF65-F5344CB8AC3E}">
        <p14:creationId xmlns:p14="http://schemas.microsoft.com/office/powerpoint/2010/main" val="9984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15122 0.1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22 0.10023 L -0.25834 0.241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70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0.24167 L -0.31511 0.48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120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9" grpId="0" animBg="1"/>
      <p:bldP spid="50" grpId="0" animBg="1"/>
      <p:bldP spid="55" grpId="0" animBg="1"/>
      <p:bldP spid="55" grpId="1" animBg="1"/>
      <p:bldP spid="55" grpId="2" animBg="1"/>
      <p:bldP spid="55" grpId="3" animBg="1"/>
      <p:bldP spid="57" grpId="0" animBg="1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Simulation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 fontScale="70000" lnSpcReduction="20000"/>
          </a:bodyPr>
          <a:lstStyle/>
          <a:p>
            <a:pPr marL="400050"/>
            <a:r>
              <a:rPr lang="en-US" sz="3200" dirty="0"/>
              <a:t>A tandem line of four caches</a:t>
            </a:r>
          </a:p>
          <a:p>
            <a:pPr marL="800100" lvl="1"/>
            <a:r>
              <a:rPr lang="en-US" sz="2800" dirty="0"/>
              <a:t>1 Edge server, 3 intermediate servers, &amp; Origin server</a:t>
            </a:r>
            <a:br>
              <a:rPr lang="en-US" sz="2800" dirty="0"/>
            </a:br>
            <a:endParaRPr lang="en-US" sz="2800" dirty="0"/>
          </a:p>
          <a:p>
            <a:pPr marL="400050"/>
            <a:r>
              <a:rPr lang="en-US" sz="3200" dirty="0"/>
              <a:t>Origin server serves a collection of 100 objects</a:t>
            </a:r>
          </a:p>
          <a:p>
            <a:pPr marL="800100" lvl="1"/>
            <a:r>
              <a:rPr lang="en-US" sz="2800" dirty="0"/>
              <a:t>O</a:t>
            </a:r>
            <a:r>
              <a:rPr lang="en-US" sz="2800" baseline="-25000" dirty="0"/>
              <a:t>1</a:t>
            </a:r>
            <a:r>
              <a:rPr lang="en-US" sz="2800" dirty="0"/>
              <a:t>: most popular, O</a:t>
            </a:r>
            <a:r>
              <a:rPr lang="en-US" sz="2800" baseline="-25000" dirty="0"/>
              <a:t>N</a:t>
            </a:r>
            <a:r>
              <a:rPr lang="en-US" sz="2800" dirty="0"/>
              <a:t>: least popular</a:t>
            </a:r>
          </a:p>
          <a:p>
            <a:pPr marL="800100" lvl="1"/>
            <a:r>
              <a:rPr lang="en-US" sz="2800" dirty="0"/>
              <a:t>Object access probabilities follows </a:t>
            </a:r>
            <a:r>
              <a:rPr lang="en-US" sz="2800" dirty="0" err="1"/>
              <a:t>Zipf</a:t>
            </a:r>
            <a:r>
              <a:rPr lang="en-US" sz="2800" dirty="0"/>
              <a:t>. dist. with α = 1</a:t>
            </a:r>
            <a:br>
              <a:rPr lang="en-US" sz="2800" dirty="0"/>
            </a:br>
            <a:endParaRPr lang="en-US" sz="2800" dirty="0"/>
          </a:p>
          <a:p>
            <a:pPr marL="400050"/>
            <a:r>
              <a:rPr lang="en-US" sz="3200" dirty="0"/>
              <a:t>Size of each cache server = 10</a:t>
            </a:r>
            <a:br>
              <a:rPr lang="en-US" sz="3200" dirty="0"/>
            </a:br>
            <a:endParaRPr lang="en-US" sz="3200" dirty="0"/>
          </a:p>
          <a:p>
            <a:pPr marL="400050"/>
            <a:r>
              <a:rPr lang="en-US" sz="3200" dirty="0"/>
              <a:t>Object Allocation: cache along the path (i.e., leave copy everywhere LCE)</a:t>
            </a:r>
            <a:br>
              <a:rPr lang="en-US" sz="3200" dirty="0"/>
            </a:br>
            <a:endParaRPr lang="en-US" sz="3200" dirty="0"/>
          </a:p>
          <a:p>
            <a:pPr marL="400050"/>
            <a:r>
              <a:rPr lang="en-US" sz="3200" dirty="0"/>
              <a:t>Cache replacement policy: LRU</a:t>
            </a:r>
            <a:br>
              <a:rPr lang="en-US" sz="3200" dirty="0"/>
            </a:br>
            <a:endParaRPr lang="en-US" sz="3200" dirty="0"/>
          </a:p>
          <a:p>
            <a:pPr marL="400050"/>
            <a:r>
              <a:rPr lang="en-US" sz="3200" dirty="0"/>
              <a:t>Measure percentage of requests served by each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LCE with LRU – Object Hit Probability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0873"/>
            <a:ext cx="7785100" cy="498164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06559" y="3234590"/>
            <a:ext cx="7247732" cy="9930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Intermediate layers are useless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22763" y="3390491"/>
            <a:ext cx="623455" cy="681202"/>
          </a:xfrm>
          <a:prstGeom prst="straightConnector1">
            <a:avLst/>
          </a:prstGeom>
          <a:ln w="50800"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230583" y="2732595"/>
            <a:ext cx="2812472" cy="6578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40% of requests for O5 served from L1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46562" y="4752895"/>
            <a:ext cx="879765" cy="611776"/>
          </a:xfrm>
          <a:prstGeom prst="straightConnector1">
            <a:avLst/>
          </a:prstGeom>
          <a:ln w="50800"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555586" y="4071693"/>
            <a:ext cx="2812472" cy="6578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 than 5% of requests for any object</a:t>
            </a:r>
          </a:p>
        </p:txBody>
      </p:sp>
    </p:spTree>
    <p:extLst>
      <p:ext uri="{BB962C8B-B14F-4D97-AF65-F5344CB8AC3E}">
        <p14:creationId xmlns:p14="http://schemas.microsoft.com/office/powerpoint/2010/main" val="20620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LCE with K-Hit – Object Hit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295910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K-Hit: only cache objects after receiving </a:t>
            </a:r>
            <a:r>
              <a:rPr lang="en-US" sz="2400" i="1" dirty="0">
                <a:solidFill>
                  <a:srgbClr val="0070C0"/>
                </a:solidFill>
              </a:rPr>
              <a:t>K requests </a:t>
            </a:r>
            <a:r>
              <a:rPr lang="en-US" sz="2400" dirty="0"/>
              <a:t>within a pre-threshold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46400" y="1678803"/>
            <a:ext cx="6092984" cy="4677547"/>
            <a:chOff x="5533551" y="4071537"/>
            <a:chExt cx="4572000" cy="28759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551" y="4204281"/>
              <a:ext cx="4572000" cy="2743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37033" y="4071537"/>
              <a:ext cx="762000" cy="29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8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of Thrashing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Happens when objects are </a:t>
            </a:r>
            <a:r>
              <a:rPr lang="en-US" i="1" dirty="0">
                <a:solidFill>
                  <a:srgbClr val="0070C0"/>
                </a:solidFill>
              </a:rPr>
              <a:t>cached</a:t>
            </a:r>
            <a:r>
              <a:rPr lang="en-US" dirty="0"/>
              <a:t>, and then </a:t>
            </a:r>
            <a:r>
              <a:rPr lang="en-US" i="1" dirty="0">
                <a:solidFill>
                  <a:srgbClr val="0070C0"/>
                </a:solidFill>
              </a:rPr>
              <a:t>quickly evicted</a:t>
            </a:r>
            <a:r>
              <a:rPr lang="en-US" dirty="0"/>
              <a:t>, before receiving their next request.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Frequent occurrences lead to significant </a:t>
            </a:r>
            <a:r>
              <a:rPr lang="en-US" i="1" dirty="0">
                <a:solidFill>
                  <a:srgbClr val="0070C0"/>
                </a:solidFill>
              </a:rPr>
              <a:t>reduction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in cache </a:t>
            </a:r>
            <a:r>
              <a:rPr lang="en-US" i="1" dirty="0">
                <a:solidFill>
                  <a:srgbClr val="0070C0"/>
                </a:solidFill>
              </a:rPr>
              <a:t>efficiency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for being </a:t>
            </a:r>
            <a:r>
              <a:rPr lang="en-US" i="1" dirty="0">
                <a:solidFill>
                  <a:srgbClr val="0070C0"/>
                </a:solidFill>
              </a:rPr>
              <a:t>under-utilized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05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/>
          <p:cNvSpPr txBox="1"/>
          <p:nvPr/>
        </p:nvSpPr>
        <p:spPr>
          <a:xfrm>
            <a:off x="476667" y="4615883"/>
            <a:ext cx="1350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Most recently used</a:t>
            </a:r>
            <a:endParaRPr lang="en-US" b="1" dirty="0"/>
          </a:p>
        </p:txBody>
      </p:sp>
      <p:grpSp>
        <p:nvGrpSpPr>
          <p:cNvPr id="66" name="Group 65"/>
          <p:cNvGrpSpPr/>
          <p:nvPr/>
        </p:nvGrpSpPr>
        <p:grpSpPr>
          <a:xfrm>
            <a:off x="2564575" y="2194914"/>
            <a:ext cx="1440160" cy="2385028"/>
            <a:chOff x="1773323" y="2750088"/>
            <a:chExt cx="1440160" cy="2385028"/>
          </a:xfrm>
        </p:grpSpPr>
        <p:grpSp>
          <p:nvGrpSpPr>
            <p:cNvPr id="70" name="Group 69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73" name="Rectangle 72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2564975" y="2194913"/>
            <a:ext cx="1440160" cy="2385028"/>
            <a:chOff x="1773323" y="2750088"/>
            <a:chExt cx="1440160" cy="2385028"/>
          </a:xfrm>
        </p:grpSpPr>
        <p:grpSp>
          <p:nvGrpSpPr>
            <p:cNvPr id="100" name="Group 99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09" name="Rectangle 108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06" name="Rectangle 105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of Thrashing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LCE with LRU</a:t>
            </a:r>
            <a:endParaRPr lang="en-US" dirty="0"/>
          </a:p>
        </p:txBody>
      </p:sp>
      <p:grpSp>
        <p:nvGrpSpPr>
          <p:cNvPr id="67" name="Group 66"/>
          <p:cNvGrpSpPr/>
          <p:nvPr/>
        </p:nvGrpSpPr>
        <p:grpSpPr>
          <a:xfrm>
            <a:off x="1214287" y="2196086"/>
            <a:ext cx="1440160" cy="2385028"/>
            <a:chOff x="1773323" y="2750088"/>
            <a:chExt cx="1440160" cy="2385028"/>
          </a:xfrm>
        </p:grpSpPr>
        <p:grpSp>
          <p:nvGrpSpPr>
            <p:cNvPr id="4" name="Group 3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383256" y="4318388"/>
            <a:ext cx="4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29" y="3207408"/>
            <a:ext cx="4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855" y="2119904"/>
            <a:ext cx="4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28835" y="5067415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482" y="5003400"/>
            <a:ext cx="104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Requests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763378" y="5067415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7" name="TextBox 96"/>
          <p:cNvSpPr txBox="1"/>
          <p:nvPr/>
        </p:nvSpPr>
        <p:spPr>
          <a:xfrm rot="21423978">
            <a:off x="2065779" y="3153518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21423978">
            <a:off x="2329440" y="2148972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826443" y="2194913"/>
            <a:ext cx="1440160" cy="2385028"/>
            <a:chOff x="1773323" y="2750088"/>
            <a:chExt cx="1440160" cy="2385028"/>
          </a:xfrm>
        </p:grpSpPr>
        <p:grpSp>
          <p:nvGrpSpPr>
            <p:cNvPr id="140" name="Group 139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49" name="Rectangle 148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46" name="Rectangle 145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43" name="Rectangle 142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152" name="Group 151"/>
          <p:cNvGrpSpPr/>
          <p:nvPr/>
        </p:nvGrpSpPr>
        <p:grpSpPr>
          <a:xfrm>
            <a:off x="3823986" y="2199088"/>
            <a:ext cx="1440160" cy="2385028"/>
            <a:chOff x="1773323" y="2750088"/>
            <a:chExt cx="1440160" cy="2385028"/>
          </a:xfrm>
        </p:grpSpPr>
        <p:grpSp>
          <p:nvGrpSpPr>
            <p:cNvPr id="153" name="Group 152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62" name="Rectangle 161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59" name="Rectangle 158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56" name="Rectangle 155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165" name="Rounded Rectangle 164"/>
          <p:cNvSpPr/>
          <p:nvPr/>
        </p:nvSpPr>
        <p:spPr>
          <a:xfrm>
            <a:off x="3938422" y="5067415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grpSp>
        <p:nvGrpSpPr>
          <p:cNvPr id="166" name="Group 165"/>
          <p:cNvGrpSpPr/>
          <p:nvPr/>
        </p:nvGrpSpPr>
        <p:grpSpPr>
          <a:xfrm>
            <a:off x="3065728" y="2605152"/>
            <a:ext cx="707881" cy="540655"/>
            <a:chOff x="2065323" y="1607443"/>
            <a:chExt cx="707881" cy="540655"/>
          </a:xfrm>
        </p:grpSpPr>
        <p:sp>
          <p:nvSpPr>
            <p:cNvPr id="167" name="Down Arrow 166"/>
            <p:cNvSpPr/>
            <p:nvPr/>
          </p:nvSpPr>
          <p:spPr>
            <a:xfrm>
              <a:off x="2203240" y="1922308"/>
              <a:ext cx="144016" cy="2257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065323" y="1607443"/>
              <a:ext cx="70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hit</a:t>
              </a:r>
              <a:endParaRPr lang="en-US" b="1" dirty="0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4587648" y="2597964"/>
            <a:ext cx="707881" cy="540655"/>
            <a:chOff x="2065323" y="1607443"/>
            <a:chExt cx="707881" cy="540655"/>
          </a:xfrm>
        </p:grpSpPr>
        <p:sp>
          <p:nvSpPr>
            <p:cNvPr id="170" name="Down Arrow 169"/>
            <p:cNvSpPr/>
            <p:nvPr/>
          </p:nvSpPr>
          <p:spPr>
            <a:xfrm>
              <a:off x="2203240" y="1922308"/>
              <a:ext cx="144016" cy="2257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065323" y="1607443"/>
              <a:ext cx="70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hit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5053305" y="2210029"/>
            <a:ext cx="1440160" cy="2385028"/>
            <a:chOff x="1773323" y="2750088"/>
            <a:chExt cx="1440160" cy="2385028"/>
          </a:xfrm>
        </p:grpSpPr>
        <p:grpSp>
          <p:nvGrpSpPr>
            <p:cNvPr id="173" name="Group 172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82" name="Rectangle 181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79" name="Rectangle 178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76" name="Rectangle 175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 rot="21423978">
            <a:off x="4371828" y="4154484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86" name="Group 185"/>
          <p:cNvGrpSpPr/>
          <p:nvPr/>
        </p:nvGrpSpPr>
        <p:grpSpPr>
          <a:xfrm>
            <a:off x="5052804" y="2210029"/>
            <a:ext cx="1440160" cy="2385028"/>
            <a:chOff x="1773323" y="2750088"/>
            <a:chExt cx="1440160" cy="2385028"/>
          </a:xfrm>
        </p:grpSpPr>
        <p:grpSp>
          <p:nvGrpSpPr>
            <p:cNvPr id="187" name="Group 186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96" name="Rectangle 195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93" name="Rectangle 192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90" name="Rectangle 189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199" name="Rounded Rectangle 198"/>
          <p:cNvSpPr/>
          <p:nvPr/>
        </p:nvSpPr>
        <p:spPr>
          <a:xfrm>
            <a:off x="5249300" y="5067415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00" name="TextBox 199"/>
          <p:cNvSpPr txBox="1"/>
          <p:nvPr/>
        </p:nvSpPr>
        <p:spPr>
          <a:xfrm rot="21423978">
            <a:off x="5632142" y="4173722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 rot="21423978">
            <a:off x="5894519" y="3154022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 rot="21423978">
            <a:off x="6170537" y="2148971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6289541" y="2210029"/>
            <a:ext cx="1440160" cy="2385028"/>
            <a:chOff x="1773323" y="2750088"/>
            <a:chExt cx="1440160" cy="2385028"/>
          </a:xfrm>
        </p:grpSpPr>
        <p:grpSp>
          <p:nvGrpSpPr>
            <p:cNvPr id="204" name="Group 203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213" name="Rectangle 212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210" name="Rectangle 209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207" name="Rectangle 206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76797" y="5587657"/>
            <a:ext cx="6276840" cy="1091026"/>
            <a:chOff x="876797" y="5587657"/>
            <a:chExt cx="6276840" cy="1091026"/>
          </a:xfrm>
        </p:grpSpPr>
        <p:sp>
          <p:nvSpPr>
            <p:cNvPr id="5" name="Up Arrow 4"/>
            <p:cNvSpPr/>
            <p:nvPr/>
          </p:nvSpPr>
          <p:spPr>
            <a:xfrm>
              <a:off x="1430311" y="5599872"/>
              <a:ext cx="144016" cy="390292"/>
            </a:xfrm>
            <a:prstGeom prst="upArrow">
              <a:avLst/>
            </a:prstGeom>
            <a:gradFill>
              <a:gsLst>
                <a:gs pos="0">
                  <a:srgbClr val="00B050"/>
                </a:gs>
                <a:gs pos="100000">
                  <a:srgbClr val="92D05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876797" y="6032352"/>
              <a:ext cx="1777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O9 Cached at L1, L2 &amp; L3</a:t>
              </a:r>
            </a:p>
          </p:txBody>
        </p:sp>
        <p:sp>
          <p:nvSpPr>
            <p:cNvPr id="220" name="Up Arrow 219"/>
            <p:cNvSpPr/>
            <p:nvPr/>
          </p:nvSpPr>
          <p:spPr>
            <a:xfrm>
              <a:off x="5340731" y="5587657"/>
              <a:ext cx="144016" cy="390292"/>
            </a:xfrm>
            <a:prstGeom prst="upArrow">
              <a:avLst/>
            </a:prstGeom>
            <a:gradFill>
              <a:gsLst>
                <a:gs pos="0">
                  <a:srgbClr val="00B050"/>
                </a:gs>
                <a:gs pos="100000">
                  <a:srgbClr val="92D05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587649" y="6032352"/>
              <a:ext cx="25659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O9 Evicted from L1 &amp; L2 before its next request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16</a:t>
            </a:fld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1778051" y="4166013"/>
            <a:ext cx="18945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 rot="21423978">
            <a:off x="3103863" y="4166012"/>
            <a:ext cx="313241" cy="46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54157" y="5456583"/>
            <a:ext cx="6775544" cy="198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62864" y="547832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328835" y="4630012"/>
            <a:ext cx="0" cy="373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2038549" y="4664327"/>
            <a:ext cx="1350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Least recently used</a:t>
            </a:r>
          </a:p>
        </p:txBody>
      </p:sp>
      <p:cxnSp>
        <p:nvCxnSpPr>
          <p:cNvPr id="218" name="Straight Arrow Connector 217"/>
          <p:cNvCxnSpPr/>
          <p:nvPr/>
        </p:nvCxnSpPr>
        <p:spPr>
          <a:xfrm flipV="1">
            <a:off x="1969351" y="4641540"/>
            <a:ext cx="0" cy="373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1765622" y="1674627"/>
            <a:ext cx="70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3420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6" grpId="1"/>
      <p:bldP spid="22" grpId="0" animBg="1"/>
      <p:bldP spid="3" grpId="0"/>
      <p:bldP spid="82" grpId="0" animBg="1"/>
      <p:bldP spid="97" grpId="0"/>
      <p:bldP spid="98" grpId="0"/>
      <p:bldP spid="165" grpId="0" animBg="1"/>
      <p:bldP spid="185" grpId="0"/>
      <p:bldP spid="199" grpId="0" animBg="1"/>
      <p:bldP spid="200" grpId="0"/>
      <p:bldP spid="201" grpId="0"/>
      <p:bldP spid="202" grpId="0"/>
      <p:bldP spid="96" grpId="0"/>
      <p:bldP spid="138" grpId="0"/>
      <p:bldP spid="25" grpId="0"/>
      <p:bldP spid="217" grpId="0"/>
      <p:bldP spid="217" grpId="1"/>
      <p:bldP spid="2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of Thrashing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LCE with LRU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75" y="1809137"/>
            <a:ext cx="6167353" cy="3700411"/>
          </a:xfrm>
        </p:spPr>
      </p:pic>
      <p:sp>
        <p:nvSpPr>
          <p:cNvPr id="5" name="TextBox 4"/>
          <p:cNvSpPr txBox="1"/>
          <p:nvPr/>
        </p:nvSpPr>
        <p:spPr>
          <a:xfrm>
            <a:off x="1811437" y="5716382"/>
            <a:ext cx="534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Percentage of Objects cached &amp; directly evicted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17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1372" y="3136899"/>
            <a:ext cx="8252428" cy="1211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One of the main reasons for poor performance: independent operation of cache servers</a:t>
            </a:r>
          </a:p>
        </p:txBody>
      </p:sp>
    </p:spTree>
    <p:extLst>
      <p:ext uri="{BB962C8B-B14F-4D97-AF65-F5344CB8AC3E}">
        <p14:creationId xmlns:p14="http://schemas.microsoft.com/office/powerpoint/2010/main" val="9206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&amp;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Caching </a:t>
            </a:r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along-the-path”</a:t>
            </a:r>
            <a:r>
              <a:rPr lang="en-US" dirty="0"/>
              <a:t> leads to the problem of </a:t>
            </a:r>
            <a:r>
              <a:rPr lang="en-US" i="1" dirty="0">
                <a:solidFill>
                  <a:srgbClr val="0070C0"/>
                </a:solidFill>
              </a:rPr>
              <a:t>“Thrashing”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Cached objects are </a:t>
            </a:r>
            <a:r>
              <a:rPr lang="en-US" i="1" dirty="0">
                <a:solidFill>
                  <a:srgbClr val="0070C0"/>
                </a:solidFill>
              </a:rPr>
              <a:t>evicted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before receiving their </a:t>
            </a:r>
            <a:r>
              <a:rPr lang="en-US" i="1" dirty="0">
                <a:solidFill>
                  <a:srgbClr val="0070C0"/>
                </a:solidFill>
              </a:rPr>
              <a:t>next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request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Evicted objects from any layer are </a:t>
            </a:r>
            <a:r>
              <a:rPr lang="en-US" i="1" dirty="0">
                <a:solidFill>
                  <a:srgbClr val="0070C0"/>
                </a:solidFill>
              </a:rPr>
              <a:t>discarded</a:t>
            </a:r>
          </a:p>
          <a:p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Cache servers at </a:t>
            </a:r>
            <a:r>
              <a:rPr lang="en-US" i="1" dirty="0">
                <a:solidFill>
                  <a:srgbClr val="0070C0"/>
                </a:solidFill>
              </a:rPr>
              <a:t>intermediate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layers are </a:t>
            </a:r>
            <a:r>
              <a:rPr lang="en-US" i="1" dirty="0">
                <a:solidFill>
                  <a:srgbClr val="0070C0"/>
                </a:solidFill>
              </a:rPr>
              <a:t>under-utilized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Limited effect in enhancing object hit probabilities (even for </a:t>
            </a:r>
            <a:r>
              <a:rPr lang="en-US" i="1" dirty="0">
                <a:solidFill>
                  <a:srgbClr val="0070C0"/>
                </a:solidFill>
              </a:rPr>
              <a:t>popular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objects)</a:t>
            </a:r>
            <a:endParaRPr lang="en-US" i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Diminishing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effect at higher-tiered layers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i="1" dirty="0">
                <a:solidFill>
                  <a:srgbClr val="0070C0"/>
                </a:solidFill>
              </a:rPr>
              <a:t>Low hit rates </a:t>
            </a:r>
            <a:r>
              <a:rPr lang="en-US" dirty="0"/>
              <a:t>increase </a:t>
            </a:r>
            <a:r>
              <a:rPr lang="en-US" i="1" dirty="0">
                <a:solidFill>
                  <a:srgbClr val="0070C0"/>
                </a:solidFill>
              </a:rPr>
              <a:t>latency</a:t>
            </a:r>
            <a:r>
              <a:rPr lang="en-US" dirty="0"/>
              <a:t>, origin server </a:t>
            </a:r>
            <a:r>
              <a:rPr lang="en-US" i="1" dirty="0">
                <a:solidFill>
                  <a:srgbClr val="0070C0"/>
                </a:solidFill>
              </a:rPr>
              <a:t>load</a:t>
            </a:r>
            <a:r>
              <a:rPr lang="en-US" dirty="0"/>
              <a:t>, and network </a:t>
            </a:r>
            <a:r>
              <a:rPr lang="en-US" i="1" dirty="0">
                <a:solidFill>
                  <a:srgbClr val="0070C0"/>
                </a:solidFill>
              </a:rPr>
              <a:t>bandwidth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18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446223"/>
            <a:ext cx="8229599" cy="2833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need to </a:t>
            </a:r>
            <a:r>
              <a:rPr lang="en-US" sz="3200" i="1" dirty="0">
                <a:solidFill>
                  <a:srgbClr val="A00000"/>
                </a:solidFill>
              </a:rPr>
              <a:t>fully utilize</a:t>
            </a:r>
            <a:r>
              <a:rPr lang="en-US" sz="3200" dirty="0">
                <a:solidFill>
                  <a:srgbClr val="A00000"/>
                </a:solidFill>
              </a:rPr>
              <a:t> </a:t>
            </a:r>
            <a:r>
              <a:rPr lang="en-US" sz="3200" dirty="0"/>
              <a:t>the storage and processing capacities of </a:t>
            </a:r>
            <a:r>
              <a:rPr lang="en-US" sz="3200" i="1" dirty="0">
                <a:solidFill>
                  <a:srgbClr val="A00000"/>
                </a:solidFill>
              </a:rPr>
              <a:t>all</a:t>
            </a:r>
            <a:r>
              <a:rPr lang="en-US" sz="3200" dirty="0">
                <a:solidFill>
                  <a:srgbClr val="A00000"/>
                </a:solidFill>
              </a:rPr>
              <a:t> </a:t>
            </a:r>
            <a:r>
              <a:rPr lang="en-US" sz="3200" dirty="0"/>
              <a:t>cache servers to handle the explosive growth of content!</a:t>
            </a:r>
          </a:p>
        </p:txBody>
      </p:sp>
    </p:spTree>
    <p:extLst>
      <p:ext uri="{BB962C8B-B14F-4D97-AF65-F5344CB8AC3E}">
        <p14:creationId xmlns:p14="http://schemas.microsoft.com/office/powerpoint/2010/main" val="531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94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&amp; Related Work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/>
              <a:t>Contribution: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BIG Cache Abstraction</a:t>
            </a:r>
          </a:p>
          <a:p>
            <a:pPr lvl="1">
              <a:buFont typeface="Wingdings" charset="2"/>
              <a:buChar char="§"/>
            </a:pPr>
            <a:r>
              <a:rPr lang="en-US" dirty="0" err="1"/>
              <a:t>dClimb</a:t>
            </a:r>
            <a:r>
              <a:rPr lang="en-US" dirty="0"/>
              <a:t> Caching Strategy for BIG Cache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Evaluation</a:t>
            </a:r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Future Work &amp;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2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94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Introduction &amp; Related Work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Motivation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Contribution: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BIG Cache Abstraction</a:t>
            </a:r>
          </a:p>
          <a:p>
            <a:pPr lvl="1">
              <a:buFont typeface="Wingdings" charset="2"/>
              <a:buChar char="§"/>
            </a:pPr>
            <a:r>
              <a:rPr lang="en-US" dirty="0" err="1"/>
              <a:t>dClimb</a:t>
            </a:r>
            <a:r>
              <a:rPr lang="en-US" dirty="0"/>
              <a:t> Caching Strategy for BIG Cache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Evaluation</a:t>
            </a:r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Future Work &amp;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05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A00000"/>
                </a:solidFill>
              </a:rPr>
              <a:t>BIG Cache Abstraction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97324" y="5326060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17169" y="4330022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L2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149924" y="3324338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L3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999010" y="2279707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L4</a:t>
            </a:r>
            <a:endParaRPr lang="en-US" dirty="0"/>
          </a:p>
        </p:txBody>
      </p:sp>
      <p:cxnSp>
        <p:nvCxnSpPr>
          <p:cNvPr id="11" name="Straight Connector 10"/>
          <p:cNvCxnSpPr>
            <a:stCxn id="6" idx="0"/>
            <a:endCxn id="7" idx="2"/>
          </p:cNvCxnSpPr>
          <p:nvPr/>
        </p:nvCxnSpPr>
        <p:spPr>
          <a:xfrm flipV="1">
            <a:off x="821868" y="4862172"/>
            <a:ext cx="919845" cy="457195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0"/>
            <a:endCxn id="8" idx="2"/>
          </p:cNvCxnSpPr>
          <p:nvPr/>
        </p:nvCxnSpPr>
        <p:spPr>
          <a:xfrm flipV="1">
            <a:off x="1741713" y="3856488"/>
            <a:ext cx="832755" cy="466841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0"/>
            <a:endCxn id="9" idx="2"/>
          </p:cNvCxnSpPr>
          <p:nvPr/>
        </p:nvCxnSpPr>
        <p:spPr>
          <a:xfrm flipV="1">
            <a:off x="2574468" y="2811857"/>
            <a:ext cx="849086" cy="505788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397324" y="5319366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317169" y="4330022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999009" y="2279707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149924" y="3324338"/>
            <a:ext cx="849085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798558" y="4459854"/>
            <a:ext cx="3441236" cy="5388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BIG Cache</a:t>
            </a:r>
          </a:p>
        </p:txBody>
      </p:sp>
      <p:sp>
        <p:nvSpPr>
          <p:cNvPr id="51" name="Down Arrow 50"/>
          <p:cNvSpPr/>
          <p:nvPr/>
        </p:nvSpPr>
        <p:spPr>
          <a:xfrm>
            <a:off x="6276968" y="3237875"/>
            <a:ext cx="484416" cy="1005683"/>
          </a:xfrm>
          <a:prstGeom prst="downArrow">
            <a:avLst/>
          </a:prstGeom>
          <a:gradFill>
            <a:gsLst>
              <a:gs pos="0">
                <a:srgbClr val="00A000"/>
              </a:gs>
              <a:gs pos="100000">
                <a:schemeClr val="tx1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589814" y="5263689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LRU, K-Hit, </a:t>
            </a:r>
            <a:r>
              <a:rPr lang="is-IS" sz="2400" b="1" dirty="0"/>
              <a:t>…..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46736 -0.403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8" y="-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1.85185E-6 L 0.4632 -0.2587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46858 -0.1120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0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0.00023 L 0.47204 0.0402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0" grpId="0" animBg="1"/>
      <p:bldP spid="51" grpId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A00000"/>
                </a:solidFill>
              </a:rPr>
              <a:t>BIG Cache Abstraction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Cache pieces at different layers are </a:t>
            </a:r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glued”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together to form one </a:t>
            </a:r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BIG”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virtual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cache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Objects are placed in the </a:t>
            </a:r>
            <a:r>
              <a:rPr lang="en-US" i="1" dirty="0">
                <a:solidFill>
                  <a:srgbClr val="0070C0"/>
                </a:solidFill>
              </a:rPr>
              <a:t>BIG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virtual cache under </a:t>
            </a:r>
            <a:r>
              <a:rPr lang="en-US" i="1" dirty="0">
                <a:solidFill>
                  <a:srgbClr val="0070C0"/>
                </a:solidFill>
              </a:rPr>
              <a:t>one consistent</a:t>
            </a:r>
            <a:r>
              <a:rPr lang="en-US" dirty="0"/>
              <a:t> caching policy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</a:t>
            </a:r>
            <a:r>
              <a:rPr lang="en-US" i="1" dirty="0">
                <a:solidFill>
                  <a:srgbClr val="0070C0"/>
                </a:solidFill>
              </a:rPr>
              <a:t>BIG</a:t>
            </a:r>
            <a:r>
              <a:rPr lang="en-US" dirty="0"/>
              <a:t> cache is organized in a </a:t>
            </a:r>
            <a:r>
              <a:rPr lang="en-US" i="1" dirty="0">
                <a:solidFill>
                  <a:srgbClr val="0070C0"/>
                </a:solidFill>
              </a:rPr>
              <a:t>single (global) queue </a:t>
            </a:r>
            <a:r>
              <a:rPr lang="en-US" dirty="0"/>
              <a:t>data structure</a:t>
            </a:r>
          </a:p>
          <a:p>
            <a:pPr lvl="1"/>
            <a:r>
              <a:rPr lang="en-US" dirty="0"/>
              <a:t>Linked together by individual queues maintained at each cache server</a:t>
            </a:r>
          </a:p>
          <a:p>
            <a:pPr lvl="1"/>
            <a:r>
              <a:rPr lang="en-US" dirty="0"/>
              <a:t>Objects in queues are sorted according to the caching policy (recently used, frequently used, ..)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1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LRU to BIG Cache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63927" y="2242414"/>
            <a:ext cx="1440160" cy="2385028"/>
            <a:chOff x="1773323" y="2750088"/>
            <a:chExt cx="1440160" cy="2385028"/>
          </a:xfrm>
        </p:grpSpPr>
        <p:grpSp>
          <p:nvGrpSpPr>
            <p:cNvPr id="4" name="Group 3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51998" y="2119904"/>
            <a:ext cx="456491" cy="2567816"/>
            <a:chOff x="151998" y="2119904"/>
            <a:chExt cx="456491" cy="2567816"/>
          </a:xfrm>
        </p:grpSpPr>
        <p:sp>
          <p:nvSpPr>
            <p:cNvPr id="19" name="TextBox 18"/>
            <p:cNvSpPr txBox="1"/>
            <p:nvPr/>
          </p:nvSpPr>
          <p:spPr>
            <a:xfrm>
              <a:off x="157625" y="4318388"/>
              <a:ext cx="4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998" y="3207408"/>
              <a:ext cx="4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1224" y="2119904"/>
              <a:ext cx="4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L3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83842" y="5067415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09711" y="4321163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596148" y="2233379"/>
            <a:ext cx="1152128" cy="2385028"/>
            <a:chOff x="3605544" y="2741053"/>
            <a:chExt cx="1152128" cy="2385028"/>
          </a:xfrm>
        </p:grpSpPr>
        <p:grpSp>
          <p:nvGrpSpPr>
            <p:cNvPr id="26" name="Group 25"/>
            <p:cNvGrpSpPr/>
            <p:nvPr/>
          </p:nvGrpSpPr>
          <p:grpSpPr>
            <a:xfrm>
              <a:off x="3605544" y="4766041"/>
              <a:ext cx="864096" cy="360040"/>
              <a:chOff x="2340259" y="4926827"/>
              <a:chExt cx="864096" cy="360040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893576" y="3753547"/>
              <a:ext cx="864096" cy="360040"/>
              <a:chOff x="2916323" y="3854584"/>
              <a:chExt cx="864096" cy="36004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181608" y="2741053"/>
              <a:ext cx="576064" cy="360040"/>
              <a:chOff x="3790256" y="2812192"/>
              <a:chExt cx="576064" cy="360040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4453392" y="2242414"/>
            <a:ext cx="1152128" cy="2385028"/>
            <a:chOff x="5462788" y="2750088"/>
            <a:chExt cx="1152128" cy="2385028"/>
          </a:xfrm>
        </p:grpSpPr>
        <p:grpSp>
          <p:nvGrpSpPr>
            <p:cNvPr id="38" name="Group 37"/>
            <p:cNvGrpSpPr/>
            <p:nvPr/>
          </p:nvGrpSpPr>
          <p:grpSpPr>
            <a:xfrm>
              <a:off x="5462788" y="4775076"/>
              <a:ext cx="864096" cy="360040"/>
              <a:chOff x="2340259" y="4926827"/>
              <a:chExt cx="864096" cy="360040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750820" y="3762582"/>
              <a:ext cx="864096" cy="360040"/>
              <a:chOff x="2916323" y="3854584"/>
              <a:chExt cx="864096" cy="360040"/>
            </a:xfrm>
          </p:grpSpPr>
          <p:sp>
            <p:nvSpPr>
              <p:cNvPr id="43" name="Rectangle 42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038852" y="2750088"/>
              <a:ext cx="576064" cy="360040"/>
              <a:chOff x="3790256" y="2812192"/>
              <a:chExt cx="576064" cy="360040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50" name="Rounded Rectangle 49"/>
          <p:cNvSpPr/>
          <p:nvPr/>
        </p:nvSpPr>
        <p:spPr>
          <a:xfrm>
            <a:off x="4279908" y="3305242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335787" y="2292748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60580" y="1645860"/>
            <a:ext cx="707881" cy="540655"/>
            <a:chOff x="2065323" y="1607443"/>
            <a:chExt cx="707881" cy="540655"/>
          </a:xfrm>
        </p:grpSpPr>
        <p:sp>
          <p:nvSpPr>
            <p:cNvPr id="70" name="Down Arrow 69"/>
            <p:cNvSpPr/>
            <p:nvPr/>
          </p:nvSpPr>
          <p:spPr>
            <a:xfrm>
              <a:off x="2203240" y="1922308"/>
              <a:ext cx="144016" cy="2257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65323" y="1607443"/>
              <a:ext cx="70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hit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 flipV="1">
            <a:off x="3028196" y="3667382"/>
            <a:ext cx="288032" cy="5295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5173472" y="2628392"/>
            <a:ext cx="288032" cy="5295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7614839" y="2243171"/>
            <a:ext cx="1440160" cy="2385028"/>
            <a:chOff x="7270290" y="2741053"/>
            <a:chExt cx="1440160" cy="2385028"/>
          </a:xfrm>
        </p:grpSpPr>
        <p:grpSp>
          <p:nvGrpSpPr>
            <p:cNvPr id="74" name="Group 73"/>
            <p:cNvGrpSpPr/>
            <p:nvPr/>
          </p:nvGrpSpPr>
          <p:grpSpPr>
            <a:xfrm>
              <a:off x="7270290" y="4766041"/>
              <a:ext cx="864096" cy="360040"/>
              <a:chOff x="2340259" y="4926827"/>
              <a:chExt cx="864096" cy="360040"/>
            </a:xfrm>
          </p:grpSpPr>
          <p:sp>
            <p:nvSpPr>
              <p:cNvPr id="83" name="Rectangle 82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558322" y="3753547"/>
              <a:ext cx="864096" cy="360040"/>
              <a:chOff x="2916323" y="3854584"/>
              <a:chExt cx="864096" cy="360040"/>
            </a:xfrm>
          </p:grpSpPr>
          <p:sp>
            <p:nvSpPr>
              <p:cNvPr id="80" name="Rectangle 79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846354" y="2741053"/>
              <a:ext cx="864096" cy="360040"/>
              <a:chOff x="3790256" y="2812192"/>
              <a:chExt cx="864096" cy="36004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260894" y="2268352"/>
            <a:ext cx="1163799" cy="2350055"/>
            <a:chOff x="6260894" y="2268352"/>
            <a:chExt cx="1163799" cy="2350055"/>
          </a:xfrm>
        </p:grpSpPr>
        <p:grpSp>
          <p:nvGrpSpPr>
            <p:cNvPr id="69" name="Group 68"/>
            <p:cNvGrpSpPr/>
            <p:nvPr/>
          </p:nvGrpSpPr>
          <p:grpSpPr>
            <a:xfrm>
              <a:off x="6260894" y="3245873"/>
              <a:ext cx="1152128" cy="1372534"/>
              <a:chOff x="7270290" y="3753547"/>
              <a:chExt cx="1152128" cy="1372534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7270290" y="4766041"/>
                <a:ext cx="864096" cy="360040"/>
                <a:chOff x="2340259" y="4926827"/>
                <a:chExt cx="864096" cy="360040"/>
              </a:xfrm>
            </p:grpSpPr>
            <p:sp>
              <p:nvSpPr>
                <p:cNvPr id="53" name="Rectangle 52"/>
                <p:cNvSpPr/>
                <p:nvPr/>
              </p:nvSpPr>
              <p:spPr bwMode="auto">
                <a:xfrm>
                  <a:off x="2340259" y="4926827"/>
                  <a:ext cx="576064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2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 bwMode="auto">
                <a:xfrm>
                  <a:off x="2628291" y="4926827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1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 bwMode="auto">
                <a:xfrm>
                  <a:off x="2916323" y="4926827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4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7558322" y="3753547"/>
                <a:ext cx="864096" cy="360040"/>
                <a:chOff x="2916323" y="3854584"/>
                <a:chExt cx="864096" cy="360040"/>
              </a:xfrm>
            </p:grpSpPr>
            <p:sp>
              <p:nvSpPr>
                <p:cNvPr id="57" name="Rectangle 56"/>
                <p:cNvSpPr/>
                <p:nvPr/>
              </p:nvSpPr>
              <p:spPr bwMode="auto">
                <a:xfrm>
                  <a:off x="2916323" y="3854584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9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 bwMode="auto">
                <a:xfrm>
                  <a:off x="3204355" y="3854584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5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3492387" y="3854584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8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6848629" y="2268352"/>
              <a:ext cx="576064" cy="360040"/>
              <a:chOff x="5181856" y="2394814"/>
              <a:chExt cx="576064" cy="360040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5181856" y="239481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5469888" y="239481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50" grpId="0" animBg="1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Cache Abstraction – Adv. &amp;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>
                <a:solidFill>
                  <a:srgbClr val="00A000"/>
                </a:solidFill>
              </a:rPr>
              <a:t>Advantages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Objects are evicted </a:t>
            </a:r>
            <a:r>
              <a:rPr lang="en-US" i="1" dirty="0">
                <a:solidFill>
                  <a:srgbClr val="0070C0"/>
                </a:solidFill>
              </a:rPr>
              <a:t>only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if removed from a cache piece and not placed in another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Enables </a:t>
            </a:r>
            <a:r>
              <a:rPr lang="en-US" i="1" dirty="0">
                <a:solidFill>
                  <a:srgbClr val="0070C0"/>
                </a:solidFill>
              </a:rPr>
              <a:t>full-utilization</a:t>
            </a:r>
            <a:r>
              <a:rPr lang="en-US" dirty="0">
                <a:solidFill>
                  <a:schemeClr val="tx1"/>
                </a:solidFill>
              </a:rPr>
              <a:t> of the allotted cache space at all (intermediate) cache servers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Yields </a:t>
            </a:r>
            <a:r>
              <a:rPr lang="en-US" i="1" dirty="0">
                <a:solidFill>
                  <a:srgbClr val="0070C0"/>
                </a:solidFill>
              </a:rPr>
              <a:t>higher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overall hit rates, which decreases the origin server load, and network latency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Minimizes/eliminates</a:t>
            </a:r>
            <a:r>
              <a:rPr lang="en-US" dirty="0">
                <a:solidFill>
                  <a:schemeClr val="tx1"/>
                </a:solidFill>
              </a:rPr>
              <a:t> the problem of thrashing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Issues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Additional overhead – e.g., moving objects across boundaries of cache pieces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LRU to BIG Cache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63927" y="2242414"/>
            <a:ext cx="1440160" cy="2385028"/>
            <a:chOff x="1773323" y="2750088"/>
            <a:chExt cx="1440160" cy="2385028"/>
          </a:xfrm>
        </p:grpSpPr>
        <p:grpSp>
          <p:nvGrpSpPr>
            <p:cNvPr id="4" name="Group 3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51998" y="2119904"/>
            <a:ext cx="456491" cy="2567816"/>
            <a:chOff x="151998" y="2119904"/>
            <a:chExt cx="456491" cy="2567816"/>
          </a:xfrm>
        </p:grpSpPr>
        <p:sp>
          <p:nvSpPr>
            <p:cNvPr id="19" name="TextBox 18"/>
            <p:cNvSpPr txBox="1"/>
            <p:nvPr/>
          </p:nvSpPr>
          <p:spPr>
            <a:xfrm>
              <a:off x="157625" y="4318388"/>
              <a:ext cx="4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998" y="3207408"/>
              <a:ext cx="4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1224" y="2119904"/>
              <a:ext cx="4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L3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83842" y="5067415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09711" y="4321163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596148" y="2233379"/>
            <a:ext cx="1152128" cy="2385028"/>
            <a:chOff x="3605544" y="2741053"/>
            <a:chExt cx="1152128" cy="2385028"/>
          </a:xfrm>
        </p:grpSpPr>
        <p:grpSp>
          <p:nvGrpSpPr>
            <p:cNvPr id="26" name="Group 25"/>
            <p:cNvGrpSpPr/>
            <p:nvPr/>
          </p:nvGrpSpPr>
          <p:grpSpPr>
            <a:xfrm>
              <a:off x="3605544" y="4766041"/>
              <a:ext cx="864096" cy="360040"/>
              <a:chOff x="2340259" y="4926827"/>
              <a:chExt cx="864096" cy="360040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893576" y="3753547"/>
              <a:ext cx="864096" cy="360040"/>
              <a:chOff x="2916323" y="3854584"/>
              <a:chExt cx="864096" cy="36004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181608" y="2741053"/>
              <a:ext cx="576064" cy="360040"/>
              <a:chOff x="3790256" y="2812192"/>
              <a:chExt cx="576064" cy="360040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4453392" y="2242414"/>
            <a:ext cx="1152128" cy="2385028"/>
            <a:chOff x="5462788" y="2750088"/>
            <a:chExt cx="1152128" cy="2385028"/>
          </a:xfrm>
        </p:grpSpPr>
        <p:grpSp>
          <p:nvGrpSpPr>
            <p:cNvPr id="38" name="Group 37"/>
            <p:cNvGrpSpPr/>
            <p:nvPr/>
          </p:nvGrpSpPr>
          <p:grpSpPr>
            <a:xfrm>
              <a:off x="5462788" y="4775076"/>
              <a:ext cx="864096" cy="360040"/>
              <a:chOff x="2340259" y="4926827"/>
              <a:chExt cx="864096" cy="360040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750820" y="3762582"/>
              <a:ext cx="864096" cy="360040"/>
              <a:chOff x="2916323" y="3854584"/>
              <a:chExt cx="864096" cy="360040"/>
            </a:xfrm>
          </p:grpSpPr>
          <p:sp>
            <p:nvSpPr>
              <p:cNvPr id="43" name="Rectangle 42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038852" y="2750088"/>
              <a:ext cx="576064" cy="360040"/>
              <a:chOff x="3790256" y="2812192"/>
              <a:chExt cx="576064" cy="360040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50" name="Rounded Rectangle 49"/>
          <p:cNvSpPr/>
          <p:nvPr/>
        </p:nvSpPr>
        <p:spPr>
          <a:xfrm>
            <a:off x="4279908" y="3305242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335787" y="2292748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60580" y="1645860"/>
            <a:ext cx="707881" cy="540655"/>
            <a:chOff x="2065323" y="1607443"/>
            <a:chExt cx="707881" cy="540655"/>
          </a:xfrm>
        </p:grpSpPr>
        <p:sp>
          <p:nvSpPr>
            <p:cNvPr id="70" name="Down Arrow 69"/>
            <p:cNvSpPr/>
            <p:nvPr/>
          </p:nvSpPr>
          <p:spPr>
            <a:xfrm>
              <a:off x="2203240" y="1922308"/>
              <a:ext cx="144016" cy="2257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65323" y="1607443"/>
              <a:ext cx="70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hit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3316228" y="3576740"/>
            <a:ext cx="963680" cy="6201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5466522" y="2628392"/>
            <a:ext cx="1292087" cy="5790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7614839" y="2243171"/>
            <a:ext cx="1440160" cy="2385028"/>
            <a:chOff x="7270290" y="2741053"/>
            <a:chExt cx="1440160" cy="2385028"/>
          </a:xfrm>
        </p:grpSpPr>
        <p:grpSp>
          <p:nvGrpSpPr>
            <p:cNvPr id="74" name="Group 73"/>
            <p:cNvGrpSpPr/>
            <p:nvPr/>
          </p:nvGrpSpPr>
          <p:grpSpPr>
            <a:xfrm>
              <a:off x="7270290" y="4766041"/>
              <a:ext cx="864096" cy="360040"/>
              <a:chOff x="2340259" y="4926827"/>
              <a:chExt cx="864096" cy="360040"/>
            </a:xfrm>
          </p:grpSpPr>
          <p:sp>
            <p:nvSpPr>
              <p:cNvPr id="83" name="Rectangle 82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558322" y="3753547"/>
              <a:ext cx="864096" cy="360040"/>
              <a:chOff x="2916323" y="3854584"/>
              <a:chExt cx="864096" cy="360040"/>
            </a:xfrm>
          </p:grpSpPr>
          <p:sp>
            <p:nvSpPr>
              <p:cNvPr id="80" name="Rectangle 79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846354" y="2741053"/>
              <a:ext cx="864096" cy="360040"/>
              <a:chOff x="3790256" y="2812192"/>
              <a:chExt cx="864096" cy="36004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260894" y="2268352"/>
            <a:ext cx="1163799" cy="2350055"/>
            <a:chOff x="6260894" y="2268352"/>
            <a:chExt cx="1163799" cy="2350055"/>
          </a:xfrm>
        </p:grpSpPr>
        <p:grpSp>
          <p:nvGrpSpPr>
            <p:cNvPr id="69" name="Group 68"/>
            <p:cNvGrpSpPr/>
            <p:nvPr/>
          </p:nvGrpSpPr>
          <p:grpSpPr>
            <a:xfrm>
              <a:off x="6260894" y="3245873"/>
              <a:ext cx="1152128" cy="1372534"/>
              <a:chOff x="7270290" y="3753547"/>
              <a:chExt cx="1152128" cy="1372534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7270290" y="4766041"/>
                <a:ext cx="864096" cy="360040"/>
                <a:chOff x="2340259" y="4926827"/>
                <a:chExt cx="864096" cy="360040"/>
              </a:xfrm>
            </p:grpSpPr>
            <p:sp>
              <p:nvSpPr>
                <p:cNvPr id="53" name="Rectangle 52"/>
                <p:cNvSpPr/>
                <p:nvPr/>
              </p:nvSpPr>
              <p:spPr bwMode="auto">
                <a:xfrm>
                  <a:off x="2340259" y="4926827"/>
                  <a:ext cx="576064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2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 bwMode="auto">
                <a:xfrm>
                  <a:off x="2628291" y="4926827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1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 bwMode="auto">
                <a:xfrm>
                  <a:off x="2916323" y="4926827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4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7558322" y="3753547"/>
                <a:ext cx="864096" cy="360040"/>
                <a:chOff x="2916323" y="3854584"/>
                <a:chExt cx="864096" cy="360040"/>
              </a:xfrm>
            </p:grpSpPr>
            <p:sp>
              <p:nvSpPr>
                <p:cNvPr id="57" name="Rectangle 56"/>
                <p:cNvSpPr/>
                <p:nvPr/>
              </p:nvSpPr>
              <p:spPr bwMode="auto">
                <a:xfrm>
                  <a:off x="2916323" y="3854584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9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 bwMode="auto">
                <a:xfrm>
                  <a:off x="3204355" y="3854584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5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 bwMode="auto">
                <a:xfrm>
                  <a:off x="3492387" y="3854584"/>
                  <a:ext cx="288032" cy="360040"/>
                </a:xfrm>
                <a:prstGeom prst="rect">
                  <a:avLst/>
                </a:prstGeom>
                <a:ln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buSzTx/>
                    <a:tabLst/>
                  </a:pP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ea typeface="宋体" charset="-122"/>
                    </a:rPr>
                    <a:t>8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宋体" charset="-122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6848629" y="2268352"/>
              <a:ext cx="576064" cy="360040"/>
              <a:chOff x="5181856" y="2394814"/>
              <a:chExt cx="576064" cy="360040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5181856" y="239481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5469888" y="239481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24</a:t>
            </a:fld>
            <a:endParaRPr lang="en-US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842513" y="2628392"/>
            <a:ext cx="425948" cy="162997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2204087" y="3458817"/>
            <a:ext cx="320452" cy="27829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9" name="Oval 88"/>
          <p:cNvSpPr/>
          <p:nvPr/>
        </p:nvSpPr>
        <p:spPr>
          <a:xfrm>
            <a:off x="3887296" y="3810189"/>
            <a:ext cx="320452" cy="27829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0" name="Oval 89"/>
          <p:cNvSpPr/>
          <p:nvPr/>
        </p:nvSpPr>
        <p:spPr>
          <a:xfrm>
            <a:off x="5808410" y="2593685"/>
            <a:ext cx="320452" cy="278296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68461" y="5506278"/>
            <a:ext cx="386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Request </a:t>
            </a:r>
            <a:r>
              <a:rPr lang="en-US" dirty="0">
                <a:sym typeface="Wingdings"/>
              </a:rPr>
              <a:t> 3 Object Movements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DCLIMB: CACHING strategy for BIG cache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92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dClimb</a:t>
            </a:r>
            <a:r>
              <a:rPr lang="en-US" dirty="0"/>
              <a:t> Caching Strategy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dClimb</a:t>
            </a:r>
            <a:r>
              <a:rPr lang="en-US" dirty="0"/>
              <a:t> considers BIG cache as a </a:t>
            </a:r>
            <a:r>
              <a:rPr lang="en-US" i="1" dirty="0">
                <a:solidFill>
                  <a:srgbClr val="0070C0"/>
                </a:solidFill>
              </a:rPr>
              <a:t>large single (global) queue</a:t>
            </a:r>
          </a:p>
          <a:p>
            <a:pPr lvl="1"/>
            <a:r>
              <a:rPr lang="en-US" dirty="0"/>
              <a:t>Linked together by individual queues maintained at each cache</a:t>
            </a:r>
          </a:p>
          <a:p>
            <a:pPr lvl="1"/>
            <a:r>
              <a:rPr lang="en-US" dirty="0"/>
              <a:t>Each object in the queue has an index</a:t>
            </a:r>
          </a:p>
          <a:p>
            <a:pPr lvl="1"/>
            <a:r>
              <a:rPr lang="en-US" dirty="0"/>
              <a:t>A request for a cached object, causes a </a:t>
            </a:r>
            <a:r>
              <a:rPr lang="en-US" i="1" dirty="0">
                <a:solidFill>
                  <a:srgbClr val="0070C0"/>
                </a:solidFill>
              </a:rPr>
              <a:t>swap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with the object ahead of it</a:t>
            </a:r>
          </a:p>
          <a:p>
            <a:pPr lvl="1"/>
            <a:endParaRPr lang="en-US" dirty="0"/>
          </a:p>
          <a:p>
            <a:r>
              <a:rPr lang="en-US" dirty="0" err="1"/>
              <a:t>dClimb</a:t>
            </a:r>
            <a:r>
              <a:rPr lang="en-US" dirty="0"/>
              <a:t> is a generalization of the Climb</a:t>
            </a:r>
            <a:r>
              <a:rPr lang="en-US" baseline="30000" dirty="0"/>
              <a:t>[*]</a:t>
            </a:r>
            <a:r>
              <a:rPr lang="en-US" dirty="0"/>
              <a:t> algorithm introduced for single cache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29" y="6356350"/>
            <a:ext cx="7484167" cy="365125"/>
          </a:xfrm>
        </p:spPr>
        <p:txBody>
          <a:bodyPr/>
          <a:lstStyle/>
          <a:p>
            <a:pPr algn="l"/>
            <a:r>
              <a:rPr lang="en-US" dirty="0"/>
              <a:t>* </a:t>
            </a:r>
            <a:r>
              <a:rPr lang="en-US" dirty="0" err="1"/>
              <a:t>Starobinski</a:t>
            </a:r>
            <a:r>
              <a:rPr lang="en-US" dirty="0"/>
              <a:t>, David, and David </a:t>
            </a:r>
            <a:r>
              <a:rPr lang="en-US" dirty="0" err="1"/>
              <a:t>Tse</a:t>
            </a:r>
            <a:r>
              <a:rPr lang="en-US" dirty="0"/>
              <a:t>. "Probabilistic methods for web caching." </a:t>
            </a:r>
            <a:r>
              <a:rPr lang="en-US" i="1" dirty="0"/>
              <a:t>Performance evaluation </a:t>
            </a:r>
            <a:r>
              <a:rPr lang="en-US" dirty="0"/>
              <a:t>46.2 (2001)</a:t>
            </a:r>
          </a:p>
        </p:txBody>
      </p:sp>
    </p:spTree>
    <p:extLst>
      <p:ext uri="{BB962C8B-B14F-4D97-AF65-F5344CB8AC3E}">
        <p14:creationId xmlns:p14="http://schemas.microsoft.com/office/powerpoint/2010/main" val="468356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5092109" y="2295910"/>
            <a:ext cx="1440160" cy="2385028"/>
            <a:chOff x="1773323" y="2750088"/>
            <a:chExt cx="1440160" cy="2385028"/>
          </a:xfrm>
        </p:grpSpPr>
        <p:grpSp>
          <p:nvGrpSpPr>
            <p:cNvPr id="99" name="Group 98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08" name="Rectangle 107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05" name="Rectangle 104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02" name="Rectangle 101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dClimb</a:t>
            </a:r>
            <a:r>
              <a:rPr lang="en-US" dirty="0"/>
              <a:t> for BIG Cache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256" y="4318388"/>
            <a:ext cx="4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29" y="3207408"/>
            <a:ext cx="4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855" y="2119904"/>
            <a:ext cx="4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L3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90496" y="2295910"/>
            <a:ext cx="1440160" cy="2385028"/>
            <a:chOff x="1773323" y="2750088"/>
            <a:chExt cx="1440160" cy="2385028"/>
          </a:xfrm>
        </p:grpSpPr>
        <p:grpSp>
          <p:nvGrpSpPr>
            <p:cNvPr id="70" name="Group 69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73" name="Rectangle 72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962579" y="1616671"/>
            <a:ext cx="707881" cy="540655"/>
            <a:chOff x="2065323" y="1607443"/>
            <a:chExt cx="707881" cy="540655"/>
          </a:xfrm>
        </p:grpSpPr>
        <p:sp>
          <p:nvSpPr>
            <p:cNvPr id="3" name="Down Arrow 2"/>
            <p:cNvSpPr/>
            <p:nvPr/>
          </p:nvSpPr>
          <p:spPr>
            <a:xfrm>
              <a:off x="2203240" y="1922308"/>
              <a:ext cx="144016" cy="2257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65323" y="1607443"/>
              <a:ext cx="70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hit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019364" y="2300173"/>
            <a:ext cx="1440160" cy="2385028"/>
            <a:chOff x="1773323" y="2750088"/>
            <a:chExt cx="1440160" cy="2385028"/>
          </a:xfrm>
        </p:grpSpPr>
        <p:grpSp>
          <p:nvGrpSpPr>
            <p:cNvPr id="84" name="Group 83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93" name="Rectangle 92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90" name="Rectangle 89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96" name="Down Arrow 95"/>
          <p:cNvSpPr/>
          <p:nvPr/>
        </p:nvSpPr>
        <p:spPr>
          <a:xfrm>
            <a:off x="5793490" y="1931536"/>
            <a:ext cx="144016" cy="2257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5655573" y="1616671"/>
            <a:ext cx="70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hit</a:t>
            </a:r>
            <a:endParaRPr lang="en-US" b="1" dirty="0"/>
          </a:p>
        </p:txBody>
      </p:sp>
      <p:sp>
        <p:nvSpPr>
          <p:cNvPr id="5" name="Right Arrow 4"/>
          <p:cNvSpPr/>
          <p:nvPr/>
        </p:nvSpPr>
        <p:spPr>
          <a:xfrm>
            <a:off x="2724629" y="3311905"/>
            <a:ext cx="420424" cy="2490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Right Arrow 110"/>
          <p:cNvSpPr/>
          <p:nvPr/>
        </p:nvSpPr>
        <p:spPr>
          <a:xfrm>
            <a:off x="4709070" y="3336563"/>
            <a:ext cx="420424" cy="2490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Right Arrow 111"/>
          <p:cNvSpPr/>
          <p:nvPr/>
        </p:nvSpPr>
        <p:spPr>
          <a:xfrm>
            <a:off x="6610852" y="3344384"/>
            <a:ext cx="420424" cy="2490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27</a:t>
            </a:fld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278513" y="2302692"/>
            <a:ext cx="1440160" cy="2385028"/>
            <a:chOff x="1773323" y="2750088"/>
            <a:chExt cx="1440160" cy="2385028"/>
          </a:xfrm>
        </p:grpSpPr>
        <p:grpSp>
          <p:nvGrpSpPr>
            <p:cNvPr id="69" name="Group 68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21" name="Rectangle 120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15" name="Rectangle 114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267136" y="5455191"/>
            <a:ext cx="591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O7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67136" y="5747030"/>
            <a:ext cx="591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O2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267136" y="6038869"/>
            <a:ext cx="591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O2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267136" y="6330709"/>
            <a:ext cx="591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Request O1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953455" y="3660818"/>
            <a:ext cx="707881" cy="540655"/>
            <a:chOff x="6953455" y="3660818"/>
            <a:chExt cx="707881" cy="540655"/>
          </a:xfrm>
        </p:grpSpPr>
        <p:sp>
          <p:nvSpPr>
            <p:cNvPr id="129" name="Down Arrow 128"/>
            <p:cNvSpPr/>
            <p:nvPr/>
          </p:nvSpPr>
          <p:spPr>
            <a:xfrm>
              <a:off x="7091372" y="3975683"/>
              <a:ext cx="144016" cy="2257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953455" y="3660818"/>
              <a:ext cx="707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hit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165465" y="2302692"/>
            <a:ext cx="1440160" cy="2385028"/>
            <a:chOff x="1773323" y="2750088"/>
            <a:chExt cx="1440160" cy="2385028"/>
          </a:xfrm>
        </p:grpSpPr>
        <p:grpSp>
          <p:nvGrpSpPr>
            <p:cNvPr id="133" name="Group 132"/>
            <p:cNvGrpSpPr/>
            <p:nvPr/>
          </p:nvGrpSpPr>
          <p:grpSpPr>
            <a:xfrm>
              <a:off x="1773323" y="4775076"/>
              <a:ext cx="864096" cy="360040"/>
              <a:chOff x="2340259" y="4926827"/>
              <a:chExt cx="864096" cy="360040"/>
            </a:xfrm>
          </p:grpSpPr>
          <p:sp>
            <p:nvSpPr>
              <p:cNvPr id="142" name="Rectangle 141"/>
              <p:cNvSpPr/>
              <p:nvPr/>
            </p:nvSpPr>
            <p:spPr bwMode="auto">
              <a:xfrm>
                <a:off x="2340259" y="4926827"/>
                <a:ext cx="576064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1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 bwMode="auto">
              <a:xfrm>
                <a:off x="2628291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4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2916323" y="4926827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9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061355" y="3762582"/>
              <a:ext cx="864096" cy="360040"/>
              <a:chOff x="2916323" y="3854584"/>
              <a:chExt cx="864096" cy="360040"/>
            </a:xfrm>
          </p:grpSpPr>
          <p:sp>
            <p:nvSpPr>
              <p:cNvPr id="139" name="Rectangle 138"/>
              <p:cNvSpPr/>
              <p:nvPr/>
            </p:nvSpPr>
            <p:spPr bwMode="auto">
              <a:xfrm>
                <a:off x="2916323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5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3204355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8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3492387" y="3854584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3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349387" y="2750088"/>
              <a:ext cx="864096" cy="360040"/>
              <a:chOff x="3790256" y="2812192"/>
              <a:chExt cx="864096" cy="360040"/>
            </a:xfrm>
          </p:grpSpPr>
          <p:sp>
            <p:nvSpPr>
              <p:cNvPr id="136" name="Rectangle 135"/>
              <p:cNvSpPr/>
              <p:nvPr/>
            </p:nvSpPr>
            <p:spPr bwMode="auto">
              <a:xfrm>
                <a:off x="3790256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6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 bwMode="auto">
              <a:xfrm>
                <a:off x="4078288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宋体" charset="-122"/>
                  </a:rPr>
                  <a:t>2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4366320" y="2812192"/>
                <a:ext cx="288032" cy="360040"/>
              </a:xfrm>
              <a:prstGeom prst="rect">
                <a:avLst/>
              </a:prstGeom>
              <a:ln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SzTx/>
                  <a:tabLst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ea typeface="宋体" charset="-122"/>
                  </a:rPr>
                  <a:t>7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宋体" charset="-122"/>
                </a:endParaRPr>
              </a:p>
            </p:txBody>
          </p:sp>
        </p:grpSp>
      </p:grpSp>
      <p:sp>
        <p:nvSpPr>
          <p:cNvPr id="145" name="Rectangle 144"/>
          <p:cNvSpPr/>
          <p:nvPr/>
        </p:nvSpPr>
        <p:spPr bwMode="auto">
          <a:xfrm>
            <a:off x="4313924" y="2303627"/>
            <a:ext cx="283464" cy="36004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  <a:ea typeface="宋体" charset="-122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364877" y="2297790"/>
            <a:ext cx="56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126269" y="1706892"/>
            <a:ext cx="70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miss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31520" y="4646303"/>
            <a:ext cx="156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index    1     2     3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2399387" y="5456033"/>
            <a:ext cx="591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: Not Cached </a:t>
            </a:r>
            <a:r>
              <a:rPr lang="en-US" b="1" dirty="0">
                <a:sym typeface="Wingdings"/>
              </a:rPr>
              <a:t> Insert at tail of L3 </a:t>
            </a:r>
            <a:endParaRPr lang="en-US" b="1" dirty="0"/>
          </a:p>
        </p:txBody>
      </p:sp>
      <p:sp>
        <p:nvSpPr>
          <p:cNvPr id="151" name="TextBox 150"/>
          <p:cNvSpPr txBox="1"/>
          <p:nvPr/>
        </p:nvSpPr>
        <p:spPr>
          <a:xfrm>
            <a:off x="1935851" y="5743429"/>
            <a:ext cx="56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200">
              <a:defRPr/>
            </a:pPr>
            <a:r>
              <a:rPr lang="en-US" b="1" dirty="0"/>
              <a:t>: Cached at L3</a:t>
            </a:r>
            <a:r>
              <a:rPr lang="en-US" b="1" dirty="0">
                <a:sym typeface="Wingdings"/>
              </a:rPr>
              <a:t> Local swap at L3</a:t>
            </a:r>
            <a:endParaRPr lang="en-US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1926952" y="6030519"/>
            <a:ext cx="56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200">
              <a:defRPr/>
            </a:pPr>
            <a:r>
              <a:rPr lang="en-US" b="1" dirty="0"/>
              <a:t>: Cached at head of L3</a:t>
            </a:r>
            <a:r>
              <a:rPr lang="en-US" b="1" dirty="0">
                <a:sym typeface="Wingdings"/>
              </a:rPr>
              <a:t> Swap with tail of L2</a:t>
            </a:r>
            <a:endParaRPr lang="en-US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935851" y="6337187"/>
            <a:ext cx="56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200">
              <a:defRPr/>
            </a:pPr>
            <a:r>
              <a:rPr lang="en-US" b="1" dirty="0"/>
              <a:t>: Cached at head of L1</a:t>
            </a:r>
            <a:r>
              <a:rPr lang="en-US" b="1" dirty="0">
                <a:sym typeface="Wingdings"/>
              </a:rPr>
              <a:t> Do Nothing</a:t>
            </a:r>
            <a:endParaRPr lang="en-US" b="1" dirty="0"/>
          </a:p>
        </p:txBody>
      </p:sp>
      <p:sp>
        <p:nvSpPr>
          <p:cNvPr id="154" name="Rectangle 153"/>
          <p:cNvSpPr/>
          <p:nvPr/>
        </p:nvSpPr>
        <p:spPr bwMode="auto">
          <a:xfrm>
            <a:off x="7595428" y="2300173"/>
            <a:ext cx="288032" cy="36004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  <a:ea typeface="宋体" charset="-122"/>
              </a:rPr>
              <a:t>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7884681" y="3312941"/>
            <a:ext cx="288032" cy="36004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dirty="0">
                <a:solidFill>
                  <a:schemeClr val="bg1"/>
                </a:solidFill>
                <a:latin typeface="Arial" charset="0"/>
                <a:ea typeface="宋体" charset="-122"/>
              </a:rPr>
              <a:t>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012281" y="3658612"/>
            <a:ext cx="156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index    4     5     6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306136" y="2659510"/>
            <a:ext cx="156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index    7     8     9</a:t>
            </a:r>
          </a:p>
        </p:txBody>
      </p:sp>
    </p:spTree>
    <p:extLst>
      <p:ext uri="{BB962C8B-B14F-4D97-AF65-F5344CB8AC3E}">
        <p14:creationId xmlns:p14="http://schemas.microsoft.com/office/powerpoint/2010/main" val="19318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5" grpId="0" animBg="1"/>
      <p:bldP spid="111" grpId="0" animBg="1"/>
      <p:bldP spid="112" grpId="0" animBg="1"/>
      <p:bldP spid="22" grpId="0"/>
      <p:bldP spid="125" grpId="0"/>
      <p:bldP spid="126" grpId="0"/>
      <p:bldP spid="127" grpId="0"/>
      <p:bldP spid="145" grpId="0" animBg="1"/>
      <p:bldP spid="148" grpId="0"/>
      <p:bldP spid="27" grpId="0"/>
      <p:bldP spid="149" grpId="0"/>
      <p:bldP spid="151" grpId="0"/>
      <p:bldP spid="152" grpId="0"/>
      <p:bldP spid="153" grpId="0"/>
      <p:bldP spid="154" grpId="0" animBg="1"/>
      <p:bldP spid="155" grpId="0" animBg="1"/>
      <p:bldP spid="157" grpId="0"/>
      <p:bldP spid="1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94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&amp; Related Work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Contribution: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BIG Cache Abstraction</a:t>
            </a:r>
          </a:p>
          <a:p>
            <a:pPr lvl="1">
              <a:buFont typeface="Wingdings" charset="2"/>
              <a:buChar char="§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dClimb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Caching Strategy for BIG Cache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/>
              <a:t>Evaluation</a:t>
            </a:r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Future Work &amp;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02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BIG Cache Abstraction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 err="1"/>
              <a:t>dClimb</a:t>
            </a:r>
            <a:r>
              <a:rPr lang="en-US" dirty="0"/>
              <a:t> Caching Strategy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Large-Scale Hierarchical Tree Evaluation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5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charset="0"/>
                <a:cs typeface="+mj-cs"/>
              </a:rPr>
              <a:t>Content is the King!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93269"/>
            <a:ext cx="8229600" cy="381189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500" dirty="0">
                <a:latin typeface="Arial" charset="0"/>
                <a:cs typeface="+mn-cs"/>
              </a:rPr>
              <a:t>Content or information delivery (either “static” or “dynamic”): a major function of today’s Internet </a:t>
            </a:r>
          </a:p>
          <a:p>
            <a:pPr lvl="1">
              <a:defRPr/>
            </a:pPr>
            <a:r>
              <a:rPr lang="en-US" sz="2100" dirty="0">
                <a:latin typeface="Arial" charset="0"/>
                <a:cs typeface="+mn-cs"/>
              </a:rPr>
              <a:t>static: e.g., video, which can be cached</a:t>
            </a:r>
          </a:p>
          <a:p>
            <a:pPr lvl="1">
              <a:defRPr/>
            </a:pPr>
            <a:r>
              <a:rPr lang="en-US" sz="2100" dirty="0">
                <a:latin typeface="Arial" charset="0"/>
                <a:cs typeface="+mn-cs"/>
              </a:rPr>
              <a:t>dynamic: e.g., search responses,  generated dynamically</a:t>
            </a:r>
            <a:br>
              <a:rPr lang="en-US" sz="2100" dirty="0">
                <a:latin typeface="Arial" charset="0"/>
                <a:cs typeface="+mn-cs"/>
              </a:rPr>
            </a:br>
            <a:endParaRPr lang="en-US" sz="2100" dirty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2500" dirty="0">
                <a:latin typeface="Arial" charset="0"/>
                <a:cs typeface="+mn-cs"/>
              </a:rPr>
              <a:t>Large content delivery system is a </a:t>
            </a:r>
            <a:r>
              <a:rPr lang="en-US" sz="2500" i="1" dirty="0">
                <a:latin typeface="Arial" charset="0"/>
                <a:cs typeface="+mn-cs"/>
              </a:rPr>
              <a:t>hugely complex </a:t>
            </a:r>
            <a:r>
              <a:rPr lang="en-US" sz="2500" dirty="0">
                <a:latin typeface="Arial" charset="0"/>
                <a:cs typeface="+mn-cs"/>
              </a:rPr>
              <a:t>system: </a:t>
            </a:r>
            <a:r>
              <a:rPr lang="en-US" sz="2500" i="1" dirty="0">
                <a:latin typeface="Arial" charset="0"/>
                <a:cs typeface="+mn-cs"/>
              </a:rPr>
              <a:t>not only network, but also compute &amp; storage</a:t>
            </a:r>
            <a:br>
              <a:rPr lang="en-US" sz="2500" i="1" dirty="0">
                <a:latin typeface="Arial" charset="0"/>
                <a:cs typeface="+mn-cs"/>
              </a:rPr>
            </a:br>
            <a:endParaRPr lang="en-US" sz="2500" i="1" dirty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2500" dirty="0">
                <a:latin typeface="Arial" charset="0"/>
                <a:cs typeface="+mn-cs"/>
              </a:rPr>
              <a:t>Content (esp. video) delivery places significant burden on the Internet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964" name="Shape 54"/>
          <p:cNvSpPr>
            <a:spLocks noChangeArrowheads="1"/>
          </p:cNvSpPr>
          <p:nvPr/>
        </p:nvSpPr>
        <p:spPr bwMode="auto">
          <a:xfrm>
            <a:off x="3153211" y="1626346"/>
            <a:ext cx="1751298" cy="8506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2135">
            <a:off x="1101900" y="1604638"/>
            <a:ext cx="1275233" cy="901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4384">
            <a:off x="5922799" y="1582692"/>
            <a:ext cx="1260801" cy="9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7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&amp; Assumptions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5916"/>
            <a:ext cx="7881731" cy="44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1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19281"/>
            <a:ext cx="8415820" cy="444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Allocation Strategies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Leave Copy Everywhere (LCE)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Leave Copy Down (LCD)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Leave Copy Probabilistically (LCP)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Edge Caching Only (OE)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29" y="6356350"/>
            <a:ext cx="7921487" cy="365125"/>
          </a:xfrm>
        </p:spPr>
        <p:txBody>
          <a:bodyPr/>
          <a:lstStyle/>
          <a:p>
            <a:pPr algn="l"/>
            <a:r>
              <a:rPr lang="en-US"/>
              <a:t>Valentina Martina, </a:t>
            </a:r>
            <a:r>
              <a:rPr lang="en-US" dirty="0"/>
              <a:t>Michele </a:t>
            </a:r>
            <a:r>
              <a:rPr lang="en-US" dirty="0" err="1"/>
              <a:t>Garetto</a:t>
            </a:r>
            <a:r>
              <a:rPr lang="en-US" dirty="0"/>
              <a:t>, and Emilio </a:t>
            </a:r>
            <a:r>
              <a:rPr lang="en-US" dirty="0" err="1"/>
              <a:t>Leonardi</a:t>
            </a:r>
            <a:r>
              <a:rPr lang="en-US" dirty="0"/>
              <a:t>. "A unified approach to the performance analysis of caching systems." In </a:t>
            </a:r>
            <a:r>
              <a:rPr lang="en-US" i="1" dirty="0"/>
              <a:t>INFOCOM, 2014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07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Allocation Strategies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Leave Copy Down (LCD)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7" y="6095999"/>
            <a:ext cx="527859" cy="527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74" y="2925731"/>
            <a:ext cx="573832" cy="704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91" y="1772269"/>
            <a:ext cx="589439" cy="70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27" y="4291378"/>
            <a:ext cx="573832" cy="70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08" y="4297331"/>
            <a:ext cx="573832" cy="70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06" y="4297331"/>
            <a:ext cx="573832" cy="70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71" y="4297331"/>
            <a:ext cx="573832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71" y="2925731"/>
            <a:ext cx="573832" cy="70408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0" y="6095999"/>
            <a:ext cx="527859" cy="5278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9" y="6095999"/>
            <a:ext cx="527859" cy="527859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77" y="6095999"/>
            <a:ext cx="527859" cy="52785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0" y="6095999"/>
            <a:ext cx="527859" cy="527859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79" y="6095999"/>
            <a:ext cx="527859" cy="52785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687524" y="3629819"/>
            <a:ext cx="550845" cy="667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5" idx="2"/>
          </p:cNvCxnSpPr>
          <p:nvPr/>
        </p:nvCxnSpPr>
        <p:spPr>
          <a:xfrm flipH="1" flipV="1">
            <a:off x="2415990" y="3629819"/>
            <a:ext cx="351623" cy="704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02906" y="2479597"/>
            <a:ext cx="1038355" cy="446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315093" y="2479596"/>
            <a:ext cx="1184008" cy="4461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020587" y="3623866"/>
            <a:ext cx="550845" cy="667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781804" y="3629819"/>
            <a:ext cx="351623" cy="704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4" idx="0"/>
          </p:cNvCxnSpPr>
          <p:nvPr/>
        </p:nvCxnSpPr>
        <p:spPr>
          <a:xfrm flipV="1">
            <a:off x="1042637" y="4995467"/>
            <a:ext cx="395894" cy="1100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4" idx="0"/>
          </p:cNvCxnSpPr>
          <p:nvPr/>
        </p:nvCxnSpPr>
        <p:spPr>
          <a:xfrm flipV="1">
            <a:off x="1508539" y="5067302"/>
            <a:ext cx="39000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0"/>
          </p:cNvCxnSpPr>
          <p:nvPr/>
        </p:nvCxnSpPr>
        <p:spPr>
          <a:xfrm flipH="1" flipV="1">
            <a:off x="1687525" y="5067302"/>
            <a:ext cx="286915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8" idx="0"/>
          </p:cNvCxnSpPr>
          <p:nvPr/>
        </p:nvCxnSpPr>
        <p:spPr>
          <a:xfrm flipV="1">
            <a:off x="5843757" y="4995467"/>
            <a:ext cx="395894" cy="1100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309659" y="5067302"/>
            <a:ext cx="39000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488645" y="5067302"/>
            <a:ext cx="286915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93848" y="6134098"/>
            <a:ext cx="165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….  .....  .....   .....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3235098" y="1930382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39091" y="1874246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704932" y="1810231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239091" y="2330854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04932" y="2294930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369289" y="2961449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239106" y="1938261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98550" y="4505720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16615 0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0.0074 L -0.04167 0.22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10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7222 0.23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7" grpId="0" animBg="1"/>
      <p:bldP spid="37" grpId="1" animBg="1"/>
      <p:bldP spid="43" grpId="0" animBg="1"/>
      <p:bldP spid="4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Allocation Strategies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Leave Copy Probabilistically (LCP)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7" y="6095999"/>
            <a:ext cx="527859" cy="527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74" y="2925731"/>
            <a:ext cx="573832" cy="704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91" y="1772269"/>
            <a:ext cx="589439" cy="70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27" y="4291378"/>
            <a:ext cx="573832" cy="70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08" y="4297331"/>
            <a:ext cx="573832" cy="70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06" y="4297331"/>
            <a:ext cx="573832" cy="70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71" y="4297331"/>
            <a:ext cx="573832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71" y="2925731"/>
            <a:ext cx="573832" cy="70408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0" y="6095999"/>
            <a:ext cx="527859" cy="5278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9" y="6095999"/>
            <a:ext cx="527859" cy="527859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77" y="6095999"/>
            <a:ext cx="527859" cy="52785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0" y="6095999"/>
            <a:ext cx="527859" cy="527859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79" y="6095999"/>
            <a:ext cx="527859" cy="52785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687524" y="3629819"/>
            <a:ext cx="550845" cy="667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5" idx="2"/>
          </p:cNvCxnSpPr>
          <p:nvPr/>
        </p:nvCxnSpPr>
        <p:spPr>
          <a:xfrm flipH="1" flipV="1">
            <a:off x="2415990" y="3629819"/>
            <a:ext cx="351623" cy="704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02906" y="2479597"/>
            <a:ext cx="1038355" cy="446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315093" y="2479596"/>
            <a:ext cx="1184008" cy="4461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020587" y="3623866"/>
            <a:ext cx="550845" cy="667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781804" y="3629819"/>
            <a:ext cx="351623" cy="704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4" idx="0"/>
          </p:cNvCxnSpPr>
          <p:nvPr/>
        </p:nvCxnSpPr>
        <p:spPr>
          <a:xfrm flipV="1">
            <a:off x="1042637" y="4995467"/>
            <a:ext cx="395894" cy="1100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4" idx="0"/>
          </p:cNvCxnSpPr>
          <p:nvPr/>
        </p:nvCxnSpPr>
        <p:spPr>
          <a:xfrm flipV="1">
            <a:off x="1508539" y="5067302"/>
            <a:ext cx="39000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0"/>
          </p:cNvCxnSpPr>
          <p:nvPr/>
        </p:nvCxnSpPr>
        <p:spPr>
          <a:xfrm flipH="1" flipV="1">
            <a:off x="1687525" y="5067302"/>
            <a:ext cx="286915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8" idx="0"/>
          </p:cNvCxnSpPr>
          <p:nvPr/>
        </p:nvCxnSpPr>
        <p:spPr>
          <a:xfrm flipV="1">
            <a:off x="5843757" y="4995467"/>
            <a:ext cx="395894" cy="1100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309659" y="5067302"/>
            <a:ext cx="39000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488645" y="5067302"/>
            <a:ext cx="286915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93848" y="6134098"/>
            <a:ext cx="165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….  .....  .....   .....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-242356" y="1609407"/>
            <a:ext cx="154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 = 0.5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235098" y="1930382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39091" y="1874246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704932" y="1810231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239091" y="2330854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04932" y="2294930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671212" y="2939445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239106" y="1938261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59058" y="4389337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025" y="2821876"/>
            <a:ext cx="1058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rand = 0.6</a:t>
            </a:r>
          </a:p>
          <a:p>
            <a:r>
              <a:rPr lang="en-US" sz="1400" dirty="0"/>
              <a:t>&gt; q</a:t>
            </a:r>
          </a:p>
          <a:p>
            <a:r>
              <a:rPr lang="en-US" sz="1400" dirty="0"/>
              <a:t>don’t cache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670" y="4360310"/>
            <a:ext cx="1058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rand = 0.4</a:t>
            </a:r>
          </a:p>
          <a:p>
            <a:r>
              <a:rPr lang="en-US" sz="1400" dirty="0"/>
              <a:t>&lt; q</a:t>
            </a:r>
          </a:p>
          <a:p>
            <a:r>
              <a:rPr lang="en-US" sz="1400" dirty="0"/>
              <a:t>cache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16615 0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75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3.7037E-6 L -0.07638 0.2169 " pathEditMode="fixed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1.11111E-6 L -0.07222 0.23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7" grpId="0" animBg="1"/>
      <p:bldP spid="37" grpId="1" animBg="1"/>
      <p:bldP spid="43" grpId="0" animBg="1"/>
      <p:bldP spid="43" grpId="1" animBg="1"/>
      <p:bldP spid="3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Allocation Strategies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Edge Caching Only (OE)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7" y="6095999"/>
            <a:ext cx="527859" cy="527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74" y="2925731"/>
            <a:ext cx="573832" cy="704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91" y="1772269"/>
            <a:ext cx="589439" cy="70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27" y="4291378"/>
            <a:ext cx="573832" cy="70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08" y="4297331"/>
            <a:ext cx="573832" cy="70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06" y="4297331"/>
            <a:ext cx="573832" cy="70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71" y="4297331"/>
            <a:ext cx="573832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71" y="2925731"/>
            <a:ext cx="573832" cy="70408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0" y="6095999"/>
            <a:ext cx="527859" cy="5278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9" y="6095999"/>
            <a:ext cx="527859" cy="527859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77" y="6095999"/>
            <a:ext cx="527859" cy="52785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0" y="6095999"/>
            <a:ext cx="527859" cy="527859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79" y="6095999"/>
            <a:ext cx="527859" cy="52785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687524" y="3629819"/>
            <a:ext cx="550845" cy="667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5" idx="2"/>
          </p:cNvCxnSpPr>
          <p:nvPr/>
        </p:nvCxnSpPr>
        <p:spPr>
          <a:xfrm flipH="1" flipV="1">
            <a:off x="2415990" y="3629819"/>
            <a:ext cx="351623" cy="704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02906" y="2479597"/>
            <a:ext cx="1038355" cy="446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315093" y="2479596"/>
            <a:ext cx="1184008" cy="4461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020587" y="3623866"/>
            <a:ext cx="550845" cy="667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781804" y="3629819"/>
            <a:ext cx="351623" cy="704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4" idx="0"/>
          </p:cNvCxnSpPr>
          <p:nvPr/>
        </p:nvCxnSpPr>
        <p:spPr>
          <a:xfrm flipV="1">
            <a:off x="1042637" y="4995467"/>
            <a:ext cx="395894" cy="1100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4" idx="0"/>
          </p:cNvCxnSpPr>
          <p:nvPr/>
        </p:nvCxnSpPr>
        <p:spPr>
          <a:xfrm flipV="1">
            <a:off x="1508539" y="5067302"/>
            <a:ext cx="39000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0"/>
          </p:cNvCxnSpPr>
          <p:nvPr/>
        </p:nvCxnSpPr>
        <p:spPr>
          <a:xfrm flipH="1" flipV="1">
            <a:off x="1687525" y="5067302"/>
            <a:ext cx="286915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8" idx="0"/>
          </p:cNvCxnSpPr>
          <p:nvPr/>
        </p:nvCxnSpPr>
        <p:spPr>
          <a:xfrm flipV="1">
            <a:off x="5843757" y="4995467"/>
            <a:ext cx="395894" cy="1100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309659" y="5067302"/>
            <a:ext cx="39000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488645" y="5067302"/>
            <a:ext cx="286915" cy="102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93848" y="6134098"/>
            <a:ext cx="165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….  .....  .....   .....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3235098" y="1930382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39091" y="1874246"/>
            <a:ext cx="317500" cy="241302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704932" y="1810231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239091" y="2330854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04932" y="2294930"/>
            <a:ext cx="12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671212" y="2939445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239106" y="1938261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59058" y="4389337"/>
            <a:ext cx="317500" cy="24130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00A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0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16615 0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75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07638 0.21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07222 0.23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7" grpId="0" animBg="1"/>
      <p:bldP spid="37" grpId="1" animBg="1"/>
      <p:bldP spid="43" grpId="0" animBg="1"/>
      <p:bldP spid="4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Simulation Setup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00050"/>
            <a:r>
              <a:rPr lang="en-US" sz="3200" dirty="0"/>
              <a:t>A tandem line of four caches</a:t>
            </a:r>
          </a:p>
          <a:p>
            <a:pPr marL="800100" lvl="1"/>
            <a:r>
              <a:rPr lang="en-US" sz="2800" dirty="0"/>
              <a:t>1 Edge server, 3 intermediate servers, &amp; Origin server</a:t>
            </a:r>
            <a:br>
              <a:rPr lang="en-US" sz="2800" dirty="0"/>
            </a:br>
            <a:endParaRPr lang="en-US" sz="2800" dirty="0"/>
          </a:p>
          <a:p>
            <a:pPr marL="400050"/>
            <a:r>
              <a:rPr lang="en-US" sz="3200" dirty="0"/>
              <a:t>Origin server serves a collection of 100 objects</a:t>
            </a:r>
          </a:p>
          <a:p>
            <a:pPr marL="800100" lvl="1"/>
            <a:r>
              <a:rPr lang="en-US" sz="2800" dirty="0"/>
              <a:t>O</a:t>
            </a:r>
            <a:r>
              <a:rPr lang="en-US" sz="2800" baseline="-25000" dirty="0"/>
              <a:t>1</a:t>
            </a:r>
            <a:r>
              <a:rPr lang="en-US" sz="2800" dirty="0"/>
              <a:t>: most popular, O</a:t>
            </a:r>
            <a:r>
              <a:rPr lang="en-US" sz="2800" baseline="-25000" dirty="0"/>
              <a:t>N</a:t>
            </a:r>
            <a:r>
              <a:rPr lang="en-US" sz="2800" dirty="0"/>
              <a:t>: least popular</a:t>
            </a:r>
          </a:p>
          <a:p>
            <a:pPr marL="800100" lvl="1"/>
            <a:r>
              <a:rPr lang="en-US" sz="2800" dirty="0"/>
              <a:t>Object access probabilities follows </a:t>
            </a:r>
            <a:r>
              <a:rPr lang="en-US" sz="2800" dirty="0" err="1"/>
              <a:t>Zipf</a:t>
            </a:r>
            <a:r>
              <a:rPr lang="en-US" sz="2800" dirty="0"/>
              <a:t>. dist. with α = 1</a:t>
            </a:r>
            <a:br>
              <a:rPr lang="en-US" sz="2800" dirty="0"/>
            </a:br>
            <a:endParaRPr lang="en-US" sz="2800" dirty="0"/>
          </a:p>
          <a:p>
            <a:pPr marL="400050"/>
            <a:r>
              <a:rPr lang="en-US" sz="3200" dirty="0"/>
              <a:t>Size of each cache server = 10</a:t>
            </a:r>
            <a:br>
              <a:rPr lang="en-US" sz="3200" dirty="0"/>
            </a:br>
            <a:endParaRPr lang="en-US" sz="3200" dirty="0"/>
          </a:p>
          <a:p>
            <a:pPr marL="400050"/>
            <a:r>
              <a:rPr lang="en-US" sz="3200" dirty="0"/>
              <a:t>Object Allocation: LCE, LCD, LCP, OE</a:t>
            </a:r>
            <a:br>
              <a:rPr lang="en-US" sz="3200" dirty="0"/>
            </a:br>
            <a:endParaRPr lang="en-US" sz="3200" dirty="0"/>
          </a:p>
          <a:p>
            <a:pPr marL="400050"/>
            <a:r>
              <a:rPr lang="en-US" sz="3200" dirty="0"/>
              <a:t>Cache replacement policy: LRU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6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Cache Abstraction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LRU – Object Hit Probability per Layer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" y="1338577"/>
            <a:ext cx="457199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50" y="1338577"/>
            <a:ext cx="45720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1" y="4114800"/>
            <a:ext cx="45720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50" y="4114800"/>
            <a:ext cx="4572000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6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Cache Abstraction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LRU – Overall Performance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39" y="2037566"/>
            <a:ext cx="4569551" cy="274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2" y="2037566"/>
            <a:ext cx="5069711" cy="3041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984" y="5151788"/>
            <a:ext cx="192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Overall Object Hit Probability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8086" y="5151788"/>
            <a:ext cx="192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Overall Cache Hit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BIG Cache Abstraction</a:t>
            </a:r>
            <a:br>
              <a:rPr lang="en-US" dirty="0"/>
            </a:br>
            <a:r>
              <a:rPr lang="en-US" sz="3100" dirty="0">
                <a:solidFill>
                  <a:srgbClr val="0070C0"/>
                </a:solidFill>
              </a:rPr>
              <a:t>LRU – Latency &amp; Origin Server Load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755650" y="1628775"/>
            <a:ext cx="76327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42" tIns="40070" rIns="80142" bIns="4007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777777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黑体" pitchFamily="49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5" y="1628775"/>
            <a:ext cx="4617144" cy="46171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83" y="2609021"/>
            <a:ext cx="5356548" cy="3213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6835" y="6133890"/>
            <a:ext cx="192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Object Latency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303" y="6133890"/>
            <a:ext cx="31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Origin Server </a:t>
            </a:r>
            <a:r>
              <a:rPr lang="en-US" b="1">
                <a:solidFill>
                  <a:schemeClr val="tx2"/>
                </a:solidFill>
              </a:rPr>
              <a:t>Load Percentage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0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is the King!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110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Netflix and YouTube alone account for more than 50% of the peak download traffic in US in 2016.</a:t>
            </a:r>
          </a:p>
          <a:p>
            <a:endParaRPr lang="en-US" dirty="0"/>
          </a:p>
          <a:p>
            <a:r>
              <a:rPr lang="en-US" dirty="0"/>
              <a:t>Everyday more content is published by content providers (CPs) and requested by users.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0" y="3141085"/>
            <a:ext cx="7509164" cy="33285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30" y="6356350"/>
            <a:ext cx="5377070" cy="365125"/>
          </a:xfrm>
        </p:spPr>
        <p:txBody>
          <a:bodyPr/>
          <a:lstStyle/>
          <a:p>
            <a:pPr algn="l"/>
            <a:r>
              <a:rPr lang="en-US" dirty="0"/>
              <a:t>https://</a:t>
            </a:r>
            <a:r>
              <a:rPr lang="en-US" dirty="0" err="1"/>
              <a:t>www.sandvine.com</a:t>
            </a:r>
            <a:r>
              <a:rPr lang="en-US" dirty="0"/>
              <a:t>/trends/global-internet-phenomena/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7798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BIG Cache Abstraction</a:t>
            </a:r>
            <a:br>
              <a:rPr lang="en-US" sz="4000" dirty="0"/>
            </a:br>
            <a:r>
              <a:rPr lang="en-US" sz="3200" dirty="0">
                <a:solidFill>
                  <a:srgbClr val="0070C0"/>
                </a:solidFill>
              </a:rPr>
              <a:t>Network Usage/Overhead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47" y="2269140"/>
            <a:ext cx="6088928" cy="3653357"/>
          </a:xfrm>
        </p:spPr>
      </p:pic>
      <p:sp>
        <p:nvSpPr>
          <p:cNvPr id="5" name="TextBox 4"/>
          <p:cNvSpPr txBox="1"/>
          <p:nvPr/>
        </p:nvSpPr>
        <p:spPr>
          <a:xfrm>
            <a:off x="3278215" y="2120122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LRU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Cache Abstraction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K-Hit – Object Hit Probability per Layer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" y="1338577"/>
            <a:ext cx="4571999" cy="2743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50" y="1338577"/>
            <a:ext cx="45720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1" y="4114800"/>
            <a:ext cx="45720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50" y="4114800"/>
            <a:ext cx="4572000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Cache Abstraction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K-Hit – Overall Performance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39" y="2037566"/>
            <a:ext cx="4569551" cy="274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2" y="2037566"/>
            <a:ext cx="5069711" cy="3041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984" y="5151788"/>
            <a:ext cx="192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Overall Object Hit Probability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8086" y="5151788"/>
            <a:ext cx="192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Overall Cache Hit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3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BIG Cache Abstraction</a:t>
            </a:r>
            <a:br>
              <a:rPr lang="en-US" dirty="0"/>
            </a:br>
            <a:r>
              <a:rPr lang="en-US" sz="3100" dirty="0">
                <a:solidFill>
                  <a:srgbClr val="0070C0"/>
                </a:solidFill>
              </a:rPr>
              <a:t>K-Hit – Latency &amp; Origin Server Load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755650" y="1628775"/>
            <a:ext cx="76327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42" tIns="40070" rIns="80142" bIns="4007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777777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黑体" pitchFamily="49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5" y="1628775"/>
            <a:ext cx="4617144" cy="46171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83" y="2609021"/>
            <a:ext cx="5356548" cy="3213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6835" y="6133890"/>
            <a:ext cx="192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Object Latency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303" y="6133890"/>
            <a:ext cx="31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Origin Server </a:t>
            </a:r>
            <a:r>
              <a:rPr lang="en-US" b="1">
                <a:solidFill>
                  <a:schemeClr val="tx2"/>
                </a:solidFill>
              </a:rPr>
              <a:t>Load Percentage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88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BIG Cache Abstraction</a:t>
            </a:r>
            <a:br>
              <a:rPr lang="en-US" sz="4000" dirty="0"/>
            </a:br>
            <a:r>
              <a:rPr lang="en-US" sz="3200" dirty="0">
                <a:solidFill>
                  <a:srgbClr val="0070C0"/>
                </a:solidFill>
              </a:rPr>
              <a:t>Network Usage/Overhead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93"/>
            <a:ext cx="4746590" cy="2847954"/>
          </a:xfrm>
        </p:spPr>
      </p:pic>
      <p:sp>
        <p:nvSpPr>
          <p:cNvPr id="5" name="TextBox 4"/>
          <p:cNvSpPr txBox="1"/>
          <p:nvPr/>
        </p:nvSpPr>
        <p:spPr>
          <a:xfrm>
            <a:off x="1471605" y="2373341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LRU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13047"/>
            <a:ext cx="4572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76905" y="2373341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K-Hit</a:t>
            </a:r>
          </a:p>
        </p:txBody>
      </p:sp>
    </p:spTree>
    <p:extLst>
      <p:ext uri="{BB962C8B-B14F-4D97-AF65-F5344CB8AC3E}">
        <p14:creationId xmlns:p14="http://schemas.microsoft.com/office/powerpoint/2010/main" val="10400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dClimb</a:t>
            </a:r>
            <a:r>
              <a:rPr lang="en-US" dirty="0"/>
              <a:t> for BIG Cache</a:t>
            </a:r>
            <a:br>
              <a:rPr lang="en-US" dirty="0"/>
            </a:br>
            <a:r>
              <a:rPr lang="en-US" sz="3100" dirty="0">
                <a:solidFill>
                  <a:schemeClr val="accent1"/>
                </a:solidFill>
              </a:rPr>
              <a:t>Object Hit Probability per Layer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" y="1338577"/>
            <a:ext cx="4571999" cy="2743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50" y="1338577"/>
            <a:ext cx="45720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1" y="4114800"/>
            <a:ext cx="45720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50" y="4114800"/>
            <a:ext cx="4572000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50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dClimb</a:t>
            </a:r>
            <a:r>
              <a:rPr lang="en-US" dirty="0"/>
              <a:t> for BIG Cache</a:t>
            </a:r>
            <a:br>
              <a:rPr lang="en-US" dirty="0"/>
            </a:br>
            <a:r>
              <a:rPr lang="en-US" sz="3100" dirty="0">
                <a:solidFill>
                  <a:srgbClr val="0070C0"/>
                </a:solidFill>
              </a:rPr>
              <a:t>Origin Server Load &amp; Latency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74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41" y="1780381"/>
            <a:ext cx="4114800" cy="4114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2" y="2290134"/>
            <a:ext cx="4716016" cy="28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44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dClimb</a:t>
            </a:r>
            <a:r>
              <a:rPr lang="en-US" dirty="0"/>
              <a:t> for BIG Cache</a:t>
            </a:r>
            <a:br>
              <a:rPr lang="en-US" dirty="0"/>
            </a:br>
            <a:r>
              <a:rPr lang="en-US" sz="2400" dirty="0">
                <a:solidFill>
                  <a:srgbClr val="0070C0"/>
                </a:solidFill>
              </a:rPr>
              <a:t>Network Usage/Overhead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4487"/>
            <a:ext cx="4485086" cy="2691052"/>
          </a:xfrm>
        </p:spPr>
      </p:pic>
      <p:sp>
        <p:nvSpPr>
          <p:cNvPr id="5" name="TextBox 4"/>
          <p:cNvSpPr txBox="1"/>
          <p:nvPr/>
        </p:nvSpPr>
        <p:spPr>
          <a:xfrm>
            <a:off x="1126140" y="5499356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Network Usage/Overhead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81" y="2286752"/>
            <a:ext cx="4948075" cy="2968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9129" y="5499356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Object Cached by </a:t>
            </a:r>
            <a:r>
              <a:rPr lang="en-US" b="1" dirty="0" err="1">
                <a:solidFill>
                  <a:schemeClr val="tx2"/>
                </a:solidFill>
              </a:rPr>
              <a:t>dClimb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35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Occupancy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" y="1417638"/>
            <a:ext cx="4485086" cy="2691051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48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7"/>
            <a:ext cx="4485085" cy="2691051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" y="4030424"/>
            <a:ext cx="4485085" cy="2691051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0423"/>
            <a:ext cx="4485085" cy="26910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2891" y="1417637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LRU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8177" y="1388364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K-Hit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822" y="4030423"/>
            <a:ext cx="269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dClimb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1360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 err="1"/>
              <a:t>dCLIMB</a:t>
            </a:r>
            <a:r>
              <a:rPr lang="en-US" dirty="0"/>
              <a:t> is a </a:t>
            </a:r>
            <a:r>
              <a:rPr lang="en-US" i="1" dirty="0">
                <a:solidFill>
                  <a:srgbClr val="0070C0"/>
                </a:solidFill>
              </a:rPr>
              <a:t>self-adaptive</a:t>
            </a:r>
            <a:r>
              <a:rPr lang="en-US" dirty="0"/>
              <a:t> request-driven strategy</a:t>
            </a:r>
          </a:p>
          <a:p>
            <a:pPr lvl="1"/>
            <a:r>
              <a:rPr lang="en-US" dirty="0"/>
              <a:t>Can adapt to changes in user access patterns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Knowledge of access patterns a priori </a:t>
            </a:r>
            <a:r>
              <a:rPr lang="en-US" i="1" dirty="0">
                <a:solidFill>
                  <a:srgbClr val="0070C0"/>
                </a:solidFill>
              </a:rPr>
              <a:t>is not required</a:t>
            </a:r>
            <a:br>
              <a:rPr lang="en-US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0070C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/>
              <a:t>Leads to caching </a:t>
            </a:r>
            <a:r>
              <a:rPr lang="en-US" i="1" dirty="0">
                <a:solidFill>
                  <a:srgbClr val="0070C0"/>
                </a:solidFill>
              </a:rPr>
              <a:t>most popular objects at edge servers</a:t>
            </a:r>
            <a:r>
              <a:rPr lang="en-US" dirty="0"/>
              <a:t>, less popular objects at higher layers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Incurs </a:t>
            </a:r>
            <a:r>
              <a:rPr lang="en-US" i="1" dirty="0">
                <a:solidFill>
                  <a:srgbClr val="0070C0"/>
                </a:solidFill>
              </a:rPr>
              <a:t>minimal object movement overhead </a:t>
            </a:r>
            <a:r>
              <a:rPr lang="en-US" dirty="0"/>
              <a:t>compared to other caching policies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Performance close to static caching </a:t>
            </a:r>
            <a:r>
              <a:rPr lang="en-US" i="1" dirty="0">
                <a:solidFill>
                  <a:srgbClr val="0070C0"/>
                </a:solidFill>
              </a:rPr>
              <a:t>without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counters or timers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3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mage result for data cen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2060" y="4860408"/>
            <a:ext cx="1942398" cy="12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Content Distribution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5343" y="1684558"/>
            <a:ext cx="2514599" cy="1538072"/>
            <a:chOff x="-4572000" y="-777713"/>
            <a:chExt cx="2743200" cy="1529394"/>
          </a:xfrm>
        </p:grpSpPr>
        <p:pic>
          <p:nvPicPr>
            <p:cNvPr id="2052" name="Picture 4" descr="ttp://www.myjetking.com/wp-content/uploads/2015/11/client-serv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-777713"/>
              <a:ext cx="2743200" cy="1422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4124051" y="-757069"/>
              <a:ext cx="92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request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2895600" y="351571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reply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58981" y="3728976"/>
            <a:ext cx="6752557" cy="3127404"/>
            <a:chOff x="-218370" y="2411732"/>
            <a:chExt cx="9722416" cy="4364830"/>
          </a:xfrm>
        </p:grpSpPr>
        <p:sp>
          <p:nvSpPr>
            <p:cNvPr id="12" name="TextBox 35"/>
            <p:cNvSpPr txBox="1">
              <a:spLocks noChangeArrowheads="1"/>
            </p:cNvSpPr>
            <p:nvPr/>
          </p:nvSpPr>
          <p:spPr bwMode="auto">
            <a:xfrm>
              <a:off x="808673" y="3566160"/>
              <a:ext cx="199739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620" b="1">
                <a:solidFill>
                  <a:srgbClr val="FF0000"/>
                </a:solidFill>
              </a:endParaRPr>
            </a:p>
          </p:txBody>
        </p:sp>
        <p:sp>
          <p:nvSpPr>
            <p:cNvPr id="13" name="TextBox 36"/>
            <p:cNvSpPr txBox="1">
              <a:spLocks noChangeArrowheads="1"/>
            </p:cNvSpPr>
            <p:nvPr/>
          </p:nvSpPr>
          <p:spPr bwMode="auto">
            <a:xfrm>
              <a:off x="1965959" y="5692140"/>
              <a:ext cx="1074420" cy="47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620" b="1">
                  <a:solidFill>
                    <a:srgbClr val="000090"/>
                  </a:solidFill>
                </a:rPr>
                <a:t>ISP</a:t>
              </a:r>
            </a:p>
          </p:txBody>
        </p:sp>
        <p:grpSp>
          <p:nvGrpSpPr>
            <p:cNvPr id="14" name="Group 115"/>
            <p:cNvGrpSpPr>
              <a:grpSpLocks/>
            </p:cNvGrpSpPr>
            <p:nvPr/>
          </p:nvGrpSpPr>
          <p:grpSpPr bwMode="auto">
            <a:xfrm>
              <a:off x="-218370" y="3099780"/>
              <a:ext cx="1848734" cy="1083600"/>
              <a:chOff x="-4763846" y="-365800"/>
              <a:chExt cx="2054272" cy="1204000"/>
            </a:xfrm>
          </p:grpSpPr>
          <p:sp>
            <p:nvSpPr>
              <p:cNvPr id="15" name="Cloud 8"/>
              <p:cNvSpPr>
                <a:spLocks/>
              </p:cNvSpPr>
              <p:nvPr/>
            </p:nvSpPr>
            <p:spPr bwMode="auto">
              <a:xfrm>
                <a:off x="-4521200" y="-304800"/>
                <a:ext cx="1639986" cy="1143000"/>
              </a:xfrm>
              <a:custGeom>
                <a:avLst/>
                <a:gdLst>
                  <a:gd name="T0" fmla="*/ 178159 w 43200"/>
                  <a:gd name="T1" fmla="*/ 692600 h 43200"/>
                  <a:gd name="T2" fmla="*/ 81999 w 43200"/>
                  <a:gd name="T3" fmla="*/ 671513 h 43200"/>
                  <a:gd name="T4" fmla="*/ 263005 w 43200"/>
                  <a:gd name="T5" fmla="*/ 923369 h 43200"/>
                  <a:gd name="T6" fmla="*/ 220943 w 43200"/>
                  <a:gd name="T7" fmla="*/ 933450 h 43200"/>
                  <a:gd name="T8" fmla="*/ 625548 w 43200"/>
                  <a:gd name="T9" fmla="*/ 1034256 h 43200"/>
                  <a:gd name="T10" fmla="*/ 600189 w 43200"/>
                  <a:gd name="T11" fmla="*/ 988219 h 43200"/>
                  <a:gd name="T12" fmla="*/ 1094349 w 43200"/>
                  <a:gd name="T13" fmla="*/ 919454 h 43200"/>
                  <a:gd name="T14" fmla="*/ 1084213 w 43200"/>
                  <a:gd name="T15" fmla="*/ 969963 h 43200"/>
                  <a:gd name="T16" fmla="*/ 1295627 w 43200"/>
                  <a:gd name="T17" fmla="*/ 607325 h 43200"/>
                  <a:gd name="T18" fmla="*/ 1419043 w 43200"/>
                  <a:gd name="T19" fmla="*/ 796131 h 43200"/>
                  <a:gd name="T20" fmla="*/ 1586762 w 43200"/>
                  <a:gd name="T21" fmla="*/ 406241 h 43200"/>
                  <a:gd name="T22" fmla="*/ 1531792 w 43200"/>
                  <a:gd name="T23" fmla="*/ 477044 h 43200"/>
                  <a:gd name="T24" fmla="*/ 1454880 w 43200"/>
                  <a:gd name="T25" fmla="*/ 143563 h 43200"/>
                  <a:gd name="T26" fmla="*/ 1457765 w 43200"/>
                  <a:gd name="T27" fmla="*/ 177006 h 43200"/>
                  <a:gd name="T28" fmla="*/ 1103878 w 43200"/>
                  <a:gd name="T29" fmla="*/ 104563 h 43200"/>
                  <a:gd name="T30" fmla="*/ 1132046 w 43200"/>
                  <a:gd name="T31" fmla="*/ 61913 h 43200"/>
                  <a:gd name="T32" fmla="*/ 840531 w 43200"/>
                  <a:gd name="T33" fmla="*/ 124883 h 43200"/>
                  <a:gd name="T34" fmla="*/ 854159 w 43200"/>
                  <a:gd name="T35" fmla="*/ 88106 h 43200"/>
                  <a:gd name="T36" fmla="*/ 531477 w 43200"/>
                  <a:gd name="T37" fmla="*/ 137372 h 43200"/>
                  <a:gd name="T38" fmla="*/ 580828 w 43200"/>
                  <a:gd name="T39" fmla="*/ 173038 h 43200"/>
                  <a:gd name="T40" fmla="*/ 156672 w 43200"/>
                  <a:gd name="T41" fmla="*/ 417751 h 43200"/>
                  <a:gd name="T42" fmla="*/ 148054 w 43200"/>
                  <a:gd name="T43" fmla="*/ 380206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FFFF00">
                  <a:alpha val="12157"/>
                </a:srgbClr>
              </a:solidFill>
              <a:ln w="9525" cap="flat" cmpd="sng">
                <a:solidFill>
                  <a:srgbClr val="00CC98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16" name="Cube 15"/>
              <p:cNvSpPr>
                <a:spLocks noChangeArrowheads="1"/>
              </p:cNvSpPr>
              <p:nvPr/>
            </p:nvSpPr>
            <p:spPr bwMode="auto">
              <a:xfrm>
                <a:off x="-4125888" y="381000"/>
                <a:ext cx="385785" cy="228600"/>
              </a:xfrm>
              <a:prstGeom prst="cube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Cube 16"/>
              <p:cNvSpPr>
                <a:spLocks noChangeArrowheads="1"/>
              </p:cNvSpPr>
              <p:nvPr/>
            </p:nvSpPr>
            <p:spPr bwMode="auto">
              <a:xfrm>
                <a:off x="-3592456" y="304800"/>
                <a:ext cx="385785" cy="228600"/>
              </a:xfrm>
              <a:prstGeom prst="cube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TextBox 36"/>
              <p:cNvSpPr txBox="1">
                <a:spLocks noChangeArrowheads="1"/>
              </p:cNvSpPr>
              <p:nvPr/>
            </p:nvSpPr>
            <p:spPr bwMode="auto">
              <a:xfrm>
                <a:off x="-4165968" y="-365800"/>
                <a:ext cx="1066799" cy="348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440" b="1">
                    <a:solidFill>
                      <a:srgbClr val="FF0000"/>
                    </a:solidFill>
                  </a:rPr>
                  <a:t>CP2</a:t>
                </a:r>
              </a:p>
            </p:txBody>
          </p:sp>
          <p:sp>
            <p:nvSpPr>
              <p:cNvPr id="19" name="TextBox 36"/>
              <p:cNvSpPr txBox="1">
                <a:spLocks noChangeArrowheads="1"/>
              </p:cNvSpPr>
              <p:nvPr/>
            </p:nvSpPr>
            <p:spPr bwMode="auto">
              <a:xfrm>
                <a:off x="-4763846" y="-110035"/>
                <a:ext cx="2054272" cy="486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440" b="1" dirty="0">
                    <a:solidFill>
                      <a:srgbClr val="FF0000"/>
                    </a:solidFill>
                  </a:rPr>
                  <a:t>data centers</a:t>
                </a:r>
              </a:p>
            </p:txBody>
          </p:sp>
        </p:grpSp>
        <p:grpSp>
          <p:nvGrpSpPr>
            <p:cNvPr id="20" name="Group 110"/>
            <p:cNvGrpSpPr>
              <a:grpSpLocks/>
            </p:cNvGrpSpPr>
            <p:nvPr/>
          </p:nvGrpSpPr>
          <p:grpSpPr bwMode="auto">
            <a:xfrm>
              <a:off x="214313" y="4457700"/>
              <a:ext cx="1820228" cy="1028700"/>
              <a:chOff x="238369" y="4953000"/>
              <a:chExt cx="2022231" cy="1143000"/>
            </a:xfrm>
          </p:grpSpPr>
          <p:sp>
            <p:nvSpPr>
              <p:cNvPr id="21" name="Cloud 5"/>
              <p:cNvSpPr>
                <a:spLocks/>
              </p:cNvSpPr>
              <p:nvPr/>
            </p:nvSpPr>
            <p:spPr bwMode="auto">
              <a:xfrm>
                <a:off x="300275" y="4953000"/>
                <a:ext cx="1807944" cy="1143000"/>
              </a:xfrm>
              <a:custGeom>
                <a:avLst/>
                <a:gdLst>
                  <a:gd name="T0" fmla="*/ 196405 w 43200"/>
                  <a:gd name="T1" fmla="*/ 692600 h 43200"/>
                  <a:gd name="T2" fmla="*/ 90397 w 43200"/>
                  <a:gd name="T3" fmla="*/ 671513 h 43200"/>
                  <a:gd name="T4" fmla="*/ 289941 w 43200"/>
                  <a:gd name="T5" fmla="*/ 923369 h 43200"/>
                  <a:gd name="T6" fmla="*/ 243570 w 43200"/>
                  <a:gd name="T7" fmla="*/ 933450 h 43200"/>
                  <a:gd name="T8" fmla="*/ 689613 w 43200"/>
                  <a:gd name="T9" fmla="*/ 1034256 h 43200"/>
                  <a:gd name="T10" fmla="*/ 661657 w 43200"/>
                  <a:gd name="T11" fmla="*/ 988219 h 43200"/>
                  <a:gd name="T12" fmla="*/ 1206426 w 43200"/>
                  <a:gd name="T13" fmla="*/ 919454 h 43200"/>
                  <a:gd name="T14" fmla="*/ 1195252 w 43200"/>
                  <a:gd name="T15" fmla="*/ 969963 h 43200"/>
                  <a:gd name="T16" fmla="*/ 1428318 w 43200"/>
                  <a:gd name="T17" fmla="*/ 607325 h 43200"/>
                  <a:gd name="T18" fmla="*/ 1564374 w 43200"/>
                  <a:gd name="T19" fmla="*/ 796131 h 43200"/>
                  <a:gd name="T20" fmla="*/ 1749270 w 43200"/>
                  <a:gd name="T21" fmla="*/ 406241 h 43200"/>
                  <a:gd name="T22" fmla="*/ 1688670 w 43200"/>
                  <a:gd name="T23" fmla="*/ 477044 h 43200"/>
                  <a:gd name="T24" fmla="*/ 1603881 w 43200"/>
                  <a:gd name="T25" fmla="*/ 143563 h 43200"/>
                  <a:gd name="T26" fmla="*/ 1607061 w 43200"/>
                  <a:gd name="T27" fmla="*/ 177006 h 43200"/>
                  <a:gd name="T28" fmla="*/ 1216930 w 43200"/>
                  <a:gd name="T29" fmla="*/ 104563 h 43200"/>
                  <a:gd name="T30" fmla="*/ 1247984 w 43200"/>
                  <a:gd name="T31" fmla="*/ 61913 h 43200"/>
                  <a:gd name="T32" fmla="*/ 926613 w 43200"/>
                  <a:gd name="T33" fmla="*/ 124883 h 43200"/>
                  <a:gd name="T34" fmla="*/ 941638 w 43200"/>
                  <a:gd name="T35" fmla="*/ 88106 h 43200"/>
                  <a:gd name="T36" fmla="*/ 585908 w 43200"/>
                  <a:gd name="T37" fmla="*/ 137372 h 43200"/>
                  <a:gd name="T38" fmla="*/ 640314 w 43200"/>
                  <a:gd name="T39" fmla="*/ 173038 h 43200"/>
                  <a:gd name="T40" fmla="*/ 172717 w 43200"/>
                  <a:gd name="T41" fmla="*/ 417751 h 43200"/>
                  <a:gd name="T42" fmla="*/ 163217 w 43200"/>
                  <a:gd name="T43" fmla="*/ 380206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chemeClr val="accent1">
                  <a:alpha val="12157"/>
                </a:schemeClr>
              </a:solidFill>
              <a:ln w="9525" cap="flat" cmpd="sng">
                <a:solidFill>
                  <a:srgbClr val="00CC98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22" name="Cube 21"/>
              <p:cNvSpPr>
                <a:spLocks noChangeArrowheads="1"/>
              </p:cNvSpPr>
              <p:nvPr/>
            </p:nvSpPr>
            <p:spPr bwMode="auto">
              <a:xfrm>
                <a:off x="559005" y="5715000"/>
                <a:ext cx="385716" cy="228600"/>
              </a:xfrm>
              <a:prstGeom prst="cube">
                <a:avLst>
                  <a:gd name="adj" fmla="val 25000"/>
                </a:avLst>
              </a:prstGeom>
              <a:solidFill>
                <a:srgbClr val="C1FF13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Cube 22"/>
              <p:cNvSpPr>
                <a:spLocks noChangeArrowheads="1"/>
              </p:cNvSpPr>
              <p:nvPr/>
            </p:nvSpPr>
            <p:spPr bwMode="auto">
              <a:xfrm>
                <a:off x="1244723" y="5638800"/>
                <a:ext cx="385716" cy="228600"/>
              </a:xfrm>
              <a:prstGeom prst="cube">
                <a:avLst>
                  <a:gd name="adj" fmla="val 25000"/>
                </a:avLst>
              </a:prstGeom>
              <a:solidFill>
                <a:srgbClr val="C1FF13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TextBox 34"/>
              <p:cNvSpPr txBox="1">
                <a:spLocks noChangeArrowheads="1"/>
              </p:cNvSpPr>
              <p:nvPr/>
            </p:nvSpPr>
            <p:spPr bwMode="auto">
              <a:xfrm>
                <a:off x="584688" y="5105400"/>
                <a:ext cx="964712" cy="379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620" b="1">
                    <a:solidFill>
                      <a:srgbClr val="FF0000"/>
                    </a:solidFill>
                  </a:rPr>
                  <a:t>CP1</a:t>
                </a:r>
              </a:p>
            </p:txBody>
          </p:sp>
          <p:sp>
            <p:nvSpPr>
              <p:cNvPr id="25" name="TextBox 36"/>
              <p:cNvSpPr txBox="1">
                <a:spLocks noChangeArrowheads="1"/>
              </p:cNvSpPr>
              <p:nvPr/>
            </p:nvSpPr>
            <p:spPr bwMode="auto">
              <a:xfrm>
                <a:off x="238369" y="5334000"/>
                <a:ext cx="2022231" cy="348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440" b="1">
                    <a:solidFill>
                      <a:srgbClr val="FF0000"/>
                    </a:solidFill>
                  </a:rPr>
                  <a:t>data centers</a:t>
                </a:r>
              </a:p>
            </p:txBody>
          </p:sp>
        </p:grpSp>
        <p:grpSp>
          <p:nvGrpSpPr>
            <p:cNvPr id="26" name="Group 148539"/>
            <p:cNvGrpSpPr>
              <a:grpSpLocks/>
            </p:cNvGrpSpPr>
            <p:nvPr/>
          </p:nvGrpSpPr>
          <p:grpSpPr bwMode="auto">
            <a:xfrm>
              <a:off x="1257300" y="2880360"/>
              <a:ext cx="6952298" cy="3771900"/>
              <a:chOff x="1396999" y="3200400"/>
              <a:chExt cx="7724251" cy="4191000"/>
            </a:xfrm>
          </p:grpSpPr>
          <p:sp>
            <p:nvSpPr>
              <p:cNvPr id="27" name="Cloud 63"/>
              <p:cNvSpPr>
                <a:spLocks/>
              </p:cNvSpPr>
              <p:nvPr/>
            </p:nvSpPr>
            <p:spPr bwMode="auto">
              <a:xfrm>
                <a:off x="1803371" y="5405021"/>
                <a:ext cx="2590623" cy="1600201"/>
              </a:xfrm>
              <a:custGeom>
                <a:avLst/>
                <a:gdLst>
                  <a:gd name="T0" fmla="*/ 281431 w 43200"/>
                  <a:gd name="T1" fmla="*/ 969640 h 43200"/>
                  <a:gd name="T2" fmla="*/ 129531 w 43200"/>
                  <a:gd name="T3" fmla="*/ 940117 h 43200"/>
                  <a:gd name="T4" fmla="*/ 415459 w 43200"/>
                  <a:gd name="T5" fmla="*/ 1292717 h 43200"/>
                  <a:gd name="T6" fmla="*/ 349015 w 43200"/>
                  <a:gd name="T7" fmla="*/ 1306830 h 43200"/>
                  <a:gd name="T8" fmla="*/ 988155 w 43200"/>
                  <a:gd name="T9" fmla="*/ 1447959 h 43200"/>
                  <a:gd name="T10" fmla="*/ 948096 w 43200"/>
                  <a:gd name="T11" fmla="*/ 1383506 h 43200"/>
                  <a:gd name="T12" fmla="*/ 1728702 w 43200"/>
                  <a:gd name="T13" fmla="*/ 1287235 h 43200"/>
                  <a:gd name="T14" fmla="*/ 1712690 w 43200"/>
                  <a:gd name="T15" fmla="*/ 1357948 h 43200"/>
                  <a:gd name="T16" fmla="*/ 2046653 w 43200"/>
                  <a:gd name="T17" fmla="*/ 850254 h 43200"/>
                  <a:gd name="T18" fmla="*/ 2241609 w 43200"/>
                  <a:gd name="T19" fmla="*/ 1114584 h 43200"/>
                  <a:gd name="T20" fmla="*/ 2506549 w 43200"/>
                  <a:gd name="T21" fmla="*/ 568738 h 43200"/>
                  <a:gd name="T22" fmla="*/ 2419715 w 43200"/>
                  <a:gd name="T23" fmla="*/ 667861 h 43200"/>
                  <a:gd name="T24" fmla="*/ 2298219 w 43200"/>
                  <a:gd name="T25" fmla="*/ 200988 h 43200"/>
                  <a:gd name="T26" fmla="*/ 2302777 w 43200"/>
                  <a:gd name="T27" fmla="*/ 247809 h 43200"/>
                  <a:gd name="T28" fmla="*/ 1743754 w 43200"/>
                  <a:gd name="T29" fmla="*/ 146389 h 43200"/>
                  <a:gd name="T30" fmla="*/ 1788250 w 43200"/>
                  <a:gd name="T31" fmla="*/ 86678 h 43200"/>
                  <a:gd name="T32" fmla="*/ 1327755 w 43200"/>
                  <a:gd name="T33" fmla="*/ 174837 h 43200"/>
                  <a:gd name="T34" fmla="*/ 1349283 w 43200"/>
                  <a:gd name="T35" fmla="*/ 123349 h 43200"/>
                  <a:gd name="T36" fmla="*/ 839554 w 43200"/>
                  <a:gd name="T37" fmla="*/ 192320 h 43200"/>
                  <a:gd name="T38" fmla="*/ 917513 w 43200"/>
                  <a:gd name="T39" fmla="*/ 242252 h 43200"/>
                  <a:gd name="T40" fmla="*/ 247489 w 43200"/>
                  <a:gd name="T41" fmla="*/ 584851 h 43200"/>
                  <a:gd name="T42" fmla="*/ 233876 w 43200"/>
                  <a:gd name="T43" fmla="*/ 532289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28" name="Cloud 64"/>
              <p:cNvSpPr>
                <a:spLocks/>
              </p:cNvSpPr>
              <p:nvPr/>
            </p:nvSpPr>
            <p:spPr bwMode="auto">
              <a:xfrm>
                <a:off x="1803371" y="3733800"/>
                <a:ext cx="2508080" cy="1676400"/>
              </a:xfrm>
              <a:custGeom>
                <a:avLst/>
                <a:gdLst>
                  <a:gd name="T0" fmla="*/ 272463 w 43200"/>
                  <a:gd name="T1" fmla="*/ 1015813 h 43200"/>
                  <a:gd name="T2" fmla="*/ 125404 w 43200"/>
                  <a:gd name="T3" fmla="*/ 984885 h 43200"/>
                  <a:gd name="T4" fmla="*/ 402222 w 43200"/>
                  <a:gd name="T5" fmla="*/ 1354275 h 43200"/>
                  <a:gd name="T6" fmla="*/ 337894 w 43200"/>
                  <a:gd name="T7" fmla="*/ 1369060 h 43200"/>
                  <a:gd name="T8" fmla="*/ 956670 w 43200"/>
                  <a:gd name="T9" fmla="*/ 1516909 h 43200"/>
                  <a:gd name="T10" fmla="*/ 917888 w 43200"/>
                  <a:gd name="T11" fmla="*/ 1449388 h 43200"/>
                  <a:gd name="T12" fmla="*/ 1673621 w 43200"/>
                  <a:gd name="T13" fmla="*/ 1348532 h 43200"/>
                  <a:gd name="T14" fmla="*/ 1658120 w 43200"/>
                  <a:gd name="T15" fmla="*/ 1422612 h 43200"/>
                  <a:gd name="T16" fmla="*/ 1981441 w 43200"/>
                  <a:gd name="T17" fmla="*/ 890743 h 43200"/>
                  <a:gd name="T18" fmla="*/ 2170186 w 43200"/>
                  <a:gd name="T19" fmla="*/ 1167659 h 43200"/>
                  <a:gd name="T20" fmla="*/ 2426684 w 43200"/>
                  <a:gd name="T21" fmla="*/ 595821 h 43200"/>
                  <a:gd name="T22" fmla="*/ 2342616 w 43200"/>
                  <a:gd name="T23" fmla="*/ 699664 h 43200"/>
                  <a:gd name="T24" fmla="*/ 2224992 w 43200"/>
                  <a:gd name="T25" fmla="*/ 210559 h 43200"/>
                  <a:gd name="T26" fmla="*/ 2229404 w 43200"/>
                  <a:gd name="T27" fmla="*/ 259609 h 43200"/>
                  <a:gd name="T28" fmla="*/ 1688193 w 43200"/>
                  <a:gd name="T29" fmla="*/ 153360 h 43200"/>
                  <a:gd name="T30" fmla="*/ 1731272 w 43200"/>
                  <a:gd name="T31" fmla="*/ 90805 h 43200"/>
                  <a:gd name="T32" fmla="*/ 1285449 w 43200"/>
                  <a:gd name="T33" fmla="*/ 183162 h 43200"/>
                  <a:gd name="T34" fmla="*/ 1306292 w 43200"/>
                  <a:gd name="T35" fmla="*/ 129223 h 43200"/>
                  <a:gd name="T36" fmla="*/ 812804 w 43200"/>
                  <a:gd name="T37" fmla="*/ 201478 h 43200"/>
                  <a:gd name="T38" fmla="*/ 888278 w 43200"/>
                  <a:gd name="T39" fmla="*/ 253788 h 43200"/>
                  <a:gd name="T40" fmla="*/ 239603 w 43200"/>
                  <a:gd name="T41" fmla="*/ 612701 h 43200"/>
                  <a:gd name="T42" fmla="*/ 226424 w 43200"/>
                  <a:gd name="T43" fmla="*/ 557636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29" name="Cloud 4"/>
              <p:cNvSpPr>
                <a:spLocks/>
              </p:cNvSpPr>
              <p:nvPr/>
            </p:nvSpPr>
            <p:spPr bwMode="auto">
              <a:xfrm>
                <a:off x="6609995" y="3200400"/>
                <a:ext cx="2508080" cy="1447800"/>
              </a:xfrm>
              <a:custGeom>
                <a:avLst/>
                <a:gdLst>
                  <a:gd name="T0" fmla="*/ 272463 w 43200"/>
                  <a:gd name="T1" fmla="*/ 877293 h 43200"/>
                  <a:gd name="T2" fmla="*/ 125404 w 43200"/>
                  <a:gd name="T3" fmla="*/ 850582 h 43200"/>
                  <a:gd name="T4" fmla="*/ 402222 w 43200"/>
                  <a:gd name="T5" fmla="*/ 1169601 h 43200"/>
                  <a:gd name="T6" fmla="*/ 337894 w 43200"/>
                  <a:gd name="T7" fmla="*/ 1182370 h 43200"/>
                  <a:gd name="T8" fmla="*/ 956670 w 43200"/>
                  <a:gd name="T9" fmla="*/ 1310058 h 43200"/>
                  <a:gd name="T10" fmla="*/ 917888 w 43200"/>
                  <a:gd name="T11" fmla="*/ 1251744 h 43200"/>
                  <a:gd name="T12" fmla="*/ 1673621 w 43200"/>
                  <a:gd name="T13" fmla="*/ 1164641 h 43200"/>
                  <a:gd name="T14" fmla="*/ 1658120 w 43200"/>
                  <a:gd name="T15" fmla="*/ 1228619 h 43200"/>
                  <a:gd name="T16" fmla="*/ 1981441 w 43200"/>
                  <a:gd name="T17" fmla="*/ 769278 h 43200"/>
                  <a:gd name="T18" fmla="*/ 2170186 w 43200"/>
                  <a:gd name="T19" fmla="*/ 1008433 h 43200"/>
                  <a:gd name="T20" fmla="*/ 2426684 w 43200"/>
                  <a:gd name="T21" fmla="*/ 514572 h 43200"/>
                  <a:gd name="T22" fmla="*/ 2342616 w 43200"/>
                  <a:gd name="T23" fmla="*/ 604255 h 43200"/>
                  <a:gd name="T24" fmla="*/ 2224992 w 43200"/>
                  <a:gd name="T25" fmla="*/ 181846 h 43200"/>
                  <a:gd name="T26" fmla="*/ 2229404 w 43200"/>
                  <a:gd name="T27" fmla="*/ 224208 h 43200"/>
                  <a:gd name="T28" fmla="*/ 1688193 w 43200"/>
                  <a:gd name="T29" fmla="*/ 132447 h 43200"/>
                  <a:gd name="T30" fmla="*/ 1731272 w 43200"/>
                  <a:gd name="T31" fmla="*/ 78422 h 43200"/>
                  <a:gd name="T32" fmla="*/ 1285449 w 43200"/>
                  <a:gd name="T33" fmla="*/ 158186 h 43200"/>
                  <a:gd name="T34" fmla="*/ 1306292 w 43200"/>
                  <a:gd name="T35" fmla="*/ 111601 h 43200"/>
                  <a:gd name="T36" fmla="*/ 812804 w 43200"/>
                  <a:gd name="T37" fmla="*/ 174004 h 43200"/>
                  <a:gd name="T38" fmla="*/ 888278 w 43200"/>
                  <a:gd name="T39" fmla="*/ 219181 h 43200"/>
                  <a:gd name="T40" fmla="*/ 239603 w 43200"/>
                  <a:gd name="T41" fmla="*/ 529151 h 43200"/>
                  <a:gd name="T42" fmla="*/ 226424 w 43200"/>
                  <a:gd name="T43" fmla="*/ 481595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30" name="Cube 29"/>
              <p:cNvSpPr>
                <a:spLocks noChangeArrowheads="1"/>
              </p:cNvSpPr>
              <p:nvPr/>
            </p:nvSpPr>
            <p:spPr bwMode="auto">
              <a:xfrm>
                <a:off x="1396999" y="5181600"/>
                <a:ext cx="385737" cy="228600"/>
              </a:xfrm>
              <a:prstGeom prst="cube">
                <a:avLst>
                  <a:gd name="adj" fmla="val 25000"/>
                </a:avLst>
              </a:prstGeom>
              <a:solidFill>
                <a:srgbClr val="C1FF13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1" name="Picture 2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0400" y="5943600"/>
                <a:ext cx="840850" cy="673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3"/>
              <p:cNvSpPr txBox="1">
                <a:spLocks noChangeArrowheads="1"/>
              </p:cNvSpPr>
              <p:nvPr/>
            </p:nvSpPr>
            <p:spPr bwMode="auto">
              <a:xfrm>
                <a:off x="1670538" y="3657600"/>
                <a:ext cx="964712" cy="379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x-none" altLang="x-none" sz="162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Cloud 62"/>
              <p:cNvSpPr>
                <a:spLocks/>
              </p:cNvSpPr>
              <p:nvPr/>
            </p:nvSpPr>
            <p:spPr bwMode="auto">
              <a:xfrm>
                <a:off x="4241606" y="5257800"/>
                <a:ext cx="2508080" cy="1676400"/>
              </a:xfrm>
              <a:custGeom>
                <a:avLst/>
                <a:gdLst>
                  <a:gd name="T0" fmla="*/ 272463 w 43200"/>
                  <a:gd name="T1" fmla="*/ 1015813 h 43200"/>
                  <a:gd name="T2" fmla="*/ 125404 w 43200"/>
                  <a:gd name="T3" fmla="*/ 984885 h 43200"/>
                  <a:gd name="T4" fmla="*/ 402222 w 43200"/>
                  <a:gd name="T5" fmla="*/ 1354275 h 43200"/>
                  <a:gd name="T6" fmla="*/ 337894 w 43200"/>
                  <a:gd name="T7" fmla="*/ 1369060 h 43200"/>
                  <a:gd name="T8" fmla="*/ 956670 w 43200"/>
                  <a:gd name="T9" fmla="*/ 1516909 h 43200"/>
                  <a:gd name="T10" fmla="*/ 917888 w 43200"/>
                  <a:gd name="T11" fmla="*/ 1449388 h 43200"/>
                  <a:gd name="T12" fmla="*/ 1673621 w 43200"/>
                  <a:gd name="T13" fmla="*/ 1348532 h 43200"/>
                  <a:gd name="T14" fmla="*/ 1658120 w 43200"/>
                  <a:gd name="T15" fmla="*/ 1422612 h 43200"/>
                  <a:gd name="T16" fmla="*/ 1981441 w 43200"/>
                  <a:gd name="T17" fmla="*/ 890743 h 43200"/>
                  <a:gd name="T18" fmla="*/ 2170186 w 43200"/>
                  <a:gd name="T19" fmla="*/ 1167659 h 43200"/>
                  <a:gd name="T20" fmla="*/ 2426684 w 43200"/>
                  <a:gd name="T21" fmla="*/ 595821 h 43200"/>
                  <a:gd name="T22" fmla="*/ 2342616 w 43200"/>
                  <a:gd name="T23" fmla="*/ 699664 h 43200"/>
                  <a:gd name="T24" fmla="*/ 2224992 w 43200"/>
                  <a:gd name="T25" fmla="*/ 210559 h 43200"/>
                  <a:gd name="T26" fmla="*/ 2229404 w 43200"/>
                  <a:gd name="T27" fmla="*/ 259609 h 43200"/>
                  <a:gd name="T28" fmla="*/ 1688193 w 43200"/>
                  <a:gd name="T29" fmla="*/ 153360 h 43200"/>
                  <a:gd name="T30" fmla="*/ 1731272 w 43200"/>
                  <a:gd name="T31" fmla="*/ 90805 h 43200"/>
                  <a:gd name="T32" fmla="*/ 1285449 w 43200"/>
                  <a:gd name="T33" fmla="*/ 183162 h 43200"/>
                  <a:gd name="T34" fmla="*/ 1306292 w 43200"/>
                  <a:gd name="T35" fmla="*/ 129223 h 43200"/>
                  <a:gd name="T36" fmla="*/ 812804 w 43200"/>
                  <a:gd name="T37" fmla="*/ 201478 h 43200"/>
                  <a:gd name="T38" fmla="*/ 888278 w 43200"/>
                  <a:gd name="T39" fmla="*/ 253788 h 43200"/>
                  <a:gd name="T40" fmla="*/ 239603 w 43200"/>
                  <a:gd name="T41" fmla="*/ 612701 h 43200"/>
                  <a:gd name="T42" fmla="*/ 226424 w 43200"/>
                  <a:gd name="T43" fmla="*/ 557636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34" name="Cloud 6"/>
              <p:cNvSpPr>
                <a:spLocks/>
              </p:cNvSpPr>
              <p:nvPr/>
            </p:nvSpPr>
            <p:spPr bwMode="auto">
              <a:xfrm>
                <a:off x="4241606" y="3505200"/>
                <a:ext cx="2508080" cy="1752600"/>
              </a:xfrm>
              <a:custGeom>
                <a:avLst/>
                <a:gdLst>
                  <a:gd name="T0" fmla="*/ 272463 w 43200"/>
                  <a:gd name="T1" fmla="*/ 1061986 h 43200"/>
                  <a:gd name="T2" fmla="*/ 125404 w 43200"/>
                  <a:gd name="T3" fmla="*/ 1029653 h 43200"/>
                  <a:gd name="T4" fmla="*/ 402222 w 43200"/>
                  <a:gd name="T5" fmla="*/ 1415833 h 43200"/>
                  <a:gd name="T6" fmla="*/ 337894 w 43200"/>
                  <a:gd name="T7" fmla="*/ 1431290 h 43200"/>
                  <a:gd name="T8" fmla="*/ 956670 w 43200"/>
                  <a:gd name="T9" fmla="*/ 1585860 h 43200"/>
                  <a:gd name="T10" fmla="*/ 917888 w 43200"/>
                  <a:gd name="T11" fmla="*/ 1515269 h 43200"/>
                  <a:gd name="T12" fmla="*/ 1673621 w 43200"/>
                  <a:gd name="T13" fmla="*/ 1409829 h 43200"/>
                  <a:gd name="T14" fmla="*/ 1658120 w 43200"/>
                  <a:gd name="T15" fmla="*/ 1487276 h 43200"/>
                  <a:gd name="T16" fmla="*/ 1981441 w 43200"/>
                  <a:gd name="T17" fmla="*/ 931231 h 43200"/>
                  <a:gd name="T18" fmla="*/ 2170186 w 43200"/>
                  <a:gd name="T19" fmla="*/ 1220735 h 43200"/>
                  <a:gd name="T20" fmla="*/ 2426684 w 43200"/>
                  <a:gd name="T21" fmla="*/ 622903 h 43200"/>
                  <a:gd name="T22" fmla="*/ 2342616 w 43200"/>
                  <a:gd name="T23" fmla="*/ 731467 h 43200"/>
                  <a:gd name="T24" fmla="*/ 2224992 w 43200"/>
                  <a:gd name="T25" fmla="*/ 220130 h 43200"/>
                  <a:gd name="T26" fmla="*/ 2229404 w 43200"/>
                  <a:gd name="T27" fmla="*/ 271410 h 43200"/>
                  <a:gd name="T28" fmla="*/ 1688193 w 43200"/>
                  <a:gd name="T29" fmla="*/ 160330 h 43200"/>
                  <a:gd name="T30" fmla="*/ 1731272 w 43200"/>
                  <a:gd name="T31" fmla="*/ 94933 h 43200"/>
                  <a:gd name="T32" fmla="*/ 1285449 w 43200"/>
                  <a:gd name="T33" fmla="*/ 191488 h 43200"/>
                  <a:gd name="T34" fmla="*/ 1306292 w 43200"/>
                  <a:gd name="T35" fmla="*/ 135096 h 43200"/>
                  <a:gd name="T36" fmla="*/ 812804 w 43200"/>
                  <a:gd name="T37" fmla="*/ 210637 h 43200"/>
                  <a:gd name="T38" fmla="*/ 888278 w 43200"/>
                  <a:gd name="T39" fmla="*/ 265324 h 43200"/>
                  <a:gd name="T40" fmla="*/ 239603 w 43200"/>
                  <a:gd name="T41" fmla="*/ 640551 h 43200"/>
                  <a:gd name="T42" fmla="*/ 226424 w 43200"/>
                  <a:gd name="T43" fmla="*/ 582983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35" name="Cloud 7"/>
              <p:cNvSpPr>
                <a:spLocks/>
              </p:cNvSpPr>
              <p:nvPr/>
            </p:nvSpPr>
            <p:spPr bwMode="auto">
              <a:xfrm>
                <a:off x="6222672" y="5943600"/>
                <a:ext cx="2508080" cy="1447800"/>
              </a:xfrm>
              <a:custGeom>
                <a:avLst/>
                <a:gdLst>
                  <a:gd name="T0" fmla="*/ 272463 w 43200"/>
                  <a:gd name="T1" fmla="*/ 877293 h 43200"/>
                  <a:gd name="T2" fmla="*/ 125404 w 43200"/>
                  <a:gd name="T3" fmla="*/ 850582 h 43200"/>
                  <a:gd name="T4" fmla="*/ 402222 w 43200"/>
                  <a:gd name="T5" fmla="*/ 1169601 h 43200"/>
                  <a:gd name="T6" fmla="*/ 337894 w 43200"/>
                  <a:gd name="T7" fmla="*/ 1182370 h 43200"/>
                  <a:gd name="T8" fmla="*/ 956670 w 43200"/>
                  <a:gd name="T9" fmla="*/ 1310058 h 43200"/>
                  <a:gd name="T10" fmla="*/ 917888 w 43200"/>
                  <a:gd name="T11" fmla="*/ 1251744 h 43200"/>
                  <a:gd name="T12" fmla="*/ 1673621 w 43200"/>
                  <a:gd name="T13" fmla="*/ 1164641 h 43200"/>
                  <a:gd name="T14" fmla="*/ 1658120 w 43200"/>
                  <a:gd name="T15" fmla="*/ 1228619 h 43200"/>
                  <a:gd name="T16" fmla="*/ 1981441 w 43200"/>
                  <a:gd name="T17" fmla="*/ 769278 h 43200"/>
                  <a:gd name="T18" fmla="*/ 2170186 w 43200"/>
                  <a:gd name="T19" fmla="*/ 1008433 h 43200"/>
                  <a:gd name="T20" fmla="*/ 2426684 w 43200"/>
                  <a:gd name="T21" fmla="*/ 514572 h 43200"/>
                  <a:gd name="T22" fmla="*/ 2342616 w 43200"/>
                  <a:gd name="T23" fmla="*/ 604255 h 43200"/>
                  <a:gd name="T24" fmla="*/ 2224992 w 43200"/>
                  <a:gd name="T25" fmla="*/ 181846 h 43200"/>
                  <a:gd name="T26" fmla="*/ 2229404 w 43200"/>
                  <a:gd name="T27" fmla="*/ 224208 h 43200"/>
                  <a:gd name="T28" fmla="*/ 1688193 w 43200"/>
                  <a:gd name="T29" fmla="*/ 132447 h 43200"/>
                  <a:gd name="T30" fmla="*/ 1731272 w 43200"/>
                  <a:gd name="T31" fmla="*/ 78422 h 43200"/>
                  <a:gd name="T32" fmla="*/ 1285449 w 43200"/>
                  <a:gd name="T33" fmla="*/ 158186 h 43200"/>
                  <a:gd name="T34" fmla="*/ 1306292 w 43200"/>
                  <a:gd name="T35" fmla="*/ 111601 h 43200"/>
                  <a:gd name="T36" fmla="*/ 812804 w 43200"/>
                  <a:gd name="T37" fmla="*/ 174004 h 43200"/>
                  <a:gd name="T38" fmla="*/ 888278 w 43200"/>
                  <a:gd name="T39" fmla="*/ 219181 h 43200"/>
                  <a:gd name="T40" fmla="*/ 239603 w 43200"/>
                  <a:gd name="T41" fmla="*/ 529151 h 43200"/>
                  <a:gd name="T42" fmla="*/ 226424 w 43200"/>
                  <a:gd name="T43" fmla="*/ 481595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  <p:sp>
            <p:nvSpPr>
              <p:cNvPr id="36" name="Cloud 61"/>
              <p:cNvSpPr>
                <a:spLocks/>
              </p:cNvSpPr>
              <p:nvPr/>
            </p:nvSpPr>
            <p:spPr bwMode="auto">
              <a:xfrm>
                <a:off x="6375061" y="4648200"/>
                <a:ext cx="2508080" cy="1447800"/>
              </a:xfrm>
              <a:custGeom>
                <a:avLst/>
                <a:gdLst>
                  <a:gd name="T0" fmla="*/ 272463 w 43200"/>
                  <a:gd name="T1" fmla="*/ 877293 h 43200"/>
                  <a:gd name="T2" fmla="*/ 125404 w 43200"/>
                  <a:gd name="T3" fmla="*/ 850582 h 43200"/>
                  <a:gd name="T4" fmla="*/ 402222 w 43200"/>
                  <a:gd name="T5" fmla="*/ 1169601 h 43200"/>
                  <a:gd name="T6" fmla="*/ 337894 w 43200"/>
                  <a:gd name="T7" fmla="*/ 1182370 h 43200"/>
                  <a:gd name="T8" fmla="*/ 956670 w 43200"/>
                  <a:gd name="T9" fmla="*/ 1310058 h 43200"/>
                  <a:gd name="T10" fmla="*/ 917888 w 43200"/>
                  <a:gd name="T11" fmla="*/ 1251744 h 43200"/>
                  <a:gd name="T12" fmla="*/ 1673621 w 43200"/>
                  <a:gd name="T13" fmla="*/ 1164641 h 43200"/>
                  <a:gd name="T14" fmla="*/ 1658120 w 43200"/>
                  <a:gd name="T15" fmla="*/ 1228619 h 43200"/>
                  <a:gd name="T16" fmla="*/ 1981441 w 43200"/>
                  <a:gd name="T17" fmla="*/ 769278 h 43200"/>
                  <a:gd name="T18" fmla="*/ 2170186 w 43200"/>
                  <a:gd name="T19" fmla="*/ 1008433 h 43200"/>
                  <a:gd name="T20" fmla="*/ 2426684 w 43200"/>
                  <a:gd name="T21" fmla="*/ 514572 h 43200"/>
                  <a:gd name="T22" fmla="*/ 2342616 w 43200"/>
                  <a:gd name="T23" fmla="*/ 604255 h 43200"/>
                  <a:gd name="T24" fmla="*/ 2224992 w 43200"/>
                  <a:gd name="T25" fmla="*/ 181846 h 43200"/>
                  <a:gd name="T26" fmla="*/ 2229404 w 43200"/>
                  <a:gd name="T27" fmla="*/ 224208 h 43200"/>
                  <a:gd name="T28" fmla="*/ 1688193 w 43200"/>
                  <a:gd name="T29" fmla="*/ 132447 h 43200"/>
                  <a:gd name="T30" fmla="*/ 1731272 w 43200"/>
                  <a:gd name="T31" fmla="*/ 78422 h 43200"/>
                  <a:gd name="T32" fmla="*/ 1285449 w 43200"/>
                  <a:gd name="T33" fmla="*/ 158186 h 43200"/>
                  <a:gd name="T34" fmla="*/ 1306292 w 43200"/>
                  <a:gd name="T35" fmla="*/ 111601 h 43200"/>
                  <a:gd name="T36" fmla="*/ 812804 w 43200"/>
                  <a:gd name="T37" fmla="*/ 174004 h 43200"/>
                  <a:gd name="T38" fmla="*/ 888278 w 43200"/>
                  <a:gd name="T39" fmla="*/ 219181 h 43200"/>
                  <a:gd name="T40" fmla="*/ 239603 w 43200"/>
                  <a:gd name="T41" fmla="*/ 529151 h 43200"/>
                  <a:gd name="T42" fmla="*/ 226424 w 43200"/>
                  <a:gd name="T43" fmla="*/ 481595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solidFill>
                <a:srgbClr val="0000FF">
                  <a:alpha val="30196"/>
                </a:srgbClr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en-US" sz="1800"/>
              </a:p>
            </p:txBody>
          </p:sp>
        </p:grpSp>
        <p:grpSp>
          <p:nvGrpSpPr>
            <p:cNvPr id="37" name="Group 148541"/>
            <p:cNvGrpSpPr>
              <a:grpSpLocks/>
            </p:cNvGrpSpPr>
            <p:nvPr/>
          </p:nvGrpSpPr>
          <p:grpSpPr bwMode="auto">
            <a:xfrm>
              <a:off x="7390924" y="2628901"/>
              <a:ext cx="2113122" cy="3227734"/>
              <a:chOff x="8432800" y="3352800"/>
              <a:chExt cx="2347331" cy="3587007"/>
            </a:xfrm>
          </p:grpSpPr>
          <p:pic>
            <p:nvPicPr>
              <p:cNvPr id="38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3799" y="4800600"/>
                <a:ext cx="92096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8400" y="3352800"/>
                <a:ext cx="771769" cy="629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1400" y="5334000"/>
                <a:ext cx="1215537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2800" y="4114800"/>
                <a:ext cx="1061183" cy="63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Box 38"/>
              <p:cNvSpPr txBox="1">
                <a:spLocks noChangeArrowheads="1"/>
              </p:cNvSpPr>
              <p:nvPr/>
            </p:nvSpPr>
            <p:spPr bwMode="auto">
              <a:xfrm>
                <a:off x="9169400" y="6109186"/>
                <a:ext cx="1610731" cy="830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440" b="1" dirty="0">
                    <a:solidFill>
                      <a:srgbClr val="000090"/>
                    </a:solidFill>
                  </a:rPr>
                  <a:t>media</a:t>
                </a:r>
              </a:p>
              <a:p>
                <a:pPr eaLnBrk="1" hangingPunct="1"/>
                <a:r>
                  <a:rPr lang="en-US" altLang="x-none" sz="1440" b="1" dirty="0">
                    <a:solidFill>
                      <a:srgbClr val="000090"/>
                    </a:solidFill>
                  </a:rPr>
                  <a:t>players</a:t>
                </a:r>
              </a:p>
            </p:txBody>
          </p:sp>
        </p:grpSp>
        <p:grpSp>
          <p:nvGrpSpPr>
            <p:cNvPr id="43" name="Group 108"/>
            <p:cNvGrpSpPr>
              <a:grpSpLocks/>
            </p:cNvGrpSpPr>
            <p:nvPr/>
          </p:nvGrpSpPr>
          <p:grpSpPr bwMode="auto">
            <a:xfrm>
              <a:off x="1481297" y="2411732"/>
              <a:ext cx="5322412" cy="4009858"/>
              <a:chOff x="9240484" y="-1511299"/>
              <a:chExt cx="5913791" cy="4455401"/>
            </a:xfrm>
          </p:grpSpPr>
          <p:sp>
            <p:nvSpPr>
              <p:cNvPr id="44" name="TextBox 37"/>
              <p:cNvSpPr txBox="1">
                <a:spLocks noChangeArrowheads="1"/>
              </p:cNvSpPr>
              <p:nvPr/>
            </p:nvSpPr>
            <p:spPr bwMode="auto">
              <a:xfrm>
                <a:off x="12026900" y="-1511299"/>
                <a:ext cx="2971798" cy="916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620" b="1" dirty="0">
                    <a:solidFill>
                      <a:srgbClr val="00FCED"/>
                    </a:solidFill>
                  </a:rPr>
                  <a:t>CDN</a:t>
                </a:r>
                <a:r>
                  <a:rPr lang="en-US" altLang="x-none" sz="1620" b="1" baseline="-25000" dirty="0">
                    <a:solidFill>
                      <a:srgbClr val="00FCED"/>
                    </a:solidFill>
                  </a:rPr>
                  <a:t>2</a:t>
                </a:r>
                <a:r>
                  <a:rPr lang="en-US" altLang="x-none" sz="1620" b="1" dirty="0">
                    <a:solidFill>
                      <a:srgbClr val="00FCED"/>
                    </a:solidFill>
                  </a:rPr>
                  <a:t> &amp; its servers</a:t>
                </a:r>
              </a:p>
            </p:txBody>
          </p:sp>
          <p:sp>
            <p:nvSpPr>
              <p:cNvPr id="45" name="Can 44"/>
              <p:cNvSpPr>
                <a:spLocks noChangeArrowheads="1"/>
              </p:cNvSpPr>
              <p:nvPr/>
            </p:nvSpPr>
            <p:spPr bwMode="auto">
              <a:xfrm>
                <a:off x="11074400" y="3048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Can 45"/>
              <p:cNvSpPr>
                <a:spLocks noChangeArrowheads="1"/>
              </p:cNvSpPr>
              <p:nvPr/>
            </p:nvSpPr>
            <p:spPr bwMode="auto">
              <a:xfrm>
                <a:off x="14732000" y="-7620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Can 46"/>
              <p:cNvSpPr>
                <a:spLocks noChangeArrowheads="1"/>
              </p:cNvSpPr>
              <p:nvPr/>
            </p:nvSpPr>
            <p:spPr bwMode="auto">
              <a:xfrm>
                <a:off x="14732000" y="17526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Can 47"/>
              <p:cNvSpPr>
                <a:spLocks noChangeArrowheads="1"/>
              </p:cNvSpPr>
              <p:nvPr/>
            </p:nvSpPr>
            <p:spPr bwMode="auto">
              <a:xfrm>
                <a:off x="14274800" y="26670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Can 48"/>
              <p:cNvSpPr>
                <a:spLocks noChangeArrowheads="1"/>
              </p:cNvSpPr>
              <p:nvPr/>
            </p:nvSpPr>
            <p:spPr bwMode="auto">
              <a:xfrm>
                <a:off x="13512800" y="20574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Can 49"/>
              <p:cNvSpPr>
                <a:spLocks noChangeArrowheads="1"/>
              </p:cNvSpPr>
              <p:nvPr/>
            </p:nvSpPr>
            <p:spPr bwMode="auto">
              <a:xfrm>
                <a:off x="12369800" y="12192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Can 50"/>
              <p:cNvSpPr>
                <a:spLocks noChangeArrowheads="1"/>
              </p:cNvSpPr>
              <p:nvPr/>
            </p:nvSpPr>
            <p:spPr bwMode="auto">
              <a:xfrm>
                <a:off x="13208000" y="8382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Can 51"/>
              <p:cNvSpPr>
                <a:spLocks noChangeArrowheads="1"/>
              </p:cNvSpPr>
              <p:nvPr/>
            </p:nvSpPr>
            <p:spPr bwMode="auto">
              <a:xfrm>
                <a:off x="14960600" y="3048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3" name="Straight Arrow Connector 52"/>
              <p:cNvCxnSpPr>
                <a:cxnSpLocks noChangeShapeType="1"/>
              </p:cNvCxnSpPr>
              <p:nvPr/>
            </p:nvCxnSpPr>
            <p:spPr bwMode="auto">
              <a:xfrm flipH="1">
                <a:off x="12446000" y="304800"/>
                <a:ext cx="20638" cy="8382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Straight Arrow Connector 53"/>
              <p:cNvCxnSpPr>
                <a:cxnSpLocks noChangeShapeType="1"/>
              </p:cNvCxnSpPr>
              <p:nvPr/>
            </p:nvCxnSpPr>
            <p:spPr bwMode="auto">
              <a:xfrm flipH="1" flipV="1">
                <a:off x="11302999" y="1923023"/>
                <a:ext cx="914400" cy="2286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Arrow Connector 54"/>
              <p:cNvCxnSpPr>
                <a:cxnSpLocks noChangeShapeType="1"/>
                <a:endCxn id="76" idx="2"/>
              </p:cNvCxnSpPr>
              <p:nvPr/>
            </p:nvCxnSpPr>
            <p:spPr bwMode="auto">
              <a:xfrm>
                <a:off x="10408433" y="1133384"/>
                <a:ext cx="3194654" cy="29576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Straight Arrow Connector 55"/>
              <p:cNvCxnSpPr>
                <a:cxnSpLocks noChangeShapeType="1"/>
                <a:stCxn id="79" idx="2"/>
              </p:cNvCxnSpPr>
              <p:nvPr/>
            </p:nvCxnSpPr>
            <p:spPr bwMode="auto">
              <a:xfrm flipH="1">
                <a:off x="11226800" y="190500"/>
                <a:ext cx="1066800" cy="2286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" name="Can 56"/>
              <p:cNvSpPr>
                <a:spLocks noChangeArrowheads="1"/>
              </p:cNvSpPr>
              <p:nvPr/>
            </p:nvSpPr>
            <p:spPr bwMode="auto">
              <a:xfrm>
                <a:off x="13512800" y="-762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Can 57"/>
              <p:cNvSpPr>
                <a:spLocks noChangeArrowheads="1"/>
              </p:cNvSpPr>
              <p:nvPr/>
            </p:nvSpPr>
            <p:spPr bwMode="auto">
              <a:xfrm>
                <a:off x="11150600" y="17526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Can 58"/>
              <p:cNvSpPr>
                <a:spLocks noChangeArrowheads="1"/>
              </p:cNvSpPr>
              <p:nvPr/>
            </p:nvSpPr>
            <p:spPr bwMode="auto">
              <a:xfrm>
                <a:off x="12217400" y="20574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Can 59"/>
              <p:cNvSpPr>
                <a:spLocks noChangeArrowheads="1"/>
              </p:cNvSpPr>
              <p:nvPr/>
            </p:nvSpPr>
            <p:spPr bwMode="auto">
              <a:xfrm>
                <a:off x="12293600" y="76200"/>
                <a:ext cx="193675" cy="22860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9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1" name="Straight Arrow Connector 60"/>
              <p:cNvCxnSpPr>
                <a:cxnSpLocks noChangeShapeType="1"/>
                <a:stCxn id="21" idx="2"/>
              </p:cNvCxnSpPr>
              <p:nvPr/>
            </p:nvCxnSpPr>
            <p:spPr bwMode="auto">
              <a:xfrm flipH="1">
                <a:off x="13665200" y="-647700"/>
                <a:ext cx="1066800" cy="6858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Arrow Connector 61"/>
              <p:cNvCxnSpPr>
                <a:cxnSpLocks noChangeShapeType="1"/>
                <a:stCxn id="22" idx="2"/>
              </p:cNvCxnSpPr>
              <p:nvPr/>
            </p:nvCxnSpPr>
            <p:spPr bwMode="auto">
              <a:xfrm flipH="1">
                <a:off x="13741400" y="1866900"/>
                <a:ext cx="990600" cy="2667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Straight Arrow Connector 62"/>
              <p:cNvCxnSpPr>
                <a:cxnSpLocks noChangeShapeType="1"/>
              </p:cNvCxnSpPr>
              <p:nvPr/>
            </p:nvCxnSpPr>
            <p:spPr bwMode="auto">
              <a:xfrm flipH="1" flipV="1">
                <a:off x="13284200" y="952500"/>
                <a:ext cx="1447800" cy="8763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Straight Arrow Connector 63"/>
              <p:cNvCxnSpPr>
                <a:cxnSpLocks noChangeShapeType="1"/>
                <a:stCxn id="66" idx="2"/>
              </p:cNvCxnSpPr>
              <p:nvPr/>
            </p:nvCxnSpPr>
            <p:spPr bwMode="auto">
              <a:xfrm flipH="1">
                <a:off x="13284200" y="419100"/>
                <a:ext cx="1676400" cy="5334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Straight Arrow Connector 64"/>
              <p:cNvCxnSpPr>
                <a:cxnSpLocks noChangeShapeType="1"/>
                <a:stCxn id="66" idx="2"/>
              </p:cNvCxnSpPr>
              <p:nvPr/>
            </p:nvCxnSpPr>
            <p:spPr bwMode="auto">
              <a:xfrm flipH="1" flipV="1">
                <a:off x="13665200" y="114300"/>
                <a:ext cx="1295400" cy="3048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Arrow Connector 65"/>
              <p:cNvCxnSpPr>
                <a:cxnSpLocks noChangeShapeType="1"/>
              </p:cNvCxnSpPr>
              <p:nvPr/>
            </p:nvCxnSpPr>
            <p:spPr bwMode="auto">
              <a:xfrm flipH="1" flipV="1">
                <a:off x="13665200" y="2247900"/>
                <a:ext cx="685800" cy="4953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Arrow Connector 66"/>
              <p:cNvCxnSpPr>
                <a:cxnSpLocks noChangeShapeType="1"/>
                <a:endCxn id="26" idx="1"/>
              </p:cNvCxnSpPr>
              <p:nvPr/>
            </p:nvCxnSpPr>
            <p:spPr bwMode="auto">
              <a:xfrm flipH="1">
                <a:off x="13304838" y="76200"/>
                <a:ext cx="233362" cy="7620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Arrow Connector 67"/>
              <p:cNvCxnSpPr>
                <a:cxnSpLocks noChangeShapeType="1"/>
                <a:stCxn id="24" idx="2"/>
              </p:cNvCxnSpPr>
              <p:nvPr/>
            </p:nvCxnSpPr>
            <p:spPr bwMode="auto">
              <a:xfrm flipH="1">
                <a:off x="12369800" y="2171700"/>
                <a:ext cx="1143000" cy="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Straight Arrow Connector 68"/>
              <p:cNvCxnSpPr>
                <a:cxnSpLocks noChangeShapeType="1"/>
                <a:stCxn id="24" idx="1"/>
              </p:cNvCxnSpPr>
              <p:nvPr/>
            </p:nvCxnSpPr>
            <p:spPr bwMode="auto">
              <a:xfrm flipH="1" flipV="1">
                <a:off x="13284200" y="1104900"/>
                <a:ext cx="325438" cy="9525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Straight Arrow Connector 69"/>
              <p:cNvCxnSpPr>
                <a:cxnSpLocks noChangeShapeType="1"/>
                <a:stCxn id="25" idx="2"/>
                <a:endCxn id="20" idx="3"/>
              </p:cNvCxnSpPr>
              <p:nvPr/>
            </p:nvCxnSpPr>
            <p:spPr bwMode="auto">
              <a:xfrm flipH="1" flipV="1">
                <a:off x="11171238" y="533400"/>
                <a:ext cx="1198562" cy="8001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traight Arrow Connector 70"/>
              <p:cNvCxnSpPr>
                <a:cxnSpLocks noChangeShapeType="1"/>
              </p:cNvCxnSpPr>
              <p:nvPr/>
            </p:nvCxnSpPr>
            <p:spPr bwMode="auto">
              <a:xfrm>
                <a:off x="9240484" y="-59554"/>
                <a:ext cx="2511426" cy="1420153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Straight Arrow Connector 71"/>
              <p:cNvCxnSpPr>
                <a:cxnSpLocks noChangeShapeType="1"/>
                <a:stCxn id="25" idx="2"/>
              </p:cNvCxnSpPr>
              <p:nvPr/>
            </p:nvCxnSpPr>
            <p:spPr bwMode="auto">
              <a:xfrm flipH="1">
                <a:off x="11379200" y="1333500"/>
                <a:ext cx="990600" cy="6096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Straight Arrow Connector 72"/>
              <p:cNvCxnSpPr>
                <a:cxnSpLocks noChangeShapeType="1"/>
              </p:cNvCxnSpPr>
              <p:nvPr/>
            </p:nvCxnSpPr>
            <p:spPr bwMode="auto">
              <a:xfrm flipH="1">
                <a:off x="12598400" y="1066800"/>
                <a:ext cx="609600" cy="2667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Straight Arrow Connector 73"/>
              <p:cNvCxnSpPr>
                <a:cxnSpLocks noChangeShapeType="1"/>
                <a:stCxn id="26" idx="2"/>
              </p:cNvCxnSpPr>
              <p:nvPr/>
            </p:nvCxnSpPr>
            <p:spPr bwMode="auto">
              <a:xfrm flipH="1" flipV="1">
                <a:off x="12522200" y="342900"/>
                <a:ext cx="685800" cy="6096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Straight Arrow Connector 74"/>
              <p:cNvCxnSpPr>
                <a:cxnSpLocks noChangeShapeType="1"/>
              </p:cNvCxnSpPr>
              <p:nvPr/>
            </p:nvCxnSpPr>
            <p:spPr bwMode="auto">
              <a:xfrm flipH="1" flipV="1">
                <a:off x="12522200" y="1447800"/>
                <a:ext cx="914400" cy="609600"/>
              </a:xfrm>
              <a:prstGeom prst="straightConnector1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" name="Parallelogram 75"/>
              <p:cNvSpPr>
                <a:spLocks noChangeArrowheads="1"/>
              </p:cNvSpPr>
              <p:nvPr/>
            </p:nvSpPr>
            <p:spPr bwMode="auto">
              <a:xfrm>
                <a:off x="11429376" y="-85813"/>
                <a:ext cx="2484256" cy="3029915"/>
              </a:xfrm>
              <a:prstGeom prst="parallelogram">
                <a:avLst>
                  <a:gd name="adj" fmla="val 25001"/>
                </a:avLst>
              </a:prstGeom>
              <a:solidFill>
                <a:srgbClr val="D9D9D9">
                  <a:alpha val="16862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7" name="Group 104"/>
            <p:cNvGrpSpPr>
              <a:grpSpLocks/>
            </p:cNvGrpSpPr>
            <p:nvPr/>
          </p:nvGrpSpPr>
          <p:grpSpPr bwMode="auto">
            <a:xfrm>
              <a:off x="1243437" y="2633782"/>
              <a:ext cx="5966460" cy="3841407"/>
              <a:chOff x="7398221" y="-1509582"/>
              <a:chExt cx="6629400" cy="4268235"/>
            </a:xfrm>
          </p:grpSpPr>
          <p:sp>
            <p:nvSpPr>
              <p:cNvPr id="78" name="TextBox 37"/>
              <p:cNvSpPr txBox="1">
                <a:spLocks noChangeArrowheads="1"/>
              </p:cNvSpPr>
              <p:nvPr/>
            </p:nvSpPr>
            <p:spPr bwMode="auto">
              <a:xfrm>
                <a:off x="7862413" y="-1509582"/>
                <a:ext cx="2667000" cy="916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620" b="1" dirty="0">
                    <a:solidFill>
                      <a:srgbClr val="589638"/>
                    </a:solidFill>
                  </a:rPr>
                  <a:t>CDN</a:t>
                </a:r>
                <a:r>
                  <a:rPr lang="en-US" altLang="x-none" sz="1620" b="1" baseline="-25000" dirty="0">
                    <a:solidFill>
                      <a:srgbClr val="589638"/>
                    </a:solidFill>
                  </a:rPr>
                  <a:t>1</a:t>
                </a:r>
                <a:r>
                  <a:rPr lang="en-US" altLang="x-none" sz="1620" b="1" dirty="0">
                    <a:solidFill>
                      <a:srgbClr val="589638"/>
                    </a:solidFill>
                  </a:rPr>
                  <a:t> &amp; its servers</a:t>
                </a:r>
              </a:p>
            </p:txBody>
          </p:sp>
          <p:grpSp>
            <p:nvGrpSpPr>
              <p:cNvPr id="79" name="Group 94"/>
              <p:cNvGrpSpPr>
                <a:grpSpLocks/>
              </p:cNvGrpSpPr>
              <p:nvPr/>
            </p:nvGrpSpPr>
            <p:grpSpPr bwMode="auto">
              <a:xfrm>
                <a:off x="8709378" y="-389467"/>
                <a:ext cx="5145942" cy="2438400"/>
                <a:chOff x="2870200" y="4038600"/>
                <a:chExt cx="5145942" cy="2438400"/>
              </a:xfrm>
            </p:grpSpPr>
            <p:sp>
              <p:nvSpPr>
                <p:cNvPr id="81" name="Can 80"/>
                <p:cNvSpPr>
                  <a:spLocks noChangeArrowheads="1"/>
                </p:cNvSpPr>
                <p:nvPr/>
              </p:nvSpPr>
              <p:spPr bwMode="auto">
                <a:xfrm>
                  <a:off x="2869847" y="52583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Can 81"/>
                <p:cNvSpPr>
                  <a:spLocks noChangeArrowheads="1"/>
                </p:cNvSpPr>
                <p:nvPr/>
              </p:nvSpPr>
              <p:spPr bwMode="auto">
                <a:xfrm>
                  <a:off x="7822847" y="44963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" name="Can 82"/>
                <p:cNvSpPr>
                  <a:spLocks noChangeArrowheads="1"/>
                </p:cNvSpPr>
                <p:nvPr/>
              </p:nvSpPr>
              <p:spPr bwMode="auto">
                <a:xfrm>
                  <a:off x="6451247" y="62489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Can 83"/>
                <p:cNvSpPr>
                  <a:spLocks noChangeArrowheads="1"/>
                </p:cNvSpPr>
                <p:nvPr/>
              </p:nvSpPr>
              <p:spPr bwMode="auto">
                <a:xfrm>
                  <a:off x="7594247" y="57917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Can 84"/>
                <p:cNvSpPr>
                  <a:spLocks noChangeArrowheads="1"/>
                </p:cNvSpPr>
                <p:nvPr/>
              </p:nvSpPr>
              <p:spPr bwMode="auto">
                <a:xfrm>
                  <a:off x="4165247" y="58679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Can 85"/>
                <p:cNvSpPr>
                  <a:spLocks noChangeArrowheads="1"/>
                </p:cNvSpPr>
                <p:nvPr/>
              </p:nvSpPr>
              <p:spPr bwMode="auto">
                <a:xfrm>
                  <a:off x="6756047" y="40391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87" name="Straight Arrow Connector 86"/>
                <p:cNvCxnSpPr>
                  <a:cxnSpLocks noChangeShapeType="1"/>
                </p:cNvCxnSpPr>
                <p:nvPr/>
              </p:nvCxnSpPr>
              <p:spPr bwMode="auto">
                <a:xfrm flipV="1">
                  <a:off x="4317647" y="5220230"/>
                  <a:ext cx="1143000" cy="6858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8" name="Straight Arrow Connector 8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262085" y="6096530"/>
                  <a:ext cx="2189162" cy="2667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9" name="Can 88"/>
                <p:cNvSpPr>
                  <a:spLocks noChangeArrowheads="1"/>
                </p:cNvSpPr>
                <p:nvPr/>
              </p:nvSpPr>
              <p:spPr bwMode="auto">
                <a:xfrm>
                  <a:off x="6527447" y="54869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0" name="Can 89"/>
                <p:cNvSpPr>
                  <a:spLocks noChangeArrowheads="1"/>
                </p:cNvSpPr>
                <p:nvPr/>
              </p:nvSpPr>
              <p:spPr bwMode="auto">
                <a:xfrm>
                  <a:off x="5460647" y="51059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1" name="Can 90"/>
                <p:cNvSpPr>
                  <a:spLocks noChangeArrowheads="1"/>
                </p:cNvSpPr>
                <p:nvPr/>
              </p:nvSpPr>
              <p:spPr bwMode="auto">
                <a:xfrm>
                  <a:off x="4241447" y="4343930"/>
                  <a:ext cx="193675" cy="228600"/>
                </a:xfrm>
                <a:prstGeom prst="can">
                  <a:avLst>
                    <a:gd name="adj" fmla="val 25000"/>
                  </a:avLst>
                </a:prstGeom>
                <a:solidFill>
                  <a:srgbClr val="47FFD1"/>
                </a:solidFill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x-none" altLang="x-none" sz="216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92" name="Straight Arrow Connector 91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689247" y="5258330"/>
                  <a:ext cx="838200" cy="3429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3" name="Straight Arrow Connector 92"/>
                <p:cNvCxnSpPr>
                  <a:cxnSpLocks noChangeShapeType="1"/>
                </p:cNvCxnSpPr>
                <p:nvPr/>
              </p:nvCxnSpPr>
              <p:spPr bwMode="auto">
                <a:xfrm flipH="1">
                  <a:off x="6679847" y="5944130"/>
                  <a:ext cx="990600" cy="4572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4" name="Straight Arrow Connector 9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689247" y="4267730"/>
                  <a:ext cx="1163638" cy="8382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5" name="Straight Arrow Connector 9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338285" y="4572530"/>
                  <a:ext cx="1219200" cy="5334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6" name="Straight Arrow Connector 95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46047" y="4572530"/>
                  <a:ext cx="1392238" cy="7620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7" name="Straight Arrow Connector 96"/>
                <p:cNvCxnSpPr>
                  <a:cxnSpLocks noChangeShapeType="1"/>
                </p:cNvCxnSpPr>
                <p:nvPr/>
              </p:nvCxnSpPr>
              <p:spPr bwMode="auto">
                <a:xfrm flipH="1">
                  <a:off x="6721122" y="4572530"/>
                  <a:ext cx="1108075" cy="10287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8" name="Straight Arrow Connector 9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6965597" y="4220105"/>
                  <a:ext cx="857250" cy="428625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9" name="Straight Arrow Connector 9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6679847" y="5563130"/>
                  <a:ext cx="914400" cy="3429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0" name="Straight Arrow Connector 99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46247" y="4086755"/>
                  <a:ext cx="2306638" cy="409575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1" name="Straight Arrow Connector 10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077810" y="5410730"/>
                  <a:ext cx="1281112" cy="5715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2" name="Straight Arrow Connector 101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536847" y="5258330"/>
                  <a:ext cx="914400" cy="1104900"/>
                </a:xfrm>
                <a:prstGeom prst="straightConnector1">
                  <a:avLst/>
                </a:prstGeom>
                <a:noFill/>
                <a:ln w="25400">
                  <a:solidFill>
                    <a:srgbClr val="47FFD1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80" name="Parallelogram 79"/>
              <p:cNvSpPr>
                <a:spLocks noChangeArrowheads="1"/>
              </p:cNvSpPr>
              <p:nvPr/>
            </p:nvSpPr>
            <p:spPr bwMode="auto">
              <a:xfrm>
                <a:off x="7398221" y="-213146"/>
                <a:ext cx="6629400" cy="2971799"/>
              </a:xfrm>
              <a:prstGeom prst="parallelogram">
                <a:avLst>
                  <a:gd name="adj" fmla="val 25003"/>
                </a:avLst>
              </a:prstGeom>
              <a:solidFill>
                <a:srgbClr val="C2FFF0">
                  <a:alpha val="21176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x-none" altLang="x-none" sz="216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" name="TextBox 36"/>
            <p:cNvSpPr txBox="1">
              <a:spLocks noChangeArrowheads="1"/>
            </p:cNvSpPr>
            <p:nvPr/>
          </p:nvSpPr>
          <p:spPr bwMode="auto">
            <a:xfrm>
              <a:off x="6697980" y="4732020"/>
              <a:ext cx="754380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620" b="1">
                  <a:solidFill>
                    <a:srgbClr val="000090"/>
                  </a:solidFill>
                </a:rPr>
                <a:t>ISP</a:t>
              </a:r>
            </a:p>
          </p:txBody>
        </p:sp>
        <p:sp>
          <p:nvSpPr>
            <p:cNvPr id="104" name="TextBox 36"/>
            <p:cNvSpPr txBox="1">
              <a:spLocks noChangeArrowheads="1"/>
            </p:cNvSpPr>
            <p:nvPr/>
          </p:nvSpPr>
          <p:spPr bwMode="auto">
            <a:xfrm>
              <a:off x="4334828" y="5829301"/>
              <a:ext cx="991554" cy="476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620" b="1" dirty="0">
                  <a:solidFill>
                    <a:srgbClr val="000090"/>
                  </a:solidFill>
                </a:rPr>
                <a:t>ISP</a:t>
              </a:r>
            </a:p>
          </p:txBody>
        </p:sp>
        <p:sp>
          <p:nvSpPr>
            <p:cNvPr id="105" name="TextBox 38"/>
            <p:cNvSpPr txBox="1">
              <a:spLocks noChangeArrowheads="1"/>
            </p:cNvSpPr>
            <p:nvPr/>
          </p:nvSpPr>
          <p:spPr bwMode="auto">
            <a:xfrm>
              <a:off x="8098156" y="5955030"/>
              <a:ext cx="1303020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620" b="1">
                  <a:solidFill>
                    <a:srgbClr val="FF0000"/>
                  </a:solidFill>
                </a:rPr>
                <a:t>users</a:t>
              </a:r>
            </a:p>
          </p:txBody>
        </p:sp>
        <p:cxnSp>
          <p:nvCxnSpPr>
            <p:cNvPr id="106" name="Straight Arrow Connector 105"/>
            <p:cNvCxnSpPr>
              <a:cxnSpLocks noChangeShapeType="1"/>
            </p:cNvCxnSpPr>
            <p:nvPr/>
          </p:nvCxnSpPr>
          <p:spPr bwMode="auto">
            <a:xfrm flipH="1" flipV="1">
              <a:off x="1348740" y="3909060"/>
              <a:ext cx="1783080" cy="205740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Arrow Connector 106"/>
            <p:cNvCxnSpPr>
              <a:cxnSpLocks noChangeShapeType="1"/>
            </p:cNvCxnSpPr>
            <p:nvPr/>
          </p:nvCxnSpPr>
          <p:spPr bwMode="auto">
            <a:xfrm flipH="1" flipV="1">
              <a:off x="1143000" y="3771900"/>
              <a:ext cx="1303020" cy="960120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>
              <a:off x="1760220" y="4869180"/>
              <a:ext cx="635794" cy="0"/>
            </a:xfrm>
            <a:prstGeom prst="straightConnector1">
              <a:avLst/>
            </a:prstGeom>
            <a:noFill/>
            <a:ln w="31750">
              <a:solidFill>
                <a:srgbClr val="50FF12"/>
              </a:solidFill>
              <a:prstDash val="sysDot"/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09" name="Picture 2" descr="Samsung-Smart-Tv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620" y="6035040"/>
              <a:ext cx="754380" cy="507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3" descr="iphone-6-plus-front-hand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080" y="6240780"/>
              <a:ext cx="941547" cy="535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6" name="Right Arrow 115"/>
          <p:cNvSpPr/>
          <p:nvPr/>
        </p:nvSpPr>
        <p:spPr bwMode="auto">
          <a:xfrm rot="1850371">
            <a:off x="2748324" y="3267496"/>
            <a:ext cx="1163750" cy="570669"/>
          </a:xfrm>
          <a:prstGeom prst="rightArrow">
            <a:avLst/>
          </a:prstGeom>
          <a:solidFill>
            <a:srgbClr val="9EC5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539715" y="1653728"/>
            <a:ext cx="5458216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  <a:latin typeface="Comic Sans MS"/>
                <a:cs typeface="Comic Sans MS"/>
              </a:rPr>
              <a:t>Web: from simple </a:t>
            </a:r>
            <a:r>
              <a:rPr lang="en-US" sz="2600" i="1" dirty="0">
                <a:solidFill>
                  <a:schemeClr val="bg1"/>
                </a:solidFill>
                <a:latin typeface="Comic Sans MS"/>
                <a:cs typeface="Comic Sans MS"/>
              </a:rPr>
              <a:t>client-server</a:t>
            </a:r>
            <a:r>
              <a:rPr lang="en-US" sz="2600" dirty="0">
                <a:solidFill>
                  <a:schemeClr val="bg1"/>
                </a:solidFill>
                <a:latin typeface="Comic Sans MS"/>
                <a:cs typeface="Comic Sans MS"/>
              </a:rPr>
              <a:t> model for file downloads </a:t>
            </a:r>
          </a:p>
          <a:p>
            <a:pPr algn="l"/>
            <a:r>
              <a:rPr lang="en-US" sz="800" dirty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   </a:t>
            </a:r>
          </a:p>
          <a:p>
            <a:pPr algn="l"/>
            <a:r>
              <a:rPr lang="en-US" sz="2600" dirty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   </a:t>
            </a: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 </a:t>
            </a: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Cloud Computing + CDNs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Hierarchical Tree Structure</a:t>
                </a:r>
              </a:p>
              <a:p>
                <a:r>
                  <a:rPr lang="en-US" dirty="0"/>
                  <a:t>H = 3</a:t>
                </a:r>
              </a:p>
              <a:p>
                <a:r>
                  <a:rPr lang="en-US" dirty="0"/>
                  <a:t>N = 10,000 objects, with unit size each</a:t>
                </a:r>
              </a:p>
              <a:p>
                <a:r>
                  <a:rPr lang="en-US" dirty="0"/>
                  <a:t>Requests follow </a:t>
                </a:r>
                <a:r>
                  <a:rPr lang="en-US" dirty="0" err="1"/>
                  <a:t>Zipf</a:t>
                </a:r>
                <a:r>
                  <a:rPr lang="en-US" dirty="0"/>
                  <a:t> distribution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2M requests for each edge server</a:t>
                </a:r>
              </a:p>
              <a:p>
                <a:r>
                  <a:rPr lang="en-US" dirty="0"/>
                  <a:t>Cache sizes 1000, 2000, 4000 (partitioned equally).</a:t>
                </a:r>
              </a:p>
              <a:p>
                <a:r>
                  <a:rPr lang="en-US" dirty="0"/>
                  <a:t>LRU independently vs LRU in BIG Cache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81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9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Evaluation</a:t>
            </a:r>
            <a:br>
              <a:rPr lang="en-US" dirty="0"/>
            </a:br>
            <a:r>
              <a:rPr lang="en-US" sz="2400" dirty="0">
                <a:solidFill>
                  <a:srgbClr val="0070C0"/>
                </a:solidFill>
              </a:rPr>
              <a:t>Hit Probability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559"/>
            <a:ext cx="5041900" cy="2324876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500" y="1775883"/>
            <a:ext cx="4215352" cy="421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5" y="1559009"/>
            <a:ext cx="5473375" cy="21893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br>
              <a:rPr lang="en-US" dirty="0"/>
            </a:br>
            <a:r>
              <a:rPr lang="en-US" sz="2400" dirty="0">
                <a:solidFill>
                  <a:srgbClr val="0070C0"/>
                </a:solidFill>
              </a:rPr>
              <a:t>Origin Server Load  &amp; Latency</a:t>
            </a:r>
            <a:endParaRPr lang="en-US" sz="2400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1" y="2273300"/>
            <a:ext cx="5075139" cy="263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86" y="1781175"/>
            <a:ext cx="4441825" cy="44418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1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94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&amp; Related Work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Contribution: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BIG Cache Abstraction</a:t>
            </a:r>
          </a:p>
          <a:p>
            <a:pPr lvl="1">
              <a:buFont typeface="Wingdings" charset="2"/>
              <a:buChar char="§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dClimb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Caching Strategy for BIG Cache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Future Work &amp;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89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Cache Allotment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Performance Estimation 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Applying BIG Cache in General Topology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Developing Caching mechanisms for BIG Cache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Allotment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815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Each </a:t>
            </a:r>
            <a:r>
              <a:rPr lang="en-US" i="1" dirty="0">
                <a:solidFill>
                  <a:srgbClr val="0070C0"/>
                </a:solidFill>
              </a:rPr>
              <a:t>intermediate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cache allots a </a:t>
            </a:r>
            <a:r>
              <a:rPr lang="en-US" i="1" dirty="0">
                <a:solidFill>
                  <a:srgbClr val="0070C0"/>
                </a:solidFill>
              </a:rPr>
              <a:t>portion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of its capacity to serve requests from each edge server sharing it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Cache pieces at different layers are </a:t>
            </a:r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glued”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together to form one </a:t>
            </a:r>
            <a:r>
              <a:rPr lang="en-US" dirty="0">
                <a:solidFill>
                  <a:srgbClr val="0070C0"/>
                </a:solidFill>
              </a:rPr>
              <a:t>“</a:t>
            </a:r>
            <a:r>
              <a:rPr lang="en-US" i="1" dirty="0">
                <a:solidFill>
                  <a:srgbClr val="0070C0"/>
                </a:solidFill>
              </a:rPr>
              <a:t>BIG”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virtual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cache</a:t>
            </a:r>
            <a:br>
              <a:rPr lang="en-US" dirty="0"/>
            </a:br>
            <a:endParaRPr lang="en-US" dirty="0"/>
          </a:p>
          <a:p>
            <a:r>
              <a:rPr lang="en-US" dirty="0"/>
              <a:t>Objects are placed in the </a:t>
            </a:r>
            <a:r>
              <a:rPr lang="en-US" i="1" dirty="0">
                <a:solidFill>
                  <a:srgbClr val="0070C0"/>
                </a:solidFill>
              </a:rPr>
              <a:t>BIG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virtual cache under </a:t>
            </a:r>
            <a:r>
              <a:rPr lang="en-US" i="1" dirty="0">
                <a:solidFill>
                  <a:srgbClr val="0070C0"/>
                </a:solidFill>
              </a:rPr>
              <a:t>one consistent</a:t>
            </a:r>
            <a:r>
              <a:rPr lang="en-US" dirty="0"/>
              <a:t> caching policy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072364"/>
            <a:ext cx="4159122" cy="30318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87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Allotment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9300" y="1915906"/>
            <a:ext cx="6781800" cy="30419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70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>
                <a:solidFill>
                  <a:srgbClr val="808080"/>
                </a:solidFill>
              </a:rPr>
              <a:t>Cache Allotment</a:t>
            </a:r>
            <a:br>
              <a:rPr lang="en-US" dirty="0">
                <a:solidFill>
                  <a:srgbClr val="808080"/>
                </a:solidFill>
              </a:rPr>
            </a:br>
            <a:endParaRPr lang="en-US" dirty="0">
              <a:solidFill>
                <a:srgbClr val="808080"/>
              </a:solidFill>
            </a:endParaRPr>
          </a:p>
          <a:p>
            <a:r>
              <a:rPr lang="en-US" dirty="0"/>
              <a:t>Performance Estimation 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Applying BIG Cache in General Topology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Developing Caching mechanisms for BIG Cache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89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SzPct val="100000"/>
              <a:buFont typeface="Wingdings" charset="2"/>
              <a:buChar char="§"/>
            </a:pPr>
            <a:r>
              <a:rPr lang="en-US" altLang="zh-CN" sz="4300" dirty="0"/>
              <a:t>BIG cache abstraction </a:t>
            </a:r>
            <a:r>
              <a:rPr lang="en-US" altLang="zh-CN" sz="4300" i="1" dirty="0">
                <a:solidFill>
                  <a:srgbClr val="0070C0"/>
                </a:solidFill>
              </a:rPr>
              <a:t>decouples</a:t>
            </a:r>
            <a:r>
              <a:rPr lang="en-US" altLang="zh-CN" sz="4300" dirty="0"/>
              <a:t> cache allocation issues from content placement/replacement policies</a:t>
            </a:r>
            <a:br>
              <a:rPr lang="en-US" altLang="zh-CN" sz="4300" dirty="0"/>
            </a:br>
            <a:endParaRPr lang="en-US" altLang="zh-CN" sz="4300" dirty="0"/>
          </a:p>
          <a:p>
            <a:pPr>
              <a:buSzPct val="100000"/>
              <a:buFont typeface="Wingdings" charset="2"/>
              <a:buChar char="§"/>
            </a:pPr>
            <a:r>
              <a:rPr lang="en-US" altLang="zh-CN" sz="4300" dirty="0"/>
              <a:t>It allows </a:t>
            </a:r>
            <a:r>
              <a:rPr lang="en-US" altLang="zh-CN" sz="4300" i="1" dirty="0">
                <a:solidFill>
                  <a:srgbClr val="0070C0"/>
                </a:solidFill>
              </a:rPr>
              <a:t>any existing </a:t>
            </a:r>
            <a:r>
              <a:rPr lang="en-US" altLang="zh-CN" sz="4300" dirty="0"/>
              <a:t>cache replacement strategy (e.g., LRU, FIFO, K-HIT, K-LRU, ..</a:t>
            </a:r>
            <a:r>
              <a:rPr lang="en-US" altLang="zh-CN" sz="4300" dirty="0" err="1"/>
              <a:t>etc</a:t>
            </a:r>
            <a:r>
              <a:rPr lang="en-US" altLang="zh-CN" sz="4300" dirty="0"/>
              <a:t>) to be applied as </a:t>
            </a:r>
            <a:r>
              <a:rPr lang="en-US" altLang="zh-CN" sz="4300" i="1" dirty="0">
                <a:solidFill>
                  <a:srgbClr val="0070C0"/>
                </a:solidFill>
              </a:rPr>
              <a:t>a single consistent </a:t>
            </a:r>
            <a:r>
              <a:rPr lang="en-US" altLang="zh-CN" sz="4300" dirty="0"/>
              <a:t>strategy to the entire (virtual) cache.</a:t>
            </a:r>
            <a:br>
              <a:rPr lang="en-US" altLang="zh-CN" sz="4300" dirty="0"/>
            </a:br>
            <a:endParaRPr lang="en-US" altLang="zh-CN" sz="4300" dirty="0"/>
          </a:p>
          <a:p>
            <a:pPr>
              <a:buSzPct val="100000"/>
              <a:buFont typeface="Wingdings" charset="2"/>
              <a:buChar char="§"/>
            </a:pPr>
            <a:r>
              <a:rPr lang="en-US" altLang="zh-CN" sz="4300" dirty="0"/>
              <a:t>The best cache replacement policy should depend on the object access patterns.</a:t>
            </a:r>
            <a:br>
              <a:rPr lang="en-US" altLang="zh-CN" sz="4300" dirty="0"/>
            </a:br>
            <a:endParaRPr lang="en-US" altLang="zh-CN" sz="4300" dirty="0"/>
          </a:p>
          <a:p>
            <a:pPr>
              <a:buSzPct val="100000"/>
              <a:buFont typeface="Wingdings" charset="2"/>
              <a:buChar char="§"/>
            </a:pPr>
            <a:r>
              <a:rPr lang="en-US" altLang="zh-CN" sz="4300" dirty="0"/>
              <a:t>BIG cache allows us to utilize </a:t>
            </a:r>
            <a:r>
              <a:rPr lang="en-US" altLang="zh-CN" sz="4300" i="1" dirty="0">
                <a:solidFill>
                  <a:srgbClr val="0070C0"/>
                </a:solidFill>
              </a:rPr>
              <a:t>all</a:t>
            </a:r>
            <a:r>
              <a:rPr lang="en-US" altLang="zh-CN" sz="4300" dirty="0">
                <a:solidFill>
                  <a:srgbClr val="0070C0"/>
                </a:solidFill>
              </a:rPr>
              <a:t> </a:t>
            </a:r>
            <a:r>
              <a:rPr lang="en-US" altLang="zh-CN" sz="4300" dirty="0"/>
              <a:t>caching resources</a:t>
            </a:r>
          </a:p>
          <a:p>
            <a:pPr lvl="1">
              <a:buSzPct val="100000"/>
              <a:buFont typeface="Wingdings" charset="2"/>
              <a:buChar char="§"/>
            </a:pPr>
            <a:r>
              <a:rPr lang="en-US" altLang="zh-CN" sz="3900" dirty="0"/>
              <a:t>Only </a:t>
            </a:r>
            <a:r>
              <a:rPr lang="en-US" altLang="zh-CN" sz="3900" i="1" dirty="0">
                <a:solidFill>
                  <a:srgbClr val="0070C0"/>
                </a:solidFill>
              </a:rPr>
              <a:t>one copy</a:t>
            </a:r>
            <a:r>
              <a:rPr lang="en-US" altLang="zh-CN" sz="3900" dirty="0"/>
              <a:t> cached along the path from the origin to the edge.</a:t>
            </a:r>
            <a:br>
              <a:rPr lang="en-US" altLang="zh-CN" sz="3900" dirty="0"/>
            </a:br>
            <a:endParaRPr lang="en-US" altLang="zh-CN" sz="3900" dirty="0"/>
          </a:p>
          <a:p>
            <a:pPr>
              <a:buSzPct val="100000"/>
              <a:buFont typeface="Wingdings" charset="2"/>
              <a:buChar char="§"/>
            </a:pPr>
            <a:r>
              <a:rPr lang="en-US" altLang="zh-CN" sz="4300" dirty="0"/>
              <a:t>Moreover, evicted objects are not totally </a:t>
            </a:r>
            <a:r>
              <a:rPr lang="en-US" altLang="zh-CN" sz="4300" i="1" dirty="0">
                <a:solidFill>
                  <a:srgbClr val="0070C0"/>
                </a:solidFill>
              </a:rPr>
              <a:t>discarded</a:t>
            </a:r>
            <a:r>
              <a:rPr lang="en-US" altLang="zh-CN" sz="4300" dirty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2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YouTube</a:t>
            </a:r>
          </a:p>
          <a:p>
            <a:pPr lvl="1"/>
            <a:r>
              <a:rPr lang="en-US" dirty="0"/>
              <a:t>Vijay </a:t>
            </a:r>
            <a:r>
              <a:rPr lang="en-US" dirty="0" err="1"/>
              <a:t>Adhikari</a:t>
            </a:r>
            <a:r>
              <a:rPr lang="en-US" dirty="0"/>
              <a:t>, </a:t>
            </a:r>
            <a:r>
              <a:rPr lang="en-US" dirty="0" err="1"/>
              <a:t>Sourabh</a:t>
            </a:r>
            <a:r>
              <a:rPr lang="en-US" dirty="0"/>
              <a:t> Jain, </a:t>
            </a:r>
            <a:r>
              <a:rPr lang="en-US" dirty="0" err="1"/>
              <a:t>Yingying</a:t>
            </a:r>
            <a:r>
              <a:rPr lang="en-US" dirty="0"/>
              <a:t> Chen, and </a:t>
            </a:r>
            <a:r>
              <a:rPr lang="en-US" dirty="0" err="1"/>
              <a:t>Zhi</a:t>
            </a:r>
            <a:r>
              <a:rPr lang="en-US" dirty="0"/>
              <a:t>-Li Zhang. "Vivisecting </a:t>
            </a:r>
            <a:r>
              <a:rPr lang="en-US" dirty="0" err="1"/>
              <a:t>youtube</a:t>
            </a:r>
            <a:r>
              <a:rPr lang="en-US" dirty="0"/>
              <a:t>: An active measurement study." In </a:t>
            </a:r>
            <a:r>
              <a:rPr lang="en-US" i="1" dirty="0"/>
              <a:t>INFOCOM, 2012 Proceedings IEEE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Netflix,</a:t>
            </a:r>
          </a:p>
          <a:p>
            <a:pPr lvl="1"/>
            <a:r>
              <a:rPr lang="en-US" dirty="0"/>
              <a:t>Vijay </a:t>
            </a:r>
            <a:r>
              <a:rPr lang="en-US" dirty="0" err="1"/>
              <a:t>Adhikari</a:t>
            </a:r>
            <a:r>
              <a:rPr lang="en-US" dirty="0"/>
              <a:t>, Yang </a:t>
            </a:r>
            <a:r>
              <a:rPr lang="en-US" dirty="0" err="1"/>
              <a:t>Guo</a:t>
            </a:r>
            <a:r>
              <a:rPr lang="en-US" dirty="0"/>
              <a:t>, Fang </a:t>
            </a:r>
            <a:r>
              <a:rPr lang="en-US" dirty="0" err="1"/>
              <a:t>Hao</a:t>
            </a:r>
            <a:r>
              <a:rPr lang="en-US" dirty="0"/>
              <a:t>, Matteo </a:t>
            </a:r>
            <a:r>
              <a:rPr lang="en-US" dirty="0" err="1"/>
              <a:t>Varvello</a:t>
            </a:r>
            <a:r>
              <a:rPr lang="en-US" dirty="0"/>
              <a:t>, Volker Hilt, Moritz Steiner, and </a:t>
            </a:r>
            <a:r>
              <a:rPr lang="en-US" dirty="0" err="1"/>
              <a:t>Zhi</a:t>
            </a:r>
            <a:r>
              <a:rPr lang="en-US" dirty="0"/>
              <a:t>-Li Zhang. "Unreeling </a:t>
            </a:r>
            <a:r>
              <a:rPr lang="en-US" dirty="0" err="1"/>
              <a:t>netflix</a:t>
            </a:r>
            <a:r>
              <a:rPr lang="en-US" dirty="0"/>
              <a:t>: Understanding and improving multi-</a:t>
            </a:r>
            <a:r>
              <a:rPr lang="en-US" dirty="0" err="1"/>
              <a:t>cdn</a:t>
            </a:r>
            <a:r>
              <a:rPr lang="en-US" dirty="0"/>
              <a:t> movie delivery." In </a:t>
            </a:r>
            <a:r>
              <a:rPr lang="en-US" i="1" dirty="0"/>
              <a:t>INFOCOM, 2012 Proceedings IEEE</a:t>
            </a:r>
            <a:r>
              <a:rPr lang="en-US" dirty="0"/>
              <a:t>.</a:t>
            </a:r>
          </a:p>
          <a:p>
            <a:pPr lvl="1"/>
            <a:r>
              <a:rPr lang="en-US" sz="2800" i="1" dirty="0"/>
              <a:t>Netflix </a:t>
            </a:r>
            <a:r>
              <a:rPr lang="en-US" sz="2800" i="1" dirty="0" err="1"/>
              <a:t>OpenConnect</a:t>
            </a:r>
            <a:r>
              <a:rPr lang="en-US" sz="2800" i="1" dirty="0"/>
              <a:t>  </a:t>
            </a:r>
            <a:r>
              <a:rPr lang="en-US" sz="2800" dirty="0">
                <a:solidFill>
                  <a:schemeClr val="tx2"/>
                </a:solidFill>
                <a:hlinkClick r:id="rId2"/>
              </a:rPr>
              <a:t>https://openconnect.netflix.com/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Akamai</a:t>
            </a:r>
          </a:p>
          <a:p>
            <a:pPr lvl="1"/>
            <a:r>
              <a:rPr lang="en-US" dirty="0"/>
              <a:t>Erik </a:t>
            </a:r>
            <a:r>
              <a:rPr lang="en-US" dirty="0" err="1"/>
              <a:t>Nygren</a:t>
            </a:r>
            <a:r>
              <a:rPr lang="en-US" dirty="0"/>
              <a:t>, Ramesh K. </a:t>
            </a:r>
            <a:r>
              <a:rPr lang="en-US" dirty="0" err="1"/>
              <a:t>Sitaraman</a:t>
            </a:r>
            <a:r>
              <a:rPr lang="en-US" dirty="0"/>
              <a:t>, and Jennifer Sun. "The </a:t>
            </a:r>
            <a:r>
              <a:rPr lang="en-US" dirty="0" err="1"/>
              <a:t>akamai</a:t>
            </a:r>
            <a:r>
              <a:rPr lang="en-US" dirty="0"/>
              <a:t> network: a platform for high-performance internet applications." </a:t>
            </a:r>
            <a:r>
              <a:rPr lang="en-US" i="1" dirty="0"/>
              <a:t>ACM SIGOPS Operating Systems Review</a:t>
            </a:r>
            <a:r>
              <a:rPr lang="en-US" dirty="0"/>
              <a:t> 44, no. 3 (2010)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Distribution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4854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400" i="1" dirty="0">
                <a:solidFill>
                  <a:srgbClr val="FF0000"/>
                </a:solidFill>
              </a:rPr>
              <a:t>YouTube</a:t>
            </a:r>
            <a:r>
              <a:rPr lang="en-US" sz="2400" i="1" baseline="30000" dirty="0">
                <a:solidFill>
                  <a:srgbClr val="FF0000"/>
                </a:solidFill>
              </a:rPr>
              <a:t>[1]</a:t>
            </a:r>
            <a:r>
              <a:rPr lang="en-US" sz="2400" i="1" dirty="0">
                <a:solidFill>
                  <a:srgbClr val="FF0000"/>
                </a:solidFill>
              </a:rPr>
              <a:t> as a Case Study:</a:t>
            </a:r>
            <a:r>
              <a:rPr lang="en-US" sz="2400" i="1" dirty="0"/>
              <a:t> </a:t>
            </a:r>
            <a:r>
              <a:rPr lang="en-US" sz="2400" dirty="0"/>
              <a:t>world’s largest video sharing site</a:t>
            </a:r>
          </a:p>
          <a:p>
            <a:pPr>
              <a:defRPr/>
            </a:pPr>
            <a:r>
              <a:rPr lang="en-US" sz="2400" dirty="0"/>
              <a:t>User interaction with content (e.g., search for a video) is separated from video delivery</a:t>
            </a:r>
          </a:p>
          <a:p>
            <a:pPr>
              <a:defRPr/>
            </a:pPr>
            <a:r>
              <a:rPr lang="en-US" sz="2400" dirty="0"/>
              <a:t>Employs a combination of various “tricks” and mechanisms to scale with YouTube size &amp; handle video delivery dynamics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C8632-43E1-164E-8DF9-C80A53047D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07983"/>
            <a:ext cx="6248400" cy="292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26983"/>
            <a:ext cx="382466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362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21186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37" y="4056991"/>
            <a:ext cx="5867400" cy="289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Distribution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03771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i="1" dirty="0">
                <a:solidFill>
                  <a:srgbClr val="FF0000"/>
                </a:solidFill>
              </a:rPr>
              <a:t>Netflix</a:t>
            </a:r>
            <a:r>
              <a:rPr lang="en-US" sz="2400" i="1" baseline="30000" dirty="0">
                <a:solidFill>
                  <a:srgbClr val="FF0000"/>
                </a:solidFill>
              </a:rPr>
              <a:t>[2]</a:t>
            </a:r>
            <a:r>
              <a:rPr lang="en-US" sz="2400" i="1" dirty="0">
                <a:solidFill>
                  <a:srgbClr val="FF0000"/>
                </a:solidFill>
              </a:rPr>
              <a:t> as a Case Study:</a:t>
            </a:r>
            <a:r>
              <a:rPr lang="en-US" sz="2400" i="1" dirty="0"/>
              <a:t> “</a:t>
            </a:r>
            <a:r>
              <a:rPr lang="en-US" sz="2400" dirty="0"/>
              <a:t>first” large-scale cloud-sourcing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C8632-43E1-164E-8DF9-C80A53047D8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9969" y="2102313"/>
            <a:ext cx="8698230" cy="20373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6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-107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-107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-107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-107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45770" lvl="1" indent="-342900">
              <a:lnSpc>
                <a:spcPct val="95000"/>
              </a:lnSpc>
              <a:spcBef>
                <a:spcPct val="0"/>
              </a:spcBef>
              <a:buClr>
                <a:srgbClr val="333333"/>
              </a:buClr>
              <a:buFont typeface="Wingdings" charset="2"/>
              <a:buChar char="§"/>
              <a:defRPr/>
            </a:pPr>
            <a:r>
              <a:rPr lang="en-US" sz="1800" kern="0" dirty="0">
                <a:solidFill>
                  <a:srgbClr val="333333"/>
                </a:solidFill>
                <a:latin typeface="Arial"/>
                <a:cs typeface="Arial"/>
              </a:rPr>
              <a:t>Has its own “data center” for certain crucial operations (e.g., user registration, </a:t>
            </a:r>
            <a:r>
              <a:rPr lang="is-IS" sz="1800" kern="0" dirty="0">
                <a:solidFill>
                  <a:srgbClr val="333333"/>
                </a:solidFill>
                <a:latin typeface="Arial"/>
                <a:cs typeface="Arial"/>
              </a:rPr>
              <a:t>…) </a:t>
            </a:r>
            <a:endParaRPr lang="en-US" sz="1800" kern="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445770" lvl="1" indent="-342900">
              <a:lnSpc>
                <a:spcPct val="95000"/>
              </a:lnSpc>
              <a:spcBef>
                <a:spcPct val="0"/>
              </a:spcBef>
              <a:buClr>
                <a:srgbClr val="333333"/>
              </a:buClr>
              <a:buFont typeface="Wingdings" charset="2"/>
              <a:buChar char="§"/>
              <a:defRPr/>
            </a:pPr>
            <a:r>
              <a:rPr lang="en-US" sz="1800" kern="0" dirty="0">
                <a:solidFill>
                  <a:srgbClr val="333333"/>
                </a:solidFill>
                <a:latin typeface="Arial"/>
                <a:cs typeface="Arial"/>
              </a:rPr>
              <a:t>Most web-based user-video interaction, computation/storage operations are cloud-sourced to Amazon AWS</a:t>
            </a:r>
            <a:endParaRPr lang="en-US" sz="1800" kern="0" dirty="0">
              <a:latin typeface="Arial"/>
              <a:cs typeface="Arial"/>
            </a:endParaRPr>
          </a:p>
          <a:p>
            <a:pPr marL="445770" lvl="1" indent="-342900">
              <a:lnSpc>
                <a:spcPct val="95000"/>
              </a:lnSpc>
              <a:spcBef>
                <a:spcPct val="0"/>
              </a:spcBef>
              <a:buClr>
                <a:srgbClr val="333333"/>
              </a:buClr>
              <a:buFont typeface="Wingdings" charset="2"/>
              <a:buChar char="§"/>
              <a:defRPr/>
            </a:pPr>
            <a:r>
              <a:rPr lang="en-US" sz="1800" kern="0" dirty="0">
                <a:latin typeface="Arial"/>
                <a:cs typeface="Arial"/>
              </a:rPr>
              <a:t>Users need to use MS Silverlight or other players for video streaming</a:t>
            </a:r>
          </a:p>
          <a:p>
            <a:pPr marL="445770" lvl="1" indent="-342900">
              <a:lnSpc>
                <a:spcPct val="95000"/>
              </a:lnSpc>
              <a:spcBef>
                <a:spcPct val="0"/>
              </a:spcBef>
              <a:buClr>
                <a:srgbClr val="333333"/>
              </a:buClr>
              <a:buFont typeface="Wingdings" charset="2"/>
              <a:buChar char="§"/>
              <a:defRPr/>
            </a:pPr>
            <a:r>
              <a:rPr lang="en-US" sz="1800" kern="0" dirty="0">
                <a:latin typeface="Arial"/>
                <a:cs typeface="Arial"/>
              </a:rPr>
              <a:t>Video delivery was/is partly out/cloud-sourced to 3 CDNs; </a:t>
            </a:r>
          </a:p>
          <a:p>
            <a:pPr marL="445770" lvl="1" indent="-342900">
              <a:lnSpc>
                <a:spcPct val="95000"/>
              </a:lnSpc>
              <a:spcBef>
                <a:spcPct val="0"/>
              </a:spcBef>
              <a:buClr>
                <a:srgbClr val="333333"/>
              </a:buClr>
              <a:buFont typeface="Wingdings" charset="2"/>
              <a:buChar char="§"/>
              <a:defRPr/>
            </a:pPr>
            <a:r>
              <a:rPr lang="en-US" sz="1800" kern="0" dirty="0">
                <a:latin typeface="Arial"/>
                <a:cs typeface="Arial"/>
              </a:rPr>
              <a:t>but now most utilizes its “own” </a:t>
            </a:r>
            <a:r>
              <a:rPr lang="en-US" sz="1800" kern="0" dirty="0" err="1">
                <a:latin typeface="Arial"/>
                <a:cs typeface="Arial"/>
              </a:rPr>
              <a:t>OpenConnect</a:t>
            </a:r>
            <a:r>
              <a:rPr lang="en-US" sz="1800" kern="0" dirty="0">
                <a:latin typeface="Arial"/>
                <a:cs typeface="Arial"/>
              </a:rPr>
              <a:t> boxes placed at participating ISPs, forming its own CDN</a:t>
            </a: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333333"/>
              </a:buClr>
              <a:buFontTx/>
              <a:buChar char="•"/>
              <a:defRPr/>
            </a:pPr>
            <a:endParaRPr lang="en-US" kern="0" dirty="0">
              <a:solidFill>
                <a:srgbClr val="333333"/>
              </a:solidFill>
              <a:latin typeface="Arial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206358" y="4881568"/>
            <a:ext cx="2429186" cy="1201651"/>
            <a:chOff x="6425205" y="3454037"/>
            <a:chExt cx="2736304" cy="1637080"/>
          </a:xfrm>
        </p:grpSpPr>
        <p:sp>
          <p:nvSpPr>
            <p:cNvPr id="39" name="Cloud 38"/>
            <p:cNvSpPr/>
            <p:nvPr/>
          </p:nvSpPr>
          <p:spPr>
            <a:xfrm>
              <a:off x="6425205" y="3454037"/>
              <a:ext cx="2736304" cy="1637080"/>
            </a:xfrm>
            <a:prstGeom prst="cloud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OpenConnect</a:t>
              </a:r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CDN</a:t>
              </a: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776510" y="4261757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7051996" y="4692538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678851" y="4492725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8589115" y="3861048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202577" y="4272578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8417356" y="4448895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8077200" y="4604105"/>
              <a:ext cx="114506" cy="140105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loud 46"/>
            <p:cNvSpPr/>
            <p:nvPr/>
          </p:nvSpPr>
          <p:spPr>
            <a:xfrm>
              <a:off x="6613319" y="4107909"/>
              <a:ext cx="792644" cy="481091"/>
            </a:xfrm>
            <a:prstGeom prst="cloud">
              <a:avLst/>
            </a:prstGeom>
            <a:solidFill>
              <a:schemeClr val="accent4">
                <a:lumMod val="40000"/>
                <a:lumOff val="60000"/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loud 47"/>
            <p:cNvSpPr/>
            <p:nvPr/>
          </p:nvSpPr>
          <p:spPr>
            <a:xfrm>
              <a:off x="6909095" y="4601295"/>
              <a:ext cx="653331" cy="481091"/>
            </a:xfrm>
            <a:prstGeom prst="cloud">
              <a:avLst/>
            </a:prstGeom>
            <a:solidFill>
              <a:schemeClr val="accent4">
                <a:lumMod val="40000"/>
                <a:lumOff val="60000"/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loud 48"/>
            <p:cNvSpPr/>
            <p:nvPr/>
          </p:nvSpPr>
          <p:spPr>
            <a:xfrm>
              <a:off x="8044178" y="4392285"/>
              <a:ext cx="653331" cy="481091"/>
            </a:xfrm>
            <a:prstGeom prst="cloud">
              <a:avLst/>
            </a:prstGeom>
            <a:solidFill>
              <a:schemeClr val="accent4">
                <a:lumMod val="40000"/>
                <a:lumOff val="60000"/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loud 49"/>
            <p:cNvSpPr/>
            <p:nvPr/>
          </p:nvSpPr>
          <p:spPr>
            <a:xfrm>
              <a:off x="8241455" y="3760607"/>
              <a:ext cx="653331" cy="481091"/>
            </a:xfrm>
            <a:prstGeom prst="cloud">
              <a:avLst/>
            </a:prstGeom>
            <a:solidFill>
              <a:schemeClr val="accent4">
                <a:lumMod val="40000"/>
                <a:lumOff val="60000"/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loud 50"/>
            <p:cNvSpPr/>
            <p:nvPr/>
          </p:nvSpPr>
          <p:spPr>
            <a:xfrm>
              <a:off x="7472169" y="4208349"/>
              <a:ext cx="653331" cy="481091"/>
            </a:xfrm>
            <a:prstGeom prst="cloud">
              <a:avLst/>
            </a:prstGeom>
            <a:solidFill>
              <a:schemeClr val="accent4">
                <a:lumMod val="40000"/>
                <a:lumOff val="60000"/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059769" y="2574085"/>
            <a:ext cx="6727535" cy="3063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/>
              <a:t>Google: deploys its own CDN </a:t>
            </a:r>
            <a:endParaRPr lang="en-US" sz="3200" b="1" i="1" dirty="0"/>
          </a:p>
          <a:p>
            <a:pPr algn="just">
              <a:defRPr/>
            </a:pPr>
            <a:r>
              <a:rPr lang="en-US" sz="3200" dirty="0"/>
              <a:t>Netflix/Bing: utilized Akamai CDN</a:t>
            </a:r>
          </a:p>
          <a:p>
            <a:pPr algn="just">
              <a:defRPr/>
            </a:pPr>
            <a:r>
              <a:rPr lang="en-US" sz="3200" dirty="0"/>
              <a:t>   (it now also builds its own CDN)</a:t>
            </a:r>
          </a:p>
          <a:p>
            <a:pPr algn="just">
              <a:defRPr/>
            </a:pPr>
            <a:r>
              <a:rPr lang="en-US" sz="3200" dirty="0"/>
              <a:t>Amazon and Facebook have also built its own CDNs</a:t>
            </a:r>
          </a:p>
        </p:txBody>
      </p:sp>
    </p:spTree>
    <p:extLst>
      <p:ext uri="{BB962C8B-B14F-4D97-AF65-F5344CB8AC3E}">
        <p14:creationId xmlns:p14="http://schemas.microsoft.com/office/powerpoint/2010/main" val="11298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u="sng" dirty="0"/>
              <a:t>I</a:t>
            </a:r>
            <a:r>
              <a:rPr lang="en-US" dirty="0"/>
              <a:t>nformation </a:t>
            </a:r>
            <a:r>
              <a:rPr lang="en-US" i="1" u="sng" dirty="0"/>
              <a:t>C</a:t>
            </a:r>
            <a:r>
              <a:rPr lang="en-US" dirty="0"/>
              <a:t>entric </a:t>
            </a:r>
            <a:r>
              <a:rPr lang="en-US" i="1" u="sng" dirty="0"/>
              <a:t>N</a:t>
            </a:r>
            <a:r>
              <a:rPr lang="en-US" dirty="0"/>
              <a:t>etworking (ICN)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An approach to shift the Internet infrastructure from a </a:t>
            </a:r>
            <a:r>
              <a:rPr lang="en-US" i="1" dirty="0">
                <a:solidFill>
                  <a:srgbClr val="0070C0"/>
                </a:solidFill>
              </a:rPr>
              <a:t>host-centric</a:t>
            </a:r>
            <a:r>
              <a:rPr lang="en-US" dirty="0"/>
              <a:t> paradigm, to focus on </a:t>
            </a:r>
            <a:r>
              <a:rPr lang="en-US" i="1" dirty="0">
                <a:solidFill>
                  <a:srgbClr val="0070C0"/>
                </a:solidFill>
              </a:rPr>
              <a:t>‘’named information”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ICN Primitives </a:t>
            </a:r>
          </a:p>
          <a:p>
            <a:pPr lvl="1"/>
            <a:r>
              <a:rPr lang="en-US" dirty="0"/>
              <a:t>Storage is an integral part of network substrate</a:t>
            </a:r>
          </a:p>
          <a:p>
            <a:pPr lvl="1"/>
            <a:r>
              <a:rPr lang="en-US" dirty="0"/>
              <a:t>Caching-along-the-path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FD889E0-CAB2-4699-909D-B9A88D47ACBE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30" y="6356350"/>
            <a:ext cx="5377070" cy="365125"/>
          </a:xfrm>
        </p:spPr>
        <p:txBody>
          <a:bodyPr/>
          <a:lstStyle/>
          <a:p>
            <a:pPr algn="l"/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/wiki/Information-</a:t>
            </a:r>
            <a:r>
              <a:rPr lang="en-US" dirty="0" err="1"/>
              <a:t>centric_networking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6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Management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4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None/>
            </a:pPr>
            <a:r>
              <a:rPr lang="en-US" dirty="0">
                <a:solidFill>
                  <a:srgbClr val="0070C0"/>
                </a:solidFill>
              </a:rPr>
              <a:t>Q: How shall we effectively utilize the cache </a:t>
            </a:r>
            <a:r>
              <a:rPr lang="en-US">
                <a:solidFill>
                  <a:srgbClr val="0070C0"/>
                </a:solidFill>
              </a:rPr>
              <a:t>resources?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9229" y="2101850"/>
            <a:ext cx="4212771" cy="4756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Caching Policy</a:t>
            </a:r>
          </a:p>
          <a:p>
            <a:pPr lvl="1"/>
            <a:r>
              <a:rPr lang="en-US" dirty="0"/>
              <a:t>What content to cache, and when to cache?</a:t>
            </a:r>
          </a:p>
          <a:p>
            <a:pPr lvl="2"/>
            <a:r>
              <a:rPr lang="en-US" sz="2200" dirty="0"/>
              <a:t>e.g., only cache popular content, cache at first request, </a:t>
            </a:r>
            <a:r>
              <a:rPr lang="is-IS" sz="2200" dirty="0"/>
              <a:t>… etc.</a:t>
            </a:r>
            <a:br>
              <a:rPr lang="is-IS" sz="2200" dirty="0"/>
            </a:br>
            <a:endParaRPr lang="is-IS" sz="2200" dirty="0"/>
          </a:p>
          <a:p>
            <a:r>
              <a:rPr lang="en-US" dirty="0"/>
              <a:t>Cache Replacement Strategy</a:t>
            </a:r>
          </a:p>
          <a:p>
            <a:pPr lvl="1"/>
            <a:r>
              <a:rPr lang="en-US" dirty="0"/>
              <a:t>If the cache is full, which cached content is evicted?</a:t>
            </a:r>
          </a:p>
          <a:p>
            <a:pPr lvl="2"/>
            <a:r>
              <a:rPr lang="en-US" dirty="0"/>
              <a:t>e.g., LRU, LFU, </a:t>
            </a:r>
            <a:r>
              <a:rPr lang="is-IS" dirty="0"/>
              <a:t>… etc.</a:t>
            </a:r>
            <a:br>
              <a:rPr lang="is-IS" dirty="0"/>
            </a:br>
            <a:endParaRPr lang="is-IS" dirty="0"/>
          </a:p>
          <a:p>
            <a:r>
              <a:rPr lang="is-IS" dirty="0"/>
              <a:t>Object Allocation</a:t>
            </a:r>
          </a:p>
          <a:p>
            <a:pPr lvl="1"/>
            <a:r>
              <a:rPr lang="is-IS" dirty="0"/>
              <a:t>Which caches keep a copy of the requested object on its way to users?</a:t>
            </a:r>
          </a:p>
          <a:p>
            <a:pPr lvl="2"/>
            <a:r>
              <a:rPr lang="en-US" dirty="0"/>
              <a:t>e</a:t>
            </a:r>
            <a:r>
              <a:rPr lang="is-IS" dirty="0"/>
              <a:t>.g., cache everywhere, cache probablistically, ... </a:t>
            </a:r>
            <a:r>
              <a:rPr lang="en-US" dirty="0"/>
              <a:t>e</a:t>
            </a:r>
            <a:r>
              <a:rPr lang="is-IS" dirty="0"/>
              <a:t>tc. </a:t>
            </a:r>
            <a:br>
              <a:rPr lang="is-IS" dirty="0"/>
            </a:b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09348" y="4783558"/>
            <a:ext cx="439508" cy="615309"/>
          </a:xfrm>
          <a:prstGeom prst="line">
            <a:avLst/>
          </a:prstGeom>
          <a:ln w="9525" cmpd="sng">
            <a:solidFill>
              <a:srgbClr val="FF0000"/>
            </a:solidFill>
            <a:headEnd type="non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61649" y="2176793"/>
            <a:ext cx="2117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Origin Content Servers</a:t>
            </a:r>
            <a:endParaRPr lang="en-US" sz="14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412335" y="2780928"/>
            <a:ext cx="2904081" cy="2576402"/>
          </a:xfrm>
          <a:prstGeom prst="cloud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5220" y="5032655"/>
            <a:ext cx="168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latin typeface="Times New Roman"/>
                <a:cs typeface="Times New Roman"/>
              </a:rPr>
              <a:t>Interests or </a:t>
            </a:r>
          </a:p>
          <a:p>
            <a:pPr algn="ctr"/>
            <a:r>
              <a:rPr lang="en-US" sz="1200" b="1" dirty="0">
                <a:solidFill>
                  <a:srgbClr val="0000FF"/>
                </a:solidFill>
                <a:latin typeface="Times New Roman"/>
                <a:cs typeface="Times New Roman"/>
              </a:rPr>
              <a:t>Content Requests</a:t>
            </a:r>
            <a:endParaRPr lang="en-US" sz="12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15047" y="3356992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96136" y="4509120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265806" y="4581128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437194" y="4657047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732240" y="4008975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93283" y="3938922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769862" y="4152991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65723" y="3363240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7397909" y="4824511"/>
            <a:ext cx="341221" cy="571458"/>
          </a:xfrm>
          <a:prstGeom prst="line">
            <a:avLst/>
          </a:prstGeom>
          <a:ln w="9525" cmpd="sng">
            <a:solidFill>
              <a:srgbClr val="FF0000"/>
            </a:solidFill>
            <a:headEnd type="non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859399" y="4364456"/>
            <a:ext cx="459520" cy="479166"/>
          </a:xfrm>
          <a:prstGeom prst="line">
            <a:avLst/>
          </a:prstGeom>
          <a:ln w="9525" cmpd="sng">
            <a:solidFill>
              <a:srgbClr val="FF0000"/>
            </a:solidFill>
            <a:headEnd type="non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7337814" y="3717032"/>
            <a:ext cx="114506" cy="14010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mage result for server clu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59" y="2537800"/>
            <a:ext cx="708831" cy="5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55" y="5472851"/>
            <a:ext cx="998849" cy="7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04" y="5505990"/>
            <a:ext cx="998849" cy="7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mage result for us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44" y="5577301"/>
            <a:ext cx="705002" cy="7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645545" y="5975979"/>
            <a:ext cx="2117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Times New Roman"/>
                <a:cs typeface="Times New Roman"/>
              </a:rPr>
              <a:t>User Bases</a:t>
            </a:r>
            <a:endParaRPr lang="en-US" sz="14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6478027" y="4894885"/>
            <a:ext cx="311466" cy="596225"/>
          </a:xfrm>
          <a:prstGeom prst="line">
            <a:avLst/>
          </a:prstGeom>
          <a:ln w="9525" cmpd="sng">
            <a:solidFill>
              <a:srgbClr val="FF0000"/>
            </a:solidFill>
            <a:headEnd type="non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07829" y="3276558"/>
            <a:ext cx="1962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Times New Roman"/>
                <a:cs typeface="Times New Roman"/>
              </a:rPr>
              <a:t>Cache Nodes/Servers</a:t>
            </a:r>
            <a:endParaRPr lang="en-US" sz="14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Picture 16" descr="mage result for us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46" y="4592762"/>
            <a:ext cx="705002" cy="7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9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23941</TotalTime>
  <Words>2632</Words>
  <Application>Microsoft Macintosh PowerPoint</Application>
  <PresentationFormat>On-screen Show (4:3)</PresentationFormat>
  <Paragraphs>700</Paragraphs>
  <Slides>60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 Math</vt:lpstr>
      <vt:lpstr>Comic Sans MS</vt:lpstr>
      <vt:lpstr>Times New Roman</vt:lpstr>
      <vt:lpstr>Wingdings</vt:lpstr>
      <vt:lpstr>Office Theme</vt:lpstr>
      <vt:lpstr>BIG Cache Abstraction  for Cache Networks</vt:lpstr>
      <vt:lpstr>Outline</vt:lpstr>
      <vt:lpstr>Content is the King!</vt:lpstr>
      <vt:lpstr>Content is the King!</vt:lpstr>
      <vt:lpstr>Cloud Content Distribution</vt:lpstr>
      <vt:lpstr>Content Distribution</vt:lpstr>
      <vt:lpstr>Content Distribution</vt:lpstr>
      <vt:lpstr>Information Centric Networking (ICN)</vt:lpstr>
      <vt:lpstr>Cache Management Issues</vt:lpstr>
      <vt:lpstr>Hierarchical Caching Structure Request Routing</vt:lpstr>
      <vt:lpstr>Caching Along the Path Object Allocation </vt:lpstr>
      <vt:lpstr>Network Simulation Setup</vt:lpstr>
      <vt:lpstr>LCE with LRU – Object Hit Probability</vt:lpstr>
      <vt:lpstr>LCE with K-Hit – Object Hit Probability</vt:lpstr>
      <vt:lpstr>Problem of Thrashing</vt:lpstr>
      <vt:lpstr>Problem of Thrashing LCE with LRU</vt:lpstr>
      <vt:lpstr>Problem of Thrashing LCE with LRU</vt:lpstr>
      <vt:lpstr>Insights &amp; Motivation</vt:lpstr>
      <vt:lpstr>Outline</vt:lpstr>
      <vt:lpstr>BIG Cache Abstraction</vt:lpstr>
      <vt:lpstr>BIG Cache Abstraction</vt:lpstr>
      <vt:lpstr>Applying LRU to BIG Cache</vt:lpstr>
      <vt:lpstr>BIG Cache Abstraction – Adv. &amp; Issues</vt:lpstr>
      <vt:lpstr>Applying LRU to BIG Cache</vt:lpstr>
      <vt:lpstr>DCLIMB: CACHING strategy for BIG cache</vt:lpstr>
      <vt:lpstr>dClimb Caching Strategy</vt:lpstr>
      <vt:lpstr>dClimb for BIG Cache</vt:lpstr>
      <vt:lpstr>Outline</vt:lpstr>
      <vt:lpstr>Evaluation</vt:lpstr>
      <vt:lpstr>Notation &amp; Assumptions</vt:lpstr>
      <vt:lpstr>Metrics</vt:lpstr>
      <vt:lpstr>Object Allocation Strategies</vt:lpstr>
      <vt:lpstr>Object Allocation Strategies Leave Copy Down (LCD)</vt:lpstr>
      <vt:lpstr>Object Allocation Strategies Leave Copy Probabilistically (LCP)</vt:lpstr>
      <vt:lpstr>Object Allocation Strategies Edge Caching Only (OE)</vt:lpstr>
      <vt:lpstr>Network Simulation Setup</vt:lpstr>
      <vt:lpstr>BIG Cache Abstraction LRU – Object Hit Probability per Layer</vt:lpstr>
      <vt:lpstr>BIG Cache Abstraction LRU – Overall Performance</vt:lpstr>
      <vt:lpstr>BIG Cache Abstraction LRU – Latency &amp; Origin Server Load</vt:lpstr>
      <vt:lpstr>BIG Cache Abstraction Network Usage/Overhead</vt:lpstr>
      <vt:lpstr>BIG Cache Abstraction K-Hit – Object Hit Probability per Layer</vt:lpstr>
      <vt:lpstr>BIG Cache Abstraction K-Hit – Overall Performance</vt:lpstr>
      <vt:lpstr>BIG Cache Abstraction K-Hit – Latency &amp; Origin Server Load</vt:lpstr>
      <vt:lpstr>BIG Cache Abstraction Network Usage/Overhead</vt:lpstr>
      <vt:lpstr>dClimb for BIG Cache Object Hit Probability per Layer</vt:lpstr>
      <vt:lpstr>dClimb for BIG Cache Origin Server Load &amp; Latency</vt:lpstr>
      <vt:lpstr>dClimb for BIG Cache Network Usage/Overhead</vt:lpstr>
      <vt:lpstr>Cache Occupancy</vt:lpstr>
      <vt:lpstr>Summary</vt:lpstr>
      <vt:lpstr>Large Scale Experiment</vt:lpstr>
      <vt:lpstr>Large-Scale Evaluation Hit Probability</vt:lpstr>
      <vt:lpstr>Evaluation Origin Server Load  &amp; Latency</vt:lpstr>
      <vt:lpstr>Outline</vt:lpstr>
      <vt:lpstr>Future Work</vt:lpstr>
      <vt:lpstr>Cache Allotment</vt:lpstr>
      <vt:lpstr>Cache Allotment</vt:lpstr>
      <vt:lpstr>Future Work</vt:lpstr>
      <vt:lpstr>Conclusion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Separation of Benign and Malicious Network Events for Accurate Malware Family Classification </dc:title>
  <dc:creator>Hesham Mekky</dc:creator>
  <cp:lastModifiedBy>Eman R Shehata</cp:lastModifiedBy>
  <cp:revision>1248</cp:revision>
  <cp:lastPrinted>2015-09-25T18:48:36Z</cp:lastPrinted>
  <dcterms:created xsi:type="dcterms:W3CDTF">2015-09-13T22:13:36Z</dcterms:created>
  <dcterms:modified xsi:type="dcterms:W3CDTF">2020-06-10T01:00:36Z</dcterms:modified>
</cp:coreProperties>
</file>