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31"/>
  </p:notesMasterIdLst>
  <p:handoutMasterIdLst>
    <p:handoutMasterId r:id="rId32"/>
  </p:handoutMasterIdLst>
  <p:sldIdLst>
    <p:sldId id="256" r:id="rId2"/>
    <p:sldId id="462" r:id="rId3"/>
    <p:sldId id="353" r:id="rId4"/>
    <p:sldId id="386" r:id="rId5"/>
    <p:sldId id="387" r:id="rId6"/>
    <p:sldId id="388" r:id="rId7"/>
    <p:sldId id="368" r:id="rId8"/>
    <p:sldId id="476" r:id="rId9"/>
    <p:sldId id="477" r:id="rId10"/>
    <p:sldId id="459" r:id="rId11"/>
    <p:sldId id="475" r:id="rId12"/>
    <p:sldId id="460" r:id="rId13"/>
    <p:sldId id="389" r:id="rId14"/>
    <p:sldId id="480" r:id="rId15"/>
    <p:sldId id="486" r:id="rId16"/>
    <p:sldId id="466" r:id="rId17"/>
    <p:sldId id="487" r:id="rId18"/>
    <p:sldId id="478" r:id="rId19"/>
    <p:sldId id="482" r:id="rId20"/>
    <p:sldId id="488" r:id="rId21"/>
    <p:sldId id="489" r:id="rId22"/>
    <p:sldId id="494" r:id="rId23"/>
    <p:sldId id="479" r:id="rId24"/>
    <p:sldId id="366" r:id="rId25"/>
    <p:sldId id="484" r:id="rId26"/>
    <p:sldId id="471" r:id="rId27"/>
    <p:sldId id="485" r:id="rId28"/>
    <p:sldId id="379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00A000"/>
    <a:srgbClr val="808080"/>
    <a:srgbClr val="585758"/>
    <a:srgbClr val="A00000"/>
    <a:srgbClr val="5060D0"/>
    <a:srgbClr val="F2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1" autoAdjust="0"/>
    <p:restoredTop sz="73481"/>
  </p:normalViewPr>
  <p:slideViewPr>
    <p:cSldViewPr snapToGrid="0" snapToObjects="1">
      <p:cViewPr varScale="1">
        <p:scale>
          <a:sx n="84" d="100"/>
          <a:sy n="84" d="100"/>
        </p:scale>
        <p:origin x="192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6D7B3-838A-C445-8EEE-DEC88BCE35D6}" type="datetimeFigureOut">
              <a:rPr lang="en-US" smtClean="0"/>
              <a:t>9/20/18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97AD4-2940-6844-9337-0EF7B7B8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32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565A3-7A08-0F4F-B9A3-4F96AD64C375}" type="datetimeFigureOut">
              <a:rPr lang="en-US" smtClean="0"/>
              <a:t>9/20/18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D0BF8-5D2A-D044-86D7-15D89B4A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5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13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3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59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89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4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80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9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9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33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74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16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6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18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81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14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80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4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7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75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1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0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8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3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424D-F5BC-1448-9911-5BF66C11332C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DB06-B95D-D04D-8CF0-5BC7401B30F3}" type="datetime1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5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37BE-844F-4540-BF56-FBADDE24F6FF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87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BDD7-B6AC-1849-BA00-AFE6508865C0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1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200">
                <a:solidFill>
                  <a:srgbClr val="A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charset="2"/>
              <a:buChar char="§"/>
              <a:defRPr sz="3000"/>
            </a:lvl1pPr>
            <a:lvl2pPr marL="742950" indent="-285750">
              <a:buFont typeface="Wingdings" charset="2"/>
              <a:buChar char="Ø"/>
              <a:defRPr sz="2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1CA1-45C9-344B-A141-A0F39D3B7F12}" type="datetime1">
              <a:rPr lang="en-US" smtClean="0"/>
              <a:t>9/20/18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857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5758"/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8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utline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200"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q"/>
              <a:defRPr sz="3000"/>
            </a:lvl1pPr>
            <a:lvl2pPr marL="742950" indent="-285750">
              <a:buFont typeface="Wingdings" pitchFamily="2" charset="2"/>
              <a:buChar char="§"/>
              <a:defRPr sz="2600">
                <a:solidFill>
                  <a:schemeClr val="tx1"/>
                </a:solidFill>
              </a:defRPr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1CA1-45C9-344B-A141-A0F39D3B7F12}" type="datetime1">
              <a:rPr lang="en-US" smtClean="0"/>
              <a:t>9/20/18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857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5758"/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01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4A09-50C0-8E44-99F2-F2EA26D1C9D5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4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F186-E6F2-F442-AFFA-3A0D3897CD5C}" type="datetime1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77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4083-A0FE-EB4C-BE91-224152DE9E2B}" type="datetime1">
              <a:rPr lang="en-US" smtClean="0"/>
              <a:t>9/20/18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6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A239-0475-3F41-AEFD-843ED3FC3B09}" type="datetime1">
              <a:rPr lang="en-US" smtClean="0"/>
              <a:t>9/20/18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D303-1C98-E74D-8417-B32F4940AB8B}" type="datetime1">
              <a:rPr lang="en-US" smtClean="0"/>
              <a:t>9/20/18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4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48DC-9C74-0341-8383-BDA7A6530A01}" type="datetime1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2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D1CA1-45C9-344B-A141-A0F39D3B7F12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1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(null)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(null)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(null)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900" y="1146167"/>
            <a:ext cx="8523340" cy="147002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A Framework for Evaluating Caching Policies in a Hierarchical Network of Caches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2" y="3186444"/>
            <a:ext cx="8356600" cy="278890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Eman Ramadan, </a:t>
            </a:r>
            <a:r>
              <a:rPr lang="en-US" sz="2800" b="1" dirty="0" err="1">
                <a:solidFill>
                  <a:schemeClr val="tx1"/>
                </a:solidFill>
              </a:rPr>
              <a:t>Pariya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Babaie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Zhi</a:t>
            </a:r>
            <a:r>
              <a:rPr lang="en-US" sz="2800" b="1" dirty="0">
                <a:solidFill>
                  <a:schemeClr val="tx1"/>
                </a:solidFill>
              </a:rPr>
              <a:t>-Li Zhang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Presented By: Arvind Narayanan</a:t>
            </a:r>
          </a:p>
          <a:p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University of Minnesota, USA                         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448" y="5784758"/>
            <a:ext cx="1352243" cy="7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6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6A226-11A5-7844-9553-3A07CD15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Analysis of Cache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034C5-4B84-B645-B1AC-145EC4800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main issue with the current approaches lies in the </a:t>
            </a:r>
            <a:r>
              <a:rPr lang="en-US" sz="2800" i="1" dirty="0">
                <a:solidFill>
                  <a:srgbClr val="0070C0"/>
                </a:solidFill>
              </a:rPr>
              <a:t>accuracy</a:t>
            </a:r>
            <a:r>
              <a:rPr lang="en-US" sz="2800" dirty="0"/>
              <a:t> of estimating the </a:t>
            </a:r>
            <a:r>
              <a:rPr lang="en-US" sz="2800" i="1" dirty="0">
                <a:solidFill>
                  <a:srgbClr val="0070C0"/>
                </a:solidFill>
              </a:rPr>
              <a:t>superposition</a:t>
            </a:r>
            <a:r>
              <a:rPr lang="en-US" sz="2800" dirty="0"/>
              <a:t> of the </a:t>
            </a:r>
            <a:r>
              <a:rPr lang="en-US" sz="2800" i="1" dirty="0">
                <a:solidFill>
                  <a:srgbClr val="0070C0"/>
                </a:solidFill>
              </a:rPr>
              <a:t>miss streams</a:t>
            </a:r>
            <a:r>
              <a:rPr lang="en-US" sz="2800" dirty="0"/>
              <a:t> arriving at the intermediate caches.</a:t>
            </a:r>
          </a:p>
          <a:p>
            <a:pPr lvl="1"/>
            <a:endParaRPr lang="en-US" sz="2800" dirty="0"/>
          </a:p>
          <a:p>
            <a:r>
              <a:rPr lang="en-US" sz="2800" dirty="0"/>
              <a:t>Also, these approaches are </a:t>
            </a:r>
            <a:r>
              <a:rPr lang="en-US" sz="2800" i="1" dirty="0">
                <a:solidFill>
                  <a:srgbClr val="0070C0"/>
                </a:solidFill>
              </a:rPr>
              <a:t>computationally very extensive</a:t>
            </a:r>
            <a:r>
              <a:rPr lang="en-US" sz="2800" dirty="0"/>
              <a:t> when the size of the cache network grows, thus, they are not </a:t>
            </a:r>
            <a:r>
              <a:rPr lang="en-US" sz="2800" i="1" dirty="0">
                <a:solidFill>
                  <a:srgbClr val="0070C0"/>
                </a:solidFill>
              </a:rPr>
              <a:t>scalable</a:t>
            </a:r>
            <a:r>
              <a:rPr lang="en-US" sz="2800" dirty="0"/>
              <a:t>. 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1642F-A282-E34C-B23F-42EF1F5C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DFC7CD-FC8B-154F-BF5A-A67B5D3E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402854"/>
            <a:ext cx="7328647" cy="365125"/>
          </a:xfrm>
        </p:spPr>
        <p:txBody>
          <a:bodyPr/>
          <a:lstStyle/>
          <a:p>
            <a:pPr algn="l"/>
            <a:r>
              <a:rPr lang="en-US" dirty="0"/>
              <a:t>[1] </a:t>
            </a:r>
            <a:r>
              <a:rPr lang="en-US" dirty="0" err="1"/>
              <a:t>N.C.Fofack</a:t>
            </a:r>
            <a:r>
              <a:rPr lang="en-US" dirty="0"/>
              <a:t> et al. “Performance evaluation of hierarchical TTL-based cache networks,” </a:t>
            </a:r>
            <a:r>
              <a:rPr lang="en-US" i="1" dirty="0"/>
              <a:t>Computer Networks</a:t>
            </a:r>
            <a:r>
              <a:rPr lang="en-US" dirty="0"/>
              <a:t>, 2014 </a:t>
            </a:r>
          </a:p>
          <a:p>
            <a:pPr algn="l"/>
            <a:r>
              <a:rPr lang="en-US" dirty="0"/>
              <a:t>[2] D. S. Berger et </a:t>
            </a:r>
            <a:r>
              <a:rPr lang="en-US" dirty="0" err="1"/>
              <a:t>al.,“Exact</a:t>
            </a:r>
            <a:r>
              <a:rPr lang="en-US" dirty="0"/>
              <a:t> analysis of TTL  cache networks,” </a:t>
            </a:r>
            <a:r>
              <a:rPr lang="en-US" i="1" dirty="0"/>
              <a:t>Performance Evaluation</a:t>
            </a:r>
            <a:r>
              <a:rPr lang="en-US" dirty="0"/>
              <a:t>, 2014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B0E4226-3347-3246-9179-46B682F78E57}"/>
              </a:ext>
            </a:extLst>
          </p:cNvPr>
          <p:cNvSpPr/>
          <p:nvPr/>
        </p:nvSpPr>
        <p:spPr>
          <a:xfrm>
            <a:off x="1208232" y="2672840"/>
            <a:ext cx="6727535" cy="1643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There exists no </a:t>
            </a:r>
            <a:r>
              <a:rPr lang="en-US" sz="2400" i="1" dirty="0"/>
              <a:t>general </a:t>
            </a:r>
            <a:r>
              <a:rPr lang="en-US" sz="2400" dirty="0"/>
              <a:t>methodology for computing, approximating, or even bounding the hit probabilities for a </a:t>
            </a:r>
            <a:r>
              <a:rPr lang="en-US" sz="2400" i="1" dirty="0"/>
              <a:t>network </a:t>
            </a:r>
            <a:r>
              <a:rPr lang="en-US" sz="2400" dirty="0"/>
              <a:t>of caches within a reasonable computation cost.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349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3AB0D8-F537-3047-AE34-D37131E4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947C9-D896-6440-8945-CEF48DFF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q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Introduction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charset="2"/>
              <a:buChar char="q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Motivation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&amp; Related Work</a:t>
            </a:r>
            <a:br>
              <a:rPr lang="en-US" dirty="0"/>
            </a:b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/>
              <a:t>Contribution: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Hit Probability Estimation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Comparison Framework</a:t>
            </a:r>
            <a:br>
              <a:rPr lang="en-US" dirty="0"/>
            </a:b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/>
              <a:t>Evaluation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C4E95-75D1-574C-8196-09E20291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84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DE39F5-B31A-4841-8E71-CEAE6E05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Hit Probability Estimation for Cache Network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5F286E-0A16-524A-B67A-DD0F5CD65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the </a:t>
            </a:r>
            <a:r>
              <a:rPr lang="en-US" i="1" dirty="0">
                <a:solidFill>
                  <a:srgbClr val="0070C0"/>
                </a:solidFill>
                <a:latin typeface="CMR10"/>
              </a:rPr>
              <a:t>hit probability </a:t>
            </a:r>
            <a:r>
              <a:rPr lang="en-US" dirty="0">
                <a:latin typeface="NimbusRomNo9L"/>
              </a:rPr>
              <a:t>of object </a:t>
            </a:r>
            <a:r>
              <a:rPr lang="en-US" dirty="0">
                <a:latin typeface="CMMI10"/>
              </a:rPr>
              <a:t>O</a:t>
            </a:r>
            <a:r>
              <a:rPr lang="en-US" baseline="-25000" dirty="0">
                <a:latin typeface="CMMI10"/>
              </a:rPr>
              <a:t>i</a:t>
            </a:r>
            <a:r>
              <a:rPr lang="en-US" sz="1100" dirty="0">
                <a:latin typeface="CMMI7"/>
              </a:rPr>
              <a:t> </a:t>
            </a:r>
            <a:r>
              <a:rPr lang="en-US" dirty="0">
                <a:latin typeface="NimbusRomNo9L"/>
              </a:rPr>
              <a:t>for a </a:t>
            </a:r>
            <a:r>
              <a:rPr lang="en-US" i="1" dirty="0">
                <a:solidFill>
                  <a:srgbClr val="0070C0"/>
                </a:solidFill>
                <a:latin typeface="NimbusRomNo9L"/>
              </a:rPr>
              <a:t>single cache </a:t>
            </a:r>
            <a:r>
              <a:rPr lang="en-US" dirty="0">
                <a:latin typeface="NimbusRomNo9L"/>
              </a:rPr>
              <a:t>under caching policy </a:t>
            </a:r>
            <a:r>
              <a:rPr lang="en-US" dirty="0">
                <a:latin typeface="CMMI10"/>
              </a:rPr>
              <a:t>P </a:t>
            </a:r>
            <a:r>
              <a:rPr lang="en-US" dirty="0">
                <a:latin typeface="NimbusRomNo9L"/>
              </a:rPr>
              <a:t>as a function of the cache size </a:t>
            </a:r>
            <a:r>
              <a:rPr lang="en-US" dirty="0">
                <a:latin typeface="CMMI10"/>
              </a:rPr>
              <a:t>C</a:t>
            </a:r>
            <a:r>
              <a:rPr lang="en-US" dirty="0">
                <a:latin typeface="NimbusRomNo9L"/>
              </a:rPr>
              <a:t>, and the object request rate </a:t>
            </a:r>
            <a:r>
              <a:rPr lang="el-GR" dirty="0">
                <a:latin typeface="CMMI10"/>
              </a:rPr>
              <a:t>λ</a:t>
            </a:r>
            <a:r>
              <a:rPr lang="en-US" baseline="-25000" dirty="0" err="1">
                <a:latin typeface="CMMI10"/>
              </a:rPr>
              <a:t>i</a:t>
            </a:r>
            <a:r>
              <a:rPr lang="en-US" dirty="0">
                <a:latin typeface="NimbusRomNo9L"/>
              </a:rPr>
              <a:t>.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We propose a </a:t>
            </a:r>
            <a:r>
              <a:rPr lang="en-US" i="1" dirty="0">
                <a:solidFill>
                  <a:srgbClr val="0070C0"/>
                </a:solidFill>
              </a:rPr>
              <a:t>general simplified </a:t>
            </a:r>
            <a:r>
              <a:rPr lang="en-US" dirty="0"/>
              <a:t>approach to calculate the hit probability for a tandem cache network using </a:t>
            </a:r>
            <a:r>
              <a:rPr lang="en-US" i="1" dirty="0">
                <a:solidFill>
                  <a:srgbClr val="0070C0"/>
                </a:solidFill>
              </a:rPr>
              <a:t>“BIG” cache abstraction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12B455-06A4-B846-A792-D3BE6CD7BAB6}"/>
              </a:ext>
            </a:extLst>
          </p:cNvPr>
          <p:cNvGrpSpPr/>
          <p:nvPr/>
        </p:nvGrpSpPr>
        <p:grpSpPr>
          <a:xfrm>
            <a:off x="7258765" y="2955006"/>
            <a:ext cx="1731003" cy="908175"/>
            <a:chOff x="7186107" y="2710188"/>
            <a:chExt cx="1731003" cy="90817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B0751D6-0BC5-A14F-B1F4-C307996FEC5B}"/>
                </a:ext>
              </a:extLst>
            </p:cNvPr>
            <p:cNvSpPr/>
            <p:nvPr/>
          </p:nvSpPr>
          <p:spPr>
            <a:xfrm>
              <a:off x="7186107" y="3079520"/>
              <a:ext cx="1731003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Single Cache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53B5D36-A9E2-3047-AF55-E0C1DC485E88}"/>
                </a:ext>
              </a:extLst>
            </p:cNvPr>
            <p:cNvSpPr/>
            <p:nvPr/>
          </p:nvSpPr>
          <p:spPr>
            <a:xfrm>
              <a:off x="7422019" y="2710188"/>
              <a:ext cx="12591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MMI10"/>
                </a:rPr>
                <a:t>p</a:t>
              </a:r>
              <a:r>
                <a:rPr lang="en-US" baseline="-25000" dirty="0">
                  <a:latin typeface="CMMI10"/>
                </a:rPr>
                <a:t>i</a:t>
              </a:r>
              <a:r>
                <a:rPr lang="en-US" dirty="0">
                  <a:latin typeface="CMR10"/>
                </a:rPr>
                <a:t>(</a:t>
              </a:r>
              <a:r>
                <a:rPr lang="en-US" dirty="0">
                  <a:latin typeface="CMMI10"/>
                </a:rPr>
                <a:t>C, </a:t>
              </a:r>
              <a:r>
                <a:rPr lang="el-GR" dirty="0">
                  <a:latin typeface="CMMI10"/>
                </a:rPr>
                <a:t>λ</a:t>
              </a:r>
              <a:r>
                <a:rPr lang="en-US" baseline="-25000" dirty="0" err="1">
                  <a:latin typeface="CMMI10"/>
                </a:rPr>
                <a:t>i</a:t>
              </a:r>
              <a:r>
                <a:rPr lang="en-US" dirty="0">
                  <a:latin typeface="CMMI10"/>
                </a:rPr>
                <a:t>, P)</a:t>
              </a:r>
              <a:r>
                <a:rPr lang="en-US" sz="800" dirty="0">
                  <a:latin typeface="CMMI7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95748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200" dirty="0">
                <a:solidFill>
                  <a:srgbClr val="A00000"/>
                </a:solidFill>
              </a:rPr>
              <a:t>Review: BIG Cache Abstraction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7324" y="5326060"/>
            <a:ext cx="849085" cy="5388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17169" y="4330022"/>
            <a:ext cx="849085" cy="5388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L2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149924" y="3324338"/>
            <a:ext cx="849085" cy="5388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L3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999010" y="2279707"/>
            <a:ext cx="849085" cy="5388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L4</a:t>
            </a:r>
            <a:endParaRPr lang="en-US" dirty="0"/>
          </a:p>
        </p:txBody>
      </p:sp>
      <p:cxnSp>
        <p:nvCxnSpPr>
          <p:cNvPr id="11" name="Straight Connector 10"/>
          <p:cNvCxnSpPr>
            <a:stCxn id="6" idx="0"/>
            <a:endCxn id="7" idx="2"/>
          </p:cNvCxnSpPr>
          <p:nvPr/>
        </p:nvCxnSpPr>
        <p:spPr>
          <a:xfrm flipV="1">
            <a:off x="821868" y="4862172"/>
            <a:ext cx="919845" cy="457195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0"/>
            <a:endCxn id="8" idx="2"/>
          </p:cNvCxnSpPr>
          <p:nvPr/>
        </p:nvCxnSpPr>
        <p:spPr>
          <a:xfrm flipV="1">
            <a:off x="1741713" y="3856488"/>
            <a:ext cx="832755" cy="466841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0"/>
            <a:endCxn id="9" idx="2"/>
          </p:cNvCxnSpPr>
          <p:nvPr/>
        </p:nvCxnSpPr>
        <p:spPr>
          <a:xfrm flipV="1">
            <a:off x="2574468" y="2811857"/>
            <a:ext cx="849086" cy="505788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397324" y="5319366"/>
            <a:ext cx="849085" cy="5388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317169" y="4330022"/>
            <a:ext cx="849085" cy="5388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999009" y="2279707"/>
            <a:ext cx="849085" cy="5388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149924" y="3324338"/>
            <a:ext cx="849085" cy="5388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L3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798558" y="4459854"/>
            <a:ext cx="3441236" cy="5388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BIG Cache</a:t>
            </a:r>
          </a:p>
        </p:txBody>
      </p:sp>
      <p:sp>
        <p:nvSpPr>
          <p:cNvPr id="51" name="Down Arrow 50"/>
          <p:cNvSpPr/>
          <p:nvPr/>
        </p:nvSpPr>
        <p:spPr>
          <a:xfrm>
            <a:off x="6276968" y="3237875"/>
            <a:ext cx="484416" cy="1005683"/>
          </a:xfrm>
          <a:prstGeom prst="downArrow">
            <a:avLst/>
          </a:prstGeom>
          <a:gradFill>
            <a:gsLst>
              <a:gs pos="0">
                <a:srgbClr val="00A000"/>
              </a:gs>
              <a:gs pos="100000">
                <a:schemeClr val="tx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589814" y="5263689"/>
            <a:ext cx="215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LRU, K-Hit, </a:t>
            </a:r>
            <a:r>
              <a:rPr lang="is-IS" sz="2400" b="1" dirty="0"/>
              <a:t>…..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9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46736 -0.403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8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1.85185E-6 L 0.4632 -0.2587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59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46858 -0.1120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0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0.00023 L 0.47204 0.04028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24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50" grpId="0" animBg="1"/>
      <p:bldP spid="51" grpId="0" animBg="1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A00000"/>
                </a:solidFill>
              </a:rPr>
              <a:t>Hit Probability Estimation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93031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3474719" y="1600200"/>
            <a:ext cx="5459513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Apply the hit prob. function to the </a:t>
            </a:r>
            <a:r>
              <a:rPr lang="en-US" sz="2400" i="1" dirty="0">
                <a:solidFill>
                  <a:srgbClr val="0070C0"/>
                </a:solidFill>
              </a:rPr>
              <a:t>virtual cache </a:t>
            </a:r>
            <a:r>
              <a:rPr lang="en-US" sz="2400" dirty="0"/>
              <a:t>composed of the first two layers with total capacity C</a:t>
            </a:r>
            <a:r>
              <a:rPr lang="en-US" sz="2400" baseline="-25000" dirty="0"/>
              <a:t>[1:2]  </a:t>
            </a:r>
            <a:r>
              <a:rPr lang="en-US" sz="2400" dirty="0"/>
              <a:t>= C</a:t>
            </a:r>
            <a:r>
              <a:rPr lang="en-US" sz="2400" baseline="-25000" dirty="0"/>
              <a:t>1 </a:t>
            </a:r>
            <a:r>
              <a:rPr lang="en-US" sz="2400" dirty="0"/>
              <a:t>+ C</a:t>
            </a:r>
            <a:r>
              <a:rPr lang="en-US" sz="2400" baseline="-25000" dirty="0"/>
              <a:t>2 </a:t>
            </a:r>
            <a:r>
              <a:rPr lang="en-US" sz="2400" dirty="0">
                <a:sym typeface="Wingdings" pitchFamily="2" charset="2"/>
              </a:rPr>
              <a:t></a:t>
            </a:r>
            <a:r>
              <a:rPr lang="en-US" sz="2400" dirty="0"/>
              <a:t> hit prob. for O</a:t>
            </a:r>
            <a:r>
              <a:rPr lang="en-US" sz="2400" baseline="-25000" dirty="0"/>
              <a:t>i</a:t>
            </a:r>
            <a:r>
              <a:rPr lang="en-US" sz="2400" dirty="0"/>
              <a:t> from one of these 2 layers (L1+L2) </a:t>
            </a:r>
            <a:r>
              <a:rPr lang="en-US" sz="2400" dirty="0">
                <a:latin typeface="CMMI10"/>
              </a:rPr>
              <a:t>p</a:t>
            </a:r>
            <a:r>
              <a:rPr lang="en-US" sz="2400" baseline="-25000" dirty="0">
                <a:latin typeface="CMMI10"/>
              </a:rPr>
              <a:t>i</a:t>
            </a:r>
            <a:r>
              <a:rPr lang="en-US" sz="2400" dirty="0">
                <a:latin typeface="CMR10"/>
              </a:rPr>
              <a:t>(</a:t>
            </a:r>
            <a:r>
              <a:rPr lang="en-US" sz="2400" dirty="0">
                <a:latin typeface="CMMI10"/>
              </a:rPr>
              <a:t>C</a:t>
            </a:r>
            <a:r>
              <a:rPr lang="en-US" sz="2400" baseline="-25000" dirty="0">
                <a:latin typeface="CMMI10"/>
              </a:rPr>
              <a:t>[1:2]</a:t>
            </a:r>
            <a:r>
              <a:rPr lang="en-US" sz="2400" dirty="0">
                <a:latin typeface="CMMI10"/>
              </a:rPr>
              <a:t>, </a:t>
            </a:r>
            <a:r>
              <a:rPr lang="el-GR" sz="2400" dirty="0">
                <a:latin typeface="CMMI10"/>
              </a:rPr>
              <a:t>λ</a:t>
            </a:r>
            <a:r>
              <a:rPr lang="en-US" sz="2400" baseline="-25000" dirty="0" err="1">
                <a:latin typeface="CMMI10"/>
              </a:rPr>
              <a:t>i</a:t>
            </a:r>
            <a:r>
              <a:rPr lang="en-US" sz="2400" dirty="0">
                <a:latin typeface="CMMI10"/>
              </a:rPr>
              <a:t>, P)</a:t>
            </a:r>
            <a:r>
              <a:rPr lang="en-US" sz="1000" dirty="0">
                <a:latin typeface="CMMI7"/>
              </a:rPr>
              <a:t> </a:t>
            </a:r>
            <a:r>
              <a:rPr lang="en-US" sz="2400" dirty="0"/>
              <a:t>. </a:t>
            </a:r>
            <a:br>
              <a:rPr lang="en-US" sz="2400" dirty="0"/>
            </a:b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Subtracting the hit prob. of O</a:t>
            </a:r>
            <a:r>
              <a:rPr lang="en-US" sz="2400" baseline="-25000" dirty="0"/>
              <a:t>i</a:t>
            </a:r>
            <a:r>
              <a:rPr lang="en-US" sz="2400" dirty="0"/>
              <a:t> at L1 from this value results in the hit prob. of O</a:t>
            </a:r>
            <a:r>
              <a:rPr lang="en-US" sz="2400" baseline="-25000" dirty="0"/>
              <a:t>i</a:t>
            </a:r>
            <a:r>
              <a:rPr lang="en-US" sz="2400" dirty="0"/>
              <a:t> at L2.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14</a:t>
            </a:fld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F50A6A5-55F9-624B-AD41-5C2D0AFCB518}"/>
              </a:ext>
            </a:extLst>
          </p:cNvPr>
          <p:cNvSpPr/>
          <p:nvPr/>
        </p:nvSpPr>
        <p:spPr>
          <a:xfrm>
            <a:off x="1225976" y="5799799"/>
            <a:ext cx="590091" cy="36273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F6136B-D0D0-DC45-AE47-94E9A4D33FF6}"/>
              </a:ext>
            </a:extLst>
          </p:cNvPr>
          <p:cNvSpPr/>
          <p:nvPr/>
        </p:nvSpPr>
        <p:spPr>
          <a:xfrm>
            <a:off x="3784511" y="5156416"/>
            <a:ext cx="5442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CMMI10"/>
              </a:rPr>
              <a:t> Hit Prob. of O</a:t>
            </a:r>
            <a:r>
              <a:rPr lang="en-US" sz="2000" baseline="-25000" dirty="0">
                <a:highlight>
                  <a:srgbClr val="FFFF00"/>
                </a:highlight>
                <a:latin typeface="CMMI10"/>
              </a:rPr>
              <a:t>i</a:t>
            </a:r>
            <a:r>
              <a:rPr lang="en-US" sz="2000" dirty="0">
                <a:highlight>
                  <a:srgbClr val="FFFF00"/>
                </a:highlight>
                <a:latin typeface="CMMI10"/>
              </a:rPr>
              <a:t> at L2 </a:t>
            </a:r>
            <a:r>
              <a:rPr lang="en-US" sz="2000" dirty="0">
                <a:highlight>
                  <a:srgbClr val="FFFF00"/>
                </a:highlight>
                <a:latin typeface="CMMI7"/>
              </a:rPr>
              <a:t>=  </a:t>
            </a:r>
            <a:r>
              <a:rPr lang="en-US" sz="2000" dirty="0">
                <a:highlight>
                  <a:srgbClr val="FFFF00"/>
                </a:highlight>
                <a:latin typeface="CMMI10"/>
              </a:rPr>
              <a:t>p</a:t>
            </a:r>
            <a:r>
              <a:rPr lang="en-US" sz="2000" baseline="-25000" dirty="0">
                <a:highlight>
                  <a:srgbClr val="FFFF00"/>
                </a:highlight>
                <a:latin typeface="CMMI10"/>
              </a:rPr>
              <a:t>i</a:t>
            </a:r>
            <a:r>
              <a:rPr lang="en-US" sz="2000" dirty="0">
                <a:highlight>
                  <a:srgbClr val="FFFF00"/>
                </a:highlight>
                <a:latin typeface="CMR10"/>
              </a:rPr>
              <a:t>(</a:t>
            </a:r>
            <a:r>
              <a:rPr lang="en-US" sz="2000" dirty="0">
                <a:highlight>
                  <a:srgbClr val="FFFF00"/>
                </a:highlight>
                <a:latin typeface="CMMI10"/>
              </a:rPr>
              <a:t>C</a:t>
            </a:r>
            <a:r>
              <a:rPr lang="en-US" sz="2000" baseline="-25000" dirty="0">
                <a:highlight>
                  <a:srgbClr val="FFFF00"/>
                </a:highlight>
                <a:latin typeface="CMMI10"/>
              </a:rPr>
              <a:t>[1:2]</a:t>
            </a:r>
            <a:r>
              <a:rPr lang="en-US" sz="2000" dirty="0">
                <a:highlight>
                  <a:srgbClr val="FFFF00"/>
                </a:highlight>
                <a:latin typeface="CMMI10"/>
              </a:rPr>
              <a:t>, </a:t>
            </a:r>
            <a:r>
              <a:rPr lang="el-GR" sz="2000" dirty="0">
                <a:highlight>
                  <a:srgbClr val="FFFF00"/>
                </a:highlight>
                <a:latin typeface="CMMI10"/>
              </a:rPr>
              <a:t>λ</a:t>
            </a:r>
            <a:r>
              <a:rPr lang="en-US" sz="2000" baseline="-25000" dirty="0" err="1">
                <a:highlight>
                  <a:srgbClr val="FFFF00"/>
                </a:highlight>
                <a:latin typeface="CMMI10"/>
              </a:rPr>
              <a:t>i</a:t>
            </a:r>
            <a:r>
              <a:rPr lang="en-US" sz="2000" dirty="0">
                <a:highlight>
                  <a:srgbClr val="FFFF00"/>
                </a:highlight>
                <a:latin typeface="CMMI10"/>
              </a:rPr>
              <a:t>, P)</a:t>
            </a:r>
            <a:r>
              <a:rPr lang="en-US" sz="2000" dirty="0">
                <a:highlight>
                  <a:srgbClr val="FFFF00"/>
                </a:highlight>
                <a:latin typeface="CMMI7"/>
              </a:rPr>
              <a:t> </a:t>
            </a:r>
            <a:r>
              <a:rPr lang="en-US" sz="2000" dirty="0">
                <a:highlight>
                  <a:srgbClr val="FFFF00"/>
                </a:highlight>
                <a:latin typeface="NimbusRomNo9L"/>
              </a:rPr>
              <a:t> - </a:t>
            </a:r>
            <a:r>
              <a:rPr lang="en-US" sz="2000" dirty="0">
                <a:highlight>
                  <a:srgbClr val="FFFF00"/>
                </a:highlight>
                <a:latin typeface="CMMI10"/>
              </a:rPr>
              <a:t>p</a:t>
            </a:r>
            <a:r>
              <a:rPr lang="en-US" sz="2000" baseline="-25000" dirty="0">
                <a:highlight>
                  <a:srgbClr val="FFFF00"/>
                </a:highlight>
                <a:latin typeface="CMMI10"/>
              </a:rPr>
              <a:t>i</a:t>
            </a:r>
            <a:r>
              <a:rPr lang="en-US" sz="2000" dirty="0">
                <a:highlight>
                  <a:srgbClr val="FFFF00"/>
                </a:highlight>
                <a:latin typeface="CMR10"/>
              </a:rPr>
              <a:t>(</a:t>
            </a:r>
            <a:r>
              <a:rPr lang="en-US" sz="2000" dirty="0">
                <a:highlight>
                  <a:srgbClr val="FFFF00"/>
                </a:highlight>
                <a:latin typeface="CMMI10"/>
              </a:rPr>
              <a:t>C</a:t>
            </a:r>
            <a:r>
              <a:rPr lang="en-US" sz="2000" baseline="-25000" dirty="0">
                <a:highlight>
                  <a:srgbClr val="FFFF00"/>
                </a:highlight>
                <a:latin typeface="CMMI10"/>
              </a:rPr>
              <a:t>[1:1]</a:t>
            </a:r>
            <a:r>
              <a:rPr lang="en-US" sz="2000" dirty="0">
                <a:highlight>
                  <a:srgbClr val="FFFF00"/>
                </a:highlight>
                <a:latin typeface="CMMI10"/>
              </a:rPr>
              <a:t>, </a:t>
            </a:r>
            <a:r>
              <a:rPr lang="el-GR" sz="2000" dirty="0">
                <a:highlight>
                  <a:srgbClr val="FFFF00"/>
                </a:highlight>
                <a:latin typeface="CMMI10"/>
              </a:rPr>
              <a:t>λ</a:t>
            </a:r>
            <a:r>
              <a:rPr lang="en-US" sz="2000" baseline="-25000" dirty="0" err="1">
                <a:highlight>
                  <a:srgbClr val="FFFF00"/>
                </a:highlight>
                <a:latin typeface="CMMI10"/>
              </a:rPr>
              <a:t>i</a:t>
            </a:r>
            <a:r>
              <a:rPr lang="en-US" sz="2000" dirty="0">
                <a:highlight>
                  <a:srgbClr val="FFFF00"/>
                </a:highlight>
                <a:latin typeface="CMMI10"/>
              </a:rPr>
              <a:t>, P)</a:t>
            </a:r>
            <a:r>
              <a:rPr lang="en-US" sz="2000" dirty="0">
                <a:highlight>
                  <a:srgbClr val="FFFF00"/>
                </a:highlight>
                <a:latin typeface="CMMI7"/>
              </a:rPr>
              <a:t> </a:t>
            </a:r>
            <a:r>
              <a:rPr lang="en-US" sz="2000" dirty="0">
                <a:highlight>
                  <a:srgbClr val="FFFF00"/>
                </a:highlight>
                <a:latin typeface="NimbusRomNo9L"/>
              </a:rPr>
              <a:t> </a:t>
            </a:r>
            <a:endParaRPr lang="en-US" sz="2000" dirty="0">
              <a:highlight>
                <a:srgbClr val="FFFF00"/>
              </a:highligh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FB7521-5CA4-7A44-A1E3-10A41F332618}"/>
              </a:ext>
            </a:extLst>
          </p:cNvPr>
          <p:cNvGrpSpPr/>
          <p:nvPr/>
        </p:nvGrpSpPr>
        <p:grpSpPr>
          <a:xfrm>
            <a:off x="1852061" y="5685238"/>
            <a:ext cx="1698170" cy="539622"/>
            <a:chOff x="4335935" y="4266013"/>
            <a:chExt cx="1698170" cy="539622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149BD138-40A8-674A-B32D-0B55CE5DD52F}"/>
                </a:ext>
              </a:extLst>
            </p:cNvPr>
            <p:cNvSpPr/>
            <p:nvPr/>
          </p:nvSpPr>
          <p:spPr>
            <a:xfrm>
              <a:off x="4335935" y="4266013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 L1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F93F860-9260-7A45-BC25-30959CB1158D}"/>
                </a:ext>
              </a:extLst>
            </p:cNvPr>
            <p:cNvSpPr/>
            <p:nvPr/>
          </p:nvSpPr>
          <p:spPr>
            <a:xfrm>
              <a:off x="5185020" y="4266792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L2 </a:t>
              </a:r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A412389-A3ED-7241-A5CF-FEB07CC9E036}"/>
              </a:ext>
            </a:extLst>
          </p:cNvPr>
          <p:cNvSpPr/>
          <p:nvPr/>
        </p:nvSpPr>
        <p:spPr>
          <a:xfrm>
            <a:off x="43168" y="5152928"/>
            <a:ext cx="1150932" cy="17301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49CCB9-632F-6446-B32A-D26785ABFE34}"/>
              </a:ext>
            </a:extLst>
          </p:cNvPr>
          <p:cNvGrpSpPr/>
          <p:nvPr/>
        </p:nvGrpSpPr>
        <p:grpSpPr>
          <a:xfrm>
            <a:off x="79052" y="2404118"/>
            <a:ext cx="1384065" cy="4349954"/>
            <a:chOff x="31574" y="1508255"/>
            <a:chExt cx="1384065" cy="4349954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67AD3E1-BA7B-3B43-886F-8117FCC0A67A}"/>
                </a:ext>
              </a:extLst>
            </p:cNvPr>
            <p:cNvSpPr/>
            <p:nvPr/>
          </p:nvSpPr>
          <p:spPr>
            <a:xfrm>
              <a:off x="34740" y="2449514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Lj</a:t>
              </a:r>
              <a:endParaRPr lang="en-US" baseline="-2500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C64E8E-603E-524E-BD95-B6513C859A8F}"/>
                </a:ext>
              </a:extLst>
            </p:cNvPr>
            <p:cNvCxnSpPr>
              <a:cxnSpLocks/>
              <a:stCxn id="34" idx="0"/>
              <a:endCxn id="36" idx="2"/>
            </p:cNvCxnSpPr>
            <p:nvPr/>
          </p:nvCxnSpPr>
          <p:spPr>
            <a:xfrm flipV="1">
              <a:off x="456117" y="5010915"/>
              <a:ext cx="5343" cy="308451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804035F-F52E-D645-816F-D1D242A14023}"/>
                </a:ext>
              </a:extLst>
            </p:cNvPr>
            <p:cNvCxnSpPr>
              <a:cxnSpLocks/>
              <a:stCxn id="38" idx="0"/>
              <a:endCxn id="29" idx="2"/>
            </p:cNvCxnSpPr>
            <p:nvPr/>
          </p:nvCxnSpPr>
          <p:spPr>
            <a:xfrm flipH="1" flipV="1">
              <a:off x="459283" y="2988357"/>
              <a:ext cx="483" cy="629726"/>
            </a:xfrm>
            <a:prstGeom prst="line">
              <a:avLst/>
            </a:prstGeom>
            <a:ln w="34925">
              <a:solidFill>
                <a:srgbClr val="0070C0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09C84B6-0F60-404F-AF15-5C2D89ED7019}"/>
                </a:ext>
              </a:extLst>
            </p:cNvPr>
            <p:cNvSpPr/>
            <p:nvPr/>
          </p:nvSpPr>
          <p:spPr>
            <a:xfrm>
              <a:off x="31574" y="5319366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L1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F0F3DE26-F890-0149-9969-155A7A04CF8D}"/>
                </a:ext>
              </a:extLst>
            </p:cNvPr>
            <p:cNvSpPr/>
            <p:nvPr/>
          </p:nvSpPr>
          <p:spPr>
            <a:xfrm>
              <a:off x="36917" y="4472072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L2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B1F8F3CF-B931-654E-9EDD-6C666E1A3C65}"/>
                </a:ext>
              </a:extLst>
            </p:cNvPr>
            <p:cNvSpPr/>
            <p:nvPr/>
          </p:nvSpPr>
          <p:spPr>
            <a:xfrm>
              <a:off x="31574" y="1508255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L(H-1)</a:t>
              </a:r>
              <a:endParaRPr lang="en-US" b="1" baseline="-25000" dirty="0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DD44BE39-ED6F-A748-998A-A88EEC37A585}"/>
                </a:ext>
              </a:extLst>
            </p:cNvPr>
            <p:cNvSpPr/>
            <p:nvPr/>
          </p:nvSpPr>
          <p:spPr>
            <a:xfrm>
              <a:off x="35223" y="3618083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346DD76-5EBC-694D-B1D6-6D3A798258A0}"/>
                </a:ext>
              </a:extLst>
            </p:cNvPr>
            <p:cNvSpPr txBox="1"/>
            <p:nvPr/>
          </p:nvSpPr>
          <p:spPr>
            <a:xfrm>
              <a:off x="880660" y="5413331"/>
              <a:ext cx="420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B03C1E0-82EB-D245-9280-1B9DB86A596A}"/>
                </a:ext>
              </a:extLst>
            </p:cNvPr>
            <p:cNvSpPr txBox="1"/>
            <p:nvPr/>
          </p:nvSpPr>
          <p:spPr>
            <a:xfrm>
              <a:off x="880658" y="4525259"/>
              <a:ext cx="397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7143E1B-5F7E-A145-8595-F3B6B8B1AD35}"/>
                </a:ext>
              </a:extLst>
            </p:cNvPr>
            <p:cNvSpPr txBox="1"/>
            <p:nvPr/>
          </p:nvSpPr>
          <p:spPr>
            <a:xfrm>
              <a:off x="880659" y="3682130"/>
              <a:ext cx="397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96DF7D5-9A78-9F44-8F16-BB2CA517D5A8}"/>
                </a:ext>
              </a:extLst>
            </p:cNvPr>
            <p:cNvSpPr txBox="1"/>
            <p:nvPr/>
          </p:nvSpPr>
          <p:spPr>
            <a:xfrm>
              <a:off x="880659" y="1612617"/>
              <a:ext cx="53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/>
                <a:t>H-1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F4C59F3-193E-944E-BAF2-5751A711D3F7}"/>
                </a:ext>
              </a:extLst>
            </p:cNvPr>
            <p:cNvCxnSpPr>
              <a:cxnSpLocks/>
              <a:stCxn id="36" idx="0"/>
              <a:endCxn id="38" idx="2"/>
            </p:cNvCxnSpPr>
            <p:nvPr/>
          </p:nvCxnSpPr>
          <p:spPr>
            <a:xfrm flipH="1" flipV="1">
              <a:off x="459766" y="4156926"/>
              <a:ext cx="1694" cy="315146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C01756-5402-7A4A-82C0-24B705C69C65}"/>
                </a:ext>
              </a:extLst>
            </p:cNvPr>
            <p:cNvSpPr txBox="1"/>
            <p:nvPr/>
          </p:nvSpPr>
          <p:spPr>
            <a:xfrm>
              <a:off x="880659" y="2521559"/>
              <a:ext cx="53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C</a:t>
              </a:r>
              <a:r>
                <a:rPr lang="en-US" baseline="-25000" dirty="0" err="1"/>
                <a:t>j</a:t>
              </a:r>
              <a:endParaRPr lang="en-US" baseline="-25000" dirty="0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D4FCFFA-8B27-4548-BFC6-54349023FEAB}"/>
                </a:ext>
              </a:extLst>
            </p:cNvPr>
            <p:cNvCxnSpPr>
              <a:cxnSpLocks/>
              <a:stCxn id="29" idx="0"/>
              <a:endCxn id="37" idx="2"/>
            </p:cNvCxnSpPr>
            <p:nvPr/>
          </p:nvCxnSpPr>
          <p:spPr>
            <a:xfrm flipH="1" flipV="1">
              <a:off x="456117" y="2047098"/>
              <a:ext cx="3166" cy="402416"/>
            </a:xfrm>
            <a:prstGeom prst="line">
              <a:avLst/>
            </a:prstGeom>
            <a:ln w="34925">
              <a:solidFill>
                <a:srgbClr val="0070C0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F63A4F1-B0B3-D74F-A151-31797010EE52}"/>
              </a:ext>
            </a:extLst>
          </p:cNvPr>
          <p:cNvSpPr/>
          <p:nvPr/>
        </p:nvSpPr>
        <p:spPr>
          <a:xfrm>
            <a:off x="77333" y="1522000"/>
            <a:ext cx="849085" cy="5388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LH</a:t>
            </a:r>
            <a:endParaRPr lang="en-US" b="1" baseline="-25000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39797AD-DA65-1942-836B-61B5F9F0CF7D}"/>
              </a:ext>
            </a:extLst>
          </p:cNvPr>
          <p:cNvCxnSpPr>
            <a:cxnSpLocks/>
            <a:stCxn id="37" idx="0"/>
            <a:endCxn id="52" idx="2"/>
          </p:cNvCxnSpPr>
          <p:nvPr/>
        </p:nvCxnSpPr>
        <p:spPr>
          <a:xfrm flipH="1" flipV="1">
            <a:off x="501876" y="2060843"/>
            <a:ext cx="1719" cy="343275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F05FBC1-4E2F-FA4E-9AEE-07C3B1577EBB}"/>
              </a:ext>
            </a:extLst>
          </p:cNvPr>
          <p:cNvSpPr txBox="1"/>
          <p:nvPr/>
        </p:nvSpPr>
        <p:spPr>
          <a:xfrm>
            <a:off x="882082" y="1534388"/>
            <a:ext cx="157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 Server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1121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A00000"/>
                </a:solidFill>
              </a:rPr>
              <a:t>Hit Probability Estimation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93031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3474719" y="1600200"/>
            <a:ext cx="54595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Generally, the hit prob. of O</a:t>
            </a:r>
            <a:r>
              <a:rPr lang="en-US" sz="2400" baseline="-25000" dirty="0"/>
              <a:t>i </a:t>
            </a:r>
            <a:r>
              <a:rPr lang="en-US" sz="2400" dirty="0"/>
              <a:t>at </a:t>
            </a:r>
            <a:r>
              <a:rPr lang="en-US" sz="2400" dirty="0" err="1"/>
              <a:t>Lj</a:t>
            </a:r>
            <a:r>
              <a:rPr lang="en-US" sz="2400" dirty="0"/>
              <a:t> can be obtained by subtracting the hit prob. of O</a:t>
            </a:r>
            <a:r>
              <a:rPr lang="en-US" sz="2400" baseline="-25000" dirty="0"/>
              <a:t>i</a:t>
            </a:r>
            <a:r>
              <a:rPr lang="en-US" sz="2400" dirty="0"/>
              <a:t> at the first j-1 layers from the the hit prob. of O</a:t>
            </a:r>
            <a:r>
              <a:rPr lang="en-US" sz="2400" baseline="-25000" dirty="0"/>
              <a:t>i</a:t>
            </a:r>
            <a:r>
              <a:rPr lang="en-US" sz="2400" dirty="0"/>
              <a:t> at the first j layers.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15</a:t>
            </a:fld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F50A6A5-55F9-624B-AD41-5C2D0AFCB518}"/>
              </a:ext>
            </a:extLst>
          </p:cNvPr>
          <p:cNvSpPr/>
          <p:nvPr/>
        </p:nvSpPr>
        <p:spPr>
          <a:xfrm>
            <a:off x="1225976" y="4975047"/>
            <a:ext cx="590091" cy="36273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F6136B-D0D0-DC45-AE47-94E9A4D33FF6}"/>
              </a:ext>
            </a:extLst>
          </p:cNvPr>
          <p:cNvSpPr/>
          <p:nvPr/>
        </p:nvSpPr>
        <p:spPr>
          <a:xfrm>
            <a:off x="3638780" y="3303220"/>
            <a:ext cx="5429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CMMI10"/>
              </a:rPr>
              <a:t> Hit Prob. of O</a:t>
            </a:r>
            <a:r>
              <a:rPr lang="en-US" sz="2000" baseline="-25000" dirty="0">
                <a:highlight>
                  <a:srgbClr val="FFFF00"/>
                </a:highlight>
                <a:latin typeface="CMMI10"/>
              </a:rPr>
              <a:t>i</a:t>
            </a:r>
            <a:r>
              <a:rPr lang="en-US" sz="2000" dirty="0">
                <a:highlight>
                  <a:srgbClr val="FFFF00"/>
                </a:highlight>
                <a:latin typeface="CMMI10"/>
              </a:rPr>
              <a:t> at </a:t>
            </a:r>
            <a:r>
              <a:rPr lang="en-US" sz="2000" dirty="0" err="1">
                <a:highlight>
                  <a:srgbClr val="FFFF00"/>
                </a:highlight>
                <a:latin typeface="CMMI10"/>
              </a:rPr>
              <a:t>Lj</a:t>
            </a:r>
            <a:r>
              <a:rPr lang="en-US" sz="2000" dirty="0">
                <a:highlight>
                  <a:srgbClr val="FFFF00"/>
                </a:highlight>
                <a:latin typeface="CMMI10"/>
              </a:rPr>
              <a:t> </a:t>
            </a:r>
            <a:r>
              <a:rPr lang="en-US" sz="2000" dirty="0">
                <a:highlight>
                  <a:srgbClr val="FFFF00"/>
                </a:highlight>
                <a:latin typeface="CMMI7"/>
              </a:rPr>
              <a:t>=  </a:t>
            </a:r>
            <a:r>
              <a:rPr lang="en-US" sz="2000" dirty="0">
                <a:highlight>
                  <a:srgbClr val="FFFF00"/>
                </a:highlight>
                <a:latin typeface="CMMI10"/>
              </a:rPr>
              <a:t>p</a:t>
            </a:r>
            <a:r>
              <a:rPr lang="en-US" sz="2000" baseline="-25000" dirty="0">
                <a:highlight>
                  <a:srgbClr val="FFFF00"/>
                </a:highlight>
                <a:latin typeface="CMMI10"/>
              </a:rPr>
              <a:t>i</a:t>
            </a:r>
            <a:r>
              <a:rPr lang="en-US" sz="2000" dirty="0">
                <a:highlight>
                  <a:srgbClr val="FFFF00"/>
                </a:highlight>
                <a:latin typeface="CMR10"/>
              </a:rPr>
              <a:t>(</a:t>
            </a:r>
            <a:r>
              <a:rPr lang="en-US" sz="2000" dirty="0">
                <a:highlight>
                  <a:srgbClr val="FFFF00"/>
                </a:highlight>
                <a:latin typeface="CMMI10"/>
              </a:rPr>
              <a:t>C</a:t>
            </a:r>
            <a:r>
              <a:rPr lang="en-US" sz="2000" baseline="-25000" dirty="0">
                <a:highlight>
                  <a:srgbClr val="FFFF00"/>
                </a:highlight>
                <a:latin typeface="CMMI10"/>
              </a:rPr>
              <a:t>[1:j]</a:t>
            </a:r>
            <a:r>
              <a:rPr lang="en-US" sz="2000" dirty="0">
                <a:highlight>
                  <a:srgbClr val="FFFF00"/>
                </a:highlight>
                <a:latin typeface="CMMI10"/>
              </a:rPr>
              <a:t>, </a:t>
            </a:r>
            <a:r>
              <a:rPr lang="el-GR" sz="2000" dirty="0">
                <a:highlight>
                  <a:srgbClr val="FFFF00"/>
                </a:highlight>
                <a:latin typeface="CMMI10"/>
              </a:rPr>
              <a:t>λ</a:t>
            </a:r>
            <a:r>
              <a:rPr lang="en-US" sz="2000" baseline="-25000" dirty="0" err="1">
                <a:highlight>
                  <a:srgbClr val="FFFF00"/>
                </a:highlight>
                <a:latin typeface="CMMI10"/>
              </a:rPr>
              <a:t>i</a:t>
            </a:r>
            <a:r>
              <a:rPr lang="en-US" sz="2000" dirty="0">
                <a:highlight>
                  <a:srgbClr val="FFFF00"/>
                </a:highlight>
                <a:latin typeface="CMMI10"/>
              </a:rPr>
              <a:t>, P)</a:t>
            </a:r>
            <a:r>
              <a:rPr lang="en-US" sz="2000" dirty="0">
                <a:highlight>
                  <a:srgbClr val="FFFF00"/>
                </a:highlight>
                <a:latin typeface="CMMI7"/>
              </a:rPr>
              <a:t> </a:t>
            </a:r>
            <a:r>
              <a:rPr lang="en-US" sz="2000" dirty="0">
                <a:highlight>
                  <a:srgbClr val="FFFF00"/>
                </a:highlight>
                <a:latin typeface="NimbusRomNo9L"/>
              </a:rPr>
              <a:t> - </a:t>
            </a:r>
            <a:r>
              <a:rPr lang="en-US" sz="2000" dirty="0">
                <a:highlight>
                  <a:srgbClr val="FFFF00"/>
                </a:highlight>
                <a:latin typeface="CMMI10"/>
              </a:rPr>
              <a:t>p</a:t>
            </a:r>
            <a:r>
              <a:rPr lang="en-US" sz="2000" baseline="-25000" dirty="0">
                <a:highlight>
                  <a:srgbClr val="FFFF00"/>
                </a:highlight>
                <a:latin typeface="CMMI10"/>
              </a:rPr>
              <a:t>i</a:t>
            </a:r>
            <a:r>
              <a:rPr lang="en-US" sz="2000" dirty="0">
                <a:highlight>
                  <a:srgbClr val="FFFF00"/>
                </a:highlight>
                <a:latin typeface="CMR10"/>
              </a:rPr>
              <a:t>(</a:t>
            </a:r>
            <a:r>
              <a:rPr lang="en-US" sz="2000" dirty="0">
                <a:highlight>
                  <a:srgbClr val="FFFF00"/>
                </a:highlight>
                <a:latin typeface="CMMI10"/>
              </a:rPr>
              <a:t>C</a:t>
            </a:r>
            <a:r>
              <a:rPr lang="en-US" sz="2000" baseline="-25000" dirty="0">
                <a:highlight>
                  <a:srgbClr val="FFFF00"/>
                </a:highlight>
                <a:latin typeface="CMMI10"/>
              </a:rPr>
              <a:t>[1:j-1]</a:t>
            </a:r>
            <a:r>
              <a:rPr lang="en-US" sz="2000" dirty="0">
                <a:highlight>
                  <a:srgbClr val="FFFF00"/>
                </a:highlight>
                <a:latin typeface="CMMI10"/>
              </a:rPr>
              <a:t>, </a:t>
            </a:r>
            <a:r>
              <a:rPr lang="el-GR" sz="2000" dirty="0">
                <a:highlight>
                  <a:srgbClr val="FFFF00"/>
                </a:highlight>
                <a:latin typeface="CMMI10"/>
              </a:rPr>
              <a:t>λ</a:t>
            </a:r>
            <a:r>
              <a:rPr lang="en-US" sz="2000" baseline="-25000" dirty="0" err="1">
                <a:highlight>
                  <a:srgbClr val="FFFF00"/>
                </a:highlight>
                <a:latin typeface="CMMI10"/>
              </a:rPr>
              <a:t>i</a:t>
            </a:r>
            <a:r>
              <a:rPr lang="en-US" sz="2000" dirty="0">
                <a:highlight>
                  <a:srgbClr val="FFFF00"/>
                </a:highlight>
                <a:latin typeface="CMMI10"/>
              </a:rPr>
              <a:t>, P)</a:t>
            </a:r>
            <a:r>
              <a:rPr lang="en-US" sz="2000" dirty="0">
                <a:highlight>
                  <a:srgbClr val="FFFF00"/>
                </a:highlight>
                <a:latin typeface="CMMI7"/>
              </a:rPr>
              <a:t> </a:t>
            </a:r>
            <a:r>
              <a:rPr lang="en-US" sz="2000" dirty="0">
                <a:highlight>
                  <a:srgbClr val="FFFF00"/>
                </a:highlight>
                <a:latin typeface="NimbusRomNo9L"/>
              </a:rPr>
              <a:t> </a:t>
            </a:r>
            <a:endParaRPr lang="en-US" sz="2000" dirty="0">
              <a:highlight>
                <a:srgbClr val="FFFF00"/>
              </a:highligh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FB7521-5CA4-7A44-A1E3-10A41F332618}"/>
              </a:ext>
            </a:extLst>
          </p:cNvPr>
          <p:cNvGrpSpPr/>
          <p:nvPr/>
        </p:nvGrpSpPr>
        <p:grpSpPr>
          <a:xfrm>
            <a:off x="1852061" y="4860486"/>
            <a:ext cx="1698170" cy="539622"/>
            <a:chOff x="4335935" y="4266013"/>
            <a:chExt cx="1698170" cy="539622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149BD138-40A8-674A-B32D-0B55CE5DD52F}"/>
                </a:ext>
              </a:extLst>
            </p:cNvPr>
            <p:cNvSpPr/>
            <p:nvPr/>
          </p:nvSpPr>
          <p:spPr>
            <a:xfrm>
              <a:off x="4335935" y="4266013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 L1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F93F860-9260-7A45-BC25-30959CB1158D}"/>
                </a:ext>
              </a:extLst>
            </p:cNvPr>
            <p:cNvSpPr/>
            <p:nvPr/>
          </p:nvSpPr>
          <p:spPr>
            <a:xfrm>
              <a:off x="5185020" y="4266792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L2 </a:t>
              </a:r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A412389-A3ED-7241-A5CF-FEB07CC9E036}"/>
              </a:ext>
            </a:extLst>
          </p:cNvPr>
          <p:cNvSpPr/>
          <p:nvPr/>
        </p:nvSpPr>
        <p:spPr>
          <a:xfrm>
            <a:off x="43168" y="3123296"/>
            <a:ext cx="1150932" cy="37238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525FF28-5D62-4B49-910F-F883B96F0C44}"/>
              </a:ext>
            </a:extLst>
          </p:cNvPr>
          <p:cNvSpPr/>
          <p:nvPr/>
        </p:nvSpPr>
        <p:spPr>
          <a:xfrm>
            <a:off x="4644342" y="4872339"/>
            <a:ext cx="849085" cy="5388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Lj</a:t>
            </a:r>
            <a:endParaRPr lang="en-US" baseline="-25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D23B1B5-2768-B940-8716-D4C4C8340D45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>
            <a:off x="3550231" y="5130687"/>
            <a:ext cx="1094111" cy="11074"/>
          </a:xfrm>
          <a:prstGeom prst="line">
            <a:avLst/>
          </a:prstGeom>
          <a:ln w="34925">
            <a:solidFill>
              <a:srgbClr val="0070C0"/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6DE9570-1600-E041-80CB-352E74CE6372}"/>
                  </a:ext>
                </a:extLst>
              </p:cNvPr>
              <p:cNvSpPr/>
              <p:nvPr/>
            </p:nvSpPr>
            <p:spPr>
              <a:xfrm>
                <a:off x="3713723" y="4036583"/>
                <a:ext cx="4246935" cy="412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highlight>
                      <a:srgbClr val="FFFF00"/>
                    </a:highlight>
                    <a:latin typeface="CMMI10"/>
                  </a:rPr>
                  <a:t>Hit Prob. Of O</a:t>
                </a:r>
                <a:r>
                  <a:rPr lang="en-US" sz="2000" baseline="-25000" dirty="0">
                    <a:highlight>
                      <a:srgbClr val="FFFF00"/>
                    </a:highlight>
                    <a:latin typeface="CMMI10"/>
                  </a:rPr>
                  <a:t>i</a:t>
                </a:r>
                <a:r>
                  <a:rPr lang="en-US" sz="2000" dirty="0">
                    <a:highlight>
                      <a:srgbClr val="FFFF00"/>
                    </a:highlight>
                    <a:latin typeface="CMMI10"/>
                  </a:rPr>
                  <a:t> at origin </a:t>
                </a:r>
                <a:r>
                  <a:rPr lang="en-US" sz="2000" dirty="0">
                    <a:highlight>
                      <a:srgbClr val="FFFF00"/>
                    </a:highlight>
                    <a:latin typeface="CMMI7"/>
                  </a:rPr>
                  <a:t>=  1 –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000" dirty="0">
                            <a:highlight>
                              <a:srgbClr val="FFFF00"/>
                            </a:highlight>
                            <a:latin typeface="CMMI1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highlight>
                              <a:srgbClr val="FFFF00"/>
                            </a:highlight>
                            <a:latin typeface="CMMI10"/>
                          </a:rPr>
                          <m:t>ih</m:t>
                        </m:r>
                      </m:e>
                    </m:nary>
                  </m:oMath>
                </a14:m>
                <a:endParaRPr lang="en-US" sz="200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6DE9570-1600-E041-80CB-352E74CE6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723" y="4036583"/>
                <a:ext cx="4246935" cy="412485"/>
              </a:xfrm>
              <a:prstGeom prst="rect">
                <a:avLst/>
              </a:prstGeom>
              <a:blipFill>
                <a:blip r:embed="rId3"/>
                <a:stretch>
                  <a:fillRect l="-1190" t="-109091" b="-17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C5EFA6B-C515-0243-A38F-76D8417ED9A4}"/>
              </a:ext>
            </a:extLst>
          </p:cNvPr>
          <p:cNvSpPr/>
          <p:nvPr/>
        </p:nvSpPr>
        <p:spPr>
          <a:xfrm>
            <a:off x="1192265" y="3244539"/>
            <a:ext cx="6727535" cy="1345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“BIG” cache abstraction completely avoids the interdependency between cache layers. </a:t>
            </a:r>
            <a:endParaRPr lang="en-US" sz="32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3A25DD-FEAE-FE40-8C90-7F6448383B4A}"/>
              </a:ext>
            </a:extLst>
          </p:cNvPr>
          <p:cNvGrpSpPr/>
          <p:nvPr/>
        </p:nvGrpSpPr>
        <p:grpSpPr>
          <a:xfrm>
            <a:off x="79052" y="2404118"/>
            <a:ext cx="1384065" cy="4349954"/>
            <a:chOff x="31574" y="1508255"/>
            <a:chExt cx="1384065" cy="4349954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048C928-B608-0E44-837E-5B458180CDC9}"/>
                </a:ext>
              </a:extLst>
            </p:cNvPr>
            <p:cNvSpPr/>
            <p:nvPr/>
          </p:nvSpPr>
          <p:spPr>
            <a:xfrm>
              <a:off x="34740" y="2449514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Lj</a:t>
              </a:r>
              <a:endParaRPr lang="en-US" baseline="-25000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43F9EB4-63E3-E540-B2F9-341D8FAFF6BA}"/>
                </a:ext>
              </a:extLst>
            </p:cNvPr>
            <p:cNvCxnSpPr>
              <a:cxnSpLocks/>
              <a:stCxn id="39" idx="0"/>
              <a:endCxn id="42" idx="2"/>
            </p:cNvCxnSpPr>
            <p:nvPr/>
          </p:nvCxnSpPr>
          <p:spPr>
            <a:xfrm flipV="1">
              <a:off x="456117" y="5010915"/>
              <a:ext cx="5343" cy="308451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70FF5D0-43B6-1B4B-9FF7-8C0C8526FF60}"/>
                </a:ext>
              </a:extLst>
            </p:cNvPr>
            <p:cNvCxnSpPr>
              <a:cxnSpLocks/>
              <a:stCxn id="48" idx="0"/>
              <a:endCxn id="36" idx="2"/>
            </p:cNvCxnSpPr>
            <p:nvPr/>
          </p:nvCxnSpPr>
          <p:spPr>
            <a:xfrm flipH="1" flipV="1">
              <a:off x="459283" y="2988357"/>
              <a:ext cx="483" cy="629726"/>
            </a:xfrm>
            <a:prstGeom prst="line">
              <a:avLst/>
            </a:prstGeom>
            <a:ln w="34925">
              <a:solidFill>
                <a:srgbClr val="0070C0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E0ED340-A439-634C-AE45-26DB60EAB13E}"/>
                </a:ext>
              </a:extLst>
            </p:cNvPr>
            <p:cNvSpPr/>
            <p:nvPr/>
          </p:nvSpPr>
          <p:spPr>
            <a:xfrm>
              <a:off x="31574" y="5319366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L1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A09DA921-2FBB-3B43-82FE-6CDD226DF85F}"/>
                </a:ext>
              </a:extLst>
            </p:cNvPr>
            <p:cNvSpPr/>
            <p:nvPr/>
          </p:nvSpPr>
          <p:spPr>
            <a:xfrm>
              <a:off x="36917" y="4472072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L2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8254BB8C-0724-7D4E-82B5-6076D6832EDB}"/>
                </a:ext>
              </a:extLst>
            </p:cNvPr>
            <p:cNvSpPr/>
            <p:nvPr/>
          </p:nvSpPr>
          <p:spPr>
            <a:xfrm>
              <a:off x="31574" y="1508255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L(H-1)</a:t>
              </a:r>
              <a:endParaRPr lang="en-US" b="1" baseline="-25000" dirty="0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8F6F0213-9563-0147-A818-E821B12C50C2}"/>
                </a:ext>
              </a:extLst>
            </p:cNvPr>
            <p:cNvSpPr/>
            <p:nvPr/>
          </p:nvSpPr>
          <p:spPr>
            <a:xfrm>
              <a:off x="35223" y="3618083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C3E4487-B706-974D-9FC1-7A85349445D2}"/>
                </a:ext>
              </a:extLst>
            </p:cNvPr>
            <p:cNvSpPr txBox="1"/>
            <p:nvPr/>
          </p:nvSpPr>
          <p:spPr>
            <a:xfrm>
              <a:off x="880660" y="5413331"/>
              <a:ext cx="420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CE59CF2-474E-2347-B5EF-B77EBFD050C3}"/>
                </a:ext>
              </a:extLst>
            </p:cNvPr>
            <p:cNvSpPr txBox="1"/>
            <p:nvPr/>
          </p:nvSpPr>
          <p:spPr>
            <a:xfrm>
              <a:off x="880658" y="4525259"/>
              <a:ext cx="397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AA9BBE6-6849-8A4F-BB64-8C6024D72EE2}"/>
                </a:ext>
              </a:extLst>
            </p:cNvPr>
            <p:cNvSpPr txBox="1"/>
            <p:nvPr/>
          </p:nvSpPr>
          <p:spPr>
            <a:xfrm>
              <a:off x="880659" y="3682130"/>
              <a:ext cx="397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1B0C23E-E700-AF41-8AFB-4DEE49DE275E}"/>
                </a:ext>
              </a:extLst>
            </p:cNvPr>
            <p:cNvSpPr txBox="1"/>
            <p:nvPr/>
          </p:nvSpPr>
          <p:spPr>
            <a:xfrm>
              <a:off x="880659" y="1612617"/>
              <a:ext cx="53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/>
                <a:t>H-1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810AD3D-9787-2D4D-81C1-64A16A2BFEB7}"/>
                </a:ext>
              </a:extLst>
            </p:cNvPr>
            <p:cNvCxnSpPr>
              <a:cxnSpLocks/>
              <a:stCxn id="42" idx="0"/>
              <a:endCxn id="48" idx="2"/>
            </p:cNvCxnSpPr>
            <p:nvPr/>
          </p:nvCxnSpPr>
          <p:spPr>
            <a:xfrm flipH="1" flipV="1">
              <a:off x="459766" y="4156926"/>
              <a:ext cx="1694" cy="315146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4E10A89-B95D-2D4E-BC75-A9F9EFD74D5A}"/>
                </a:ext>
              </a:extLst>
            </p:cNvPr>
            <p:cNvSpPr txBox="1"/>
            <p:nvPr/>
          </p:nvSpPr>
          <p:spPr>
            <a:xfrm>
              <a:off x="880659" y="2521559"/>
              <a:ext cx="53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C</a:t>
              </a:r>
              <a:r>
                <a:rPr lang="en-US" baseline="-25000" dirty="0" err="1"/>
                <a:t>j</a:t>
              </a:r>
              <a:endParaRPr lang="en-US" baseline="-25000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D99CCAA-A39A-A342-9CD3-062F0D6A8211}"/>
                </a:ext>
              </a:extLst>
            </p:cNvPr>
            <p:cNvCxnSpPr>
              <a:cxnSpLocks/>
              <a:stCxn id="36" idx="0"/>
              <a:endCxn id="44" idx="2"/>
            </p:cNvCxnSpPr>
            <p:nvPr/>
          </p:nvCxnSpPr>
          <p:spPr>
            <a:xfrm flipH="1" flipV="1">
              <a:off x="456117" y="2047098"/>
              <a:ext cx="3166" cy="402416"/>
            </a:xfrm>
            <a:prstGeom prst="line">
              <a:avLst/>
            </a:prstGeom>
            <a:ln w="34925">
              <a:solidFill>
                <a:srgbClr val="0070C0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184EFEF1-9087-0040-A40A-205D4F33BA24}"/>
              </a:ext>
            </a:extLst>
          </p:cNvPr>
          <p:cNvSpPr/>
          <p:nvPr/>
        </p:nvSpPr>
        <p:spPr>
          <a:xfrm>
            <a:off x="77333" y="1522000"/>
            <a:ext cx="849085" cy="5388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LH</a:t>
            </a:r>
            <a:endParaRPr lang="en-US" b="1" baseline="-2500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23A620E-9C81-824F-ABEF-DA9DE2E365DE}"/>
              </a:ext>
            </a:extLst>
          </p:cNvPr>
          <p:cNvCxnSpPr>
            <a:cxnSpLocks/>
            <a:stCxn id="44" idx="0"/>
            <a:endCxn id="56" idx="2"/>
          </p:cNvCxnSpPr>
          <p:nvPr/>
        </p:nvCxnSpPr>
        <p:spPr>
          <a:xfrm flipH="1" flipV="1">
            <a:off x="501876" y="2060843"/>
            <a:ext cx="1719" cy="343275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7B072F4B-07AA-2C4A-8C24-53296EC9D34E}"/>
              </a:ext>
            </a:extLst>
          </p:cNvPr>
          <p:cNvSpPr txBox="1"/>
          <p:nvPr/>
        </p:nvSpPr>
        <p:spPr>
          <a:xfrm>
            <a:off x="882082" y="1534388"/>
            <a:ext cx="157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 Server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4397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/>
      <p:bldP spid="3" grpId="0" animBg="1"/>
      <p:bldP spid="28" grpId="0" animBg="1"/>
      <p:bldP spid="32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3DE46-0969-D548-ACAE-E9D448DF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AE28D8-DA2F-EE40-BA31-9D17EB01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38160" cy="4525963"/>
          </a:xfrm>
        </p:spPr>
        <p:txBody>
          <a:bodyPr/>
          <a:lstStyle/>
          <a:p>
            <a:r>
              <a:rPr lang="en-US" sz="2800" dirty="0"/>
              <a:t>Hit prob. at a single cache can be calculated by</a:t>
            </a:r>
            <a:r>
              <a:rPr lang="en-US" sz="2800" baseline="30000" dirty="0"/>
              <a:t>[1]</a:t>
            </a:r>
            <a:r>
              <a:rPr lang="en-US" sz="2800" dirty="0"/>
              <a:t>:</a:t>
            </a:r>
          </a:p>
          <a:p>
            <a:endParaRPr lang="en-US" dirty="0"/>
          </a:p>
          <a:p>
            <a:pPr marL="0" indent="0">
              <a:buNone/>
            </a:pP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</a:t>
            </a:r>
            <a:r>
              <a:rPr lang="en-US" sz="2000" baseline="-25000" dirty="0"/>
              <a:t>C</a:t>
            </a:r>
            <a:r>
              <a:rPr lang="en-US" sz="2000" dirty="0"/>
              <a:t>: characteristic time of the cache</a:t>
            </a:r>
          </a:p>
          <a:p>
            <a:pPr marL="0" indent="0">
              <a:buNone/>
            </a:pPr>
            <a:r>
              <a:rPr lang="en-US" sz="2000" dirty="0" err="1"/>
              <a:t>λ</a:t>
            </a:r>
            <a:r>
              <a:rPr lang="en-US" sz="2000" baseline="-25000" dirty="0" err="1"/>
              <a:t>i</a:t>
            </a:r>
            <a:r>
              <a:rPr lang="en-US" sz="2000" dirty="0"/>
              <a:t>: request rate of O</a:t>
            </a:r>
            <a:r>
              <a:rPr lang="en-US" sz="2000" baseline="-25000" dirty="0"/>
              <a:t>i</a:t>
            </a:r>
          </a:p>
          <a:p>
            <a:pPr marL="0" indent="0">
              <a:buNone/>
            </a:pPr>
            <a:r>
              <a:rPr lang="en-US" sz="2000" dirty="0"/>
              <a:t>LRU-model: estimated hit prob.</a:t>
            </a:r>
          </a:p>
          <a:p>
            <a:pPr marL="0" indent="0">
              <a:buNone/>
            </a:pPr>
            <a:r>
              <a:rPr lang="en-US" sz="2000" dirty="0"/>
              <a:t>LRU(B): simulating LRU-LCE using </a:t>
            </a:r>
          </a:p>
          <a:p>
            <a:pPr marL="0" indent="0">
              <a:buNone/>
            </a:pPr>
            <a:r>
              <a:rPr lang="en-US" sz="2000" dirty="0"/>
              <a:t>              BIG cache abstraction</a:t>
            </a:r>
          </a:p>
          <a:p>
            <a:pPr marL="0" indent="0">
              <a:buNone/>
            </a:pPr>
            <a:r>
              <a:rPr lang="en-US" sz="2000" dirty="0"/>
              <a:t>LRU(I): simulating LRU-LCE at each </a:t>
            </a:r>
          </a:p>
          <a:p>
            <a:pPr marL="0" indent="0">
              <a:buNone/>
            </a:pPr>
            <a:r>
              <a:rPr lang="en-US" sz="2000" dirty="0"/>
              <a:t>             cache independently </a:t>
            </a:r>
          </a:p>
          <a:p>
            <a:pPr marL="0" indent="0">
              <a:buNone/>
            </a:pPr>
            <a:endParaRPr lang="en-US" sz="2000" baseline="-25000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0B36134F-F22E-8643-8FB9-F52F6E500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91" y="2783719"/>
            <a:ext cx="4711849" cy="345753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87DF2C3-B04D-0B4C-84B0-98E933CC5733}"/>
              </a:ext>
            </a:extLst>
          </p:cNvPr>
          <p:cNvSpPr txBox="1">
            <a:spLocks/>
          </p:cNvSpPr>
          <p:nvPr/>
        </p:nvSpPr>
        <p:spPr>
          <a:xfrm>
            <a:off x="457200" y="2808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rgbClr val="A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Estimation Approach Validation</a:t>
            </a:r>
            <a:br>
              <a:rPr lang="en-US" dirty="0"/>
            </a:br>
            <a:r>
              <a:rPr lang="en-US" sz="4400" dirty="0">
                <a:solidFill>
                  <a:schemeClr val="accent1"/>
                </a:solidFill>
              </a:rPr>
              <a:t>LRU-LCE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5F4D85-CD41-FE4C-BFA1-871EF9ED5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10" y="2490174"/>
            <a:ext cx="3377674" cy="58709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BF465F-9574-C142-A31E-40006FE4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0610" y="6356350"/>
            <a:ext cx="7447540" cy="365125"/>
          </a:xfrm>
        </p:spPr>
        <p:txBody>
          <a:bodyPr/>
          <a:lstStyle/>
          <a:p>
            <a:pPr algn="l"/>
            <a:r>
              <a:rPr lang="en-US" dirty="0"/>
              <a:t>[1] M. </a:t>
            </a:r>
            <a:r>
              <a:rPr lang="en-US" dirty="0" err="1"/>
              <a:t>Garetto</a:t>
            </a:r>
            <a:r>
              <a:rPr lang="en-US" dirty="0"/>
              <a:t> et al., “A unified approach to the performance analysis of caching systems,” </a:t>
            </a:r>
            <a:r>
              <a:rPr lang="en-US" i="1" dirty="0"/>
              <a:t>INFOCOM</a:t>
            </a:r>
            <a:r>
              <a:rPr lang="en-US" dirty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1600384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3DE46-0969-D548-ACAE-E9D448DF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AE28D8-DA2F-EE40-BA31-9D17EB01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3816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Hit prob. at a single cache can be calculated by</a:t>
            </a:r>
            <a:r>
              <a:rPr lang="en-US" sz="2800" baseline="30000" dirty="0"/>
              <a:t>[1]</a:t>
            </a:r>
            <a:r>
              <a:rPr lang="en-US" sz="2800" dirty="0"/>
              <a:t>:</a:t>
            </a:r>
          </a:p>
          <a:p>
            <a:endParaRPr lang="en-US" dirty="0"/>
          </a:p>
          <a:p>
            <a:pPr marL="0" indent="0">
              <a:buNone/>
            </a:pP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q: prob. to cache objects</a:t>
            </a:r>
            <a:br>
              <a:rPr lang="en-US" sz="2000" dirty="0"/>
            </a:br>
            <a:r>
              <a:rPr lang="en-US" sz="2000" dirty="0"/>
              <a:t>T</a:t>
            </a:r>
            <a:r>
              <a:rPr lang="en-US" sz="2000" baseline="-25000" dirty="0"/>
              <a:t>C</a:t>
            </a:r>
            <a:r>
              <a:rPr lang="en-US" sz="2000" dirty="0"/>
              <a:t>: characteristic time of the cache</a:t>
            </a:r>
          </a:p>
          <a:p>
            <a:pPr marL="0" indent="0">
              <a:buNone/>
            </a:pPr>
            <a:r>
              <a:rPr lang="en-US" sz="2000" dirty="0" err="1"/>
              <a:t>λ</a:t>
            </a:r>
            <a:r>
              <a:rPr lang="en-US" sz="2000" baseline="-25000" dirty="0" err="1"/>
              <a:t>i</a:t>
            </a:r>
            <a:r>
              <a:rPr lang="en-US" sz="2000" dirty="0"/>
              <a:t>: request rate of O</a:t>
            </a:r>
            <a:r>
              <a:rPr lang="en-US" sz="2000" baseline="-25000" dirty="0"/>
              <a:t>i</a:t>
            </a:r>
          </a:p>
          <a:p>
            <a:pPr marL="0" indent="0">
              <a:buNone/>
            </a:pPr>
            <a:r>
              <a:rPr lang="en-US" sz="2000" dirty="0"/>
              <a:t>q-LRU-model: estimated hit prob.</a:t>
            </a:r>
          </a:p>
          <a:p>
            <a:pPr marL="0" indent="0">
              <a:buNone/>
            </a:pPr>
            <a:r>
              <a:rPr lang="en-US" sz="2000" dirty="0"/>
              <a:t>q-LRU(B): simulating LRU-LCP using </a:t>
            </a:r>
          </a:p>
          <a:p>
            <a:pPr marL="0" indent="0">
              <a:buNone/>
            </a:pPr>
            <a:r>
              <a:rPr lang="en-US" sz="2000" dirty="0"/>
              <a:t>              BIG cache abstraction</a:t>
            </a:r>
          </a:p>
          <a:p>
            <a:pPr marL="0" indent="0">
              <a:buNone/>
            </a:pPr>
            <a:r>
              <a:rPr lang="en-US" sz="2000" dirty="0"/>
              <a:t>q-LRU(I): simulating LRU-LCE at each </a:t>
            </a:r>
          </a:p>
          <a:p>
            <a:pPr marL="0" indent="0">
              <a:buNone/>
            </a:pPr>
            <a:r>
              <a:rPr lang="en-US" sz="2000" dirty="0"/>
              <a:t>             cache independently </a:t>
            </a:r>
          </a:p>
          <a:p>
            <a:pPr marL="0" indent="0">
              <a:buNone/>
            </a:pPr>
            <a:endParaRPr lang="en-US" sz="2000" baseline="-25000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0B36134F-F22E-8643-8FB9-F52F6E500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91" y="2783719"/>
            <a:ext cx="4711848" cy="345753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87DF2C3-B04D-0B4C-84B0-98E933CC5733}"/>
              </a:ext>
            </a:extLst>
          </p:cNvPr>
          <p:cNvSpPr txBox="1">
            <a:spLocks/>
          </p:cNvSpPr>
          <p:nvPr/>
        </p:nvSpPr>
        <p:spPr>
          <a:xfrm>
            <a:off x="457200" y="2808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rgbClr val="A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Estimation Approach Validation</a:t>
            </a:r>
            <a:br>
              <a:rPr lang="en-US" dirty="0"/>
            </a:br>
            <a:r>
              <a:rPr lang="en-US" sz="4400" dirty="0">
                <a:solidFill>
                  <a:schemeClr val="accent1"/>
                </a:solidFill>
              </a:rPr>
              <a:t>LRU-LCP (q-LRU)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F1C634-52C7-F24B-9FFE-2D795F315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51" y="2247494"/>
            <a:ext cx="4758536" cy="71965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200513-C973-EB47-B45C-DD270A97CFE6}"/>
              </a:ext>
            </a:extLst>
          </p:cNvPr>
          <p:cNvSpPr/>
          <p:nvPr/>
        </p:nvSpPr>
        <p:spPr>
          <a:xfrm>
            <a:off x="956928" y="3110374"/>
            <a:ext cx="7729872" cy="1402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/>
              <a:t>1- “BIG” cache leads to better performance.</a:t>
            </a:r>
          </a:p>
          <a:p>
            <a:r>
              <a:rPr lang="en-US" sz="2500" dirty="0"/>
              <a:t>2- Our estimated hit prob. matches the hit prob. when simulating caching policies using “BIG” cache abstraction. 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45976C1A-4558-8949-8F13-9528BE4C5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0610" y="6356350"/>
            <a:ext cx="7447540" cy="365125"/>
          </a:xfrm>
        </p:spPr>
        <p:txBody>
          <a:bodyPr/>
          <a:lstStyle/>
          <a:p>
            <a:pPr algn="l"/>
            <a:r>
              <a:rPr lang="en-US" dirty="0"/>
              <a:t>[1] M. </a:t>
            </a:r>
            <a:r>
              <a:rPr lang="en-US" dirty="0" err="1"/>
              <a:t>Garetto</a:t>
            </a:r>
            <a:r>
              <a:rPr lang="en-US" dirty="0"/>
              <a:t> et al., “A unified approach to the performance analysis of caching systems,” </a:t>
            </a:r>
            <a:r>
              <a:rPr lang="en-US" i="1" dirty="0"/>
              <a:t>INFOCOM</a:t>
            </a:r>
            <a:r>
              <a:rPr lang="en-US" dirty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83269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3AB0D8-F537-3047-AE34-D37131E4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947C9-D896-6440-8945-CEF48DFF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q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Introduction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charset="2"/>
              <a:buChar char="q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Motivation &amp; Related Work</a:t>
            </a:r>
            <a:br>
              <a:rPr lang="en-US" dirty="0"/>
            </a:b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/>
              <a:t>Contribution: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Hit Probability Estimation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Comparison Framework</a:t>
            </a:r>
            <a:br>
              <a:rPr lang="en-US" dirty="0"/>
            </a:b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/>
              <a:t>Evaluation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C4E95-75D1-574C-8196-09E20291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78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3EFE8D-F196-624D-8479-4FB9AB1B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Caching Policies Comparison Framework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E6BCF5-867F-C741-B248-52A79AAC3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propose a </a:t>
            </a:r>
            <a:r>
              <a:rPr lang="en-US" i="1" dirty="0">
                <a:solidFill>
                  <a:srgbClr val="0070C0"/>
                </a:solidFill>
              </a:rPr>
              <a:t>general framework </a:t>
            </a:r>
            <a:r>
              <a:rPr lang="en-US" dirty="0"/>
              <a:t>to compare the </a:t>
            </a:r>
            <a:r>
              <a:rPr lang="en-US" i="1" dirty="0">
                <a:solidFill>
                  <a:srgbClr val="0070C0"/>
                </a:solidFill>
              </a:rPr>
              <a:t>network performance </a:t>
            </a:r>
            <a:r>
              <a:rPr lang="en-US" dirty="0"/>
              <a:t>of two caching </a:t>
            </a:r>
            <a:br>
              <a:rPr lang="en-US" dirty="0"/>
            </a:br>
            <a:r>
              <a:rPr lang="en-US" dirty="0"/>
              <a:t>policies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P and Q can represent any caching policy such as LRU, static caching, K-LRU, … etc.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represent the hit probabilities of each policy as a </a:t>
            </a:r>
            <a:r>
              <a:rPr lang="en-US" i="1" dirty="0">
                <a:solidFill>
                  <a:srgbClr val="0070C0"/>
                </a:solidFill>
              </a:rPr>
              <a:t>hit probability matrix</a:t>
            </a:r>
            <a:r>
              <a:rPr lang="en-US" dirty="0"/>
              <a:t>, and define a </a:t>
            </a:r>
            <a:r>
              <a:rPr lang="en-US" i="1" dirty="0">
                <a:solidFill>
                  <a:srgbClr val="0070C0"/>
                </a:solidFill>
              </a:rPr>
              <a:t>majorization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condition</a:t>
            </a:r>
            <a:r>
              <a:rPr lang="en-US" dirty="0"/>
              <a:t> for these matrices to compare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74B69-F849-7B4F-93C2-15413E65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3AB0D8-F537-3047-AE34-D37131E4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947C9-D896-6440-8945-CEF48DFF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q"/>
            </a:pPr>
            <a:r>
              <a:rPr lang="en-US" dirty="0"/>
              <a:t>Introduction</a:t>
            </a:r>
            <a:br>
              <a:rPr lang="en-US" dirty="0"/>
            </a:b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/>
              <a:t>Motivation &amp; Related Work</a:t>
            </a:r>
            <a:br>
              <a:rPr lang="en-US" dirty="0"/>
            </a:b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/>
              <a:t>Contribution: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Hit Probability Estimation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Comparison Framework</a:t>
            </a:r>
            <a:br>
              <a:rPr lang="en-US" dirty="0"/>
            </a:b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/>
              <a:t>Evaluation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C4E95-75D1-574C-8196-09E20291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55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A00000"/>
                </a:solidFill>
              </a:rPr>
              <a:t>Hit Probability Matrix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2388198" y="2030511"/>
            <a:ext cx="654603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N: number of Objects</a:t>
            </a:r>
          </a:p>
          <a:p>
            <a:pPr marL="0" indent="0">
              <a:buNone/>
            </a:pPr>
            <a:r>
              <a:rPr lang="en-US" dirty="0"/>
              <a:t>H: number of layers</a:t>
            </a:r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baseline="-25000" dirty="0" err="1"/>
              <a:t>ij</a:t>
            </a:r>
            <a:r>
              <a:rPr lang="en-US" dirty="0"/>
              <a:t>: hit prob. of O</a:t>
            </a:r>
            <a:r>
              <a:rPr lang="en-US" baseline="-25000" dirty="0"/>
              <a:t>i</a:t>
            </a:r>
            <a:r>
              <a:rPr lang="en-US" dirty="0"/>
              <a:t> at layer </a:t>
            </a:r>
            <a:r>
              <a:rPr lang="en-US" dirty="0" err="1"/>
              <a:t>Lj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λ</a:t>
            </a:r>
            <a:r>
              <a:rPr lang="en-US" baseline="-25000" dirty="0" err="1"/>
              <a:t>i</a:t>
            </a:r>
            <a:r>
              <a:rPr lang="en-US" dirty="0"/>
              <a:t>: request rate of O</a:t>
            </a:r>
            <a:r>
              <a:rPr lang="en-US" baseline="-25000" dirty="0"/>
              <a:t>i</a:t>
            </a:r>
          </a:p>
          <a:p>
            <a:pPr marL="0" indent="0">
              <a:buNone/>
            </a:pPr>
            <a:r>
              <a:rPr lang="en-US" dirty="0" err="1"/>
              <a:t>λ</a:t>
            </a:r>
            <a:r>
              <a:rPr lang="en-US" dirty="0"/>
              <a:t>: aggregate request rate for all objects</a:t>
            </a:r>
          </a:p>
          <a:p>
            <a:pPr marL="0" indent="0">
              <a:buNone/>
            </a:pP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= </a:t>
            </a:r>
            <a:r>
              <a:rPr lang="en-US" dirty="0" err="1"/>
              <a:t>λ</a:t>
            </a:r>
            <a:r>
              <a:rPr lang="en-US" baseline="-25000" dirty="0" err="1"/>
              <a:t>i</a:t>
            </a:r>
            <a:r>
              <a:rPr lang="en-US" dirty="0"/>
              <a:t>/</a:t>
            </a:r>
            <a:r>
              <a:rPr lang="en-US" dirty="0" err="1"/>
              <a:t>λ</a:t>
            </a:r>
            <a:r>
              <a:rPr lang="en-US" dirty="0"/>
              <a:t>: access prob. of O</a:t>
            </a:r>
            <a:r>
              <a:rPr lang="en-US" baseline="-25000" dirty="0"/>
              <a:t>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20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BEF821-BCB3-F44A-852B-54400F5E49A8}"/>
              </a:ext>
            </a:extLst>
          </p:cNvPr>
          <p:cNvGrpSpPr/>
          <p:nvPr/>
        </p:nvGrpSpPr>
        <p:grpSpPr>
          <a:xfrm>
            <a:off x="79052" y="2404118"/>
            <a:ext cx="1384065" cy="4349954"/>
            <a:chOff x="31574" y="1508255"/>
            <a:chExt cx="1384065" cy="4349954"/>
          </a:xfrm>
        </p:grpSpPr>
        <p:sp>
          <p:nvSpPr>
            <p:cNvPr id="9" name="Rounded Rectangle 8"/>
            <p:cNvSpPr/>
            <p:nvPr/>
          </p:nvSpPr>
          <p:spPr>
            <a:xfrm>
              <a:off x="34740" y="2449514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Lj</a:t>
              </a:r>
              <a:endParaRPr lang="en-US" baseline="-25000" dirty="0"/>
            </a:p>
          </p:txBody>
        </p:sp>
        <p:cxnSp>
          <p:nvCxnSpPr>
            <p:cNvPr id="11" name="Straight Connector 10"/>
            <p:cNvCxnSpPr>
              <a:cxnSpLocks/>
              <a:stCxn id="43" idx="0"/>
              <a:endCxn id="45" idx="2"/>
            </p:cNvCxnSpPr>
            <p:nvPr/>
          </p:nvCxnSpPr>
          <p:spPr>
            <a:xfrm flipV="1">
              <a:off x="456117" y="5010915"/>
              <a:ext cx="5343" cy="308451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  <a:stCxn id="47" idx="0"/>
              <a:endCxn id="9" idx="2"/>
            </p:cNvCxnSpPr>
            <p:nvPr/>
          </p:nvCxnSpPr>
          <p:spPr>
            <a:xfrm flipH="1" flipV="1">
              <a:off x="459283" y="2988357"/>
              <a:ext cx="483" cy="629726"/>
            </a:xfrm>
            <a:prstGeom prst="line">
              <a:avLst/>
            </a:prstGeom>
            <a:ln w="34925">
              <a:solidFill>
                <a:srgbClr val="0070C0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31574" y="5319366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L1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6917" y="4472072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L2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1574" y="1508255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L(H-1)</a:t>
              </a:r>
              <a:endParaRPr lang="en-US" b="1" baseline="-250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5223" y="3618083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L3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68D3FEC-7453-BB49-9D4F-61B322077339}"/>
                </a:ext>
              </a:extLst>
            </p:cNvPr>
            <p:cNvSpPr txBox="1"/>
            <p:nvPr/>
          </p:nvSpPr>
          <p:spPr>
            <a:xfrm>
              <a:off x="880660" y="5413331"/>
              <a:ext cx="420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891688-3FD5-CD46-917B-B6A586A08A87}"/>
                </a:ext>
              </a:extLst>
            </p:cNvPr>
            <p:cNvSpPr txBox="1"/>
            <p:nvPr/>
          </p:nvSpPr>
          <p:spPr>
            <a:xfrm>
              <a:off x="880658" y="4525259"/>
              <a:ext cx="397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A140F6-369B-CC47-BA8E-7AE3002A35A7}"/>
                </a:ext>
              </a:extLst>
            </p:cNvPr>
            <p:cNvSpPr txBox="1"/>
            <p:nvPr/>
          </p:nvSpPr>
          <p:spPr>
            <a:xfrm>
              <a:off x="880659" y="3682130"/>
              <a:ext cx="397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C616A9-C779-2B4D-9EE3-BE0ED8B53DC6}"/>
                </a:ext>
              </a:extLst>
            </p:cNvPr>
            <p:cNvSpPr txBox="1"/>
            <p:nvPr/>
          </p:nvSpPr>
          <p:spPr>
            <a:xfrm>
              <a:off x="880659" y="1612617"/>
              <a:ext cx="53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/>
                <a:t>H-1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A147A04-8E0B-2D45-9A1C-E6DD2472B65B}"/>
                </a:ext>
              </a:extLst>
            </p:cNvPr>
            <p:cNvCxnSpPr>
              <a:cxnSpLocks/>
              <a:stCxn id="45" idx="0"/>
              <a:endCxn id="47" idx="2"/>
            </p:cNvCxnSpPr>
            <p:nvPr/>
          </p:nvCxnSpPr>
          <p:spPr>
            <a:xfrm flipH="1" flipV="1">
              <a:off x="459766" y="4156926"/>
              <a:ext cx="1694" cy="315146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DA60AB-92AA-5843-928D-2A089141E735}"/>
                </a:ext>
              </a:extLst>
            </p:cNvPr>
            <p:cNvSpPr txBox="1"/>
            <p:nvPr/>
          </p:nvSpPr>
          <p:spPr>
            <a:xfrm>
              <a:off x="880659" y="2521559"/>
              <a:ext cx="53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C</a:t>
              </a:r>
              <a:r>
                <a:rPr lang="en-US" baseline="-25000" dirty="0" err="1"/>
                <a:t>j</a:t>
              </a:r>
              <a:endParaRPr lang="en-US" baseline="-25000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9E78225-73DA-D54D-BC88-3B3AE94B48FF}"/>
                </a:ext>
              </a:extLst>
            </p:cNvPr>
            <p:cNvCxnSpPr>
              <a:cxnSpLocks/>
              <a:stCxn id="9" idx="0"/>
              <a:endCxn id="46" idx="2"/>
            </p:cNvCxnSpPr>
            <p:nvPr/>
          </p:nvCxnSpPr>
          <p:spPr>
            <a:xfrm flipH="1" flipV="1">
              <a:off x="456117" y="2047098"/>
              <a:ext cx="3166" cy="402416"/>
            </a:xfrm>
            <a:prstGeom prst="line">
              <a:avLst/>
            </a:prstGeom>
            <a:ln w="34925">
              <a:solidFill>
                <a:srgbClr val="0070C0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39791FE-5B02-6740-9E7E-D9C237903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127" y="1939207"/>
            <a:ext cx="7161313" cy="172155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AC847B7-B210-D142-B4C2-5DFA88C8F42F}"/>
              </a:ext>
            </a:extLst>
          </p:cNvPr>
          <p:cNvSpPr/>
          <p:nvPr/>
        </p:nvSpPr>
        <p:spPr>
          <a:xfrm>
            <a:off x="77333" y="1522000"/>
            <a:ext cx="849085" cy="5388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LH</a:t>
            </a:r>
            <a:endParaRPr lang="en-US" b="1" baseline="-250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0E161E5-D1F1-6E43-B48F-F674D605CF97}"/>
              </a:ext>
            </a:extLst>
          </p:cNvPr>
          <p:cNvCxnSpPr>
            <a:cxnSpLocks/>
            <a:stCxn id="46" idx="0"/>
            <a:endCxn id="29" idx="2"/>
          </p:cNvCxnSpPr>
          <p:nvPr/>
        </p:nvCxnSpPr>
        <p:spPr>
          <a:xfrm flipH="1" flipV="1">
            <a:off x="501876" y="2060843"/>
            <a:ext cx="1719" cy="343275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BE103E2-E11A-084C-A0C4-3D6ECEF1CB6F}"/>
              </a:ext>
            </a:extLst>
          </p:cNvPr>
          <p:cNvSpPr txBox="1"/>
          <p:nvPr/>
        </p:nvSpPr>
        <p:spPr>
          <a:xfrm>
            <a:off x="882082" y="1534388"/>
            <a:ext cx="157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 Server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366691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169B-6C8C-CB48-B8A8-4A050D007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Majorization of Hit Probability Matrices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Condition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D29B4-AABF-3843-A80A-A8FB23175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353313" cy="475615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The summation of the hit probabilities in the top-left (k, h)  sub-matrix of P is equal to or larger than that of Q for all values of k, h, </a:t>
            </a:r>
            <a:r>
              <a:rPr lang="en-US" sz="2600" i="1" dirty="0"/>
              <a:t>i.e., </a:t>
            </a:r>
            <a:r>
              <a:rPr lang="en-US" sz="2600" dirty="0"/>
              <a:t>policy P utilizes the first h cache layers to serve the top k objects better than policy Q.</a:t>
            </a:r>
            <a:br>
              <a:rPr lang="en-US" sz="2600" dirty="0"/>
            </a:b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Thus, we say caching policy </a:t>
            </a:r>
            <a:r>
              <a:rPr lang="en-US" sz="2600" i="1" dirty="0">
                <a:solidFill>
                  <a:srgbClr val="0070C0"/>
                </a:solidFill>
              </a:rPr>
              <a:t>P dominates Q  </a:t>
            </a:r>
            <a:r>
              <a:rPr lang="en-US" sz="2600" dirty="0"/>
              <a:t>if and only if  P </a:t>
            </a:r>
            <a:r>
              <a:rPr lang="en-US" sz="2600" i="1" dirty="0">
                <a:solidFill>
                  <a:srgbClr val="0070C0"/>
                </a:solidFill>
              </a:rPr>
              <a:t>majorizes</a:t>
            </a:r>
            <a:r>
              <a:rPr lang="en-US" sz="2600" dirty="0"/>
              <a:t> Q.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C1A60-BB92-ED40-94B5-CFA1C5B9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6B99B8-8525-FA46-B84F-5880A8900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751" y="3108552"/>
            <a:ext cx="6529892" cy="8817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CC2081-BB89-2142-B8FE-63ADE5ED1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148" y="4172888"/>
            <a:ext cx="4467364" cy="1073938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6EBE59F-D7A6-1D42-B538-6E8E7F9C6FE2}"/>
              </a:ext>
            </a:extLst>
          </p:cNvPr>
          <p:cNvSpPr/>
          <p:nvPr/>
        </p:nvSpPr>
        <p:spPr>
          <a:xfrm>
            <a:off x="5314278" y="4172888"/>
            <a:ext cx="1262552" cy="536969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8761E73-667A-DE4A-85C3-24B77A837409}"/>
              </a:ext>
            </a:extLst>
          </p:cNvPr>
          <p:cNvSpPr/>
          <p:nvPr/>
        </p:nvSpPr>
        <p:spPr>
          <a:xfrm>
            <a:off x="5238972" y="4172888"/>
            <a:ext cx="2233682" cy="107393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169B-6C8C-CB48-B8A8-4A050D007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Overall Performance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Expected Overall Performance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D29B4-AABF-3843-A80A-A8FB23175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363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/>
              <a:t>Condition: </a:t>
            </a:r>
            <a:r>
              <a:rPr lang="en-US" sz="3200" i="1" dirty="0"/>
              <a:t>If policy P majorizes policy Q, then: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b="1" i="1" dirty="0"/>
              <a:t>Theorem 1: </a:t>
            </a:r>
            <a:r>
              <a:rPr lang="en-US" sz="3200" i="1" dirty="0"/>
              <a:t>The overall </a:t>
            </a:r>
            <a:r>
              <a:rPr lang="en-US" sz="3200" i="1" dirty="0">
                <a:solidFill>
                  <a:srgbClr val="0070C0"/>
                </a:solidFill>
              </a:rPr>
              <a:t>expected latency </a:t>
            </a:r>
            <a:r>
              <a:rPr lang="en-US" sz="3200" i="1" dirty="0"/>
              <a:t>for </a:t>
            </a:r>
            <a:r>
              <a:rPr lang="en-US" sz="3200" dirty="0"/>
              <a:t>P </a:t>
            </a:r>
            <a:r>
              <a:rPr lang="en-US" sz="3200" i="1" dirty="0"/>
              <a:t>is less than or equal to that of </a:t>
            </a:r>
            <a:r>
              <a:rPr lang="en-US" sz="3200" dirty="0"/>
              <a:t>Q</a:t>
            </a:r>
            <a:r>
              <a:rPr lang="en-US" sz="3200" i="1" dirty="0"/>
              <a:t>. </a:t>
            </a:r>
            <a:endParaRPr lang="en-US" sz="3200" dirty="0"/>
          </a:p>
          <a:p>
            <a:pPr marL="0" indent="0">
              <a:buNone/>
            </a:pPr>
            <a:br>
              <a:rPr lang="en-US" sz="3200" dirty="0"/>
            </a:br>
            <a:r>
              <a:rPr lang="en-US" sz="3200" b="1" i="1" dirty="0"/>
              <a:t>Theorem 2: </a:t>
            </a:r>
            <a:r>
              <a:rPr lang="en-US" sz="3200" i="1" dirty="0"/>
              <a:t>The </a:t>
            </a:r>
            <a:r>
              <a:rPr lang="en-US" sz="3200" i="1" dirty="0">
                <a:solidFill>
                  <a:srgbClr val="0070C0"/>
                </a:solidFill>
              </a:rPr>
              <a:t>origin server load </a:t>
            </a:r>
            <a:r>
              <a:rPr lang="en-US" sz="3200" i="1" dirty="0"/>
              <a:t>under policy </a:t>
            </a:r>
            <a:r>
              <a:rPr lang="en-US" sz="3200" dirty="0"/>
              <a:t>P </a:t>
            </a:r>
            <a:r>
              <a:rPr lang="en-US" sz="3200" i="1" dirty="0"/>
              <a:t>is less than or equal to that of </a:t>
            </a:r>
            <a:r>
              <a:rPr lang="en-US" sz="3200" dirty="0"/>
              <a:t>Q</a:t>
            </a:r>
            <a:r>
              <a:rPr lang="en-US" sz="3200" i="1" dirty="0"/>
              <a:t>. 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C1A60-BB92-ED40-94B5-CFA1C5B9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92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3AB0D8-F537-3047-AE34-D37131E4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947C9-D896-6440-8945-CEF48DFF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q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Introduction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charset="2"/>
              <a:buChar char="q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Motivation &amp; Related Work</a:t>
            </a:r>
            <a:br>
              <a:rPr lang="en-US" dirty="0"/>
            </a:b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Contribution: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Hit Probability Estimation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Comparison Framework</a:t>
            </a:r>
            <a:br>
              <a:rPr lang="en-US" dirty="0"/>
            </a:b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/>
              <a:t>Evaluation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C4E95-75D1-574C-8196-09E20291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86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Simulation Setup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00050"/>
            <a:r>
              <a:rPr lang="en-US" sz="3200" dirty="0"/>
              <a:t>A tandem line of three caches</a:t>
            </a:r>
          </a:p>
          <a:p>
            <a:pPr marL="800100" lvl="1"/>
            <a:r>
              <a:rPr lang="en-US" sz="2800" dirty="0"/>
              <a:t>1 Edge server, 2 intermediate servers, &amp; Origin server</a:t>
            </a:r>
            <a:br>
              <a:rPr lang="en-US" sz="2800" dirty="0"/>
            </a:br>
            <a:endParaRPr lang="en-US" sz="2800" dirty="0"/>
          </a:p>
          <a:p>
            <a:pPr marL="400050"/>
            <a:r>
              <a:rPr lang="en-US" sz="3200" dirty="0"/>
              <a:t>Origin server serves a collection of N = 10K objects</a:t>
            </a:r>
          </a:p>
          <a:p>
            <a:pPr marL="800100" lvl="1"/>
            <a:r>
              <a:rPr lang="en-US" sz="2800" dirty="0"/>
              <a:t>O</a:t>
            </a:r>
            <a:r>
              <a:rPr lang="en-US" sz="2800" baseline="-25000" dirty="0"/>
              <a:t>1</a:t>
            </a:r>
            <a:r>
              <a:rPr lang="en-US" sz="2800" dirty="0"/>
              <a:t>: most popular, O</a:t>
            </a:r>
            <a:r>
              <a:rPr lang="en-US" sz="2800" baseline="-25000" dirty="0"/>
              <a:t>N</a:t>
            </a:r>
            <a:r>
              <a:rPr lang="en-US" sz="2800" dirty="0"/>
              <a:t>: least popular</a:t>
            </a:r>
          </a:p>
          <a:p>
            <a:pPr marL="800100" lvl="1"/>
            <a:r>
              <a:rPr lang="en-US" sz="2800" dirty="0"/>
              <a:t>Object access probabilities follows </a:t>
            </a:r>
            <a:r>
              <a:rPr lang="en-US" sz="2800" dirty="0" err="1"/>
              <a:t>Zipf</a:t>
            </a:r>
            <a:r>
              <a:rPr lang="en-US" sz="2800" dirty="0"/>
              <a:t>. dist. with α = 1</a:t>
            </a:r>
            <a:br>
              <a:rPr lang="en-US" sz="2800" dirty="0"/>
            </a:br>
            <a:endParaRPr lang="en-US" sz="2800" dirty="0"/>
          </a:p>
          <a:p>
            <a:pPr marL="400050"/>
            <a:r>
              <a:rPr lang="en-US" sz="3200" dirty="0"/>
              <a:t>Size of each cache server lies in range [50, 100, 500, 1000, 2500, 3000]</a:t>
            </a:r>
          </a:p>
          <a:p>
            <a:pPr marL="800100" lvl="1"/>
            <a:r>
              <a:rPr lang="en-US" sz="2800" dirty="0"/>
              <a:t>e.g., the edge server and intermediate servers have cache size 50 each </a:t>
            </a:r>
            <a:br>
              <a:rPr lang="en-US" sz="2800" dirty="0"/>
            </a:br>
            <a:endParaRPr lang="en-US" sz="3200" dirty="0"/>
          </a:p>
          <a:p>
            <a:pPr marL="400050"/>
            <a:r>
              <a:rPr lang="en-US" sz="3200" dirty="0"/>
              <a:t>Object replication strategy: LCE, LCD, LCP</a:t>
            </a:r>
            <a:br>
              <a:rPr lang="en-US" sz="3200" dirty="0"/>
            </a:br>
            <a:endParaRPr lang="en-US" sz="3200" dirty="0"/>
          </a:p>
          <a:p>
            <a:pPr marL="400050"/>
            <a:r>
              <a:rPr lang="en-US" sz="3200" dirty="0"/>
              <a:t>Cache replacement policy: LRU</a:t>
            </a:r>
            <a:br>
              <a:rPr lang="en-US" sz="3200" dirty="0"/>
            </a:br>
            <a:endParaRPr lang="en-US" sz="3200" dirty="0"/>
          </a:p>
          <a:p>
            <a:pPr marL="400050"/>
            <a:r>
              <a:rPr lang="en-US" sz="3200" dirty="0"/>
              <a:t>Other policies: static, LRU(B), </a:t>
            </a:r>
            <a:r>
              <a:rPr lang="en-US" sz="3200" dirty="0" err="1"/>
              <a:t>qLRU</a:t>
            </a:r>
            <a:r>
              <a:rPr lang="en-US" sz="3200" dirty="0"/>
              <a:t>(B)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FD889E0-CAB2-4699-909D-B9A88D47AC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36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718B5-D539-E84C-8562-49CFFBF22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Majorization Condition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B8DFA-37E0-AD45-AB2B-06943B22BC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calculate new matrices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dirty="0"/>
                  <a:t> (summation of all possible submatrices of P and Q)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Comparison Matrix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P-Q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B8DFA-37E0-AD45-AB2B-06943B22B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3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E2F77-729F-FF4F-95D7-CF608001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F01B0-23B0-D943-B564-5C8F1E369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246" y="2746305"/>
            <a:ext cx="5674322" cy="8883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E4F404-70DC-2F4F-AF9D-4826F0503EB8}"/>
              </a:ext>
            </a:extLst>
          </p:cNvPr>
          <p:cNvSpPr txBox="1"/>
          <p:nvPr/>
        </p:nvSpPr>
        <p:spPr>
          <a:xfrm>
            <a:off x="6738686" y="5626999"/>
            <a:ext cx="233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Majorization Condition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8D14BF-6135-2E46-9871-B758A295C9E4}"/>
              </a:ext>
            </a:extLst>
          </p:cNvPr>
          <p:cNvSpPr txBox="1"/>
          <p:nvPr/>
        </p:nvSpPr>
        <p:spPr>
          <a:xfrm>
            <a:off x="1347537" y="6126163"/>
            <a:ext cx="662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Represented as a binary heatmap of two values (0 = white, 1 = black)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BD378E-1585-B64E-8CBB-02CA7519C2C3}"/>
              </a:ext>
            </a:extLst>
          </p:cNvPr>
          <p:cNvCxnSpPr/>
          <p:nvPr/>
        </p:nvCxnSpPr>
        <p:spPr>
          <a:xfrm flipH="1">
            <a:off x="1828800" y="5626999"/>
            <a:ext cx="371260" cy="5744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2836285-CA59-FC43-8A05-EB27823FE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839" y="4780774"/>
            <a:ext cx="5664015" cy="95378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F9EBFA-A6AB-514B-82B1-BF66F0C8398E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933287" y="5546401"/>
            <a:ext cx="805399" cy="2652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62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BF76-7265-774A-A4F0-2FD1521C3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Caching Policies</a:t>
            </a:r>
            <a:br>
              <a:rPr lang="en-US" dirty="0"/>
            </a:br>
            <a:r>
              <a:rPr lang="en-US" sz="3600" dirty="0">
                <a:solidFill>
                  <a:schemeClr val="accent1"/>
                </a:solidFill>
              </a:rPr>
              <a:t>P = Static, Q = LRU(B)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76A5C0-7ED1-474C-80C2-A4331C7C4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764"/>
            <a:ext cx="5431155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E287B-6C95-DD47-BB72-5418A26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4B2835-56FD-A24D-A44A-297F9B6E3161}"/>
              </a:ext>
            </a:extLst>
          </p:cNvPr>
          <p:cNvGrpSpPr/>
          <p:nvPr/>
        </p:nvGrpSpPr>
        <p:grpSpPr>
          <a:xfrm>
            <a:off x="5431155" y="1465764"/>
            <a:ext cx="3409521" cy="1794746"/>
            <a:chOff x="5128890" y="1465763"/>
            <a:chExt cx="3636402" cy="19888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662052-B4EE-5643-84F2-1C88DFB7C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8890" y="1465763"/>
              <a:ext cx="1634577" cy="16345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D0F4410-7876-7A49-8C81-97E24D186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0715" y="1465763"/>
              <a:ext cx="1634577" cy="163457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DF5D57-30E7-A447-91E7-4727FCA6AAFC}"/>
                </a:ext>
              </a:extLst>
            </p:cNvPr>
            <p:cNvSpPr txBox="1"/>
            <p:nvPr/>
          </p:nvSpPr>
          <p:spPr>
            <a:xfrm>
              <a:off x="5373409" y="3045338"/>
              <a:ext cx="1393946" cy="40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a) CS = 50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77EF59-50EC-DD40-A850-B87B0F1E5B15}"/>
                </a:ext>
              </a:extLst>
            </p:cNvPr>
            <p:cNvSpPr txBox="1"/>
            <p:nvPr/>
          </p:nvSpPr>
          <p:spPr>
            <a:xfrm>
              <a:off x="7371346" y="3044968"/>
              <a:ext cx="1393946" cy="40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b) CS = 100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B21EC3-1806-C74B-99BE-960A503144D0}"/>
              </a:ext>
            </a:extLst>
          </p:cNvPr>
          <p:cNvGrpSpPr/>
          <p:nvPr/>
        </p:nvGrpSpPr>
        <p:grpSpPr>
          <a:xfrm>
            <a:off x="5431155" y="3301207"/>
            <a:ext cx="3458462" cy="1794746"/>
            <a:chOff x="5128890" y="1465763"/>
            <a:chExt cx="3688600" cy="198885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4E697BD-0F0C-5748-83DB-7B7FEA2AA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8890" y="1465763"/>
              <a:ext cx="1634577" cy="163457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83661DF-CF06-0B4A-AAB2-88C63FE7C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0715" y="1465763"/>
              <a:ext cx="1634577" cy="163457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760F537-CDFF-F94A-941D-BBE3FF9D8D26}"/>
                </a:ext>
              </a:extLst>
            </p:cNvPr>
            <p:cNvSpPr txBox="1"/>
            <p:nvPr/>
          </p:nvSpPr>
          <p:spPr>
            <a:xfrm>
              <a:off x="5373409" y="3045338"/>
              <a:ext cx="1393946" cy="40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c) CS = 500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43C9A4-486F-0148-B7CF-11503ABAA2AB}"/>
                </a:ext>
              </a:extLst>
            </p:cNvPr>
            <p:cNvSpPr txBox="1"/>
            <p:nvPr/>
          </p:nvSpPr>
          <p:spPr>
            <a:xfrm>
              <a:off x="7371346" y="3044968"/>
              <a:ext cx="1446144" cy="40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d) CS = 1000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E2AFCAD-BACA-5F44-B705-E86BD1785B82}"/>
              </a:ext>
            </a:extLst>
          </p:cNvPr>
          <p:cNvGrpSpPr/>
          <p:nvPr/>
        </p:nvGrpSpPr>
        <p:grpSpPr>
          <a:xfrm>
            <a:off x="5431155" y="5130928"/>
            <a:ext cx="3409521" cy="1794746"/>
            <a:chOff x="5128890" y="1465763"/>
            <a:chExt cx="3636402" cy="198885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BACBBE1-83CE-F942-8FF2-1403FFAE6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8890" y="1465763"/>
              <a:ext cx="1634577" cy="163457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FC62C9B-CF01-9241-B7F0-7E2FACFAD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0715" y="1465763"/>
              <a:ext cx="1634577" cy="1634577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96281B-D48A-824B-92D9-A4C35FA6E4D9}"/>
                </a:ext>
              </a:extLst>
            </p:cNvPr>
            <p:cNvSpPr txBox="1"/>
            <p:nvPr/>
          </p:nvSpPr>
          <p:spPr>
            <a:xfrm>
              <a:off x="5373409" y="3045338"/>
              <a:ext cx="1500920" cy="40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e) CS = 2500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4560A9A-7C0F-BD41-A914-1D74C41612B8}"/>
                </a:ext>
              </a:extLst>
            </p:cNvPr>
            <p:cNvSpPr txBox="1"/>
            <p:nvPr/>
          </p:nvSpPr>
          <p:spPr>
            <a:xfrm>
              <a:off x="7371346" y="3044968"/>
              <a:ext cx="1393946" cy="40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f) CS = 3000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5844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BF76-7265-774A-A4F0-2FD1521C3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Caching Policies</a:t>
            </a:r>
            <a:br>
              <a:rPr lang="en-US" dirty="0"/>
            </a:br>
            <a:r>
              <a:rPr lang="en-US" sz="3600" dirty="0">
                <a:solidFill>
                  <a:schemeClr val="accent1"/>
                </a:solidFill>
              </a:rPr>
              <a:t>P = LRU-LCD, Q = LRU(B)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76A5C0-7ED1-474C-80C2-A4331C7C4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889"/>
            <a:ext cx="5431155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E287B-6C95-DD47-BB72-5418A26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4B2835-56FD-A24D-A44A-297F9B6E3161}"/>
              </a:ext>
            </a:extLst>
          </p:cNvPr>
          <p:cNvGrpSpPr/>
          <p:nvPr/>
        </p:nvGrpSpPr>
        <p:grpSpPr>
          <a:xfrm>
            <a:off x="5431155" y="1465764"/>
            <a:ext cx="3409521" cy="1794746"/>
            <a:chOff x="5128890" y="1465763"/>
            <a:chExt cx="3636402" cy="19888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662052-B4EE-5643-84F2-1C88DFB7C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8890" y="1465763"/>
              <a:ext cx="1634577" cy="16345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D0F4410-7876-7A49-8C81-97E24D186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0715" y="1465763"/>
              <a:ext cx="1634577" cy="163457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DF5D57-30E7-A447-91E7-4727FCA6AAFC}"/>
                </a:ext>
              </a:extLst>
            </p:cNvPr>
            <p:cNvSpPr txBox="1"/>
            <p:nvPr/>
          </p:nvSpPr>
          <p:spPr>
            <a:xfrm>
              <a:off x="5373409" y="3045338"/>
              <a:ext cx="1393946" cy="40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a) CS = 50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77EF59-50EC-DD40-A850-B87B0F1E5B15}"/>
                </a:ext>
              </a:extLst>
            </p:cNvPr>
            <p:cNvSpPr txBox="1"/>
            <p:nvPr/>
          </p:nvSpPr>
          <p:spPr>
            <a:xfrm>
              <a:off x="7371346" y="3044968"/>
              <a:ext cx="1393946" cy="40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b) CS = 100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B21EC3-1806-C74B-99BE-960A503144D0}"/>
              </a:ext>
            </a:extLst>
          </p:cNvPr>
          <p:cNvGrpSpPr/>
          <p:nvPr/>
        </p:nvGrpSpPr>
        <p:grpSpPr>
          <a:xfrm>
            <a:off x="5431155" y="3301207"/>
            <a:ext cx="3458462" cy="1794746"/>
            <a:chOff x="5128890" y="1465763"/>
            <a:chExt cx="3688600" cy="198885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4E697BD-0F0C-5748-83DB-7B7FEA2AA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8890" y="1465763"/>
              <a:ext cx="1634577" cy="163457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760F537-CDFF-F94A-941D-BBE3FF9D8D26}"/>
                </a:ext>
              </a:extLst>
            </p:cNvPr>
            <p:cNvSpPr txBox="1"/>
            <p:nvPr/>
          </p:nvSpPr>
          <p:spPr>
            <a:xfrm>
              <a:off x="5373409" y="3045338"/>
              <a:ext cx="1393946" cy="40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c) CS = 500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43C9A4-486F-0148-B7CF-11503ABAA2AB}"/>
                </a:ext>
              </a:extLst>
            </p:cNvPr>
            <p:cNvSpPr txBox="1"/>
            <p:nvPr/>
          </p:nvSpPr>
          <p:spPr>
            <a:xfrm>
              <a:off x="7371346" y="3044968"/>
              <a:ext cx="1446144" cy="40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d) CS = 1000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E2AFCAD-BACA-5F44-B705-E86BD1785B82}"/>
              </a:ext>
            </a:extLst>
          </p:cNvPr>
          <p:cNvGrpSpPr/>
          <p:nvPr/>
        </p:nvGrpSpPr>
        <p:grpSpPr>
          <a:xfrm>
            <a:off x="5660418" y="6556008"/>
            <a:ext cx="3180258" cy="369666"/>
            <a:chOff x="5373409" y="3044968"/>
            <a:chExt cx="3391883" cy="40964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96281B-D48A-824B-92D9-A4C35FA6E4D9}"/>
                </a:ext>
              </a:extLst>
            </p:cNvPr>
            <p:cNvSpPr txBox="1"/>
            <p:nvPr/>
          </p:nvSpPr>
          <p:spPr>
            <a:xfrm>
              <a:off x="5373409" y="3045338"/>
              <a:ext cx="1500920" cy="40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e) CS = 2500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4560A9A-7C0F-BD41-A914-1D74C41612B8}"/>
                </a:ext>
              </a:extLst>
            </p:cNvPr>
            <p:cNvSpPr txBox="1"/>
            <p:nvPr/>
          </p:nvSpPr>
          <p:spPr>
            <a:xfrm>
              <a:off x="7371346" y="3044968"/>
              <a:ext cx="1393946" cy="40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f) CS = 3000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CED5E97-E083-434F-8B2E-577728A20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261" y="3312466"/>
            <a:ext cx="1519415" cy="1442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22D33-DC95-774B-B426-F4D40C472C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504" y="5095619"/>
            <a:ext cx="1497893" cy="1459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87E50B-81C6-444A-841A-7AE8C50870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1261" y="5126955"/>
            <a:ext cx="1519415" cy="147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50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00000"/>
              <a:buFont typeface="Wingdings" charset="2"/>
              <a:buChar char="§"/>
            </a:pPr>
            <a:r>
              <a:rPr lang="en-US" altLang="zh-CN" sz="2400" dirty="0"/>
              <a:t>The </a:t>
            </a:r>
            <a:r>
              <a:rPr lang="en-US" altLang="zh-CN" sz="2400" i="1" dirty="0">
                <a:solidFill>
                  <a:srgbClr val="0070C0"/>
                </a:solidFill>
              </a:rPr>
              <a:t>analysis</a:t>
            </a:r>
            <a:r>
              <a:rPr lang="en-US" altLang="zh-CN" sz="2400" dirty="0"/>
              <a:t> of caching policies for a cache network is  </a:t>
            </a:r>
            <a:r>
              <a:rPr lang="en-US" altLang="zh-CN" sz="2400" i="1" dirty="0">
                <a:solidFill>
                  <a:srgbClr val="0070C0"/>
                </a:solidFill>
              </a:rPr>
              <a:t>complicated</a:t>
            </a:r>
            <a:r>
              <a:rPr lang="en-US" altLang="zh-CN" sz="2400" dirty="0"/>
              <a:t> and </a:t>
            </a:r>
            <a:r>
              <a:rPr lang="en-US" altLang="zh-CN" sz="2400" i="1" dirty="0">
                <a:solidFill>
                  <a:srgbClr val="0070C0"/>
                </a:solidFill>
              </a:rPr>
              <a:t>challenging</a:t>
            </a:r>
            <a:r>
              <a:rPr lang="en-US" altLang="zh-CN" sz="2400" dirty="0"/>
              <a:t>.</a:t>
            </a:r>
          </a:p>
          <a:p>
            <a:pPr>
              <a:buSzPct val="100000"/>
              <a:buFont typeface="Wingdings" charset="2"/>
              <a:buChar char="§"/>
            </a:pPr>
            <a:endParaRPr lang="en-US" altLang="zh-CN" sz="2400" dirty="0"/>
          </a:p>
          <a:p>
            <a:pPr>
              <a:buSzPct val="100000"/>
              <a:buFont typeface="Wingdings" charset="2"/>
              <a:buChar char="§"/>
            </a:pPr>
            <a:r>
              <a:rPr lang="en-US" altLang="zh-CN" sz="2400" i="1" dirty="0">
                <a:solidFill>
                  <a:srgbClr val="0070C0"/>
                </a:solidFill>
              </a:rPr>
              <a:t>BIG cache </a:t>
            </a:r>
            <a:r>
              <a:rPr lang="en-US" altLang="zh-CN" sz="2400" dirty="0"/>
              <a:t>abstraction </a:t>
            </a:r>
            <a:r>
              <a:rPr lang="en-US" altLang="zh-CN" sz="2400" i="1" dirty="0">
                <a:solidFill>
                  <a:srgbClr val="0070C0"/>
                </a:solidFill>
              </a:rPr>
              <a:t>avoids</a:t>
            </a:r>
            <a:r>
              <a:rPr lang="en-US" altLang="zh-CN" sz="2400" dirty="0"/>
              <a:t> the interdependency between cache layers.</a:t>
            </a:r>
          </a:p>
          <a:p>
            <a:pPr>
              <a:buSzPct val="100000"/>
              <a:buFont typeface="Wingdings" charset="2"/>
              <a:buChar char="§"/>
            </a:pPr>
            <a:endParaRPr lang="en-US" altLang="zh-CN" sz="2400" dirty="0"/>
          </a:p>
          <a:p>
            <a:pPr>
              <a:buSzPct val="100000"/>
            </a:pPr>
            <a:r>
              <a:rPr lang="en-US" sz="2400" dirty="0"/>
              <a:t>We proposed a </a:t>
            </a:r>
            <a:r>
              <a:rPr lang="en-US" sz="2400" i="1" dirty="0">
                <a:solidFill>
                  <a:srgbClr val="0070C0"/>
                </a:solidFill>
              </a:rPr>
              <a:t>general methodology </a:t>
            </a:r>
            <a:r>
              <a:rPr lang="en-US" sz="2400" dirty="0"/>
              <a:t>for </a:t>
            </a:r>
            <a:r>
              <a:rPr lang="en-US" sz="2400" i="1" dirty="0">
                <a:solidFill>
                  <a:srgbClr val="0070C0"/>
                </a:solidFill>
              </a:rPr>
              <a:t>approximating</a:t>
            </a:r>
            <a:r>
              <a:rPr lang="en-US" sz="2400" dirty="0"/>
              <a:t> the hit probabilities for a </a:t>
            </a:r>
            <a:r>
              <a:rPr lang="en-US" sz="2400" i="1" dirty="0">
                <a:solidFill>
                  <a:srgbClr val="0070C0"/>
                </a:solidFill>
              </a:rPr>
              <a:t>network of caches.</a:t>
            </a:r>
            <a:endParaRPr lang="en-US" sz="2400" dirty="0"/>
          </a:p>
          <a:p>
            <a:pPr>
              <a:buSzPct val="100000"/>
            </a:pPr>
            <a:endParaRPr lang="en-US" sz="2400" dirty="0"/>
          </a:p>
          <a:p>
            <a:pPr>
              <a:buSzPct val="100000"/>
            </a:pPr>
            <a:r>
              <a:rPr lang="en-US" sz="2400" dirty="0"/>
              <a:t>We introduced the notion of a </a:t>
            </a:r>
            <a:r>
              <a:rPr lang="en-US" sz="2400" i="1" dirty="0">
                <a:solidFill>
                  <a:srgbClr val="0070C0"/>
                </a:solidFill>
              </a:rPr>
              <a:t>hit probability matrix</a:t>
            </a:r>
            <a:r>
              <a:rPr lang="en-US" sz="2400" dirty="0"/>
              <a:t>, and employed (a generalized notion of) </a:t>
            </a:r>
            <a:r>
              <a:rPr lang="en-US" sz="2400" i="1" dirty="0">
                <a:solidFill>
                  <a:srgbClr val="0070C0"/>
                </a:solidFill>
              </a:rPr>
              <a:t>majorization</a:t>
            </a:r>
            <a:r>
              <a:rPr lang="en-US" sz="2400" dirty="0"/>
              <a:t> as the basic tool for </a:t>
            </a:r>
            <a:r>
              <a:rPr lang="en-US" sz="2400" i="1" dirty="0">
                <a:solidFill>
                  <a:srgbClr val="0070C0"/>
                </a:solidFill>
              </a:rPr>
              <a:t>evaluating and comparing </a:t>
            </a:r>
            <a:r>
              <a:rPr lang="en-US" sz="2400" dirty="0"/>
              <a:t>cache policies.</a:t>
            </a:r>
          </a:p>
          <a:p>
            <a:pPr>
              <a:buSzPct val="100000"/>
              <a:buFont typeface="Wingdings" charset="2"/>
              <a:buChar char="§"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FD889E0-CAB2-4699-909D-B9A88D47AC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2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2118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Caching is Important!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Caching is </a:t>
            </a:r>
            <a:r>
              <a:rPr lang="en-US" i="1" dirty="0">
                <a:solidFill>
                  <a:srgbClr val="0070C0"/>
                </a:solidFill>
              </a:rPr>
              <a:t>essential</a:t>
            </a:r>
            <a:r>
              <a:rPr lang="en-US" dirty="0"/>
              <a:t> factor in the performance of </a:t>
            </a:r>
            <a:r>
              <a:rPr lang="en-US" i="1" dirty="0">
                <a:solidFill>
                  <a:srgbClr val="0070C0"/>
                </a:solidFill>
              </a:rPr>
              <a:t>large-scale</a:t>
            </a:r>
            <a:r>
              <a:rPr lang="en-US" dirty="0"/>
              <a:t> streaming video delivery, due to the size of video objects and the scale of content delivery system.</a:t>
            </a:r>
            <a:br>
              <a:rPr lang="en-US" dirty="0"/>
            </a:b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Several studies have focused on the </a:t>
            </a:r>
            <a:r>
              <a:rPr lang="en-US" i="1" dirty="0">
                <a:solidFill>
                  <a:srgbClr val="0070C0"/>
                </a:solidFill>
              </a:rPr>
              <a:t>performance analysis</a:t>
            </a:r>
            <a:r>
              <a:rPr lang="en-US" dirty="0"/>
              <a:t> of cache networks under various caching policies.</a:t>
            </a:r>
            <a:br>
              <a:rPr lang="en-US" dirty="0"/>
            </a:br>
            <a:endParaRPr lang="en-US" dirty="0"/>
          </a:p>
          <a:p>
            <a:pPr>
              <a:buFont typeface="Wingdings" charset="2"/>
              <a:buChar char="§"/>
            </a:pPr>
            <a:r>
              <a:rPr lang="en-US" i="1" dirty="0">
                <a:solidFill>
                  <a:srgbClr val="0070C0"/>
                </a:solidFill>
              </a:rPr>
              <a:t>ICN</a:t>
            </a:r>
            <a:r>
              <a:rPr lang="en-US" dirty="0"/>
              <a:t> architectures have </a:t>
            </a:r>
            <a:r>
              <a:rPr lang="en-US" i="1" dirty="0">
                <a:solidFill>
                  <a:srgbClr val="0070C0"/>
                </a:solidFill>
              </a:rPr>
              <a:t>renewed</a:t>
            </a:r>
            <a:r>
              <a:rPr lang="en-US" dirty="0"/>
              <a:t> research interest in caching policies and their performance, due to ICN primitives:</a:t>
            </a:r>
          </a:p>
          <a:p>
            <a:pPr lvl="1"/>
            <a:r>
              <a:rPr lang="en-US" dirty="0"/>
              <a:t>Storage is an integral part of network substrate</a:t>
            </a:r>
          </a:p>
          <a:p>
            <a:pPr lvl="1"/>
            <a:r>
              <a:rPr lang="en-US" dirty="0"/>
              <a:t>Caching-along-the-path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FD889E0-CAB2-4699-909D-B9A88D47ACBE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6529" y="6356350"/>
            <a:ext cx="7642049" cy="365125"/>
          </a:xfrm>
        </p:spPr>
        <p:txBody>
          <a:bodyPr/>
          <a:lstStyle/>
          <a:p>
            <a:pPr algn="l"/>
            <a:r>
              <a:rPr lang="en-US" dirty="0"/>
              <a:t>ICN: Information-centric networks is an approach to shift the Internet infrastructure from a </a:t>
            </a:r>
            <a:r>
              <a:rPr lang="en-US" i="1" dirty="0">
                <a:solidFill>
                  <a:srgbClr val="0070C0"/>
                </a:solidFill>
              </a:rPr>
              <a:t>host-centric</a:t>
            </a:r>
            <a:r>
              <a:rPr lang="en-US" dirty="0"/>
              <a:t> paradigm, to focus on </a:t>
            </a:r>
            <a:r>
              <a:rPr lang="en-US" i="1" dirty="0">
                <a:solidFill>
                  <a:srgbClr val="0070C0"/>
                </a:solidFill>
              </a:rPr>
              <a:t>‘’named information”</a:t>
            </a:r>
            <a:r>
              <a:rPr lang="en-US" dirty="0"/>
              <a:t>. Source: https://</a:t>
            </a:r>
            <a:r>
              <a:rPr lang="en-US" dirty="0" err="1"/>
              <a:t>en.wikipedia.org</a:t>
            </a:r>
            <a:r>
              <a:rPr lang="en-US" dirty="0"/>
              <a:t>/wiki/Information-</a:t>
            </a:r>
            <a:r>
              <a:rPr lang="en-US" dirty="0" err="1"/>
              <a:t>centric_networking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6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Management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74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r>
              <a:rPr lang="en-US" dirty="0"/>
              <a:t>Q: How shall we effectively utilize the cache resources?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9229" y="2101850"/>
            <a:ext cx="4212771" cy="4756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Ø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Caching Policy</a:t>
            </a:r>
          </a:p>
          <a:p>
            <a:pPr lvl="1"/>
            <a:r>
              <a:rPr lang="en-US" dirty="0"/>
              <a:t>What content to cache, and when to cache?</a:t>
            </a:r>
          </a:p>
          <a:p>
            <a:pPr lvl="2"/>
            <a:r>
              <a:rPr lang="en-US" sz="2200" dirty="0"/>
              <a:t>e.g., only cache popular content, cache at first request, </a:t>
            </a:r>
            <a:r>
              <a:rPr lang="is-IS" sz="2200" dirty="0"/>
              <a:t>… etc.</a:t>
            </a:r>
            <a:br>
              <a:rPr lang="is-IS" sz="2200" dirty="0"/>
            </a:br>
            <a:endParaRPr lang="is-IS" sz="2200" dirty="0"/>
          </a:p>
          <a:p>
            <a:r>
              <a:rPr lang="en-US" dirty="0">
                <a:solidFill>
                  <a:srgbClr val="0070C0"/>
                </a:solidFill>
              </a:rPr>
              <a:t>Cache Replacement Strategy</a:t>
            </a:r>
          </a:p>
          <a:p>
            <a:pPr lvl="1"/>
            <a:r>
              <a:rPr lang="en-US" dirty="0"/>
              <a:t>If the cache is full, which cached content is evicted?</a:t>
            </a:r>
          </a:p>
          <a:p>
            <a:pPr lvl="2"/>
            <a:r>
              <a:rPr lang="en-US" dirty="0"/>
              <a:t>e.g., LRU, LFU, </a:t>
            </a:r>
            <a:r>
              <a:rPr lang="is-IS" dirty="0"/>
              <a:t>… etc.</a:t>
            </a:r>
            <a:br>
              <a:rPr lang="is-IS" dirty="0"/>
            </a:br>
            <a:endParaRPr lang="is-IS" dirty="0"/>
          </a:p>
          <a:p>
            <a:r>
              <a:rPr lang="is-IS" dirty="0">
                <a:solidFill>
                  <a:srgbClr val="0070C0"/>
                </a:solidFill>
              </a:rPr>
              <a:t>Object Replication</a:t>
            </a:r>
          </a:p>
          <a:p>
            <a:pPr lvl="1"/>
            <a:r>
              <a:rPr lang="is-IS" dirty="0"/>
              <a:t>Which caches keep a copy of the requested object on its way to users?</a:t>
            </a:r>
          </a:p>
          <a:p>
            <a:pPr lvl="2"/>
            <a:r>
              <a:rPr lang="en-US" dirty="0"/>
              <a:t>e</a:t>
            </a:r>
            <a:r>
              <a:rPr lang="is-IS" dirty="0"/>
              <a:t>.g., cache everywhere, cache probablistically, ... </a:t>
            </a:r>
            <a:r>
              <a:rPr lang="en-US" dirty="0"/>
              <a:t>e</a:t>
            </a:r>
            <a:r>
              <a:rPr lang="is-IS" dirty="0"/>
              <a:t>tc. </a:t>
            </a:r>
            <a:br>
              <a:rPr lang="is-IS" dirty="0"/>
            </a:b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09348" y="4783558"/>
            <a:ext cx="439508" cy="615309"/>
          </a:xfrm>
          <a:prstGeom prst="line">
            <a:avLst/>
          </a:prstGeom>
          <a:ln w="9525" cmpd="sng">
            <a:solidFill>
              <a:srgbClr val="FF0000"/>
            </a:solidFill>
            <a:headEnd type="non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1649" y="2176793"/>
            <a:ext cx="2117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Origin Content Servers</a:t>
            </a:r>
            <a:endParaRPr lang="en-US" sz="1400" b="1" baseline="-25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" name="Cloud 8"/>
          <p:cNvSpPr/>
          <p:nvPr/>
        </p:nvSpPr>
        <p:spPr>
          <a:xfrm>
            <a:off x="5412335" y="2780928"/>
            <a:ext cx="2904081" cy="2576402"/>
          </a:xfrm>
          <a:prstGeom prst="cloud">
            <a:avLst/>
          </a:prstGeom>
          <a:solidFill>
            <a:schemeClr val="bg1">
              <a:lumMod val="7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5220" y="5032655"/>
            <a:ext cx="1689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FF"/>
                </a:solidFill>
                <a:latin typeface="Times New Roman"/>
                <a:cs typeface="Times New Roman"/>
              </a:rPr>
              <a:t>Interests or </a:t>
            </a:r>
          </a:p>
          <a:p>
            <a:pPr algn="ctr"/>
            <a:r>
              <a:rPr lang="en-US" sz="1200" b="1" dirty="0">
                <a:solidFill>
                  <a:srgbClr val="0000FF"/>
                </a:solidFill>
                <a:latin typeface="Times New Roman"/>
                <a:cs typeface="Times New Roman"/>
              </a:rPr>
              <a:t>Content Requests</a:t>
            </a:r>
            <a:endParaRPr lang="en-US" sz="1200" b="1" baseline="-25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15047" y="3356992"/>
            <a:ext cx="114506" cy="140105"/>
          </a:xfrm>
          <a:prstGeom prst="round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796136" y="4509120"/>
            <a:ext cx="114506" cy="140105"/>
          </a:xfrm>
          <a:prstGeom prst="round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265806" y="4581128"/>
            <a:ext cx="114506" cy="140105"/>
          </a:xfrm>
          <a:prstGeom prst="round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437194" y="4657047"/>
            <a:ext cx="114506" cy="140105"/>
          </a:xfrm>
          <a:prstGeom prst="round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732240" y="4008975"/>
            <a:ext cx="114506" cy="140105"/>
          </a:xfrm>
          <a:prstGeom prst="round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93283" y="3938922"/>
            <a:ext cx="114506" cy="140105"/>
          </a:xfrm>
          <a:prstGeom prst="round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769862" y="4152991"/>
            <a:ext cx="114506" cy="140105"/>
          </a:xfrm>
          <a:prstGeom prst="round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365723" y="3363240"/>
            <a:ext cx="114506" cy="140105"/>
          </a:xfrm>
          <a:prstGeom prst="round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7397909" y="4824511"/>
            <a:ext cx="341221" cy="571458"/>
          </a:xfrm>
          <a:prstGeom prst="line">
            <a:avLst/>
          </a:prstGeom>
          <a:ln w="9525" cmpd="sng">
            <a:solidFill>
              <a:srgbClr val="FF0000"/>
            </a:solidFill>
            <a:headEnd type="non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859399" y="4364456"/>
            <a:ext cx="459520" cy="479166"/>
          </a:xfrm>
          <a:prstGeom prst="line">
            <a:avLst/>
          </a:prstGeom>
          <a:ln w="9525" cmpd="sng">
            <a:solidFill>
              <a:srgbClr val="FF0000"/>
            </a:solidFill>
            <a:headEnd type="non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337814" y="3717032"/>
            <a:ext cx="114506" cy="140105"/>
          </a:xfrm>
          <a:prstGeom prst="round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 descr="mage result for server clu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59" y="2537800"/>
            <a:ext cx="708831" cy="5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55" y="5472851"/>
            <a:ext cx="998849" cy="76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004" y="5505990"/>
            <a:ext cx="998849" cy="76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mage result for us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44" y="5577301"/>
            <a:ext cx="705002" cy="70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645545" y="5975979"/>
            <a:ext cx="2117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Times New Roman"/>
                <a:cs typeface="Times New Roman"/>
              </a:rPr>
              <a:t>User Bases</a:t>
            </a:r>
            <a:endParaRPr lang="en-US" sz="1400" b="1" baseline="-25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6478027" y="4894885"/>
            <a:ext cx="311466" cy="596225"/>
          </a:xfrm>
          <a:prstGeom prst="line">
            <a:avLst/>
          </a:prstGeom>
          <a:ln w="9525" cmpd="sng">
            <a:solidFill>
              <a:srgbClr val="FF0000"/>
            </a:solidFill>
            <a:headEnd type="non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07829" y="3276558"/>
            <a:ext cx="196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Times New Roman"/>
                <a:cs typeface="Times New Roman"/>
              </a:rPr>
              <a:t>Cache Nodes/Servers</a:t>
            </a:r>
            <a:endParaRPr lang="en-US" sz="1400" b="1" baseline="-25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28" name="Picture 16" descr="mage result for us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146" y="4592762"/>
            <a:ext cx="705002" cy="70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6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98" y="5372278"/>
            <a:ext cx="527859" cy="5278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59" y="2691347"/>
            <a:ext cx="573832" cy="704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50" y="1976934"/>
            <a:ext cx="589439" cy="707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72" y="4014567"/>
            <a:ext cx="573832" cy="704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43" y="3614022"/>
            <a:ext cx="573832" cy="704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58" y="3996035"/>
            <a:ext cx="573832" cy="704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36" y="3988781"/>
            <a:ext cx="573832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50" y="2844550"/>
            <a:ext cx="573832" cy="704088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67" y="5364974"/>
            <a:ext cx="527859" cy="527859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42" y="5310481"/>
            <a:ext cx="527859" cy="527859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42" y="5474829"/>
            <a:ext cx="527859" cy="527859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84" y="5321080"/>
            <a:ext cx="527859" cy="527859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56" y="5399067"/>
            <a:ext cx="527859" cy="52785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2199282" y="3297436"/>
            <a:ext cx="508377" cy="545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5" idx="2"/>
          </p:cNvCxnSpPr>
          <p:nvPr/>
        </p:nvCxnSpPr>
        <p:spPr>
          <a:xfrm flipH="1" flipV="1">
            <a:off x="2994575" y="3395435"/>
            <a:ext cx="286916" cy="6191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170386" y="2502713"/>
            <a:ext cx="967064" cy="2726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711022" y="2502714"/>
            <a:ext cx="1098628" cy="434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361926" y="3522853"/>
            <a:ext cx="486596" cy="491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2" idx="2"/>
          </p:cNvCxnSpPr>
          <p:nvPr/>
        </p:nvCxnSpPr>
        <p:spPr>
          <a:xfrm flipH="1" flipV="1">
            <a:off x="6096566" y="3548638"/>
            <a:ext cx="545330" cy="5276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" idx="0"/>
          </p:cNvCxnSpPr>
          <p:nvPr/>
        </p:nvCxnSpPr>
        <p:spPr>
          <a:xfrm flipV="1">
            <a:off x="1319428" y="4303394"/>
            <a:ext cx="464261" cy="10688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828273" y="4340825"/>
            <a:ext cx="46109" cy="9839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3" idx="0"/>
          </p:cNvCxnSpPr>
          <p:nvPr/>
        </p:nvCxnSpPr>
        <p:spPr>
          <a:xfrm flipH="1" flipV="1">
            <a:off x="1988716" y="4358028"/>
            <a:ext cx="376881" cy="10069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235126" y="4645851"/>
            <a:ext cx="318930" cy="848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8" idx="0"/>
          </p:cNvCxnSpPr>
          <p:nvPr/>
        </p:nvCxnSpPr>
        <p:spPr>
          <a:xfrm flipH="1" flipV="1">
            <a:off x="6743720" y="4718655"/>
            <a:ext cx="74266" cy="680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6992323" y="4692869"/>
            <a:ext cx="549251" cy="628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70386" y="5338934"/>
            <a:ext cx="216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….  .....  .....   .....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19298" y="5304776"/>
            <a:ext cx="317500" cy="24130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658911" y="2013429"/>
            <a:ext cx="317500" cy="24130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A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2918" y="3463111"/>
            <a:ext cx="127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cache miss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53470" y="1625565"/>
            <a:ext cx="127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cache hit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28064" y="1550101"/>
            <a:ext cx="317500" cy="24130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45564" y="1501057"/>
            <a:ext cx="127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28064" y="2006709"/>
            <a:ext cx="317500" cy="24130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A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45564" y="1984085"/>
            <a:ext cx="127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25158" y="2333765"/>
            <a:ext cx="127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cache miss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0" y="0"/>
            <a:ext cx="89154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182880" algn="l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bg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Caching Along the Path 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Hierarchical Caching Structure</a:t>
            </a:r>
            <a:br>
              <a:rPr lang="en-US" dirty="0"/>
            </a:br>
            <a:r>
              <a:rPr lang="en-US" sz="3100" dirty="0">
                <a:solidFill>
                  <a:srgbClr val="0070C0"/>
                </a:solidFill>
              </a:rPr>
              <a:t>Request Routing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5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168320" y="3948960"/>
            <a:ext cx="1027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Edge Servers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15028" y="5559915"/>
            <a:ext cx="70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Users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641897" y="2756722"/>
            <a:ext cx="15938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Intermediate</a:t>
            </a:r>
            <a:r>
              <a:rPr lang="en-US" dirty="0"/>
              <a:t> Servers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53200" y="1806654"/>
            <a:ext cx="14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Origin</a:t>
            </a:r>
            <a:r>
              <a:rPr lang="en-US" dirty="0"/>
              <a:t> Server</a:t>
            </a:r>
          </a:p>
        </p:txBody>
      </p:sp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6530" y="6356350"/>
            <a:ext cx="7810150" cy="365125"/>
          </a:xfrm>
        </p:spPr>
        <p:txBody>
          <a:bodyPr/>
          <a:lstStyle/>
          <a:p>
            <a:pPr algn="l"/>
            <a:r>
              <a:rPr lang="en-US" dirty="0"/>
              <a:t>Vijay Adhikari et al. "Vivisecting </a:t>
            </a:r>
            <a:r>
              <a:rPr lang="en-US" dirty="0" err="1"/>
              <a:t>youtube</a:t>
            </a:r>
            <a:r>
              <a:rPr lang="en-US" dirty="0"/>
              <a:t>: An active measurement study." </a:t>
            </a:r>
            <a:r>
              <a:rPr lang="en-US" i="1" dirty="0"/>
              <a:t>INFOCOM, 2012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Vijay Adhikari et al. "Unreeling </a:t>
            </a:r>
            <a:r>
              <a:rPr lang="en-US" dirty="0" err="1"/>
              <a:t>netflix</a:t>
            </a:r>
            <a:r>
              <a:rPr lang="en-US" dirty="0"/>
              <a:t>: Understanding and improving multi-</a:t>
            </a:r>
            <a:r>
              <a:rPr lang="en-US" dirty="0" err="1"/>
              <a:t>cdn</a:t>
            </a:r>
            <a:r>
              <a:rPr lang="en-US" dirty="0"/>
              <a:t> movie delivery." </a:t>
            </a:r>
            <a:r>
              <a:rPr lang="en-US" i="1" dirty="0"/>
              <a:t>INFOCOM, 2012</a:t>
            </a:r>
            <a:br>
              <a:rPr lang="en-US" i="1" dirty="0"/>
            </a:br>
            <a:r>
              <a:rPr lang="en-US" dirty="0"/>
              <a:t>Erik Nygren et al. "The </a:t>
            </a:r>
            <a:r>
              <a:rPr lang="en-US" dirty="0" err="1"/>
              <a:t>akamai</a:t>
            </a:r>
            <a:r>
              <a:rPr lang="en-US" dirty="0"/>
              <a:t> network: a platform for high-performance internet applications."</a:t>
            </a:r>
            <a:r>
              <a:rPr lang="en-US" i="1" dirty="0"/>
              <a:t> SIGOPS </a:t>
            </a:r>
            <a:r>
              <a:rPr lang="en-US" dirty="0"/>
              <a:t>2010</a:t>
            </a:r>
          </a:p>
          <a:p>
            <a:pPr algn="l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8376680" y="4096763"/>
            <a:ext cx="437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 </a:t>
            </a:r>
            <a:r>
              <a:rPr lang="en-US" sz="2000" b="1" baseline="-25000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66122" y="2872313"/>
            <a:ext cx="447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 </a:t>
            </a:r>
            <a:r>
              <a:rPr lang="en-US" sz="2000" b="1" baseline="-25000" dirty="0"/>
              <a:t>2</a:t>
            </a:r>
            <a:endParaRPr lang="en-US" sz="1600" b="1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8349642" y="1775876"/>
            <a:ext cx="928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</a:t>
            </a:r>
            <a:r>
              <a:rPr lang="en-US" sz="2400" b="1" dirty="0"/>
              <a:t> </a:t>
            </a:r>
            <a:r>
              <a:rPr lang="en-US" sz="2000" b="1" baseline="-25000" dirty="0"/>
              <a:t>H</a:t>
            </a:r>
            <a:endParaRPr lang="en-US" b="1" baseline="-25000" dirty="0"/>
          </a:p>
        </p:txBody>
      </p:sp>
      <p:sp>
        <p:nvSpPr>
          <p:cNvPr id="58" name="TextBox 57"/>
          <p:cNvSpPr txBox="1"/>
          <p:nvPr/>
        </p:nvSpPr>
        <p:spPr>
          <a:xfrm rot="16200000" flipH="1">
            <a:off x="8151197" y="2342583"/>
            <a:ext cx="82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/>
              <a:t>….......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75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0.06198 -0.1997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98 -0.19976 L 0.18385 -0.376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85 -0.37639 L 0.2974 -0.480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6" grpId="0" animBg="1"/>
      <p:bldP spid="11" grpId="0"/>
      <p:bldP spid="37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3596985" y="2075844"/>
            <a:ext cx="317500" cy="24130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A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10" y="5389347"/>
            <a:ext cx="527859" cy="5278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71" y="2708416"/>
            <a:ext cx="573832" cy="704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62" y="1994003"/>
            <a:ext cx="589439" cy="707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84" y="4031636"/>
            <a:ext cx="573832" cy="704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55" y="3631091"/>
            <a:ext cx="573832" cy="704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70" y="4013104"/>
            <a:ext cx="573832" cy="704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548" y="4005850"/>
            <a:ext cx="573832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62" y="2861619"/>
            <a:ext cx="573832" cy="704088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79" y="5382043"/>
            <a:ext cx="527859" cy="527859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54" y="5327550"/>
            <a:ext cx="527859" cy="527859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54" y="5491898"/>
            <a:ext cx="527859" cy="527859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496" y="5338149"/>
            <a:ext cx="527859" cy="527859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68" y="5416136"/>
            <a:ext cx="527859" cy="52785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2206394" y="3314505"/>
            <a:ext cx="508377" cy="545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5" idx="2"/>
          </p:cNvCxnSpPr>
          <p:nvPr/>
        </p:nvCxnSpPr>
        <p:spPr>
          <a:xfrm flipH="1" flipV="1">
            <a:off x="3001687" y="3412504"/>
            <a:ext cx="286916" cy="6191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177498" y="2519782"/>
            <a:ext cx="967064" cy="2726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718134" y="2519783"/>
            <a:ext cx="1098628" cy="434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369038" y="3539922"/>
            <a:ext cx="486596" cy="491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2" idx="2"/>
          </p:cNvCxnSpPr>
          <p:nvPr/>
        </p:nvCxnSpPr>
        <p:spPr>
          <a:xfrm flipH="1" flipV="1">
            <a:off x="6103678" y="3565707"/>
            <a:ext cx="545330" cy="5276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" idx="0"/>
          </p:cNvCxnSpPr>
          <p:nvPr/>
        </p:nvCxnSpPr>
        <p:spPr>
          <a:xfrm flipV="1">
            <a:off x="1326540" y="4320463"/>
            <a:ext cx="464261" cy="10688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835385" y="4357894"/>
            <a:ext cx="46109" cy="9839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3" idx="0"/>
          </p:cNvCxnSpPr>
          <p:nvPr/>
        </p:nvCxnSpPr>
        <p:spPr>
          <a:xfrm flipH="1" flipV="1">
            <a:off x="1995828" y="4375097"/>
            <a:ext cx="376881" cy="10069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242238" y="4662920"/>
            <a:ext cx="318930" cy="848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8" idx="0"/>
          </p:cNvCxnSpPr>
          <p:nvPr/>
        </p:nvCxnSpPr>
        <p:spPr>
          <a:xfrm flipH="1" flipV="1">
            <a:off x="6750832" y="4735724"/>
            <a:ext cx="74266" cy="680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6999435" y="4709938"/>
            <a:ext cx="549251" cy="628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77498" y="5356003"/>
            <a:ext cx="216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….  .....  .....   .....</a:t>
            </a:r>
            <a:endParaRPr lang="en-US" dirty="0"/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0" y="0"/>
            <a:ext cx="89154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182880" algn="l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bg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Caching Along the Path 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248044" y="2786646"/>
            <a:ext cx="317500" cy="24130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A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1230955" y="3733555"/>
            <a:ext cx="317500" cy="24130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A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3594142" y="2075844"/>
            <a:ext cx="317500" cy="24130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A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 Replication Strategies</a:t>
            </a:r>
            <a:br>
              <a:rPr lang="en-US" dirty="0"/>
            </a:br>
            <a:r>
              <a:rPr lang="en-US" sz="3100" dirty="0">
                <a:solidFill>
                  <a:schemeClr val="accent1"/>
                </a:solidFill>
              </a:rPr>
              <a:t>Caching Along the Path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7607391" y="2318746"/>
            <a:ext cx="317500" cy="24130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924891" y="2269702"/>
            <a:ext cx="127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607391" y="2775354"/>
            <a:ext cx="317500" cy="24130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A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924891" y="2752730"/>
            <a:ext cx="127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1626" y="1773881"/>
            <a:ext cx="248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aka: Leave Copy Everywhere (LCE)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6</a:t>
            </a:fld>
            <a:endParaRPr lang="en-US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6529" y="6356350"/>
            <a:ext cx="7921487" cy="365125"/>
          </a:xfrm>
        </p:spPr>
        <p:txBody>
          <a:bodyPr/>
          <a:lstStyle/>
          <a:p>
            <a:pPr algn="l"/>
            <a:r>
              <a:rPr lang="en-US" dirty="0" err="1"/>
              <a:t>Fayazbakhsh</a:t>
            </a:r>
            <a:r>
              <a:rPr lang="en-US" dirty="0"/>
              <a:t>, </a:t>
            </a:r>
            <a:r>
              <a:rPr lang="en-US" dirty="0" err="1"/>
              <a:t>Seyed</a:t>
            </a:r>
            <a:r>
              <a:rPr lang="en-US" dirty="0"/>
              <a:t> </a:t>
            </a:r>
            <a:r>
              <a:rPr lang="en-US" dirty="0" err="1"/>
              <a:t>Kaveh</a:t>
            </a:r>
            <a:r>
              <a:rPr lang="en-US" dirty="0"/>
              <a:t>, et al. "Less pain, most of the gain: Incrementally deployable ICN." </a:t>
            </a:r>
            <a:r>
              <a:rPr lang="en-US" i="1" dirty="0"/>
              <a:t>SIGCOMM CCR</a:t>
            </a:r>
            <a:r>
              <a:rPr lang="en-US" dirty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99846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7037E-7 L -0.15122 0.1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5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5122 0.10023 L -0.25834 0.241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706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0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834 0.24167 L -0.31511 0.483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1208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9" grpId="0" animBg="1"/>
      <p:bldP spid="50" grpId="0" animBg="1"/>
      <p:bldP spid="55" grpId="0" animBg="1"/>
      <p:bldP spid="55" grpId="1" animBg="1"/>
      <p:bldP spid="55" grpId="2" animBg="1"/>
      <p:bldP spid="55" grpId="3" animBg="1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 Replication Strategies</a:t>
            </a:r>
            <a:br>
              <a:rPr lang="en-US" dirty="0"/>
            </a:br>
            <a:r>
              <a:rPr lang="en-US" sz="3100" dirty="0">
                <a:solidFill>
                  <a:schemeClr val="accent1"/>
                </a:solidFill>
              </a:rPr>
              <a:t>Leave Copy Probabilistically (LCP)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7" y="6095999"/>
            <a:ext cx="527859" cy="5278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74" y="2925731"/>
            <a:ext cx="573832" cy="704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91" y="1772269"/>
            <a:ext cx="589439" cy="707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27" y="4291378"/>
            <a:ext cx="573832" cy="704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08" y="4297331"/>
            <a:ext cx="573832" cy="704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06" y="4297331"/>
            <a:ext cx="573832" cy="704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71" y="4297331"/>
            <a:ext cx="573832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71" y="2925731"/>
            <a:ext cx="573832" cy="704088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10" y="6095999"/>
            <a:ext cx="527859" cy="527859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9" y="6095999"/>
            <a:ext cx="527859" cy="527859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77" y="6095999"/>
            <a:ext cx="527859" cy="527859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80" y="6095999"/>
            <a:ext cx="527859" cy="527859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79" y="6095999"/>
            <a:ext cx="527859" cy="52785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1687524" y="3629819"/>
            <a:ext cx="550845" cy="667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5" idx="2"/>
          </p:cNvCxnSpPr>
          <p:nvPr/>
        </p:nvCxnSpPr>
        <p:spPr>
          <a:xfrm flipH="1" flipV="1">
            <a:off x="2415990" y="3629819"/>
            <a:ext cx="351623" cy="704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02906" y="2479597"/>
            <a:ext cx="1038355" cy="4461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315093" y="2479596"/>
            <a:ext cx="1184008" cy="4461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020587" y="3623866"/>
            <a:ext cx="550845" cy="667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5781804" y="3629819"/>
            <a:ext cx="351623" cy="704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" idx="0"/>
          </p:cNvCxnSpPr>
          <p:nvPr/>
        </p:nvCxnSpPr>
        <p:spPr>
          <a:xfrm flipV="1">
            <a:off x="1042637" y="4995467"/>
            <a:ext cx="395894" cy="1100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0"/>
          </p:cNvCxnSpPr>
          <p:nvPr/>
        </p:nvCxnSpPr>
        <p:spPr>
          <a:xfrm flipV="1">
            <a:off x="1508539" y="5067302"/>
            <a:ext cx="39000" cy="10286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3" idx="0"/>
          </p:cNvCxnSpPr>
          <p:nvPr/>
        </p:nvCxnSpPr>
        <p:spPr>
          <a:xfrm flipH="1" flipV="1">
            <a:off x="1687525" y="5067302"/>
            <a:ext cx="286915" cy="10286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8" idx="0"/>
          </p:cNvCxnSpPr>
          <p:nvPr/>
        </p:nvCxnSpPr>
        <p:spPr>
          <a:xfrm flipV="1">
            <a:off x="5843757" y="4995467"/>
            <a:ext cx="395894" cy="1100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309659" y="5067302"/>
            <a:ext cx="39000" cy="10286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6488645" y="5067302"/>
            <a:ext cx="286915" cy="10286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393848" y="6134098"/>
            <a:ext cx="165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….  .....  .....   .....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-242356" y="1609407"/>
            <a:ext cx="1548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q = 0.5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235098" y="1930382"/>
            <a:ext cx="317500" cy="24130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A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7239091" y="1874246"/>
            <a:ext cx="317500" cy="24130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704932" y="1810231"/>
            <a:ext cx="127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239091" y="2330854"/>
            <a:ext cx="317500" cy="24130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A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704932" y="2294930"/>
            <a:ext cx="127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671212" y="2939445"/>
            <a:ext cx="317500" cy="24130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A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239106" y="1938261"/>
            <a:ext cx="317500" cy="24130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A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959058" y="4389337"/>
            <a:ext cx="317500" cy="24130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A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025" y="2821876"/>
            <a:ext cx="1058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rand = 0.6</a:t>
            </a:r>
          </a:p>
          <a:p>
            <a:r>
              <a:rPr lang="en-US" sz="1400" dirty="0"/>
              <a:t>&gt; q</a:t>
            </a:r>
          </a:p>
          <a:p>
            <a:r>
              <a:rPr lang="en-US" sz="1400" dirty="0"/>
              <a:t>don’t cache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670" y="4360310"/>
            <a:ext cx="1058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rand = 0.4</a:t>
            </a:r>
          </a:p>
          <a:p>
            <a:r>
              <a:rPr lang="en-US" sz="1400" dirty="0"/>
              <a:t>&lt; q</a:t>
            </a:r>
          </a:p>
          <a:p>
            <a:r>
              <a:rPr lang="en-US" sz="1400" dirty="0"/>
              <a:t>cache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FD889E0-CAB2-4699-909D-B9A88D47ACBE}" type="slidenum">
              <a:rPr lang="en-US" smtClean="0"/>
              <a:t>7</a:t>
            </a:fld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ADB7BE0-1DA2-6340-9956-556E990D402F}"/>
              </a:ext>
            </a:extLst>
          </p:cNvPr>
          <p:cNvSpPr/>
          <p:nvPr/>
        </p:nvSpPr>
        <p:spPr>
          <a:xfrm>
            <a:off x="1059262" y="2868758"/>
            <a:ext cx="7243910" cy="1643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Is Caching Along the Path Useful?</a:t>
            </a:r>
          </a:p>
          <a:p>
            <a:pPr algn="ctr"/>
            <a:r>
              <a:rPr lang="en-US" sz="3200" dirty="0"/>
              <a:t>Which Strategy is Better?</a:t>
            </a:r>
          </a:p>
          <a:p>
            <a:pPr algn="ctr"/>
            <a:r>
              <a:rPr lang="en-US" sz="3200" dirty="0"/>
              <a:t>How can we analyze their performance?</a:t>
            </a:r>
          </a:p>
        </p:txBody>
      </p:sp>
    </p:spTree>
    <p:extLst>
      <p:ext uri="{BB962C8B-B14F-4D97-AF65-F5344CB8AC3E}">
        <p14:creationId xmlns:p14="http://schemas.microsoft.com/office/powerpoint/2010/main" val="59674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16615 0.1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75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3.7037E-6 L -0.07638 0.2169 " pathEditMode="fixed" rAng="0" ptsTypes="AA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1.11111E-6 L -0.07222 0.23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1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7" grpId="0" animBg="1"/>
      <p:bldP spid="37" grpId="1" animBg="1"/>
      <p:bldP spid="43" grpId="0" animBg="1"/>
      <p:bldP spid="43" grpId="1" animBg="1"/>
      <p:bldP spid="3" grpId="0"/>
      <p:bldP spid="40" grpId="0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EA6A634-176E-9742-9678-DA2FBA1665ED}"/>
              </a:ext>
            </a:extLst>
          </p:cNvPr>
          <p:cNvCxnSpPr>
            <a:cxnSpLocks/>
            <a:stCxn id="51" idx="0"/>
            <a:endCxn id="9" idx="2"/>
          </p:cNvCxnSpPr>
          <p:nvPr/>
        </p:nvCxnSpPr>
        <p:spPr>
          <a:xfrm flipH="1" flipV="1">
            <a:off x="4519253" y="2180859"/>
            <a:ext cx="2456933" cy="519326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148D00D-E7E2-994D-892A-89EAB36CCD25}"/>
              </a:ext>
            </a:extLst>
          </p:cNvPr>
          <p:cNvCxnSpPr>
            <a:cxnSpLocks/>
            <a:stCxn id="27" idx="0"/>
            <a:endCxn id="9" idx="2"/>
          </p:cNvCxnSpPr>
          <p:nvPr/>
        </p:nvCxnSpPr>
        <p:spPr>
          <a:xfrm flipV="1">
            <a:off x="2391559" y="2180859"/>
            <a:ext cx="2127694" cy="519326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1855361-D9CE-FD45-AED4-C3A8D1BAE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Analysis of Cache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428B6-D9BC-5A4D-8B77-65DFDEB6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9C939DF-6E02-7B4C-BE69-91553A02C410}"/>
              </a:ext>
            </a:extLst>
          </p:cNvPr>
          <p:cNvSpPr/>
          <p:nvPr/>
        </p:nvSpPr>
        <p:spPr>
          <a:xfrm>
            <a:off x="4094710" y="1642016"/>
            <a:ext cx="849085" cy="5388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L4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C7862F2-7E87-E84C-BDEE-AF43B676A1B6}"/>
              </a:ext>
            </a:extLst>
          </p:cNvPr>
          <p:cNvGrpSpPr/>
          <p:nvPr/>
        </p:nvGrpSpPr>
        <p:grpSpPr>
          <a:xfrm>
            <a:off x="23857" y="2700185"/>
            <a:ext cx="4495396" cy="2667760"/>
            <a:chOff x="449937" y="2734459"/>
            <a:chExt cx="4495396" cy="266776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463622-B7F1-0C41-ABC7-97A1387A2E95}"/>
                </a:ext>
              </a:extLst>
            </p:cNvPr>
            <p:cNvCxnSpPr>
              <a:cxnSpLocks/>
              <a:stCxn id="8" idx="0"/>
              <a:endCxn id="27" idx="2"/>
            </p:cNvCxnSpPr>
            <p:nvPr/>
          </p:nvCxnSpPr>
          <p:spPr>
            <a:xfrm flipV="1">
              <a:off x="1558938" y="3273302"/>
              <a:ext cx="1258701" cy="556227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5427016-AA04-EB4C-86D7-926348783A4F}"/>
                </a:ext>
              </a:extLst>
            </p:cNvPr>
            <p:cNvCxnSpPr>
              <a:cxnSpLocks/>
              <a:stCxn id="38" idx="0"/>
              <a:endCxn id="27" idx="2"/>
            </p:cNvCxnSpPr>
            <p:nvPr/>
          </p:nvCxnSpPr>
          <p:spPr>
            <a:xfrm flipH="1" flipV="1">
              <a:off x="2817639" y="3273302"/>
              <a:ext cx="1118955" cy="557431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B784821-B1BF-9347-9712-70631CD62183}"/>
                </a:ext>
              </a:extLst>
            </p:cNvPr>
            <p:cNvSpPr/>
            <p:nvPr/>
          </p:nvSpPr>
          <p:spPr>
            <a:xfrm>
              <a:off x="2393096" y="2734459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L3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8C8A271-E7FD-944F-91F0-B56646067950}"/>
                </a:ext>
              </a:extLst>
            </p:cNvPr>
            <p:cNvGrpSpPr/>
            <p:nvPr/>
          </p:nvGrpSpPr>
          <p:grpSpPr>
            <a:xfrm>
              <a:off x="449937" y="3829529"/>
              <a:ext cx="2117740" cy="1571486"/>
              <a:chOff x="449937" y="3829529"/>
              <a:chExt cx="2117740" cy="157148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F1EB7F2-490D-3246-97BE-ECA0025E585D}"/>
                  </a:ext>
                </a:extLst>
              </p:cNvPr>
              <p:cNvCxnSpPr>
                <a:cxnSpLocks/>
                <a:stCxn id="7" idx="0"/>
                <a:endCxn id="8" idx="2"/>
              </p:cNvCxnSpPr>
              <p:nvPr/>
            </p:nvCxnSpPr>
            <p:spPr>
              <a:xfrm flipV="1">
                <a:off x="874480" y="4368372"/>
                <a:ext cx="684458" cy="493800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835127D-09A8-7145-ACCA-26F61D7753FD}"/>
                  </a:ext>
                </a:extLst>
              </p:cNvPr>
              <p:cNvCxnSpPr>
                <a:cxnSpLocks/>
                <a:stCxn id="13" idx="0"/>
                <a:endCxn id="8" idx="2"/>
              </p:cNvCxnSpPr>
              <p:nvPr/>
            </p:nvCxnSpPr>
            <p:spPr>
              <a:xfrm flipH="1" flipV="1">
                <a:off x="1558938" y="4368372"/>
                <a:ext cx="584197" cy="493800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0095263A-38CA-834E-AB66-E1E9FAB90D1E}"/>
                  </a:ext>
                </a:extLst>
              </p:cNvPr>
              <p:cNvSpPr/>
              <p:nvPr/>
            </p:nvSpPr>
            <p:spPr>
              <a:xfrm>
                <a:off x="449937" y="4862172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L1</a:t>
                </a:r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5697225-B212-7346-9661-8075EAC13B3C}"/>
                  </a:ext>
                </a:extLst>
              </p:cNvPr>
              <p:cNvSpPr/>
              <p:nvPr/>
            </p:nvSpPr>
            <p:spPr>
              <a:xfrm>
                <a:off x="1134395" y="3829529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L2</a:t>
                </a:r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B6A34996-24FD-774F-8F93-7F0330122AC2}"/>
                  </a:ext>
                </a:extLst>
              </p:cNvPr>
              <p:cNvSpPr/>
              <p:nvPr/>
            </p:nvSpPr>
            <p:spPr>
              <a:xfrm>
                <a:off x="1718592" y="4862172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L1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7F271BA-8690-D841-9FF9-9D52F2F04F01}"/>
                </a:ext>
              </a:extLst>
            </p:cNvPr>
            <p:cNvGrpSpPr/>
            <p:nvPr/>
          </p:nvGrpSpPr>
          <p:grpSpPr>
            <a:xfrm>
              <a:off x="2827593" y="3830733"/>
              <a:ext cx="2117740" cy="1571486"/>
              <a:chOff x="449937" y="3829529"/>
              <a:chExt cx="2117740" cy="157148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05683BA-9673-A543-9EE5-F18B9B7697B3}"/>
                  </a:ext>
                </a:extLst>
              </p:cNvPr>
              <p:cNvCxnSpPr>
                <a:cxnSpLocks/>
                <a:stCxn id="37" idx="0"/>
                <a:endCxn id="38" idx="2"/>
              </p:cNvCxnSpPr>
              <p:nvPr/>
            </p:nvCxnSpPr>
            <p:spPr>
              <a:xfrm flipV="1">
                <a:off x="874480" y="4368372"/>
                <a:ext cx="684458" cy="493800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AD47193-891F-9F4D-B283-6D88579DBE4B}"/>
                  </a:ext>
                </a:extLst>
              </p:cNvPr>
              <p:cNvCxnSpPr>
                <a:cxnSpLocks/>
                <a:stCxn id="39" idx="0"/>
                <a:endCxn id="38" idx="2"/>
              </p:cNvCxnSpPr>
              <p:nvPr/>
            </p:nvCxnSpPr>
            <p:spPr>
              <a:xfrm flipH="1" flipV="1">
                <a:off x="1558938" y="4368372"/>
                <a:ext cx="584197" cy="493800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23BAF2BB-565B-0F46-8037-105380490313}"/>
                  </a:ext>
                </a:extLst>
              </p:cNvPr>
              <p:cNvSpPr/>
              <p:nvPr/>
            </p:nvSpPr>
            <p:spPr>
              <a:xfrm>
                <a:off x="449937" y="4862172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L1</a:t>
                </a: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AAC6B637-6B7B-254B-B2E1-20AA0E865063}"/>
                  </a:ext>
                </a:extLst>
              </p:cNvPr>
              <p:cNvSpPr/>
              <p:nvPr/>
            </p:nvSpPr>
            <p:spPr>
              <a:xfrm>
                <a:off x="1134395" y="3829529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L2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D1D7E39D-EC6A-234F-9253-62109353E0D1}"/>
                  </a:ext>
                </a:extLst>
              </p:cNvPr>
              <p:cNvSpPr/>
              <p:nvPr/>
            </p:nvSpPr>
            <p:spPr>
              <a:xfrm>
                <a:off x="1718592" y="4862172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L1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614794F-26D4-A044-BA9F-F1EA66501161}"/>
              </a:ext>
            </a:extLst>
          </p:cNvPr>
          <p:cNvGrpSpPr/>
          <p:nvPr/>
        </p:nvGrpSpPr>
        <p:grpSpPr>
          <a:xfrm>
            <a:off x="4608484" y="2700185"/>
            <a:ext cx="4495396" cy="2667760"/>
            <a:chOff x="449937" y="2734459"/>
            <a:chExt cx="4495396" cy="266776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D888C8E-3EC8-2E4E-AA78-0DF9ED632FE3}"/>
                </a:ext>
              </a:extLst>
            </p:cNvPr>
            <p:cNvCxnSpPr>
              <a:cxnSpLocks/>
              <a:stCxn id="61" idx="0"/>
              <a:endCxn id="51" idx="2"/>
            </p:cNvCxnSpPr>
            <p:nvPr/>
          </p:nvCxnSpPr>
          <p:spPr>
            <a:xfrm flipV="1">
              <a:off x="1558938" y="3273302"/>
              <a:ext cx="1258701" cy="556227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3AAE926-3C48-7947-B033-C43FB207DA9F}"/>
                </a:ext>
              </a:extLst>
            </p:cNvPr>
            <p:cNvCxnSpPr>
              <a:cxnSpLocks/>
              <a:stCxn id="56" idx="0"/>
              <a:endCxn id="51" idx="2"/>
            </p:cNvCxnSpPr>
            <p:nvPr/>
          </p:nvCxnSpPr>
          <p:spPr>
            <a:xfrm flipH="1" flipV="1">
              <a:off x="2817639" y="3273302"/>
              <a:ext cx="1118955" cy="557431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EB05D20C-FD55-CD4E-B1EA-166F54AB503C}"/>
                </a:ext>
              </a:extLst>
            </p:cNvPr>
            <p:cNvSpPr/>
            <p:nvPr/>
          </p:nvSpPr>
          <p:spPr>
            <a:xfrm>
              <a:off x="2393096" y="2734459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L3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B146866-96E2-5841-A7CA-8D1F4A6EDDE6}"/>
                </a:ext>
              </a:extLst>
            </p:cNvPr>
            <p:cNvGrpSpPr/>
            <p:nvPr/>
          </p:nvGrpSpPr>
          <p:grpSpPr>
            <a:xfrm>
              <a:off x="449937" y="3829529"/>
              <a:ext cx="2117740" cy="1571486"/>
              <a:chOff x="449937" y="3829529"/>
              <a:chExt cx="2117740" cy="1571486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8A7A091-EA6F-AE44-A63D-3B4B4A39FB22}"/>
                  </a:ext>
                </a:extLst>
              </p:cNvPr>
              <p:cNvCxnSpPr>
                <a:cxnSpLocks/>
                <a:stCxn id="60" idx="0"/>
                <a:endCxn id="61" idx="2"/>
              </p:cNvCxnSpPr>
              <p:nvPr/>
            </p:nvCxnSpPr>
            <p:spPr>
              <a:xfrm flipV="1">
                <a:off x="874480" y="4368372"/>
                <a:ext cx="684458" cy="493800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F0EEBAD-D1A8-224B-8829-4BC401F19B85}"/>
                  </a:ext>
                </a:extLst>
              </p:cNvPr>
              <p:cNvCxnSpPr>
                <a:cxnSpLocks/>
                <a:stCxn id="62" idx="0"/>
                <a:endCxn id="61" idx="2"/>
              </p:cNvCxnSpPr>
              <p:nvPr/>
            </p:nvCxnSpPr>
            <p:spPr>
              <a:xfrm flipH="1" flipV="1">
                <a:off x="1558938" y="4368372"/>
                <a:ext cx="584197" cy="493800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FFF5DFBB-4DC6-BC40-947B-D708F953A1BB}"/>
                  </a:ext>
                </a:extLst>
              </p:cNvPr>
              <p:cNvSpPr/>
              <p:nvPr/>
            </p:nvSpPr>
            <p:spPr>
              <a:xfrm>
                <a:off x="449937" y="4862172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L1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5EA94353-6E55-6B48-B036-C4548E8DC493}"/>
                  </a:ext>
                </a:extLst>
              </p:cNvPr>
              <p:cNvSpPr/>
              <p:nvPr/>
            </p:nvSpPr>
            <p:spPr>
              <a:xfrm>
                <a:off x="1134395" y="3829529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L2</a:t>
                </a:r>
              </a:p>
            </p:txBody>
          </p:sp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F09E8E1A-72BF-AF4E-83C3-024A56F446B9}"/>
                  </a:ext>
                </a:extLst>
              </p:cNvPr>
              <p:cNvSpPr/>
              <p:nvPr/>
            </p:nvSpPr>
            <p:spPr>
              <a:xfrm>
                <a:off x="1718592" y="4862172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L1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F44C43B-249D-DC4F-8C9E-ED21C389E655}"/>
                </a:ext>
              </a:extLst>
            </p:cNvPr>
            <p:cNvGrpSpPr/>
            <p:nvPr/>
          </p:nvGrpSpPr>
          <p:grpSpPr>
            <a:xfrm>
              <a:off x="2827593" y="3830733"/>
              <a:ext cx="2117740" cy="1571486"/>
              <a:chOff x="449937" y="3829529"/>
              <a:chExt cx="2117740" cy="1571486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BA29D0F-0C10-4F46-AB30-7D1F07E4616A}"/>
                  </a:ext>
                </a:extLst>
              </p:cNvPr>
              <p:cNvCxnSpPr>
                <a:cxnSpLocks/>
                <a:stCxn id="55" idx="0"/>
                <a:endCxn id="56" idx="2"/>
              </p:cNvCxnSpPr>
              <p:nvPr/>
            </p:nvCxnSpPr>
            <p:spPr>
              <a:xfrm flipV="1">
                <a:off x="874480" y="4368372"/>
                <a:ext cx="684458" cy="493800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B50F4D6-2C99-D149-B20A-9B1CDD9445DA}"/>
                  </a:ext>
                </a:extLst>
              </p:cNvPr>
              <p:cNvCxnSpPr>
                <a:cxnSpLocks/>
                <a:stCxn id="57" idx="0"/>
                <a:endCxn id="56" idx="2"/>
              </p:cNvCxnSpPr>
              <p:nvPr/>
            </p:nvCxnSpPr>
            <p:spPr>
              <a:xfrm flipH="1" flipV="1">
                <a:off x="1558938" y="4368372"/>
                <a:ext cx="584197" cy="493800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467EF96D-4C01-334A-BF44-0D9EA6C75817}"/>
                  </a:ext>
                </a:extLst>
              </p:cNvPr>
              <p:cNvSpPr/>
              <p:nvPr/>
            </p:nvSpPr>
            <p:spPr>
              <a:xfrm>
                <a:off x="449937" y="4862172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L1</a:t>
                </a:r>
              </a:p>
            </p:txBody>
          </p:sp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AD1521F-3EB6-CE4C-B70D-8024442F41D0}"/>
                  </a:ext>
                </a:extLst>
              </p:cNvPr>
              <p:cNvSpPr/>
              <p:nvPr/>
            </p:nvSpPr>
            <p:spPr>
              <a:xfrm>
                <a:off x="1134395" y="3829529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L2</a:t>
                </a:r>
              </a:p>
            </p:txBody>
          </p:sp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90435D5D-3013-2B44-BFE6-34B8075AA7BB}"/>
                  </a:ext>
                </a:extLst>
              </p:cNvPr>
              <p:cNvSpPr/>
              <p:nvPr/>
            </p:nvSpPr>
            <p:spPr>
              <a:xfrm>
                <a:off x="1718592" y="4862172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L1</a:t>
                </a:r>
              </a:p>
            </p:txBody>
          </p:sp>
        </p:grpSp>
      </p:grpSp>
      <p:sp>
        <p:nvSpPr>
          <p:cNvPr id="72" name="Down Arrow 71">
            <a:extLst>
              <a:ext uri="{FF2B5EF4-FFF2-40B4-BE49-F238E27FC236}">
                <a16:creationId xmlns:a16="http://schemas.microsoft.com/office/drawing/2014/main" id="{66872703-C4AC-F54D-9CA9-A1120FBD89B2}"/>
              </a:ext>
            </a:extLst>
          </p:cNvPr>
          <p:cNvSpPr/>
          <p:nvPr/>
        </p:nvSpPr>
        <p:spPr>
          <a:xfrm rot="10800000">
            <a:off x="310614" y="5466982"/>
            <a:ext cx="293171" cy="59622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wn Arrow 72">
            <a:extLst>
              <a:ext uri="{FF2B5EF4-FFF2-40B4-BE49-F238E27FC236}">
                <a16:creationId xmlns:a16="http://schemas.microsoft.com/office/drawing/2014/main" id="{23B45BC7-C242-0D48-A8BB-D61CEA3D16B5}"/>
              </a:ext>
            </a:extLst>
          </p:cNvPr>
          <p:cNvSpPr/>
          <p:nvPr/>
        </p:nvSpPr>
        <p:spPr>
          <a:xfrm rot="10800000">
            <a:off x="6200249" y="5448343"/>
            <a:ext cx="293171" cy="59622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>
            <a:extLst>
              <a:ext uri="{FF2B5EF4-FFF2-40B4-BE49-F238E27FC236}">
                <a16:creationId xmlns:a16="http://schemas.microsoft.com/office/drawing/2014/main" id="{A1FD148F-E29F-7744-BEAF-1BDF1C61F150}"/>
              </a:ext>
            </a:extLst>
          </p:cNvPr>
          <p:cNvSpPr/>
          <p:nvPr/>
        </p:nvSpPr>
        <p:spPr>
          <a:xfrm rot="10800000">
            <a:off x="2684724" y="5469689"/>
            <a:ext cx="293171" cy="59622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>
            <a:extLst>
              <a:ext uri="{FF2B5EF4-FFF2-40B4-BE49-F238E27FC236}">
                <a16:creationId xmlns:a16="http://schemas.microsoft.com/office/drawing/2014/main" id="{CA3654D8-5CC9-394C-B15F-6CA86D5F8344}"/>
              </a:ext>
            </a:extLst>
          </p:cNvPr>
          <p:cNvSpPr/>
          <p:nvPr/>
        </p:nvSpPr>
        <p:spPr>
          <a:xfrm rot="10800000">
            <a:off x="3948124" y="5470508"/>
            <a:ext cx="293171" cy="59622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AD9D18-A948-CD47-A508-06C3FFDCE687}"/>
              </a:ext>
            </a:extLst>
          </p:cNvPr>
          <p:cNvSpPr txBox="1"/>
          <p:nvPr/>
        </p:nvSpPr>
        <p:spPr>
          <a:xfrm>
            <a:off x="359166" y="1653731"/>
            <a:ext cx="416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A000"/>
                </a:solidFill>
              </a:rPr>
              <a:t>Requests to 1</a:t>
            </a:r>
            <a:r>
              <a:rPr lang="en-US" sz="2400" b="1" baseline="30000" dirty="0">
                <a:solidFill>
                  <a:srgbClr val="00A000"/>
                </a:solidFill>
              </a:rPr>
              <a:t>st</a:t>
            </a:r>
            <a:r>
              <a:rPr lang="en-US" sz="2400" b="1" dirty="0">
                <a:solidFill>
                  <a:srgbClr val="00A000"/>
                </a:solidFill>
              </a:rPr>
              <a:t> Layer </a:t>
            </a:r>
          </a:p>
          <a:p>
            <a:r>
              <a:rPr lang="en-US" sz="2400" b="1" dirty="0">
                <a:solidFill>
                  <a:srgbClr val="00A000"/>
                </a:solidFill>
              </a:rPr>
              <a:t>are Independent</a:t>
            </a:r>
          </a:p>
        </p:txBody>
      </p:sp>
      <p:sp>
        <p:nvSpPr>
          <p:cNvPr id="45" name="Down Arrow 44">
            <a:extLst>
              <a:ext uri="{FF2B5EF4-FFF2-40B4-BE49-F238E27FC236}">
                <a16:creationId xmlns:a16="http://schemas.microsoft.com/office/drawing/2014/main" id="{642CFE3D-A606-5340-8602-2071AD0CE47B}"/>
              </a:ext>
            </a:extLst>
          </p:cNvPr>
          <p:cNvSpPr/>
          <p:nvPr/>
        </p:nvSpPr>
        <p:spPr>
          <a:xfrm rot="10800000">
            <a:off x="4878105" y="5448342"/>
            <a:ext cx="293171" cy="59622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>
            <a:extLst>
              <a:ext uri="{FF2B5EF4-FFF2-40B4-BE49-F238E27FC236}">
                <a16:creationId xmlns:a16="http://schemas.microsoft.com/office/drawing/2014/main" id="{FD20CC31-9A92-BF45-85D1-91446E5C6A9D}"/>
              </a:ext>
            </a:extLst>
          </p:cNvPr>
          <p:cNvSpPr/>
          <p:nvPr/>
        </p:nvSpPr>
        <p:spPr>
          <a:xfrm rot="10800000">
            <a:off x="7254142" y="5441357"/>
            <a:ext cx="293171" cy="59622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>
            <a:extLst>
              <a:ext uri="{FF2B5EF4-FFF2-40B4-BE49-F238E27FC236}">
                <a16:creationId xmlns:a16="http://schemas.microsoft.com/office/drawing/2014/main" id="{B19A42D2-720E-974B-A21F-5A7B67E6C378}"/>
              </a:ext>
            </a:extLst>
          </p:cNvPr>
          <p:cNvSpPr/>
          <p:nvPr/>
        </p:nvSpPr>
        <p:spPr>
          <a:xfrm rot="10800000">
            <a:off x="8512942" y="5441357"/>
            <a:ext cx="293171" cy="59622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Down Arrow 65">
            <a:extLst>
              <a:ext uri="{FF2B5EF4-FFF2-40B4-BE49-F238E27FC236}">
                <a16:creationId xmlns:a16="http://schemas.microsoft.com/office/drawing/2014/main" id="{BB7481A4-052D-5B46-AFD3-18A32BF1B524}"/>
              </a:ext>
            </a:extLst>
          </p:cNvPr>
          <p:cNvSpPr/>
          <p:nvPr/>
        </p:nvSpPr>
        <p:spPr>
          <a:xfrm rot="10800000">
            <a:off x="1584351" y="5469689"/>
            <a:ext cx="293171" cy="59622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4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148D00D-E7E2-994D-892A-89EAB36CCD25}"/>
              </a:ext>
            </a:extLst>
          </p:cNvPr>
          <p:cNvCxnSpPr>
            <a:cxnSpLocks/>
            <a:stCxn id="27" idx="0"/>
            <a:endCxn id="9" idx="2"/>
          </p:cNvCxnSpPr>
          <p:nvPr/>
        </p:nvCxnSpPr>
        <p:spPr>
          <a:xfrm flipV="1">
            <a:off x="2391559" y="2180859"/>
            <a:ext cx="2127694" cy="519326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EA6A634-176E-9742-9678-DA2FBA1665ED}"/>
              </a:ext>
            </a:extLst>
          </p:cNvPr>
          <p:cNvCxnSpPr>
            <a:cxnSpLocks/>
            <a:stCxn id="51" idx="0"/>
            <a:endCxn id="9" idx="2"/>
          </p:cNvCxnSpPr>
          <p:nvPr/>
        </p:nvCxnSpPr>
        <p:spPr>
          <a:xfrm flipH="1" flipV="1">
            <a:off x="4519253" y="2180859"/>
            <a:ext cx="2456933" cy="519326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1855361-D9CE-FD45-AED4-C3A8D1BAE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Analysis of Cache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428B6-D9BC-5A4D-8B77-65DFDEB6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9C939DF-6E02-7B4C-BE69-91553A02C410}"/>
              </a:ext>
            </a:extLst>
          </p:cNvPr>
          <p:cNvSpPr/>
          <p:nvPr/>
        </p:nvSpPr>
        <p:spPr>
          <a:xfrm>
            <a:off x="4094710" y="1642016"/>
            <a:ext cx="849085" cy="5388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L4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C7862F2-7E87-E84C-BDEE-AF43B676A1B6}"/>
              </a:ext>
            </a:extLst>
          </p:cNvPr>
          <p:cNvGrpSpPr/>
          <p:nvPr/>
        </p:nvGrpSpPr>
        <p:grpSpPr>
          <a:xfrm>
            <a:off x="23857" y="2700185"/>
            <a:ext cx="4495396" cy="2667760"/>
            <a:chOff x="449937" y="2734459"/>
            <a:chExt cx="4495396" cy="266776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463622-B7F1-0C41-ABC7-97A1387A2E95}"/>
                </a:ext>
              </a:extLst>
            </p:cNvPr>
            <p:cNvCxnSpPr>
              <a:cxnSpLocks/>
              <a:stCxn id="8" idx="0"/>
              <a:endCxn id="27" idx="2"/>
            </p:cNvCxnSpPr>
            <p:nvPr/>
          </p:nvCxnSpPr>
          <p:spPr>
            <a:xfrm flipV="1">
              <a:off x="1558938" y="3273302"/>
              <a:ext cx="1258701" cy="556227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5427016-AA04-EB4C-86D7-926348783A4F}"/>
                </a:ext>
              </a:extLst>
            </p:cNvPr>
            <p:cNvCxnSpPr>
              <a:cxnSpLocks/>
              <a:stCxn id="38" idx="0"/>
              <a:endCxn id="27" idx="2"/>
            </p:cNvCxnSpPr>
            <p:nvPr/>
          </p:nvCxnSpPr>
          <p:spPr>
            <a:xfrm flipH="1" flipV="1">
              <a:off x="2817639" y="3273302"/>
              <a:ext cx="1118955" cy="557431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B784821-B1BF-9347-9712-70631CD62183}"/>
                </a:ext>
              </a:extLst>
            </p:cNvPr>
            <p:cNvSpPr/>
            <p:nvPr/>
          </p:nvSpPr>
          <p:spPr>
            <a:xfrm>
              <a:off x="2393096" y="2734459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L3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8C8A271-E7FD-944F-91F0-B56646067950}"/>
                </a:ext>
              </a:extLst>
            </p:cNvPr>
            <p:cNvGrpSpPr/>
            <p:nvPr/>
          </p:nvGrpSpPr>
          <p:grpSpPr>
            <a:xfrm>
              <a:off x="449937" y="3829529"/>
              <a:ext cx="2117740" cy="1571486"/>
              <a:chOff x="449937" y="3829529"/>
              <a:chExt cx="2117740" cy="157148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F1EB7F2-490D-3246-97BE-ECA0025E585D}"/>
                  </a:ext>
                </a:extLst>
              </p:cNvPr>
              <p:cNvCxnSpPr>
                <a:cxnSpLocks/>
                <a:stCxn id="7" idx="0"/>
                <a:endCxn id="8" idx="2"/>
              </p:cNvCxnSpPr>
              <p:nvPr/>
            </p:nvCxnSpPr>
            <p:spPr>
              <a:xfrm flipV="1">
                <a:off x="874480" y="4368372"/>
                <a:ext cx="684458" cy="493800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835127D-09A8-7145-ACCA-26F61D7753FD}"/>
                  </a:ext>
                </a:extLst>
              </p:cNvPr>
              <p:cNvCxnSpPr>
                <a:cxnSpLocks/>
                <a:stCxn id="13" idx="0"/>
                <a:endCxn id="8" idx="2"/>
              </p:cNvCxnSpPr>
              <p:nvPr/>
            </p:nvCxnSpPr>
            <p:spPr>
              <a:xfrm flipH="1" flipV="1">
                <a:off x="1558938" y="4368372"/>
                <a:ext cx="584197" cy="493800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0095263A-38CA-834E-AB66-E1E9FAB90D1E}"/>
                  </a:ext>
                </a:extLst>
              </p:cNvPr>
              <p:cNvSpPr/>
              <p:nvPr/>
            </p:nvSpPr>
            <p:spPr>
              <a:xfrm>
                <a:off x="449937" y="4862172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L1</a:t>
                </a:r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5697225-B212-7346-9661-8075EAC13B3C}"/>
                  </a:ext>
                </a:extLst>
              </p:cNvPr>
              <p:cNvSpPr/>
              <p:nvPr/>
            </p:nvSpPr>
            <p:spPr>
              <a:xfrm>
                <a:off x="1134395" y="3829529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L2</a:t>
                </a:r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B6A34996-24FD-774F-8F93-7F0330122AC2}"/>
                  </a:ext>
                </a:extLst>
              </p:cNvPr>
              <p:cNvSpPr/>
              <p:nvPr/>
            </p:nvSpPr>
            <p:spPr>
              <a:xfrm>
                <a:off x="1718592" y="4862172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L1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7F271BA-8690-D841-9FF9-9D52F2F04F01}"/>
                </a:ext>
              </a:extLst>
            </p:cNvPr>
            <p:cNvGrpSpPr/>
            <p:nvPr/>
          </p:nvGrpSpPr>
          <p:grpSpPr>
            <a:xfrm>
              <a:off x="2827593" y="3830733"/>
              <a:ext cx="2117740" cy="1571486"/>
              <a:chOff x="449937" y="3829529"/>
              <a:chExt cx="2117740" cy="157148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05683BA-9673-A543-9EE5-F18B9B7697B3}"/>
                  </a:ext>
                </a:extLst>
              </p:cNvPr>
              <p:cNvCxnSpPr>
                <a:cxnSpLocks/>
                <a:stCxn id="37" idx="0"/>
                <a:endCxn id="38" idx="2"/>
              </p:cNvCxnSpPr>
              <p:nvPr/>
            </p:nvCxnSpPr>
            <p:spPr>
              <a:xfrm flipV="1">
                <a:off x="874480" y="4368372"/>
                <a:ext cx="684458" cy="493800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AD47193-891F-9F4D-B283-6D88579DBE4B}"/>
                  </a:ext>
                </a:extLst>
              </p:cNvPr>
              <p:cNvCxnSpPr>
                <a:cxnSpLocks/>
                <a:stCxn id="39" idx="0"/>
                <a:endCxn id="38" idx="2"/>
              </p:cNvCxnSpPr>
              <p:nvPr/>
            </p:nvCxnSpPr>
            <p:spPr>
              <a:xfrm flipH="1" flipV="1">
                <a:off x="1558938" y="4368372"/>
                <a:ext cx="584197" cy="493800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23BAF2BB-565B-0F46-8037-105380490313}"/>
                  </a:ext>
                </a:extLst>
              </p:cNvPr>
              <p:cNvSpPr/>
              <p:nvPr/>
            </p:nvSpPr>
            <p:spPr>
              <a:xfrm>
                <a:off x="449937" y="4862172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L1</a:t>
                </a: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AAC6B637-6B7B-254B-B2E1-20AA0E865063}"/>
                  </a:ext>
                </a:extLst>
              </p:cNvPr>
              <p:cNvSpPr/>
              <p:nvPr/>
            </p:nvSpPr>
            <p:spPr>
              <a:xfrm>
                <a:off x="1134395" y="3829529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L2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D1D7E39D-EC6A-234F-9253-62109353E0D1}"/>
                  </a:ext>
                </a:extLst>
              </p:cNvPr>
              <p:cNvSpPr/>
              <p:nvPr/>
            </p:nvSpPr>
            <p:spPr>
              <a:xfrm>
                <a:off x="1718592" y="4862172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L1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614794F-26D4-A044-BA9F-F1EA66501161}"/>
              </a:ext>
            </a:extLst>
          </p:cNvPr>
          <p:cNvGrpSpPr/>
          <p:nvPr/>
        </p:nvGrpSpPr>
        <p:grpSpPr>
          <a:xfrm>
            <a:off x="4608484" y="2700185"/>
            <a:ext cx="4495396" cy="2667760"/>
            <a:chOff x="449937" y="2734459"/>
            <a:chExt cx="4495396" cy="266776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D888C8E-3EC8-2E4E-AA78-0DF9ED632FE3}"/>
                </a:ext>
              </a:extLst>
            </p:cNvPr>
            <p:cNvCxnSpPr>
              <a:cxnSpLocks/>
              <a:stCxn id="61" idx="0"/>
              <a:endCxn id="51" idx="2"/>
            </p:cNvCxnSpPr>
            <p:nvPr/>
          </p:nvCxnSpPr>
          <p:spPr>
            <a:xfrm flipV="1">
              <a:off x="1558938" y="3273302"/>
              <a:ext cx="1258701" cy="556227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3AAE926-3C48-7947-B033-C43FB207DA9F}"/>
                </a:ext>
              </a:extLst>
            </p:cNvPr>
            <p:cNvCxnSpPr>
              <a:cxnSpLocks/>
              <a:stCxn id="56" idx="0"/>
              <a:endCxn id="51" idx="2"/>
            </p:cNvCxnSpPr>
            <p:nvPr/>
          </p:nvCxnSpPr>
          <p:spPr>
            <a:xfrm flipH="1" flipV="1">
              <a:off x="2817639" y="3273302"/>
              <a:ext cx="1118955" cy="557431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EB05D20C-FD55-CD4E-B1EA-166F54AB503C}"/>
                </a:ext>
              </a:extLst>
            </p:cNvPr>
            <p:cNvSpPr/>
            <p:nvPr/>
          </p:nvSpPr>
          <p:spPr>
            <a:xfrm>
              <a:off x="2393096" y="2734459"/>
              <a:ext cx="849085" cy="5388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L3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B146866-96E2-5841-A7CA-8D1F4A6EDDE6}"/>
                </a:ext>
              </a:extLst>
            </p:cNvPr>
            <p:cNvGrpSpPr/>
            <p:nvPr/>
          </p:nvGrpSpPr>
          <p:grpSpPr>
            <a:xfrm>
              <a:off x="449937" y="3829529"/>
              <a:ext cx="2117740" cy="1571486"/>
              <a:chOff x="449937" y="3829529"/>
              <a:chExt cx="2117740" cy="1571486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8A7A091-EA6F-AE44-A63D-3B4B4A39FB22}"/>
                  </a:ext>
                </a:extLst>
              </p:cNvPr>
              <p:cNvCxnSpPr>
                <a:cxnSpLocks/>
                <a:stCxn id="60" idx="0"/>
                <a:endCxn id="61" idx="2"/>
              </p:cNvCxnSpPr>
              <p:nvPr/>
            </p:nvCxnSpPr>
            <p:spPr>
              <a:xfrm flipV="1">
                <a:off x="874480" y="4368372"/>
                <a:ext cx="684458" cy="493800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F0EEBAD-D1A8-224B-8829-4BC401F19B85}"/>
                  </a:ext>
                </a:extLst>
              </p:cNvPr>
              <p:cNvCxnSpPr>
                <a:cxnSpLocks/>
                <a:stCxn id="62" idx="0"/>
                <a:endCxn id="61" idx="2"/>
              </p:cNvCxnSpPr>
              <p:nvPr/>
            </p:nvCxnSpPr>
            <p:spPr>
              <a:xfrm flipH="1" flipV="1">
                <a:off x="1558938" y="4368372"/>
                <a:ext cx="584197" cy="493800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FFF5DFBB-4DC6-BC40-947B-D708F953A1BB}"/>
                  </a:ext>
                </a:extLst>
              </p:cNvPr>
              <p:cNvSpPr/>
              <p:nvPr/>
            </p:nvSpPr>
            <p:spPr>
              <a:xfrm>
                <a:off x="449937" y="4862172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L1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5EA94353-6E55-6B48-B036-C4548E8DC493}"/>
                  </a:ext>
                </a:extLst>
              </p:cNvPr>
              <p:cNvSpPr/>
              <p:nvPr/>
            </p:nvSpPr>
            <p:spPr>
              <a:xfrm>
                <a:off x="1134395" y="3829529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L2</a:t>
                </a:r>
              </a:p>
            </p:txBody>
          </p:sp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F09E8E1A-72BF-AF4E-83C3-024A56F446B9}"/>
                  </a:ext>
                </a:extLst>
              </p:cNvPr>
              <p:cNvSpPr/>
              <p:nvPr/>
            </p:nvSpPr>
            <p:spPr>
              <a:xfrm>
                <a:off x="1718592" y="4862172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L1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F44C43B-249D-DC4F-8C9E-ED21C389E655}"/>
                </a:ext>
              </a:extLst>
            </p:cNvPr>
            <p:cNvGrpSpPr/>
            <p:nvPr/>
          </p:nvGrpSpPr>
          <p:grpSpPr>
            <a:xfrm>
              <a:off x="2827593" y="3830733"/>
              <a:ext cx="2117740" cy="1571486"/>
              <a:chOff x="449937" y="3829529"/>
              <a:chExt cx="2117740" cy="1571486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BA29D0F-0C10-4F46-AB30-7D1F07E4616A}"/>
                  </a:ext>
                </a:extLst>
              </p:cNvPr>
              <p:cNvCxnSpPr>
                <a:cxnSpLocks/>
                <a:stCxn id="55" idx="0"/>
                <a:endCxn id="56" idx="2"/>
              </p:cNvCxnSpPr>
              <p:nvPr/>
            </p:nvCxnSpPr>
            <p:spPr>
              <a:xfrm flipV="1">
                <a:off x="874480" y="4368372"/>
                <a:ext cx="684458" cy="493800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B50F4D6-2C99-D149-B20A-9B1CDD9445DA}"/>
                  </a:ext>
                </a:extLst>
              </p:cNvPr>
              <p:cNvCxnSpPr>
                <a:cxnSpLocks/>
                <a:stCxn id="57" idx="0"/>
                <a:endCxn id="56" idx="2"/>
              </p:cNvCxnSpPr>
              <p:nvPr/>
            </p:nvCxnSpPr>
            <p:spPr>
              <a:xfrm flipH="1" flipV="1">
                <a:off x="1558938" y="4368372"/>
                <a:ext cx="584197" cy="493800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467EF96D-4C01-334A-BF44-0D9EA6C75817}"/>
                  </a:ext>
                </a:extLst>
              </p:cNvPr>
              <p:cNvSpPr/>
              <p:nvPr/>
            </p:nvSpPr>
            <p:spPr>
              <a:xfrm>
                <a:off x="449937" y="4862172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L1</a:t>
                </a:r>
              </a:p>
            </p:txBody>
          </p:sp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AD1521F-3EB6-CE4C-B70D-8024442F41D0}"/>
                  </a:ext>
                </a:extLst>
              </p:cNvPr>
              <p:cNvSpPr/>
              <p:nvPr/>
            </p:nvSpPr>
            <p:spPr>
              <a:xfrm>
                <a:off x="1134395" y="3829529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L2</a:t>
                </a:r>
              </a:p>
            </p:txBody>
          </p:sp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90435D5D-3013-2B44-BFE6-34B8075AA7BB}"/>
                  </a:ext>
                </a:extLst>
              </p:cNvPr>
              <p:cNvSpPr/>
              <p:nvPr/>
            </p:nvSpPr>
            <p:spPr>
              <a:xfrm>
                <a:off x="1718592" y="4862172"/>
                <a:ext cx="849085" cy="5388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L1</a:t>
                </a:r>
              </a:p>
            </p:txBody>
          </p:sp>
        </p:grpSp>
      </p:grpSp>
      <p:sp>
        <p:nvSpPr>
          <p:cNvPr id="72" name="Down Arrow 71">
            <a:extLst>
              <a:ext uri="{FF2B5EF4-FFF2-40B4-BE49-F238E27FC236}">
                <a16:creationId xmlns:a16="http://schemas.microsoft.com/office/drawing/2014/main" id="{66872703-C4AC-F54D-9CA9-A1120FBD89B2}"/>
              </a:ext>
            </a:extLst>
          </p:cNvPr>
          <p:cNvSpPr/>
          <p:nvPr/>
        </p:nvSpPr>
        <p:spPr>
          <a:xfrm rot="13917215">
            <a:off x="291234" y="4180504"/>
            <a:ext cx="293171" cy="59622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AD9D18-A948-CD47-A508-06C3FFDCE687}"/>
              </a:ext>
            </a:extLst>
          </p:cNvPr>
          <p:cNvSpPr txBox="1"/>
          <p:nvPr/>
        </p:nvSpPr>
        <p:spPr>
          <a:xfrm>
            <a:off x="2836" y="1362835"/>
            <a:ext cx="3646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Requests to higher Layers are NOT Independent due to miss rate at lower Layers</a:t>
            </a:r>
          </a:p>
        </p:txBody>
      </p:sp>
      <p:sp>
        <p:nvSpPr>
          <p:cNvPr id="45" name="Down Arrow 44">
            <a:extLst>
              <a:ext uri="{FF2B5EF4-FFF2-40B4-BE49-F238E27FC236}">
                <a16:creationId xmlns:a16="http://schemas.microsoft.com/office/drawing/2014/main" id="{411E0A37-7FB6-2A4C-A5D0-3E8E43B17F99}"/>
              </a:ext>
            </a:extLst>
          </p:cNvPr>
          <p:cNvSpPr/>
          <p:nvPr/>
        </p:nvSpPr>
        <p:spPr>
          <a:xfrm rot="7867221">
            <a:off x="1715351" y="4197566"/>
            <a:ext cx="293171" cy="59622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>
            <a:extLst>
              <a:ext uri="{FF2B5EF4-FFF2-40B4-BE49-F238E27FC236}">
                <a16:creationId xmlns:a16="http://schemas.microsoft.com/office/drawing/2014/main" id="{81A38A65-6DB9-7546-B33E-F6F1018B5E1A}"/>
              </a:ext>
            </a:extLst>
          </p:cNvPr>
          <p:cNvSpPr/>
          <p:nvPr/>
        </p:nvSpPr>
        <p:spPr>
          <a:xfrm rot="10800000">
            <a:off x="310614" y="5466982"/>
            <a:ext cx="293171" cy="59622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Down Arrow 65">
            <a:extLst>
              <a:ext uri="{FF2B5EF4-FFF2-40B4-BE49-F238E27FC236}">
                <a16:creationId xmlns:a16="http://schemas.microsoft.com/office/drawing/2014/main" id="{476199B0-F8E2-A54C-80B5-9FA321967590}"/>
              </a:ext>
            </a:extLst>
          </p:cNvPr>
          <p:cNvSpPr/>
          <p:nvPr/>
        </p:nvSpPr>
        <p:spPr>
          <a:xfrm rot="10800000">
            <a:off x="6200249" y="5448343"/>
            <a:ext cx="293171" cy="59622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own Arrow 66">
            <a:extLst>
              <a:ext uri="{FF2B5EF4-FFF2-40B4-BE49-F238E27FC236}">
                <a16:creationId xmlns:a16="http://schemas.microsoft.com/office/drawing/2014/main" id="{D18BD10E-82E3-FC41-AEE6-75CBE559B825}"/>
              </a:ext>
            </a:extLst>
          </p:cNvPr>
          <p:cNvSpPr/>
          <p:nvPr/>
        </p:nvSpPr>
        <p:spPr>
          <a:xfrm rot="10800000">
            <a:off x="2684724" y="5469689"/>
            <a:ext cx="293171" cy="59622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wn Arrow 67">
            <a:extLst>
              <a:ext uri="{FF2B5EF4-FFF2-40B4-BE49-F238E27FC236}">
                <a16:creationId xmlns:a16="http://schemas.microsoft.com/office/drawing/2014/main" id="{277A9FE7-4E0D-8743-A8D0-0D84F34DF4E5}"/>
              </a:ext>
            </a:extLst>
          </p:cNvPr>
          <p:cNvSpPr/>
          <p:nvPr/>
        </p:nvSpPr>
        <p:spPr>
          <a:xfrm rot="10800000">
            <a:off x="3948124" y="5470508"/>
            <a:ext cx="293171" cy="59622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69">
            <a:extLst>
              <a:ext uri="{FF2B5EF4-FFF2-40B4-BE49-F238E27FC236}">
                <a16:creationId xmlns:a16="http://schemas.microsoft.com/office/drawing/2014/main" id="{34B2F96F-5222-D54D-8071-0A30523AF18A}"/>
              </a:ext>
            </a:extLst>
          </p:cNvPr>
          <p:cNvSpPr/>
          <p:nvPr/>
        </p:nvSpPr>
        <p:spPr>
          <a:xfrm rot="10800000">
            <a:off x="4878105" y="5448342"/>
            <a:ext cx="293171" cy="59622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>
            <a:extLst>
              <a:ext uri="{FF2B5EF4-FFF2-40B4-BE49-F238E27FC236}">
                <a16:creationId xmlns:a16="http://schemas.microsoft.com/office/drawing/2014/main" id="{0948C651-E127-6F44-8B8E-06C268D7C229}"/>
              </a:ext>
            </a:extLst>
          </p:cNvPr>
          <p:cNvSpPr/>
          <p:nvPr/>
        </p:nvSpPr>
        <p:spPr>
          <a:xfrm rot="10800000">
            <a:off x="7254142" y="5441357"/>
            <a:ext cx="293171" cy="59622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own Arrow 76">
            <a:extLst>
              <a:ext uri="{FF2B5EF4-FFF2-40B4-BE49-F238E27FC236}">
                <a16:creationId xmlns:a16="http://schemas.microsoft.com/office/drawing/2014/main" id="{D75093C4-F8FB-F345-8D3B-460EE196231E}"/>
              </a:ext>
            </a:extLst>
          </p:cNvPr>
          <p:cNvSpPr/>
          <p:nvPr/>
        </p:nvSpPr>
        <p:spPr>
          <a:xfrm rot="10800000">
            <a:off x="8512942" y="5441357"/>
            <a:ext cx="293171" cy="59622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Down Arrow 77">
            <a:extLst>
              <a:ext uri="{FF2B5EF4-FFF2-40B4-BE49-F238E27FC236}">
                <a16:creationId xmlns:a16="http://schemas.microsoft.com/office/drawing/2014/main" id="{A86703D3-DEFD-CB41-A522-03A620E53364}"/>
              </a:ext>
            </a:extLst>
          </p:cNvPr>
          <p:cNvSpPr/>
          <p:nvPr/>
        </p:nvSpPr>
        <p:spPr>
          <a:xfrm rot="10800000">
            <a:off x="1584351" y="5469689"/>
            <a:ext cx="293171" cy="59622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own Arrow 78">
            <a:extLst>
              <a:ext uri="{FF2B5EF4-FFF2-40B4-BE49-F238E27FC236}">
                <a16:creationId xmlns:a16="http://schemas.microsoft.com/office/drawing/2014/main" id="{5D398B59-03EB-7C4E-A160-3386C6A28A48}"/>
              </a:ext>
            </a:extLst>
          </p:cNvPr>
          <p:cNvSpPr/>
          <p:nvPr/>
        </p:nvSpPr>
        <p:spPr>
          <a:xfrm rot="13917215">
            <a:off x="2608631" y="4202089"/>
            <a:ext cx="293171" cy="59622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Down Arrow 79">
            <a:extLst>
              <a:ext uri="{FF2B5EF4-FFF2-40B4-BE49-F238E27FC236}">
                <a16:creationId xmlns:a16="http://schemas.microsoft.com/office/drawing/2014/main" id="{BD168783-2608-634A-A580-84812D038DA1}"/>
              </a:ext>
            </a:extLst>
          </p:cNvPr>
          <p:cNvSpPr/>
          <p:nvPr/>
        </p:nvSpPr>
        <p:spPr>
          <a:xfrm rot="7867221">
            <a:off x="4011527" y="4241448"/>
            <a:ext cx="293171" cy="59622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Down Arrow 80">
            <a:extLst>
              <a:ext uri="{FF2B5EF4-FFF2-40B4-BE49-F238E27FC236}">
                <a16:creationId xmlns:a16="http://schemas.microsoft.com/office/drawing/2014/main" id="{FDBA0854-6E98-CE45-965F-2216E52242FF}"/>
              </a:ext>
            </a:extLst>
          </p:cNvPr>
          <p:cNvSpPr/>
          <p:nvPr/>
        </p:nvSpPr>
        <p:spPr>
          <a:xfrm rot="13917215">
            <a:off x="4893467" y="4203296"/>
            <a:ext cx="293171" cy="59622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Down Arrow 81">
            <a:extLst>
              <a:ext uri="{FF2B5EF4-FFF2-40B4-BE49-F238E27FC236}">
                <a16:creationId xmlns:a16="http://schemas.microsoft.com/office/drawing/2014/main" id="{0E6F3A3E-BEA0-A545-BD6C-E6B27C86557B}"/>
              </a:ext>
            </a:extLst>
          </p:cNvPr>
          <p:cNvSpPr/>
          <p:nvPr/>
        </p:nvSpPr>
        <p:spPr>
          <a:xfrm rot="7867221">
            <a:off x="6226196" y="4255309"/>
            <a:ext cx="293171" cy="59622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Down Arrow 82">
            <a:extLst>
              <a:ext uri="{FF2B5EF4-FFF2-40B4-BE49-F238E27FC236}">
                <a16:creationId xmlns:a16="http://schemas.microsoft.com/office/drawing/2014/main" id="{649F0EB1-EA5E-0540-BB61-75A99277C625}"/>
              </a:ext>
            </a:extLst>
          </p:cNvPr>
          <p:cNvSpPr/>
          <p:nvPr/>
        </p:nvSpPr>
        <p:spPr>
          <a:xfrm rot="13917215">
            <a:off x="7276244" y="4213806"/>
            <a:ext cx="293171" cy="59622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Down Arrow 83">
            <a:extLst>
              <a:ext uri="{FF2B5EF4-FFF2-40B4-BE49-F238E27FC236}">
                <a16:creationId xmlns:a16="http://schemas.microsoft.com/office/drawing/2014/main" id="{A578FB14-EC58-7047-8B2D-B2422B3D2E60}"/>
              </a:ext>
            </a:extLst>
          </p:cNvPr>
          <p:cNvSpPr/>
          <p:nvPr/>
        </p:nvSpPr>
        <p:spPr>
          <a:xfrm rot="7867221">
            <a:off x="8665478" y="4288145"/>
            <a:ext cx="293171" cy="59622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Down Arrow 84">
            <a:extLst>
              <a:ext uri="{FF2B5EF4-FFF2-40B4-BE49-F238E27FC236}">
                <a16:creationId xmlns:a16="http://schemas.microsoft.com/office/drawing/2014/main" id="{793460BB-3D1B-6545-9058-B8D54E7E8B2A}"/>
              </a:ext>
            </a:extLst>
          </p:cNvPr>
          <p:cNvSpPr/>
          <p:nvPr/>
        </p:nvSpPr>
        <p:spPr>
          <a:xfrm rot="14603150">
            <a:off x="1437766" y="3068498"/>
            <a:ext cx="293171" cy="59622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Down Arrow 85">
            <a:extLst>
              <a:ext uri="{FF2B5EF4-FFF2-40B4-BE49-F238E27FC236}">
                <a16:creationId xmlns:a16="http://schemas.microsoft.com/office/drawing/2014/main" id="{52E00C4C-2ABD-9E41-999D-364DB33FA908}"/>
              </a:ext>
            </a:extLst>
          </p:cNvPr>
          <p:cNvSpPr/>
          <p:nvPr/>
        </p:nvSpPr>
        <p:spPr>
          <a:xfrm rot="7089387">
            <a:off x="3031659" y="3088026"/>
            <a:ext cx="293171" cy="59622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Down Arrow 86">
            <a:extLst>
              <a:ext uri="{FF2B5EF4-FFF2-40B4-BE49-F238E27FC236}">
                <a16:creationId xmlns:a16="http://schemas.microsoft.com/office/drawing/2014/main" id="{4CD15B9C-9A57-D74E-A9AA-BAB79CFFCC87}"/>
              </a:ext>
            </a:extLst>
          </p:cNvPr>
          <p:cNvSpPr/>
          <p:nvPr/>
        </p:nvSpPr>
        <p:spPr>
          <a:xfrm rot="14603150">
            <a:off x="5997609" y="3068498"/>
            <a:ext cx="293171" cy="59622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Down Arrow 87">
            <a:extLst>
              <a:ext uri="{FF2B5EF4-FFF2-40B4-BE49-F238E27FC236}">
                <a16:creationId xmlns:a16="http://schemas.microsoft.com/office/drawing/2014/main" id="{193E1E18-F8C9-944D-AE30-8260EE61812B}"/>
              </a:ext>
            </a:extLst>
          </p:cNvPr>
          <p:cNvSpPr/>
          <p:nvPr/>
        </p:nvSpPr>
        <p:spPr>
          <a:xfrm rot="7089387">
            <a:off x="7596100" y="3073807"/>
            <a:ext cx="293171" cy="59622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Down Arrow 88">
            <a:extLst>
              <a:ext uri="{FF2B5EF4-FFF2-40B4-BE49-F238E27FC236}">
                <a16:creationId xmlns:a16="http://schemas.microsoft.com/office/drawing/2014/main" id="{EE576992-5A91-5C48-BA5E-BFDE9E2F41BD}"/>
              </a:ext>
            </a:extLst>
          </p:cNvPr>
          <p:cNvSpPr/>
          <p:nvPr/>
        </p:nvSpPr>
        <p:spPr>
          <a:xfrm rot="15081598">
            <a:off x="3556600" y="1812544"/>
            <a:ext cx="293171" cy="59622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Down Arrow 89">
            <a:extLst>
              <a:ext uri="{FF2B5EF4-FFF2-40B4-BE49-F238E27FC236}">
                <a16:creationId xmlns:a16="http://schemas.microsoft.com/office/drawing/2014/main" id="{B8ED3878-FDEC-274C-BD62-B4F721C73364}"/>
              </a:ext>
            </a:extLst>
          </p:cNvPr>
          <p:cNvSpPr/>
          <p:nvPr/>
        </p:nvSpPr>
        <p:spPr>
          <a:xfrm rot="6272335">
            <a:off x="5250756" y="1828789"/>
            <a:ext cx="293171" cy="59622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47B0F6EE-87EF-BD48-A6BD-1A35D0C94D57}"/>
              </a:ext>
            </a:extLst>
          </p:cNvPr>
          <p:cNvSpPr/>
          <p:nvPr/>
        </p:nvSpPr>
        <p:spPr>
          <a:xfrm>
            <a:off x="1292512" y="2952364"/>
            <a:ext cx="6727535" cy="1643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Thus, we need to calculate the request arrival streams at the upstream caches!</a:t>
            </a:r>
          </a:p>
        </p:txBody>
      </p:sp>
    </p:spTree>
    <p:extLst>
      <p:ext uri="{BB962C8B-B14F-4D97-AF65-F5344CB8AC3E}">
        <p14:creationId xmlns:p14="http://schemas.microsoft.com/office/powerpoint/2010/main" val="157528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27304</TotalTime>
  <Words>1311</Words>
  <Application>Microsoft Macintosh PowerPoint</Application>
  <PresentationFormat>On-screen Show (4:3)</PresentationFormat>
  <Paragraphs>360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ＭＳ Ｐゴシック</vt:lpstr>
      <vt:lpstr>宋体</vt:lpstr>
      <vt:lpstr>Arial</vt:lpstr>
      <vt:lpstr>Calibri</vt:lpstr>
      <vt:lpstr>Cambria Math</vt:lpstr>
      <vt:lpstr>CMMI10</vt:lpstr>
      <vt:lpstr>CMMI7</vt:lpstr>
      <vt:lpstr>CMR10</vt:lpstr>
      <vt:lpstr>NimbusRomNo9L</vt:lpstr>
      <vt:lpstr>Times New Roman</vt:lpstr>
      <vt:lpstr>Wingdings</vt:lpstr>
      <vt:lpstr>Office Theme</vt:lpstr>
      <vt:lpstr>A Framework for Evaluating Caching Policies in a Hierarchical Network of Caches</vt:lpstr>
      <vt:lpstr>Outline</vt:lpstr>
      <vt:lpstr>Caching is Important!</vt:lpstr>
      <vt:lpstr>Cache Management Issues</vt:lpstr>
      <vt:lpstr>Hierarchical Caching Structure Request Routing</vt:lpstr>
      <vt:lpstr>Object Replication Strategies Caching Along the Path</vt:lpstr>
      <vt:lpstr>Object Replication Strategies Leave Copy Probabilistically (LCP)</vt:lpstr>
      <vt:lpstr>Performance Analysis of Cache Networks</vt:lpstr>
      <vt:lpstr>Performance Analysis of Cache Networks</vt:lpstr>
      <vt:lpstr>Performance Analysis of Cache Networks</vt:lpstr>
      <vt:lpstr>Outline</vt:lpstr>
      <vt:lpstr>Hit Probability Estimation for Cache Network</vt:lpstr>
      <vt:lpstr>Review: BIG Cache Abstraction</vt:lpstr>
      <vt:lpstr>Hit Probability Estimation</vt:lpstr>
      <vt:lpstr>Hit Probability Estimation</vt:lpstr>
      <vt:lpstr>PowerPoint Presentation</vt:lpstr>
      <vt:lpstr>PowerPoint Presentation</vt:lpstr>
      <vt:lpstr>Outline</vt:lpstr>
      <vt:lpstr>Caching Policies Comparison Framework</vt:lpstr>
      <vt:lpstr>Hit Probability Matrix</vt:lpstr>
      <vt:lpstr>Majorization of Hit Probability Matrices Condition</vt:lpstr>
      <vt:lpstr>Comparing Overall Performance Expected Overall Performance</vt:lpstr>
      <vt:lpstr>Outline</vt:lpstr>
      <vt:lpstr>Network Simulation Setup</vt:lpstr>
      <vt:lpstr>Majorization Condition Representation</vt:lpstr>
      <vt:lpstr>Comparing Caching Policies P = Static, Q = LRU(B)</vt:lpstr>
      <vt:lpstr>Comparing Caching Policies P = LRU-LCD, Q = LRU(B)</vt:lpstr>
      <vt:lpstr>Conclusion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Separation of Benign and Malicious Network Events for Accurate Malware Family Classification </dc:title>
  <dc:creator>Hesham Mekky</dc:creator>
  <cp:lastModifiedBy>Eman R Shehata</cp:lastModifiedBy>
  <cp:revision>1718</cp:revision>
  <cp:lastPrinted>2018-05-13T20:23:55Z</cp:lastPrinted>
  <dcterms:created xsi:type="dcterms:W3CDTF">2015-09-13T22:13:36Z</dcterms:created>
  <dcterms:modified xsi:type="dcterms:W3CDTF">2018-09-21T03:33:50Z</dcterms:modified>
</cp:coreProperties>
</file>