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(null)" ContentType="image/x-em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1" r:id="rId3"/>
    <p:sldId id="282" r:id="rId4"/>
    <p:sldId id="283" r:id="rId5"/>
    <p:sldId id="284" r:id="rId6"/>
    <p:sldId id="297" r:id="rId7"/>
    <p:sldId id="285" r:id="rId8"/>
    <p:sldId id="299" r:id="rId9"/>
    <p:sldId id="287" r:id="rId10"/>
    <p:sldId id="289" r:id="rId11"/>
    <p:sldId id="300" r:id="rId12"/>
    <p:sldId id="291" r:id="rId13"/>
    <p:sldId id="292" r:id="rId14"/>
    <p:sldId id="296" r:id="rId15"/>
    <p:sldId id="275" r:id="rId16"/>
    <p:sldId id="294" r:id="rId17"/>
    <p:sldId id="260" r:id="rId18"/>
    <p:sldId id="293" r:id="rId19"/>
    <p:sldId id="265" r:id="rId20"/>
    <p:sldId id="266" r:id="rId21"/>
    <p:sldId id="267" r:id="rId22"/>
    <p:sldId id="295" r:id="rId23"/>
    <p:sldId id="30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B2"/>
    <a:srgbClr val="97DF8A"/>
    <a:srgbClr val="FEBA78"/>
    <a:srgbClr val="FF7F0F"/>
    <a:srgbClr val="FF1100"/>
    <a:srgbClr val="BCBD22"/>
    <a:srgbClr val="D62628"/>
    <a:srgbClr val="C5B1D5"/>
    <a:srgbClr val="E478C2"/>
    <a:srgbClr val="2CA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96"/>
    <p:restoredTop sz="75138" autoAdjust="0"/>
  </p:normalViewPr>
  <p:slideViewPr>
    <p:cSldViewPr>
      <p:cViewPr varScale="1">
        <p:scale>
          <a:sx n="81" d="100"/>
          <a:sy n="81" d="100"/>
        </p:scale>
        <p:origin x="192" y="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-31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11F96-6E04-5C4F-A781-F246D4B3104D}" type="datetimeFigureOut">
              <a:rPr lang="en-US" smtClean="0"/>
              <a:t>9/20/18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7CB48-F05A-F84B-A109-07B62738E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828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A77A044-8819-0849-A4E9-C935392363E9}" type="datetimeFigureOut">
              <a:rPr lang="en-US"/>
              <a:pPr/>
              <a:t>9/20/18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3614B03-C37E-704F-BC40-E8C7CE70CC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88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4B03-C37E-704F-BC40-E8C7CE70CC61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13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29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38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12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559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8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4B03-C37E-704F-BC40-E8C7CE70CC61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00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99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5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34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49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3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56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18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14B03-C37E-704F-BC40-E8C7CE70CC6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7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381000" y="1295400"/>
            <a:ext cx="8229600" cy="2057400"/>
          </a:xfrm>
          <a:prstGeom prst="roundRect">
            <a:avLst>
              <a:gd name="adj" fmla="val 16667"/>
            </a:avLst>
          </a:prstGeom>
          <a:solidFill>
            <a:srgbClr val="3333B2"/>
          </a:solidFill>
          <a:ln w="25400">
            <a:solidFill>
              <a:srgbClr val="3333B2"/>
            </a:solidFill>
            <a:round/>
            <a:headEnd/>
            <a:tailEnd/>
          </a:ln>
          <a:effectLst>
            <a:outerShdw blurRad="63500" dist="1524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8382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67000"/>
            <a:ext cx="6400800" cy="533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7156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Aug. 25, 2018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# </a:t>
            </a:r>
            <a:fld id="{82838457-541D-2540-B443-0B695C1D9A4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University of</a:t>
            </a:r>
            <a:r>
              <a:rPr lang="en-US" sz="1200" baseline="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 Minnesota | Networking Lab</a:t>
            </a:r>
            <a:endParaRPr lang="en-US" sz="1200" dirty="0">
              <a:solidFill>
                <a:schemeClr val="bg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224275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/>
                <a:cs typeface="Times New Roman"/>
              </a:defRPr>
            </a:lvl1pPr>
            <a:lvl2pPr>
              <a:defRPr>
                <a:latin typeface="Times New Roman"/>
                <a:cs typeface="Times New Roman"/>
              </a:defRPr>
            </a:lvl2pPr>
            <a:lvl3pPr>
              <a:defRPr>
                <a:latin typeface="Times New Roman"/>
                <a:cs typeface="Times New Roman"/>
              </a:defRPr>
            </a:lvl3pPr>
            <a:lvl4pPr>
              <a:defRPr>
                <a:latin typeface="Times New Roman"/>
                <a:cs typeface="Times New Roman"/>
              </a:defRPr>
            </a:lvl4pPr>
            <a:lvl5pPr>
              <a:defRPr>
                <a:latin typeface="Times New Roman"/>
                <a:cs typeface="Times New Roman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r>
              <a:rPr lang="en-US"/>
              <a:t>Oct. 29,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/>
              <a:t>Internet of Things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fld id="{12F58E44-C4A0-6547-8E06-BE352D59D5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6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Times New Roman"/>
                <a:cs typeface="Times New Roman"/>
              </a:defRPr>
            </a:lvl1pPr>
            <a:lvl2pPr>
              <a:defRPr>
                <a:latin typeface="Times New Roman"/>
                <a:cs typeface="Times New Roman"/>
              </a:defRPr>
            </a:lvl2pPr>
            <a:lvl3pPr>
              <a:defRPr>
                <a:latin typeface="Times New Roman"/>
                <a:cs typeface="Times New Roman"/>
              </a:defRPr>
            </a:lvl3pPr>
            <a:lvl4pPr>
              <a:defRPr>
                <a:latin typeface="Times New Roman"/>
                <a:cs typeface="Times New Roman"/>
              </a:defRPr>
            </a:lvl4pPr>
            <a:lvl5pPr>
              <a:defRPr>
                <a:latin typeface="Times New Roman"/>
                <a:cs typeface="Times New Roman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r>
              <a:rPr lang="en-US"/>
              <a:t>Oct. 29,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/>
              <a:t>Internet of Things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fld id="{E386E80C-D7E5-7046-9EC2-54DD09A890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9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</a:gradFill>
          <a:ln>
            <a:noFill/>
          </a:ln>
          <a:effectLst>
            <a:outerShdw blurRad="63500" dist="88900" dir="5400000" algn="tl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University of</a:t>
            </a:r>
            <a:r>
              <a:rPr lang="en-US" sz="1200" baseline="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 Minnesota | Networking Lab</a:t>
            </a:r>
            <a:endParaRPr lang="en-US" sz="1200" dirty="0">
              <a:solidFill>
                <a:schemeClr val="bg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>
                <a:latin typeface="Times New Roman"/>
                <a:cs typeface="Times New Roman"/>
              </a:defRPr>
            </a:lvl1pPr>
            <a:lvl2pPr>
              <a:buSzPct val="60000"/>
              <a:buFontTx/>
              <a:buBlip>
                <a:blip r:embed="rId3"/>
              </a:buBlip>
              <a:defRPr>
                <a:latin typeface="Times New Roman"/>
                <a:cs typeface="Times New Roman"/>
              </a:defRPr>
            </a:lvl2pPr>
            <a:lvl3pPr>
              <a:defRPr>
                <a:latin typeface="Times New Roman"/>
                <a:cs typeface="Times New Roman"/>
              </a:defRPr>
            </a:lvl3pPr>
            <a:lvl4pPr>
              <a:defRPr>
                <a:latin typeface="Times New Roman"/>
                <a:cs typeface="Times New Roman"/>
              </a:defRPr>
            </a:lvl4pPr>
            <a:lvl5pPr>
              <a:defRPr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7156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Aug. 25, 2018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# </a:t>
            </a:r>
            <a:fld id="{0A98A249-9593-3D4B-86FF-EE7CABC977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1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29,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Internet of Things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79AC6-5F61-794F-BDA4-FEF5935AE6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1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</a:gradFill>
          <a:ln>
            <a:noFill/>
          </a:ln>
          <a:effectLst>
            <a:outerShdw blurRad="63500" dist="88900" dir="5400000" algn="tl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>
                <a:latin typeface="Times New Roman"/>
                <a:cs typeface="Times New Roman"/>
              </a:defRPr>
            </a:lvl1pPr>
            <a:lvl2pPr>
              <a:buSzPct val="60000"/>
              <a:buFontTx/>
              <a:buBlip>
                <a:blip r:embed="rId2"/>
              </a:buBlip>
              <a:defRPr sz="2400">
                <a:latin typeface="Times New Roman"/>
                <a:cs typeface="Times New Roman"/>
              </a:defRPr>
            </a:lvl2pPr>
            <a:lvl3pPr>
              <a:defRPr sz="2000">
                <a:latin typeface="Times New Roman"/>
                <a:cs typeface="Times New Roman"/>
              </a:defRPr>
            </a:lvl3pPr>
            <a:lvl4pPr>
              <a:defRPr sz="1800">
                <a:latin typeface="Times New Roman"/>
                <a:cs typeface="Times New Roman"/>
              </a:defRPr>
            </a:lvl4pPr>
            <a:lvl5pPr>
              <a:defRPr sz="1800">
                <a:latin typeface="Times New Roman"/>
                <a:cs typeface="Times New Roman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>
                <a:latin typeface="Times New Roman"/>
                <a:cs typeface="Times New Roman"/>
              </a:defRPr>
            </a:lvl1pPr>
            <a:lvl2pPr>
              <a:buSzPct val="60000"/>
              <a:buFontTx/>
              <a:buBlip>
                <a:blip r:embed="rId2"/>
              </a:buBlip>
              <a:defRPr sz="2400">
                <a:latin typeface="Times New Roman"/>
                <a:cs typeface="Times New Roman"/>
              </a:defRPr>
            </a:lvl2pPr>
            <a:lvl3pPr>
              <a:defRPr sz="2000">
                <a:latin typeface="Times New Roman"/>
                <a:cs typeface="Times New Roman"/>
              </a:defRPr>
            </a:lvl3pPr>
            <a:lvl4pPr>
              <a:defRPr sz="1800">
                <a:latin typeface="Times New Roman"/>
                <a:cs typeface="Times New Roman"/>
              </a:defRPr>
            </a:lvl4pPr>
            <a:lvl5pPr>
              <a:defRPr sz="1800">
                <a:latin typeface="Times New Roman"/>
                <a:cs typeface="Times New Roman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July 3, 2015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# </a:t>
            </a:r>
            <a:fld id="{438BF0FE-BE74-6A4F-8709-63C2989781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University of</a:t>
            </a:r>
            <a:r>
              <a:rPr lang="en-US" sz="1200" baseline="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 Minnesota | Networking Lab</a:t>
            </a:r>
            <a:endParaRPr lang="en-US" sz="1200" dirty="0">
              <a:solidFill>
                <a:schemeClr val="bg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87875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</a:gradFill>
          <a:ln>
            <a:noFill/>
          </a:ln>
          <a:effectLst>
            <a:outerShdw blurRad="63500" dist="88900" dir="5400000" algn="tl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Vu Pham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/>
                <a:cs typeface="Times New Roman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>
                <a:latin typeface="Times New Roman"/>
                <a:cs typeface="Times New Roman"/>
              </a:defRPr>
            </a:lvl1pPr>
            <a:lvl2pPr>
              <a:buSzPct val="60000"/>
              <a:buFontTx/>
              <a:buBlip>
                <a:blip r:embed="rId2"/>
              </a:buBlip>
              <a:defRPr sz="2000">
                <a:latin typeface="Times New Roman"/>
                <a:cs typeface="Times New Roman"/>
              </a:defRPr>
            </a:lvl2pPr>
            <a:lvl3pPr>
              <a:defRPr sz="1800">
                <a:latin typeface="Times New Roman"/>
                <a:cs typeface="Times New Roman"/>
              </a:defRPr>
            </a:lvl3pPr>
            <a:lvl4pPr>
              <a:defRPr sz="1600">
                <a:latin typeface="Times New Roman"/>
                <a:cs typeface="Times New Roman"/>
              </a:defRPr>
            </a:lvl4pPr>
            <a:lvl5pPr>
              <a:defRPr sz="1600">
                <a:latin typeface="Times New Roman"/>
                <a:cs typeface="Times New Roman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/>
                <a:cs typeface="Times New Roman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>
                <a:latin typeface="Times New Roman"/>
                <a:cs typeface="Times New Roman"/>
              </a:defRPr>
            </a:lvl1pPr>
            <a:lvl2pPr>
              <a:buSzPct val="60000"/>
              <a:buFontTx/>
              <a:buBlip>
                <a:blip r:embed="rId2"/>
              </a:buBlip>
              <a:defRPr sz="2000">
                <a:latin typeface="Times New Roman"/>
                <a:cs typeface="Times New Roman"/>
              </a:defRPr>
            </a:lvl2pPr>
            <a:lvl3pPr>
              <a:defRPr sz="1800">
                <a:latin typeface="Times New Roman"/>
                <a:cs typeface="Times New Roman"/>
              </a:defRPr>
            </a:lvl3pPr>
            <a:lvl4pPr>
              <a:defRPr sz="1600">
                <a:latin typeface="Times New Roman"/>
                <a:cs typeface="Times New Roman"/>
              </a:defRPr>
            </a:lvl4pPr>
            <a:lvl5pPr>
              <a:defRPr sz="1600">
                <a:latin typeface="Times New Roman"/>
                <a:cs typeface="Times New Roman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July 3, 2015</a:t>
            </a: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# </a:t>
            </a:r>
            <a:fld id="{E1B9FB8B-74C6-D04D-A1FF-D49BE1F09B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9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</a:gradFill>
          <a:ln>
            <a:noFill/>
          </a:ln>
          <a:effectLst>
            <a:outerShdw blurRad="63500" dist="88900" dir="5400000" algn="tl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/>
              <a:t>Oct. 29, 2014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# </a:t>
            </a:r>
            <a:fld id="{D5A7FA6F-4D08-E545-A788-D10937BF3E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University of</a:t>
            </a:r>
            <a:r>
              <a:rPr lang="en-US" sz="1200" baseline="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 Minnesota | Networking Lab</a:t>
            </a:r>
            <a:endParaRPr lang="en-US" sz="1200" dirty="0">
              <a:solidFill>
                <a:schemeClr val="bg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5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/>
              <a:t>Oct. 29, 2014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# </a:t>
            </a:r>
            <a:fld id="{F5B2CDD1-F7B2-7449-8056-DADD02CBA2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University of</a:t>
            </a:r>
            <a:r>
              <a:rPr lang="en-US" sz="1200" baseline="0" dirty="0">
                <a:solidFill>
                  <a:schemeClr val="bg1"/>
                </a:solidFill>
                <a:latin typeface="Times New Roman"/>
                <a:ea typeface="+mn-ea"/>
                <a:cs typeface="Times New Roman"/>
              </a:rPr>
              <a:t> Minnesota | Networking Lab</a:t>
            </a:r>
            <a:endParaRPr lang="en-US" sz="1200" dirty="0">
              <a:solidFill>
                <a:schemeClr val="bg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/>
              <a:t>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0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200" b="1"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200">
                <a:latin typeface="Times New Roman"/>
                <a:cs typeface="Times New Roman"/>
              </a:defRPr>
            </a:lvl1pPr>
            <a:lvl2pPr>
              <a:defRPr sz="1200">
                <a:latin typeface="Times New Roman"/>
                <a:cs typeface="Times New Roman"/>
              </a:defRPr>
            </a:lvl2pPr>
            <a:lvl3pPr>
              <a:defRPr sz="1200">
                <a:latin typeface="Times New Roman"/>
                <a:cs typeface="Times New Roman"/>
              </a:defRPr>
            </a:lvl3pPr>
            <a:lvl4pPr>
              <a:defRPr sz="1200">
                <a:latin typeface="Times New Roman"/>
                <a:cs typeface="Times New Roman"/>
              </a:defRPr>
            </a:lvl4pPr>
            <a:lvl5pPr>
              <a:defRPr sz="1200">
                <a:latin typeface="Times New Roman"/>
                <a:cs typeface="Times New Roman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200">
                <a:latin typeface="Times New Roman"/>
                <a:cs typeface="Times New Roman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Times New Roman"/>
                <a:cs typeface="Times New Roman"/>
              </a:defRPr>
            </a:lvl1pPr>
          </a:lstStyle>
          <a:p>
            <a:r>
              <a:rPr lang="en-US"/>
              <a:t>Oct. 29, 2014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/>
              <a:t>Internet of Things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Times New Roman"/>
                <a:cs typeface="Times New Roman"/>
              </a:defRPr>
            </a:lvl1pPr>
          </a:lstStyle>
          <a:p>
            <a:fld id="{4B18ADCA-F634-4A47-90BC-BEAAEA60D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9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Times New Roman"/>
                <a:cs typeface="Times New Roman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/>
                <a:cs typeface="Times New Roman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r>
              <a:rPr lang="en-US"/>
              <a:t>Oct. 29, 2014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/>
              <a:t>Internet of Things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fld id="{A9C3795D-B4C7-BF44-8AD1-7134372B7B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r>
              <a:rPr lang="en-US"/>
              <a:t>Oct. 29,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Internet of Things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6D46808-3BE9-3142-AB5D-E0E8CA5C7C7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83" r:id="rId3"/>
    <p:sldLayoutId id="2147483690" r:id="rId4"/>
    <p:sldLayoutId id="2147483691" r:id="rId5"/>
    <p:sldLayoutId id="2147483692" r:id="rId6"/>
    <p:sldLayoutId id="2147483693" r:id="rId7"/>
    <p:sldLayoutId id="2147483684" r:id="rId8"/>
    <p:sldLayoutId id="2147483685" r:id="rId9"/>
    <p:sldLayoutId id="2147483686" r:id="rId10"/>
    <p:sldLayoutId id="2147483687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/>
          <a:ea typeface="ＭＳ Ｐゴシック" charset="0"/>
          <a:cs typeface="Times New Roman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/>
          <a:ea typeface="ＭＳ Ｐゴシック" charset="0"/>
          <a:cs typeface="Times New Roman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/>
          <a:ea typeface="ＭＳ Ｐゴシック" charset="0"/>
          <a:cs typeface="Times New Roman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Times New Roman"/>
          <a:ea typeface="ＭＳ Ｐゴシック" charset="0"/>
          <a:cs typeface="Times New Roman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/>
          <a:ea typeface="ＭＳ Ｐゴシック" charset="0"/>
          <a:cs typeface="Times New Roman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/>
          <a:ea typeface="ＭＳ Ｐゴシック" charset="0"/>
          <a:cs typeface="Times New Roman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(null)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(null)"/><Relationship Id="rId4" Type="http://schemas.openxmlformats.org/officeDocument/2006/relationships/image" Target="../media/image16.(null)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(null)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(null)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(null)"/><Relationship Id="rId4" Type="http://schemas.openxmlformats.org/officeDocument/2006/relationships/image" Target="../media/image21.(null)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5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1728192"/>
          </a:xfrm>
        </p:spPr>
        <p:txBody>
          <a:bodyPr/>
          <a:lstStyle/>
          <a:p>
            <a:r>
              <a:rPr lang="en-US" sz="4000" dirty="0"/>
              <a:t>D</a:t>
            </a:r>
            <a:r>
              <a:rPr lang="en-US" sz="3000" dirty="0"/>
              <a:t>EEP</a:t>
            </a:r>
            <a:r>
              <a:rPr lang="en-US" sz="4000" dirty="0"/>
              <a:t>C</a:t>
            </a:r>
            <a:r>
              <a:rPr lang="en-US" sz="3000" dirty="0"/>
              <a:t>ACHE</a:t>
            </a:r>
            <a:r>
              <a:rPr lang="en-US" sz="4000" dirty="0"/>
              <a:t>: A Deep Learning Based</a:t>
            </a:r>
            <a:br>
              <a:rPr lang="en-US" sz="4000" dirty="0"/>
            </a:br>
            <a:r>
              <a:rPr lang="en-US" sz="4000" dirty="0"/>
              <a:t>Framework For Content Caching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078909" y="5661248"/>
            <a:ext cx="6805459" cy="80018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August 24, 2018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err="1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NetAI</a:t>
            </a:r>
            <a:r>
              <a:rPr lang="en-US" sz="1800" dirty="0"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 2018, Budapest, Hungary</a:t>
            </a:r>
          </a:p>
        </p:txBody>
      </p:sp>
      <p:pic>
        <p:nvPicPr>
          <p:cNvPr id="4" name="Picture 12" descr="Mwdmk-RG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987" y="280525"/>
            <a:ext cx="2484027" cy="62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16"/>
          <p:cNvSpPr txBox="1">
            <a:spLocks/>
          </p:cNvSpPr>
          <p:nvPr/>
        </p:nvSpPr>
        <p:spPr bwMode="auto">
          <a:xfrm>
            <a:off x="0" y="378904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 baseline="0">
                <a:solidFill>
                  <a:schemeClr val="bg1"/>
                </a:solidFill>
                <a:latin typeface="Times New Roman"/>
                <a:ea typeface="ＭＳ Ｐゴシック" charset="0"/>
                <a:cs typeface="Times New Roman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ＭＳ Ｐゴシック" charset="0"/>
                <a:cs typeface="Times New Roman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ＭＳ Ｐゴシック" charset="0"/>
                <a:cs typeface="Times New Roman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ＭＳ Ｐゴシック" charset="0"/>
                <a:cs typeface="Times New Roman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ＭＳ Ｐゴシック" charset="0"/>
                <a:cs typeface="Times New Roman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>
                <a:solidFill>
                  <a:schemeClr val="tx1"/>
                </a:solidFill>
                <a:ea typeface="+mn-ea"/>
              </a:rPr>
              <a:t>Arvind Narayanan, Saurabh </a:t>
            </a:r>
            <a:r>
              <a:rPr lang="en-US" i="1" dirty="0" err="1">
                <a:solidFill>
                  <a:schemeClr val="tx1"/>
                </a:solidFill>
                <a:ea typeface="+mn-ea"/>
              </a:rPr>
              <a:t>Verma</a:t>
            </a:r>
            <a:r>
              <a:rPr lang="en-US" i="1" dirty="0">
                <a:solidFill>
                  <a:schemeClr val="tx1"/>
                </a:solidFill>
                <a:ea typeface="+mn-ea"/>
              </a:rPr>
              <a:t>, </a:t>
            </a:r>
            <a:r>
              <a:rPr lang="en-US" i="1" dirty="0" err="1">
                <a:solidFill>
                  <a:schemeClr val="tx1"/>
                </a:solidFill>
                <a:ea typeface="+mn-ea"/>
              </a:rPr>
              <a:t>Eman</a:t>
            </a:r>
            <a:r>
              <a:rPr lang="en-US" i="1" dirty="0">
                <a:solidFill>
                  <a:schemeClr val="tx1"/>
                </a:solidFill>
                <a:ea typeface="+mn-ea"/>
              </a:rPr>
              <a:t> Ramadan, </a:t>
            </a:r>
            <a:br>
              <a:rPr lang="en-US" i="1" dirty="0">
                <a:solidFill>
                  <a:schemeClr val="tx1"/>
                </a:solidFill>
                <a:ea typeface="+mn-ea"/>
              </a:rPr>
            </a:br>
            <a:r>
              <a:rPr lang="en-US" i="1" dirty="0" err="1">
                <a:solidFill>
                  <a:schemeClr val="tx1"/>
                </a:solidFill>
                <a:ea typeface="+mn-ea"/>
              </a:rPr>
              <a:t>Pariya</a:t>
            </a:r>
            <a:r>
              <a:rPr lang="en-US" i="1" dirty="0">
                <a:solidFill>
                  <a:schemeClr val="tx1"/>
                </a:solidFill>
                <a:ea typeface="+mn-ea"/>
              </a:rPr>
              <a:t> </a:t>
            </a:r>
            <a:r>
              <a:rPr lang="en-US" i="1" dirty="0" err="1">
                <a:solidFill>
                  <a:schemeClr val="tx1"/>
                </a:solidFill>
                <a:ea typeface="+mn-ea"/>
              </a:rPr>
              <a:t>Babaie</a:t>
            </a:r>
            <a:r>
              <a:rPr lang="en-US" i="1" dirty="0">
                <a:solidFill>
                  <a:schemeClr val="tx1"/>
                </a:solidFill>
                <a:ea typeface="+mn-ea"/>
              </a:rPr>
              <a:t>, </a:t>
            </a:r>
            <a:r>
              <a:rPr lang="en-US" b="1" i="1" dirty="0" err="1">
                <a:solidFill>
                  <a:schemeClr val="tx1"/>
                </a:solidFill>
                <a:ea typeface="+mn-ea"/>
              </a:rPr>
              <a:t>Zhi</a:t>
            </a:r>
            <a:r>
              <a:rPr lang="en-US" b="1" i="1" dirty="0">
                <a:solidFill>
                  <a:schemeClr val="tx1"/>
                </a:solidFill>
                <a:ea typeface="+mn-ea"/>
              </a:rPr>
              <a:t>-Li Zhang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br>
              <a:rPr lang="en-US" sz="1800" dirty="0">
                <a:solidFill>
                  <a:schemeClr val="tx1"/>
                </a:solidFill>
                <a:ea typeface="+mn-ea"/>
              </a:rPr>
            </a:br>
            <a:r>
              <a:rPr lang="en-US" sz="1800" dirty="0">
                <a:solidFill>
                  <a:schemeClr val="tx1"/>
                </a:solidFill>
                <a:ea typeface="+mn-ea"/>
              </a:rPr>
              <a:t>Department of Computer Science &amp; Engineering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University of Minnesota, Minneapolis, USA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6DF455C-3A23-5846-95AD-657496CE4858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5796136" y="2967387"/>
            <a:ext cx="324036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6AF34BB9-A73A-0A47-B058-9AA824ABF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Naïve Simple 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CC2B6B-280E-E14B-92DC-09DC09242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C5F44E-03DA-DF44-B5DC-C66493FD1A1D}"/>
              </a:ext>
            </a:extLst>
          </p:cNvPr>
          <p:cNvSpPr/>
          <p:nvPr/>
        </p:nvSpPr>
        <p:spPr>
          <a:xfrm>
            <a:off x="3563888" y="1785694"/>
            <a:ext cx="2232248" cy="23633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ML Model</a:t>
            </a:r>
          </a:p>
          <a:p>
            <a:pPr algn="ctr"/>
            <a:r>
              <a:rPr lang="en-US" i="1" dirty="0"/>
              <a:t>(black-box)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44869B-88E2-1547-897A-9557BE3F22D2}"/>
              </a:ext>
            </a:extLst>
          </p:cNvPr>
          <p:cNvSpPr txBox="1"/>
          <p:nvPr/>
        </p:nvSpPr>
        <p:spPr>
          <a:xfrm>
            <a:off x="194939" y="1043014"/>
            <a:ext cx="9063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Goal: Predict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object will be requested (“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next-item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prediction”)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FD02AF-8EB4-E84E-B8F0-9BFD9B106E5C}"/>
              </a:ext>
            </a:extLst>
          </p:cNvPr>
          <p:cNvSpPr txBox="1"/>
          <p:nvPr/>
        </p:nvSpPr>
        <p:spPr>
          <a:xfrm>
            <a:off x="1415676" y="1702601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5A62317-751F-9445-9C6D-9B1A52ED97F3}"/>
              </a:ext>
            </a:extLst>
          </p:cNvPr>
          <p:cNvGrpSpPr/>
          <p:nvPr/>
        </p:nvGrpSpPr>
        <p:grpSpPr>
          <a:xfrm>
            <a:off x="611560" y="4869160"/>
            <a:ext cx="2248444" cy="375487"/>
            <a:chOff x="660648" y="4869160"/>
            <a:chExt cx="2248444" cy="375487"/>
          </a:xfrm>
        </p:grpSpPr>
        <p:pic>
          <p:nvPicPr>
            <p:cNvPr id="47" name="Picture 2" descr="http://icons.iconarchive.com/icons/hopstarter/sleek-xp-basic/256/Ok-icon.png">
              <a:extLst>
                <a:ext uri="{FF2B5EF4-FFF2-40B4-BE49-F238E27FC236}">
                  <a16:creationId xmlns:a16="http://schemas.microsoft.com/office/drawing/2014/main" id="{28BEDB5E-5723-C044-8DAF-256E555890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0648" y="4869160"/>
              <a:ext cx="329158" cy="3291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D24CD95-9B9B-0C4D-8602-3BEA9F07942E}"/>
                </a:ext>
              </a:extLst>
            </p:cNvPr>
            <p:cNvSpPr txBox="1"/>
            <p:nvPr/>
          </p:nvSpPr>
          <p:spPr>
            <a:xfrm>
              <a:off x="940668" y="4875315"/>
              <a:ext cx="1968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Easy to understand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B9CC025-B14B-0748-9CA6-05D66E89AFE8}"/>
              </a:ext>
            </a:extLst>
          </p:cNvPr>
          <p:cNvGrpSpPr/>
          <p:nvPr/>
        </p:nvGrpSpPr>
        <p:grpSpPr>
          <a:xfrm>
            <a:off x="611560" y="5397286"/>
            <a:ext cx="8122860" cy="369332"/>
            <a:chOff x="662003" y="5397286"/>
            <a:chExt cx="8122860" cy="369332"/>
          </a:xfrm>
        </p:grpSpPr>
        <p:pic>
          <p:nvPicPr>
            <p:cNvPr id="50" name="Picture 4" descr="http://icons.iconarchive.com/icons/hopstarter/sleek-xp-basic/256/Close-2-icon.png">
              <a:extLst>
                <a:ext uri="{FF2B5EF4-FFF2-40B4-BE49-F238E27FC236}">
                  <a16:creationId xmlns:a16="http://schemas.microsoft.com/office/drawing/2014/main" id="{E4456813-5317-584A-89BF-F0415812CF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2003" y="5417360"/>
              <a:ext cx="329184" cy="329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15B41E7-43FA-4C42-822C-E3DD0BB1A5A1}"/>
                </a:ext>
              </a:extLst>
            </p:cNvPr>
            <p:cNvSpPr txBox="1"/>
            <p:nvPr/>
          </p:nvSpPr>
          <p:spPr>
            <a:xfrm>
              <a:off x="944960" y="5397286"/>
              <a:ext cx="7839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 Which object will be requested and at what time will in general likely be random!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9ED73E-E938-4C42-9401-ECE95FC86A59}"/>
              </a:ext>
            </a:extLst>
          </p:cNvPr>
          <p:cNvGrpSpPr/>
          <p:nvPr/>
        </p:nvGrpSpPr>
        <p:grpSpPr>
          <a:xfrm>
            <a:off x="611560" y="5900987"/>
            <a:ext cx="8590517" cy="369332"/>
            <a:chOff x="662003" y="5900987"/>
            <a:chExt cx="8590517" cy="369332"/>
          </a:xfrm>
        </p:grpSpPr>
        <p:pic>
          <p:nvPicPr>
            <p:cNvPr id="52" name="Picture 4" descr="http://icons.iconarchive.com/icons/hopstarter/sleek-xp-basic/256/Close-2-icon.png">
              <a:extLst>
                <a:ext uri="{FF2B5EF4-FFF2-40B4-BE49-F238E27FC236}">
                  <a16:creationId xmlns:a16="http://schemas.microsoft.com/office/drawing/2014/main" id="{3FA408DB-DD77-0B4D-8EBA-B9EC079298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2003" y="5921061"/>
              <a:ext cx="329184" cy="329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61D9E4-96BB-7640-AA0C-898D59997BB1}"/>
                </a:ext>
              </a:extLst>
            </p:cNvPr>
            <p:cNvSpPr txBox="1"/>
            <p:nvPr/>
          </p:nvSpPr>
          <p:spPr>
            <a:xfrm>
              <a:off x="944960" y="5900987"/>
              <a:ext cx="8307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Will be hard to predict accurately due to the inherent randomness of request processes</a:t>
              </a: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2266369-202A-8B43-A2CC-0608EC96DB7B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251520" y="2967387"/>
            <a:ext cx="3312368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290EA49-8D21-5D49-81F4-F2EE94B06DBC}"/>
              </a:ext>
            </a:extLst>
          </p:cNvPr>
          <p:cNvSpPr txBox="1"/>
          <p:nvPr/>
        </p:nvSpPr>
        <p:spPr>
          <a:xfrm>
            <a:off x="366232" y="3283483"/>
            <a:ext cx="2955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 series of object requests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8410BF2-204A-3C49-B925-A3CED8125035}"/>
              </a:ext>
            </a:extLst>
          </p:cNvPr>
          <p:cNvGrpSpPr/>
          <p:nvPr/>
        </p:nvGrpSpPr>
        <p:grpSpPr>
          <a:xfrm>
            <a:off x="2692247" y="2334994"/>
            <a:ext cx="531324" cy="898055"/>
            <a:chOff x="2692247" y="2334994"/>
            <a:chExt cx="531324" cy="89805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FF5BBD-2F4F-F94B-AC6B-402E9383694D}"/>
                </a:ext>
              </a:extLst>
            </p:cNvPr>
            <p:cNvSpPr/>
            <p:nvPr/>
          </p:nvSpPr>
          <p:spPr>
            <a:xfrm>
              <a:off x="2692247" y="2701725"/>
              <a:ext cx="531324" cy="53132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D627ABB-F762-894C-81BB-BCAE6ACA1676}"/>
                </a:ext>
              </a:extLst>
            </p:cNvPr>
            <p:cNvSpPr txBox="1"/>
            <p:nvPr/>
          </p:nvSpPr>
          <p:spPr>
            <a:xfrm>
              <a:off x="2752659" y="233499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B0B6104-5014-764F-94E0-F1BDB1A65A54}"/>
              </a:ext>
            </a:extLst>
          </p:cNvPr>
          <p:cNvGrpSpPr/>
          <p:nvPr/>
        </p:nvGrpSpPr>
        <p:grpSpPr>
          <a:xfrm>
            <a:off x="1944006" y="2332393"/>
            <a:ext cx="531324" cy="900656"/>
            <a:chOff x="1944006" y="2332393"/>
            <a:chExt cx="531324" cy="90065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D09D745-1FFB-214A-9FA8-061094713B94}"/>
                </a:ext>
              </a:extLst>
            </p:cNvPr>
            <p:cNvSpPr/>
            <p:nvPr/>
          </p:nvSpPr>
          <p:spPr>
            <a:xfrm>
              <a:off x="1944006" y="2701725"/>
              <a:ext cx="531324" cy="531324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BEDEA2D-7EDF-1C41-B9F5-1A31B5C3C3A5}"/>
                </a:ext>
              </a:extLst>
            </p:cNvPr>
            <p:cNvSpPr txBox="1"/>
            <p:nvPr/>
          </p:nvSpPr>
          <p:spPr>
            <a:xfrm>
              <a:off x="2023315" y="2332393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F52EB56-6D2B-DF4C-B171-5D59455526A9}"/>
              </a:ext>
            </a:extLst>
          </p:cNvPr>
          <p:cNvGrpSpPr/>
          <p:nvPr/>
        </p:nvGrpSpPr>
        <p:grpSpPr>
          <a:xfrm>
            <a:off x="1195765" y="2329316"/>
            <a:ext cx="531324" cy="903733"/>
            <a:chOff x="1195765" y="2329316"/>
            <a:chExt cx="531324" cy="90373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ECB1B87-C0D7-ED49-8A48-F940B77984AD}"/>
                </a:ext>
              </a:extLst>
            </p:cNvPr>
            <p:cNvSpPr/>
            <p:nvPr/>
          </p:nvSpPr>
          <p:spPr>
            <a:xfrm>
              <a:off x="1195765" y="2701725"/>
              <a:ext cx="531324" cy="53132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800B7AB-B311-C743-B67C-9B15CCCBCFA3}"/>
                </a:ext>
              </a:extLst>
            </p:cNvPr>
            <p:cNvSpPr txBox="1"/>
            <p:nvPr/>
          </p:nvSpPr>
          <p:spPr>
            <a:xfrm>
              <a:off x="1272112" y="2329316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43DE8498-1B4D-D048-86A8-2C5F55C955F8}"/>
              </a:ext>
            </a:extLst>
          </p:cNvPr>
          <p:cNvGrpSpPr/>
          <p:nvPr/>
        </p:nvGrpSpPr>
        <p:grpSpPr>
          <a:xfrm>
            <a:off x="447524" y="2334994"/>
            <a:ext cx="531324" cy="898055"/>
            <a:chOff x="447524" y="2334994"/>
            <a:chExt cx="531324" cy="898055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80F3189-06BD-C445-8C98-380E35696B10}"/>
                </a:ext>
              </a:extLst>
            </p:cNvPr>
            <p:cNvSpPr/>
            <p:nvPr/>
          </p:nvSpPr>
          <p:spPr>
            <a:xfrm>
              <a:off x="447524" y="2701725"/>
              <a:ext cx="531324" cy="53132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A4A7197-661C-E54C-B83F-CD7B673B0D5F}"/>
                </a:ext>
              </a:extLst>
            </p:cNvPr>
            <p:cNvSpPr txBox="1"/>
            <p:nvPr/>
          </p:nvSpPr>
          <p:spPr>
            <a:xfrm>
              <a:off x="523871" y="233499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F845D14B-77B6-A341-8E52-3C9ACC32FDEA}"/>
              </a:ext>
            </a:extLst>
          </p:cNvPr>
          <p:cNvSpPr txBox="1"/>
          <p:nvPr/>
        </p:nvSpPr>
        <p:spPr>
          <a:xfrm>
            <a:off x="6967554" y="170260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7F15A28-5E30-694D-B89C-0939A5F88495}"/>
              </a:ext>
            </a:extLst>
          </p:cNvPr>
          <p:cNvGrpSpPr/>
          <p:nvPr/>
        </p:nvGrpSpPr>
        <p:grpSpPr>
          <a:xfrm>
            <a:off x="6164596" y="2558470"/>
            <a:ext cx="252841" cy="802660"/>
            <a:chOff x="6263375" y="2558470"/>
            <a:chExt cx="252841" cy="80266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965142DC-8578-F749-853F-6F1A2E37F114}"/>
                </a:ext>
              </a:extLst>
            </p:cNvPr>
            <p:cNvSpPr/>
            <p:nvPr/>
          </p:nvSpPr>
          <p:spPr>
            <a:xfrm>
              <a:off x="6263375" y="2558470"/>
              <a:ext cx="248609" cy="22600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A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C5EF911-4E99-9345-A715-2D899A1F39AB}"/>
                </a:ext>
              </a:extLst>
            </p:cNvPr>
            <p:cNvSpPr/>
            <p:nvPr/>
          </p:nvSpPr>
          <p:spPr>
            <a:xfrm>
              <a:off x="6267607" y="3135122"/>
              <a:ext cx="248609" cy="226008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B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E9C6C250-3E11-7F46-A667-2334E9462562}"/>
                </a:ext>
              </a:extLst>
            </p:cNvPr>
            <p:cNvSpPr/>
            <p:nvPr/>
          </p:nvSpPr>
          <p:spPr>
            <a:xfrm>
              <a:off x="6263375" y="2846796"/>
              <a:ext cx="248609" cy="22600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C</a:t>
              </a:r>
            </a:p>
          </p:txBody>
        </p:sp>
      </p:grpSp>
      <p:sp>
        <p:nvSpPr>
          <p:cNvPr id="69" name="Footer Placeholder 3">
            <a:extLst>
              <a:ext uri="{FF2B5EF4-FFF2-40B4-BE49-F238E27FC236}">
                <a16:creationId xmlns:a16="http://schemas.microsoft.com/office/drawing/2014/main" id="{2579854A-A1D5-B34A-8633-A1EA362E3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1613E49-3035-9348-87E8-26C830E32820}"/>
              </a:ext>
            </a:extLst>
          </p:cNvPr>
          <p:cNvSpPr txBox="1"/>
          <p:nvPr/>
        </p:nvSpPr>
        <p:spPr>
          <a:xfrm>
            <a:off x="6104050" y="208372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E939AA-82D4-304E-A460-A64E156EAF3F}"/>
              </a:ext>
            </a:extLst>
          </p:cNvPr>
          <p:cNvSpPr txBox="1"/>
          <p:nvPr/>
        </p:nvSpPr>
        <p:spPr>
          <a:xfrm>
            <a:off x="6487060" y="2453054"/>
            <a:ext cx="283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2362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7" grpId="0"/>
      <p:bldP spid="25" grpId="0"/>
      <p:bldP spid="63" grpId="0"/>
      <p:bldP spid="39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6DF455C-3A23-5846-95AD-657496CE4858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5796136" y="2967387"/>
            <a:ext cx="324036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6AF34BB9-A73A-0A47-B058-9AA824ABF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It’s Better to Predict  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CC2B6B-280E-E14B-92DC-09DC09242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C5F44E-03DA-DF44-B5DC-C66493FD1A1D}"/>
              </a:ext>
            </a:extLst>
          </p:cNvPr>
          <p:cNvSpPr/>
          <p:nvPr/>
        </p:nvSpPr>
        <p:spPr>
          <a:xfrm>
            <a:off x="3563888" y="1785694"/>
            <a:ext cx="2232248" cy="23633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ML Model</a:t>
            </a:r>
          </a:p>
          <a:p>
            <a:pPr algn="ctr"/>
            <a:r>
              <a:rPr lang="en-US" i="1" dirty="0"/>
              <a:t>(black-box)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44869B-88E2-1547-897A-9557BE3F22D2}"/>
              </a:ext>
            </a:extLst>
          </p:cNvPr>
          <p:cNvSpPr txBox="1"/>
          <p:nvPr/>
        </p:nvSpPr>
        <p:spPr>
          <a:xfrm>
            <a:off x="216062" y="964385"/>
            <a:ext cx="7975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Goal: Predict Content Object Popularity in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Next Time Window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FD02AF-8EB4-E84E-B8F0-9BFD9B106E5C}"/>
              </a:ext>
            </a:extLst>
          </p:cNvPr>
          <p:cNvSpPr txBox="1"/>
          <p:nvPr/>
        </p:nvSpPr>
        <p:spPr>
          <a:xfrm>
            <a:off x="1415676" y="16288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144DBB-29C9-D04E-8210-600DBDDB7846}"/>
              </a:ext>
            </a:extLst>
          </p:cNvPr>
          <p:cNvSpPr txBox="1"/>
          <p:nvPr/>
        </p:nvSpPr>
        <p:spPr>
          <a:xfrm>
            <a:off x="5652120" y="3790781"/>
            <a:ext cx="349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Prob. of an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[M]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obj. being req. 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the next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[N]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timesteps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5A62317-751F-9445-9C6D-9B1A52ED97F3}"/>
              </a:ext>
            </a:extLst>
          </p:cNvPr>
          <p:cNvGrpSpPr/>
          <p:nvPr/>
        </p:nvGrpSpPr>
        <p:grpSpPr>
          <a:xfrm>
            <a:off x="660648" y="4869160"/>
            <a:ext cx="2705941" cy="375487"/>
            <a:chOff x="660648" y="4869160"/>
            <a:chExt cx="2705941" cy="375487"/>
          </a:xfrm>
        </p:grpSpPr>
        <p:pic>
          <p:nvPicPr>
            <p:cNvPr id="47" name="Picture 2" descr="http://icons.iconarchive.com/icons/hopstarter/sleek-xp-basic/256/Ok-icon.png">
              <a:extLst>
                <a:ext uri="{FF2B5EF4-FFF2-40B4-BE49-F238E27FC236}">
                  <a16:creationId xmlns:a16="http://schemas.microsoft.com/office/drawing/2014/main" id="{28BEDB5E-5723-C044-8DAF-256E555890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0648" y="4869160"/>
              <a:ext cx="329158" cy="3291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D24CD95-9B9B-0C4D-8602-3BEA9F07942E}"/>
                </a:ext>
              </a:extLst>
            </p:cNvPr>
            <p:cNvSpPr txBox="1"/>
            <p:nvPr/>
          </p:nvSpPr>
          <p:spPr>
            <a:xfrm>
              <a:off x="940668" y="4875315"/>
              <a:ext cx="24259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Also easy to understand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B9CC025-B14B-0748-9CA6-05D66E89AFE8}"/>
              </a:ext>
            </a:extLst>
          </p:cNvPr>
          <p:cNvGrpSpPr/>
          <p:nvPr/>
        </p:nvGrpSpPr>
        <p:grpSpPr>
          <a:xfrm>
            <a:off x="662003" y="5397286"/>
            <a:ext cx="7343544" cy="369332"/>
            <a:chOff x="662003" y="5397286"/>
            <a:chExt cx="7343544" cy="369332"/>
          </a:xfrm>
        </p:grpSpPr>
        <p:pic>
          <p:nvPicPr>
            <p:cNvPr id="50" name="Picture 4" descr="http://icons.iconarchive.com/icons/hopstarter/sleek-xp-basic/256/Close-2-icon.png">
              <a:extLst>
                <a:ext uri="{FF2B5EF4-FFF2-40B4-BE49-F238E27FC236}">
                  <a16:creationId xmlns:a16="http://schemas.microsoft.com/office/drawing/2014/main" id="{E4456813-5317-584A-89BF-F0415812CF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2003" y="5417360"/>
              <a:ext cx="329184" cy="329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15B41E7-43FA-4C42-822C-E3DD0BB1A5A1}"/>
                </a:ext>
              </a:extLst>
            </p:cNvPr>
            <p:cNvSpPr txBox="1"/>
            <p:nvPr/>
          </p:nvSpPr>
          <p:spPr>
            <a:xfrm>
              <a:off x="944960" y="5397286"/>
              <a:ext cx="7060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Model does not </a:t>
              </a:r>
              <a:r>
                <a:rPr lang="en-US" i="1" dirty="0">
                  <a:latin typeface="Calibri" panose="020F0502020204030204" pitchFamily="34" charset="0"/>
                  <a:cs typeface="Calibri" panose="020F0502020204030204" pitchFamily="34" charset="0"/>
                </a:rPr>
                <a:t>explicitly</a:t>
              </a:r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 account for possible object request </a:t>
              </a:r>
              <a:r>
                <a:rPr lang="en-US" i="1" dirty="0">
                  <a:latin typeface="Calibri" panose="020F0502020204030204" pitchFamily="34" charset="0"/>
                  <a:cs typeface="Calibri" panose="020F0502020204030204" pitchFamily="34" charset="0"/>
                </a:rPr>
                <a:t>correlations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9ED73E-E938-4C42-9401-ECE95FC86A59}"/>
              </a:ext>
            </a:extLst>
          </p:cNvPr>
          <p:cNvGrpSpPr/>
          <p:nvPr/>
        </p:nvGrpSpPr>
        <p:grpSpPr>
          <a:xfrm>
            <a:off x="662003" y="5900987"/>
            <a:ext cx="8590517" cy="369332"/>
            <a:chOff x="662003" y="5900987"/>
            <a:chExt cx="8590517" cy="369332"/>
          </a:xfrm>
        </p:grpSpPr>
        <p:pic>
          <p:nvPicPr>
            <p:cNvPr id="52" name="Picture 4" descr="http://icons.iconarchive.com/icons/hopstarter/sleek-xp-basic/256/Close-2-icon.png">
              <a:extLst>
                <a:ext uri="{FF2B5EF4-FFF2-40B4-BE49-F238E27FC236}">
                  <a16:creationId xmlns:a16="http://schemas.microsoft.com/office/drawing/2014/main" id="{3FA408DB-DD77-0B4D-8EBA-B9EC079298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2003" y="5921061"/>
              <a:ext cx="329184" cy="329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61D9E4-96BB-7640-AA0C-898D59997BB1}"/>
                </a:ext>
              </a:extLst>
            </p:cNvPr>
            <p:cNvSpPr txBox="1"/>
            <p:nvPr/>
          </p:nvSpPr>
          <p:spPr>
            <a:xfrm>
              <a:off x="944960" y="5900987"/>
              <a:ext cx="8307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Model may also learn </a:t>
              </a:r>
              <a:r>
                <a:rPr lang="en-US" i="1" dirty="0">
                  <a:latin typeface="Calibri" panose="020F0502020204030204" pitchFamily="34" charset="0"/>
                  <a:cs typeface="Calibri" panose="020F0502020204030204" pitchFamily="34" charset="0"/>
                </a:rPr>
                <a:t>erroneous</a:t>
              </a:r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 “relationships” between object requests</a:t>
              </a: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2266369-202A-8B43-A2CC-0608EC96DB7B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251520" y="2967387"/>
            <a:ext cx="3312368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290EA49-8D21-5D49-81F4-F2EE94B06DBC}"/>
              </a:ext>
            </a:extLst>
          </p:cNvPr>
          <p:cNvSpPr txBox="1"/>
          <p:nvPr/>
        </p:nvSpPr>
        <p:spPr>
          <a:xfrm>
            <a:off x="366232" y="3283483"/>
            <a:ext cx="2955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 series of object requests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8410BF2-204A-3C49-B925-A3CED8125035}"/>
              </a:ext>
            </a:extLst>
          </p:cNvPr>
          <p:cNvGrpSpPr/>
          <p:nvPr/>
        </p:nvGrpSpPr>
        <p:grpSpPr>
          <a:xfrm>
            <a:off x="2692247" y="2334994"/>
            <a:ext cx="531324" cy="898055"/>
            <a:chOff x="2692247" y="2334994"/>
            <a:chExt cx="531324" cy="89805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FF5BBD-2F4F-F94B-AC6B-402E9383694D}"/>
                </a:ext>
              </a:extLst>
            </p:cNvPr>
            <p:cNvSpPr/>
            <p:nvPr/>
          </p:nvSpPr>
          <p:spPr>
            <a:xfrm>
              <a:off x="2692247" y="2701725"/>
              <a:ext cx="531324" cy="53132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D627ABB-F762-894C-81BB-BCAE6ACA1676}"/>
                </a:ext>
              </a:extLst>
            </p:cNvPr>
            <p:cNvSpPr txBox="1"/>
            <p:nvPr/>
          </p:nvSpPr>
          <p:spPr>
            <a:xfrm>
              <a:off x="2752659" y="233499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B0B6104-5014-764F-94E0-F1BDB1A65A54}"/>
              </a:ext>
            </a:extLst>
          </p:cNvPr>
          <p:cNvGrpSpPr/>
          <p:nvPr/>
        </p:nvGrpSpPr>
        <p:grpSpPr>
          <a:xfrm>
            <a:off x="1944006" y="2332393"/>
            <a:ext cx="531324" cy="900656"/>
            <a:chOff x="1944006" y="2332393"/>
            <a:chExt cx="531324" cy="90065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D09D745-1FFB-214A-9FA8-061094713B94}"/>
                </a:ext>
              </a:extLst>
            </p:cNvPr>
            <p:cNvSpPr/>
            <p:nvPr/>
          </p:nvSpPr>
          <p:spPr>
            <a:xfrm>
              <a:off x="1944006" y="2701725"/>
              <a:ext cx="531324" cy="531324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BEDEA2D-7EDF-1C41-B9F5-1A31B5C3C3A5}"/>
                </a:ext>
              </a:extLst>
            </p:cNvPr>
            <p:cNvSpPr txBox="1"/>
            <p:nvPr/>
          </p:nvSpPr>
          <p:spPr>
            <a:xfrm>
              <a:off x="2023315" y="2332393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F52EB56-6D2B-DF4C-B171-5D59455526A9}"/>
              </a:ext>
            </a:extLst>
          </p:cNvPr>
          <p:cNvGrpSpPr/>
          <p:nvPr/>
        </p:nvGrpSpPr>
        <p:grpSpPr>
          <a:xfrm>
            <a:off x="1195765" y="2329316"/>
            <a:ext cx="531324" cy="903733"/>
            <a:chOff x="1195765" y="2329316"/>
            <a:chExt cx="531324" cy="90373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ECB1B87-C0D7-ED49-8A48-F940B77984AD}"/>
                </a:ext>
              </a:extLst>
            </p:cNvPr>
            <p:cNvSpPr/>
            <p:nvPr/>
          </p:nvSpPr>
          <p:spPr>
            <a:xfrm>
              <a:off x="1195765" y="2701725"/>
              <a:ext cx="531324" cy="53132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800B7AB-B311-C743-B67C-9B15CCCBCFA3}"/>
                </a:ext>
              </a:extLst>
            </p:cNvPr>
            <p:cNvSpPr txBox="1"/>
            <p:nvPr/>
          </p:nvSpPr>
          <p:spPr>
            <a:xfrm>
              <a:off x="1272112" y="2329316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43DE8498-1B4D-D048-86A8-2C5F55C955F8}"/>
              </a:ext>
            </a:extLst>
          </p:cNvPr>
          <p:cNvGrpSpPr/>
          <p:nvPr/>
        </p:nvGrpSpPr>
        <p:grpSpPr>
          <a:xfrm>
            <a:off x="447524" y="2334994"/>
            <a:ext cx="531324" cy="898055"/>
            <a:chOff x="447524" y="2334994"/>
            <a:chExt cx="531324" cy="898055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80F3189-06BD-C445-8C98-380E35696B10}"/>
                </a:ext>
              </a:extLst>
            </p:cNvPr>
            <p:cNvSpPr/>
            <p:nvPr/>
          </p:nvSpPr>
          <p:spPr>
            <a:xfrm>
              <a:off x="447524" y="2701725"/>
              <a:ext cx="531324" cy="53132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A4A7197-661C-E54C-B83F-CD7B673B0D5F}"/>
                </a:ext>
              </a:extLst>
            </p:cNvPr>
            <p:cNvSpPr txBox="1"/>
            <p:nvPr/>
          </p:nvSpPr>
          <p:spPr>
            <a:xfrm>
              <a:off x="523871" y="233499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F845D14B-77B6-A341-8E52-3C9ACC32FDEA}"/>
              </a:ext>
            </a:extLst>
          </p:cNvPr>
          <p:cNvSpPr txBox="1"/>
          <p:nvPr/>
        </p:nvSpPr>
        <p:spPr>
          <a:xfrm>
            <a:off x="6967554" y="1628800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</p:txBody>
      </p:sp>
      <p:graphicFrame>
        <p:nvGraphicFramePr>
          <p:cNvPr id="64" name="Table 63">
            <a:extLst>
              <a:ext uri="{FF2B5EF4-FFF2-40B4-BE49-F238E27FC236}">
                <a16:creationId xmlns:a16="http://schemas.microsoft.com/office/drawing/2014/main" id="{2CAA8122-7CF4-374E-8725-33D204ECF50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57397" y="2239667"/>
          <a:ext cx="2691067" cy="143256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41643">
                  <a:extLst>
                    <a:ext uri="{9D8B030D-6E8A-4147-A177-3AD203B41FA5}">
                      <a16:colId xmlns:a16="http://schemas.microsoft.com/office/drawing/2014/main" val="1431378603"/>
                    </a:ext>
                  </a:extLst>
                </a:gridCol>
                <a:gridCol w="628523">
                  <a:extLst>
                    <a:ext uri="{9D8B030D-6E8A-4147-A177-3AD203B41FA5}">
                      <a16:colId xmlns:a16="http://schemas.microsoft.com/office/drawing/2014/main" val="4274316606"/>
                    </a:ext>
                  </a:extLst>
                </a:gridCol>
                <a:gridCol w="628523">
                  <a:extLst>
                    <a:ext uri="{9D8B030D-6E8A-4147-A177-3AD203B41FA5}">
                      <a16:colId xmlns:a16="http://schemas.microsoft.com/office/drawing/2014/main" val="715901036"/>
                    </a:ext>
                  </a:extLst>
                </a:gridCol>
                <a:gridCol w="338455">
                  <a:extLst>
                    <a:ext uri="{9D8B030D-6E8A-4147-A177-3AD203B41FA5}">
                      <a16:colId xmlns:a16="http://schemas.microsoft.com/office/drawing/2014/main" val="1508577597"/>
                    </a:ext>
                  </a:extLst>
                </a:gridCol>
                <a:gridCol w="653923">
                  <a:extLst>
                    <a:ext uri="{9D8B030D-6E8A-4147-A177-3AD203B41FA5}">
                      <a16:colId xmlns:a16="http://schemas.microsoft.com/office/drawing/2014/main" val="638312784"/>
                    </a:ext>
                  </a:extLst>
                </a:gridCol>
              </a:tblGrid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/>
                        <a:t>obj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prob1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prob2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/>
                        <a:t>probN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10978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215479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640560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582991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804520"/>
                  </a:ext>
                </a:extLst>
              </a:tr>
            </a:tbl>
          </a:graphicData>
        </a:graphic>
      </p:graphicFrame>
      <p:grpSp>
        <p:nvGrpSpPr>
          <p:cNvPr id="65" name="Group 64">
            <a:extLst>
              <a:ext uri="{FF2B5EF4-FFF2-40B4-BE49-F238E27FC236}">
                <a16:creationId xmlns:a16="http://schemas.microsoft.com/office/drawing/2014/main" id="{07F15A28-5E30-694D-B89C-0939A5F88495}"/>
              </a:ext>
            </a:extLst>
          </p:cNvPr>
          <p:cNvGrpSpPr/>
          <p:nvPr/>
        </p:nvGrpSpPr>
        <p:grpSpPr>
          <a:xfrm>
            <a:off x="6164596" y="2558470"/>
            <a:ext cx="252841" cy="802660"/>
            <a:chOff x="6263375" y="2558470"/>
            <a:chExt cx="252841" cy="80266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965142DC-8578-F749-853F-6F1A2E37F114}"/>
                </a:ext>
              </a:extLst>
            </p:cNvPr>
            <p:cNvSpPr/>
            <p:nvPr/>
          </p:nvSpPr>
          <p:spPr>
            <a:xfrm>
              <a:off x="6263375" y="2558470"/>
              <a:ext cx="248609" cy="22600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A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C5EF911-4E99-9345-A715-2D899A1F39AB}"/>
                </a:ext>
              </a:extLst>
            </p:cNvPr>
            <p:cNvSpPr/>
            <p:nvPr/>
          </p:nvSpPr>
          <p:spPr>
            <a:xfrm>
              <a:off x="6267607" y="3135122"/>
              <a:ext cx="248609" cy="226008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B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E9C6C250-3E11-7F46-A667-2334E9462562}"/>
                </a:ext>
              </a:extLst>
            </p:cNvPr>
            <p:cNvSpPr/>
            <p:nvPr/>
          </p:nvSpPr>
          <p:spPr>
            <a:xfrm>
              <a:off x="6263375" y="2846796"/>
              <a:ext cx="248609" cy="22600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C</a:t>
              </a:r>
            </a:p>
          </p:txBody>
        </p:sp>
      </p:grpSp>
      <p:sp>
        <p:nvSpPr>
          <p:cNvPr id="69" name="Footer Placeholder 3">
            <a:extLst>
              <a:ext uri="{FF2B5EF4-FFF2-40B4-BE49-F238E27FC236}">
                <a16:creationId xmlns:a16="http://schemas.microsoft.com/office/drawing/2014/main" id="{2579854A-A1D5-B34A-8633-A1EA362E3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18CBE93-1F10-DD46-A990-9ED3E5775BB9}"/>
              </a:ext>
            </a:extLst>
          </p:cNvPr>
          <p:cNvGrpSpPr/>
          <p:nvPr/>
        </p:nvGrpSpPr>
        <p:grpSpPr>
          <a:xfrm>
            <a:off x="6627396" y="1844824"/>
            <a:ext cx="2102821" cy="369332"/>
            <a:chOff x="6627396" y="1844824"/>
            <a:chExt cx="2102821" cy="36933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0F14DD4-DE83-374E-BA8A-71E49EC4462B}"/>
                </a:ext>
              </a:extLst>
            </p:cNvPr>
            <p:cNvSpPr txBox="1"/>
            <p:nvPr/>
          </p:nvSpPr>
          <p:spPr>
            <a:xfrm>
              <a:off x="6627396" y="184482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982BE2D-CBF6-9C4F-9533-87F06289FFA5}"/>
                </a:ext>
              </a:extLst>
            </p:cNvPr>
            <p:cNvSpPr txBox="1"/>
            <p:nvPr/>
          </p:nvSpPr>
          <p:spPr>
            <a:xfrm>
              <a:off x="7292777" y="184482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6151800-3EAB-DC41-93F6-A96A65423CD9}"/>
                </a:ext>
              </a:extLst>
            </p:cNvPr>
            <p:cNvSpPr txBox="1"/>
            <p:nvPr/>
          </p:nvSpPr>
          <p:spPr>
            <a:xfrm>
              <a:off x="8178463" y="1844824"/>
              <a:ext cx="551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5+N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928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7" grpId="0"/>
      <p:bldP spid="34" grpId="0"/>
      <p:bldP spid="25" grpId="0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6DF455C-3A23-5846-95AD-657496CE4858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5796136" y="2967387"/>
            <a:ext cx="324036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6AF34BB9-A73A-0A47-B058-9AA824ABF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Can We Do Better?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CC2B6B-280E-E14B-92DC-09DC09242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C5F44E-03DA-DF44-B5DC-C66493FD1A1D}"/>
              </a:ext>
            </a:extLst>
          </p:cNvPr>
          <p:cNvSpPr/>
          <p:nvPr/>
        </p:nvSpPr>
        <p:spPr>
          <a:xfrm>
            <a:off x="3563888" y="1785694"/>
            <a:ext cx="2232248" cy="23633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ML Model</a:t>
            </a:r>
          </a:p>
          <a:p>
            <a:pPr algn="ctr"/>
            <a:r>
              <a:rPr lang="en-US" i="1" dirty="0"/>
              <a:t>(black-box)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2266369-202A-8B43-A2CC-0608EC96DB7B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107504" y="2967387"/>
            <a:ext cx="3456384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44869B-88E2-1547-897A-9557BE3F22D2}"/>
              </a:ext>
            </a:extLst>
          </p:cNvPr>
          <p:cNvSpPr txBox="1"/>
          <p:nvPr/>
        </p:nvSpPr>
        <p:spPr>
          <a:xfrm>
            <a:off x="216062" y="964385"/>
            <a:ext cx="91712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Goal: Predict Content Object Popularity within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Next Time Window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with fixed prob. vector by accounting for possible object correlation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FD02AF-8EB4-E84E-B8F0-9BFD9B106E5C}"/>
              </a:ext>
            </a:extLst>
          </p:cNvPr>
          <p:cNvSpPr txBox="1"/>
          <p:nvPr/>
        </p:nvSpPr>
        <p:spPr>
          <a:xfrm>
            <a:off x="1415676" y="1702601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8C046B-3305-6A4A-B138-AC38CD55214E}"/>
              </a:ext>
            </a:extLst>
          </p:cNvPr>
          <p:cNvSpPr txBox="1"/>
          <p:nvPr/>
        </p:nvSpPr>
        <p:spPr>
          <a:xfrm>
            <a:off x="6967554" y="170260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90EA49-8D21-5D49-81F4-F2EE94B06DBC}"/>
              </a:ext>
            </a:extLst>
          </p:cNvPr>
          <p:cNvSpPr txBox="1"/>
          <p:nvPr/>
        </p:nvSpPr>
        <p:spPr>
          <a:xfrm>
            <a:off x="602019" y="3691369"/>
            <a:ext cx="2476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 series of all object 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features at 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endParaRPr lang="en-US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DC23BC71-27CD-5E4F-AC67-E2FFBD9A65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619709"/>
              </p:ext>
            </p:extLst>
          </p:nvPr>
        </p:nvGraphicFramePr>
        <p:xfrm>
          <a:off x="6057397" y="2239667"/>
          <a:ext cx="2691067" cy="143256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441643">
                  <a:extLst>
                    <a:ext uri="{9D8B030D-6E8A-4147-A177-3AD203B41FA5}">
                      <a16:colId xmlns:a16="http://schemas.microsoft.com/office/drawing/2014/main" val="1431378603"/>
                    </a:ext>
                  </a:extLst>
                </a:gridCol>
                <a:gridCol w="628523">
                  <a:extLst>
                    <a:ext uri="{9D8B030D-6E8A-4147-A177-3AD203B41FA5}">
                      <a16:colId xmlns:a16="http://schemas.microsoft.com/office/drawing/2014/main" val="4274316606"/>
                    </a:ext>
                  </a:extLst>
                </a:gridCol>
                <a:gridCol w="628523">
                  <a:extLst>
                    <a:ext uri="{9D8B030D-6E8A-4147-A177-3AD203B41FA5}">
                      <a16:colId xmlns:a16="http://schemas.microsoft.com/office/drawing/2014/main" val="715901036"/>
                    </a:ext>
                  </a:extLst>
                </a:gridCol>
                <a:gridCol w="338455">
                  <a:extLst>
                    <a:ext uri="{9D8B030D-6E8A-4147-A177-3AD203B41FA5}">
                      <a16:colId xmlns:a16="http://schemas.microsoft.com/office/drawing/2014/main" val="1508577597"/>
                    </a:ext>
                  </a:extLst>
                </a:gridCol>
                <a:gridCol w="653923">
                  <a:extLst>
                    <a:ext uri="{9D8B030D-6E8A-4147-A177-3AD203B41FA5}">
                      <a16:colId xmlns:a16="http://schemas.microsoft.com/office/drawing/2014/main" val="638312784"/>
                    </a:ext>
                  </a:extLst>
                </a:gridCol>
              </a:tblGrid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/>
                        <a:t>obj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prob1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prob2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/>
                        <a:t>probN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10978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215479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640560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582991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804520"/>
                  </a:ext>
                </a:extLst>
              </a:tr>
            </a:tbl>
          </a:graphicData>
        </a:graphic>
      </p:graphicFrame>
      <p:grpSp>
        <p:nvGrpSpPr>
          <p:cNvPr id="57" name="Group 56">
            <a:extLst>
              <a:ext uri="{FF2B5EF4-FFF2-40B4-BE49-F238E27FC236}">
                <a16:creationId xmlns:a16="http://schemas.microsoft.com/office/drawing/2014/main" id="{EAF2C698-DF3D-8A40-A408-F1E8DB1E4487}"/>
              </a:ext>
            </a:extLst>
          </p:cNvPr>
          <p:cNvGrpSpPr/>
          <p:nvPr/>
        </p:nvGrpSpPr>
        <p:grpSpPr>
          <a:xfrm>
            <a:off x="6164596" y="2558470"/>
            <a:ext cx="252841" cy="802660"/>
            <a:chOff x="6263375" y="2558470"/>
            <a:chExt cx="252841" cy="80266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963A5EE-CBCF-ED4B-ACC6-DCBB65D4D05D}"/>
                </a:ext>
              </a:extLst>
            </p:cNvPr>
            <p:cNvSpPr/>
            <p:nvPr/>
          </p:nvSpPr>
          <p:spPr>
            <a:xfrm>
              <a:off x="6263375" y="2558470"/>
              <a:ext cx="248609" cy="22600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A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AD82047-9932-EF4B-B761-FFDC406EF514}"/>
                </a:ext>
              </a:extLst>
            </p:cNvPr>
            <p:cNvSpPr/>
            <p:nvPr/>
          </p:nvSpPr>
          <p:spPr>
            <a:xfrm>
              <a:off x="6267607" y="3135122"/>
              <a:ext cx="248609" cy="226008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rgbClr val="FFC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B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0070AD2-626B-6A4E-9E51-4DDBC4CB8A10}"/>
                </a:ext>
              </a:extLst>
            </p:cNvPr>
            <p:cNvSpPr/>
            <p:nvPr/>
          </p:nvSpPr>
          <p:spPr>
            <a:xfrm>
              <a:off x="6263375" y="2846796"/>
              <a:ext cx="248609" cy="22600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C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27144DBB-29C9-D04E-8210-600DBDDB7846}"/>
              </a:ext>
            </a:extLst>
          </p:cNvPr>
          <p:cNvSpPr txBox="1"/>
          <p:nvPr/>
        </p:nvSpPr>
        <p:spPr>
          <a:xfrm>
            <a:off x="5652120" y="3790781"/>
            <a:ext cx="349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Prob. of an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[M]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obj. being req. 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the next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[N]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timesteps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5A62317-751F-9445-9C6D-9B1A52ED97F3}"/>
              </a:ext>
            </a:extLst>
          </p:cNvPr>
          <p:cNvGrpSpPr/>
          <p:nvPr/>
        </p:nvGrpSpPr>
        <p:grpSpPr>
          <a:xfrm>
            <a:off x="539552" y="4709697"/>
            <a:ext cx="2649836" cy="375487"/>
            <a:chOff x="660648" y="4869160"/>
            <a:chExt cx="2649836" cy="375487"/>
          </a:xfrm>
        </p:grpSpPr>
        <p:pic>
          <p:nvPicPr>
            <p:cNvPr id="47" name="Picture 2" descr="http://icons.iconarchive.com/icons/hopstarter/sleek-xp-basic/256/Ok-icon.png">
              <a:extLst>
                <a:ext uri="{FF2B5EF4-FFF2-40B4-BE49-F238E27FC236}">
                  <a16:creationId xmlns:a16="http://schemas.microsoft.com/office/drawing/2014/main" id="{28BEDB5E-5723-C044-8DAF-256E555890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0648" y="4869160"/>
              <a:ext cx="329158" cy="3291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D24CD95-9B9B-0C4D-8602-3BEA9F07942E}"/>
                </a:ext>
              </a:extLst>
            </p:cNvPr>
            <p:cNvSpPr txBox="1"/>
            <p:nvPr/>
          </p:nvSpPr>
          <p:spPr>
            <a:xfrm>
              <a:off x="940668" y="4875315"/>
              <a:ext cx="2369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Still easy to understand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9ED73E-E938-4C42-9401-ECE95FC86A59}"/>
              </a:ext>
            </a:extLst>
          </p:cNvPr>
          <p:cNvGrpSpPr/>
          <p:nvPr/>
        </p:nvGrpSpPr>
        <p:grpSpPr>
          <a:xfrm>
            <a:off x="517987" y="6011996"/>
            <a:ext cx="8590517" cy="369332"/>
            <a:chOff x="662003" y="5900987"/>
            <a:chExt cx="8590517" cy="369332"/>
          </a:xfrm>
        </p:grpSpPr>
        <p:pic>
          <p:nvPicPr>
            <p:cNvPr id="52" name="Picture 4" descr="http://icons.iconarchive.com/icons/hopstarter/sleek-xp-basic/256/Close-2-icon.png">
              <a:extLst>
                <a:ext uri="{FF2B5EF4-FFF2-40B4-BE49-F238E27FC236}">
                  <a16:creationId xmlns:a16="http://schemas.microsoft.com/office/drawing/2014/main" id="{3FA408DB-DD77-0B4D-8EBA-B9EC079298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2003" y="5921061"/>
              <a:ext cx="329184" cy="329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861D9E4-96BB-7640-AA0C-898D59997BB1}"/>
                </a:ext>
              </a:extLst>
            </p:cNvPr>
            <p:cNvSpPr txBox="1"/>
            <p:nvPr/>
          </p:nvSpPr>
          <p:spPr>
            <a:xfrm>
              <a:off x="944960" y="5900987"/>
              <a:ext cx="8307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Fixed number of content objects, new ones cannot be added</a:t>
              </a:r>
            </a:p>
          </p:txBody>
        </p:sp>
      </p:grp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AE327699-8176-8D4F-AFD6-6E033DE92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685527"/>
              </p:ext>
            </p:extLst>
          </p:nvPr>
        </p:nvGraphicFramePr>
        <p:xfrm>
          <a:off x="2626443" y="2429239"/>
          <a:ext cx="634238" cy="103389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58763">
                  <a:extLst>
                    <a:ext uri="{9D8B030D-6E8A-4147-A177-3AD203B41FA5}">
                      <a16:colId xmlns:a16="http://schemas.microsoft.com/office/drawing/2014/main" val="1431378603"/>
                    </a:ext>
                  </a:extLst>
                </a:gridCol>
                <a:gridCol w="375475">
                  <a:extLst>
                    <a:ext uri="{9D8B030D-6E8A-4147-A177-3AD203B41FA5}">
                      <a16:colId xmlns:a16="http://schemas.microsoft.com/office/drawing/2014/main" val="4274316606"/>
                    </a:ext>
                  </a:extLst>
                </a:gridCol>
              </a:tblGrid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/>
                        <a:t>obj</a:t>
                      </a:r>
                      <a:endParaRPr lang="en-US" sz="13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Feat.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610978"/>
                  </a:ext>
                </a:extLst>
              </a:tr>
              <a:tr h="22463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921547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7364056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8582991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50804520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D03B70ED-BC2C-094F-936E-F7A113E0D50E}"/>
              </a:ext>
            </a:extLst>
          </p:cNvPr>
          <p:cNvGrpSpPr/>
          <p:nvPr/>
        </p:nvGrpSpPr>
        <p:grpSpPr>
          <a:xfrm>
            <a:off x="2681791" y="2065585"/>
            <a:ext cx="411026" cy="1195969"/>
            <a:chOff x="2681791" y="2065585"/>
            <a:chExt cx="411026" cy="1195969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D627ABB-F762-894C-81BB-BCAE6ACA1676}"/>
                </a:ext>
              </a:extLst>
            </p:cNvPr>
            <p:cNvSpPr txBox="1"/>
            <p:nvPr/>
          </p:nvSpPr>
          <p:spPr>
            <a:xfrm>
              <a:off x="2752659" y="2065585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4B602F5-0488-E749-A5BD-60F85AD0219C}"/>
                </a:ext>
              </a:extLst>
            </p:cNvPr>
            <p:cNvGrpSpPr/>
            <p:nvPr/>
          </p:nvGrpSpPr>
          <p:grpSpPr>
            <a:xfrm>
              <a:off x="2681791" y="2629537"/>
              <a:ext cx="192024" cy="632017"/>
              <a:chOff x="6263375" y="2558470"/>
              <a:chExt cx="192024" cy="632017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485776E3-BC52-EC46-85CA-9C07C25A1FCB}"/>
                  </a:ext>
                </a:extLst>
              </p:cNvPr>
              <p:cNvSpPr/>
              <p:nvPr/>
            </p:nvSpPr>
            <p:spPr>
              <a:xfrm>
                <a:off x="6263375" y="2558470"/>
                <a:ext cx="192024" cy="192024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A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93CAE280-C37C-5844-869A-05E9FCEA873A}"/>
                  </a:ext>
                </a:extLst>
              </p:cNvPr>
              <p:cNvSpPr/>
              <p:nvPr/>
            </p:nvSpPr>
            <p:spPr>
              <a:xfrm>
                <a:off x="6263375" y="2998463"/>
                <a:ext cx="192024" cy="192024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>
                      <a:tint val="66000"/>
                      <a:satMod val="160000"/>
                    </a:srgbClr>
                  </a:gs>
                  <a:gs pos="50000">
                    <a:srgbClr val="FFFF00">
                      <a:tint val="44500"/>
                      <a:satMod val="160000"/>
                    </a:srgbClr>
                  </a:gs>
                  <a:gs pos="100000">
                    <a:srgbClr val="FFFF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>
                <a:solidFill>
                  <a:srgbClr val="FFC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B</a:t>
                </a: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123EE93B-EFC9-3D41-8E7B-4BC920DC45FF}"/>
                  </a:ext>
                </a:extLst>
              </p:cNvPr>
              <p:cNvSpPr/>
              <p:nvPr/>
            </p:nvSpPr>
            <p:spPr>
              <a:xfrm>
                <a:off x="6263375" y="2778044"/>
                <a:ext cx="192024" cy="192869"/>
              </a:xfrm>
              <a:prstGeom prst="ellips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C</a:t>
                </a:r>
              </a:p>
            </p:txBody>
          </p:sp>
        </p:grpSp>
      </p:grp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2FCB79C3-F0CC-644C-BDD6-26FEA26D7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684189"/>
              </p:ext>
            </p:extLst>
          </p:nvPr>
        </p:nvGraphicFramePr>
        <p:xfrm>
          <a:off x="1491198" y="2429239"/>
          <a:ext cx="634238" cy="103389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58763">
                  <a:extLst>
                    <a:ext uri="{9D8B030D-6E8A-4147-A177-3AD203B41FA5}">
                      <a16:colId xmlns:a16="http://schemas.microsoft.com/office/drawing/2014/main" val="1431378603"/>
                    </a:ext>
                  </a:extLst>
                </a:gridCol>
                <a:gridCol w="375475">
                  <a:extLst>
                    <a:ext uri="{9D8B030D-6E8A-4147-A177-3AD203B41FA5}">
                      <a16:colId xmlns:a16="http://schemas.microsoft.com/office/drawing/2014/main" val="4274316606"/>
                    </a:ext>
                  </a:extLst>
                </a:gridCol>
              </a:tblGrid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/>
                        <a:t>obj</a:t>
                      </a:r>
                      <a:endParaRPr lang="en-US" sz="13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Feat.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610978"/>
                  </a:ext>
                </a:extLst>
              </a:tr>
              <a:tr h="22463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921547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7364056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8582991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50804520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D04F243E-0C66-4540-B8FC-FA095673C58A}"/>
              </a:ext>
            </a:extLst>
          </p:cNvPr>
          <p:cNvGrpSpPr/>
          <p:nvPr/>
        </p:nvGrpSpPr>
        <p:grpSpPr>
          <a:xfrm>
            <a:off x="1546546" y="2062984"/>
            <a:ext cx="413284" cy="1198570"/>
            <a:chOff x="1546546" y="2062984"/>
            <a:chExt cx="413284" cy="1198570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BEDEA2D-7EDF-1C41-B9F5-1A31B5C3C3A5}"/>
                </a:ext>
              </a:extLst>
            </p:cNvPr>
            <p:cNvSpPr txBox="1"/>
            <p:nvPr/>
          </p:nvSpPr>
          <p:spPr>
            <a:xfrm>
              <a:off x="1619672" y="206298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AE0E6241-08A7-1441-B1B3-B9C3D9E8B86E}"/>
                </a:ext>
              </a:extLst>
            </p:cNvPr>
            <p:cNvGrpSpPr/>
            <p:nvPr/>
          </p:nvGrpSpPr>
          <p:grpSpPr>
            <a:xfrm>
              <a:off x="1546546" y="2629537"/>
              <a:ext cx="192024" cy="632017"/>
              <a:chOff x="6263375" y="2558470"/>
              <a:chExt cx="192024" cy="632017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DBBCE9E9-E09A-4D4B-A128-0299C5CD5B6E}"/>
                  </a:ext>
                </a:extLst>
              </p:cNvPr>
              <p:cNvSpPr/>
              <p:nvPr/>
            </p:nvSpPr>
            <p:spPr>
              <a:xfrm>
                <a:off x="6263375" y="2558470"/>
                <a:ext cx="192024" cy="192024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A</a:t>
                </a: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8A5A9E4F-EC68-8F42-AD8B-614EA57E7C89}"/>
                  </a:ext>
                </a:extLst>
              </p:cNvPr>
              <p:cNvSpPr/>
              <p:nvPr/>
            </p:nvSpPr>
            <p:spPr>
              <a:xfrm>
                <a:off x="6263375" y="2998463"/>
                <a:ext cx="192024" cy="192024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>
                      <a:tint val="66000"/>
                      <a:satMod val="160000"/>
                    </a:srgbClr>
                  </a:gs>
                  <a:gs pos="50000">
                    <a:srgbClr val="FFFF00">
                      <a:tint val="44500"/>
                      <a:satMod val="160000"/>
                    </a:srgbClr>
                  </a:gs>
                  <a:gs pos="100000">
                    <a:srgbClr val="FFFF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>
                <a:solidFill>
                  <a:srgbClr val="FFC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B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FA826749-325C-B240-B877-F435FA4D0289}"/>
                  </a:ext>
                </a:extLst>
              </p:cNvPr>
              <p:cNvSpPr/>
              <p:nvPr/>
            </p:nvSpPr>
            <p:spPr>
              <a:xfrm>
                <a:off x="6263375" y="2778044"/>
                <a:ext cx="192024" cy="192869"/>
              </a:xfrm>
              <a:prstGeom prst="ellips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C</a:t>
                </a:r>
              </a:p>
            </p:txBody>
          </p:sp>
        </p:grpSp>
      </p:grp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9C7CE813-9A7C-C946-BCC4-73D1B850C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683795"/>
              </p:ext>
            </p:extLst>
          </p:nvPr>
        </p:nvGraphicFramePr>
        <p:xfrm>
          <a:off x="352904" y="2429239"/>
          <a:ext cx="634238" cy="103389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58763">
                  <a:extLst>
                    <a:ext uri="{9D8B030D-6E8A-4147-A177-3AD203B41FA5}">
                      <a16:colId xmlns:a16="http://schemas.microsoft.com/office/drawing/2014/main" val="1431378603"/>
                    </a:ext>
                  </a:extLst>
                </a:gridCol>
                <a:gridCol w="375475">
                  <a:extLst>
                    <a:ext uri="{9D8B030D-6E8A-4147-A177-3AD203B41FA5}">
                      <a16:colId xmlns:a16="http://schemas.microsoft.com/office/drawing/2014/main" val="4274316606"/>
                    </a:ext>
                  </a:extLst>
                </a:gridCol>
              </a:tblGrid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/>
                        <a:t>obj</a:t>
                      </a:r>
                      <a:endParaRPr lang="en-US" sz="13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Feat.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610978"/>
                  </a:ext>
                </a:extLst>
              </a:tr>
              <a:tr h="22463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921547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7364056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8582991"/>
                  </a:ext>
                </a:extLst>
              </a:tr>
              <a:tr h="1790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…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50804520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B83E3071-6925-3B44-A3A1-37DC3F360111}"/>
              </a:ext>
            </a:extLst>
          </p:cNvPr>
          <p:cNvGrpSpPr/>
          <p:nvPr/>
        </p:nvGrpSpPr>
        <p:grpSpPr>
          <a:xfrm>
            <a:off x="408252" y="2060848"/>
            <a:ext cx="414324" cy="1200706"/>
            <a:chOff x="408252" y="2060848"/>
            <a:chExt cx="414324" cy="1200706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800B7AB-B311-C743-B67C-9B15CCCBCFA3}"/>
                </a:ext>
              </a:extLst>
            </p:cNvPr>
            <p:cNvSpPr txBox="1"/>
            <p:nvPr/>
          </p:nvSpPr>
          <p:spPr>
            <a:xfrm>
              <a:off x="482418" y="2060848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9DC9F84-25E3-7340-9C4C-3BBC8433F01F}"/>
                </a:ext>
              </a:extLst>
            </p:cNvPr>
            <p:cNvGrpSpPr/>
            <p:nvPr/>
          </p:nvGrpSpPr>
          <p:grpSpPr>
            <a:xfrm>
              <a:off x="408252" y="2629537"/>
              <a:ext cx="192024" cy="632017"/>
              <a:chOff x="6263375" y="2558470"/>
              <a:chExt cx="192024" cy="632017"/>
            </a:xfrm>
          </p:grpSpPr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76974629-5642-F141-924B-87853D9F4321}"/>
                  </a:ext>
                </a:extLst>
              </p:cNvPr>
              <p:cNvSpPr/>
              <p:nvPr/>
            </p:nvSpPr>
            <p:spPr>
              <a:xfrm>
                <a:off x="6263375" y="2558470"/>
                <a:ext cx="192024" cy="192024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A</a:t>
                </a:r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EA137C39-89E5-C545-852E-BAFDAC0A9BA2}"/>
                  </a:ext>
                </a:extLst>
              </p:cNvPr>
              <p:cNvSpPr/>
              <p:nvPr/>
            </p:nvSpPr>
            <p:spPr>
              <a:xfrm>
                <a:off x="6263375" y="2998463"/>
                <a:ext cx="192024" cy="192024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>
                      <a:tint val="66000"/>
                      <a:satMod val="160000"/>
                    </a:srgbClr>
                  </a:gs>
                  <a:gs pos="50000">
                    <a:srgbClr val="FFFF00">
                      <a:tint val="44500"/>
                      <a:satMod val="160000"/>
                    </a:srgbClr>
                  </a:gs>
                  <a:gs pos="100000">
                    <a:srgbClr val="FFFF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>
                <a:solidFill>
                  <a:srgbClr val="FFC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B</a:t>
                </a: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980FD11D-17A8-CB4F-B845-540E4C59EF6E}"/>
                  </a:ext>
                </a:extLst>
              </p:cNvPr>
              <p:cNvSpPr/>
              <p:nvPr/>
            </p:nvSpPr>
            <p:spPr>
              <a:xfrm>
                <a:off x="6263375" y="2778044"/>
                <a:ext cx="192024" cy="192869"/>
              </a:xfrm>
              <a:prstGeom prst="ellips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/>
                  <a:t>C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A5F1480-0B58-EB4C-8029-E75B9765D339}"/>
              </a:ext>
            </a:extLst>
          </p:cNvPr>
          <p:cNvGrpSpPr/>
          <p:nvPr/>
        </p:nvGrpSpPr>
        <p:grpSpPr>
          <a:xfrm>
            <a:off x="539552" y="5157192"/>
            <a:ext cx="8489478" cy="369332"/>
            <a:chOff x="657984" y="5334569"/>
            <a:chExt cx="8489478" cy="369331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15B41E7-43FA-4C42-822C-E3DD0BB1A5A1}"/>
                </a:ext>
              </a:extLst>
            </p:cNvPr>
            <p:cNvSpPr txBox="1"/>
            <p:nvPr/>
          </p:nvSpPr>
          <p:spPr>
            <a:xfrm>
              <a:off x="944960" y="5334569"/>
              <a:ext cx="82025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Able to disambiguate correlation/independence among objects </a:t>
              </a:r>
              <a:r>
                <a:rPr lang="en-US" i="1" dirty="0">
                  <a:latin typeface="Calibri" panose="020F0502020204030204" pitchFamily="34" charset="0"/>
                  <a:cs typeface="Calibri" panose="020F0502020204030204" pitchFamily="34" charset="0"/>
                </a:rPr>
                <a:t>within time window   </a:t>
              </a:r>
            </a:p>
          </p:txBody>
        </p:sp>
        <p:pic>
          <p:nvPicPr>
            <p:cNvPr id="66" name="Picture 2" descr="http://icons.iconarchive.com/icons/hopstarter/sleek-xp-basic/256/Ok-icon.png">
              <a:extLst>
                <a:ext uri="{FF2B5EF4-FFF2-40B4-BE49-F238E27FC236}">
                  <a16:creationId xmlns:a16="http://schemas.microsoft.com/office/drawing/2014/main" id="{AF777AE0-7170-B245-BD3C-3C0D9BF78F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984" y="5334570"/>
              <a:ext cx="329158" cy="3291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7" name="Footer Placeholder 3">
            <a:extLst>
              <a:ext uri="{FF2B5EF4-FFF2-40B4-BE49-F238E27FC236}">
                <a16:creationId xmlns:a16="http://schemas.microsoft.com/office/drawing/2014/main" id="{7CDC70CE-0F96-BC4C-A969-29529CB5B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878162-139C-2544-8D7F-946937379649}"/>
              </a:ext>
            </a:extLst>
          </p:cNvPr>
          <p:cNvGrpSpPr/>
          <p:nvPr/>
        </p:nvGrpSpPr>
        <p:grpSpPr>
          <a:xfrm>
            <a:off x="6627396" y="1907540"/>
            <a:ext cx="2102821" cy="369332"/>
            <a:chOff x="6627396" y="1907540"/>
            <a:chExt cx="2102821" cy="369332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C927828-5563-D04A-BF1D-E33B4EB54372}"/>
                </a:ext>
              </a:extLst>
            </p:cNvPr>
            <p:cNvSpPr txBox="1"/>
            <p:nvPr/>
          </p:nvSpPr>
          <p:spPr>
            <a:xfrm>
              <a:off x="6627396" y="190754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0FDA798-6F1E-8948-96C0-77A58533D99C}"/>
                </a:ext>
              </a:extLst>
            </p:cNvPr>
            <p:cNvSpPr txBox="1"/>
            <p:nvPr/>
          </p:nvSpPr>
          <p:spPr>
            <a:xfrm>
              <a:off x="7292777" y="190754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BAAA5DF-DA2F-C04A-B74D-E371F26A2C74}"/>
                </a:ext>
              </a:extLst>
            </p:cNvPr>
            <p:cNvSpPr txBox="1"/>
            <p:nvPr/>
          </p:nvSpPr>
          <p:spPr>
            <a:xfrm>
              <a:off x="8178463" y="1907540"/>
              <a:ext cx="551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aseline="-250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5+N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F6D33AB-6AC5-8D4E-9817-169458DF5DC2}"/>
              </a:ext>
            </a:extLst>
          </p:cNvPr>
          <p:cNvGrpSpPr/>
          <p:nvPr/>
        </p:nvGrpSpPr>
        <p:grpSpPr>
          <a:xfrm>
            <a:off x="539552" y="5579948"/>
            <a:ext cx="8717267" cy="369332"/>
            <a:chOff x="662003" y="5900987"/>
            <a:chExt cx="8717267" cy="369332"/>
          </a:xfrm>
        </p:grpSpPr>
        <p:pic>
          <p:nvPicPr>
            <p:cNvPr id="68" name="Picture 4" descr="http://icons.iconarchive.com/icons/hopstarter/sleek-xp-basic/256/Close-2-icon.png">
              <a:extLst>
                <a:ext uri="{FF2B5EF4-FFF2-40B4-BE49-F238E27FC236}">
                  <a16:creationId xmlns:a16="http://schemas.microsoft.com/office/drawing/2014/main" id="{052AAFBD-073E-7041-9873-A68FC3FDC8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2003" y="5921061"/>
              <a:ext cx="329184" cy="329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A617F2A-2602-DB40-8841-5B0619AF03B2}"/>
                </a:ext>
              </a:extLst>
            </p:cNvPr>
            <p:cNvSpPr txBox="1"/>
            <p:nvPr/>
          </p:nvSpPr>
          <p:spPr>
            <a:xfrm>
              <a:off x="944959" y="5900987"/>
              <a:ext cx="8434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But may still erroneously infer/miss relationships among objects </a:t>
              </a:r>
              <a:r>
                <a:rPr lang="en-US" i="1" dirty="0">
                  <a:latin typeface="Calibri" panose="020F0502020204030204" pitchFamily="34" charset="0"/>
                  <a:cs typeface="Calibri" panose="020F0502020204030204" pitchFamily="34" charset="0"/>
                </a:rPr>
                <a:t>beyond</a:t>
              </a:r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 time window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058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53E85862-4866-4E47-9F03-F3D5A112833C}"/>
              </a:ext>
            </a:extLst>
          </p:cNvPr>
          <p:cNvSpPr/>
          <p:nvPr/>
        </p:nvSpPr>
        <p:spPr>
          <a:xfrm>
            <a:off x="5735236" y="838994"/>
            <a:ext cx="3083632" cy="1203013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B1D1A682-C519-5E46-A0EB-312A292FC7AE}"/>
                  </a:ext>
                </a:extLst>
              </p:cNvPr>
              <p:cNvSpPr txBox="1"/>
              <p:nvPr/>
            </p:nvSpPr>
            <p:spPr>
              <a:xfrm>
                <a:off x="6414790" y="2130303"/>
                <a:ext cx="1673663" cy="3763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1−6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)=0.5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B1D1A682-C519-5E46-A0EB-312A292FC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790" y="2130303"/>
                <a:ext cx="1673663" cy="376321"/>
              </a:xfrm>
              <a:prstGeom prst="rect">
                <a:avLst/>
              </a:prstGeom>
              <a:blipFill>
                <a:blip r:embed="rId3"/>
                <a:stretch>
                  <a:fillRect l="-2256" t="-10345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57548DBB-4211-FC40-96D8-7D8A876BB264}"/>
                  </a:ext>
                </a:extLst>
              </p:cNvPr>
              <p:cNvSpPr txBox="1"/>
              <p:nvPr/>
            </p:nvSpPr>
            <p:spPr>
              <a:xfrm>
                <a:off x="6074532" y="2122630"/>
                <a:ext cx="1678601" cy="375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2−7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)=0.5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57548DBB-4211-FC40-96D8-7D8A876BB2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532" y="2122630"/>
                <a:ext cx="1678601" cy="375039"/>
              </a:xfrm>
              <a:prstGeom prst="rect">
                <a:avLst/>
              </a:prstGeom>
              <a:blipFill>
                <a:blip r:embed="rId4"/>
                <a:stretch>
                  <a:fillRect l="-2256" t="-3226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5425A2F1-9E8C-CD44-A49E-E3EF1B832FFE}"/>
              </a:ext>
            </a:extLst>
          </p:cNvPr>
          <p:cNvSpPr/>
          <p:nvPr/>
        </p:nvSpPr>
        <p:spPr>
          <a:xfrm>
            <a:off x="259868" y="2061781"/>
            <a:ext cx="2491956" cy="93517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2A9175-1384-0040-94A2-F24696501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3140968"/>
            <a:ext cx="8707885" cy="219310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Input: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Given a time series of object requests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every object </a:t>
            </a:r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(say A)</a:t>
            </a:r>
          </a:p>
          <a:p>
            <a:pPr marL="577850" lvl="1" indent="-17780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Compute the probability of object A in W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(i.e. # req. for A / total req.)</a:t>
            </a:r>
          </a:p>
          <a:p>
            <a:pPr marL="577850" lvl="1" indent="-17780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Slide the window by step size S</a:t>
            </a:r>
          </a:p>
          <a:p>
            <a:pPr marL="577850" lvl="1" indent="-17780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Repeat till end of time series;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We get a series of sequence of probabilities for object A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41303B-F993-6F4A-9BEC-10E97A161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Our Approach –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Sequence Construction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E5B06A-FDBD-9341-8B2F-FD5144EE5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CFFEC2-693F-0E45-8913-398EEA7445B8}"/>
              </a:ext>
            </a:extLst>
          </p:cNvPr>
          <p:cNvCxnSpPr>
            <a:cxnSpLocks/>
          </p:cNvCxnSpPr>
          <p:nvPr/>
        </p:nvCxnSpPr>
        <p:spPr>
          <a:xfrm>
            <a:off x="539552" y="1556791"/>
            <a:ext cx="8549333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27D95D2-FB0F-D047-9D32-7140D4A62958}"/>
              </a:ext>
            </a:extLst>
          </p:cNvPr>
          <p:cNvSpPr txBox="1"/>
          <p:nvPr/>
        </p:nvSpPr>
        <p:spPr>
          <a:xfrm>
            <a:off x="8435027" y="9585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6FF8E0-87FA-5341-B32A-04F30D23EDB1}"/>
              </a:ext>
            </a:extLst>
          </p:cNvPr>
          <p:cNvSpPr txBox="1"/>
          <p:nvPr/>
        </p:nvSpPr>
        <p:spPr>
          <a:xfrm>
            <a:off x="7918374" y="9585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472144-50BF-6142-8ADF-39A91F42AF9E}"/>
              </a:ext>
            </a:extLst>
          </p:cNvPr>
          <p:cNvSpPr txBox="1"/>
          <p:nvPr/>
        </p:nvSpPr>
        <p:spPr>
          <a:xfrm>
            <a:off x="7401719" y="9585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9847EB1-BDF4-494D-97E1-DE3AA03C68E3}"/>
              </a:ext>
            </a:extLst>
          </p:cNvPr>
          <p:cNvSpPr/>
          <p:nvPr/>
        </p:nvSpPr>
        <p:spPr>
          <a:xfrm>
            <a:off x="8405872" y="1372135"/>
            <a:ext cx="369313" cy="36931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3D6A6FE-3664-0C4B-809D-9A3D82BB7752}"/>
              </a:ext>
            </a:extLst>
          </p:cNvPr>
          <p:cNvSpPr/>
          <p:nvPr/>
        </p:nvSpPr>
        <p:spPr>
          <a:xfrm>
            <a:off x="7891048" y="1372135"/>
            <a:ext cx="369313" cy="369313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B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FB871D4-8AC0-DE43-AE58-62FB5BC85D0B}"/>
              </a:ext>
            </a:extLst>
          </p:cNvPr>
          <p:cNvSpPr/>
          <p:nvPr/>
        </p:nvSpPr>
        <p:spPr>
          <a:xfrm>
            <a:off x="7376228" y="1372135"/>
            <a:ext cx="369313" cy="3693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B35C424-B575-B24C-8A2D-DA4D9C3AC204}"/>
              </a:ext>
            </a:extLst>
          </p:cNvPr>
          <p:cNvSpPr/>
          <p:nvPr/>
        </p:nvSpPr>
        <p:spPr>
          <a:xfrm>
            <a:off x="6861408" y="1372135"/>
            <a:ext cx="369313" cy="369313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B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B7C920C-BB6D-EB48-97D4-9A9457846E14}"/>
              </a:ext>
            </a:extLst>
          </p:cNvPr>
          <p:cNvSpPr/>
          <p:nvPr/>
        </p:nvSpPr>
        <p:spPr>
          <a:xfrm>
            <a:off x="6346588" y="1372135"/>
            <a:ext cx="369313" cy="3693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81046EE-9B1B-A142-ADD0-2FC8800B3A00}"/>
              </a:ext>
            </a:extLst>
          </p:cNvPr>
          <p:cNvSpPr/>
          <p:nvPr/>
        </p:nvSpPr>
        <p:spPr>
          <a:xfrm>
            <a:off x="5831768" y="1372135"/>
            <a:ext cx="369313" cy="3693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E66FAEA-CF0C-AA47-9C9E-74DCE0EBED55}"/>
              </a:ext>
            </a:extLst>
          </p:cNvPr>
          <p:cNvSpPr/>
          <p:nvPr/>
        </p:nvSpPr>
        <p:spPr>
          <a:xfrm>
            <a:off x="5316948" y="1372135"/>
            <a:ext cx="369313" cy="369313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B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B13DCC8-6BE7-6649-9D80-34C9DA88DA81}"/>
              </a:ext>
            </a:extLst>
          </p:cNvPr>
          <p:cNvSpPr/>
          <p:nvPr/>
        </p:nvSpPr>
        <p:spPr>
          <a:xfrm>
            <a:off x="4802128" y="1372135"/>
            <a:ext cx="369313" cy="36931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579E096-C140-994A-937D-22D491B4479F}"/>
              </a:ext>
            </a:extLst>
          </p:cNvPr>
          <p:cNvSpPr/>
          <p:nvPr/>
        </p:nvSpPr>
        <p:spPr>
          <a:xfrm>
            <a:off x="4287308" y="1372135"/>
            <a:ext cx="369313" cy="3693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2AEB5D4-D5A8-E24A-A749-7942CBE098E8}"/>
              </a:ext>
            </a:extLst>
          </p:cNvPr>
          <p:cNvSpPr/>
          <p:nvPr/>
        </p:nvSpPr>
        <p:spPr>
          <a:xfrm>
            <a:off x="3772488" y="1372135"/>
            <a:ext cx="369313" cy="36931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75A32A1-280C-574A-B374-6FB160B626F9}"/>
              </a:ext>
            </a:extLst>
          </p:cNvPr>
          <p:cNvSpPr/>
          <p:nvPr/>
        </p:nvSpPr>
        <p:spPr>
          <a:xfrm>
            <a:off x="3257668" y="1372135"/>
            <a:ext cx="369313" cy="3693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EE74680-355A-B34E-9AE4-E6E830B41DF2}"/>
              </a:ext>
            </a:extLst>
          </p:cNvPr>
          <p:cNvSpPr/>
          <p:nvPr/>
        </p:nvSpPr>
        <p:spPr>
          <a:xfrm>
            <a:off x="2742848" y="1372135"/>
            <a:ext cx="369313" cy="36931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109DFC5-DD8A-C840-9A1F-29C1EA7F0D54}"/>
              </a:ext>
            </a:extLst>
          </p:cNvPr>
          <p:cNvSpPr/>
          <p:nvPr/>
        </p:nvSpPr>
        <p:spPr>
          <a:xfrm>
            <a:off x="2228028" y="1372135"/>
            <a:ext cx="369313" cy="3693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1FC1CC6-C50F-9F44-A603-756905657236}"/>
              </a:ext>
            </a:extLst>
          </p:cNvPr>
          <p:cNvSpPr/>
          <p:nvPr/>
        </p:nvSpPr>
        <p:spPr>
          <a:xfrm>
            <a:off x="1713208" y="1372135"/>
            <a:ext cx="369313" cy="369313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B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8945C84C-B2F9-484C-8E94-0F69CE132872}"/>
              </a:ext>
            </a:extLst>
          </p:cNvPr>
          <p:cNvSpPr/>
          <p:nvPr/>
        </p:nvSpPr>
        <p:spPr>
          <a:xfrm>
            <a:off x="1198388" y="1372135"/>
            <a:ext cx="369313" cy="36931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DE528B1-D814-4A4D-944F-7BA68F62DC81}"/>
              </a:ext>
            </a:extLst>
          </p:cNvPr>
          <p:cNvSpPr/>
          <p:nvPr/>
        </p:nvSpPr>
        <p:spPr>
          <a:xfrm>
            <a:off x="683568" y="1372135"/>
            <a:ext cx="369313" cy="3693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C363EC7-9178-7546-B776-8C9CC3DE66A9}"/>
              </a:ext>
            </a:extLst>
          </p:cNvPr>
          <p:cNvSpPr txBox="1"/>
          <p:nvPr/>
        </p:nvSpPr>
        <p:spPr>
          <a:xfrm>
            <a:off x="6885064" y="9585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991250-9236-054D-B317-6E224D501E79}"/>
              </a:ext>
            </a:extLst>
          </p:cNvPr>
          <p:cNvSpPr txBox="1"/>
          <p:nvPr/>
        </p:nvSpPr>
        <p:spPr>
          <a:xfrm>
            <a:off x="1718514" y="9585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49AC073-70A6-3549-B5C0-0B8C63127194}"/>
              </a:ext>
            </a:extLst>
          </p:cNvPr>
          <p:cNvSpPr txBox="1"/>
          <p:nvPr/>
        </p:nvSpPr>
        <p:spPr>
          <a:xfrm>
            <a:off x="1201859" y="9585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B407DA7-65B4-594D-9386-C45592560838}"/>
              </a:ext>
            </a:extLst>
          </p:cNvPr>
          <p:cNvSpPr txBox="1"/>
          <p:nvPr/>
        </p:nvSpPr>
        <p:spPr>
          <a:xfrm>
            <a:off x="685204" y="9585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E150F1C-5A47-CB4F-AF88-7E79CD63FF3F}"/>
              </a:ext>
            </a:extLst>
          </p:cNvPr>
          <p:cNvSpPr txBox="1"/>
          <p:nvPr/>
        </p:nvSpPr>
        <p:spPr>
          <a:xfrm>
            <a:off x="6368409" y="9585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C2E3E6B-AA2C-3D48-A89F-A61D7ADFEA62}"/>
              </a:ext>
            </a:extLst>
          </p:cNvPr>
          <p:cNvSpPr txBox="1"/>
          <p:nvPr/>
        </p:nvSpPr>
        <p:spPr>
          <a:xfrm>
            <a:off x="5851754" y="9585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3A11402-7CFB-3C46-A29D-89001D7D70CA}"/>
              </a:ext>
            </a:extLst>
          </p:cNvPr>
          <p:cNvSpPr txBox="1"/>
          <p:nvPr/>
        </p:nvSpPr>
        <p:spPr>
          <a:xfrm>
            <a:off x="5335099" y="9585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C0D51D8-D757-A54B-B09A-AFE2C4B27E19}"/>
              </a:ext>
            </a:extLst>
          </p:cNvPr>
          <p:cNvSpPr txBox="1"/>
          <p:nvPr/>
        </p:nvSpPr>
        <p:spPr>
          <a:xfrm>
            <a:off x="4818444" y="9585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B9E3DBF-CA94-8F4A-8825-9C71DBDF650D}"/>
              </a:ext>
            </a:extLst>
          </p:cNvPr>
          <p:cNvSpPr txBox="1"/>
          <p:nvPr/>
        </p:nvSpPr>
        <p:spPr>
          <a:xfrm>
            <a:off x="4301789" y="958507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15FA89C-6BE6-D745-8682-233DB705F0F5}"/>
              </a:ext>
            </a:extLst>
          </p:cNvPr>
          <p:cNvSpPr txBox="1"/>
          <p:nvPr/>
        </p:nvSpPr>
        <p:spPr>
          <a:xfrm>
            <a:off x="3785134" y="9585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E59B8C4-406D-0D4B-B624-179767C425BE}"/>
              </a:ext>
            </a:extLst>
          </p:cNvPr>
          <p:cNvSpPr txBox="1"/>
          <p:nvPr/>
        </p:nvSpPr>
        <p:spPr>
          <a:xfrm>
            <a:off x="3268479" y="9585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4A0CC7-C33A-314F-BCB2-D9EFC124CD10}"/>
              </a:ext>
            </a:extLst>
          </p:cNvPr>
          <p:cNvSpPr txBox="1"/>
          <p:nvPr/>
        </p:nvSpPr>
        <p:spPr>
          <a:xfrm>
            <a:off x="2751824" y="9585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5C88BF7-0C90-DB4C-BADF-8F06858F2CF9}"/>
              </a:ext>
            </a:extLst>
          </p:cNvPr>
          <p:cNvSpPr txBox="1"/>
          <p:nvPr/>
        </p:nvSpPr>
        <p:spPr>
          <a:xfrm>
            <a:off x="2235169" y="9585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baseline="-250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CB024B2-840E-8543-9714-1BCB6C63F6B2}"/>
              </a:ext>
            </a:extLst>
          </p:cNvPr>
          <p:cNvSpPr txBox="1"/>
          <p:nvPr/>
        </p:nvSpPr>
        <p:spPr>
          <a:xfrm>
            <a:off x="75079" y="13278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8FFBA5-DEFA-D946-8BCB-13515FEA0320}"/>
              </a:ext>
            </a:extLst>
          </p:cNvPr>
          <p:cNvSpPr txBox="1"/>
          <p:nvPr/>
        </p:nvSpPr>
        <p:spPr>
          <a:xfrm>
            <a:off x="259868" y="2061781"/>
            <a:ext cx="2540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Configurable Parameters</a:t>
            </a:r>
          </a:p>
          <a:p>
            <a:r>
              <a:rPr lang="en-US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Window size (W) = 6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AEAA978-91FD-3E45-A4E7-6674604E9E3A}"/>
              </a:ext>
            </a:extLst>
          </p:cNvPr>
          <p:cNvSpPr txBox="1"/>
          <p:nvPr/>
        </p:nvSpPr>
        <p:spPr>
          <a:xfrm>
            <a:off x="725957" y="2627620"/>
            <a:ext cx="1637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 size (S) = 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BBD0FCE-77B5-764F-B5BF-D433938675A4}"/>
              </a:ext>
            </a:extLst>
          </p:cNvPr>
          <p:cNvSpPr txBox="1"/>
          <p:nvPr/>
        </p:nvSpPr>
        <p:spPr>
          <a:xfrm>
            <a:off x="0" y="544522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 sequences of probabilities for </a:t>
            </a:r>
            <a:r>
              <a:rPr lang="en-US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content objects from a </a:t>
            </a:r>
            <a:r>
              <a:rPr lang="en-US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synthetic corpus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content objects having </a:t>
            </a:r>
            <a:r>
              <a:rPr lang="en-US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diverse characteristics</a:t>
            </a:r>
          </a:p>
        </p:txBody>
      </p:sp>
      <p:sp>
        <p:nvSpPr>
          <p:cNvPr id="77" name="Footer Placeholder 3">
            <a:extLst>
              <a:ext uri="{FF2B5EF4-FFF2-40B4-BE49-F238E27FC236}">
                <a16:creationId xmlns:a16="http://schemas.microsoft.com/office/drawing/2014/main" id="{61648225-2A0D-654B-878D-EAA9233E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376963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5086 -0.00231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86 -0.00231 L -0.10746 -0.00231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746 -0.00231 L -0.16736 0.00024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736 0.00024 L -0.22378 0.00024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378 0.00024 L -0.28003 -0.00115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6" grpId="1" animBg="1"/>
      <p:bldP spid="66" grpId="2" animBg="1"/>
      <p:bldP spid="66" grpId="3" animBg="1"/>
      <p:bldP spid="66" grpId="4" animBg="1"/>
      <p:bldP spid="66" grpId="5" animBg="1"/>
      <p:bldP spid="70" grpId="0"/>
      <p:bldP spid="70" grpId="1"/>
      <p:bldP spid="72" grpId="0"/>
      <p:bldP spid="72" grpId="1"/>
      <p:bldP spid="76" grpId="0" animBg="1"/>
      <p:bldP spid="2" grpId="0" uiExpand="1" build="p"/>
      <p:bldP spid="67" grpId="0"/>
      <p:bldP spid="68" grpId="0"/>
      <p:bldP spid="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2EE3E4-8F4D-014C-9EB2-FC1552E70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model the problem as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Seq2Seq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learning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Seq2Seq modeling was first developed for machine translation but has proven to be a powerful tool in other domains as well.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train the model using sequences generated from the large corpus of synthetic object requests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Once modeled, given a sequence of probabilities of an object, our model is able to predict the future probabilities (i.e. popularity) of the object at various time steps. 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Once we know the future probabilities of all the objects, we can apply a caching policy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(e.g. pick top K popular objects)</a:t>
            </a:r>
          </a:p>
          <a:p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8E309-80F6-2245-96B2-94562FC1C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FBF62184-4EE1-2D44-A484-506B449BF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Our Approach –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Seq2Seq Model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952F7B15-62C5-B14F-A8E8-E2E934290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109421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56575-D1D5-5447-883D-1C7DCA06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Why Choose Seq2Seq?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7B221-95BB-E943-AA78-C6017DEA4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052736"/>
            <a:ext cx="9036496" cy="53285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 jointly predicting several characteristics of objects together 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Provide flexibility in terms of predicting varieties of outputs together with possibly varying input/output sequence lengths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Can predict object’s popularity over multiple timesteps in the future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Can also predict sequential patterns among objects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Can classify sequence into pre-defined categories</a:t>
            </a:r>
          </a:p>
          <a:p>
            <a:pPr lvl="2">
              <a:buFont typeface="Wingdings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Useful to identify anomalies such as flash crowd (a sequence classification problem)</a:t>
            </a:r>
          </a:p>
          <a:p>
            <a:pPr marL="457200" lvl="1" indent="0">
              <a:buNone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seq2seq modeling, LSTM-based models are the most successful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Can capture any long-term and short-term dependency among objects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Designed to avoid vanishing and exploding gradient problems when building deep layer neural network models</a:t>
            </a:r>
          </a:p>
          <a:p>
            <a:pPr marL="3429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505D32-B907-4B48-80A1-C1721364A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9B9519B-6751-144D-95D9-BC1E7BC33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/>
          <a:p>
            <a:r>
              <a:rPr lang="en-US" dirty="0"/>
              <a:t># </a:t>
            </a:r>
            <a:fld id="{0A98A249-9593-3D4B-86FF-EE7CABC9770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9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B18041-B951-B948-8F58-DE33E8CC6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Content Popularity Prediction Model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9A98AE-7A1F-564C-AEA3-CBBE95AE9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1A63BF-66A0-474C-BDE4-AB2D23B57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23" y="907603"/>
            <a:ext cx="7758954" cy="21903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8C6EB1-BB1E-904E-892F-1EF276E99E60}"/>
              </a:ext>
            </a:extLst>
          </p:cNvPr>
          <p:cNvSpPr txBox="1"/>
          <p:nvPr/>
        </p:nvSpPr>
        <p:spPr>
          <a:xfrm>
            <a:off x="359532" y="3179291"/>
            <a:ext cx="842493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LSTM Encoder-Decoder takes a sequence of objects represented by their input feature vectors and predicts the next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outputs associated with each object. </a:t>
            </a:r>
          </a:p>
          <a:p>
            <a:pPr algn="jus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our case: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Input feature vectors are defined as object probabilities of occurrence computed based on a pre-defined time (or sequence length) window.  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Output is defined as a sequence of next 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future probabilities associated with each object.</a:t>
            </a:r>
          </a:p>
          <a:p>
            <a:pPr algn="jus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Once trained, our LSTM Encoder-Decoder can predict (for example) next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hourly probabilities for each object that can be utilized in making cache policy decisions. 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74A61AEC-2ADB-A84F-8EEA-872B1640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3638849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23E2-E746-5E4C-AB2D-EA06CF221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EEP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ACHE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8EA85-F168-9A4C-A43C-A5A70C4DD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41" y="1196752"/>
            <a:ext cx="8578961" cy="1833222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 Framework that leverages state-of-the-art ML algorithms to improve cache efficiency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Predict object characteristics to develop new (or enhance existing) caching strategies 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→ paving way to develop </a:t>
            </a:r>
            <a:r>
              <a:rPr lang="en-US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“smart”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caching policies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E3CB5E5-450C-084F-92C9-8E9BA088AA9B}"/>
              </a:ext>
            </a:extLst>
          </p:cNvPr>
          <p:cNvGrpSpPr/>
          <p:nvPr/>
        </p:nvGrpSpPr>
        <p:grpSpPr>
          <a:xfrm>
            <a:off x="-87120" y="3579705"/>
            <a:ext cx="9002520" cy="2081543"/>
            <a:chOff x="-87120" y="3579705"/>
            <a:chExt cx="9002520" cy="208154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EEF4C63-6BCF-CB4F-BCAE-EB56969874FA}"/>
                </a:ext>
              </a:extLst>
            </p:cNvPr>
            <p:cNvSpPr/>
            <p:nvPr/>
          </p:nvSpPr>
          <p:spPr>
            <a:xfrm>
              <a:off x="1402375" y="3881746"/>
              <a:ext cx="1790573" cy="95083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Object Characteristics Predictor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9CF408-308A-FB4E-A330-578AD7AA9AA9}"/>
                </a:ext>
              </a:extLst>
            </p:cNvPr>
            <p:cNvSpPr/>
            <p:nvPr/>
          </p:nvSpPr>
          <p:spPr>
            <a:xfrm>
              <a:off x="7653096" y="3913554"/>
              <a:ext cx="904038" cy="87445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Cache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59AEFBC-A413-8C4D-BFC1-3F864ACFDC44}"/>
                </a:ext>
              </a:extLst>
            </p:cNvPr>
            <p:cNvSpPr/>
            <p:nvPr/>
          </p:nvSpPr>
          <p:spPr>
            <a:xfrm>
              <a:off x="6723973" y="4195568"/>
              <a:ext cx="310421" cy="3104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491FF7C2-E7FB-2D40-B399-AD6DAEED516F}"/>
                </a:ext>
              </a:extLst>
            </p:cNvPr>
            <p:cNvCxnSpPr>
              <a:cxnSpLocks/>
              <a:stCxn id="6" idx="6"/>
              <a:endCxn id="5" idx="1"/>
            </p:cNvCxnSpPr>
            <p:nvPr/>
          </p:nvCxnSpPr>
          <p:spPr>
            <a:xfrm>
              <a:off x="7034394" y="4350779"/>
              <a:ext cx="618702" cy="0"/>
            </a:xfrm>
            <a:prstGeom prst="straightConnector1">
              <a:avLst/>
            </a:prstGeom>
            <a:ln w="22225">
              <a:solidFill>
                <a:schemeClr val="bg1">
                  <a:lumMod val="50000"/>
                </a:schemeClr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2843542-2C06-E948-A87B-939E71646F75}"/>
                </a:ext>
              </a:extLst>
            </p:cNvPr>
            <p:cNvCxnSpPr>
              <a:cxnSpLocks/>
            </p:cNvCxnSpPr>
            <p:nvPr/>
          </p:nvCxnSpPr>
          <p:spPr>
            <a:xfrm>
              <a:off x="8557134" y="4363864"/>
              <a:ext cx="358266" cy="0"/>
            </a:xfrm>
            <a:prstGeom prst="straightConnector1">
              <a:avLst/>
            </a:prstGeom>
            <a:ln w="22225">
              <a:solidFill>
                <a:schemeClr val="bg1">
                  <a:lumMod val="50000"/>
                </a:schemeClr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CC064D0-E4DE-0C42-AFB7-88C47438A3B6}"/>
                </a:ext>
              </a:extLst>
            </p:cNvPr>
            <p:cNvSpPr/>
            <p:nvPr/>
          </p:nvSpPr>
          <p:spPr>
            <a:xfrm>
              <a:off x="5002033" y="3881747"/>
              <a:ext cx="928617" cy="95083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Caching Policy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2B3D9BD-1E64-4F47-92B6-D8C70704ED41}"/>
                </a:ext>
              </a:extLst>
            </p:cNvPr>
            <p:cNvSpPr txBox="1"/>
            <p:nvPr/>
          </p:nvSpPr>
          <p:spPr>
            <a:xfrm>
              <a:off x="3398625" y="4322534"/>
              <a:ext cx="15261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Future 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object 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characteristics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394D4F2-58E9-3B44-9960-76B67BA35A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2575" y="4363864"/>
              <a:ext cx="309800" cy="0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683508A-9F91-8140-86EF-47239DB94537}"/>
                </a:ext>
              </a:extLst>
            </p:cNvPr>
            <p:cNvCxnSpPr>
              <a:cxnSpLocks/>
              <a:stCxn id="4" idx="3"/>
              <a:endCxn id="9" idx="1"/>
            </p:cNvCxnSpPr>
            <p:nvPr/>
          </p:nvCxnSpPr>
          <p:spPr>
            <a:xfrm>
              <a:off x="3192948" y="4357165"/>
              <a:ext cx="1809085" cy="1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8566D42-2C77-5347-9D86-84ED5309DDF8}"/>
                </a:ext>
              </a:extLst>
            </p:cNvPr>
            <p:cNvCxnSpPr>
              <a:cxnSpLocks/>
            </p:cNvCxnSpPr>
            <p:nvPr/>
          </p:nvCxnSpPr>
          <p:spPr>
            <a:xfrm>
              <a:off x="2297661" y="4830480"/>
              <a:ext cx="0" cy="830768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8FBCC16-EDC9-6447-AE33-1423C00E593B}"/>
                </a:ext>
              </a:extLst>
            </p:cNvPr>
            <p:cNvCxnSpPr>
              <a:cxnSpLocks/>
            </p:cNvCxnSpPr>
            <p:nvPr/>
          </p:nvCxnSpPr>
          <p:spPr>
            <a:xfrm>
              <a:off x="2297661" y="5661248"/>
              <a:ext cx="4581523" cy="0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ADA3A97-A5CA-FC43-A266-25CF2272FAD8}"/>
                </a:ext>
              </a:extLst>
            </p:cNvPr>
            <p:cNvCxnSpPr>
              <a:cxnSpLocks/>
              <a:stCxn id="6" idx="4"/>
            </p:cNvCxnSpPr>
            <p:nvPr/>
          </p:nvCxnSpPr>
          <p:spPr>
            <a:xfrm>
              <a:off x="6879184" y="4505989"/>
              <a:ext cx="0" cy="1155259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0599BDF-E559-6F40-823F-62AC4DAFCA22}"/>
                </a:ext>
              </a:extLst>
            </p:cNvPr>
            <p:cNvCxnSpPr>
              <a:cxnSpLocks/>
              <a:stCxn id="9" idx="3"/>
              <a:endCxn id="6" idx="2"/>
            </p:cNvCxnSpPr>
            <p:nvPr/>
          </p:nvCxnSpPr>
          <p:spPr>
            <a:xfrm flipV="1">
              <a:off x="5930650" y="4350779"/>
              <a:ext cx="793323" cy="6387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2" descr="File:Table font awesome.svg">
              <a:extLst>
                <a:ext uri="{FF2B5EF4-FFF2-40B4-BE49-F238E27FC236}">
                  <a16:creationId xmlns:a16="http://schemas.microsoft.com/office/drawing/2014/main" id="{AB8EB5E1-974E-DC44-8168-921F202BD6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859" y="3931025"/>
              <a:ext cx="362292" cy="3622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F4EA5B1-605C-BD4A-A351-7CB1FC233477}"/>
                </a:ext>
              </a:extLst>
            </p:cNvPr>
            <p:cNvSpPr txBox="1"/>
            <p:nvPr/>
          </p:nvSpPr>
          <p:spPr>
            <a:xfrm>
              <a:off x="-87120" y="4062484"/>
              <a:ext cx="13120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time series of</a:t>
              </a:r>
            </a:p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object requests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7E10149-1DAF-BC45-9C4B-ADBB9C9E925E}"/>
                </a:ext>
              </a:extLst>
            </p:cNvPr>
            <p:cNvSpPr txBox="1"/>
            <p:nvPr/>
          </p:nvSpPr>
          <p:spPr>
            <a:xfrm>
              <a:off x="6649794" y="4056645"/>
              <a:ext cx="4587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8DB5B31-6F32-4745-9B16-8226A1A89B4C}"/>
                </a:ext>
              </a:extLst>
            </p:cNvPr>
            <p:cNvSpPr txBox="1"/>
            <p:nvPr/>
          </p:nvSpPr>
          <p:spPr>
            <a:xfrm>
              <a:off x="6251646" y="3579705"/>
              <a:ext cx="11453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integral </a:t>
              </a:r>
            </a:p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operator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E1EED61E-5FC6-7841-AC76-11BF58A1F1E7}"/>
              </a:ext>
            </a:extLst>
          </p:cNvPr>
          <p:cNvGrpSpPr/>
          <p:nvPr/>
        </p:nvGrpSpPr>
        <p:grpSpPr>
          <a:xfrm>
            <a:off x="4817298" y="3200155"/>
            <a:ext cx="3859158" cy="1777586"/>
            <a:chOff x="4817298" y="3200155"/>
            <a:chExt cx="3859158" cy="177758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DC95EF-C5A6-6140-ADF5-6D47D61E2B3D}"/>
                </a:ext>
              </a:extLst>
            </p:cNvPr>
            <p:cNvSpPr/>
            <p:nvPr/>
          </p:nvSpPr>
          <p:spPr>
            <a:xfrm>
              <a:off x="4818582" y="3201591"/>
              <a:ext cx="3857874" cy="177615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BD20D17-2E1B-7447-B6F7-315576F9BA23}"/>
                </a:ext>
              </a:extLst>
            </p:cNvPr>
            <p:cNvSpPr txBox="1"/>
            <p:nvPr/>
          </p:nvSpPr>
          <p:spPr>
            <a:xfrm>
              <a:off x="4817298" y="3200155"/>
              <a:ext cx="2274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FF0000"/>
                  </a:solidFill>
                </a:rPr>
                <a:t>smart caching policy</a:t>
              </a:r>
            </a:p>
          </p:txBody>
        </p:sp>
      </p:grpSp>
      <p:sp>
        <p:nvSpPr>
          <p:cNvPr id="57" name="Footer Placeholder 3">
            <a:extLst>
              <a:ext uri="{FF2B5EF4-FFF2-40B4-BE49-F238E27FC236}">
                <a16:creationId xmlns:a16="http://schemas.microsoft.com/office/drawing/2014/main" id="{28E3432D-3DC0-1D45-BE4F-973D20838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58" name="Slide Number Placeholder 4">
            <a:extLst>
              <a:ext uri="{FF2B5EF4-FFF2-40B4-BE49-F238E27FC236}">
                <a16:creationId xmlns:a16="http://schemas.microsoft.com/office/drawing/2014/main" id="{A581C07E-2BCE-4A4B-B235-764C2846F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/>
          <a:p>
            <a:r>
              <a:rPr lang="en-US" dirty="0"/>
              <a:t># </a:t>
            </a:r>
            <a:fld id="{0A98A249-9593-3D4B-86FF-EE7CABC9770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35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F6B86C-8FED-2A4B-96CF-B76C949E5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Case for 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EEP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ACHE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09041-97CF-3146-AC6E-2AEAA977A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1FB0BF-5776-C54F-9902-981356298D6A}"/>
              </a:ext>
            </a:extLst>
          </p:cNvPr>
          <p:cNvSpPr/>
          <p:nvPr/>
        </p:nvSpPr>
        <p:spPr>
          <a:xfrm>
            <a:off x="1517117" y="3101508"/>
            <a:ext cx="1790573" cy="9508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Object </a:t>
            </a:r>
            <a:r>
              <a:rPr lang="en-US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“popularity”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Predictor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485270-66E9-154D-B7BC-F3DE45E249E5}"/>
              </a:ext>
            </a:extLst>
          </p:cNvPr>
          <p:cNvSpPr/>
          <p:nvPr/>
        </p:nvSpPr>
        <p:spPr>
          <a:xfrm>
            <a:off x="7767838" y="3133316"/>
            <a:ext cx="904038" cy="8744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DE96730-ED01-D841-AE2E-C5232F241DC4}"/>
              </a:ext>
            </a:extLst>
          </p:cNvPr>
          <p:cNvSpPr/>
          <p:nvPr/>
        </p:nvSpPr>
        <p:spPr>
          <a:xfrm>
            <a:off x="6838715" y="3415330"/>
            <a:ext cx="310421" cy="31042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0660C4C-1CBF-464B-99FB-EA5ED27161FD}"/>
              </a:ext>
            </a:extLst>
          </p:cNvPr>
          <p:cNvCxnSpPr>
            <a:cxnSpLocks/>
            <a:stCxn id="8" idx="6"/>
            <a:endCxn id="7" idx="1"/>
          </p:cNvCxnSpPr>
          <p:nvPr/>
        </p:nvCxnSpPr>
        <p:spPr>
          <a:xfrm>
            <a:off x="7149136" y="3570541"/>
            <a:ext cx="618702" cy="0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7075A7C-D054-A94A-946E-296E11889C5A}"/>
              </a:ext>
            </a:extLst>
          </p:cNvPr>
          <p:cNvCxnSpPr>
            <a:cxnSpLocks/>
          </p:cNvCxnSpPr>
          <p:nvPr/>
        </p:nvCxnSpPr>
        <p:spPr>
          <a:xfrm>
            <a:off x="8671876" y="3583626"/>
            <a:ext cx="358266" cy="0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630D5-7DA2-C349-87F2-DF848E4BBDA2}"/>
              </a:ext>
            </a:extLst>
          </p:cNvPr>
          <p:cNvSpPr/>
          <p:nvPr/>
        </p:nvSpPr>
        <p:spPr>
          <a:xfrm>
            <a:off x="5116775" y="3101509"/>
            <a:ext cx="928617" cy="9508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Caching Policy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79AFBF-7E34-EE48-8B28-5929929CCA3C}"/>
              </a:ext>
            </a:extLst>
          </p:cNvPr>
          <p:cNvSpPr txBox="1"/>
          <p:nvPr/>
        </p:nvSpPr>
        <p:spPr>
          <a:xfrm>
            <a:off x="3510867" y="3542296"/>
            <a:ext cx="15311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Future 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object </a:t>
            </a:r>
          </a:p>
          <a:p>
            <a:pPr algn="ctr"/>
            <a:r>
              <a:rPr lang="en-US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“popularities”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9DCCC7E-C300-014E-A7B8-4DBD3AA8E536}"/>
              </a:ext>
            </a:extLst>
          </p:cNvPr>
          <p:cNvCxnSpPr>
            <a:cxnSpLocks/>
          </p:cNvCxnSpPr>
          <p:nvPr/>
        </p:nvCxnSpPr>
        <p:spPr>
          <a:xfrm flipH="1">
            <a:off x="1207317" y="3583626"/>
            <a:ext cx="3098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39F08C-B9EB-5240-A3F5-8B51F8C118B9}"/>
              </a:ext>
            </a:extLst>
          </p:cNvPr>
          <p:cNvCxnSpPr>
            <a:cxnSpLocks/>
            <a:stCxn id="6" idx="3"/>
            <a:endCxn id="11" idx="1"/>
          </p:cNvCxnSpPr>
          <p:nvPr/>
        </p:nvCxnSpPr>
        <p:spPr>
          <a:xfrm>
            <a:off x="3307690" y="3576927"/>
            <a:ext cx="1809085" cy="1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E1809C2-00C6-0D42-8D83-67300D1F5EC7}"/>
              </a:ext>
            </a:extLst>
          </p:cNvPr>
          <p:cNvCxnSpPr>
            <a:cxnSpLocks/>
          </p:cNvCxnSpPr>
          <p:nvPr/>
        </p:nvCxnSpPr>
        <p:spPr>
          <a:xfrm>
            <a:off x="2412403" y="4050242"/>
            <a:ext cx="0" cy="830768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8A8315E-899C-B548-AD6D-4B58CD954D70}"/>
              </a:ext>
            </a:extLst>
          </p:cNvPr>
          <p:cNvCxnSpPr>
            <a:cxnSpLocks/>
          </p:cNvCxnSpPr>
          <p:nvPr/>
        </p:nvCxnSpPr>
        <p:spPr>
          <a:xfrm>
            <a:off x="2412403" y="4881010"/>
            <a:ext cx="4581523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F5694A-C8AC-684E-965F-FE0274068099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6993926" y="3725751"/>
            <a:ext cx="0" cy="1155259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D849047-E04E-2240-B388-6111430C552B}"/>
              </a:ext>
            </a:extLst>
          </p:cNvPr>
          <p:cNvCxnSpPr>
            <a:cxnSpLocks/>
            <a:stCxn id="11" idx="3"/>
            <a:endCxn id="8" idx="2"/>
          </p:cNvCxnSpPr>
          <p:nvPr/>
        </p:nvCxnSpPr>
        <p:spPr>
          <a:xfrm flipV="1">
            <a:off x="6045392" y="3570541"/>
            <a:ext cx="793323" cy="6387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File:Table font awesome.svg">
            <a:extLst>
              <a:ext uri="{FF2B5EF4-FFF2-40B4-BE49-F238E27FC236}">
                <a16:creationId xmlns:a16="http://schemas.microsoft.com/office/drawing/2014/main" id="{B802593E-C9A1-2143-A633-AA1D88089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601" y="3150787"/>
            <a:ext cx="362292" cy="362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5BE573C-1760-5442-9147-3AF409AE5F53}"/>
              </a:ext>
            </a:extLst>
          </p:cNvPr>
          <p:cNvSpPr txBox="1"/>
          <p:nvPr/>
        </p:nvSpPr>
        <p:spPr>
          <a:xfrm>
            <a:off x="-63460" y="3280686"/>
            <a:ext cx="1312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time series of</a:t>
            </a:r>
          </a:p>
          <a:p>
            <a:pPr algn="ctr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object requests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0AB9EC-C290-154E-94F4-BCA9D4ED4733}"/>
              </a:ext>
            </a:extLst>
          </p:cNvPr>
          <p:cNvSpPr txBox="1"/>
          <p:nvPr/>
        </p:nvSpPr>
        <p:spPr>
          <a:xfrm>
            <a:off x="6764536" y="3276407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41ECC7-875F-C647-857D-E1533B06B8BE}"/>
              </a:ext>
            </a:extLst>
          </p:cNvPr>
          <p:cNvSpPr txBox="1"/>
          <p:nvPr/>
        </p:nvSpPr>
        <p:spPr>
          <a:xfrm>
            <a:off x="6366388" y="2799467"/>
            <a:ext cx="1145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integral 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operator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7E681BC-D009-E544-A80F-0D8AF6370AA7}"/>
              </a:ext>
            </a:extLst>
          </p:cNvPr>
          <p:cNvGrpSpPr/>
          <p:nvPr/>
        </p:nvGrpSpPr>
        <p:grpSpPr>
          <a:xfrm>
            <a:off x="0" y="1164228"/>
            <a:ext cx="3111966" cy="2112181"/>
            <a:chOff x="0" y="1164228"/>
            <a:chExt cx="3111966" cy="21121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7957D3C-1705-134A-8730-533F1AB3147B}"/>
                </a:ext>
              </a:extLst>
            </p:cNvPr>
            <p:cNvSpPr txBox="1"/>
            <p:nvPr/>
          </p:nvSpPr>
          <p:spPr>
            <a:xfrm>
              <a:off x="0" y="1164228"/>
              <a:ext cx="311196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Seq2Seq Prediction using 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LSTM Encoder-Decoder Model 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(i.e. Content Popularity Prediction Model)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C0CF85B-04D5-9C4E-A475-80F6B03795B1}"/>
                </a:ext>
              </a:extLst>
            </p:cNvPr>
            <p:cNvCxnSpPr>
              <a:cxnSpLocks/>
              <a:endCxn id="25" idx="2"/>
            </p:cNvCxnSpPr>
            <p:nvPr/>
          </p:nvCxnSpPr>
          <p:spPr>
            <a:xfrm flipH="1" flipV="1">
              <a:off x="1555983" y="2364557"/>
              <a:ext cx="495738" cy="911852"/>
            </a:xfrm>
            <a:prstGeom prst="straightConnector1">
              <a:avLst/>
            </a:prstGeom>
            <a:ln>
              <a:prstDash val="sysDash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A865339-FD03-034B-A35D-E1950631CB7A}"/>
              </a:ext>
            </a:extLst>
          </p:cNvPr>
          <p:cNvGrpSpPr/>
          <p:nvPr/>
        </p:nvGrpSpPr>
        <p:grpSpPr>
          <a:xfrm>
            <a:off x="3680225" y="1122371"/>
            <a:ext cx="2296205" cy="2124738"/>
            <a:chOff x="3680225" y="1122371"/>
            <a:chExt cx="2296205" cy="2124738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8F09CA9-5882-A14B-B165-89A0CB892464}"/>
                </a:ext>
              </a:extLst>
            </p:cNvPr>
            <p:cNvSpPr txBox="1"/>
            <p:nvPr/>
          </p:nvSpPr>
          <p:spPr>
            <a:xfrm>
              <a:off x="3680225" y="1122371"/>
              <a:ext cx="229620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Generate </a:t>
              </a:r>
            </a:p>
            <a:p>
              <a:pPr algn="ctr"/>
              <a:r>
                <a:rPr lang="en-US" b="1" dirty="0">
                  <a:solidFill>
                    <a:srgbClr val="3333B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“fake object requests”</a:t>
              </a:r>
              <a:r>
                <a:rPr lang="en-US" dirty="0">
                  <a:solidFill>
                    <a:srgbClr val="3333B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for objects popular in future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B54018F5-EEB6-BB49-9006-5BD19C2A1522}"/>
                </a:ext>
              </a:extLst>
            </p:cNvPr>
            <p:cNvCxnSpPr>
              <a:cxnSpLocks/>
              <a:endCxn id="29" idx="2"/>
            </p:cNvCxnSpPr>
            <p:nvPr/>
          </p:nvCxnSpPr>
          <p:spPr>
            <a:xfrm flipH="1" flipV="1">
              <a:off x="4828328" y="2322700"/>
              <a:ext cx="603125" cy="924409"/>
            </a:xfrm>
            <a:prstGeom prst="straightConnector1">
              <a:avLst/>
            </a:prstGeom>
            <a:ln>
              <a:prstDash val="sysDash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FF8E1AE-015E-6347-95D3-3B394BD07A40}"/>
              </a:ext>
            </a:extLst>
          </p:cNvPr>
          <p:cNvGrpSpPr/>
          <p:nvPr/>
        </p:nvGrpSpPr>
        <p:grpSpPr>
          <a:xfrm>
            <a:off x="6045392" y="1928700"/>
            <a:ext cx="2515700" cy="996244"/>
            <a:chOff x="6045392" y="1928700"/>
            <a:chExt cx="2515700" cy="996244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ECD959F-3188-1041-B6B8-A18C96425F85}"/>
                </a:ext>
              </a:extLst>
            </p:cNvPr>
            <p:cNvSpPr txBox="1"/>
            <p:nvPr/>
          </p:nvSpPr>
          <p:spPr>
            <a:xfrm>
              <a:off x="6045392" y="1928700"/>
              <a:ext cx="2515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Simple merge operator </a:t>
              </a:r>
              <a:b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(original + fake requests)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154BCEF0-23E3-AF45-8287-AEF60BF6FB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38715" y="2570179"/>
              <a:ext cx="100361" cy="354765"/>
            </a:xfrm>
            <a:prstGeom prst="straightConnector1">
              <a:avLst/>
            </a:prstGeom>
            <a:ln>
              <a:prstDash val="sysDash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3049E6F-7995-1941-BF0D-2AF9A9E26E41}"/>
              </a:ext>
            </a:extLst>
          </p:cNvPr>
          <p:cNvGrpSpPr/>
          <p:nvPr/>
        </p:nvGrpSpPr>
        <p:grpSpPr>
          <a:xfrm>
            <a:off x="7511763" y="3861182"/>
            <a:ext cx="1490190" cy="1309949"/>
            <a:chOff x="7511763" y="3861182"/>
            <a:chExt cx="1490190" cy="1309949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A1BC37-23C2-9442-831E-E93A5A203D1F}"/>
                </a:ext>
              </a:extLst>
            </p:cNvPr>
            <p:cNvSpPr txBox="1"/>
            <p:nvPr/>
          </p:nvSpPr>
          <p:spPr>
            <a:xfrm>
              <a:off x="7511763" y="4247801"/>
              <a:ext cx="149019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Traditional LRU/k-LRU caches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1C5EDDEC-646C-A045-934B-B2EB84FFE15D}"/>
                </a:ext>
              </a:extLst>
            </p:cNvPr>
            <p:cNvCxnSpPr>
              <a:cxnSpLocks/>
              <a:endCxn id="39" idx="0"/>
            </p:cNvCxnSpPr>
            <p:nvPr/>
          </p:nvCxnSpPr>
          <p:spPr>
            <a:xfrm>
              <a:off x="8077200" y="3861182"/>
              <a:ext cx="179658" cy="386619"/>
            </a:xfrm>
            <a:prstGeom prst="straightConnector1">
              <a:avLst/>
            </a:prstGeom>
            <a:ln>
              <a:prstDash val="sysDash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6" name="Footer Placeholder 3">
            <a:extLst>
              <a:ext uri="{FF2B5EF4-FFF2-40B4-BE49-F238E27FC236}">
                <a16:creationId xmlns:a16="http://schemas.microsoft.com/office/drawing/2014/main" id="{24EF2B34-0DAF-BC4A-BCB1-E3B34882B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336326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5843C-6206-9A4A-A628-0FB1F929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Synthetic Workload Generation &amp; Evaluation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636BF-D9B4-1E48-82BC-E99E0EAF2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32" y="1196752"/>
            <a:ext cx="8382000" cy="5458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Dataset 1 (D1):</a:t>
            </a:r>
          </a:p>
          <a:p>
            <a:pPr marL="344488" indent="-211138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50 objects, 80K requests</a:t>
            </a:r>
          </a:p>
          <a:p>
            <a:pPr marL="344488" indent="-211138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object popularities follow (varying) </a:t>
            </a:r>
            <a:b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Zipf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distributions, 6 intervals</a:t>
            </a:r>
          </a:p>
          <a:p>
            <a:pPr marL="344488" indent="-211138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Cache size = 5</a:t>
            </a:r>
          </a:p>
          <a:p>
            <a:pPr marL="0" indent="0">
              <a:buNone/>
            </a:pP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Dataset 2 (D2)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realistic workload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344488" indent="-211138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1425 objects, 2M requests</a:t>
            </a:r>
          </a:p>
          <a:p>
            <a:pPr marL="344488" indent="-211138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Generalized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Zipf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distribution to generate object popularities </a:t>
            </a:r>
          </a:p>
          <a:p>
            <a:pPr marL="344488" indent="-211138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Varying object life span (# days object seen)</a:t>
            </a:r>
          </a:p>
          <a:p>
            <a:pPr marL="344488" indent="-211138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Each object’s request arrival process within a day follows a diurnal pattern</a:t>
            </a:r>
          </a:p>
          <a:p>
            <a:pPr marL="344488" indent="-211138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Daily access rate of each object follows linear/non-linear function, 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# requests for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obj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diminishes each day</a:t>
            </a:r>
          </a:p>
          <a:p>
            <a:pPr marL="344488" indent="-211138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Cache size = 150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CB9D673-F4B4-DA49-8CD1-33DF105B938E}"/>
              </a:ext>
            </a:extLst>
          </p:cNvPr>
          <p:cNvGrpSpPr/>
          <p:nvPr/>
        </p:nvGrpSpPr>
        <p:grpSpPr>
          <a:xfrm>
            <a:off x="6703642" y="984264"/>
            <a:ext cx="2447016" cy="2034970"/>
            <a:chOff x="6703642" y="984264"/>
            <a:chExt cx="2447016" cy="203497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A6EAF6B-B06C-8340-81DE-3652C8869B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03642" y="984264"/>
              <a:ext cx="2395552" cy="1796663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2EA1EBF-57E9-5440-B694-7D0D5D36A45A}"/>
                </a:ext>
              </a:extLst>
            </p:cNvPr>
            <p:cNvSpPr txBox="1"/>
            <p:nvPr/>
          </p:nvSpPr>
          <p:spPr>
            <a:xfrm>
              <a:off x="6916264" y="2649902"/>
              <a:ext cx="2234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alibri" panose="020F0502020204030204" pitchFamily="34" charset="0"/>
                  <a:cs typeface="Calibri" panose="020F0502020204030204" pitchFamily="34" charset="0"/>
                </a:rPr>
                <a:t>D2: Object Popularity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EB7FA3-6640-C04F-BA05-F1AA11EE30A0}"/>
              </a:ext>
            </a:extLst>
          </p:cNvPr>
          <p:cNvGrpSpPr/>
          <p:nvPr/>
        </p:nvGrpSpPr>
        <p:grpSpPr>
          <a:xfrm>
            <a:off x="6634712" y="3128910"/>
            <a:ext cx="2545800" cy="2037574"/>
            <a:chOff x="6634712" y="3128910"/>
            <a:chExt cx="2545800" cy="203757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EE16DF5-8713-D146-9E2D-9F6939A7C4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34712" y="3128910"/>
              <a:ext cx="2509288" cy="1881966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0BCFEE3-B986-C341-A3B1-B087053F590B}"/>
                </a:ext>
              </a:extLst>
            </p:cNvPr>
            <p:cNvSpPr txBox="1"/>
            <p:nvPr/>
          </p:nvSpPr>
          <p:spPr>
            <a:xfrm>
              <a:off x="6739331" y="4797152"/>
              <a:ext cx="2441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alibri" panose="020F0502020204030204" pitchFamily="34" charset="0"/>
                  <a:cs typeface="Calibri" panose="020F0502020204030204" pitchFamily="34" charset="0"/>
                </a:rPr>
                <a:t>D2: Hourly Access Ratio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64D8DCF-8906-1B40-A73C-57E5933E2034}"/>
              </a:ext>
            </a:extLst>
          </p:cNvPr>
          <p:cNvGrpSpPr/>
          <p:nvPr/>
        </p:nvGrpSpPr>
        <p:grpSpPr>
          <a:xfrm>
            <a:off x="3347864" y="990377"/>
            <a:ext cx="3391185" cy="2484596"/>
            <a:chOff x="3347864" y="990377"/>
            <a:chExt cx="3391185" cy="248459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4B68547-91C5-3D46-BE85-67C85ABDAF1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25211" y="990377"/>
              <a:ext cx="3036492" cy="2277369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A92086C-5871-ED46-BA4E-805247BA7105}"/>
                </a:ext>
              </a:extLst>
            </p:cNvPr>
            <p:cNvSpPr txBox="1"/>
            <p:nvPr/>
          </p:nvSpPr>
          <p:spPr>
            <a:xfrm>
              <a:off x="3347864" y="3105641"/>
              <a:ext cx="33911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alibri" panose="020F0502020204030204" pitchFamily="34" charset="0"/>
                  <a:cs typeface="Calibri" panose="020F0502020204030204" pitchFamily="34" charset="0"/>
                </a:rPr>
                <a:t>D2: Histogram of Object Life Span</a:t>
              </a:r>
            </a:p>
          </p:txBody>
        </p:sp>
      </p:grp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B98726C5-966D-7840-8E9D-649ADC85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01911D90-CC5E-F84C-81DE-776FA626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/>
          <a:p>
            <a:r>
              <a:rPr lang="en-US" dirty="0"/>
              <a:t># </a:t>
            </a:r>
            <a:fld id="{0A98A249-9593-3D4B-86FF-EE7CABC9770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2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E38FD02-34CB-1043-B382-648DB2B49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Content Caching is Important!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5DB28-9F15-4243-9F81-A87824A3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# </a:t>
            </a:r>
            <a:fld id="{0A98A249-9593-3D4B-86FF-EE7CABC9770F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53C8032-DB26-E24E-BA69-8AC1D3A415A3}"/>
              </a:ext>
            </a:extLst>
          </p:cNvPr>
          <p:cNvCxnSpPr/>
          <p:nvPr/>
        </p:nvCxnSpPr>
        <p:spPr>
          <a:xfrm>
            <a:off x="1835696" y="2310997"/>
            <a:ext cx="2312340" cy="0"/>
          </a:xfrm>
          <a:prstGeom prst="straightConnector1">
            <a:avLst/>
          </a:prstGeom>
          <a:ln w="34925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DD6A459-851C-BC4B-BDED-A8D81EB264C4}"/>
              </a:ext>
            </a:extLst>
          </p:cNvPr>
          <p:cNvCxnSpPr/>
          <p:nvPr/>
        </p:nvCxnSpPr>
        <p:spPr>
          <a:xfrm>
            <a:off x="1835696" y="2060848"/>
            <a:ext cx="231234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5C20FEB-DECB-AA49-8560-189360833251}"/>
              </a:ext>
            </a:extLst>
          </p:cNvPr>
          <p:cNvSpPr txBox="1"/>
          <p:nvPr/>
        </p:nvSpPr>
        <p:spPr>
          <a:xfrm>
            <a:off x="2415426" y="2132856"/>
            <a:ext cx="115288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TIME = 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0977976-CDFB-D14B-898F-5D9200FC7268}"/>
              </a:ext>
            </a:extLst>
          </p:cNvPr>
          <p:cNvSpPr txBox="1"/>
          <p:nvPr/>
        </p:nvSpPr>
        <p:spPr>
          <a:xfrm>
            <a:off x="570222" y="127192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2930154-C058-E248-9B42-EC6C80FDFA35}"/>
              </a:ext>
            </a:extLst>
          </p:cNvPr>
          <p:cNvCxnSpPr>
            <a:cxnSpLocks/>
          </p:cNvCxnSpPr>
          <p:nvPr/>
        </p:nvCxnSpPr>
        <p:spPr>
          <a:xfrm>
            <a:off x="1835696" y="3068960"/>
            <a:ext cx="5616624" cy="0"/>
          </a:xfrm>
          <a:prstGeom prst="straightConnector1">
            <a:avLst/>
          </a:prstGeom>
          <a:ln w="34925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0C57B84-9223-E24A-A2FF-4F1CD7B600E3}"/>
              </a:ext>
            </a:extLst>
          </p:cNvPr>
          <p:cNvCxnSpPr>
            <a:cxnSpLocks/>
          </p:cNvCxnSpPr>
          <p:nvPr/>
        </p:nvCxnSpPr>
        <p:spPr>
          <a:xfrm>
            <a:off x="1835696" y="2852936"/>
            <a:ext cx="561662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56BB81D-7F4E-E244-95AF-D9AD2F6B4557}"/>
              </a:ext>
            </a:extLst>
          </p:cNvPr>
          <p:cNvSpPr txBox="1"/>
          <p:nvPr/>
        </p:nvSpPr>
        <p:spPr>
          <a:xfrm>
            <a:off x="3790392" y="2881554"/>
            <a:ext cx="140936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TIME = </a:t>
            </a:r>
            <a:r>
              <a:rPr lang="en-US" b="1" dirty="0">
                <a:solidFill>
                  <a:srgbClr val="C00000"/>
                </a:solidFill>
              </a:rPr>
              <a:t>10X</a:t>
            </a:r>
          </a:p>
        </p:txBody>
      </p:sp>
      <p:sp>
        <p:nvSpPr>
          <p:cNvPr id="31" name="AutoShape 6" descr="Image result for video icon">
            <a:extLst>
              <a:ext uri="{FF2B5EF4-FFF2-40B4-BE49-F238E27FC236}">
                <a16:creationId xmlns:a16="http://schemas.microsoft.com/office/drawing/2014/main" id="{3E31BE1B-EF22-B84C-A785-86F8C9B033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236538"/>
            <a:ext cx="9144000" cy="638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C14FE7C-CEC4-2A43-860A-4061A8A9F656}"/>
              </a:ext>
            </a:extLst>
          </p:cNvPr>
          <p:cNvGrpSpPr/>
          <p:nvPr/>
        </p:nvGrpSpPr>
        <p:grpSpPr>
          <a:xfrm>
            <a:off x="4148036" y="1133424"/>
            <a:ext cx="847928" cy="1494259"/>
            <a:chOff x="4148036" y="1133424"/>
            <a:chExt cx="847928" cy="1494259"/>
          </a:xfrm>
        </p:grpSpPr>
        <p:pic>
          <p:nvPicPr>
            <p:cNvPr id="1028" name="Picture 4" descr="Image result for server icon">
              <a:extLst>
                <a:ext uri="{FF2B5EF4-FFF2-40B4-BE49-F238E27FC236}">
                  <a16:creationId xmlns:a16="http://schemas.microsoft.com/office/drawing/2014/main" id="{108412CD-D5BD-C948-B3BC-BE5CD639D0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8036" y="1779755"/>
              <a:ext cx="847928" cy="847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FD3845B-364A-FA4B-981A-FB09B61F70FD}"/>
                </a:ext>
              </a:extLst>
            </p:cNvPr>
            <p:cNvSpPr txBox="1"/>
            <p:nvPr/>
          </p:nvSpPr>
          <p:spPr>
            <a:xfrm>
              <a:off x="4197762" y="1133424"/>
              <a:ext cx="7856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Cache</a:t>
              </a:r>
            </a:p>
            <a:p>
              <a:pPr algn="ctr"/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Server</a:t>
              </a:r>
            </a:p>
          </p:txBody>
        </p:sp>
        <p:pic>
          <p:nvPicPr>
            <p:cNvPr id="1036" name="Picture 12" descr="https://parkourkleinmachnow.de/cdn/2014/01/YouTube-icon-full_color-e1451965225166.png">
              <a:extLst>
                <a:ext uri="{FF2B5EF4-FFF2-40B4-BE49-F238E27FC236}">
                  <a16:creationId xmlns:a16="http://schemas.microsoft.com/office/drawing/2014/main" id="{AE0540FE-4ACE-A649-804F-89CF561EB8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9486" y="2143208"/>
              <a:ext cx="445027" cy="313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EF43E79-1E72-0B4C-BC22-F0E7105158E1}"/>
              </a:ext>
            </a:extLst>
          </p:cNvPr>
          <p:cNvGrpSpPr/>
          <p:nvPr/>
        </p:nvGrpSpPr>
        <p:grpSpPr>
          <a:xfrm>
            <a:off x="7337533" y="1133424"/>
            <a:ext cx="1577867" cy="2195580"/>
            <a:chOff x="7337533" y="1133424"/>
            <a:chExt cx="1577867" cy="2195580"/>
          </a:xfrm>
        </p:grpSpPr>
        <p:pic>
          <p:nvPicPr>
            <p:cNvPr id="28" name="Picture 4" descr="Image result for server icon">
              <a:extLst>
                <a:ext uri="{FF2B5EF4-FFF2-40B4-BE49-F238E27FC236}">
                  <a16:creationId xmlns:a16="http://schemas.microsoft.com/office/drawing/2014/main" id="{4412D367-A38D-9E41-B6DC-E450F16D31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7533" y="1751137"/>
              <a:ext cx="1577867" cy="1577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8613579-F713-1049-BCDC-9DC057ACC201}"/>
                </a:ext>
              </a:extLst>
            </p:cNvPr>
            <p:cNvSpPr txBox="1"/>
            <p:nvPr/>
          </p:nvSpPr>
          <p:spPr>
            <a:xfrm>
              <a:off x="7732768" y="1133424"/>
              <a:ext cx="7873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Origin</a:t>
              </a:r>
            </a:p>
            <a:p>
              <a:pPr algn="ctr"/>
              <a:r>
                <a:rPr lang="en-US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Server</a:t>
              </a:r>
            </a:p>
          </p:txBody>
        </p:sp>
        <p:pic>
          <p:nvPicPr>
            <p:cNvPr id="39" name="Picture 12" descr="https://parkourkleinmachnow.de/cdn/2014/01/YouTube-icon-full_color-e1451965225166.png">
              <a:extLst>
                <a:ext uri="{FF2B5EF4-FFF2-40B4-BE49-F238E27FC236}">
                  <a16:creationId xmlns:a16="http://schemas.microsoft.com/office/drawing/2014/main" id="{EC3BC6D1-4882-804A-9DA2-D7B3596185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1262" y="2580988"/>
              <a:ext cx="445027" cy="313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CEA167AC-7242-A04C-A852-5EAAAFB387B6}"/>
              </a:ext>
            </a:extLst>
          </p:cNvPr>
          <p:cNvSpPr txBox="1"/>
          <p:nvPr/>
        </p:nvSpPr>
        <p:spPr>
          <a:xfrm>
            <a:off x="2883075" y="4223792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reduces user perceived </a:t>
            </a:r>
            <a:r>
              <a:rPr lang="en-US" b="1" i="1" dirty="0"/>
              <a:t>latency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163CAD-85A9-064E-8B2A-4212E134F827}"/>
              </a:ext>
            </a:extLst>
          </p:cNvPr>
          <p:cNvSpPr txBox="1"/>
          <p:nvPr/>
        </p:nvSpPr>
        <p:spPr>
          <a:xfrm>
            <a:off x="2883075" y="4866816"/>
            <a:ext cx="337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increases user’s </a:t>
            </a:r>
            <a:r>
              <a:rPr lang="en-US" b="1" i="1" dirty="0"/>
              <a:t>QoE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E5B6A00-7E1C-4B4D-A638-B7EAAF9E546B}"/>
              </a:ext>
            </a:extLst>
          </p:cNvPr>
          <p:cNvSpPr txBox="1"/>
          <p:nvPr/>
        </p:nvSpPr>
        <p:spPr>
          <a:xfrm>
            <a:off x="2883075" y="5506723"/>
            <a:ext cx="337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reduces </a:t>
            </a:r>
            <a:r>
              <a:rPr lang="en-US" b="1" i="1" dirty="0"/>
              <a:t>costs</a:t>
            </a:r>
          </a:p>
        </p:txBody>
      </p:sp>
      <p:sp>
        <p:nvSpPr>
          <p:cNvPr id="24" name="Footer Placeholder 3">
            <a:extLst>
              <a:ext uri="{FF2B5EF4-FFF2-40B4-BE49-F238E27FC236}">
                <a16:creationId xmlns:a16="http://schemas.microsoft.com/office/drawing/2014/main" id="{D331326A-1FCB-6840-BE19-8617E10B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pic>
        <p:nvPicPr>
          <p:cNvPr id="2" name="Picture 2" descr="Image result for emoji video watching">
            <a:extLst>
              <a:ext uri="{FF2B5EF4-FFF2-40B4-BE49-F238E27FC236}">
                <a16:creationId xmlns:a16="http://schemas.microsoft.com/office/drawing/2014/main" id="{DC64835A-0E03-DD46-99C8-5556F54F3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7" y="1915532"/>
            <a:ext cx="1159161" cy="115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71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9" grpId="0"/>
      <p:bldP spid="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C9215-DF28-F047-B502-373065959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Performance of Content Popularity Prediction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9BD4BB-1FF0-D848-A04E-4C1604004D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72" y="1860422"/>
            <a:ext cx="5186515" cy="33201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F7E174-8133-1D46-89F2-AD59A797D9E0}"/>
              </a:ext>
            </a:extLst>
          </p:cNvPr>
          <p:cNvSpPr txBox="1"/>
          <p:nvPr/>
        </p:nvSpPr>
        <p:spPr>
          <a:xfrm>
            <a:off x="177572" y="946244"/>
            <a:ext cx="5186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LSTM performs quite well in tracking the original time series over the predicted time-series at multiple future time steps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2DFEC1-A6F4-B44F-A710-93A84D4FFF11}"/>
              </a:ext>
            </a:extLst>
          </p:cNvPr>
          <p:cNvSpPr txBox="1"/>
          <p:nvPr/>
        </p:nvSpPr>
        <p:spPr>
          <a:xfrm>
            <a:off x="0" y="5443538"/>
            <a:ext cx="9143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LSTM performs well for predicting &lt;1, 12, 24&gt; hour(s) ahead of time 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Figure shows prediction in comparison with original values over a time series of ~ 10 days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D73DE43-88AC-DC40-AD20-43AFB1340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2259" y="1558790"/>
            <a:ext cx="3615313" cy="72137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B7E639-FBE9-DA43-BEAD-36B371227485}"/>
              </a:ext>
            </a:extLst>
          </p:cNvPr>
          <p:cNvCxnSpPr/>
          <p:nvPr/>
        </p:nvCxnSpPr>
        <p:spPr>
          <a:xfrm>
            <a:off x="5436096" y="1070987"/>
            <a:ext cx="0" cy="38025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6482575-ED45-E442-ACDF-C684603CB7C2}"/>
              </a:ext>
            </a:extLst>
          </p:cNvPr>
          <p:cNvSpPr txBox="1"/>
          <p:nvPr/>
        </p:nvSpPr>
        <p:spPr>
          <a:xfrm>
            <a:off x="6156176" y="1164620"/>
            <a:ext cx="2065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Prediction Accuracy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BFFA8D-613B-C141-90F6-BC2A659E4BB6}"/>
              </a:ext>
            </a:extLst>
          </p:cNvPr>
          <p:cNvSpPr txBox="1"/>
          <p:nvPr/>
        </p:nvSpPr>
        <p:spPr>
          <a:xfrm>
            <a:off x="5652120" y="2720170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Mean-squared-error (MSE) and mean-absolute-error (MAE) for both datasets are low, i.e. strong performance of our LSTM model.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0B51C60-C031-774F-A5DB-A8472E95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7A3491E1-E3A3-A841-A03C-F25EE6E7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/>
          <a:p>
            <a:r>
              <a:rPr lang="en-US" dirty="0"/>
              <a:t># </a:t>
            </a:r>
            <a:fld id="{0A98A249-9593-3D4B-86FF-EE7CABC9770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92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EEF48-4724-2844-A59C-63A8D452C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Cache Hit Efficiency in D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EEP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ACHE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1DB905-BBE0-C54C-87CF-303B85B7C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62" y="1144851"/>
            <a:ext cx="2743200" cy="2057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5E5256-2BED-F44E-B0D6-E2846B9F92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0541" y="1144851"/>
            <a:ext cx="2743200" cy="2057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7B9A75-6FAE-4444-BF7D-86BA8F5A95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2772" y="1144851"/>
            <a:ext cx="2743200" cy="2057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A36C9AA-5865-CA4A-B37C-718CCDB46203}"/>
              </a:ext>
            </a:extLst>
          </p:cNvPr>
          <p:cNvSpPr txBox="1"/>
          <p:nvPr/>
        </p:nvSpPr>
        <p:spPr>
          <a:xfrm>
            <a:off x="1200052" y="317908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D1: LRU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A4983E-6601-2E4F-A1A4-FFAD0DAC2C48}"/>
              </a:ext>
            </a:extLst>
          </p:cNvPr>
          <p:cNvSpPr txBox="1"/>
          <p:nvPr/>
        </p:nvSpPr>
        <p:spPr>
          <a:xfrm>
            <a:off x="4144378" y="3184167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D2: LRU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63A2E2-D8BA-2E46-8D82-4602B27019EA}"/>
              </a:ext>
            </a:extLst>
          </p:cNvPr>
          <p:cNvSpPr txBox="1"/>
          <p:nvPr/>
        </p:nvSpPr>
        <p:spPr>
          <a:xfrm>
            <a:off x="7062757" y="3184167"/>
            <a:ext cx="1116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D2: k-LRU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05344D-E60D-EF4B-8AD7-71E1E5F8B58E}"/>
              </a:ext>
            </a:extLst>
          </p:cNvPr>
          <p:cNvSpPr txBox="1"/>
          <p:nvPr/>
        </p:nvSpPr>
        <p:spPr>
          <a:xfrm>
            <a:off x="173170" y="3914952"/>
            <a:ext cx="9134617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For both datasets D1 and D2:</a:t>
            </a:r>
          </a:p>
          <a:p>
            <a:pPr marL="90488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0488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EEP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ACHE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-enabled-LRU outperforms Traditional LRU. Similar observation for k-LRU.</a:t>
            </a:r>
          </a:p>
          <a:p>
            <a:pPr marL="90488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0488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P-Optimal shows performance with 100% content popularity prediction accuracy.</a:t>
            </a: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CDB3770-49F5-6B4D-BA9B-946221B50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D4F140AD-2150-9D4B-9009-306A4ADA6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/>
          <a:p>
            <a:r>
              <a:rPr lang="en-US" dirty="0"/>
              <a:t># </a:t>
            </a:r>
            <a:fld id="{0A98A249-9593-3D4B-86FF-EE7CABC9770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D13BF1-7FB5-644B-8607-ADF9E83020F8}"/>
              </a:ext>
            </a:extLst>
          </p:cNvPr>
          <p:cNvSpPr txBox="1"/>
          <p:nvPr/>
        </p:nvSpPr>
        <p:spPr>
          <a:xfrm>
            <a:off x="564545" y="5742522"/>
            <a:ext cx="7935192" cy="523220"/>
          </a:xfrm>
          <a:prstGeom prst="rect">
            <a:avLst/>
          </a:prstGeom>
          <a:solidFill>
            <a:srgbClr val="97DF8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EEP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ACHE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able to attain the optimal performance!</a:t>
            </a:r>
          </a:p>
        </p:txBody>
      </p:sp>
    </p:spTree>
    <p:extLst>
      <p:ext uri="{BB962C8B-B14F-4D97-AF65-F5344CB8AC3E}">
        <p14:creationId xmlns:p14="http://schemas.microsoft.com/office/powerpoint/2010/main" val="245364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D0D086-5323-B24E-B381-5495C19E9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163885"/>
            <a:ext cx="8382000" cy="3633267"/>
          </a:xfrm>
        </p:spPr>
        <p:txBody>
          <a:bodyPr/>
          <a:lstStyle/>
          <a:p>
            <a:r>
              <a:rPr lang="en-US" dirty="0"/>
              <a:t>We proposed </a:t>
            </a:r>
            <a:r>
              <a:rPr lang="en-US" i="1" dirty="0"/>
              <a:t>D</a:t>
            </a:r>
            <a:r>
              <a:rPr lang="en-US" sz="1800" i="1" dirty="0"/>
              <a:t>EEP</a:t>
            </a:r>
            <a:r>
              <a:rPr lang="en-US" i="1" dirty="0"/>
              <a:t>C</a:t>
            </a:r>
            <a:r>
              <a:rPr lang="en-US" sz="1800" i="1" dirty="0"/>
              <a:t>ACHE</a:t>
            </a:r>
            <a:r>
              <a:rPr lang="en-US" i="1" dirty="0"/>
              <a:t> Framework</a:t>
            </a:r>
            <a:r>
              <a:rPr lang="en-US" dirty="0"/>
              <a:t>, a framework that applies state-of-the-art machine learning tools to the problem of content caching</a:t>
            </a:r>
          </a:p>
          <a:p>
            <a:pPr marL="0" indent="0">
              <a:buNone/>
            </a:pPr>
            <a:endParaRPr lang="en-US" sz="1050" dirty="0"/>
          </a:p>
          <a:p>
            <a:r>
              <a:rPr lang="en-US" dirty="0"/>
              <a:t>We proposed how to reason about the cache prediction problem using seq2seq modeling – </a:t>
            </a:r>
            <a:r>
              <a:rPr lang="en-US" i="1" dirty="0"/>
              <a:t>to the best of our knowledge, the first to successfully do so for content caching</a:t>
            </a:r>
            <a:endParaRPr lang="en-US" dirty="0"/>
          </a:p>
          <a:p>
            <a:pPr marL="0" indent="0">
              <a:buNone/>
            </a:pPr>
            <a:endParaRPr lang="en-US" sz="1050" dirty="0"/>
          </a:p>
          <a:p>
            <a:r>
              <a:rPr lang="en-US" dirty="0"/>
              <a:t>We proposed a simple yet effective cache policy that generates </a:t>
            </a:r>
            <a:r>
              <a:rPr lang="en-US" i="1" dirty="0"/>
              <a:t>“fake requests” </a:t>
            </a:r>
            <a:r>
              <a:rPr lang="en-US" dirty="0"/>
              <a:t>to interoperate with traditional caching policies</a:t>
            </a:r>
          </a:p>
          <a:p>
            <a:pPr marL="0" indent="0">
              <a:buNone/>
            </a:pPr>
            <a:endParaRPr lang="en-US" sz="1050" dirty="0"/>
          </a:p>
          <a:p>
            <a:r>
              <a:rPr lang="en-US" dirty="0"/>
              <a:t>Our evaluation on synthetic datasets (that emulates realistic workloads) show </a:t>
            </a:r>
            <a:r>
              <a:rPr lang="en-US" dirty="0">
                <a:solidFill>
                  <a:prstClr val="black"/>
                </a:solidFill>
              </a:rPr>
              <a:t>D</a:t>
            </a:r>
            <a:r>
              <a:rPr lang="en-US" sz="1800" dirty="0">
                <a:solidFill>
                  <a:prstClr val="black"/>
                </a:solidFill>
              </a:rPr>
              <a:t>EEP</a:t>
            </a:r>
            <a:r>
              <a:rPr lang="en-US" dirty="0">
                <a:solidFill>
                  <a:prstClr val="black"/>
                </a:solidFill>
              </a:rPr>
              <a:t>C</a:t>
            </a:r>
            <a:r>
              <a:rPr lang="en-US" sz="1800" dirty="0">
                <a:solidFill>
                  <a:prstClr val="black"/>
                </a:solidFill>
              </a:rPr>
              <a:t>ACHE</a:t>
            </a:r>
            <a:r>
              <a:rPr lang="en-US" dirty="0"/>
              <a:t> enabled caches significantly outperforms caches </a:t>
            </a:r>
            <a:r>
              <a:rPr lang="en-US"/>
              <a:t>without </a:t>
            </a:r>
            <a:r>
              <a:rPr lang="en-US">
                <a:solidFill>
                  <a:prstClr val="black"/>
                </a:solidFill>
              </a:rPr>
              <a:t>D</a:t>
            </a:r>
            <a:r>
              <a:rPr lang="en-US" sz="1800">
                <a:solidFill>
                  <a:prstClr val="black"/>
                </a:solidFill>
              </a:rPr>
              <a:t>EEP</a:t>
            </a:r>
            <a:r>
              <a:rPr lang="en-US">
                <a:solidFill>
                  <a:prstClr val="black"/>
                </a:solidFill>
              </a:rPr>
              <a:t>C</a:t>
            </a:r>
            <a:r>
              <a:rPr lang="en-US" sz="1800">
                <a:solidFill>
                  <a:prstClr val="black"/>
                </a:solidFill>
              </a:rPr>
              <a:t>ACHE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7C4B94-2A4F-7449-81FF-AADD5CA67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5B2093-D4B0-4348-922D-4CD37C954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# </a:t>
            </a:r>
            <a:fld id="{0A98A249-9593-3D4B-86FF-EE7CABC9770F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A120341-FAB1-F047-8421-7AD940EA2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2346809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5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1728192"/>
          </a:xfrm>
        </p:spPr>
        <p:txBody>
          <a:bodyPr/>
          <a:lstStyle/>
          <a:p>
            <a:r>
              <a:rPr lang="en-US" sz="4000" dirty="0"/>
              <a:t>Thank you!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5" name="Subtitle 16"/>
          <p:cNvSpPr txBox="1">
            <a:spLocks/>
          </p:cNvSpPr>
          <p:nvPr/>
        </p:nvSpPr>
        <p:spPr bwMode="auto">
          <a:xfrm>
            <a:off x="0" y="450912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 baseline="0">
                <a:solidFill>
                  <a:schemeClr val="bg1"/>
                </a:solidFill>
                <a:latin typeface="Times New Roman"/>
                <a:ea typeface="ＭＳ Ｐゴシック" charset="0"/>
                <a:cs typeface="Times New Roman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ＭＳ Ｐゴシック" charset="0"/>
                <a:cs typeface="Times New Roman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ＭＳ Ｐゴシック" charset="0"/>
                <a:cs typeface="Times New Roman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ＭＳ Ｐゴシック" charset="0"/>
                <a:cs typeface="Times New Roman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ＭＳ Ｐゴシック" charset="0"/>
                <a:cs typeface="Times New Roman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Questions?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047B899D-CC85-3B40-A686-130D79A7D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/>
          <a:p>
            <a:r>
              <a:rPr lang="en-US" dirty="0"/>
              <a:t># </a:t>
            </a:r>
            <a:fld id="{0A98A249-9593-3D4B-86FF-EE7CABC9770F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BA744F24-BCE2-C141-B0C2-FF2E4058B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190148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4085BD3D-067A-8E49-8BA1-16D3BC5B1ECE}"/>
              </a:ext>
            </a:extLst>
          </p:cNvPr>
          <p:cNvGrpSpPr/>
          <p:nvPr/>
        </p:nvGrpSpPr>
        <p:grpSpPr>
          <a:xfrm>
            <a:off x="3694268" y="4473256"/>
            <a:ext cx="1971486" cy="395904"/>
            <a:chOff x="3694268" y="4338532"/>
            <a:chExt cx="1971486" cy="395904"/>
          </a:xfrm>
        </p:grpSpPr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BA1A3388-D6EA-BB49-BCFC-79AB3C2C2CE0}"/>
                </a:ext>
              </a:extLst>
            </p:cNvPr>
            <p:cNvSpPr/>
            <p:nvPr/>
          </p:nvSpPr>
          <p:spPr>
            <a:xfrm flipV="1">
              <a:off x="3694268" y="4338532"/>
              <a:ext cx="1971486" cy="386612"/>
            </a:xfrm>
            <a:prstGeom prst="trapezoid">
              <a:avLst>
                <a:gd name="adj" fmla="val 4557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8D42559-5D89-6448-A318-333BA4DE0306}"/>
                </a:ext>
              </a:extLst>
            </p:cNvPr>
            <p:cNvSpPr txBox="1"/>
            <p:nvPr/>
          </p:nvSpPr>
          <p:spPr>
            <a:xfrm>
              <a:off x="3824649" y="4365104"/>
              <a:ext cx="1710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Caching Policy</a:t>
              </a: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12EF9FCD-1A90-3248-9BDC-C0FF2670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Caching Is Not Easy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DBE99-599C-B94D-BEEA-6F5087BE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288628-6EF5-3148-8920-A2F6D3A143D1}"/>
              </a:ext>
            </a:extLst>
          </p:cNvPr>
          <p:cNvSpPr txBox="1"/>
          <p:nvPr/>
        </p:nvSpPr>
        <p:spPr>
          <a:xfrm>
            <a:off x="0" y="11055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Resources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(e.g. storage space)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at Cache Servers are </a:t>
            </a:r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limited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D05F13-A36C-5644-BC8E-BA4C7A886ACA}"/>
              </a:ext>
            </a:extLst>
          </p:cNvPr>
          <p:cNvSpPr txBox="1"/>
          <p:nvPr/>
        </p:nvSpPr>
        <p:spPr>
          <a:xfrm>
            <a:off x="0" y="1628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All content objects cannot be cached at a cache server !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96061EB-E56C-5B40-9712-AD3A4F33BC89}"/>
              </a:ext>
            </a:extLst>
          </p:cNvPr>
          <p:cNvSpPr/>
          <p:nvPr/>
        </p:nvSpPr>
        <p:spPr>
          <a:xfrm>
            <a:off x="2339752" y="2390593"/>
            <a:ext cx="4680520" cy="210923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0DD37D5-95F2-644E-89B3-34CD9B623B95}"/>
              </a:ext>
            </a:extLst>
          </p:cNvPr>
          <p:cNvSpPr txBox="1">
            <a:spLocks/>
          </p:cNvSpPr>
          <p:nvPr/>
        </p:nvSpPr>
        <p:spPr bwMode="auto">
          <a:xfrm>
            <a:off x="2555776" y="3048447"/>
            <a:ext cx="4680520" cy="1424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60000"/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imes New Roman"/>
                <a:ea typeface="ＭＳ Ｐゴシック" charset="0"/>
                <a:cs typeface="Times New Roman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60000"/>
              <a:buFontTx/>
              <a:buBlip>
                <a:blip r:embed="rId3"/>
              </a:buBlip>
              <a:defRPr sz="2000" kern="1200">
                <a:solidFill>
                  <a:schemeClr val="tx1"/>
                </a:solidFill>
                <a:latin typeface="Times New Roman"/>
                <a:ea typeface="ＭＳ Ｐゴシック" charset="0"/>
                <a:cs typeface="Times New Roman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Times New Roman"/>
                <a:ea typeface="ＭＳ Ｐゴシック" charset="0"/>
                <a:cs typeface="Times New Roman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imes New Roman"/>
                <a:ea typeface="ＭＳ Ｐゴシック" charset="0"/>
                <a:cs typeface="Times New Roman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imes New Roman"/>
                <a:ea typeface="ＭＳ Ｐゴシック" charset="0"/>
                <a:cs typeface="Times New Roman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what content to cache?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when to cache?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what happens when cache is full?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31DDA7-049C-7342-A8CE-8D81456FBAE3}"/>
              </a:ext>
            </a:extLst>
          </p:cNvPr>
          <p:cNvSpPr txBox="1"/>
          <p:nvPr/>
        </p:nvSpPr>
        <p:spPr>
          <a:xfrm>
            <a:off x="3479066" y="5462972"/>
            <a:ext cx="42831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Least Recently Used (LRU) and its variants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Least Frequently Used (LFU) and its variants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Static Caching (or prefetching)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6B0D84-1094-E44C-85F7-58EE26C18AAB}"/>
              </a:ext>
            </a:extLst>
          </p:cNvPr>
          <p:cNvSpPr txBox="1"/>
          <p:nvPr/>
        </p:nvSpPr>
        <p:spPr>
          <a:xfrm>
            <a:off x="899592" y="5457810"/>
            <a:ext cx="2692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Popular examples include: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348941C-0DD9-DF42-B8E6-4AE120D67449}"/>
              </a:ext>
            </a:extLst>
          </p:cNvPr>
          <p:cNvGrpSpPr/>
          <p:nvPr/>
        </p:nvGrpSpPr>
        <p:grpSpPr>
          <a:xfrm>
            <a:off x="7596336" y="5589240"/>
            <a:ext cx="1211225" cy="504056"/>
            <a:chOff x="7380313" y="5517232"/>
            <a:chExt cx="1211225" cy="504056"/>
          </a:xfrm>
        </p:grpSpPr>
        <p:sp>
          <p:nvSpPr>
            <p:cNvPr id="16" name="Right Brace 15">
              <a:extLst>
                <a:ext uri="{FF2B5EF4-FFF2-40B4-BE49-F238E27FC236}">
                  <a16:creationId xmlns:a16="http://schemas.microsoft.com/office/drawing/2014/main" id="{7F6C9F4C-0081-744E-AE57-E24FD3254C98}"/>
                </a:ext>
              </a:extLst>
            </p:cNvPr>
            <p:cNvSpPr/>
            <p:nvPr/>
          </p:nvSpPr>
          <p:spPr>
            <a:xfrm>
              <a:off x="7380313" y="5517232"/>
              <a:ext cx="216024" cy="504056"/>
            </a:xfrm>
            <a:prstGeom prst="rightBrace">
              <a:avLst>
                <a:gd name="adj1" fmla="val 51445"/>
                <a:gd name="adj2" fmla="val 50000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27A4E33-B770-BA46-BB58-77B1B25FDFB1}"/>
                </a:ext>
              </a:extLst>
            </p:cNvPr>
            <p:cNvSpPr txBox="1"/>
            <p:nvPr/>
          </p:nvSpPr>
          <p:spPr>
            <a:xfrm>
              <a:off x="7617425" y="5572619"/>
              <a:ext cx="9741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Reactive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6B817EC-2565-C14E-90A3-C657DFC883D5}"/>
              </a:ext>
            </a:extLst>
          </p:cNvPr>
          <p:cNvGrpSpPr/>
          <p:nvPr/>
        </p:nvGrpSpPr>
        <p:grpSpPr>
          <a:xfrm>
            <a:off x="6456878" y="6123543"/>
            <a:ext cx="1355482" cy="369332"/>
            <a:chOff x="6041568" y="6091620"/>
            <a:chExt cx="1355482" cy="3693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87D3118-2E1D-8C4C-B86B-502D1571C19B}"/>
                </a:ext>
              </a:extLst>
            </p:cNvPr>
            <p:cNvSpPr txBox="1"/>
            <p:nvPr/>
          </p:nvSpPr>
          <p:spPr>
            <a:xfrm>
              <a:off x="6338747" y="6091620"/>
              <a:ext cx="10583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chemeClr val="accent4">
                      <a:lumMod val="7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Proactive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9E45E29-30F9-9E4A-B422-F20D38E24EDE}"/>
                </a:ext>
              </a:extLst>
            </p:cNvPr>
            <p:cNvCxnSpPr>
              <a:cxnSpLocks/>
            </p:cNvCxnSpPr>
            <p:nvPr/>
          </p:nvCxnSpPr>
          <p:spPr>
            <a:xfrm>
              <a:off x="6041568" y="6197206"/>
              <a:ext cx="330632" cy="40106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AA1D208-F3CB-E041-A58E-33965AC22B92}"/>
              </a:ext>
            </a:extLst>
          </p:cNvPr>
          <p:cNvSpPr txBox="1"/>
          <p:nvPr/>
        </p:nvSpPr>
        <p:spPr>
          <a:xfrm>
            <a:off x="2414960" y="2568712"/>
            <a:ext cx="32576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Caching Decisions include:</a:t>
            </a:r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7B256C8A-F99F-BE4F-9409-399E286B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170766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8" grpId="0"/>
      <p:bldP spid="12" grpId="0"/>
      <p:bldP spid="1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B8759D-55F5-6444-B404-4C21F43ED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Heterogeneity in content types and sizes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    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(e.g. web pages  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vs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  videos)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Content-object requests patterns frequently change over time 	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(thus content-object popularity also changes)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Accounting for diversity in content life spans 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(short-lived 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vs.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long-lived content-objects)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Handling burstiness and non-stationary nature of real-world content-object requests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D09C56B-EE81-C942-BA73-F8BED887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Challenges in Caching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40EB24-7E55-2243-B53F-DBA97BDB5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DCDF5D6-EE53-E642-8398-46BFA0CE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80885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39D087-9049-FF4A-AB38-31DFE8AFE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382000" cy="409039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Although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reactive caching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acts faster, it ignores future object popularity. 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While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proactive caching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accounts for future object popularity, it assumes object requests patterns are stationary.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5F6A6A-02F3-1140-9917-9ADEC34FD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Drawbacks of Existing Approaches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69E0A-CCE6-5446-95B9-B4673513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71D8ED5D-13A9-9D45-B93D-524D354D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422850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39D087-9049-FF4A-AB38-31DFE8AFE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382000" cy="409039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Although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reactive caching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acts faster, it ignores future object popularity. 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While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proactive caching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accounts for possible future object popularity, it assumes object requests patterns are stationary.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Adaptive caching policies (e.g. TTL-based) handle the heterogeneity and burstiness of object requests, but still rely on the history of object requests and ignores possible future object request patterns.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5F6A6A-02F3-1140-9917-9ADEC34FD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Drawbacks of Existing Approaches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69E0A-CCE6-5446-95B9-B4673513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8BEA34-16B9-4542-B4A5-C67845E5EAFE}"/>
              </a:ext>
            </a:extLst>
          </p:cNvPr>
          <p:cNvSpPr txBox="1"/>
          <p:nvPr/>
        </p:nvSpPr>
        <p:spPr>
          <a:xfrm>
            <a:off x="571500" y="5229200"/>
            <a:ext cx="8039100" cy="461665"/>
          </a:xfrm>
          <a:prstGeom prst="rect">
            <a:avLst/>
          </a:prstGeom>
          <a:solidFill>
            <a:srgbClr val="97DF8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Existing approaches don’t generalize to different conditions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71D8ED5D-13A9-9D45-B93D-524D354D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E805B5-25FD-B945-8F49-93FC93BE572A}"/>
              </a:ext>
            </a:extLst>
          </p:cNvPr>
          <p:cNvSpPr/>
          <p:nvPr/>
        </p:nvSpPr>
        <p:spPr>
          <a:xfrm>
            <a:off x="590916" y="5671071"/>
            <a:ext cx="8019684" cy="576263"/>
          </a:xfrm>
          <a:prstGeom prst="rect">
            <a:avLst/>
          </a:prstGeom>
          <a:solidFill>
            <a:srgbClr val="97DF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No Single Caching Policy Likely Works Well in All Settings!</a:t>
            </a:r>
          </a:p>
        </p:txBody>
      </p:sp>
    </p:spTree>
    <p:extLst>
      <p:ext uri="{BB962C8B-B14F-4D97-AF65-F5344CB8AC3E}">
        <p14:creationId xmlns:p14="http://schemas.microsoft.com/office/powerpoint/2010/main" val="342173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96250A-4C96-6F4B-9954-AB02D2ACE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24" y="1774800"/>
            <a:ext cx="8784976" cy="3705275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we develop a </a:t>
            </a:r>
            <a:r>
              <a:rPr lang="en-US" sz="2800" b="1" i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self-adaptive</a:t>
            </a:r>
            <a:r>
              <a:rPr lang="en-US" sz="2800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800" b="1" i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data-driven</a:t>
            </a:r>
            <a:r>
              <a:rPr lang="en-US" sz="2800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caching mechanism (via deep learning) that is able to cope with </a:t>
            </a:r>
            <a:r>
              <a:rPr lang="en-US" sz="2800" b="1" i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diverse</a:t>
            </a:r>
            <a:r>
              <a:rPr lang="en-US" sz="2800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800" b="1" i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time-varying</a:t>
            </a:r>
            <a:r>
              <a:rPr lang="en-US" sz="2800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content object characteristics 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(e.g. arrival patterns, popularity, life spans)</a:t>
            </a:r>
            <a:br>
              <a:rPr lang="en-US" sz="2800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improve cache efficiency?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C2BBD3-5F0A-7143-AC67-377E1F8AE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6043D-3E63-DC4B-A2FA-DDC7C077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AC63BE49-98AA-4F45-B332-E5ACA8C8D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F2F71E-AF46-AC48-9F02-C33E5D06C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440" y="865488"/>
            <a:ext cx="7567760" cy="584775"/>
          </a:xfrm>
          <a:prstGeom prst="rect">
            <a:avLst/>
          </a:prstGeom>
          <a:solidFill>
            <a:srgbClr val="CC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3200" dirty="0">
                <a:solidFill>
                  <a:srgbClr val="FF0000"/>
                </a:solidFill>
                <a:latin typeface="Comic Sans MS"/>
                <a:cs typeface="Comic Sans MS"/>
              </a:rPr>
              <a:t>AI comes to rescue!</a:t>
            </a:r>
          </a:p>
        </p:txBody>
      </p:sp>
    </p:spTree>
    <p:extLst>
      <p:ext uri="{BB962C8B-B14F-4D97-AF65-F5344CB8AC3E}">
        <p14:creationId xmlns:p14="http://schemas.microsoft.com/office/powerpoint/2010/main" val="272216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96250A-4C96-6F4B-9954-AB02D2ACE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76047"/>
            <a:ext cx="8784976" cy="3705275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we develop a </a:t>
            </a:r>
            <a:r>
              <a:rPr lang="en-US" b="1" i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self-adaptive</a:t>
            </a:r>
            <a:r>
              <a:rPr lang="en-US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b="1" i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data-driven</a:t>
            </a:r>
            <a:r>
              <a:rPr lang="en-US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caching mechanism via deep learning that is able to generalize to different and time-varying content object characteristics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(e.g. arrival patterns, popularity, life spans)</a:t>
            </a:r>
            <a:br>
              <a:rPr lang="en-US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improve cache efficiency?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C2BBD3-5F0A-7143-AC67-377E1F8AE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6043D-3E63-DC4B-A2FA-DDC7C077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AC63BE49-98AA-4F45-B332-E5ACA8C8D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F2F71E-AF46-AC48-9F02-C33E5D06C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440" y="865488"/>
            <a:ext cx="7567760" cy="584775"/>
          </a:xfrm>
          <a:prstGeom prst="rect">
            <a:avLst/>
          </a:prstGeom>
          <a:solidFill>
            <a:srgbClr val="CC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3200" dirty="0">
                <a:solidFill>
                  <a:srgbClr val="FF0000"/>
                </a:solidFill>
                <a:latin typeface="Comic Sans MS"/>
                <a:cs typeface="Comic Sans MS"/>
              </a:rPr>
              <a:t>AI comes to rescue!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81E9AD2-7448-C64E-9803-7FF1CF6F0587}"/>
              </a:ext>
            </a:extLst>
          </p:cNvPr>
          <p:cNvGrpSpPr/>
          <p:nvPr/>
        </p:nvGrpSpPr>
        <p:grpSpPr>
          <a:xfrm>
            <a:off x="3995935" y="4298777"/>
            <a:ext cx="2558420" cy="1883877"/>
            <a:chOff x="4008638" y="4607985"/>
            <a:chExt cx="1610056" cy="136214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1EB2E3C-5772-BE46-AE0D-17F50849FAFA}"/>
                </a:ext>
              </a:extLst>
            </p:cNvPr>
            <p:cNvSpPr txBox="1"/>
            <p:nvPr/>
          </p:nvSpPr>
          <p:spPr>
            <a:xfrm>
              <a:off x="4008638" y="5600798"/>
              <a:ext cx="1610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input features?</a:t>
              </a:r>
            </a:p>
          </p:txBody>
        </p:sp>
        <p:pic>
          <p:nvPicPr>
            <p:cNvPr id="9" name="Picture 2" descr="Business Multiple Input icon">
              <a:extLst>
                <a:ext uri="{FF2B5EF4-FFF2-40B4-BE49-F238E27FC236}">
                  <a16:creationId xmlns:a16="http://schemas.microsoft.com/office/drawing/2014/main" id="{E8D76159-58B2-714C-86E9-B9D7B06A37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1131" y="4607985"/>
              <a:ext cx="768507" cy="7685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109F25-6BF8-994B-913A-352E9442E920}"/>
              </a:ext>
            </a:extLst>
          </p:cNvPr>
          <p:cNvGrpSpPr/>
          <p:nvPr/>
        </p:nvGrpSpPr>
        <p:grpSpPr>
          <a:xfrm>
            <a:off x="6302798" y="4657747"/>
            <a:ext cx="2312239" cy="1366176"/>
            <a:chOff x="6335501" y="4773003"/>
            <a:chExt cx="2096215" cy="116079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73D983D-D124-2349-BBE9-247E802648A4}"/>
                </a:ext>
              </a:extLst>
            </p:cNvPr>
            <p:cNvSpPr txBox="1"/>
            <p:nvPr/>
          </p:nvSpPr>
          <p:spPr>
            <a:xfrm>
              <a:off x="6335501" y="5564461"/>
              <a:ext cx="2096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interpret and apply?</a:t>
              </a:r>
            </a:p>
          </p:txBody>
        </p:sp>
        <p:pic>
          <p:nvPicPr>
            <p:cNvPr id="12" name="Picture 4" descr="Business Decision icon">
              <a:extLst>
                <a:ext uri="{FF2B5EF4-FFF2-40B4-BE49-F238E27FC236}">
                  <a16:creationId xmlns:a16="http://schemas.microsoft.com/office/drawing/2014/main" id="{03EF673D-9D9C-5347-93A0-F61C4A40C0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8910" y="4773003"/>
              <a:ext cx="599639" cy="5996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C56108E-7D4F-A548-8428-F5E38CF491EF}"/>
              </a:ext>
            </a:extLst>
          </p:cNvPr>
          <p:cNvGrpSpPr/>
          <p:nvPr/>
        </p:nvGrpSpPr>
        <p:grpSpPr>
          <a:xfrm>
            <a:off x="1187624" y="4427204"/>
            <a:ext cx="2629198" cy="1652833"/>
            <a:chOff x="1130232" y="4792674"/>
            <a:chExt cx="1734739" cy="110966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11C3D1F-07C6-E042-B445-A60C36B81C2E}"/>
                </a:ext>
              </a:extLst>
            </p:cNvPr>
            <p:cNvSpPr txBox="1"/>
            <p:nvPr/>
          </p:nvSpPr>
          <p:spPr>
            <a:xfrm>
              <a:off x="1130232" y="5654382"/>
              <a:ext cx="1734739" cy="247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how to model?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CE76ED5-B44D-7C43-88B1-496F728251DD}"/>
                </a:ext>
              </a:extLst>
            </p:cNvPr>
            <p:cNvGrpSpPr/>
            <p:nvPr/>
          </p:nvGrpSpPr>
          <p:grpSpPr>
            <a:xfrm>
              <a:off x="1137103" y="4792674"/>
              <a:ext cx="1076578" cy="617474"/>
              <a:chOff x="1137103" y="4792674"/>
              <a:chExt cx="1076578" cy="617474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1109D7E-4D33-DE44-96F9-2A81D1B59700}"/>
                  </a:ext>
                </a:extLst>
              </p:cNvPr>
              <p:cNvSpPr/>
              <p:nvPr/>
            </p:nvSpPr>
            <p:spPr>
              <a:xfrm>
                <a:off x="1137103" y="4989143"/>
                <a:ext cx="360040" cy="22453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?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37BFFE1-AD0B-B54F-B1B9-C690D9B65ED1}"/>
                  </a:ext>
                </a:extLst>
              </p:cNvPr>
              <p:cNvSpPr/>
              <p:nvPr/>
            </p:nvSpPr>
            <p:spPr>
              <a:xfrm>
                <a:off x="1755739" y="4792674"/>
                <a:ext cx="360040" cy="22453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?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8BBAEFD-053E-E841-A298-76BA777F5B0E}"/>
                  </a:ext>
                </a:extLst>
              </p:cNvPr>
              <p:cNvSpPr/>
              <p:nvPr/>
            </p:nvSpPr>
            <p:spPr>
              <a:xfrm>
                <a:off x="1853641" y="5185612"/>
                <a:ext cx="360040" cy="22453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?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7E48ADB0-EC87-CA4C-9815-46D8A931BC2D}"/>
                  </a:ext>
                </a:extLst>
              </p:cNvPr>
              <p:cNvCxnSpPr>
                <a:stCxn id="16" idx="3"/>
                <a:endCxn id="17" idx="1"/>
              </p:cNvCxnSpPr>
              <p:nvPr/>
            </p:nvCxnSpPr>
            <p:spPr>
              <a:xfrm flipV="1">
                <a:off x="1497143" y="4904942"/>
                <a:ext cx="258596" cy="196469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EA2C2563-F2EA-D645-AAD6-43902FCFB7BD}"/>
                  </a:ext>
                </a:extLst>
              </p:cNvPr>
              <p:cNvCxnSpPr>
                <a:stCxn id="16" idx="3"/>
                <a:endCxn id="18" idx="1"/>
              </p:cNvCxnSpPr>
              <p:nvPr/>
            </p:nvCxnSpPr>
            <p:spPr>
              <a:xfrm>
                <a:off x="1497143" y="5101411"/>
                <a:ext cx="356498" cy="196469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C0903372-4B6B-F84E-963A-9CE7C54F5084}"/>
                  </a:ext>
                </a:extLst>
              </p:cNvPr>
              <p:cNvCxnSpPr>
                <a:stCxn id="17" idx="2"/>
                <a:endCxn id="18" idx="0"/>
              </p:cNvCxnSpPr>
              <p:nvPr/>
            </p:nvCxnSpPr>
            <p:spPr>
              <a:xfrm>
                <a:off x="1935759" y="5017210"/>
                <a:ext cx="97902" cy="16840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5754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6A4DC4-A8B1-7E44-BA3B-F7260C565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10000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Understanding content object characteristics is key to building any caching mechanism.</a:t>
            </a:r>
          </a:p>
          <a:p>
            <a:pPr marL="0" indent="0">
              <a:buSzPct val="100000"/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SzPct val="100000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believe that if we are able to accurately predict vital content object characteristics ahead of time, cache efficiency can be improved.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FCEE03-A81A-D14E-8E81-D8E0EE2BB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Rationale…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FE6129-EAD9-F54A-8C0C-28DF63F7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 </a:t>
            </a:r>
            <a:fld id="{0A98A249-9593-3D4B-86FF-EE7CABC9770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4FE4C5-9EF4-5A4D-8A6A-EC90178FDD10}"/>
              </a:ext>
            </a:extLst>
          </p:cNvPr>
          <p:cNvSpPr txBox="1"/>
          <p:nvPr/>
        </p:nvSpPr>
        <p:spPr>
          <a:xfrm>
            <a:off x="304801" y="414908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paper, we specifically focus on predicting </a:t>
            </a:r>
            <a:r>
              <a:rPr lang="en-US" sz="2800" b="1" dirty="0">
                <a:solidFill>
                  <a:srgbClr val="3333B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 object popularity </a:t>
            </a:r>
            <a:r>
              <a:rPr lang="en-US" sz="28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ahead of time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such that caching can be improved </a:t>
            </a:r>
            <a:r>
              <a:rPr lang="en-US" sz="20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(e.g. by prefetching them)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EF556A8-C85F-FD44-9B5C-EBDA76104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</a:t>
            </a:r>
            <a:r>
              <a:rPr lang="en-US" sz="1050" dirty="0"/>
              <a:t>EEP</a:t>
            </a:r>
            <a:r>
              <a:rPr lang="en-US" dirty="0"/>
              <a:t>C</a:t>
            </a:r>
            <a:r>
              <a:rPr lang="en-US" sz="1050" dirty="0"/>
              <a:t>ACHE</a:t>
            </a:r>
            <a:r>
              <a:rPr lang="en-US" dirty="0"/>
              <a:t> | </a:t>
            </a:r>
            <a:r>
              <a:rPr lang="en-US" dirty="0" err="1"/>
              <a:t>NetAI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95469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Beam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15001</TotalTime>
  <Words>1767</Words>
  <Application>Microsoft Macintosh PowerPoint</Application>
  <PresentationFormat>On-screen Show (4:3)</PresentationFormat>
  <Paragraphs>429</Paragraphs>
  <Slides>23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Calibri</vt:lpstr>
      <vt:lpstr>Cambria Math</vt:lpstr>
      <vt:lpstr>Comic Sans MS</vt:lpstr>
      <vt:lpstr>Times New Roman</vt:lpstr>
      <vt:lpstr>Wingdings</vt:lpstr>
      <vt:lpstr>Beamer</vt:lpstr>
      <vt:lpstr>DEEPCACHE: A Deep Learning Based Framework For Content Caching</vt:lpstr>
      <vt:lpstr>Content Caching is Important!</vt:lpstr>
      <vt:lpstr>Caching Is Not Easy</vt:lpstr>
      <vt:lpstr>Challenges in Caching</vt:lpstr>
      <vt:lpstr>Drawbacks of Existing Approaches</vt:lpstr>
      <vt:lpstr>Drawbacks of Existing Approaches</vt:lpstr>
      <vt:lpstr>Goal</vt:lpstr>
      <vt:lpstr>Goal</vt:lpstr>
      <vt:lpstr>The Rationale…</vt:lpstr>
      <vt:lpstr>A Naïve Simple Approach</vt:lpstr>
      <vt:lpstr>It’s Better to Predict  …</vt:lpstr>
      <vt:lpstr>Can We Do Better?</vt:lpstr>
      <vt:lpstr>Our Approach – Sequence Construction</vt:lpstr>
      <vt:lpstr>Our Approach – Seq2Seq Model</vt:lpstr>
      <vt:lpstr>Why Choose Seq2Seq?</vt:lpstr>
      <vt:lpstr>Content Popularity Prediction Model</vt:lpstr>
      <vt:lpstr>DEEPCACHE</vt:lpstr>
      <vt:lpstr>A Case for DEEPCACHE</vt:lpstr>
      <vt:lpstr>Synthetic Workload Generation &amp; Evaluation Settings</vt:lpstr>
      <vt:lpstr>Performance of Content Popularity Prediction</vt:lpstr>
      <vt:lpstr>Cache Hit Efficiency in DEEPCACHE</vt:lpstr>
      <vt:lpstr>Conclusion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PHV</dc:creator>
  <cp:lastModifiedBy>Eman R Shehata</cp:lastModifiedBy>
  <cp:revision>869</cp:revision>
  <cp:lastPrinted>2015-06-05T02:45:58Z</cp:lastPrinted>
  <dcterms:created xsi:type="dcterms:W3CDTF">2010-08-20T18:38:47Z</dcterms:created>
  <dcterms:modified xsi:type="dcterms:W3CDTF">2018-09-21T03:56:32Z</dcterms:modified>
</cp:coreProperties>
</file>