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5" r:id="rId3"/>
    <p:sldId id="257" r:id="rId4"/>
    <p:sldId id="290" r:id="rId5"/>
    <p:sldId id="347" r:id="rId6"/>
    <p:sldId id="348" r:id="rId7"/>
    <p:sldId id="349" r:id="rId8"/>
    <p:sldId id="350" r:id="rId9"/>
    <p:sldId id="353" r:id="rId10"/>
    <p:sldId id="354" r:id="rId11"/>
    <p:sldId id="351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88" r:id="rId20"/>
    <p:sldId id="362" r:id="rId21"/>
    <p:sldId id="363" r:id="rId22"/>
    <p:sldId id="288" r:id="rId23"/>
    <p:sldId id="373" r:id="rId24"/>
    <p:sldId id="389" r:id="rId25"/>
    <p:sldId id="374" r:id="rId26"/>
    <p:sldId id="375" r:id="rId27"/>
    <p:sldId id="376" r:id="rId28"/>
    <p:sldId id="377" r:id="rId29"/>
    <p:sldId id="378" r:id="rId30"/>
    <p:sldId id="368" r:id="rId31"/>
    <p:sldId id="324" r:id="rId32"/>
    <p:sldId id="379" r:id="rId33"/>
    <p:sldId id="380" r:id="rId34"/>
    <p:sldId id="381" r:id="rId35"/>
    <p:sldId id="383" r:id="rId36"/>
    <p:sldId id="384" r:id="rId37"/>
    <p:sldId id="385" r:id="rId38"/>
    <p:sldId id="386" r:id="rId39"/>
    <p:sldId id="390" r:id="rId40"/>
    <p:sldId id="391" r:id="rId41"/>
    <p:sldId id="370" r:id="rId42"/>
    <p:sldId id="28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A00000"/>
    <a:srgbClr val="5060D0"/>
    <a:srgbClr val="00A000"/>
    <a:srgbClr val="F259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0" autoAdjust="0"/>
    <p:restoredTop sz="85080"/>
  </p:normalViewPr>
  <p:slideViewPr>
    <p:cSldViewPr snapToGrid="0" snapToObjects="1">
      <p:cViewPr>
        <p:scale>
          <a:sx n="89" d="100"/>
          <a:sy n="89" d="100"/>
        </p:scale>
        <p:origin x="3648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D7B3-838A-C445-8EEE-DEC88BCE35D6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97AD4-2940-6844-9337-0EF7B7B8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65A3-7A08-0F4F-B9A3-4F96AD64C375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D0BF8-5D2A-D044-86D7-15D89B4A4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>
                <a:solidFill>
                  <a:srgbClr val="5060D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DCC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30338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30338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6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4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060D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00" y="1927217"/>
            <a:ext cx="852334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5060D0"/>
                </a:solidFill>
              </a:rPr>
              <a:t>Adaptive Resilient Routing via Preorders in SDN</a:t>
            </a:r>
            <a:endParaRPr lang="en-US" dirty="0">
              <a:solidFill>
                <a:srgbClr val="5060D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" y="3878595"/>
            <a:ext cx="83566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Eman Ramadan</a:t>
            </a:r>
            <a:r>
              <a:rPr lang="en-US" sz="2800" dirty="0" smtClean="0"/>
              <a:t>, </a:t>
            </a:r>
            <a:r>
              <a:rPr lang="en-US" sz="2800" dirty="0" err="1" smtClean="0"/>
              <a:t>Hesham</a:t>
            </a:r>
            <a:r>
              <a:rPr lang="en-US" sz="2800" dirty="0" smtClean="0"/>
              <a:t> </a:t>
            </a:r>
            <a:r>
              <a:rPr lang="en-US" sz="2800" dirty="0" err="1" smtClean="0"/>
              <a:t>Mekky</a:t>
            </a:r>
            <a:r>
              <a:rPr lang="en-US" sz="2800" dirty="0" smtClean="0"/>
              <a:t>, Braulio </a:t>
            </a:r>
            <a:r>
              <a:rPr lang="en-US" sz="2800" dirty="0" err="1" smtClean="0"/>
              <a:t>Dumba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Zhi</a:t>
            </a:r>
            <a:r>
              <a:rPr lang="en-US" sz="2800" dirty="0"/>
              <a:t>-Li </a:t>
            </a:r>
            <a:r>
              <a:rPr lang="en-US" sz="2800" dirty="0" smtClean="0"/>
              <a:t>Zhang </a:t>
            </a:r>
            <a:endParaRPr lang="en-US" sz="2800" dirty="0"/>
          </a:p>
          <a:p>
            <a:r>
              <a:rPr lang="en-US" sz="2800" dirty="0" smtClean="0"/>
              <a:t>University </a:t>
            </a:r>
            <a:r>
              <a:rPr lang="en-US" sz="2800" dirty="0"/>
              <a:t>of </a:t>
            </a:r>
            <a:r>
              <a:rPr lang="en-US" sz="2800" dirty="0" smtClean="0"/>
              <a:t>Minnesota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11" y="5572790"/>
            <a:ext cx="1352243" cy="7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1623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6469" y="4457700"/>
            <a:ext cx="9087531" cy="2300813"/>
            <a:chOff x="-863109" y="1689693"/>
            <a:chExt cx="10865011" cy="2513769"/>
          </a:xfrm>
        </p:grpSpPr>
        <p:sp>
          <p:nvSpPr>
            <p:cNvPr id="58" name="TextBox 57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flipH="1">
                  <a:off x="8075247" y="5935222"/>
                  <a:ext cx="726887" cy="2994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7073334" y="5229672"/>
                  <a:ext cx="696269" cy="37382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 flipV="1">
                  <a:off x="7073334" y="5882099"/>
                  <a:ext cx="696269" cy="35254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075247" y="5229672"/>
                  <a:ext cx="726887" cy="4269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19500"/>
            <a:ext cx="5741195" cy="29373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676899"/>
            <a:ext cx="457200" cy="36576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143500"/>
            <a:ext cx="457200" cy="365760"/>
          </a:xfrm>
          <a:prstGeom prst="rect">
            <a:avLst/>
          </a:prstGeom>
        </p:spPr>
      </p:pic>
      <p:pic>
        <p:nvPicPr>
          <p:cNvPr id="107" name="Picture 10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3200"/>
            <a:ext cx="8001000" cy="292100"/>
          </a:xfrm>
          <a:prstGeom prst="rect">
            <a:avLst/>
          </a:prstGeom>
        </p:spPr>
      </p:pic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750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469" y="4470400"/>
            <a:ext cx="9087531" cy="2300813"/>
            <a:chOff x="-863109" y="1689693"/>
            <a:chExt cx="10865011" cy="2513769"/>
          </a:xfrm>
        </p:grpSpPr>
        <p:sp>
          <p:nvSpPr>
            <p:cNvPr id="6" name="TextBox 5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8075247" y="5935222"/>
                  <a:ext cx="726887" cy="2994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073334" y="5229672"/>
                  <a:ext cx="696269" cy="37382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7073334" y="5882099"/>
                  <a:ext cx="696269" cy="35254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075247" y="5229672"/>
                  <a:ext cx="726887" cy="4269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32200"/>
            <a:ext cx="5741195" cy="2937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689599"/>
            <a:ext cx="457200" cy="3657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156200"/>
            <a:ext cx="457200" cy="36576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3200"/>
            <a:ext cx="8001000" cy="292100"/>
          </a:xfrm>
          <a:prstGeom prst="rect">
            <a:avLst/>
          </a:prstGeom>
        </p:spPr>
      </p:pic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1750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6469" y="4470400"/>
            <a:ext cx="9087531" cy="2300813"/>
            <a:chOff x="-863109" y="1689693"/>
            <a:chExt cx="10865011" cy="2513769"/>
          </a:xfrm>
        </p:grpSpPr>
        <p:sp>
          <p:nvSpPr>
            <p:cNvPr id="59" name="TextBox 58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97" name="Straight Arrow Connector 96"/>
                <p:cNvCxnSpPr/>
                <p:nvPr/>
              </p:nvCxnSpPr>
              <p:spPr>
                <a:xfrm flipH="1">
                  <a:off x="8075247" y="5935222"/>
                  <a:ext cx="726887" cy="2994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7073334" y="5229672"/>
                  <a:ext cx="696269" cy="37382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 flipV="1">
                  <a:off x="7073334" y="5882099"/>
                  <a:ext cx="696269" cy="35254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8075247" y="5229672"/>
                  <a:ext cx="726887" cy="4269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100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689600"/>
            <a:ext cx="457200" cy="36576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56200"/>
            <a:ext cx="457200" cy="365760"/>
          </a:xfrm>
          <a:prstGeom prst="rect">
            <a:avLst/>
          </a:prstGeom>
        </p:spPr>
      </p:pic>
      <p:pic>
        <p:nvPicPr>
          <p:cNvPr id="107" name="Picture 10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08400"/>
            <a:ext cx="8216900" cy="660400"/>
          </a:xfrm>
          <a:prstGeom prst="rect">
            <a:avLst/>
          </a:prstGeom>
        </p:spPr>
      </p:pic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4671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469" y="4457700"/>
            <a:ext cx="9087531" cy="2300813"/>
            <a:chOff x="-863109" y="1689693"/>
            <a:chExt cx="10865011" cy="2513769"/>
          </a:xfrm>
        </p:grpSpPr>
        <p:sp>
          <p:nvSpPr>
            <p:cNvPr id="6" name="TextBox 5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8075247" y="5935222"/>
                  <a:ext cx="726887" cy="2994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073334" y="5229672"/>
                  <a:ext cx="696269" cy="37382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7073334" y="5882099"/>
                  <a:ext cx="696269" cy="35254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075247" y="5229672"/>
                  <a:ext cx="726887" cy="4269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768340"/>
            <a:ext cx="457200" cy="3657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43500"/>
            <a:ext cx="457200" cy="36576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6" y="3949700"/>
            <a:ext cx="6972300" cy="6604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5753100"/>
            <a:ext cx="457200" cy="36576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" y="5106350"/>
            <a:ext cx="8589958" cy="679206"/>
          </a:xfrm>
          <a:prstGeom prst="rect">
            <a:avLst/>
          </a:prstGeom>
          <a:solidFill>
            <a:srgbClr val="000090"/>
          </a:solidFill>
        </p:spPr>
      </p:pic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</a:t>
            </a:r>
            <a:r>
              <a:rPr lang="en-US" dirty="0">
                <a:latin typeface="Univer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/>
              <a:t>Path: Can We Do Better? 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317391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dirty="0" smtClean="0"/>
              <a:t>Fundamental </a:t>
            </a:r>
            <a:r>
              <a:rPr lang="en-US" sz="3600" dirty="0"/>
              <a:t>Limitations of Conventional </a:t>
            </a:r>
            <a:r>
              <a:rPr lang="en-US" sz="3600" dirty="0" smtClean="0"/>
              <a:t>Path-based </a:t>
            </a:r>
            <a:r>
              <a:rPr lang="en-US" sz="3600" dirty="0"/>
              <a:t>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/>
              <a:t>paths </a:t>
            </a:r>
            <a:r>
              <a:rPr lang="en-US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/>
              <a:t>paths </a:t>
            </a:r>
            <a:r>
              <a:rPr lang="en-US" dirty="0"/>
              <a:t>are fragile: failure of any node or link renders it invalid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300" dirty="0"/>
              <a:t>What about using a Routing DAG (directed acyclic graph)?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A00000"/>
                </a:solidFill>
              </a:rPr>
              <a:t>no </a:t>
            </a:r>
            <a:r>
              <a:rPr lang="en-US" dirty="0">
                <a:solidFill>
                  <a:srgbClr val="A00000"/>
                </a:solidFill>
              </a:rPr>
              <a:t>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A00000"/>
                </a:solidFill>
              </a:rPr>
              <a:t>any </a:t>
            </a:r>
            <a:r>
              <a:rPr lang="en-US" dirty="0">
                <a:solidFill>
                  <a:srgbClr val="A00000"/>
                </a:solidFill>
              </a:rPr>
              <a:t>outgoing link in the routing DAG can be </a:t>
            </a:r>
            <a:r>
              <a:rPr lang="en-US" dirty="0" smtClean="0">
                <a:solidFill>
                  <a:srgbClr val="A00000"/>
                </a:solidFill>
              </a:rPr>
              <a:t>dynamically utilized</a:t>
            </a:r>
            <a:endParaRPr lang="en-US" dirty="0">
              <a:solidFill>
                <a:srgbClr val="A000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>
                <a:solidFill>
                  <a:srgbClr val="0000FF"/>
                </a:solidFill>
              </a:rPr>
              <a:t>   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1656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36" y="4470400"/>
            <a:ext cx="9087531" cy="2300813"/>
            <a:chOff x="-863109" y="1689693"/>
            <a:chExt cx="10865011" cy="2513769"/>
          </a:xfrm>
        </p:grpSpPr>
        <p:sp>
          <p:nvSpPr>
            <p:cNvPr id="6" name="TextBox 5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8075247" y="5935222"/>
                  <a:ext cx="726887" cy="2994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073334" y="5229672"/>
                  <a:ext cx="696269" cy="37382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7073334" y="5882099"/>
                  <a:ext cx="696269" cy="35254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075247" y="5229672"/>
                  <a:ext cx="726887" cy="4269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6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</a:t>
            </a:r>
            <a:r>
              <a:rPr lang="en-US" dirty="0">
                <a:latin typeface="Univer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/>
              <a:t>Path: Can We Do Better? 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317391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dirty="0" smtClean="0"/>
              <a:t>Fundamental </a:t>
            </a:r>
            <a:r>
              <a:rPr lang="en-US" sz="3600" dirty="0"/>
              <a:t>Limitations of Conventional </a:t>
            </a:r>
            <a:r>
              <a:rPr lang="en-US" sz="3600" dirty="0" smtClean="0"/>
              <a:t>Path-based </a:t>
            </a:r>
            <a:r>
              <a:rPr lang="en-US" sz="3600" dirty="0"/>
              <a:t>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/>
              <a:t>paths </a:t>
            </a:r>
            <a:r>
              <a:rPr lang="en-US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/>
              <a:t>paths </a:t>
            </a:r>
            <a:r>
              <a:rPr lang="en-US" dirty="0"/>
              <a:t>are fragile: failure of any node or link renders it invalid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300" dirty="0"/>
              <a:t>What about using a Routing DAG (directed acyclic graph)?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A00000"/>
                </a:solidFill>
              </a:rPr>
              <a:t>no </a:t>
            </a:r>
            <a:r>
              <a:rPr lang="en-US" dirty="0">
                <a:solidFill>
                  <a:srgbClr val="A00000"/>
                </a:solidFill>
              </a:rPr>
              <a:t>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dirty="0" smtClean="0">
                <a:solidFill>
                  <a:srgbClr val="A00000"/>
                </a:solidFill>
              </a:rPr>
              <a:t>any </a:t>
            </a:r>
            <a:r>
              <a:rPr lang="en-US" dirty="0">
                <a:solidFill>
                  <a:srgbClr val="A00000"/>
                </a:solidFill>
              </a:rPr>
              <a:t>outgoing link in the routing DAG can be </a:t>
            </a:r>
            <a:r>
              <a:rPr lang="en-US" dirty="0" smtClean="0">
                <a:solidFill>
                  <a:srgbClr val="A00000"/>
                </a:solidFill>
              </a:rPr>
              <a:t>dynamically </a:t>
            </a:r>
            <a:r>
              <a:rPr lang="en-US" dirty="0">
                <a:solidFill>
                  <a:srgbClr val="A00000"/>
                </a:solidFill>
              </a:rPr>
              <a:t>utilized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>
                <a:solidFill>
                  <a:srgbClr val="0000FF"/>
                </a:solidFill>
              </a:rPr>
              <a:t>   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39243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111" y="4203700"/>
            <a:ext cx="9087531" cy="2300813"/>
            <a:chOff x="-863109" y="1689693"/>
            <a:chExt cx="10865011" cy="2513769"/>
          </a:xfrm>
        </p:grpSpPr>
        <p:sp>
          <p:nvSpPr>
            <p:cNvPr id="54" name="TextBox 53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Oval 96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887387"/>
            <a:ext cx="457200" cy="36576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887387"/>
            <a:ext cx="457200" cy="36576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496987"/>
            <a:ext cx="457200" cy="36576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96987"/>
            <a:ext cx="457200" cy="36576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420787"/>
            <a:ext cx="457200" cy="365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016" y="6350903"/>
            <a:ext cx="9087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Can survive arbitrary link/node failures as long as they do not disconnect 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DAGs Sufficient for Resiliency?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1"/>
            <a:ext cx="8229600" cy="25869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Routing DAG (directed acyclic graph</a:t>
            </a:r>
            <a:r>
              <a:rPr lang="en-US" dirty="0" smtClean="0"/>
              <a:t>) </a:t>
            </a:r>
            <a:endParaRPr lang="en-US" dirty="0"/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no 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any outgoing link in the routing DAG can be </a:t>
            </a:r>
            <a:r>
              <a:rPr lang="en-US" sz="2400" dirty="0" smtClean="0"/>
              <a:t>dynamically</a:t>
            </a:r>
            <a:br>
              <a:rPr lang="en-US" sz="2400" dirty="0" smtClean="0"/>
            </a:br>
            <a:endParaRPr lang="en-US" sz="2400" dirty="0">
              <a:solidFill>
                <a:srgbClr val="5060D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Sufficient to guarantee </a:t>
            </a:r>
            <a:r>
              <a:rPr lang="en-US" sz="2800" i="1" dirty="0" smtClean="0">
                <a:solidFill>
                  <a:srgbClr val="FF0000"/>
                </a:solidFill>
              </a:rPr>
              <a:t>optimal resiliency </a:t>
            </a:r>
            <a:r>
              <a:rPr lang="en-US" sz="2800" dirty="0" smtClean="0">
                <a:solidFill>
                  <a:srgbClr val="FF0000"/>
                </a:solidFill>
              </a:rPr>
              <a:t>for any topology?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i.e., ensure data delivery from</a:t>
            </a:r>
            <a:r>
              <a:rPr lang="en-US" sz="2800" i="1" dirty="0" smtClean="0">
                <a:solidFill>
                  <a:srgbClr val="FF0000"/>
                </a:solidFill>
              </a:rPr>
              <a:t> s </a:t>
            </a: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under arbitrary failures as long as they do not disconnect the two nodes?</a:t>
            </a:r>
          </a:p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63096" y="3949700"/>
            <a:ext cx="575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New (slightly modified) 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469" y="4483100"/>
            <a:ext cx="9087531" cy="2300813"/>
            <a:chOff x="56469" y="4483100"/>
            <a:chExt cx="9087531" cy="2300813"/>
          </a:xfrm>
        </p:grpSpPr>
        <p:grpSp>
          <p:nvGrpSpPr>
            <p:cNvPr id="107" name="Group 106"/>
            <p:cNvGrpSpPr/>
            <p:nvPr/>
          </p:nvGrpSpPr>
          <p:grpSpPr>
            <a:xfrm>
              <a:off x="56469" y="4483100"/>
              <a:ext cx="9087531" cy="2300813"/>
              <a:chOff x="-863109" y="1689693"/>
              <a:chExt cx="10865011" cy="2513769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965941" y="3588857"/>
                <a:ext cx="6151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813520" y="3584227"/>
                <a:ext cx="593084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8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545791" y="3587243"/>
                <a:ext cx="793036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-863109" y="1689693"/>
                <a:ext cx="10865011" cy="1920018"/>
                <a:chOff x="-863109" y="1689693"/>
                <a:chExt cx="10865011" cy="1920018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965941" y="1741542"/>
                  <a:ext cx="6151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sz="2800" b="1" baseline="-25000" dirty="0" smtClean="0">
                      <a:solidFill>
                        <a:srgbClr val="0000FF"/>
                      </a:solidFill>
                    </a:rPr>
                    <a:t>2</a:t>
                  </a:r>
                  <a:endParaRPr lang="en-US" sz="28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14" name="Straight Arrow Connector 113"/>
                <p:cNvCxnSpPr/>
                <p:nvPr/>
              </p:nvCxnSpPr>
              <p:spPr>
                <a:xfrm flipH="1">
                  <a:off x="1271585" y="3071373"/>
                  <a:ext cx="647839" cy="340222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409423" y="2406624"/>
                  <a:ext cx="556519" cy="46984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 flipV="1">
                  <a:off x="409423" y="3073471"/>
                  <a:ext cx="556519" cy="338125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-863109" y="2669683"/>
                  <a:ext cx="1093253" cy="470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sz="2200" b="1" dirty="0" smtClean="0">
                      <a:solidFill>
                        <a:srgbClr val="0000FF"/>
                      </a:solidFill>
                    </a:rPr>
                    <a:t>=v</a:t>
                  </a:r>
                  <a:r>
                    <a:rPr lang="en-US" sz="2200" b="1" baseline="-25000" dirty="0" smtClean="0">
                      <a:solidFill>
                        <a:srgbClr val="0000FF"/>
                      </a:solidFill>
                    </a:rPr>
                    <a:t>1</a:t>
                  </a:r>
                  <a:endParaRPr lang="en-US" sz="22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271585" y="2406624"/>
                  <a:ext cx="647839" cy="4677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 flipH="1">
                  <a:off x="3025965" y="3104997"/>
                  <a:ext cx="618823" cy="340219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>
                  <a:off x="2135546" y="2440246"/>
                  <a:ext cx="584775" cy="434127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 flipV="1">
                  <a:off x="2135546" y="3071373"/>
                  <a:ext cx="584775" cy="373842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/>
                <p:cNvSpPr txBox="1"/>
                <p:nvPr/>
              </p:nvSpPr>
              <p:spPr>
                <a:xfrm>
                  <a:off x="3534519" y="2261341"/>
                  <a:ext cx="5802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sz="2800" b="1" baseline="-25000" dirty="0" smtClean="0">
                      <a:solidFill>
                        <a:srgbClr val="0000FF"/>
                      </a:solidFill>
                    </a:rPr>
                    <a:t>5</a:t>
                  </a:r>
                  <a:endParaRPr lang="en-US" sz="28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761570" y="1689693"/>
                  <a:ext cx="667830" cy="5716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sz="2800" b="1" baseline="-25000" dirty="0" smtClean="0">
                      <a:solidFill>
                        <a:srgbClr val="0000FF"/>
                      </a:solidFill>
                    </a:rPr>
                    <a:t>6</a:t>
                  </a:r>
                  <a:endParaRPr lang="en-US" sz="28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704945" y="2213682"/>
                  <a:ext cx="657387" cy="5716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sz="2800" b="1" baseline="-25000" dirty="0" smtClean="0">
                      <a:solidFill>
                        <a:srgbClr val="0000FF"/>
                      </a:solidFill>
                    </a:rPr>
                    <a:t>3</a:t>
                  </a:r>
                  <a:endParaRPr lang="en-US" sz="28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3025965" y="2440246"/>
                  <a:ext cx="618823" cy="467751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flipH="1">
                  <a:off x="4882098" y="3099651"/>
                  <a:ext cx="720331" cy="349908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>
                  <a:off x="3860910" y="2457112"/>
                  <a:ext cx="715545" cy="450885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H="1" flipV="1">
                  <a:off x="3860910" y="3104997"/>
                  <a:ext cx="715545" cy="344562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882098" y="2457112"/>
                  <a:ext cx="720331" cy="44553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5597719" y="2332488"/>
                  <a:ext cx="6325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sz="2800" b="1" baseline="-25000" dirty="0" smtClean="0">
                      <a:solidFill>
                        <a:srgbClr val="0000FF"/>
                      </a:solidFill>
                    </a:rPr>
                    <a:t>7</a:t>
                  </a:r>
                  <a:endParaRPr lang="en-US" sz="28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8635336" y="2740575"/>
                  <a:ext cx="1366566" cy="470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>
                      <a:solidFill>
                        <a:srgbClr val="0000FF"/>
                      </a:solidFill>
                    </a:rPr>
                    <a:t>d</a:t>
                  </a:r>
                  <a:r>
                    <a:rPr lang="en-US" sz="2200" b="1" dirty="0" smtClean="0">
                      <a:solidFill>
                        <a:srgbClr val="0000FF"/>
                      </a:solidFill>
                    </a:rPr>
                    <a:t>=v</a:t>
                  </a:r>
                  <a:r>
                    <a:rPr lang="en-US" sz="2200" b="1" baseline="-25000" dirty="0" smtClean="0">
                      <a:solidFill>
                        <a:srgbClr val="0000FF"/>
                      </a:solidFill>
                    </a:rPr>
                    <a:t>2L+1</a:t>
                  </a:r>
                  <a:endParaRPr lang="en-US" sz="2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490197" y="1736188"/>
                  <a:ext cx="848630" cy="5716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sz="2800" b="1" baseline="-25000" dirty="0" smtClean="0">
                      <a:solidFill>
                        <a:srgbClr val="0000FF"/>
                      </a:solidFill>
                    </a:rPr>
                    <a:t>10</a:t>
                  </a:r>
                  <a:endParaRPr lang="en-US" sz="28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6059100" y="2572237"/>
                  <a:ext cx="467997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00FF"/>
                      </a:solidFill>
                    </a:rPr>
                    <a:t>…</a:t>
                  </a:r>
                  <a:endParaRPr lang="en-US" sz="32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148541" y="28356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874663" y="2833573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965942" y="3272294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965942" y="2267323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3600028" y="2867196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2720321" y="3305915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2720321" y="2300945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5557668" y="2861850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4576455" y="3310257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4576455" y="2317810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44" name="Group 143"/>
                <p:cNvGrpSpPr/>
                <p:nvPr/>
              </p:nvGrpSpPr>
              <p:grpSpPr>
                <a:xfrm>
                  <a:off x="6668819" y="2326139"/>
                  <a:ext cx="2034443" cy="1283572"/>
                  <a:chOff x="6920512" y="5090371"/>
                  <a:chExt cx="2034443" cy="1283572"/>
                </a:xfrm>
              </p:grpSpPr>
              <p:cxnSp>
                <p:nvCxnSpPr>
                  <p:cNvPr id="146" name="Straight Arrow Connector 145"/>
                  <p:cNvCxnSpPr/>
                  <p:nvPr/>
                </p:nvCxnSpPr>
                <p:spPr>
                  <a:xfrm flipH="1">
                    <a:off x="8075247" y="5894422"/>
                    <a:ext cx="618826" cy="340221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7181394" y="5229672"/>
                    <a:ext cx="588209" cy="414626"/>
                  </a:xfrm>
                  <a:prstGeom prst="line">
                    <a:avLst/>
                  </a:prstGeom>
                  <a:ln w="38100" cmpd="sng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flipH="1" flipV="1">
                    <a:off x="7181394" y="5841299"/>
                    <a:ext cx="588209" cy="393345"/>
                  </a:xfrm>
                  <a:prstGeom prst="line">
                    <a:avLst/>
                  </a:prstGeom>
                  <a:ln w="38100" cmpd="sng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8075247" y="5229672"/>
                    <a:ext cx="618826" cy="467750"/>
                  </a:xfrm>
                  <a:prstGeom prst="line">
                    <a:avLst/>
                  </a:prstGeom>
                  <a:ln w="38100" cmpd="sng">
                    <a:solidFill>
                      <a:schemeClr val="tx1"/>
                    </a:solidFill>
                    <a:headEnd type="none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0" name="Oval 149"/>
                  <p:cNvSpPr/>
                  <p:nvPr/>
                </p:nvSpPr>
                <p:spPr>
                  <a:xfrm>
                    <a:off x="8649312" y="5656621"/>
                    <a:ext cx="305643" cy="2786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7769604" y="6095342"/>
                    <a:ext cx="305643" cy="2786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7769604" y="5090371"/>
                    <a:ext cx="305643" cy="2786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6920512" y="5603498"/>
                    <a:ext cx="305643" cy="27860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45" name="TextBox 144"/>
                <p:cNvSpPr txBox="1"/>
                <p:nvPr/>
              </p:nvSpPr>
              <p:spPr>
                <a:xfrm>
                  <a:off x="7227747" y="1751103"/>
                  <a:ext cx="1113917" cy="5716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sz="2800" b="1" baseline="-25000" dirty="0" smtClean="0">
                      <a:solidFill>
                        <a:srgbClr val="0000FF"/>
                      </a:solidFill>
                    </a:rPr>
                    <a:t>4L-2</a:t>
                  </a:r>
                  <a:endParaRPr lang="en-US" sz="2800" b="1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7311205" y="3631814"/>
                <a:ext cx="947001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>
              <a:stCxn id="137" idx="4"/>
              <a:endCxn id="136" idx="0"/>
            </p:cNvCxnSpPr>
            <p:nvPr/>
          </p:nvCxnSpPr>
          <p:spPr bwMode="auto">
            <a:xfrm>
              <a:off x="1714114" y="5266795"/>
              <a:ext cx="0" cy="66483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3" idx="4"/>
              <a:endCxn id="142" idx="0"/>
            </p:cNvCxnSpPr>
            <p:nvPr/>
          </p:nvCxnSpPr>
          <p:spPr bwMode="auto">
            <a:xfrm>
              <a:off x="4733959" y="5313005"/>
              <a:ext cx="0" cy="653372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52" idx="4"/>
              <a:endCxn id="151" idx="0"/>
            </p:cNvCxnSpPr>
            <p:nvPr/>
          </p:nvCxnSpPr>
          <p:spPr bwMode="auto">
            <a:xfrm>
              <a:off x="7194202" y="5320628"/>
              <a:ext cx="0" cy="66483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0" idx="4"/>
              <a:endCxn id="139" idx="0"/>
            </p:cNvCxnSpPr>
            <p:nvPr/>
          </p:nvCxnSpPr>
          <p:spPr bwMode="auto">
            <a:xfrm>
              <a:off x="3181483" y="5297568"/>
              <a:ext cx="0" cy="664834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33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DAGs Sufficient for Resiliency?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1"/>
            <a:ext cx="8229600" cy="25869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Routing DAG (directed acyclic graph</a:t>
            </a:r>
            <a:r>
              <a:rPr lang="en-US" dirty="0" smtClean="0"/>
              <a:t>) </a:t>
            </a:r>
            <a:endParaRPr lang="en-US" dirty="0"/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no 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any outgoing link in the routing DAG can be </a:t>
            </a:r>
            <a:r>
              <a:rPr lang="en-US" sz="2400" dirty="0" smtClean="0"/>
              <a:t>dynamically</a:t>
            </a:r>
            <a:br>
              <a:rPr lang="en-US" sz="2400" dirty="0" smtClean="0"/>
            </a:br>
            <a:endParaRPr lang="en-US" sz="2400" dirty="0">
              <a:solidFill>
                <a:srgbClr val="5060D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Sufficient to guarantee </a:t>
            </a:r>
            <a:r>
              <a:rPr lang="en-US" sz="2800" i="1" dirty="0" smtClean="0">
                <a:solidFill>
                  <a:srgbClr val="FF0000"/>
                </a:solidFill>
              </a:rPr>
              <a:t>optimal resiliency </a:t>
            </a:r>
            <a:r>
              <a:rPr lang="en-US" sz="2800" dirty="0" smtClean="0">
                <a:solidFill>
                  <a:srgbClr val="FF0000"/>
                </a:solidFill>
              </a:rPr>
              <a:t>for any topology?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i.e., ensure data delivery from</a:t>
            </a:r>
            <a:r>
              <a:rPr lang="en-US" sz="2800" i="1" dirty="0" smtClean="0">
                <a:solidFill>
                  <a:srgbClr val="FF0000"/>
                </a:solidFill>
              </a:rPr>
              <a:t> s </a:t>
            </a: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under arbitrary failures as long as they do not disconnect the two nodes?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3096" y="3937000"/>
            <a:ext cx="575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New (slightly modified) 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6469" y="4470400"/>
            <a:ext cx="9087531" cy="2300813"/>
            <a:chOff x="-863109" y="1689693"/>
            <a:chExt cx="10865011" cy="2513769"/>
          </a:xfrm>
        </p:grpSpPr>
        <p:sp>
          <p:nvSpPr>
            <p:cNvPr id="54" name="TextBox 53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4882098" y="3099651"/>
                <a:ext cx="720331" cy="349908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82098" y="2457112"/>
                <a:ext cx="720331" cy="44553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Oval 96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689600"/>
            <a:ext cx="457200" cy="36576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56200"/>
            <a:ext cx="457200" cy="365760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 bwMode="auto">
          <a:xfrm>
            <a:off x="1714114" y="5228695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>
            <a:off x="4733959" y="5274905"/>
            <a:ext cx="0" cy="65337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7194202" y="5282528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 bwMode="auto">
          <a:xfrm>
            <a:off x="3157014" y="5278310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DAGs Sufficient for Resiliency?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1"/>
            <a:ext cx="8229600" cy="25869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Routing DAG (directed acyclic graph</a:t>
            </a:r>
            <a:r>
              <a:rPr lang="en-US" dirty="0" smtClean="0"/>
              <a:t>) </a:t>
            </a:r>
            <a:endParaRPr lang="en-US" dirty="0"/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no 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any outgoing link in the routing DAG can be </a:t>
            </a:r>
            <a:r>
              <a:rPr lang="en-US" sz="2400" dirty="0" smtClean="0"/>
              <a:t>dynamically</a:t>
            </a:r>
            <a:br>
              <a:rPr lang="en-US" sz="2400" dirty="0" smtClean="0"/>
            </a:br>
            <a:endParaRPr lang="en-US" sz="2400" dirty="0">
              <a:solidFill>
                <a:srgbClr val="5060D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Sufficient to guarantee </a:t>
            </a:r>
            <a:r>
              <a:rPr lang="en-US" sz="2800" i="1" dirty="0" smtClean="0">
                <a:solidFill>
                  <a:srgbClr val="FF0000"/>
                </a:solidFill>
              </a:rPr>
              <a:t>optimal resiliency </a:t>
            </a:r>
            <a:r>
              <a:rPr lang="en-US" sz="2800" dirty="0" smtClean="0">
                <a:solidFill>
                  <a:srgbClr val="FF0000"/>
                </a:solidFill>
              </a:rPr>
              <a:t>for any topology?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i.e., ensure data delivery from</a:t>
            </a:r>
            <a:r>
              <a:rPr lang="en-US" sz="2800" i="1" dirty="0" smtClean="0">
                <a:solidFill>
                  <a:srgbClr val="FF0000"/>
                </a:solidFill>
              </a:rPr>
              <a:t> s </a:t>
            </a: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under arbitrary failures as long as they do not disconnect the two nodes?</a:t>
            </a:r>
          </a:p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63096" y="3937000"/>
            <a:ext cx="575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New (slightly modified) 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56469" y="4470400"/>
            <a:ext cx="9087531" cy="2300813"/>
            <a:chOff x="-863109" y="1689693"/>
            <a:chExt cx="10865011" cy="2513769"/>
          </a:xfrm>
        </p:grpSpPr>
        <p:sp>
          <p:nvSpPr>
            <p:cNvPr id="105" name="TextBox 104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flipH="1">
                <a:off x="4882098" y="3099651"/>
                <a:ext cx="720331" cy="349908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882098" y="2457112"/>
                <a:ext cx="720331" cy="44553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143" name="Straight Arrow Connector 142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689600"/>
            <a:ext cx="457200" cy="36576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56200"/>
            <a:ext cx="457200" cy="365760"/>
          </a:xfrm>
          <a:prstGeom prst="rect">
            <a:avLst/>
          </a:prstGeom>
        </p:spPr>
      </p:pic>
      <p:cxnSp>
        <p:nvCxnSpPr>
          <p:cNvPr id="153" name="Curved Connector 152"/>
          <p:cNvCxnSpPr/>
          <p:nvPr/>
        </p:nvCxnSpPr>
        <p:spPr bwMode="auto">
          <a:xfrm flipV="1">
            <a:off x="2590800" y="5003800"/>
            <a:ext cx="457200" cy="3048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/>
          <p:nvPr/>
        </p:nvCxnSpPr>
        <p:spPr bwMode="auto">
          <a:xfrm>
            <a:off x="3276600" y="5461000"/>
            <a:ext cx="0" cy="381000"/>
          </a:xfrm>
          <a:prstGeom prst="straightConnector1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Curved Connector 154"/>
          <p:cNvCxnSpPr/>
          <p:nvPr/>
        </p:nvCxnSpPr>
        <p:spPr bwMode="auto">
          <a:xfrm flipV="1">
            <a:off x="3429000" y="5918200"/>
            <a:ext cx="457200" cy="2286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1714114" y="5241395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>
            <a:off x="4733959" y="5287605"/>
            <a:ext cx="0" cy="65337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 bwMode="auto">
          <a:xfrm>
            <a:off x="7194202" y="5295228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 bwMode="auto">
          <a:xfrm>
            <a:off x="3157014" y="5278310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DAGs Sufficient for Resiliency?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1"/>
            <a:ext cx="8229600" cy="25869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Routing DAG (directed acyclic graph</a:t>
            </a:r>
            <a:r>
              <a:rPr lang="en-US" dirty="0" smtClean="0"/>
              <a:t>) </a:t>
            </a:r>
            <a:endParaRPr lang="en-US" dirty="0"/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no 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any outgoing link in the routing DAG can be </a:t>
            </a:r>
            <a:r>
              <a:rPr lang="en-US" sz="2400" dirty="0" smtClean="0"/>
              <a:t>dynamically</a:t>
            </a:r>
            <a:br>
              <a:rPr lang="en-US" sz="2400" dirty="0" smtClean="0"/>
            </a:br>
            <a:endParaRPr lang="en-US" sz="2400" dirty="0">
              <a:solidFill>
                <a:srgbClr val="5060D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Sufficient to guarantee </a:t>
            </a:r>
            <a:r>
              <a:rPr lang="en-US" sz="2800" i="1" dirty="0" smtClean="0">
                <a:solidFill>
                  <a:srgbClr val="FF0000"/>
                </a:solidFill>
              </a:rPr>
              <a:t>optimal resiliency </a:t>
            </a:r>
            <a:r>
              <a:rPr lang="en-US" sz="2800" dirty="0" smtClean="0">
                <a:solidFill>
                  <a:srgbClr val="FF0000"/>
                </a:solidFill>
              </a:rPr>
              <a:t>for any topology?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i.e., ensure data delivery from</a:t>
            </a:r>
            <a:r>
              <a:rPr lang="en-US" sz="2800" i="1" dirty="0" smtClean="0">
                <a:solidFill>
                  <a:srgbClr val="FF0000"/>
                </a:solidFill>
              </a:rPr>
              <a:t> s </a:t>
            </a: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under arbitrary failures as long as they do not disconnect the two nodes?</a:t>
            </a:r>
          </a:p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63096" y="3937000"/>
            <a:ext cx="575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New (slightly modified) 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56469" y="4470400"/>
            <a:ext cx="9087531" cy="2300813"/>
            <a:chOff x="-863109" y="1689693"/>
            <a:chExt cx="10865011" cy="2513769"/>
          </a:xfrm>
        </p:grpSpPr>
        <p:sp>
          <p:nvSpPr>
            <p:cNvPr id="105" name="TextBox 104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flipH="1">
                <a:off x="4882098" y="3099651"/>
                <a:ext cx="720331" cy="349908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882098" y="2457112"/>
                <a:ext cx="720331" cy="44553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143" name="Straight Arrow Connector 142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689600"/>
            <a:ext cx="457200" cy="36576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56200"/>
            <a:ext cx="457200" cy="365760"/>
          </a:xfrm>
          <a:prstGeom prst="rect">
            <a:avLst/>
          </a:prstGeom>
        </p:spPr>
      </p:pic>
      <p:cxnSp>
        <p:nvCxnSpPr>
          <p:cNvPr id="153" name="Curved Connector 152"/>
          <p:cNvCxnSpPr/>
          <p:nvPr/>
        </p:nvCxnSpPr>
        <p:spPr bwMode="auto">
          <a:xfrm flipV="1">
            <a:off x="2590800" y="5003800"/>
            <a:ext cx="457200" cy="3048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/>
          <p:nvPr/>
        </p:nvCxnSpPr>
        <p:spPr bwMode="auto">
          <a:xfrm>
            <a:off x="3276600" y="5461000"/>
            <a:ext cx="0" cy="381000"/>
          </a:xfrm>
          <a:prstGeom prst="straightConnector1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Curved Connector 154"/>
          <p:cNvCxnSpPr/>
          <p:nvPr/>
        </p:nvCxnSpPr>
        <p:spPr bwMode="auto">
          <a:xfrm flipV="1">
            <a:off x="3429000" y="5918200"/>
            <a:ext cx="457200" cy="2286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1714114" y="5241395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>
            <a:off x="4733959" y="5287605"/>
            <a:ext cx="0" cy="65337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 bwMode="auto">
          <a:xfrm>
            <a:off x="7194202" y="5295228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7" idx="4"/>
            <a:endCxn id="136" idx="0"/>
          </p:cNvCxnSpPr>
          <p:nvPr/>
        </p:nvCxnSpPr>
        <p:spPr bwMode="auto">
          <a:xfrm>
            <a:off x="3181483" y="5284868"/>
            <a:ext cx="0" cy="664834"/>
          </a:xfrm>
          <a:prstGeom prst="line">
            <a:avLst/>
          </a:prstGeom>
          <a:ln w="38100" cmpd="sng">
            <a:solidFill>
              <a:srgbClr val="0EE06E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494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Limitations of Path-based Routing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Routing via Preorders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Realization in SDN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DAGs Sufficient for Resiliency?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1"/>
            <a:ext cx="8229600" cy="25869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Routing DAG (directed acyclic graph</a:t>
            </a:r>
            <a:r>
              <a:rPr lang="en-US" dirty="0" smtClean="0"/>
              <a:t>) </a:t>
            </a:r>
            <a:endParaRPr lang="en-US" dirty="0"/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no 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any outgoing link in the routing DAG can be </a:t>
            </a:r>
            <a:r>
              <a:rPr lang="en-US" sz="2400" dirty="0" smtClean="0"/>
              <a:t>dynamically</a:t>
            </a:r>
            <a:br>
              <a:rPr lang="en-US" sz="2400" dirty="0" smtClean="0"/>
            </a:br>
            <a:endParaRPr lang="en-US" sz="2400" dirty="0">
              <a:solidFill>
                <a:srgbClr val="5060D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Sufficient to guarantee </a:t>
            </a:r>
            <a:r>
              <a:rPr lang="en-US" sz="2800" i="1" dirty="0" smtClean="0">
                <a:solidFill>
                  <a:srgbClr val="FF0000"/>
                </a:solidFill>
              </a:rPr>
              <a:t>optimal resiliency </a:t>
            </a:r>
            <a:r>
              <a:rPr lang="en-US" sz="2800" dirty="0" smtClean="0">
                <a:solidFill>
                  <a:srgbClr val="FF0000"/>
                </a:solidFill>
              </a:rPr>
              <a:t>for any topology?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i.e., ensure data delivery from</a:t>
            </a:r>
            <a:r>
              <a:rPr lang="en-US" sz="2800" i="1" dirty="0" smtClean="0">
                <a:solidFill>
                  <a:srgbClr val="FF0000"/>
                </a:solidFill>
              </a:rPr>
              <a:t> s </a:t>
            </a: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under arbitrary failures as long as they do not disconnect the two nodes?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3096" y="3937000"/>
            <a:ext cx="575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New (slightly modified) 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6469" y="4470400"/>
            <a:ext cx="9087531" cy="2300813"/>
            <a:chOff x="-863109" y="1689693"/>
            <a:chExt cx="10865011" cy="2513769"/>
          </a:xfrm>
        </p:grpSpPr>
        <p:sp>
          <p:nvSpPr>
            <p:cNvPr id="54" name="TextBox 53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4882098" y="3099651"/>
                <a:ext cx="720331" cy="349908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82098" y="2457112"/>
                <a:ext cx="720331" cy="44553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Oval 96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232400"/>
            <a:ext cx="457200" cy="36576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689600"/>
            <a:ext cx="457200" cy="365760"/>
          </a:xfrm>
          <a:prstGeom prst="rect">
            <a:avLst/>
          </a:prstGeom>
        </p:spPr>
      </p:pic>
      <p:cxnSp>
        <p:nvCxnSpPr>
          <p:cNvPr id="104" name="Curved Connector 103"/>
          <p:cNvCxnSpPr/>
          <p:nvPr/>
        </p:nvCxnSpPr>
        <p:spPr bwMode="auto">
          <a:xfrm rot="16200000" flipH="1">
            <a:off x="2514599" y="5918200"/>
            <a:ext cx="304800" cy="3048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2811294" y="599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1714114" y="5241395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 bwMode="auto">
          <a:xfrm>
            <a:off x="4733959" y="5287605"/>
            <a:ext cx="0" cy="65337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 bwMode="auto">
          <a:xfrm>
            <a:off x="7194202" y="5295228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87" idx="4"/>
            <a:endCxn id="86" idx="0"/>
          </p:cNvCxnSpPr>
          <p:nvPr/>
        </p:nvCxnSpPr>
        <p:spPr bwMode="auto">
          <a:xfrm>
            <a:off x="3181483" y="5284868"/>
            <a:ext cx="0" cy="664834"/>
          </a:xfrm>
          <a:prstGeom prst="line">
            <a:avLst/>
          </a:prstGeom>
          <a:ln w="38100" cmpd="sng">
            <a:solidFill>
              <a:srgbClr val="0EE06E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DAGs Sufficient for Resiliency?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511301"/>
            <a:ext cx="8229600" cy="25869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Routing DAG (directed acyclic graph</a:t>
            </a:r>
            <a:r>
              <a:rPr lang="en-US" dirty="0" smtClean="0"/>
              <a:t>) </a:t>
            </a:r>
            <a:endParaRPr lang="en-US" dirty="0"/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no need to pre-specify any specific path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/>
              <a:t>any outgoing link in the routing DAG can be </a:t>
            </a:r>
            <a:r>
              <a:rPr lang="en-US" sz="2400" dirty="0" smtClean="0"/>
              <a:t>dynamically</a:t>
            </a:r>
            <a:br>
              <a:rPr lang="en-US" sz="2400" dirty="0" smtClean="0"/>
            </a:br>
            <a:endParaRPr lang="en-US" sz="2400" dirty="0">
              <a:solidFill>
                <a:srgbClr val="5060D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Sufficient to guarantee </a:t>
            </a:r>
            <a:r>
              <a:rPr lang="en-US" sz="2800" i="1" dirty="0" smtClean="0">
                <a:solidFill>
                  <a:srgbClr val="FF0000"/>
                </a:solidFill>
              </a:rPr>
              <a:t>optimal resiliency </a:t>
            </a:r>
            <a:r>
              <a:rPr lang="en-US" sz="2800" dirty="0" smtClean="0">
                <a:solidFill>
                  <a:srgbClr val="FF0000"/>
                </a:solidFill>
              </a:rPr>
              <a:t>for any topology?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i.e., ensure data delivery from</a:t>
            </a:r>
            <a:r>
              <a:rPr lang="en-US" sz="2800" i="1" dirty="0" smtClean="0">
                <a:solidFill>
                  <a:srgbClr val="FF0000"/>
                </a:solidFill>
              </a:rPr>
              <a:t> s </a:t>
            </a: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under arbitrary failures as long as they do not disconnect the two nodes?</a:t>
            </a:r>
          </a:p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63096" y="3924300"/>
            <a:ext cx="5756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New (slightly modified) 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6469" y="4457700"/>
            <a:ext cx="9087531" cy="2300813"/>
            <a:chOff x="-863109" y="1689693"/>
            <a:chExt cx="10865011" cy="2513769"/>
          </a:xfrm>
        </p:grpSpPr>
        <p:sp>
          <p:nvSpPr>
            <p:cNvPr id="113" name="TextBox 112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H="1">
                <a:off x="4882098" y="3099651"/>
                <a:ext cx="720331" cy="349908"/>
              </a:xfrm>
              <a:prstGeom prst="straightConnector1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4882098" y="2457112"/>
                <a:ext cx="720331" cy="445539"/>
              </a:xfrm>
              <a:prstGeom prst="line">
                <a:avLst/>
              </a:prstGeom>
              <a:ln w="38100" cmpd="sng">
                <a:solidFill>
                  <a:srgbClr val="0EE06E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151" name="Straight Arrow Connector 150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0EE06E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Oval 154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50" name="TextBox 149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59" name="Straight Connector 158"/>
          <p:cNvCxnSpPr/>
          <p:nvPr/>
        </p:nvCxnSpPr>
        <p:spPr bwMode="auto">
          <a:xfrm>
            <a:off x="1714114" y="5241395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 bwMode="auto">
          <a:xfrm>
            <a:off x="3181483" y="5272168"/>
            <a:ext cx="0" cy="664834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 bwMode="auto">
          <a:xfrm>
            <a:off x="4733959" y="5287605"/>
            <a:ext cx="0" cy="65337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 bwMode="auto">
          <a:xfrm>
            <a:off x="7194202" y="5295228"/>
            <a:ext cx="0" cy="6648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676900"/>
            <a:ext cx="457200" cy="36576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43500"/>
            <a:ext cx="457200" cy="36576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219700"/>
            <a:ext cx="457200" cy="36576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676900"/>
            <a:ext cx="457200" cy="365760"/>
          </a:xfrm>
          <a:prstGeom prst="rect">
            <a:avLst/>
          </a:prstGeom>
        </p:spPr>
      </p:pic>
      <p:cxnSp>
        <p:nvCxnSpPr>
          <p:cNvPr id="169" name="Straight Connector 168"/>
          <p:cNvCxnSpPr/>
          <p:nvPr/>
        </p:nvCxnSpPr>
        <p:spPr bwMode="auto">
          <a:xfrm>
            <a:off x="3182112" y="5295900"/>
            <a:ext cx="0" cy="664834"/>
          </a:xfrm>
          <a:prstGeom prst="line">
            <a:avLst/>
          </a:prstGeom>
          <a:ln w="38100" cmpd="sng">
            <a:solidFill>
              <a:srgbClr val="0EE06E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Routing via </a:t>
            </a:r>
            <a:r>
              <a:rPr lang="en-US" sz="4800" dirty="0" err="1" smtClean="0">
                <a:solidFill>
                  <a:schemeClr val="bg1"/>
                </a:solidFill>
              </a:rPr>
              <a:t>PreOrders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via Preorders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1488" y="1600200"/>
                <a:ext cx="8386762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Routing Preorder</a:t>
                </a:r>
              </a:p>
              <a:p>
                <a:pPr lvl="1"/>
                <a:r>
                  <a:rPr lang="en-US" dirty="0" smtClean="0"/>
                  <a:t>Mathematically, a preorder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≾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on a node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𝑈</m:t>
                    </m:r>
                    <m:r>
                      <a:rPr lang="en-US" b="0" i="1" smtClean="0">
                        <a:latin typeface="Cambria Math" charset="0"/>
                      </a:rPr>
                      <m:t> 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binary relation that is reflective and transitive,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 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≾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≾</m:t>
                    </m:r>
                  </m:oMath>
                </a14:m>
                <a:r>
                  <a:rPr lang="en-US" dirty="0" smtClean="0"/>
                  <a:t> d,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∃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</m:oMath>
                </a14:m>
                <a:r>
                  <a:rPr lang="en-US" dirty="0" smtClean="0"/>
                  <a:t> a path between </a:t>
                </a:r>
                <a:r>
                  <a:rPr lang="en-US" i="1" dirty="0" smtClean="0"/>
                  <a:t>s, d</a:t>
                </a:r>
                <a:r>
                  <a:rPr lang="en-US" dirty="0" smtClean="0"/>
                  <a:t> via </a:t>
                </a:r>
                <a:r>
                  <a:rPr lang="en-US" i="1" dirty="0" smtClean="0"/>
                  <a:t>u</a:t>
                </a:r>
                <a:br>
                  <a:rPr lang="en-US" i="1" dirty="0" smtClean="0"/>
                </a:b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Routing Preorder Graph (</a:t>
                </a:r>
                <a:r>
                  <a:rPr lang="en-US" dirty="0" err="1" smtClean="0"/>
                  <a:t>PrOG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Directed graph associated with </a:t>
                </a:r>
                <a:br>
                  <a:rPr lang="en-US" dirty="0" smtClean="0"/>
                </a:br>
                <a:r>
                  <a:rPr lang="en-US" dirty="0" smtClean="0"/>
                  <a:t>a routing preorder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488" y="1600200"/>
                <a:ext cx="8386762" cy="4525963"/>
              </a:xfrm>
              <a:blipFill rotWithShape="0">
                <a:blip r:embed="rId2"/>
                <a:stretch>
                  <a:fillRect l="-1453" t="-1617" r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115050" y="3214688"/>
            <a:ext cx="3117850" cy="3726289"/>
            <a:chOff x="2165362" y="198137"/>
            <a:chExt cx="3302957" cy="3892977"/>
          </a:xfrm>
        </p:grpSpPr>
        <p:grpSp>
          <p:nvGrpSpPr>
            <p:cNvPr id="33" name="Group 32"/>
            <p:cNvGrpSpPr/>
            <p:nvPr/>
          </p:nvGrpSpPr>
          <p:grpSpPr>
            <a:xfrm>
              <a:off x="2165362" y="551542"/>
              <a:ext cx="3302957" cy="3539572"/>
              <a:chOff x="2350028" y="736208"/>
              <a:chExt cx="3302957" cy="353957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038345" y="1251525"/>
                <a:ext cx="3570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06691" y="2232598"/>
                <a:ext cx="44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G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93444" y="1233254"/>
                <a:ext cx="392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87792" y="1251525"/>
                <a:ext cx="31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89893" y="2219092"/>
                <a:ext cx="363507" cy="38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77261" y="2232596"/>
                <a:ext cx="300226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50028" y="2232596"/>
                <a:ext cx="500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107465" y="3189870"/>
                <a:ext cx="287922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</a:t>
                </a:r>
                <a:endParaRPr lang="en-US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259156" y="845752"/>
                <a:ext cx="717429" cy="51531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4076973" y="736208"/>
                <a:ext cx="44527" cy="51531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4214420" y="845751"/>
                <a:ext cx="828965" cy="51531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684145" y="1620857"/>
                <a:ext cx="532721" cy="611741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827374" y="1602586"/>
                <a:ext cx="362519" cy="63001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4160503" y="1602698"/>
                <a:ext cx="211144" cy="616394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5215331" y="1602697"/>
                <a:ext cx="83529" cy="61639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850790" y="2403758"/>
                <a:ext cx="826471" cy="13505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280236" y="2601929"/>
                <a:ext cx="547138" cy="64665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4371647" y="2601929"/>
                <a:ext cx="270235" cy="61209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2753266" y="2505620"/>
                <a:ext cx="498160" cy="68425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607530" y="2430768"/>
                <a:ext cx="639565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4406927" y="3214025"/>
                <a:ext cx="46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</a:t>
                </a:r>
                <a:endParaRPr lang="en-US" dirty="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V="1">
                <a:off x="4690847" y="2601930"/>
                <a:ext cx="738991" cy="64665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3397307" y="3875670"/>
                <a:ext cx="873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 = J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3395387" y="3418470"/>
                <a:ext cx="582100" cy="54431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4024882" y="3494670"/>
                <a:ext cx="485103" cy="427894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3205404" y="1602697"/>
                <a:ext cx="471857" cy="62990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3212641" y="198137"/>
              <a:ext cx="90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d = O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4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via Preorder &amp; </a:t>
            </a:r>
            <a:r>
              <a:rPr lang="en-US" dirty="0" err="1" smtClean="0"/>
              <a:t>PrOG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Routing Preorder</a:t>
            </a:r>
          </a:p>
          <a:p>
            <a:r>
              <a:rPr lang="en-US" dirty="0" smtClean="0"/>
              <a:t>Routing Preorder Graph </a:t>
            </a:r>
            <a:r>
              <a:rPr lang="en-US" dirty="0"/>
              <a:t>(</a:t>
            </a:r>
            <a:r>
              <a:rPr lang="en-US" dirty="0" err="1"/>
              <a:t>PrOG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Traffic forwarding</a:t>
            </a:r>
          </a:p>
          <a:p>
            <a:pPr lvl="1"/>
            <a:r>
              <a:rPr lang="en-US" sz="2400" dirty="0" smtClean="0"/>
              <a:t>Split proportionally across outgoing links</a:t>
            </a:r>
          </a:p>
          <a:p>
            <a:pPr lvl="1"/>
            <a:r>
              <a:rPr lang="en-US" sz="2400" dirty="0" smtClean="0"/>
              <a:t>Bi-directed links generally not used under normal operations; invoked (along one direction) under failures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419995"/>
            <a:ext cx="6324600" cy="2576091"/>
            <a:chOff x="1271395" y="1330797"/>
            <a:chExt cx="5087946" cy="183429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06756" y="1952649"/>
              <a:ext cx="549769" cy="343232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006756" y="2358623"/>
              <a:ext cx="559952" cy="318147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029920" y="1539262"/>
              <a:ext cx="674306" cy="32364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021396" y="2752317"/>
              <a:ext cx="668640" cy="228107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90268" y="2079158"/>
              <a:ext cx="600535" cy="79261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150748" y="1489357"/>
              <a:ext cx="579919" cy="28798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185834" y="1952649"/>
              <a:ext cx="682863" cy="38353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5834" y="2478870"/>
              <a:ext cx="1504969" cy="50155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956964" y="1996460"/>
              <a:ext cx="731712" cy="875309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66707" y="2217624"/>
              <a:ext cx="792634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0036" y="1666626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90145" y="2535771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0667" y="1330797"/>
              <a:ext cx="316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4785" y="2795758"/>
              <a:ext cx="316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34137" y="1681583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1395" y="2215578"/>
              <a:ext cx="950355" cy="25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= A</a:t>
              </a:r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724400" y="4862487"/>
            <a:ext cx="21222" cy="1614908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 bwMode="auto">
          <a:xfrm rot="19317143">
            <a:off x="2479720" y="5258132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214696">
            <a:off x="2564273" y="6234487"/>
            <a:ext cx="510255" cy="37819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20254129">
            <a:off x="5269115" y="6589841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9317143">
            <a:off x="3779989" y="4572332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935750">
            <a:off x="3784217" y="5408419"/>
            <a:ext cx="510255" cy="159806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8453334">
            <a:off x="4876983" y="5753892"/>
            <a:ext cx="510255" cy="15690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788611">
            <a:off x="5158700" y="4525506"/>
            <a:ext cx="362121" cy="264467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788611">
            <a:off x="6287143" y="5116365"/>
            <a:ext cx="484044" cy="284704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9432837">
            <a:off x="6360586" y="6164798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via Preorder: Failure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Handling Process:</a:t>
            </a:r>
          </a:p>
          <a:p>
            <a:pPr lvl="1"/>
            <a:r>
              <a:rPr lang="en-US" dirty="0" smtClean="0"/>
              <a:t>Upon failures, use alternative outgoing links if exist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09700" y="3402398"/>
            <a:ext cx="6324600" cy="2576091"/>
            <a:chOff x="1271395" y="1330797"/>
            <a:chExt cx="5087946" cy="183429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006756" y="1952649"/>
              <a:ext cx="549769" cy="343232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006756" y="2358623"/>
              <a:ext cx="559952" cy="318147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29920" y="1539262"/>
              <a:ext cx="674306" cy="32364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21396" y="2752317"/>
              <a:ext cx="668640" cy="228107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90268" y="2079158"/>
              <a:ext cx="600535" cy="79261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50748" y="1489357"/>
              <a:ext cx="579919" cy="28798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185834" y="1952649"/>
              <a:ext cx="682863" cy="38353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85834" y="2478870"/>
              <a:ext cx="1504969" cy="50155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956964" y="1996460"/>
              <a:ext cx="731712" cy="875309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6707" y="2217624"/>
              <a:ext cx="792634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G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0036" y="1666626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0145" y="2535771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0667" y="1330797"/>
              <a:ext cx="316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785" y="2795758"/>
              <a:ext cx="316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34137" y="1681583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71395" y="2215578"/>
              <a:ext cx="950355" cy="25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= A</a:t>
              </a:r>
              <a:endParaRPr lang="en-US" dirty="0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4610100" y="3844890"/>
            <a:ext cx="21222" cy="1614908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 bwMode="auto">
          <a:xfrm rot="19317143">
            <a:off x="2365420" y="4240535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214696">
            <a:off x="2449973" y="5216890"/>
            <a:ext cx="510255" cy="37819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20254129">
            <a:off x="4996126" y="5756802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9317143">
            <a:off x="3665689" y="3554735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2935750">
            <a:off x="3669917" y="4390822"/>
            <a:ext cx="510255" cy="159806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8453334">
            <a:off x="4762683" y="4736295"/>
            <a:ext cx="510255" cy="15690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788611">
            <a:off x="5044400" y="3507909"/>
            <a:ext cx="362121" cy="264467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788611">
            <a:off x="6172843" y="4098768"/>
            <a:ext cx="484044" cy="284704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9432837">
            <a:off x="6246286" y="5147201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454489"/>
            <a:ext cx="838200" cy="670560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4610100" y="3844889"/>
            <a:ext cx="21222" cy="1614908"/>
          </a:xfrm>
          <a:prstGeom prst="line">
            <a:avLst/>
          </a:prstGeom>
          <a:ln>
            <a:solidFill>
              <a:srgbClr val="00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 bwMode="auto">
          <a:xfrm rot="16200000">
            <a:off x="4509625" y="4935964"/>
            <a:ext cx="510255" cy="15690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via Preorder: Failure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Handling Process:</a:t>
            </a:r>
          </a:p>
          <a:p>
            <a:pPr lvl="1"/>
            <a:r>
              <a:rPr lang="en-US" dirty="0" smtClean="0"/>
              <a:t>Upon failures, use alternative outgoing links if exist</a:t>
            </a:r>
          </a:p>
          <a:p>
            <a:pPr lvl="1"/>
            <a:r>
              <a:rPr lang="en-US" dirty="0" smtClean="0"/>
              <a:t>If a node becomes a “sink”, de-activate incoming links 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052962" y="4275730"/>
            <a:ext cx="683393" cy="482037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052962" y="4845882"/>
            <a:ext cx="696051" cy="446807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38700" y="3695167"/>
            <a:ext cx="838200" cy="454522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828104" y="5398788"/>
            <a:ext cx="831157" cy="320355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70660" y="4453400"/>
            <a:ext cx="746498" cy="111314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745840" y="3625081"/>
            <a:ext cx="720872" cy="40444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546399" y="4275730"/>
            <a:ext cx="848837" cy="53864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46399" y="5014758"/>
            <a:ext cx="1870760" cy="704385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748012" y="4337259"/>
            <a:ext cx="909559" cy="1229289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749012" y="4647863"/>
            <a:ext cx="985288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= G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59261" y="3874038"/>
            <a:ext cx="393565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59396" y="5094670"/>
            <a:ext cx="393565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466712" y="3402398"/>
            <a:ext cx="393565" cy="5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434539" y="5459797"/>
            <a:ext cx="393565" cy="5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352275" y="3895044"/>
            <a:ext cx="393565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9700" y="4644989"/>
            <a:ext cx="1181344" cy="35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A</a:t>
            </a:r>
            <a:endParaRPr lang="en-US" dirty="0"/>
          </a:p>
        </p:txBody>
      </p:sp>
      <p:sp>
        <p:nvSpPr>
          <p:cNvPr id="63" name="Right Arrow 62"/>
          <p:cNvSpPr/>
          <p:nvPr/>
        </p:nvSpPr>
        <p:spPr bwMode="auto">
          <a:xfrm rot="19317143">
            <a:off x="2365420" y="4240535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4" name="Right Arrow 63"/>
          <p:cNvSpPr/>
          <p:nvPr/>
        </p:nvSpPr>
        <p:spPr bwMode="auto">
          <a:xfrm rot="1214696">
            <a:off x="2449973" y="5216890"/>
            <a:ext cx="510255" cy="37819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5" name="Right Arrow 64"/>
          <p:cNvSpPr/>
          <p:nvPr/>
        </p:nvSpPr>
        <p:spPr bwMode="auto">
          <a:xfrm rot="20254129">
            <a:off x="4996126" y="5756802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19317143">
            <a:off x="3665689" y="3554735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2935750">
            <a:off x="3669917" y="4390822"/>
            <a:ext cx="510255" cy="159806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 rot="1788611">
            <a:off x="5044400" y="3507909"/>
            <a:ext cx="362121" cy="264467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9" name="Right Arrow 68"/>
          <p:cNvSpPr/>
          <p:nvPr/>
        </p:nvSpPr>
        <p:spPr bwMode="auto">
          <a:xfrm rot="1788611">
            <a:off x="6172843" y="4098768"/>
            <a:ext cx="484044" cy="284704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 rot="19432837">
            <a:off x="6246286" y="5147201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454489"/>
            <a:ext cx="838200" cy="670560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>
            <a:off x="4610100" y="3844889"/>
            <a:ext cx="21222" cy="1614908"/>
          </a:xfrm>
          <a:prstGeom prst="line">
            <a:avLst/>
          </a:prstGeom>
          <a:ln>
            <a:solidFill>
              <a:srgbClr val="00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ight Arrow 72"/>
          <p:cNvSpPr/>
          <p:nvPr/>
        </p:nvSpPr>
        <p:spPr bwMode="auto">
          <a:xfrm rot="16200000">
            <a:off x="4509625" y="4935964"/>
            <a:ext cx="510255" cy="15690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4835489"/>
            <a:ext cx="647700" cy="518160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 bwMode="auto">
          <a:xfrm>
            <a:off x="5600700" y="5064089"/>
            <a:ext cx="457200" cy="457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9260981">
            <a:off x="5028794" y="5689956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4762500" y="5445089"/>
            <a:ext cx="831157" cy="3203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04900" y="3860967"/>
            <a:ext cx="71628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Comic Sans MS"/>
                <a:cs typeface="Comic Sans MS"/>
              </a:rPr>
              <a:t>No Need for Global Topology</a:t>
            </a:r>
          </a:p>
          <a:p>
            <a:pPr algn="ctr"/>
            <a:r>
              <a:rPr lang="en-US" sz="2200" dirty="0" smtClean="0">
                <a:solidFill>
                  <a:srgbClr val="FFFF00"/>
                </a:solidFill>
                <a:latin typeface="Comic Sans MS"/>
                <a:cs typeface="Comic Sans MS"/>
              </a:rPr>
              <a:t>Information Exchange &amp;</a:t>
            </a:r>
          </a:p>
          <a:p>
            <a:pPr algn="ctr"/>
            <a:r>
              <a:rPr lang="en-US" sz="2200" dirty="0" smtClean="0">
                <a:solidFill>
                  <a:srgbClr val="FFFF00"/>
                </a:solidFill>
                <a:latin typeface="Comic Sans MS"/>
                <a:cs typeface="Comic Sans MS"/>
              </a:rPr>
              <a:t> Route </a:t>
            </a:r>
            <a:r>
              <a:rPr lang="en-US" sz="22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Recomputation</a:t>
            </a:r>
            <a:endParaRPr lang="en-US" sz="2200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6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0" grpId="0" animBg="1"/>
      <p:bldP spid="75" grpId="0" animBg="1"/>
      <p:bldP spid="76" grpId="0" animBg="1"/>
      <p:bldP spid="76" grpId="1" animBg="1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Routing via Preorder: Recovery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Process:</a:t>
            </a:r>
          </a:p>
          <a:p>
            <a:pPr lvl="1"/>
            <a:r>
              <a:rPr lang="en-US" dirty="0" smtClean="0"/>
              <a:t>If a node/link recovers, </a:t>
            </a:r>
            <a:r>
              <a:rPr lang="en-US" i="1" dirty="0" smtClean="0"/>
              <a:t>re-activate</a:t>
            </a:r>
            <a:r>
              <a:rPr lang="en-US" dirty="0" smtClean="0"/>
              <a:t> outgoing links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103762" y="4275730"/>
            <a:ext cx="683393" cy="482037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032500" y="4845882"/>
            <a:ext cx="696051" cy="446807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89500" y="3695167"/>
            <a:ext cx="838200" cy="454522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813300" y="5445089"/>
            <a:ext cx="831157" cy="320355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1460" y="4453400"/>
            <a:ext cx="746498" cy="111314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796640" y="3625081"/>
            <a:ext cx="720872" cy="40444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597199" y="4275730"/>
            <a:ext cx="848837" cy="53864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7199" y="5014758"/>
            <a:ext cx="1870760" cy="704385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798812" y="4337259"/>
            <a:ext cx="909559" cy="1229289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799812" y="4647863"/>
            <a:ext cx="985288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= G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710061" y="3874038"/>
            <a:ext cx="393565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51500" y="5140289"/>
            <a:ext cx="393565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517512" y="3402398"/>
            <a:ext cx="393565" cy="5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485339" y="5459797"/>
            <a:ext cx="393565" cy="5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403075" y="3895044"/>
            <a:ext cx="393565" cy="2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60500" y="4644989"/>
            <a:ext cx="1181344" cy="35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A</a:t>
            </a:r>
            <a:endParaRPr lang="en-US" dirty="0"/>
          </a:p>
        </p:txBody>
      </p:sp>
      <p:sp>
        <p:nvSpPr>
          <p:cNvPr id="63" name="Right Arrow 62"/>
          <p:cNvSpPr/>
          <p:nvPr/>
        </p:nvSpPr>
        <p:spPr bwMode="auto">
          <a:xfrm rot="19317143">
            <a:off x="2416220" y="4240535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4" name="Right Arrow 63"/>
          <p:cNvSpPr/>
          <p:nvPr/>
        </p:nvSpPr>
        <p:spPr bwMode="auto">
          <a:xfrm rot="1214696">
            <a:off x="2500773" y="5216890"/>
            <a:ext cx="510255" cy="37819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5" name="Right Arrow 64"/>
          <p:cNvSpPr/>
          <p:nvPr/>
        </p:nvSpPr>
        <p:spPr bwMode="auto">
          <a:xfrm rot="20254129">
            <a:off x="5154086" y="5756802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19317143">
            <a:off x="3716489" y="3554735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2935750">
            <a:off x="3720717" y="4390822"/>
            <a:ext cx="510255" cy="159806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 rot="1788611">
            <a:off x="5095200" y="3507909"/>
            <a:ext cx="362121" cy="264467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69" name="Right Arrow 68"/>
          <p:cNvSpPr/>
          <p:nvPr/>
        </p:nvSpPr>
        <p:spPr bwMode="auto">
          <a:xfrm rot="1788611">
            <a:off x="6223643" y="4098768"/>
            <a:ext cx="484044" cy="284704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 rot="19432837">
            <a:off x="6298146" y="5257904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60900" y="3844889"/>
            <a:ext cx="21222" cy="1614908"/>
          </a:xfrm>
          <a:prstGeom prst="line">
            <a:avLst/>
          </a:prstGeom>
          <a:ln>
            <a:solidFill>
              <a:srgbClr val="00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 bwMode="auto">
          <a:xfrm rot="16200000">
            <a:off x="4560425" y="4935964"/>
            <a:ext cx="510255" cy="15690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651500" y="5140289"/>
            <a:ext cx="457200" cy="457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813300" y="5445089"/>
            <a:ext cx="831157" cy="3203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032500" y="4835489"/>
            <a:ext cx="696051" cy="44680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76300" y="4086748"/>
            <a:ext cx="73279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Comic Sans MS"/>
                <a:cs typeface="Comic Sans MS"/>
              </a:rPr>
              <a:t>Guarantee to Restore to the Original</a:t>
            </a:r>
          </a:p>
          <a:p>
            <a:pPr algn="ctr"/>
            <a:r>
              <a:rPr lang="en-US" sz="2200" dirty="0" smtClean="0">
                <a:solidFill>
                  <a:srgbClr val="FFFF00"/>
                </a:solidFill>
                <a:latin typeface="Comic Sans MS"/>
                <a:cs typeface="Comic Sans MS"/>
              </a:rPr>
              <a:t>Routing State</a:t>
            </a:r>
          </a:p>
        </p:txBody>
      </p:sp>
    </p:spTree>
    <p:extLst>
      <p:ext uri="{BB962C8B-B14F-4D97-AF65-F5344CB8AC3E}">
        <p14:creationId xmlns:p14="http://schemas.microsoft.com/office/powerpoint/2010/main" val="14126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0" grpId="0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Optimal Resilient </a:t>
            </a:r>
            <a:r>
              <a:rPr lang="en-US" dirty="0" err="1" smtClean="0"/>
              <a:t>PrOG</a:t>
            </a:r>
            <a:r>
              <a:rPr lang="en-US" dirty="0" smtClean="0"/>
              <a:t> Construction with </a:t>
            </a:r>
            <a:r>
              <a:rPr lang="en-US" i="1" dirty="0" smtClean="0"/>
              <a:t>Latency</a:t>
            </a:r>
            <a:r>
              <a:rPr lang="en-US" dirty="0" smtClean="0"/>
              <a:t> Constraints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6" y="1587411"/>
            <a:ext cx="7721600" cy="1028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6" y="2732548"/>
            <a:ext cx="8839200" cy="11938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77693" y="3860724"/>
            <a:ext cx="4544110" cy="1879599"/>
            <a:chOff x="1538697" y="1266066"/>
            <a:chExt cx="4820644" cy="189902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006756" y="1952649"/>
              <a:ext cx="549769" cy="343232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06756" y="2372804"/>
              <a:ext cx="559951" cy="256895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47279" y="1488117"/>
              <a:ext cx="642868" cy="32364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021396" y="2752317"/>
              <a:ext cx="668640" cy="228107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90268" y="2079158"/>
              <a:ext cx="600535" cy="79261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150748" y="1489357"/>
              <a:ext cx="579919" cy="28798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185834" y="1952649"/>
              <a:ext cx="682863" cy="38353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85834" y="2478870"/>
              <a:ext cx="1504969" cy="50155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956964" y="1952650"/>
              <a:ext cx="596137" cy="91911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566707" y="2278876"/>
              <a:ext cx="792634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 = G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0036" y="1666626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90145" y="2535771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30667" y="1266066"/>
              <a:ext cx="316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4785" y="2795758"/>
              <a:ext cx="316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34137" y="1681583"/>
              <a:ext cx="316611" cy="18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38697" y="2212193"/>
              <a:ext cx="950355" cy="25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= A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68888" y="6372078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</a:t>
            </a:r>
            <a:r>
              <a:rPr lang="en-US" dirty="0" err="1" smtClean="0"/>
              <a:t>PrOG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312839" y="3708400"/>
            <a:ext cx="5095075" cy="2616200"/>
            <a:chOff x="-274505" y="3249305"/>
            <a:chExt cx="9832747" cy="3567126"/>
          </a:xfrm>
        </p:grpSpPr>
        <p:grpSp>
          <p:nvGrpSpPr>
            <p:cNvPr id="42" name="Group 41"/>
            <p:cNvGrpSpPr/>
            <p:nvPr/>
          </p:nvGrpSpPr>
          <p:grpSpPr>
            <a:xfrm>
              <a:off x="-274505" y="3249305"/>
              <a:ext cx="9832747" cy="3567126"/>
              <a:chOff x="1836714" y="1831336"/>
              <a:chExt cx="4606919" cy="249110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5225031" y="2598394"/>
                <a:ext cx="549769" cy="343232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5127080" y="2981930"/>
                <a:ext cx="647720" cy="34268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265554" y="2133862"/>
                <a:ext cx="642868" cy="32364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300921" y="3398062"/>
                <a:ext cx="668640" cy="22810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308543" y="2724903"/>
                <a:ext cx="600535" cy="79261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369023" y="2157407"/>
                <a:ext cx="579919" cy="287984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2404109" y="2598394"/>
                <a:ext cx="682863" cy="38353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404109" y="3124615"/>
                <a:ext cx="1504969" cy="501554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4175239" y="2497037"/>
                <a:ext cx="733072" cy="102047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650999" y="2839138"/>
                <a:ext cx="792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 = </a:t>
                </a:r>
                <a:r>
                  <a:rPr lang="en-US" dirty="0"/>
                  <a:t>G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908311" y="2312371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960920" y="3219358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48942" y="1831336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84310" y="3441503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052412" y="2327328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36714" y="2918957"/>
                <a:ext cx="950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 = A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487352" y="3625900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308543" y="3953108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522780" y="3953108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22559" y="3739585"/>
                <a:ext cx="316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US" dirty="0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2404109" y="3237077"/>
                <a:ext cx="285106" cy="42750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766974" y="3891598"/>
                <a:ext cx="541569" cy="246176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625154" y="4137774"/>
                <a:ext cx="897626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4839391" y="4037742"/>
                <a:ext cx="515529" cy="100032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5580863" y="3189196"/>
                <a:ext cx="272327" cy="55038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3538619" y="3664586"/>
                <a:ext cx="410323" cy="369331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4681086" y="3517513"/>
                <a:ext cx="355496" cy="435595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V="1">
              <a:off x="4500818" y="3860812"/>
              <a:ext cx="2" cy="1755158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04582" y="5931539"/>
              <a:ext cx="789731" cy="579138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412063" y="4327821"/>
              <a:ext cx="0" cy="103319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6917295" y="5570146"/>
              <a:ext cx="590634" cy="736695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324600" y="6451600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</a:t>
            </a:r>
            <a:r>
              <a:rPr lang="en-US" dirty="0" err="1" smtClean="0"/>
              <a:t>PrOG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228600" y="4038600"/>
            <a:ext cx="8610600" cy="2209800"/>
            <a:chOff x="228600" y="4267200"/>
            <a:chExt cx="8610600" cy="2209800"/>
          </a:xfrm>
          <a:solidFill>
            <a:srgbClr val="002060"/>
          </a:solidFill>
        </p:grpSpPr>
        <p:sp>
          <p:nvSpPr>
            <p:cNvPr id="77" name="Rectangle 76"/>
            <p:cNvSpPr/>
            <p:nvPr/>
          </p:nvSpPr>
          <p:spPr bwMode="auto">
            <a:xfrm>
              <a:off x="228600" y="4267200"/>
              <a:ext cx="8610600" cy="2209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7" charset="0"/>
              </a:endParaRPr>
            </a:p>
          </p:txBody>
        </p:sp>
        <p:pic>
          <p:nvPicPr>
            <p:cNvPr id="78" name="Picture 7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876800"/>
              <a:ext cx="8153400" cy="1219200"/>
            </a:xfrm>
            <a:prstGeom prst="rect">
              <a:avLst/>
            </a:prstGeom>
            <a:grpFill/>
          </p:spPr>
        </p:pic>
        <p:pic>
          <p:nvPicPr>
            <p:cNvPr id="79" name="Picture 7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343400"/>
              <a:ext cx="8375904" cy="457200"/>
            </a:xfrm>
            <a:prstGeom prst="rect">
              <a:avLst/>
            </a:prstGeom>
            <a:grpFill/>
          </p:spPr>
        </p:pic>
      </p:grpSp>
      <p:grpSp>
        <p:nvGrpSpPr>
          <p:cNvPr id="84" name="Group 83"/>
          <p:cNvGrpSpPr/>
          <p:nvPr/>
        </p:nvGrpSpPr>
        <p:grpSpPr>
          <a:xfrm>
            <a:off x="228600" y="4038600"/>
            <a:ext cx="8610600" cy="2209800"/>
            <a:chOff x="228600" y="4191000"/>
            <a:chExt cx="8610600" cy="22098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28600" y="4191000"/>
              <a:ext cx="8610600" cy="2209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107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-107" charset="0"/>
                </a:rPr>
                <a:t>Questions: do such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-107" charset="0"/>
                </a:rPr>
                <a:t>PrOGS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-107" charset="0"/>
                </a:rPr>
                <a:t> exist?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rgbClr val="FFFF00"/>
                  </a:solidFill>
                  <a:latin typeface="Times New Roman" pitchFamily="-107" charset="0"/>
                </a:rPr>
                <a:t>If yes, can they be constructed in polynomial time?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107" charset="0"/>
              </a:endParaRPr>
            </a:p>
          </p:txBody>
        </p:sp>
        <p:pic>
          <p:nvPicPr>
            <p:cNvPr id="86" name="Picture 8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267200"/>
              <a:ext cx="8375904" cy="457200"/>
            </a:xfrm>
            <a:prstGeom prst="rect">
              <a:avLst/>
            </a:prstGeom>
            <a:solidFill>
              <a:srgbClr val="002060"/>
            </a:solidFill>
          </p:spPr>
        </p:pic>
      </p:grpSp>
    </p:spTree>
    <p:extLst>
      <p:ext uri="{BB962C8B-B14F-4D97-AF65-F5344CB8AC3E}">
        <p14:creationId xmlns:p14="http://schemas.microsoft.com/office/powerpoint/2010/main" val="7484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/>
      <p:bldP spid="40" grpId="2"/>
      <p:bldP spid="74" grpId="0"/>
      <p:bldP spid="7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-Complete Preorder Graphs (</a:t>
            </a:r>
            <a:r>
              <a:rPr lang="en-US" dirty="0" err="1" smtClean="0"/>
              <a:t>PrOGs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89767"/>
            <a:ext cx="304800" cy="279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" y="1498600"/>
            <a:ext cx="8191500" cy="685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24100"/>
            <a:ext cx="6172200" cy="38289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868309"/>
            <a:ext cx="7937500" cy="685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" y="3750959"/>
            <a:ext cx="8335433" cy="419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" y="6503380"/>
            <a:ext cx="5397500" cy="228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5000" y="4087557"/>
            <a:ext cx="8166100" cy="2415823"/>
            <a:chOff x="635000" y="4087557"/>
            <a:chExt cx="8166100" cy="2415823"/>
          </a:xfrm>
        </p:grpSpPr>
        <p:grpSp>
          <p:nvGrpSpPr>
            <p:cNvPr id="13" name="Group 12"/>
            <p:cNvGrpSpPr/>
            <p:nvPr/>
          </p:nvGrpSpPr>
          <p:grpSpPr>
            <a:xfrm>
              <a:off x="635000" y="4087557"/>
              <a:ext cx="8166100" cy="2258661"/>
              <a:chOff x="635000" y="4087557"/>
              <a:chExt cx="8166100" cy="2258661"/>
            </a:xfrm>
          </p:grpSpPr>
          <p:pic>
            <p:nvPicPr>
              <p:cNvPr id="10" name="Picture 9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00" y="4238018"/>
                <a:ext cx="8166100" cy="21082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41900" y="4087557"/>
                <a:ext cx="2921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321050" y="6083300"/>
              <a:ext cx="133350" cy="4200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Adding more switches and links to networks </a:t>
            </a:r>
          </a:p>
          <a:p>
            <a:pPr marL="457200" lvl="1" indent="-279400"/>
            <a:r>
              <a:rPr lang="en-US" dirty="0"/>
              <a:t>Increases available </a:t>
            </a:r>
            <a:r>
              <a:rPr lang="en-US" i="1" dirty="0">
                <a:solidFill>
                  <a:srgbClr val="A00000"/>
                </a:solidFill>
              </a:rPr>
              <a:t>parallelism</a:t>
            </a:r>
          </a:p>
          <a:p>
            <a:pPr marL="457200" lvl="1" indent="-279400"/>
            <a:r>
              <a:rPr lang="en-US" dirty="0"/>
              <a:t>An effective way to meet insatiable application demands for bandwidth</a:t>
            </a:r>
          </a:p>
          <a:p>
            <a:pPr marL="457200" lvl="1" indent="-279400"/>
            <a:r>
              <a:rPr lang="en-US" dirty="0"/>
              <a:t>Leads to a far richer network topology (often many </a:t>
            </a:r>
            <a:r>
              <a:rPr lang="en-US" i="1" dirty="0">
                <a:solidFill>
                  <a:srgbClr val="A00000"/>
                </a:solidFill>
              </a:rPr>
              <a:t>diverse</a:t>
            </a:r>
            <a:r>
              <a:rPr lang="en-US" dirty="0">
                <a:solidFill>
                  <a:srgbClr val="A00000"/>
                </a:solidFill>
              </a:rPr>
              <a:t> </a:t>
            </a:r>
            <a:r>
              <a:rPr lang="en-US" dirty="0"/>
              <a:t>paths between two end points)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However, with the growing network scale</a:t>
            </a:r>
          </a:p>
          <a:p>
            <a:pPr marL="457200" lvl="1" indent="-279400"/>
            <a:r>
              <a:rPr lang="en-US" dirty="0"/>
              <a:t>The probability of </a:t>
            </a:r>
            <a:r>
              <a:rPr lang="en-US" dirty="0">
                <a:solidFill>
                  <a:srgbClr val="A00000"/>
                </a:solidFill>
              </a:rPr>
              <a:t>failures </a:t>
            </a:r>
            <a:r>
              <a:rPr lang="en-US" dirty="0"/>
              <a:t>becomes </a:t>
            </a:r>
            <a:r>
              <a:rPr lang="en-US" dirty="0">
                <a:solidFill>
                  <a:srgbClr val="A00000"/>
                </a:solidFill>
              </a:rPr>
              <a:t>higher </a:t>
            </a:r>
          </a:p>
          <a:p>
            <a:pPr marL="457200" lvl="1" indent="-279400"/>
            <a:r>
              <a:rPr lang="en-US" dirty="0"/>
              <a:t> </a:t>
            </a:r>
            <a:r>
              <a:rPr lang="en-US" i="1" dirty="0">
                <a:solidFill>
                  <a:srgbClr val="A00000"/>
                </a:solidFill>
              </a:rPr>
              <a:t>Resilient</a:t>
            </a:r>
            <a:r>
              <a:rPr lang="en-US" dirty="0">
                <a:solidFill>
                  <a:srgbClr val="A00000"/>
                </a:solidFill>
              </a:rPr>
              <a:t> </a:t>
            </a:r>
            <a:r>
              <a:rPr lang="en-US" dirty="0"/>
              <a:t>routing – e.g., via </a:t>
            </a:r>
            <a:r>
              <a:rPr lang="en-US" i="1" dirty="0">
                <a:solidFill>
                  <a:srgbClr val="A00000"/>
                </a:solidFill>
              </a:rPr>
              <a:t>pro-active</a:t>
            </a:r>
            <a:r>
              <a:rPr lang="en-US" dirty="0"/>
              <a:t> fast failover mechanisms – is imperative, to meet ever stringent availability, reliability and </a:t>
            </a:r>
            <a:r>
              <a:rPr lang="en-US" dirty="0" err="1"/>
              <a:t>QoS</a:t>
            </a:r>
            <a:r>
              <a:rPr lang="en-US" dirty="0"/>
              <a:t> requirements demanded by applications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Realization in SDN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Realization in </a:t>
            </a:r>
            <a:r>
              <a:rPr lang="en-US" dirty="0" smtClean="0"/>
              <a:t>Emerging </a:t>
            </a:r>
            <a:br>
              <a:rPr lang="en-US" dirty="0" smtClean="0"/>
            </a:br>
            <a:r>
              <a:rPr lang="en-US" dirty="0" smtClean="0"/>
              <a:t>Software-Defined Networks (SDNs)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/>
          <a:lstStyle/>
          <a:p>
            <a:r>
              <a:rPr lang="en-US" dirty="0"/>
              <a:t>The controller computes the routing preorder (satisfying latency constraints), then installs the corresponding rules in the relevant switches </a:t>
            </a:r>
            <a:endParaRPr lang="en-US" dirty="0" smtClean="0">
              <a:effectLst/>
            </a:endParaRPr>
          </a:p>
          <a:p>
            <a:r>
              <a:rPr lang="en-US" dirty="0"/>
              <a:t>Each switch forwards packets using the </a:t>
            </a:r>
            <a:r>
              <a:rPr lang="en-US" i="1" dirty="0">
                <a:solidFill>
                  <a:srgbClr val="0000FF"/>
                </a:solidFill>
              </a:rPr>
              <a:t>match-action </a:t>
            </a:r>
            <a:r>
              <a:rPr lang="en-US" dirty="0"/>
              <a:t>data plane abstraction </a:t>
            </a:r>
            <a:endParaRPr lang="en-US" dirty="0" smtClean="0">
              <a:effectLst/>
            </a:endParaRPr>
          </a:p>
          <a:p>
            <a:r>
              <a:rPr lang="en-US" dirty="0"/>
              <a:t>Small functionality added to switches to maintain and update some internal states, and generate </a:t>
            </a:r>
            <a:r>
              <a:rPr lang="en-US" i="1" dirty="0">
                <a:solidFill>
                  <a:srgbClr val="0000FF"/>
                </a:solidFill>
              </a:rPr>
              <a:t>activation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deactivation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tags </a:t>
            </a:r>
            <a:endParaRPr lang="en-US" dirty="0" smtClean="0">
              <a:effectLst/>
            </a:endParaRPr>
          </a:p>
          <a:p>
            <a:r>
              <a:rPr lang="en-US" dirty="0"/>
              <a:t>Switches perform some actions to handle link activation, deactivation and failure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Resilient Routing via Preorders: Packet Forwarding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489076"/>
            <a:ext cx="89916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Each switch/router maintains a set of routing rules and states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2938"/>
            <a:ext cx="8534400" cy="135271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392653"/>
            <a:ext cx="89916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Each packet carries two header fields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84600"/>
            <a:ext cx="6388100" cy="6604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4549229"/>
            <a:ext cx="8763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Eligible outgoing links at node </a:t>
            </a:r>
            <a:r>
              <a:rPr lang="en-US" sz="2400" i="1" dirty="0" smtClean="0"/>
              <a:t>u </a:t>
            </a:r>
            <a:r>
              <a:rPr lang="en-US" sz="2400" dirty="0" smtClean="0"/>
              <a:t>for forwarding packet to </a:t>
            </a:r>
            <a:r>
              <a:rPr lang="en-US" sz="2400" i="1" dirty="0" smtClean="0"/>
              <a:t>d</a:t>
            </a:r>
            <a:r>
              <a:rPr lang="en-US" sz="2400" dirty="0" smtClean="0"/>
              <a:t>: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5807406"/>
            <a:ext cx="8763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Upon failure, update both header fields before rerouting 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319789"/>
            <a:ext cx="3606800" cy="254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004676"/>
            <a:ext cx="6426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Demonstration &amp; Evaluation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via preorder implemented in </a:t>
            </a:r>
            <a:r>
              <a:rPr lang="en-US" dirty="0" err="1"/>
              <a:t>Mininet</a:t>
            </a:r>
            <a:r>
              <a:rPr lang="en-US" dirty="0"/>
              <a:t> with slightly modified Open </a:t>
            </a:r>
            <a:r>
              <a:rPr lang="en-US" dirty="0" err="1"/>
              <a:t>vSwitch</a:t>
            </a:r>
            <a:r>
              <a:rPr lang="en-US" dirty="0"/>
              <a:t> (OVS) using v.2.4</a:t>
            </a: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35000" y="3733800"/>
            <a:ext cx="35052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 Demonstration: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51200"/>
            <a:ext cx="4191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 in SDN: Rule Examples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77" y="1348979"/>
            <a:ext cx="6713123" cy="406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5562600"/>
            <a:ext cx="365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Match-action rules for switch D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9" y="5412185"/>
            <a:ext cx="3290371" cy="13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Demonstration &amp; Evaluation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7456" y="1765300"/>
            <a:ext cx="3637644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 Demonstration: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 UDP traffic generator at host 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attached to node A, sends datagrams to host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attached to node G 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Traffic lasts for 20 seconds, sending around 90 </a:t>
            </a:r>
            <a:r>
              <a:rPr lang="en-US" sz="2200" dirty="0" err="1" smtClean="0"/>
              <a:t>pks</a:t>
            </a:r>
            <a:r>
              <a:rPr lang="en-US" sz="2200" dirty="0" smtClean="0"/>
              <a:t>/sec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807369"/>
            <a:ext cx="4191000" cy="144780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 bwMode="auto">
          <a:xfrm>
            <a:off x="5041900" y="2874169"/>
            <a:ext cx="1600200" cy="5334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urved Connector 8"/>
          <p:cNvCxnSpPr/>
          <p:nvPr/>
        </p:nvCxnSpPr>
        <p:spPr bwMode="auto">
          <a:xfrm flipV="1">
            <a:off x="6642100" y="3331369"/>
            <a:ext cx="1066800" cy="762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/>
          <p:nvPr/>
        </p:nvCxnSpPr>
        <p:spPr bwMode="auto">
          <a:xfrm flipV="1">
            <a:off x="7708900" y="2950369"/>
            <a:ext cx="762000" cy="3810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23" y="3797300"/>
            <a:ext cx="5546777" cy="287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Demonstration &amp; Evaluation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23" y="3797300"/>
            <a:ext cx="5546777" cy="287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807369"/>
            <a:ext cx="4191000" cy="1447800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 bwMode="auto">
          <a:xfrm>
            <a:off x="5041900" y="2874169"/>
            <a:ext cx="1600200" cy="5334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urved Connector 12"/>
          <p:cNvCxnSpPr/>
          <p:nvPr/>
        </p:nvCxnSpPr>
        <p:spPr bwMode="auto">
          <a:xfrm flipV="1">
            <a:off x="6642100" y="3331369"/>
            <a:ext cx="1066800" cy="762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0" y="2645569"/>
            <a:ext cx="552450" cy="44196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 rot="10800000" flipV="1">
            <a:off x="7023100" y="2874169"/>
            <a:ext cx="533400" cy="1524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 flipH="1" flipV="1">
            <a:off x="6680200" y="2226469"/>
            <a:ext cx="762000" cy="685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/>
          <p:nvPr/>
        </p:nvCxnSpPr>
        <p:spPr bwMode="auto">
          <a:xfrm>
            <a:off x="7861300" y="2112169"/>
            <a:ext cx="762000" cy="4572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37456" y="1765300"/>
            <a:ext cx="3637644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 Demonstration: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 UDP traffic generator at host 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attached to node A, sends datagrams to host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attached to node G 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Traffic lasts for 20 seconds, sending around 90 </a:t>
            </a:r>
            <a:r>
              <a:rPr lang="en-US" sz="2200" dirty="0" err="1" smtClean="0"/>
              <a:t>pks</a:t>
            </a:r>
            <a:r>
              <a:rPr lang="en-US" sz="2200" dirty="0" smtClean="0"/>
              <a:t>/sec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Demonstration &amp; Evaluation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23" y="3797300"/>
            <a:ext cx="5546777" cy="287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781969"/>
            <a:ext cx="4114800" cy="144780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 bwMode="auto">
          <a:xfrm>
            <a:off x="5041900" y="2848769"/>
            <a:ext cx="1600200" cy="5334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0" y="2620169"/>
            <a:ext cx="552450" cy="44196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 bwMode="auto">
          <a:xfrm rot="5400000" flipH="1" flipV="1">
            <a:off x="6756400" y="2201069"/>
            <a:ext cx="762000" cy="685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/>
          <p:nvPr/>
        </p:nvCxnSpPr>
        <p:spPr bwMode="auto">
          <a:xfrm>
            <a:off x="7861300" y="2086769"/>
            <a:ext cx="762000" cy="4572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6794500" y="2981948"/>
            <a:ext cx="848148" cy="171621"/>
            <a:chOff x="9299269" y="590379"/>
            <a:chExt cx="848148" cy="171621"/>
          </a:xfrm>
        </p:grpSpPr>
        <p:sp>
          <p:nvSpPr>
            <p:cNvPr id="12" name="Rectangle 11"/>
            <p:cNvSpPr/>
            <p:nvPr/>
          </p:nvSpPr>
          <p:spPr bwMode="auto">
            <a:xfrm rot="20883037">
              <a:off x="9299269" y="619942"/>
              <a:ext cx="848148" cy="1164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7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9301339" y="590379"/>
              <a:ext cx="833261" cy="171621"/>
            </a:xfrm>
            <a:prstGeom prst="straightConnector1">
              <a:avLst/>
            </a:prstGeom>
            <a:solidFill>
              <a:srgbClr val="9EC57B"/>
            </a:solidFill>
            <a:ln w="15875" cap="flat" cmpd="sng" algn="ctr">
              <a:solidFill>
                <a:schemeClr val="accent3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37456" y="1765300"/>
            <a:ext cx="3637644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 Demonstration: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 UDP traffic generator at host 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attached to node A, sends datagrams to host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attached to node G 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Traffic lasts for 20 seconds, sending around 90 </a:t>
            </a:r>
            <a:r>
              <a:rPr lang="en-US" sz="2200" dirty="0" err="1" smtClean="0"/>
              <a:t>pks</a:t>
            </a:r>
            <a:r>
              <a:rPr lang="en-US" sz="2200" dirty="0" smtClean="0"/>
              <a:t>/sec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57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Demonstration &amp; Evaluation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23" y="3797300"/>
            <a:ext cx="5546777" cy="287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790700"/>
            <a:ext cx="4114800" cy="144780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 bwMode="auto">
          <a:xfrm>
            <a:off x="5041900" y="2857500"/>
            <a:ext cx="1600200" cy="5334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0" y="2628900"/>
            <a:ext cx="552450" cy="4419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94500" y="2990679"/>
            <a:ext cx="848148" cy="171621"/>
            <a:chOff x="9299269" y="590379"/>
            <a:chExt cx="848148" cy="171621"/>
          </a:xfrm>
        </p:grpSpPr>
        <p:sp>
          <p:nvSpPr>
            <p:cNvPr id="10" name="Rectangle 9"/>
            <p:cNvSpPr/>
            <p:nvPr/>
          </p:nvSpPr>
          <p:spPr bwMode="auto">
            <a:xfrm rot="20883037">
              <a:off x="9299269" y="619942"/>
              <a:ext cx="848148" cy="1164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7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9301339" y="590379"/>
              <a:ext cx="833261" cy="171621"/>
            </a:xfrm>
            <a:prstGeom prst="straightConnector1">
              <a:avLst/>
            </a:prstGeom>
            <a:solidFill>
              <a:srgbClr val="9EC57B"/>
            </a:solidFill>
            <a:ln w="15875" cap="flat" cmpd="sng" algn="ctr">
              <a:solidFill>
                <a:schemeClr val="accent3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0" y="2476500"/>
            <a:ext cx="552450" cy="441960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 bwMode="auto">
          <a:xfrm rot="16200000" flipV="1">
            <a:off x="6070600" y="2286000"/>
            <a:ext cx="685800" cy="6096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/>
          <p:nvPr/>
        </p:nvCxnSpPr>
        <p:spPr bwMode="auto">
          <a:xfrm flipV="1">
            <a:off x="5956300" y="1714500"/>
            <a:ext cx="6858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/>
          <p:nvPr/>
        </p:nvCxnSpPr>
        <p:spPr bwMode="auto">
          <a:xfrm>
            <a:off x="6870700" y="1714500"/>
            <a:ext cx="8382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>
            <a:off x="7937500" y="2095500"/>
            <a:ext cx="609600" cy="3810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/>
          <p:nvPr/>
        </p:nvCxnSpPr>
        <p:spPr bwMode="auto">
          <a:xfrm rot="10800000">
            <a:off x="5400678" y="2628900"/>
            <a:ext cx="1014411" cy="594364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 flipV="1">
            <a:off x="5118100" y="2076450"/>
            <a:ext cx="6858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37456" y="1765300"/>
            <a:ext cx="3637644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 Demonstration: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 UDP traffic generator at host 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attached to node A, sends datagrams to host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attached to node G 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Traffic lasts for 20 seconds, sending around 90 </a:t>
            </a:r>
            <a:r>
              <a:rPr lang="en-US" sz="2200" dirty="0" err="1" smtClean="0"/>
              <a:t>pks</a:t>
            </a:r>
            <a:r>
              <a:rPr lang="en-US" sz="2200" dirty="0" smtClean="0"/>
              <a:t>/sec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8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Demonstration &amp; Evaluation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23" y="3797300"/>
            <a:ext cx="5546777" cy="287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790700"/>
            <a:ext cx="41148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0" y="2628900"/>
            <a:ext cx="552450" cy="4419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94500" y="2990679"/>
            <a:ext cx="848148" cy="171621"/>
            <a:chOff x="9299269" y="590379"/>
            <a:chExt cx="848148" cy="171621"/>
          </a:xfrm>
        </p:grpSpPr>
        <p:sp>
          <p:nvSpPr>
            <p:cNvPr id="10" name="Rectangle 9"/>
            <p:cNvSpPr/>
            <p:nvPr/>
          </p:nvSpPr>
          <p:spPr bwMode="auto">
            <a:xfrm rot="20883037">
              <a:off x="9299269" y="619942"/>
              <a:ext cx="848148" cy="1164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7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9301339" y="590379"/>
              <a:ext cx="833261" cy="171621"/>
            </a:xfrm>
            <a:prstGeom prst="straightConnector1">
              <a:avLst/>
            </a:prstGeom>
            <a:solidFill>
              <a:srgbClr val="9EC57B"/>
            </a:solidFill>
            <a:ln w="15875" cap="flat" cmpd="sng" algn="ctr">
              <a:solidFill>
                <a:schemeClr val="accent3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0" y="2476500"/>
            <a:ext cx="552450" cy="441960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 bwMode="auto">
          <a:xfrm flipV="1">
            <a:off x="5956300" y="1714500"/>
            <a:ext cx="6858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/>
          <p:nvPr/>
        </p:nvCxnSpPr>
        <p:spPr bwMode="auto">
          <a:xfrm>
            <a:off x="6870700" y="1714500"/>
            <a:ext cx="8382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>
            <a:off x="7937500" y="2095500"/>
            <a:ext cx="609600" cy="3810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 flipV="1">
            <a:off x="5118100" y="2076450"/>
            <a:ext cx="6858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37456" y="1765300"/>
            <a:ext cx="3637644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 Demonstration: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 UDP traffic generator at host 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attached to node A, sends datagrams to host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attached to node G 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Traffic lasts for 20 seconds, sending around 90 </a:t>
            </a:r>
            <a:r>
              <a:rPr lang="en-US" sz="2200" dirty="0" err="1" smtClean="0"/>
              <a:t>pks</a:t>
            </a:r>
            <a:r>
              <a:rPr lang="en-US" sz="2200" dirty="0" smtClean="0"/>
              <a:t>/sec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6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Existing routing schemes for communication &amp; SCADA control networks are </a:t>
            </a:r>
            <a:r>
              <a:rPr lang="en-US" i="1" dirty="0" smtClean="0"/>
              <a:t>path-based</a:t>
            </a:r>
            <a:r>
              <a:rPr lang="en-US" dirty="0" smtClean="0"/>
              <a:t>!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compute </a:t>
            </a:r>
            <a:r>
              <a:rPr lang="en-US" sz="2200" dirty="0"/>
              <a:t>one path (e.g., shortest) or multiple paths from </a:t>
            </a:r>
            <a:r>
              <a:rPr lang="en-US" sz="2200" i="1" dirty="0"/>
              <a:t>s</a:t>
            </a:r>
            <a:r>
              <a:rPr lang="en-US" sz="2200" dirty="0"/>
              <a:t> to </a:t>
            </a:r>
            <a:r>
              <a:rPr lang="en-US" sz="2200" i="1" dirty="0" smtClean="0"/>
              <a:t>d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route </a:t>
            </a:r>
            <a:r>
              <a:rPr lang="en-US" sz="2200" dirty="0"/>
              <a:t>traffic along the path or paths, e.g</a:t>
            </a:r>
            <a:r>
              <a:rPr lang="en-US" sz="2200" dirty="0" smtClean="0"/>
              <a:t>., via </a:t>
            </a:r>
            <a:r>
              <a:rPr lang="en-US" sz="2200" dirty="0"/>
              <a:t>IP or MPLS </a:t>
            </a:r>
            <a:r>
              <a:rPr lang="en-US" sz="2200" dirty="0" smtClean="0"/>
              <a:t>protocol</a:t>
            </a:r>
            <a:br>
              <a:rPr lang="en-US" sz="2200" dirty="0" smtClean="0"/>
            </a:br>
            <a:endParaRPr lang="en-US" sz="22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Fundamental 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Demonstration &amp; Evaluation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23" y="3797300"/>
            <a:ext cx="5546777" cy="287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790700"/>
            <a:ext cx="4114800" cy="144780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 bwMode="auto">
          <a:xfrm>
            <a:off x="5041900" y="2857500"/>
            <a:ext cx="1600200" cy="5334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6794500" y="2990679"/>
            <a:ext cx="848148" cy="171621"/>
            <a:chOff x="9299269" y="590379"/>
            <a:chExt cx="848148" cy="171621"/>
          </a:xfrm>
        </p:grpSpPr>
        <p:sp>
          <p:nvSpPr>
            <p:cNvPr id="9" name="Rectangle 8"/>
            <p:cNvSpPr/>
            <p:nvPr/>
          </p:nvSpPr>
          <p:spPr bwMode="auto">
            <a:xfrm rot="20883037">
              <a:off x="9299269" y="619942"/>
              <a:ext cx="848148" cy="1164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7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9301339" y="590379"/>
              <a:ext cx="833261" cy="171621"/>
            </a:xfrm>
            <a:prstGeom prst="straightConnector1">
              <a:avLst/>
            </a:prstGeom>
            <a:solidFill>
              <a:srgbClr val="9EC57B"/>
            </a:solidFill>
            <a:ln w="15875" cap="flat" cmpd="sng" algn="ctr">
              <a:solidFill>
                <a:schemeClr val="accent3">
                  <a:lumMod val="50000"/>
                </a:schemeClr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0" y="2476500"/>
            <a:ext cx="552450" cy="4419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954389" y="2781300"/>
            <a:ext cx="1202311" cy="400110"/>
            <a:chOff x="8845953" y="3200400"/>
            <a:chExt cx="1202311" cy="400110"/>
          </a:xfrm>
        </p:grpSpPr>
        <p:sp>
          <p:nvSpPr>
            <p:cNvPr id="18" name="Up Arrow 17"/>
            <p:cNvSpPr/>
            <p:nvPr/>
          </p:nvSpPr>
          <p:spPr bwMode="auto">
            <a:xfrm>
              <a:off x="8845953" y="3352800"/>
              <a:ext cx="304800" cy="152400"/>
            </a:xfrm>
            <a:prstGeom prst="upArrow">
              <a:avLst/>
            </a:prstGeom>
            <a:solidFill>
              <a:srgbClr val="9EC57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7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4000" y="3200400"/>
              <a:ext cx="9042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l</a:t>
              </a:r>
              <a:r>
                <a:rPr lang="en-US" dirty="0" smtClean="0">
                  <a:solidFill>
                    <a:srgbClr val="008000"/>
                  </a:solidFill>
                </a:rPr>
                <a:t>ink up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20" name="Curved Connector 19"/>
          <p:cNvCxnSpPr/>
          <p:nvPr/>
        </p:nvCxnSpPr>
        <p:spPr bwMode="auto">
          <a:xfrm flipV="1">
            <a:off x="6718300" y="3238500"/>
            <a:ext cx="1066800" cy="76200"/>
          </a:xfrm>
          <a:prstGeom prst="curvedConnector3">
            <a:avLst/>
          </a:prstGeom>
          <a:solidFill>
            <a:srgbClr val="9EC57B"/>
          </a:solidFill>
          <a:ln w="15875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 flipV="1">
            <a:off x="7785100" y="2857500"/>
            <a:ext cx="762000" cy="3810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urved Connector 22"/>
          <p:cNvCxnSpPr/>
          <p:nvPr/>
        </p:nvCxnSpPr>
        <p:spPr bwMode="auto">
          <a:xfrm flipV="1">
            <a:off x="5956300" y="1714500"/>
            <a:ext cx="6858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>
            <a:off x="6870700" y="1714500"/>
            <a:ext cx="8382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>
            <a:off x="7937500" y="2095500"/>
            <a:ext cx="609600" cy="3810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/>
          <p:nvPr/>
        </p:nvCxnSpPr>
        <p:spPr bwMode="auto">
          <a:xfrm flipV="1">
            <a:off x="5118100" y="2076450"/>
            <a:ext cx="685800" cy="304800"/>
          </a:xfrm>
          <a:prstGeom prst="curvedConnector3">
            <a:avLst/>
          </a:prstGeom>
          <a:solidFill>
            <a:srgbClr val="9EC57B"/>
          </a:solidFill>
          <a:ln w="19050" cap="flat" cmpd="sng" algn="ctr">
            <a:solidFill>
              <a:srgbClr val="0EE06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37456" y="1765300"/>
            <a:ext cx="3637644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 Demonstration: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 UDP traffic generator at host 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attached to node A, sends datagrams to host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attached to node G 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Traffic lasts for 20 seconds, sending around 90 </a:t>
            </a:r>
            <a:r>
              <a:rPr lang="en-US" sz="2200" dirty="0" err="1" smtClean="0"/>
              <a:t>pks</a:t>
            </a:r>
            <a:r>
              <a:rPr lang="en-US" sz="2200" dirty="0" smtClean="0"/>
              <a:t>/sec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1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Proposed </a:t>
            </a:r>
            <a:r>
              <a:rPr lang="en-US" dirty="0"/>
              <a:t>a new routing paradigm </a:t>
            </a:r>
            <a:r>
              <a:rPr lang="en-US" dirty="0" smtClean="0"/>
              <a:t>– </a:t>
            </a:r>
            <a:r>
              <a:rPr lang="en-US" i="1" dirty="0" smtClean="0">
                <a:solidFill>
                  <a:srgbClr val="A00000"/>
                </a:solidFill>
              </a:rPr>
              <a:t>routing </a:t>
            </a:r>
            <a:r>
              <a:rPr lang="en-US" i="1" dirty="0">
                <a:solidFill>
                  <a:srgbClr val="A00000"/>
                </a:solidFill>
              </a:rPr>
              <a:t>via preorders </a:t>
            </a:r>
          </a:p>
          <a:p>
            <a:pPr lvl="1"/>
            <a:r>
              <a:rPr lang="en-US" dirty="0"/>
              <a:t>Circumvents the limitations of conventional path-based routing schemes</a:t>
            </a:r>
          </a:p>
          <a:p>
            <a:pPr lvl="1"/>
            <a:r>
              <a:rPr lang="en-US" dirty="0"/>
              <a:t>Effectively takes advantage of topological diversity inherent in a network with rich topology for </a:t>
            </a:r>
            <a:r>
              <a:rPr lang="en-US" i="1" dirty="0">
                <a:solidFill>
                  <a:srgbClr val="A00000"/>
                </a:solidFill>
              </a:rPr>
              <a:t>adaptive resilient routing </a:t>
            </a:r>
          </a:p>
          <a:p>
            <a:pPr lvl="1"/>
            <a:r>
              <a:rPr lang="en-US" dirty="0"/>
              <a:t>Meets the </a:t>
            </a:r>
            <a:r>
              <a:rPr lang="en-US" dirty="0" err="1"/>
              <a:t>QoS</a:t>
            </a:r>
            <a:r>
              <a:rPr lang="en-US" dirty="0"/>
              <a:t> requirements (e.g., latency) of applications or </a:t>
            </a:r>
            <a:r>
              <a:rPr lang="en-US" dirty="0" smtClean="0"/>
              <a:t>flows</a:t>
            </a:r>
          </a:p>
          <a:p>
            <a:pPr lvl="1"/>
            <a:r>
              <a:rPr lang="en-US" dirty="0" smtClean="0"/>
              <a:t>Resilient </a:t>
            </a:r>
            <a:r>
              <a:rPr lang="en-US" dirty="0"/>
              <a:t>against arbitrary </a:t>
            </a:r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dirty="0"/>
              <a:t> link or node failures (if network not partitioned)</a:t>
            </a:r>
          </a:p>
          <a:p>
            <a:pPr lvl="1"/>
            <a:endParaRPr lang="en-US" dirty="0"/>
          </a:p>
          <a:p>
            <a:r>
              <a:rPr lang="en-US" dirty="0" smtClean="0"/>
              <a:t>Realized </a:t>
            </a:r>
            <a:r>
              <a:rPr lang="en-US" dirty="0"/>
              <a:t>routing via preorders in SDN networks using the </a:t>
            </a:r>
            <a:r>
              <a:rPr lang="en-US" dirty="0" smtClean="0"/>
              <a:t>“match-action</a:t>
            </a:r>
            <a:r>
              <a:rPr lang="en-US" dirty="0"/>
              <a:t>” data plane abstraction, with a preliminary implementation of it in </a:t>
            </a:r>
            <a:r>
              <a:rPr lang="en-US" dirty="0" err="1"/>
              <a:t>Mininet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</a:rPr>
              <a:t>Thank you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469" y="4448344"/>
            <a:ext cx="9087531" cy="2300813"/>
            <a:chOff x="-863109" y="1689693"/>
            <a:chExt cx="10865011" cy="2513769"/>
          </a:xfrm>
        </p:grpSpPr>
        <p:sp>
          <p:nvSpPr>
            <p:cNvPr id="6" name="TextBox 5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8075247" y="5935222"/>
                  <a:ext cx="726887" cy="2994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073334" y="5229672"/>
                  <a:ext cx="696269" cy="37382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7073334" y="5882099"/>
                  <a:ext cx="696269" cy="35254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075247" y="5229672"/>
                  <a:ext cx="726887" cy="4269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62174" y="35433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309303" y="3833267"/>
            <a:ext cx="537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O(2</a:t>
            </a:r>
            <a:r>
              <a:rPr lang="en-US" sz="2400" i="1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many (shortest) paths of length </a:t>
            </a:r>
            <a:r>
              <a:rPr lang="en-US" sz="2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2L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en-US" sz="2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2174" y="35433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6469" y="4442887"/>
            <a:ext cx="9087531" cy="2300813"/>
            <a:chOff x="-863109" y="1689693"/>
            <a:chExt cx="10865011" cy="2513769"/>
          </a:xfrm>
        </p:grpSpPr>
        <p:sp>
          <p:nvSpPr>
            <p:cNvPr id="55" name="TextBox 54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5A853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5A8531"/>
                  </a:solidFill>
                  <a:headEnd type="none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Oval 96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038600"/>
            <a:ext cx="7340600" cy="2921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72" y="5167993"/>
            <a:ext cx="402336" cy="321869"/>
          </a:xfrm>
          <a:prstGeom prst="rect">
            <a:avLst/>
          </a:prstGeom>
        </p:spPr>
      </p:pic>
      <p:sp>
        <p:nvSpPr>
          <p:cNvPr id="103" name="Content Placeholder 2"/>
          <p:cNvSpPr txBox="1">
            <a:spLocks/>
          </p:cNvSpPr>
          <p:nvPr/>
        </p:nvSpPr>
        <p:spPr>
          <a:xfrm>
            <a:off x="457200" y="1460500"/>
            <a:ext cx="8229600" cy="181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5060D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  <a:defRPr/>
            </a:pPr>
            <a:r>
              <a:rPr lang="en-US" sz="2800" smtClean="0"/>
              <a:t>Fundamental 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smtClean="0"/>
              <a:t>paths 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smtClean="0"/>
              <a:t>paths are fragile: failure of any node or link renders it invalid!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62174" y="31115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205" name="Group 204"/>
          <p:cNvGrpSpPr/>
          <p:nvPr/>
        </p:nvGrpSpPr>
        <p:grpSpPr>
          <a:xfrm>
            <a:off x="56469" y="3782487"/>
            <a:ext cx="9087531" cy="2300813"/>
            <a:chOff x="-863109" y="1689693"/>
            <a:chExt cx="10865011" cy="2513769"/>
          </a:xfrm>
        </p:grpSpPr>
        <p:sp>
          <p:nvSpPr>
            <p:cNvPr id="206" name="TextBox 205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211" name="TextBox 210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12" name="Straight Arrow Connector 211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TextBox 214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42" name="Group 241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244" name="Straight Arrow Connector 243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rgbClr val="FF0000"/>
                  </a:solidFill>
                  <a:headEnd type="arrow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5A853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5A8531"/>
                  </a:solidFill>
                  <a:headEnd type="none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Oval 247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43" name="TextBox 242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2" name="Picture 25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644900"/>
            <a:ext cx="7886700" cy="279400"/>
          </a:xfrm>
          <a:prstGeom prst="rect">
            <a:avLst/>
          </a:prstGeom>
        </p:spPr>
      </p:pic>
      <p:pic>
        <p:nvPicPr>
          <p:cNvPr id="253" name="Picture 25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9500"/>
            <a:ext cx="8110904" cy="685800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090" y="4484892"/>
            <a:ext cx="402336" cy="321869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062220"/>
            <a:ext cx="400050" cy="320040"/>
          </a:xfrm>
          <a:prstGeom prst="rect">
            <a:avLst/>
          </a:prstGeom>
        </p:spPr>
      </p:pic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8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174" y="3111500"/>
            <a:ext cx="288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469" y="3782487"/>
            <a:ext cx="9087531" cy="2300813"/>
            <a:chOff x="-863109" y="1689693"/>
            <a:chExt cx="10865011" cy="2513769"/>
          </a:xfrm>
        </p:grpSpPr>
        <p:sp>
          <p:nvSpPr>
            <p:cNvPr id="6" name="TextBox 5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rgbClr val="FC28FF"/>
                </a:solidFill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rgbClr val="FC28FF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rgbClr val="FC28FF"/>
                </a:solidFill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rgbClr val="5A853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rgbClr val="FC28FF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rgbClr val="FC28FF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rgbClr val="FC28FF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8075247" y="5894422"/>
                  <a:ext cx="618826" cy="3402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181394" y="5229672"/>
                  <a:ext cx="588209" cy="414626"/>
                </a:xfrm>
                <a:prstGeom prst="line">
                  <a:avLst/>
                </a:prstGeom>
                <a:ln w="38100" cmpd="sng">
                  <a:solidFill>
                    <a:srgbClr val="FC28FF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7181394" y="5841299"/>
                  <a:ext cx="588209" cy="393345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075247" y="5229672"/>
                  <a:ext cx="618826" cy="467750"/>
                </a:xfrm>
                <a:prstGeom prst="line">
                  <a:avLst/>
                </a:prstGeom>
                <a:ln w="38100" cmpd="sng">
                  <a:solidFill>
                    <a:srgbClr val="FC28FF"/>
                  </a:solidFill>
                  <a:headEnd type="none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644900"/>
            <a:ext cx="7886700" cy="2794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9500"/>
            <a:ext cx="8110904" cy="685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291" y="4492769"/>
            <a:ext cx="402336" cy="3218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062220"/>
            <a:ext cx="400050" cy="320040"/>
          </a:xfrm>
          <a:prstGeom prst="rect">
            <a:avLst/>
          </a:prstGeom>
        </p:spPr>
      </p:pic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Path-based Routing Doesn’t Work!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" y="3149600"/>
            <a:ext cx="6371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Toy Network Example: fairly </a:t>
            </a:r>
            <a:r>
              <a:rPr lang="en-US" sz="2200" b="1" i="1" dirty="0" smtClean="0">
                <a:solidFill>
                  <a:srgbClr val="000090"/>
                </a:solidFill>
              </a:rPr>
              <a:t>robust </a:t>
            </a:r>
            <a:r>
              <a:rPr lang="en-US" sz="2200" b="1" dirty="0" smtClean="0">
                <a:solidFill>
                  <a:srgbClr val="000090"/>
                </a:solidFill>
              </a:rPr>
              <a:t>topology</a:t>
            </a:r>
            <a:endParaRPr lang="en-US" sz="2200" b="1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469" y="4445000"/>
            <a:ext cx="9087531" cy="2300813"/>
            <a:chOff x="-863109" y="1689693"/>
            <a:chExt cx="10865011" cy="2513769"/>
          </a:xfrm>
        </p:grpSpPr>
        <p:sp>
          <p:nvSpPr>
            <p:cNvPr id="6" name="TextBox 5"/>
            <p:cNvSpPr txBox="1"/>
            <p:nvPr/>
          </p:nvSpPr>
          <p:spPr>
            <a:xfrm>
              <a:off x="965941" y="3588857"/>
              <a:ext cx="615117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3520" y="3584227"/>
              <a:ext cx="593084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8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5791" y="3587243"/>
              <a:ext cx="793036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12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863109" y="1689693"/>
              <a:ext cx="10865011" cy="1920018"/>
              <a:chOff x="-863109" y="1689693"/>
              <a:chExt cx="10865011" cy="19200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65941" y="1741542"/>
                <a:ext cx="615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271585" y="3071373"/>
                <a:ext cx="647839" cy="34022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09423" y="2406624"/>
                <a:ext cx="556519" cy="46984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09423" y="3073471"/>
                <a:ext cx="556519" cy="33812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863109" y="2669683"/>
                <a:ext cx="1093253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s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271585" y="2406624"/>
                <a:ext cx="647839" cy="46774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25965" y="3104997"/>
                <a:ext cx="618823" cy="34021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135546" y="2440246"/>
                <a:ext cx="584775" cy="434127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2135546" y="3071373"/>
                <a:ext cx="584775" cy="3738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534519" y="2261341"/>
                <a:ext cx="58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5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61570" y="1689693"/>
                <a:ext cx="6678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6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04945" y="2213682"/>
                <a:ext cx="65738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3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025965" y="2440246"/>
                <a:ext cx="618823" cy="46775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882098" y="3099651"/>
                <a:ext cx="720331" cy="3499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860910" y="2457112"/>
                <a:ext cx="715545" cy="45088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60910" y="3104997"/>
                <a:ext cx="715545" cy="3445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882098" y="2457112"/>
                <a:ext cx="720331" cy="4455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597719" y="2332488"/>
                <a:ext cx="632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7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35336" y="2740575"/>
                <a:ext cx="1366566" cy="4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</a:rPr>
                  <a:t>d</a:t>
                </a:r>
                <a:r>
                  <a:rPr lang="en-US" sz="2200" b="1" dirty="0" smtClean="0">
                    <a:solidFill>
                      <a:srgbClr val="0000FF"/>
                    </a:solidFill>
                  </a:rPr>
                  <a:t>=v</a:t>
                </a:r>
                <a:r>
                  <a:rPr lang="en-US" sz="2200" b="1" baseline="-25000" dirty="0" smtClean="0">
                    <a:solidFill>
                      <a:srgbClr val="0000FF"/>
                    </a:solidFill>
                  </a:rPr>
                  <a:t>2L+1</a:t>
                </a:r>
                <a:endParaRPr lang="en-US" sz="2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0197" y="1736188"/>
                <a:ext cx="848630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10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59100" y="2572237"/>
                <a:ext cx="4679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…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8541" y="2835671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74663" y="283357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65942" y="3272294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65942" y="2267323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00028" y="2867196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0321" y="330591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20321" y="2300945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557668" y="286185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76455" y="3310257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76455" y="2317810"/>
                <a:ext cx="305643" cy="278601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668819" y="2326139"/>
                <a:ext cx="2034443" cy="1283572"/>
                <a:chOff x="6920512" y="5090371"/>
                <a:chExt cx="2034443" cy="128357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8075247" y="5935222"/>
                  <a:ext cx="726887" cy="29942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073334" y="5229672"/>
                  <a:ext cx="696269" cy="37382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7073334" y="5882099"/>
                  <a:ext cx="696269" cy="35254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075247" y="5229672"/>
                  <a:ext cx="726887" cy="42694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8649312" y="565662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769604" y="6095342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769604" y="5090371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920512" y="5603498"/>
                  <a:ext cx="305643" cy="278601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227747" y="1751103"/>
                <a:ext cx="1113917" cy="5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</a:rPr>
                  <a:t>4L-2</a:t>
                </a:r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11205" y="3631814"/>
              <a:ext cx="947001" cy="5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v</a:t>
              </a:r>
              <a:r>
                <a:rPr lang="en-US" sz="2800" b="1" baseline="-25000" dirty="0" smtClean="0">
                  <a:solidFill>
                    <a:srgbClr val="0000FF"/>
                  </a:solidFill>
                </a:rPr>
                <a:t>4L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06800"/>
            <a:ext cx="5741195" cy="2937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5664199"/>
            <a:ext cx="457200" cy="3657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130800"/>
            <a:ext cx="457200" cy="36576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87800"/>
            <a:ext cx="8001000" cy="292100"/>
          </a:xfrm>
          <a:prstGeom prst="rect">
            <a:avLst/>
          </a:prstGeom>
        </p:spPr>
      </p:pic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181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Fundamental </a:t>
            </a:r>
            <a:r>
              <a:rPr lang="en-US" sz="2800" dirty="0"/>
              <a:t>Limitations of Conventional Path-based Routing: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rigid: must be precisely specified a seq. of nodes &amp; links </a:t>
            </a:r>
          </a:p>
          <a:p>
            <a:pPr marL="508000" lvl="1" indent="-3429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200" dirty="0" smtClean="0"/>
              <a:t>paths </a:t>
            </a:r>
            <a:r>
              <a:rPr lang="en-US" sz="2200" dirty="0"/>
              <a:t>are fragile: failure of any node or link renders it invalid!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12691</TotalTime>
  <Words>1875</Words>
  <Application>Microsoft Macintosh PowerPoint</Application>
  <PresentationFormat>On-screen Show (4:3)</PresentationFormat>
  <Paragraphs>514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Calibri</vt:lpstr>
      <vt:lpstr>Cambria Math</vt:lpstr>
      <vt:lpstr>Comic Sans MS</vt:lpstr>
      <vt:lpstr>ＭＳ Ｐゴシック</vt:lpstr>
      <vt:lpstr>Times New Roman</vt:lpstr>
      <vt:lpstr>Univers</vt:lpstr>
      <vt:lpstr>Wingdings</vt:lpstr>
      <vt:lpstr>Arial</vt:lpstr>
      <vt:lpstr>Office Theme</vt:lpstr>
      <vt:lpstr>Adaptive Resilient Routing via Preorders in SDN</vt:lpstr>
      <vt:lpstr>Agenda</vt:lpstr>
      <vt:lpstr>Introduction</vt:lpstr>
      <vt:lpstr>Path-based Routing Doesn’t Work!</vt:lpstr>
      <vt:lpstr>Path-based Routing Doesn’t Work!</vt:lpstr>
      <vt:lpstr>Path-based Routing Doesn’t Work!</vt:lpstr>
      <vt:lpstr>Path-based Routing Doesn’t Work!</vt:lpstr>
      <vt:lpstr>Path-based Routing Doesn’t Work!</vt:lpstr>
      <vt:lpstr>Path-based Routing Doesn’t Work!</vt:lpstr>
      <vt:lpstr>Path-based Routing Doesn’t Work!</vt:lpstr>
      <vt:lpstr>Path-based Routing Doesn’t Work!</vt:lpstr>
      <vt:lpstr>Path-based Routing Doesn’t Work!</vt:lpstr>
      <vt:lpstr>Path-based Routing Doesn’t Work!</vt:lpstr>
      <vt:lpstr>Beyond Path: Can We Do Better? </vt:lpstr>
      <vt:lpstr>Beyond Path: Can We Do Better? </vt:lpstr>
      <vt:lpstr>Routing DAGs Sufficient for Resiliency?</vt:lpstr>
      <vt:lpstr>Routing DAGs Sufficient for Resiliency?</vt:lpstr>
      <vt:lpstr>Routing DAGs Sufficient for Resiliency?</vt:lpstr>
      <vt:lpstr>Routing DAGs Sufficient for Resiliency?</vt:lpstr>
      <vt:lpstr>Routing DAGs Sufficient for Resiliency?</vt:lpstr>
      <vt:lpstr>Routing DAGs Sufficient for Resiliency?</vt:lpstr>
      <vt:lpstr>Routing via PreOrders</vt:lpstr>
      <vt:lpstr>Routing via Preorders</vt:lpstr>
      <vt:lpstr>Routing via Preorder &amp; PrOG</vt:lpstr>
      <vt:lpstr>Routing via Preorder: Failure Handling</vt:lpstr>
      <vt:lpstr>Routing via Preorder: Failure Handling</vt:lpstr>
      <vt:lpstr>Routing via Preorder: Recovery Process</vt:lpstr>
      <vt:lpstr>Optimal Resilient PrOG Construction with Latency Constraints </vt:lpstr>
      <vt:lpstr>  -Complete Preorder Graphs (PrOGs)</vt:lpstr>
      <vt:lpstr>Realization in SDN</vt:lpstr>
      <vt:lpstr>Realization in Emerging  Software-Defined Networks (SDNs)</vt:lpstr>
      <vt:lpstr>Resilient Routing via Preorders: Packet Forwarding</vt:lpstr>
      <vt:lpstr>Simple Demonstration &amp; Evaluation</vt:lpstr>
      <vt:lpstr>Realization in SDN: Rule Examples</vt:lpstr>
      <vt:lpstr>Simple Demonstration &amp; Evaluation</vt:lpstr>
      <vt:lpstr>Simple Demonstration &amp; Evaluation</vt:lpstr>
      <vt:lpstr>Simple Demonstration &amp; Evaluation</vt:lpstr>
      <vt:lpstr>Simple Demonstration &amp; Evaluation</vt:lpstr>
      <vt:lpstr>Simple Demonstration &amp; Evaluation</vt:lpstr>
      <vt:lpstr>Simple Demonstration &amp; Evaluation</vt:lpstr>
      <vt:lpstr>Conclusion</vt:lpstr>
      <vt:lpstr>Thank you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of Benign and Malicious Network Events for Accurate Malware Family Classification </dc:title>
  <dc:creator>Hesham Mekky</dc:creator>
  <cp:lastModifiedBy>Eman R Shehata</cp:lastModifiedBy>
  <cp:revision>499</cp:revision>
  <cp:lastPrinted>2015-09-25T18:48:36Z</cp:lastPrinted>
  <dcterms:created xsi:type="dcterms:W3CDTF">2015-09-13T22:13:36Z</dcterms:created>
  <dcterms:modified xsi:type="dcterms:W3CDTF">2017-10-01T02:59:12Z</dcterms:modified>
</cp:coreProperties>
</file>