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57" r:id="rId3"/>
  </p:sldMasterIdLst>
  <p:notesMasterIdLst>
    <p:notesMasterId r:id="rId64"/>
  </p:notesMasterIdLst>
  <p:handoutMasterIdLst>
    <p:handoutMasterId r:id="rId65"/>
  </p:handoutMasterIdLst>
  <p:sldIdLst>
    <p:sldId id="578" r:id="rId4"/>
    <p:sldId id="579" r:id="rId5"/>
    <p:sldId id="639" r:id="rId6"/>
    <p:sldId id="667" r:id="rId7"/>
    <p:sldId id="610" r:id="rId8"/>
    <p:sldId id="612" r:id="rId9"/>
    <p:sldId id="664" r:id="rId10"/>
    <p:sldId id="640" r:id="rId11"/>
    <p:sldId id="670" r:id="rId12"/>
    <p:sldId id="668" r:id="rId13"/>
    <p:sldId id="669" r:id="rId14"/>
    <p:sldId id="671" r:id="rId15"/>
    <p:sldId id="672" r:id="rId16"/>
    <p:sldId id="673" r:id="rId17"/>
    <p:sldId id="581" r:id="rId18"/>
    <p:sldId id="676" r:id="rId19"/>
    <p:sldId id="674" r:id="rId20"/>
    <p:sldId id="689" r:id="rId21"/>
    <p:sldId id="687" r:id="rId22"/>
    <p:sldId id="678" r:id="rId23"/>
    <p:sldId id="594" r:id="rId24"/>
    <p:sldId id="684" r:id="rId25"/>
    <p:sldId id="685" r:id="rId26"/>
    <p:sldId id="686" r:id="rId27"/>
    <p:sldId id="683" r:id="rId28"/>
    <p:sldId id="680" r:id="rId29"/>
    <p:sldId id="679" r:id="rId30"/>
    <p:sldId id="681" r:id="rId31"/>
    <p:sldId id="597" r:id="rId32"/>
    <p:sldId id="595" r:id="rId33"/>
    <p:sldId id="598" r:id="rId34"/>
    <p:sldId id="500" r:id="rId35"/>
    <p:sldId id="599" r:id="rId36"/>
    <p:sldId id="602" r:id="rId37"/>
    <p:sldId id="601" r:id="rId38"/>
    <p:sldId id="690" r:id="rId39"/>
    <p:sldId id="641" r:id="rId40"/>
    <p:sldId id="636" r:id="rId41"/>
    <p:sldId id="605" r:id="rId42"/>
    <p:sldId id="631" r:id="rId43"/>
    <p:sldId id="632" r:id="rId44"/>
    <p:sldId id="662" r:id="rId45"/>
    <p:sldId id="629" r:id="rId46"/>
    <p:sldId id="630" r:id="rId47"/>
    <p:sldId id="654" r:id="rId48"/>
    <p:sldId id="606" r:id="rId49"/>
    <p:sldId id="655" r:id="rId50"/>
    <p:sldId id="663" r:id="rId51"/>
    <p:sldId id="607" r:id="rId52"/>
    <p:sldId id="659" r:id="rId53"/>
    <p:sldId id="647" r:id="rId54"/>
    <p:sldId id="646" r:id="rId55"/>
    <p:sldId id="644" r:id="rId56"/>
    <p:sldId id="608" r:id="rId57"/>
    <p:sldId id="651" r:id="rId58"/>
    <p:sldId id="660" r:id="rId59"/>
    <p:sldId id="650" r:id="rId60"/>
    <p:sldId id="658" r:id="rId61"/>
    <p:sldId id="688" r:id="rId62"/>
    <p:sldId id="417" r:id="rId63"/>
  </p:sldIdLst>
  <p:sldSz cx="9144000" cy="6858000" type="screen4x3"/>
  <p:notesSz cx="6831013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b="1" i="1" kern="1200">
        <a:solidFill>
          <a:srgbClr val="00CC00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9">
          <p15:clr>
            <a:srgbClr val="A4A3A4"/>
          </p15:clr>
        </p15:guide>
        <p15:guide id="2" pos="215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9A002"/>
    <a:srgbClr val="0000CC"/>
    <a:srgbClr val="336600"/>
    <a:srgbClr val="CC0000"/>
    <a:srgbClr val="00CC00"/>
    <a:srgbClr val="FFFF0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97" autoAdjust="0"/>
  </p:normalViewPr>
  <p:slideViewPr>
    <p:cSldViewPr>
      <p:cViewPr>
        <p:scale>
          <a:sx n="50" d="100"/>
          <a:sy n="50" d="100"/>
        </p:scale>
        <p:origin x="1732" y="232"/>
      </p:cViewPr>
      <p:guideLst>
        <p:guide orient="horz" pos="2064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446" y="-78"/>
      </p:cViewPr>
      <p:guideLst>
        <p:guide orient="horz" pos="2959"/>
        <p:guide pos="215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t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0325" y="0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t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b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0325" y="8926513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b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A1FE2A5B-34E9-4B48-8AB3-39B333BEE8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894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t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0325" y="0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t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68388" y="704850"/>
            <a:ext cx="4699000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5" y="4464050"/>
            <a:ext cx="5008563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b" anchorCtr="0" compatLnSpc="1">
            <a:prstTxWarp prst="textNoShape">
              <a:avLst/>
            </a:prstTxWarp>
          </a:bodyPr>
          <a:lstStyle>
            <a:lvl1pPr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0325" y="8926513"/>
            <a:ext cx="2960688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77" tIns="46438" rIns="92877" bIns="46438" numCol="1" anchor="b" anchorCtr="0" compatLnSpc="1">
            <a:prstTxWarp prst="textNoShape">
              <a:avLst/>
            </a:prstTxWarp>
          </a:bodyPr>
          <a:lstStyle>
            <a:lvl1pPr algn="r" defTabSz="928688">
              <a:spcBef>
                <a:spcPct val="0"/>
              </a:spcBef>
              <a:defRPr sz="12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93FA3D8C-0855-44D6-92E7-31968A21C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5482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108" indent="-273014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233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325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006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14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28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42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1569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b="0" i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36" tIns="45470" rIns="90936" bIns="45470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2638" indent="-274091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96366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34912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73458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12004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50551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289097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27643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0CE54B7-85D6-4A15-899D-F0456FFA0CB7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228" tIns="46615" rIns="93228" bIns="46615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2638" indent="-274091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96366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34912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73458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12004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50551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289097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27643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D31963F-1EA1-4525-A1F1-7D30968121C3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228" tIns="46615" rIns="93228" bIns="46615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2638" indent="-274091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96366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34912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73458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12004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50551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289097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27643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A362470-9B40-4B2D-B34F-9508441AB7AD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228" tIns="46615" rIns="93228" bIns="46615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8375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defTabSz="968375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defTabSz="968375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defTabSz="968375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defTabSz="968375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68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439AAA-DF39-4B1F-9096-C09D4F14C4C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83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7194" tIns="48598" rIns="97194" bIns="48598"/>
          <a:lstStyle/>
          <a:p>
            <a:pPr eaLnBrk="1" hangingPunct="1"/>
            <a:r>
              <a:rPr lang="en-US"/>
              <a:t>RDG</a:t>
            </a:r>
          </a:p>
        </p:txBody>
      </p:sp>
    </p:spTree>
    <p:extLst>
      <p:ext uri="{BB962C8B-B14F-4D97-AF65-F5344CB8AC3E}">
        <p14:creationId xmlns:p14="http://schemas.microsoft.com/office/powerpoint/2010/main" val="4073274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2638" indent="-274091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96366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34912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73458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12004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50551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289097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27643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61F647B-3AAF-4BAB-9B33-1C30B19DCE55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228" tIns="46615" rIns="93228" bIns="46615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12638" indent="-274091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096366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34912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1973458" indent="-219273" defTabSz="92886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12004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850551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289097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27643" indent="-219273" defTabSz="92886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C4577CA-6608-45DB-A1BB-1ABD91E2F6FB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228" tIns="46615" rIns="93228" bIns="46615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C6FCB-8BF6-43F4-97BA-9F41789BCBA4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78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200" indent="-273050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375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525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263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4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6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8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20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42</a:t>
            </a:fld>
            <a:endParaRPr lang="en-US" altLang="en-US" sz="1200" b="0" i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48" tIns="45476" rIns="90948" bIns="45476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108" indent="-273014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233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325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006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14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28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42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1569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sz="1200" b="0" i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36" tIns="45470" rIns="90936" bIns="45470"/>
          <a:lstStyle/>
          <a:p>
            <a:pPr eaLnBrk="1" hangingPunct="1"/>
            <a:r>
              <a:rPr lang="en-US" altLang="en-US" dirty="0"/>
              <a:t>RDG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865" eaLnBrk="0" hangingPunct="0"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12638" indent="-274091" defTabSz="928865" eaLnBrk="0" hangingPunct="0"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096366" indent="-219273" defTabSz="928865" eaLnBrk="0" hangingPunct="0"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534912" indent="-219273" defTabSz="928865" eaLnBrk="0" hangingPunct="0"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1973458" indent="-219273" defTabSz="928865" eaLnBrk="0" hangingPunct="0"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412004" indent="-219273" algn="ctr" defTabSz="928865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850551" indent="-219273" algn="ctr" defTabSz="928865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289097" indent="-219273" algn="ctr" defTabSz="928865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727643" indent="-219273" algn="ctr" defTabSz="928865" eaLnBrk="0" fontAlgn="base" hangingPunct="0">
              <a:spcBef>
                <a:spcPct val="0"/>
              </a:spcBef>
              <a:spcAft>
                <a:spcPct val="0"/>
              </a:spcAft>
              <a:defRPr sz="27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6579C90-5A58-4889-9295-C1F1EFA8ED79}" type="slidenum">
              <a:rPr lang="en-US" sz="1200" b="0" i="0">
                <a:solidFill>
                  <a:schemeClr val="tx1"/>
                </a:solidFill>
              </a:rPr>
              <a:pPr eaLnBrk="1" hangingPunct="1"/>
              <a:t>3</a:t>
            </a:fld>
            <a:endParaRPr lang="en-US" sz="1200" b="0" i="0">
              <a:solidFill>
                <a:schemeClr val="tx1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228" tIns="46615" rIns="93228" bIns="46615"/>
          <a:lstStyle/>
          <a:p>
            <a:pPr eaLnBrk="1" hangingPunct="1"/>
            <a:r>
              <a:rPr lang="en-US"/>
              <a:t>RDG</a:t>
            </a:r>
          </a:p>
        </p:txBody>
      </p:sp>
    </p:spTree>
    <p:extLst>
      <p:ext uri="{BB962C8B-B14F-4D97-AF65-F5344CB8AC3E}">
        <p14:creationId xmlns:p14="http://schemas.microsoft.com/office/powerpoint/2010/main" val="419773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200" indent="-273050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375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525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263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4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6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8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20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z="1200" b="0" i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48" tIns="45476" rIns="90948" bIns="45476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200" indent="-273050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375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525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263" indent="-219075" defTabSz="9017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4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6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8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2063" indent="-219075" defTabSz="9017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 smtClean="0">
                <a:solidFill>
                  <a:schemeClr val="tx1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sz="1200" b="0" i="0">
              <a:solidFill>
                <a:schemeClr val="tx1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48" tIns="45476" rIns="90948" bIns="45476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108" indent="-273014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233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325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006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14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28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42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1569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z="1200" b="0" i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36" tIns="45470" rIns="90936" bIns="45470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  <p:extLst>
      <p:ext uri="{BB962C8B-B14F-4D97-AF65-F5344CB8AC3E}">
        <p14:creationId xmlns:p14="http://schemas.microsoft.com/office/powerpoint/2010/main" val="1371608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108" indent="-273014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233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325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006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14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28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42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1569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z="1200" b="0" i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36" tIns="45470" rIns="90936" bIns="45470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11108" indent="-273014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095233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533325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1973006" indent="-219047" defTabSz="901583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43014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88728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344428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01569" indent="-219047" defTabSz="901583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C4604-7BEB-4DA3-B91C-C2D1A01064B9}" type="slidenum">
              <a:rPr lang="en-US" altLang="en-US" sz="1200" b="0" i="0">
                <a:solidFill>
                  <a:prstClr val="black"/>
                </a:solidFill>
                <a:latin typeface="Arial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z="1200" b="0" i="0">
              <a:solidFill>
                <a:prstClr val="black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936" tIns="45470" rIns="90936" bIns="45470"/>
          <a:lstStyle/>
          <a:p>
            <a:pPr eaLnBrk="1" hangingPunct="1"/>
            <a:r>
              <a:rPr lang="en-US" altLang="en-US"/>
              <a:t>RDG</a:t>
            </a:r>
          </a:p>
        </p:txBody>
      </p:sp>
    </p:spTree>
    <p:extLst>
      <p:ext uri="{BB962C8B-B14F-4D97-AF65-F5344CB8AC3E}">
        <p14:creationId xmlns:p14="http://schemas.microsoft.com/office/powerpoint/2010/main" val="3790045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FA3D8C-0855-44D6-92E7-31968A21C8D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67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14AFE-F915-4266-B4D6-DF21EAFAC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707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0024F-4766-4E52-ADC4-AA2110C5F6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10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BED7-4673-47A3-89CA-C1CE3CAB95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079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R. D. Gehrz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B8F6E-A89F-4D76-B642-09A36B7CC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5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FF1DB-C7C1-4C57-B33D-188BA42DB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883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BB1C2-9B44-4C46-B524-50732693A1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3565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3F857-7AAB-4359-A1F2-E6FBEE8254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373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68774-9477-4B4A-AD5E-4D5DF3CEA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165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2B1FA-1D49-4449-AFF1-3599CEAE1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5603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C73FD-E1B8-438C-9019-04580479F4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0635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48092-3182-4B1E-AC0B-6208BA6C5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802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1E237-8BA8-4539-878C-D7BFCB4CD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744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8AF01-1EC4-40D0-B2DF-AE4B00B1B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343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423DF-8D51-446B-AC06-FDA5473FB4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502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CCEA4-6F27-40B7-9D6A-ED0C17E2D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203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2765F-970B-4C53-BE1A-15C3A9A7BB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878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53D5F-E0F0-4739-8AFB-BF4AE4500815}" type="datetime1">
              <a:rPr lang="en-US" smtClean="0"/>
              <a:t>10/26/2023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3D67F-E5B2-4705-9E29-5FF2F410B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22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6EE0-5559-4B7D-B285-49C055F12C2D}" type="datetime1">
              <a:rPr lang="en-US" smtClean="0"/>
              <a:t>10/26/2023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8CD90-E10F-438A-87E8-75436B694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21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198D8-354B-494C-98FC-289842E2C6A3}" type="datetime1">
              <a:rPr lang="en-US" smtClean="0"/>
              <a:t>10/26/2023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F72DF-034D-458B-9C37-655A2EBB1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59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754B6-8F43-4115-88A4-C20E2F2A773E}" type="datetime1">
              <a:rPr lang="en-US" smtClean="0"/>
              <a:t>10/26/2023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E5A75-2DE5-4DDA-BC1C-57B4CBAF39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61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7F126-A6FF-48E5-B26D-A6B5B6C038A8}" type="datetime1">
              <a:rPr lang="en-US" smtClean="0"/>
              <a:t>10/26/2023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679C3-D3A0-472F-BEDB-23586A17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7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4B9DB-8994-4C57-BC64-4456F9C7C8A1}" type="datetime1">
              <a:rPr lang="en-US" smtClean="0"/>
              <a:t>10/26/2023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F9FAD-0E11-4429-B417-FCB77DA2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0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0BD1E-75A9-459C-844B-BB3DB66B2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926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F65CD-2341-4CE4-8FBD-E7EA7FCD34A3}" type="datetime1">
              <a:rPr lang="en-US" smtClean="0"/>
              <a:t>10/26/2023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ECB79-F772-417F-8267-FFBECBE40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454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A0718-D5BE-4212-9D9D-2999E10A7D9B}" type="datetime1">
              <a:rPr lang="en-US" smtClean="0"/>
              <a:t>10/26/2023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1BFD5-6E58-4E34-9ACF-C4DE36362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7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0580-3B9E-4ADB-9590-D7DF8A64B2D2}" type="datetime1">
              <a:rPr lang="en-US" smtClean="0"/>
              <a:t>10/26/2023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CD67C-CD57-4928-9709-BB1482C83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14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BA39E-26E7-4FAA-9E89-105BE0E8EDF7}" type="datetime1">
              <a:rPr lang="en-US" smtClean="0"/>
              <a:t>10/26/2023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EA405-D554-473D-947D-ED0ACF022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71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FE15A-D7E2-4275-9B08-D59BD4ED0AA8}" type="datetime1">
              <a:rPr lang="en-US" smtClean="0"/>
              <a:t>10/26/2023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34FD5-D790-47F5-A3D0-5995DB146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3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E36A8-DA23-4EBB-B923-2CC4C4CA8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5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84021-B1CC-4238-A0F8-C80980741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98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AF3EF-6EAD-4D2F-9D5D-54F231AEB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278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442AC-CF66-4821-B2FC-71EF6A51E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30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A001F-9CBC-4933-AAE1-6948E8730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07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FE78D-D3F7-41E8-90F0-F25827A09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19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</a:t>
            </a:r>
            <a:r>
              <a:rPr lang="en-US" altLang="en-US" dirty="0" err="1"/>
              <a:t>leve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62800" y="6248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F033F741-E632-4478-89EB-AADB18DF3C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3" name="Text Box 10"/>
          <p:cNvSpPr txBox="1">
            <a:spLocks noChangeArrowheads="1"/>
          </p:cNvSpPr>
          <p:nvPr userDrawn="1"/>
        </p:nvSpPr>
        <p:spPr bwMode="auto">
          <a:xfrm>
            <a:off x="1828800" y="-51375"/>
            <a:ext cx="5486400" cy="61555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lIns="91440" tIns="182880" bIns="182880">
            <a:spAutoFit/>
          </a:bodyPr>
          <a:lstStyle>
            <a:lvl1pPr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dirty="0">
                <a:solidFill>
                  <a:srgbClr val="C00000"/>
                </a:solidFill>
                <a:cs typeface="+mn-cs"/>
              </a:rPr>
              <a:t>Observing the Dawn of the Universe with JWST </a:t>
            </a:r>
          </a:p>
        </p:txBody>
      </p:sp>
      <p:sp>
        <p:nvSpPr>
          <p:cNvPr id="1034" name="Text Box 13"/>
          <p:cNvSpPr txBox="1">
            <a:spLocks noChangeArrowheads="1"/>
          </p:cNvSpPr>
          <p:nvPr userDrawn="1"/>
        </p:nvSpPr>
        <p:spPr bwMode="auto">
          <a:xfrm>
            <a:off x="2455202" y="6323111"/>
            <a:ext cx="42335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1400" dirty="0">
                <a:solidFill>
                  <a:schemeClr val="tx1"/>
                </a:solidFill>
                <a:cs typeface="+mn-cs"/>
                <a:sym typeface="Symbol" pitchFamily="18" charset="2"/>
              </a:rPr>
              <a:t>Minnesota Institute for Astrophysics, October</a:t>
            </a:r>
            <a:r>
              <a:rPr lang="en-US" altLang="en-US" sz="1400" baseline="0" dirty="0">
                <a:solidFill>
                  <a:schemeClr val="tx1"/>
                </a:solidFill>
                <a:cs typeface="+mn-cs"/>
                <a:sym typeface="Symbol" pitchFamily="18" charset="2"/>
              </a:rPr>
              <a:t> 27, 2023</a:t>
            </a:r>
            <a:endParaRPr lang="en-US" altLang="en-US" sz="1400" dirty="0">
              <a:solidFill>
                <a:schemeClr val="tx1"/>
              </a:solidFill>
              <a:cs typeface="+mn-cs"/>
              <a:sym typeface="Symbol" pitchFamily="18" charset="2"/>
            </a:endParaRPr>
          </a:p>
        </p:txBody>
      </p:sp>
      <p:sp>
        <p:nvSpPr>
          <p:cNvPr id="2" name="TextBox 2"/>
          <p:cNvSpPr txBox="1">
            <a:spLocks noChangeArrowheads="1"/>
          </p:cNvSpPr>
          <p:nvPr userDrawn="1"/>
        </p:nvSpPr>
        <p:spPr bwMode="auto">
          <a:xfrm>
            <a:off x="7315200" y="0"/>
            <a:ext cx="1828800" cy="5540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FFFF00"/>
                </a:solidFill>
              </a:rPr>
              <a:t>Minnesota Institute for </a:t>
            </a:r>
            <a:r>
              <a:rPr lang="en-US" altLang="en-US" sz="1600">
                <a:solidFill>
                  <a:srgbClr val="FFFF00"/>
                </a:solidFill>
              </a:rPr>
              <a:t>Astrophysics</a:t>
            </a:r>
          </a:p>
        </p:txBody>
      </p:sp>
      <p:sp>
        <p:nvSpPr>
          <p:cNvPr id="3" name="TextBox 12"/>
          <p:cNvSpPr txBox="1">
            <a:spLocks noChangeArrowheads="1"/>
          </p:cNvSpPr>
          <p:nvPr userDrawn="1"/>
        </p:nvSpPr>
        <p:spPr bwMode="auto">
          <a:xfrm>
            <a:off x="0" y="-36513"/>
            <a:ext cx="1828800" cy="56673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rgbClr val="00CC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rgbClr val="FFFF00"/>
                </a:solidFill>
              </a:rPr>
              <a:t>University  of</a:t>
            </a:r>
          </a:p>
          <a:p>
            <a:pPr algn="ctr" eaLnBrk="1" hangingPunct="1"/>
            <a:r>
              <a:rPr lang="en-US" altLang="en-US" sz="1400" dirty="0">
                <a:solidFill>
                  <a:srgbClr val="FFFF00"/>
                </a:solidFill>
              </a:rPr>
              <a:t> Minnesota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5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42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42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42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4B3D0180-CDA6-4F94-8FEA-CC88C74E8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A9C4D05-4778-4899-BA6C-ACE1F0EBA1AE}" type="datetime1">
              <a:rPr lang="en-US" smtClean="0"/>
              <a:t>10/26/2023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91400" y="6248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RDG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4008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6F274DC-89F7-4F94-B8CA-1BCDCB0D7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Text Box 10"/>
          <p:cNvSpPr txBox="1">
            <a:spLocks noChangeArrowheads="1"/>
          </p:cNvSpPr>
          <p:nvPr/>
        </p:nvSpPr>
        <p:spPr bwMode="auto">
          <a:xfrm>
            <a:off x="2971800" y="228600"/>
            <a:ext cx="3086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tx1"/>
                </a:solidFill>
              </a:rPr>
              <a:t>Infrared Observations with Spitzer</a:t>
            </a:r>
          </a:p>
        </p:txBody>
      </p:sp>
      <p:sp>
        <p:nvSpPr>
          <p:cNvPr id="1032" name="Text Box 13"/>
          <p:cNvSpPr txBox="1">
            <a:spLocks noChangeArrowheads="1"/>
          </p:cNvSpPr>
          <p:nvPr/>
        </p:nvSpPr>
        <p:spPr bwMode="auto">
          <a:xfrm>
            <a:off x="3581400" y="6323901"/>
            <a:ext cx="2133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sz="1200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AST 2001,  April</a:t>
            </a:r>
            <a:r>
              <a:rPr lang="en-US" sz="1200" baseline="0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 25, 2023</a:t>
            </a:r>
            <a:endParaRPr lang="en-US" sz="1200" dirty="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1033" name="Picture 15" descr="spitzer_logo_colo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7162800" y="76200"/>
            <a:ext cx="1676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6" descr="wdmkex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2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-users.cse.umn.edu/~gehrz001/links.html" TargetMode="Externa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p.optics.arizona.edu/optomech/wp-content/uploads/sites/53/2016/10/for-Jed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64014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>
                <a:solidFill>
                  <a:srgbClr val="0000CC"/>
                </a:solidFill>
              </a:rPr>
              <a:t>Observing the Dawn of the Universe with the </a:t>
            </a:r>
          </a:p>
          <a:p>
            <a:pPr algn="ctr"/>
            <a:r>
              <a:rPr lang="en-US" altLang="en-US" sz="3200" dirty="0">
                <a:solidFill>
                  <a:srgbClr val="0000CC"/>
                </a:solidFill>
              </a:rPr>
              <a:t>James Webb Space Telescope (JWST)</a:t>
            </a:r>
            <a:br>
              <a:rPr lang="en-US" altLang="en-US" sz="3200" dirty="0">
                <a:solidFill>
                  <a:srgbClr val="0000CC"/>
                </a:solidFill>
              </a:rPr>
            </a:br>
            <a:endParaRPr lang="en-US" sz="32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370637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1905000"/>
            <a:ext cx="2670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D. Gehrz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BB8F6E-A89F-4D76-B642-09A36B7CCDE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71682" name="Picture 2" descr="James Webb Space Telescop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2819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82242-B422-C9CE-C45B-BE3A2744ED91}"/>
              </a:ext>
            </a:extLst>
          </p:cNvPr>
          <p:cNvSpPr txBox="1"/>
          <p:nvPr/>
        </p:nvSpPr>
        <p:spPr>
          <a:xfrm>
            <a:off x="1321940" y="5410200"/>
            <a:ext cx="6907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These slides will be posted at </a:t>
            </a:r>
          </a:p>
          <a:p>
            <a:r>
              <a:rPr lang="en-US" sz="2400" dirty="0">
                <a:solidFill>
                  <a:srgbClr val="FF0000"/>
                </a:solidFill>
                <a:hlinkClick r:id="rId6"/>
              </a:rPr>
              <a:t>https://www-users.cse.umn.edu/~gehrz001/links.html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36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2612" y="1145224"/>
            <a:ext cx="90100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CC"/>
                </a:solidFill>
                <a:ea typeface="MS PGothic" pitchFamily="34" charset="-128"/>
              </a:rPr>
              <a:t>The Genesis of JWST</a:t>
            </a: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342900" y="2121536"/>
            <a:ext cx="8724900" cy="3591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 Astronomy and Astrophysics for the 1980‘s:</a:t>
            </a:r>
          </a:p>
          <a:p>
            <a:pPr eaLnBrk="1" hangingPunct="1">
              <a:buClr>
                <a:srgbClr val="FF0000"/>
              </a:buClr>
              <a:buNone/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 (Report of the NAS Astronomy Survey Committee; 	    </a:t>
            </a:r>
          </a:p>
          <a:p>
            <a:pPr eaLnBrk="1" hangingPunct="1">
              <a:buClr>
                <a:srgbClr val="FF0000"/>
              </a:buClr>
              <a:buNone/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 G. B. Field, …… R. D. Gehrz ……, et al. 1982) 	    	  recommends the development of the Large Deployable              	  Reflector (LDR) – a 10-meter class space telescope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endParaRPr lang="en-US" altLang="en-US" sz="28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FontTx/>
              <a:buNone/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FontTx/>
              <a:buNone/>
            </a:pPr>
            <a:endParaRPr lang="en-US" altLang="en-US" sz="2800" dirty="0">
              <a:solidFill>
                <a:srgbClr val="006600"/>
              </a:solidFill>
              <a:ea typeface="MS PGothic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14AFE-F915-4266-B4D6-DF21EAFAC71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01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3189" y="762000"/>
            <a:ext cx="9010022" cy="82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500"/>
              </a:lnSpc>
              <a:buNone/>
            </a:pPr>
            <a:r>
              <a:rPr lang="en-US" sz="2800" dirty="0">
                <a:solidFill>
                  <a:srgbClr val="0000CC"/>
                </a:solidFill>
              </a:rPr>
              <a:t>The 1980 Astronomy Survey Committee </a:t>
            </a:r>
          </a:p>
          <a:p>
            <a:pPr algn="ctr">
              <a:lnSpc>
                <a:spcPts val="2500"/>
              </a:lnSpc>
              <a:buNone/>
            </a:pPr>
            <a:r>
              <a:rPr lang="en-US" sz="2800" dirty="0">
                <a:solidFill>
                  <a:srgbClr val="0000CC"/>
                </a:solidFill>
              </a:rPr>
              <a:t>(The Field C </a:t>
            </a:r>
            <a:r>
              <a:rPr lang="en-US" sz="2800" dirty="0" err="1">
                <a:solidFill>
                  <a:srgbClr val="0000CC"/>
                </a:solidFill>
              </a:rPr>
              <a:t>ommittee</a:t>
            </a:r>
            <a:r>
              <a:rPr lang="en-US" sz="2800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1447800" y="1524000"/>
            <a:ext cx="66294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None/>
            </a:pPr>
            <a:r>
              <a:rPr lang="en-US" sz="1200" dirty="0"/>
              <a:t>GEORGE B. FIELD, Harvard-Smithsonian Center for Astrophysics, Chairman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MICHAEL J. S. BELTON</a:t>
            </a:r>
            <a:r>
              <a:rPr lang="en-US" sz="1200" dirty="0"/>
              <a:t>, Kitt Peak National Observatory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E. MARGARET BURBIDGE</a:t>
            </a:r>
            <a:r>
              <a:rPr lang="en-US" sz="1200" dirty="0"/>
              <a:t>, University of California, San Diego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GEORGE W. CLARK</a:t>
            </a:r>
            <a:r>
              <a:rPr lang="en-US" sz="1200" dirty="0"/>
              <a:t>, Massachusetts Institute of Technology</a:t>
            </a:r>
          </a:p>
          <a:p>
            <a:pPr>
              <a:buNone/>
            </a:pPr>
            <a:r>
              <a:rPr lang="en-US" sz="1200" dirty="0"/>
              <a:t>S.ANDRA M. FABER, University of California, Santa Cruz</a:t>
            </a:r>
          </a:p>
          <a:p>
            <a:pPr>
              <a:buNone/>
            </a:pPr>
            <a:r>
              <a:rPr lang="en-US" sz="1200" dirty="0"/>
              <a:t>CARL E. FICHTEL, NASA Goddard Space Flight Center</a:t>
            </a:r>
          </a:p>
          <a:p>
            <a:pPr>
              <a:buNone/>
            </a:pPr>
            <a:r>
              <a:rPr lang="en-US" sz="1200" dirty="0"/>
              <a:t>ROBERT D. GEHRZ, University of Wyoming</a:t>
            </a:r>
          </a:p>
          <a:p>
            <a:pPr>
              <a:buNone/>
            </a:pPr>
            <a:r>
              <a:rPr lang="en-US" sz="1200" dirty="0"/>
              <a:t>EDWARD J. GROTH, Princeton University</a:t>
            </a:r>
          </a:p>
          <a:p>
            <a:pPr>
              <a:buNone/>
            </a:pPr>
            <a:r>
              <a:rPr lang="en-US" sz="1200" dirty="0"/>
              <a:t>JAMES E. GUNN, Princeton University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DAVID HEESCHEN</a:t>
            </a:r>
            <a:r>
              <a:rPr lang="en-US" sz="1200" dirty="0"/>
              <a:t>, National Radio Astronomy Observatory</a:t>
            </a:r>
          </a:p>
          <a:p>
            <a:pPr>
              <a:buNone/>
            </a:pPr>
            <a:r>
              <a:rPr lang="en-US" sz="1200" dirty="0"/>
              <a:t>RICHARD C. HENRY, The Johns Hopkins University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RICHARD A. </a:t>
            </a:r>
            <a:r>
              <a:rPr lang="en-US" sz="1200" dirty="0" err="1">
                <a:highlight>
                  <a:srgbClr val="FFFF00"/>
                </a:highlight>
              </a:rPr>
              <a:t>McCRAY</a:t>
            </a:r>
            <a:r>
              <a:rPr lang="en-US" sz="1200" dirty="0"/>
              <a:t>, Joint Institute for Laboratory Astrophysics and the  University of Colorado</a:t>
            </a:r>
          </a:p>
          <a:p>
            <a:pPr>
              <a:buNone/>
            </a:pPr>
            <a:r>
              <a:rPr lang="en-US" sz="1200" dirty="0"/>
              <a:t>JEREMIAH OSTRIKER, Princeton University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EUGENE N. PARKER</a:t>
            </a:r>
            <a:r>
              <a:rPr lang="en-US" sz="1200" dirty="0"/>
              <a:t>, University of Chicago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MAARTEN SCHMIDT</a:t>
            </a:r>
            <a:r>
              <a:rPr lang="en-US" sz="1200" dirty="0"/>
              <a:t>, California Institute of Technology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HARLAN J. SMITH</a:t>
            </a:r>
            <a:r>
              <a:rPr lang="en-US" sz="1200" dirty="0"/>
              <a:t>, University of Texas, Austin</a:t>
            </a:r>
          </a:p>
          <a:p>
            <a:pPr>
              <a:buNone/>
            </a:pPr>
            <a:r>
              <a:rPr lang="en-US" sz="1200" dirty="0"/>
              <a:t>STEPHEN E. STROM, Kitt Peak National Observatory (ex officio)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PATRICK THADDEUS</a:t>
            </a:r>
            <a:r>
              <a:rPr lang="en-US" sz="1200" dirty="0"/>
              <a:t>, NASA Goddard Institute for Space Studies and Columbia University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CHARLES H. TOWNES</a:t>
            </a:r>
            <a:r>
              <a:rPr lang="en-US" sz="1200" dirty="0"/>
              <a:t>, University of California, Berkeley</a:t>
            </a:r>
          </a:p>
          <a:p>
            <a:pPr>
              <a:buNone/>
            </a:pPr>
            <a:r>
              <a:rPr lang="en-US" sz="1200" dirty="0">
                <a:highlight>
                  <a:srgbClr val="FFFF00"/>
                </a:highlight>
              </a:rPr>
              <a:t>ARTHUR B. C. WALKER</a:t>
            </a:r>
            <a:r>
              <a:rPr lang="en-US" sz="1200" dirty="0"/>
              <a:t>, Stanford University</a:t>
            </a:r>
          </a:p>
          <a:p>
            <a:pPr>
              <a:buNone/>
            </a:pPr>
            <a:r>
              <a:rPr lang="en-US" sz="1200" dirty="0"/>
              <a:t>E. JOSEPH WAMPLER, University of California, Santa Cruz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14AFE-F915-4266-B4D6-DF21EAFAC71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398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74C11-18C7-A634-503B-42786975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1068-7650-A85D-7495-84780E54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A6738-DC30-5769-8C64-A7DACAE9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82AB6-9764-50E5-5315-D7A299F23C67}"/>
              </a:ext>
            </a:extLst>
          </p:cNvPr>
          <p:cNvSpPr txBox="1"/>
          <p:nvPr/>
        </p:nvSpPr>
        <p:spPr>
          <a:xfrm>
            <a:off x="419099" y="1828800"/>
            <a:ext cx="84582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9A002"/>
                </a:solidFill>
              </a:rPr>
              <a:t>1. “The Astronomy Survey Committee recommends the construction of a Large Deployable Reflector (LDR) of the 10-m class in space to carry out observations in the far-infrared and submillimeter regions of the spectrum that are inaccessible from the ground. Design studies for such a facility should begin at once.”</a:t>
            </a:r>
          </a:p>
          <a:p>
            <a:endParaRPr lang="en-US" dirty="0">
              <a:solidFill>
                <a:srgbClr val="19A002"/>
              </a:solidFill>
            </a:endParaRPr>
          </a:p>
          <a:p>
            <a:r>
              <a:rPr lang="en-US" dirty="0">
                <a:solidFill>
                  <a:srgbClr val="19A002"/>
                </a:solidFill>
              </a:rPr>
              <a:t>2. “The Astronomy Survey Committee recommends the study and development of the technology required to place a very large telescope in space early in the next century </a:t>
            </a:r>
            <a:r>
              <a:rPr lang="en-US" dirty="0">
                <a:solidFill>
                  <a:srgbClr val="FF0000"/>
                </a:solidFill>
              </a:rPr>
              <a:t>[2000]</a:t>
            </a:r>
            <a:r>
              <a:rPr lang="en-US" dirty="0">
                <a:solidFill>
                  <a:srgbClr val="19A002"/>
                </a:solidFill>
              </a:rPr>
              <a:t>. ….. By the turn of the century it may be possible to place in orbit a very large telescope — perhaps 30 m in diameter….”  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55D5A-4130-1360-B4E6-7EEDE7C03631}"/>
              </a:ext>
            </a:extLst>
          </p:cNvPr>
          <p:cNvSpPr txBox="1"/>
          <p:nvPr/>
        </p:nvSpPr>
        <p:spPr>
          <a:xfrm>
            <a:off x="266700" y="6096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</a:rPr>
              <a:t>Recommendations of the Field </a:t>
            </a:r>
          </a:p>
          <a:p>
            <a:pPr algn="ctr"/>
            <a:r>
              <a:rPr lang="en-US" sz="3200" dirty="0">
                <a:solidFill>
                  <a:srgbClr val="0000CC"/>
                </a:solidFill>
              </a:rPr>
              <a:t>Committee WRT LDRs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737327-34EA-45C3-505B-0691DF4E3CE6}"/>
              </a:ext>
            </a:extLst>
          </p:cNvPr>
          <p:cNvSpPr txBox="1"/>
          <p:nvPr/>
        </p:nvSpPr>
        <p:spPr>
          <a:xfrm>
            <a:off x="266699" y="5181600"/>
            <a:ext cx="86487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FF0000"/>
                </a:solidFill>
              </a:rPr>
              <a:t>These recommendations led to the formulation of the 8-meter Next Generation Space Telescope (NGST)) Project </a:t>
            </a:r>
          </a:p>
        </p:txBody>
      </p:sp>
    </p:spTree>
    <p:extLst>
      <p:ext uri="{BB962C8B-B14F-4D97-AF65-F5344CB8AC3E}">
        <p14:creationId xmlns:p14="http://schemas.microsoft.com/office/powerpoint/2010/main" val="382713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74C11-18C7-A634-503B-42786975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1068-7650-A85D-7495-84780E54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A6738-DC30-5769-8C64-A7DACAE9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31963-4D51-F041-5279-3E1793CC2239}"/>
              </a:ext>
            </a:extLst>
          </p:cNvPr>
          <p:cNvSpPr txBox="1"/>
          <p:nvPr/>
        </p:nvSpPr>
        <p:spPr>
          <a:xfrm>
            <a:off x="1645999" y="1676400"/>
            <a:ext cx="600440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JOHN N. BAHCALL</a:t>
            </a:r>
            <a:r>
              <a:rPr lang="en-US" sz="1400" dirty="0">
                <a:solidFill>
                  <a:schemeClr val="tx1"/>
                </a:solidFill>
              </a:rPr>
              <a:t>, Institute for Advanced Study, Chair</a:t>
            </a:r>
          </a:p>
          <a:p>
            <a:r>
              <a:rPr lang="en-US" sz="1400" dirty="0">
                <a:solidFill>
                  <a:schemeClr val="tx1"/>
                </a:solidFill>
              </a:rPr>
              <a:t>CHARLES A. BEICHMAN, Institute for Advanced Study, Executive Secretary</a:t>
            </a:r>
          </a:p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CLAUDE CANIZARES, </a:t>
            </a:r>
            <a:r>
              <a:rPr lang="en-US" sz="1400" dirty="0">
                <a:solidFill>
                  <a:schemeClr val="tx1"/>
                </a:solidFill>
              </a:rPr>
              <a:t>Massachusetts Institute of Technology</a:t>
            </a:r>
          </a:p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JAMES CRONIN, </a:t>
            </a:r>
            <a:r>
              <a:rPr lang="en-US" sz="1400" dirty="0">
                <a:solidFill>
                  <a:schemeClr val="tx1"/>
                </a:solidFill>
              </a:rPr>
              <a:t>University of Chicago</a:t>
            </a:r>
          </a:p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DAVID HEESCHEN</a:t>
            </a:r>
            <a:r>
              <a:rPr lang="en-US" sz="1400" dirty="0">
                <a:solidFill>
                  <a:schemeClr val="tx1"/>
                </a:solidFill>
              </a:rPr>
              <a:t>, National Radio Astronomy Observatory</a:t>
            </a:r>
          </a:p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JAMES HOUCK, </a:t>
            </a:r>
            <a:r>
              <a:rPr lang="en-US" sz="1400" dirty="0">
                <a:solidFill>
                  <a:schemeClr val="tx1"/>
                </a:solidFill>
              </a:rPr>
              <a:t>Cornell University</a:t>
            </a:r>
          </a:p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DONALD HUNTEN</a:t>
            </a:r>
            <a:r>
              <a:rPr lang="en-US" sz="1400" dirty="0">
                <a:solidFill>
                  <a:schemeClr val="tx1"/>
                </a:solidFill>
              </a:rPr>
              <a:t>, University of Arizona</a:t>
            </a:r>
          </a:p>
          <a:p>
            <a:r>
              <a:rPr lang="en-US" sz="1400" dirty="0">
                <a:solidFill>
                  <a:schemeClr val="tx1"/>
                </a:solidFill>
              </a:rPr>
              <a:t>CHRISTOPHER F. </a:t>
            </a:r>
            <a:r>
              <a:rPr lang="en-US" sz="1400" dirty="0" err="1">
                <a:solidFill>
                  <a:schemeClr val="tx1"/>
                </a:solidFill>
              </a:rPr>
              <a:t>McKEE</a:t>
            </a:r>
            <a:r>
              <a:rPr lang="en-US" sz="1400" dirty="0">
                <a:solidFill>
                  <a:schemeClr val="tx1"/>
                </a:solidFill>
              </a:rPr>
              <a:t>, University of California, Berkeley</a:t>
            </a:r>
          </a:p>
          <a:p>
            <a:r>
              <a:rPr lang="en-US" sz="1400" dirty="0">
                <a:solidFill>
                  <a:schemeClr val="tx1"/>
                </a:solidFill>
              </a:rPr>
              <a:t>ROBERT NOYES, Harvard-Smithsonian Center for Astrophysics</a:t>
            </a:r>
          </a:p>
          <a:p>
            <a:r>
              <a:rPr lang="en-US" sz="1400" dirty="0">
                <a:solidFill>
                  <a:schemeClr val="tx1"/>
                </a:solidFill>
              </a:rPr>
              <a:t>JEREMIAH P. OSTRIKER, Princeton University Observatory</a:t>
            </a:r>
          </a:p>
          <a:p>
            <a:r>
              <a:rPr lang="en-US" sz="1400" dirty="0">
                <a:solidFill>
                  <a:schemeClr val="tx1"/>
                </a:solidFill>
              </a:rPr>
              <a:t>WILLIAM PRESS, Harvard-Smithsonian Center for Astrophysics</a:t>
            </a:r>
          </a:p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WALLACE L.W. SARGENT, </a:t>
            </a:r>
            <a:r>
              <a:rPr lang="en-US" sz="1400" dirty="0">
                <a:solidFill>
                  <a:schemeClr val="tx1"/>
                </a:solidFill>
              </a:rPr>
              <a:t>California Institute of Technology</a:t>
            </a:r>
          </a:p>
          <a:p>
            <a:r>
              <a:rPr lang="en-US" sz="1400" dirty="0">
                <a:solidFill>
                  <a:schemeClr val="tx1"/>
                </a:solidFill>
                <a:highlight>
                  <a:srgbClr val="FFFF00"/>
                </a:highlight>
              </a:rPr>
              <a:t>BLAIR SAVAGE</a:t>
            </a:r>
            <a:r>
              <a:rPr lang="en-US" sz="1400" dirty="0">
                <a:solidFill>
                  <a:schemeClr val="tx1"/>
                </a:solidFill>
              </a:rPr>
              <a:t>, University of Wisconsin</a:t>
            </a:r>
          </a:p>
          <a:p>
            <a:r>
              <a:rPr lang="en-US" sz="1400" dirty="0">
                <a:solidFill>
                  <a:schemeClr val="tx1"/>
                </a:solidFill>
              </a:rPr>
              <a:t>ROBERT W. WILSON, AT&amp;T Bell Laboratories</a:t>
            </a:r>
          </a:p>
          <a:p>
            <a:r>
              <a:rPr lang="en-US" sz="1400" dirty="0">
                <a:solidFill>
                  <a:schemeClr val="tx1"/>
                </a:solidFill>
              </a:rPr>
              <a:t>SIDNEY WOLFF, National Optical Astronomy Observatories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A1396-520A-55E5-3154-99FECA974431}"/>
              </a:ext>
            </a:extLst>
          </p:cNvPr>
          <p:cNvSpPr txBox="1"/>
          <p:nvPr/>
        </p:nvSpPr>
        <p:spPr>
          <a:xfrm>
            <a:off x="-76200" y="609600"/>
            <a:ext cx="922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0000CC"/>
                </a:solidFill>
              </a:rPr>
              <a:t>The 1990 Astronomy Survey Committee </a:t>
            </a:r>
          </a:p>
          <a:p>
            <a:pPr algn="ctr">
              <a:buNone/>
            </a:pPr>
            <a:r>
              <a:rPr lang="en-US" sz="3200" dirty="0">
                <a:solidFill>
                  <a:srgbClr val="0000CC"/>
                </a:solidFill>
              </a:rPr>
              <a:t>(The </a:t>
            </a:r>
            <a:r>
              <a:rPr lang="en-US" sz="3200" dirty="0" err="1">
                <a:solidFill>
                  <a:srgbClr val="0000CC"/>
                </a:solidFill>
              </a:rPr>
              <a:t>Bahcall</a:t>
            </a:r>
            <a:r>
              <a:rPr lang="en-US" sz="3200" dirty="0">
                <a:solidFill>
                  <a:srgbClr val="0000CC"/>
                </a:solidFill>
              </a:rPr>
              <a:t> Committee)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5D492-57EB-5108-C118-33BE0CED328B}"/>
              </a:ext>
            </a:extLst>
          </p:cNvPr>
          <p:cNvSpPr txBox="1"/>
          <p:nvPr/>
        </p:nvSpPr>
        <p:spPr>
          <a:xfrm>
            <a:off x="457200" y="5000387"/>
            <a:ext cx="8395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9A002"/>
                </a:solidFill>
              </a:rPr>
              <a:t>The UV-Optical in Space Panel recommended a 6-meter cooled </a:t>
            </a:r>
          </a:p>
          <a:p>
            <a:r>
              <a:rPr lang="en-US" sz="2400" dirty="0">
                <a:solidFill>
                  <a:srgbClr val="19A002"/>
                </a:solidFill>
              </a:rPr>
              <a:t>space telescope as a successor to Hubble.  This recommendation </a:t>
            </a:r>
          </a:p>
          <a:p>
            <a:r>
              <a:rPr lang="en-US" sz="2400" dirty="0">
                <a:solidFill>
                  <a:srgbClr val="19A002"/>
                </a:solidFill>
              </a:rPr>
              <a:t>did not appear as a recommendation in the final report.</a:t>
            </a:r>
          </a:p>
        </p:txBody>
      </p:sp>
    </p:spTree>
    <p:extLst>
      <p:ext uri="{BB962C8B-B14F-4D97-AF65-F5344CB8AC3E}">
        <p14:creationId xmlns:p14="http://schemas.microsoft.com/office/powerpoint/2010/main" val="323022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74C11-18C7-A634-503B-42786975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1068-7650-A85D-7495-84780E54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A6738-DC30-5769-8C64-A7DACAE9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A1396-520A-55E5-3154-99FECA974431}"/>
              </a:ext>
            </a:extLst>
          </p:cNvPr>
          <p:cNvSpPr txBox="1"/>
          <p:nvPr/>
        </p:nvSpPr>
        <p:spPr>
          <a:xfrm>
            <a:off x="-76200" y="533400"/>
            <a:ext cx="92201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0000CC"/>
                </a:solidFill>
              </a:rPr>
              <a:t>The Final Path to JWST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5D492-57EB-5108-C118-33BE0CED328B}"/>
              </a:ext>
            </a:extLst>
          </p:cNvPr>
          <p:cNvSpPr txBox="1"/>
          <p:nvPr/>
        </p:nvSpPr>
        <p:spPr>
          <a:xfrm>
            <a:off x="309062" y="1066800"/>
            <a:ext cx="8149138" cy="6288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1991: The Bacall Committee “UV-Optical in Space Panel” recommends a 6-meter cooled Large Space Telescope (LST)</a:t>
            </a: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January, 1996: NASA Administrator Dan Goldin calls for a return to the 8-meter NGST concept (instead of a 4-meter follow-up to HST as recommended by the AURA “HST and Beyond” Committee led by Alan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Dresseler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1999: The 8-m NGST is ranked first priority by the 2000 Decadal Survey Committee (McKee/Taylor Report); NASA Associate Administrator Ed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Weiler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approves a new start.</a:t>
            </a: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2001: NGST is down-sized to 6.5-meters, NASA appoints a Product Integrity Team (PIT) to provide independent oversight</a:t>
            </a: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2002: The name is changed from NGST to JWST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39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40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026BB2-D85A-42E6-BBEF-58C31AF90632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/>
          </a:p>
        </p:txBody>
      </p:sp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00100"/>
            <a:ext cx="78486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74C11-18C7-A634-503B-42786975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1743" y="6139543"/>
            <a:ext cx="1905000" cy="457200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1068-7650-A85D-7495-84780E54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58743" y="6139543"/>
            <a:ext cx="106680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A6738-DC30-5769-8C64-A7DACAE9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6943" y="6139543"/>
            <a:ext cx="457200" cy="457200"/>
          </a:xfrm>
        </p:spPr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A1396-520A-55E5-3154-99FECA974431}"/>
              </a:ext>
            </a:extLst>
          </p:cNvPr>
          <p:cNvSpPr txBox="1"/>
          <p:nvPr/>
        </p:nvSpPr>
        <p:spPr>
          <a:xfrm>
            <a:off x="-32657" y="525959"/>
            <a:ext cx="9220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dirty="0">
                <a:solidFill>
                  <a:srgbClr val="0000CC"/>
                </a:solidFill>
              </a:rPr>
              <a:t>The JWST Product Integrity Team (PIT)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DB33E0-0F0C-6B37-8824-39D4F3975767}"/>
              </a:ext>
            </a:extLst>
          </p:cNvPr>
          <p:cNvSpPr txBox="1"/>
          <p:nvPr/>
        </p:nvSpPr>
        <p:spPr>
          <a:xfrm>
            <a:off x="495300" y="990600"/>
            <a:ext cx="8305800" cy="535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DUNCAN MOORE: PhD Optics 1974, U. Rochester (led HST optical repair); PIT Co-chair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WYANT:  PhD Optics 1968, U. Rochester (optical systems design); PIT Co-chair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GARY CHANAN:  PhD Physics, 1978, UC Berkeley  (AO Keck Observatory)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BURGE: PhD Optical Sciences, 1993, U. of Arizona (LBT, MMT)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FIENUP: PhD Applied Physics 1975, Stanford (phase retrieval, HST)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JOSEPH GEARY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PhD Optics 1984, U. Arizona (optical testing, optical metrology) 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GEHRZ: PhD  Physics 1971, U of MN (Spitzer CTA Facility Scientist, Be optics)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GEORGE HARTIG: Optical Systems Scientist,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STScI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PhD Optical Engineering (HST)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KAHAN:  M.S. Structural Mechanics 1966, Northeastern (systems engineering) 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KRIM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Perkin Elmer and JPL; (developed opto-mechanical design of HST)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LASKIN: PhD Mech E. 1987, Columbia, (precision pointing, stabilization}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MANGUS: Optical Engineering, Penn State (HST, Spitzer)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MILLER: Sc.D. Optical/Mechanical Eng, MIT (Systems design and engineering)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highlight>
                  <a:srgbClr val="FF00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DANIEL SCHROEDER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PhD Physics, 1962 U. Wisconsin (optical design; HST)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LAWRENCE STEPP: Optical Engineer (GEMINI Observatory Optics Manager, LBT) </a:t>
            </a:r>
          </a:p>
        </p:txBody>
      </p:sp>
    </p:spTree>
    <p:extLst>
      <p:ext uri="{BB962C8B-B14F-4D97-AF65-F5344CB8AC3E}">
        <p14:creationId xmlns:p14="http://schemas.microsoft.com/office/powerpoint/2010/main" val="3369366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74C11-18C7-A634-503B-42786975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1068-7650-A85D-7495-84780E54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A6738-DC30-5769-8C64-A7DACAE9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A1396-520A-55E5-3154-99FECA974431}"/>
              </a:ext>
            </a:extLst>
          </p:cNvPr>
          <p:cNvSpPr txBox="1"/>
          <p:nvPr/>
        </p:nvSpPr>
        <p:spPr>
          <a:xfrm>
            <a:off x="-76200" y="631448"/>
            <a:ext cx="92201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0000CC"/>
                </a:solidFill>
              </a:rPr>
              <a:t>A Few Milestones in the PIT Oversight Process</a:t>
            </a:r>
          </a:p>
          <a:p>
            <a:pPr algn="ctr">
              <a:buNone/>
            </a:pPr>
            <a:endParaRPr lang="en-US" sz="3200" dirty="0">
              <a:solidFill>
                <a:srgbClr val="0000CC"/>
              </a:solidFill>
            </a:endParaRPr>
          </a:p>
          <a:p>
            <a:pPr algn="ctr">
              <a:buNone/>
            </a:pPr>
            <a:endParaRPr lang="en-US" sz="3200" dirty="0">
              <a:solidFill>
                <a:srgbClr val="0000CC"/>
              </a:solidFill>
            </a:endParaRPr>
          </a:p>
          <a:p>
            <a:pPr algn="ctr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5D492-57EB-5108-C118-33BE0CED328B}"/>
              </a:ext>
            </a:extLst>
          </p:cNvPr>
          <p:cNvSpPr txBox="1"/>
          <p:nvPr/>
        </p:nvSpPr>
        <p:spPr>
          <a:xfrm>
            <a:off x="309062" y="1371600"/>
            <a:ext cx="814913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August. 2002: NASA selects TRW/Ball for Phase B design</a:t>
            </a: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March, 2004: Construction of science instruments (SIs) and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          primary mirror segments begins</a:t>
            </a:r>
          </a:p>
          <a:p>
            <a:pPr>
              <a:lnSpc>
                <a:spcPts val="2000"/>
              </a:lnSpc>
              <a:buClr>
                <a:srgbClr val="FF0000"/>
              </a:buClr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January, 2007: Main construction begins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January, 2012: NASA collects the SIs</a:t>
            </a: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October, 2015: Primary mirrors installed, CTA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cryo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test</a:t>
            </a:r>
          </a:p>
          <a:p>
            <a:pPr marL="342900" indent="-342900">
              <a:lnSpc>
                <a:spcPts val="2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December, 2017: Final testing of  integrated telescope and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          SIs; PIT evaluates data and recommends launch</a:t>
            </a:r>
          </a:p>
          <a:p>
            <a:pPr>
              <a:lnSpc>
                <a:spcPts val="2000"/>
              </a:lnSpc>
              <a:buClr>
                <a:srgbClr val="FF0000"/>
              </a:buClr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June, 2022:  Pit is briefing on in orbit performance</a:t>
            </a: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578778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74C11-18C7-A634-503B-42786975B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0B1068-7650-A85D-7495-84780E54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A6738-DC30-5769-8C64-A7DACAE9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A1396-520A-55E5-3154-99FECA974431}"/>
              </a:ext>
            </a:extLst>
          </p:cNvPr>
          <p:cNvSpPr txBox="1"/>
          <p:nvPr/>
        </p:nvSpPr>
        <p:spPr>
          <a:xfrm>
            <a:off x="-76200" y="631448"/>
            <a:ext cx="92201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dirty="0">
                <a:solidFill>
                  <a:srgbClr val="0000CC"/>
                </a:solidFill>
              </a:rPr>
              <a:t>Typical PIT Agenda (2017)</a:t>
            </a:r>
          </a:p>
          <a:p>
            <a:pPr algn="ctr">
              <a:buNone/>
            </a:pPr>
            <a:endParaRPr lang="en-US" sz="3200" dirty="0">
              <a:solidFill>
                <a:srgbClr val="0000CC"/>
              </a:solidFill>
            </a:endParaRPr>
          </a:p>
          <a:p>
            <a:pPr algn="ctr">
              <a:buNone/>
            </a:pPr>
            <a:endParaRPr lang="en-US" sz="3200" dirty="0">
              <a:solidFill>
                <a:srgbClr val="0000CC"/>
              </a:solidFill>
            </a:endParaRPr>
          </a:p>
          <a:p>
            <a:pPr algn="ctr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4F6937-89AF-1D36-6E9F-D9E7E1E67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323975"/>
            <a:ext cx="79152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3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CE3343-66AC-BE00-86F0-E51DC8A3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78C32-A629-E906-3167-4B94CDA8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80405-7D79-284B-65FB-B9A74BD8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7F032-0146-0539-FD70-66A852D26BAE}"/>
              </a:ext>
            </a:extLst>
          </p:cNvPr>
          <p:cNvSpPr txBox="1"/>
          <p:nvPr/>
        </p:nvSpPr>
        <p:spPr>
          <a:xfrm>
            <a:off x="619195" y="685800"/>
            <a:ext cx="783900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</a:rPr>
              <a:t>Segment Fabrication at Brush-Wellman, Inc.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05736-9E10-4EA9-D78B-20DD386A3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3" y="1412488"/>
            <a:ext cx="4572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2C8F4-F455-E047-0958-3C7DC6848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47" y="1419922"/>
            <a:ext cx="2676453" cy="4018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0F8761-CD48-06E5-FB70-9724302673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79" y="4602401"/>
            <a:ext cx="2382484" cy="1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00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429000" y="862012"/>
            <a:ext cx="24384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ea typeface="MS PGothic" pitchFamily="34" charset="-128"/>
                <a:cs typeface="Arial" pitchFamily="34" charset="0"/>
              </a:rPr>
              <a:t>Outline</a:t>
            </a: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533400" y="1295400"/>
            <a:ext cx="8153400" cy="4241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0000"/>
              </a:buClr>
              <a:buNone/>
            </a:pPr>
            <a:endParaRPr lang="en-US" altLang="en-US" sz="24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None/>
            </a:pPr>
            <a:endParaRPr lang="en-US" altLang="en-US" sz="2400" dirty="0">
              <a:solidFill>
                <a:srgbClr val="006600"/>
              </a:solidFill>
              <a:ea typeface="MS PGothic" pitchFamily="34" charset="-128"/>
              <a:cs typeface="Arial" pitchFamily="34" charset="0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  <a:cs typeface="Arial" pitchFamily="34" charset="0"/>
              </a:rPr>
              <a:t>   Why the dawn of the universe </a:t>
            </a: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</a:rPr>
              <a:t>is seen only in the infrared</a:t>
            </a:r>
            <a:endParaRPr lang="en-US" altLang="en-US" sz="2400" dirty="0">
              <a:solidFill>
                <a:srgbClr val="006600"/>
              </a:solidFill>
              <a:ea typeface="MS PGothic" pitchFamily="34" charset="-128"/>
              <a:cs typeface="Arial" pitchFamily="34" charset="0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FontTx/>
              <a:buNone/>
            </a:pPr>
            <a:endParaRPr lang="en-US" altLang="en-US" sz="2400" dirty="0">
              <a:solidFill>
                <a:srgbClr val="006600"/>
              </a:solidFill>
              <a:ea typeface="MS PGothic" pitchFamily="34" charset="-128"/>
              <a:cs typeface="Arial" pitchFamily="34" charset="0"/>
            </a:endParaRPr>
          </a:p>
          <a:p>
            <a:pPr eaLnBrk="1" hangingPunct="1">
              <a:lnSpc>
                <a:spcPts val="2880"/>
              </a:lnSpc>
              <a:buClr>
                <a:srgbClr val="FF0000"/>
              </a:buClr>
            </a:pP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  <a:cs typeface="Arial" pitchFamily="34" charset="0"/>
              </a:rPr>
              <a:t>   Designing JWST to see the dawn (first generation of stars)</a:t>
            </a:r>
          </a:p>
          <a:p>
            <a:pPr eaLnBrk="1" hangingPunct="1">
              <a:lnSpc>
                <a:spcPts val="2880"/>
              </a:lnSpc>
              <a:buClr>
                <a:srgbClr val="FF0000"/>
              </a:buClr>
              <a:buNone/>
            </a:pP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  <a:cs typeface="Arial" pitchFamily="34" charset="0"/>
              </a:rPr>
              <a:t>     </a:t>
            </a: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</a:rPr>
              <a:t>and subsequent chemical evolution of  the universe</a:t>
            </a:r>
            <a:endParaRPr lang="en-US" altLang="en-US" sz="2400" dirty="0">
              <a:solidFill>
                <a:srgbClr val="006600"/>
              </a:solidFill>
              <a:ea typeface="MS PGothic" pitchFamily="34" charset="-128"/>
              <a:cs typeface="Arial" pitchFamily="34" charset="0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endParaRPr lang="en-US" altLang="en-US" sz="24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  <a:cs typeface="Arial" pitchFamily="34" charset="0"/>
              </a:rPr>
              <a:t>   Building JWST and making it work on reaching orbit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FontTx/>
              <a:buNone/>
            </a:pPr>
            <a:endParaRPr lang="en-US" altLang="en-US" sz="2400" dirty="0">
              <a:solidFill>
                <a:srgbClr val="006600"/>
              </a:solidFill>
              <a:ea typeface="MS PGothic" pitchFamily="34" charset="-128"/>
              <a:cs typeface="Arial" pitchFamily="34" charset="0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  <a:cs typeface="Arial" pitchFamily="34" charset="0"/>
              </a:rPr>
              <a:t>   Early science results from JWST observations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endParaRPr lang="en-US" altLang="en-US" sz="2400" dirty="0">
              <a:solidFill>
                <a:srgbClr val="006600"/>
              </a:solidFill>
              <a:ea typeface="MS PGothic" pitchFamily="34" charset="-128"/>
              <a:cs typeface="Arial" pitchFamily="34" charset="0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400" dirty="0">
                <a:solidFill>
                  <a:srgbClr val="006600"/>
                </a:solidFill>
                <a:ea typeface="MS PGothic" pitchFamily="34" charset="-128"/>
                <a:cs typeface="Arial" pitchFamily="34" charset="0"/>
              </a:rPr>
              <a:t>   Discussion and Q &amp; 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14AFE-F915-4266-B4D6-DF21EAFAC71E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678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B2972-8D38-0416-8912-C89C36CF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9868"/>
            <a:ext cx="9144000" cy="1143000"/>
          </a:xfrm>
        </p:spPr>
        <p:txBody>
          <a:bodyPr/>
          <a:lstStyle/>
          <a:p>
            <a:r>
              <a:rPr lang="en-US" b="1" i="1" dirty="0">
                <a:solidFill>
                  <a:srgbClr val="0000CC"/>
                </a:solidFill>
              </a:rPr>
              <a:t>Ready to Grind and Polish at Tinsley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5EC66F-AF25-0A46-DE8E-B048CE94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0728-9952-A848-2801-AA809BBB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F3B36-1EDE-C218-D69D-18C12877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48A73-D102-356C-4FC4-3D7A10B53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1472868"/>
            <a:ext cx="6129338" cy="46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5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74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635998-2420-4A80-9388-8C02FBC5D0DC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7413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/>
          </a:p>
        </p:txBody>
      </p:sp>
      <p:sp>
        <p:nvSpPr>
          <p:cNvPr id="17414" name="Text Box 3"/>
          <p:cNvSpPr txBox="1">
            <a:spLocks noChangeArrowheads="1"/>
          </p:cNvSpPr>
          <p:nvPr/>
        </p:nvSpPr>
        <p:spPr bwMode="auto">
          <a:xfrm>
            <a:off x="0" y="76200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CC"/>
                </a:solidFill>
              </a:rPr>
              <a:t>JWST Primary Mirror: </a:t>
            </a:r>
            <a:r>
              <a:rPr lang="en-US" altLang="en-US" sz="3600" dirty="0" err="1">
                <a:solidFill>
                  <a:srgbClr val="0000CC"/>
                </a:solidFill>
              </a:rPr>
              <a:t>Cryo</a:t>
            </a:r>
            <a:r>
              <a:rPr lang="en-US" altLang="en-US" sz="3600" dirty="0">
                <a:solidFill>
                  <a:srgbClr val="0000CC"/>
                </a:solidFill>
              </a:rPr>
              <a:t>-testing at 50K</a:t>
            </a:r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00200"/>
            <a:ext cx="5791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90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AD3-8993-90EE-372F-E744E222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00CC"/>
                </a:solidFill>
              </a:rPr>
              <a:t>Actuator Requirements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23B6-490E-0426-5E32-A6396D9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600D-598F-8F32-1C6E-8BE3EAE5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121-28E3-9131-75A4-343F3F39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7A3280-BE0D-3A42-A5A2-3F5D908F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85047"/>
            <a:ext cx="8839200" cy="44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64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AD3-8993-90EE-372F-E744E222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9600"/>
            <a:ext cx="8839200" cy="1143000"/>
          </a:xfrm>
        </p:spPr>
        <p:txBody>
          <a:bodyPr/>
          <a:lstStyle/>
          <a:p>
            <a:r>
              <a:rPr lang="en-US" b="1" i="1" dirty="0">
                <a:solidFill>
                  <a:srgbClr val="0000CC"/>
                </a:solidFill>
              </a:rPr>
              <a:t>Actuator Requirements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23B6-490E-0426-5E32-A6396D9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600D-598F-8F32-1C6E-8BE3EAE5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121-28E3-9131-75A4-343F3F39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3D4FA-A8E2-2F82-285F-3F4CCAB5B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82296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67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AD3-8993-90EE-372F-E744E222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533400"/>
            <a:ext cx="9220200" cy="1143000"/>
          </a:xfrm>
        </p:spPr>
        <p:txBody>
          <a:bodyPr/>
          <a:lstStyle/>
          <a:p>
            <a:r>
              <a:rPr lang="en-US" sz="4000" b="1" i="1" dirty="0">
                <a:solidFill>
                  <a:srgbClr val="0000CC"/>
                </a:solidFill>
              </a:rPr>
              <a:t>Mirror Actuator Fine Stage Concept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23B6-490E-0426-5E32-A6396D9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600D-598F-8F32-1C6E-8BE3EAE5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121-28E3-9131-75A4-343F3F39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17BEE-98EB-B405-BCB6-EA9D84687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99" y="1638586"/>
            <a:ext cx="5257801" cy="4590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2392B6-02C0-8B57-A5DC-F9A0C4028BD3}"/>
              </a:ext>
            </a:extLst>
          </p:cNvPr>
          <p:cNvSpPr txBox="1"/>
          <p:nvPr/>
        </p:nvSpPr>
        <p:spPr>
          <a:xfrm>
            <a:off x="4876800" y="5163772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20 mm range</a:t>
            </a:r>
          </a:p>
        </p:txBody>
      </p:sp>
    </p:spTree>
    <p:extLst>
      <p:ext uri="{BB962C8B-B14F-4D97-AF65-F5344CB8AC3E}">
        <p14:creationId xmlns:p14="http://schemas.microsoft.com/office/powerpoint/2010/main" val="2106877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AD3-8993-90EE-372F-E744E222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23B6-490E-0426-5E32-A6396D9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600D-598F-8F32-1C6E-8BE3EAE5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121-28E3-9131-75A4-343F3F39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B5C32-967A-BEAF-D772-30FD67D3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20486"/>
            <a:ext cx="4038600" cy="547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A4418-B052-A810-D0F8-6F18E794A742}"/>
              </a:ext>
            </a:extLst>
          </p:cNvPr>
          <p:cNvSpPr txBox="1"/>
          <p:nvPr/>
        </p:nvSpPr>
        <p:spPr>
          <a:xfrm>
            <a:off x="5410200" y="5648980"/>
            <a:ext cx="2286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Actuator pair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82CB8-CA1B-3BF3-1937-8C71457A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5" y="587829"/>
            <a:ext cx="3963405" cy="547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82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AD3-8993-90EE-372F-E744E222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b="1" i="1" dirty="0">
                <a:solidFill>
                  <a:srgbClr val="0000CC"/>
                </a:solidFill>
              </a:rPr>
              <a:t>Detail of Segment Actuation System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23B6-490E-0426-5E32-A6396D9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600D-598F-8F32-1C6E-8BE3EAE5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121-28E3-9131-75A4-343F3F39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9FD60-48E1-7F5A-5BC4-6C929F801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1600200"/>
            <a:ext cx="8169853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3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23B6-490E-0426-5E32-A6396D9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600D-598F-8F32-1C6E-8BE3EAE5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121-28E3-9131-75A4-343F3F39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228D8-AC36-5A42-89CD-4801E7187527}"/>
              </a:ext>
            </a:extLst>
          </p:cNvPr>
          <p:cNvSpPr txBox="1"/>
          <p:nvPr/>
        </p:nvSpPr>
        <p:spPr>
          <a:xfrm>
            <a:off x="533400" y="5591142"/>
            <a:ext cx="792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hlinkClick r:id="rId2"/>
              </a:rPr>
              <a:t>https://wp.optics.arizona.edu/optomech/wp-content/uploads/sites/53/2016/10/for-Jed.pdf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84852-E54D-0783-2242-9C2CC869C2B6}"/>
              </a:ext>
            </a:extLst>
          </p:cNvPr>
          <p:cNvSpPr txBox="1"/>
          <p:nvPr/>
        </p:nvSpPr>
        <p:spPr>
          <a:xfrm>
            <a:off x="1882058" y="753844"/>
            <a:ext cx="55322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</a:rPr>
              <a:t>JWST Optics Error Budgets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68D8EE-B90E-435A-FA6A-1946BDD3C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83" y="1500186"/>
            <a:ext cx="7797217" cy="41660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5EB381-17F9-C24C-B946-7089FAB35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085" y="2057400"/>
            <a:ext cx="4139617" cy="8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00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04AD3-8993-90EE-372F-E744E222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067800" cy="1143000"/>
          </a:xfrm>
        </p:spPr>
        <p:txBody>
          <a:bodyPr/>
          <a:lstStyle/>
          <a:p>
            <a:r>
              <a:rPr lang="en-US" b="1" i="1" dirty="0">
                <a:solidFill>
                  <a:srgbClr val="0000CC"/>
                </a:solidFill>
              </a:rPr>
              <a:t>Eighteen Segments Ready to Ship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BB23B6-490E-0426-5E32-A6396D90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A7600D-598F-8F32-1C6E-8BE3EAE5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121-28E3-9131-75A4-343F3F39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AF3EF-6EAD-4D2F-9D5D-54F231AEBFD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7BFEB-32B3-5BA4-2C7F-263FD4A62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2054886"/>
            <a:ext cx="5015670" cy="419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54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A7D1AF-BCE0-4BEC-9074-49AB6BECE6C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/>
          </a:p>
        </p:txBody>
      </p:sp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-76200" y="6540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</a:rPr>
              <a:t>JWST Optical Telescope Assembly at GSFC</a:t>
            </a:r>
          </a:p>
        </p:txBody>
      </p:sp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4403725" y="21478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>
              <a:solidFill>
                <a:srgbClr val="00CC00"/>
              </a:solidFill>
            </a:endParaRPr>
          </a:p>
        </p:txBody>
      </p:sp>
      <p:pic>
        <p:nvPicPr>
          <p:cNvPr id="20488" name="Picture 2" descr="http://farm9.staticflickr.com/8220/29241876801_33f0bfac84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4132263"/>
            <a:ext cx="30480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http://www.universetoday.com/wp-content/uploads/2015/11/mirrorinstall1b-b-JWST-580x5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89125"/>
            <a:ext cx="4295775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6" descr="https://www.nasa.gov/sites/default/files/thumbnails/image/itarappre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1443493"/>
            <a:ext cx="1776412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AutoShape 12" descr="https://mail.physics.umn.edu/?_task=mail&amp;_action=get&amp;_mbox=INBOX&amp;_uid=220028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CC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7854" y="5760028"/>
            <a:ext cx="3066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00"/>
                </a:solidFill>
              </a:rPr>
              <a:t>Graphite-epoxy backplane</a:t>
            </a:r>
          </a:p>
        </p:txBody>
      </p:sp>
    </p:spTree>
    <p:extLst>
      <p:ext uri="{BB962C8B-B14F-4D97-AF65-F5344CB8AC3E}">
        <p14:creationId xmlns:p14="http://schemas.microsoft.com/office/powerpoint/2010/main" val="3735994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400" b="0" i="0">
              <a:solidFill>
                <a:schemeClr val="tx1"/>
              </a:solidFill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0" i="0">
                <a:solidFill>
                  <a:schemeClr val="tx1"/>
                </a:solidFill>
              </a:rPr>
              <a:t>R. D. Gehrz</a:t>
            </a: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485DF78-3CB6-4A3C-8546-AB53F5DB9D15}" type="slidenum">
              <a:rPr lang="en-US" sz="1400" b="0" i="0">
                <a:solidFill>
                  <a:schemeClr val="tx1"/>
                </a:solidFill>
              </a:rPr>
              <a:pPr eaLnBrk="1" hangingPunct="1"/>
              <a:t>3</a:t>
            </a:fld>
            <a:endParaRPr lang="en-US" sz="1400" b="0" i="0">
              <a:solidFill>
                <a:schemeClr val="tx1"/>
              </a:solidFill>
            </a:endParaRPr>
          </a:p>
        </p:txBody>
      </p:sp>
      <p:sp>
        <p:nvSpPr>
          <p:cNvPr id="7173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n-US" sz="1800" b="0" i="0">
              <a:solidFill>
                <a:schemeClr val="tx1"/>
              </a:solidFill>
            </a:endParaRPr>
          </a:p>
        </p:txBody>
      </p:sp>
      <p:sp>
        <p:nvSpPr>
          <p:cNvPr id="7174" name="Text Box 3"/>
          <p:cNvSpPr txBox="1">
            <a:spLocks noChangeArrowheads="1"/>
          </p:cNvSpPr>
          <p:nvPr/>
        </p:nvSpPr>
        <p:spPr bwMode="auto">
          <a:xfrm>
            <a:off x="38100" y="70746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00" dirty="0"/>
              <a:t>The Dawn and Chemical Evolution of the Universe</a:t>
            </a:r>
          </a:p>
        </p:txBody>
      </p:sp>
      <p:pic>
        <p:nvPicPr>
          <p:cNvPr id="7175" name="Picture 5" descr="chemical evolution with nov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57313"/>
            <a:ext cx="7239000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801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7A2939-2B05-4B5A-97F9-A0CF2C280F9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28" y="1310595"/>
            <a:ext cx="7411972" cy="493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8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</a:rPr>
              <a:t>JWST Sun Sheild</a:t>
            </a:r>
          </a:p>
        </p:txBody>
      </p:sp>
    </p:spTree>
    <p:extLst>
      <p:ext uri="{BB962C8B-B14F-4D97-AF65-F5344CB8AC3E}">
        <p14:creationId xmlns:p14="http://schemas.microsoft.com/office/powerpoint/2010/main" val="2918028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E1218C-0293-4271-B0F2-13C840AB662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/>
          </a:p>
        </p:txBody>
      </p:sp>
      <p:sp>
        <p:nvSpPr>
          <p:cNvPr id="21510" name="Text Box 3"/>
          <p:cNvSpPr txBox="1">
            <a:spLocks noChangeArrowheads="1"/>
          </p:cNvSpPr>
          <p:nvPr/>
        </p:nvSpPr>
        <p:spPr bwMode="auto">
          <a:xfrm>
            <a:off x="-76200" y="6540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</a:rPr>
              <a:t>JWST Center-of-Curvature Pre-test at GSFC</a:t>
            </a:r>
          </a:p>
        </p:txBody>
      </p:sp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4403725" y="21478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>
              <a:solidFill>
                <a:srgbClr val="00CC00"/>
              </a:solidFill>
            </a:endParaRPr>
          </a:p>
        </p:txBody>
      </p:sp>
      <p:pic>
        <p:nvPicPr>
          <p:cNvPr id="215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52550"/>
            <a:ext cx="3048000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2004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3121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33031C-02D0-43CD-B9A2-2E4BB0839C77}" type="datetime1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10/26/2023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RDG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E0906B-4A8F-4D68-BE79-DE1C41F3415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9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90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BRUTUS End-to-End Optical Test</a:t>
            </a:r>
          </a:p>
        </p:txBody>
      </p:sp>
      <p:sp>
        <p:nvSpPr>
          <p:cNvPr id="16391" name="Text Box 4"/>
          <p:cNvSpPr txBox="1">
            <a:spLocks noChangeArrowheads="1"/>
          </p:cNvSpPr>
          <p:nvPr/>
        </p:nvSpPr>
        <p:spPr bwMode="auto">
          <a:xfrm>
            <a:off x="4403725" y="21478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6392" name="Picture 5" descr="Brut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43693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Osc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3813"/>
            <a:ext cx="47244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495800" y="5006975"/>
            <a:ext cx="4195763" cy="1165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The OSCAR “auto-collimation” test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flat has a convex radius of  curvature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of 3 km  at the 5.5 K test temperature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304800" y="5688013"/>
            <a:ext cx="3887788" cy="43497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CC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160,000 L of Liquid He in 87 days!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F015C0-1574-4623-8633-CA959E4A67B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2533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/>
          </a:p>
        </p:txBody>
      </p:sp>
      <p:sp>
        <p:nvSpPr>
          <p:cNvPr id="22534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CC"/>
                </a:solidFill>
              </a:rPr>
              <a:t>JWST Cold Center-of-Curvature Test at GSFC</a:t>
            </a:r>
          </a:p>
        </p:txBody>
      </p:sp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4403725" y="21478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sz="2000">
              <a:solidFill>
                <a:srgbClr val="00CC00"/>
              </a:solidFill>
            </a:endParaRPr>
          </a:p>
        </p:txBody>
      </p:sp>
      <p:pic>
        <p:nvPicPr>
          <p:cNvPr id="225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87488"/>
            <a:ext cx="8951913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020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560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C92362-47DA-4435-A322-457FDB2A004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25605" name="Text Box 3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584200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i="1">
                <a:solidFill>
                  <a:srgbClr val="0000CC"/>
                </a:solidFill>
              </a:rPr>
              <a:t>Status on April 24, 2017 at GSFC</a:t>
            </a:r>
          </a:p>
        </p:txBody>
      </p:sp>
      <p:pic>
        <p:nvPicPr>
          <p:cNvPr id="25606" name="Picture 2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307340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 descr="Image may contain: 2 people, people stan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1912938"/>
            <a:ext cx="4154487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4038600" y="5029200"/>
            <a:ext cx="49895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Bob Gehrz (UMN) and Dave Chaney (BATC)</a:t>
            </a:r>
          </a:p>
        </p:txBody>
      </p:sp>
      <p:sp>
        <p:nvSpPr>
          <p:cNvPr id="25609" name="TextBox 7"/>
          <p:cNvSpPr txBox="1">
            <a:spLocks noChangeArrowheads="1"/>
          </p:cNvSpPr>
          <p:nvPr/>
        </p:nvSpPr>
        <p:spPr bwMode="auto">
          <a:xfrm>
            <a:off x="685800" y="5767388"/>
            <a:ext cx="815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JWST all folded up and ready to go to JSFC for the CoC test</a:t>
            </a:r>
          </a:p>
        </p:txBody>
      </p:sp>
    </p:spTree>
    <p:extLst>
      <p:ext uri="{BB962C8B-B14F-4D97-AF65-F5344CB8AC3E}">
        <p14:creationId xmlns:p14="http://schemas.microsoft.com/office/powerpoint/2010/main" val="1081915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145239-D196-436B-BBF8-9C7BF91248C7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  <p:pic>
        <p:nvPicPr>
          <p:cNvPr id="24581" name="Picture 2" descr="Q:\JWST\PIT_10_8-9_2012\P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54088"/>
            <a:ext cx="55626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Q:\RDG_PICTURES\Motorola\12_08_2012\2012-10-09_08-24-07_2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24907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2970213" y="4724400"/>
            <a:ext cx="58689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</a:rPr>
              <a:t>The JWST Product Integrity Team (PIT) Inspects JSFC Chamber A on October 8, 2012</a:t>
            </a:r>
          </a:p>
        </p:txBody>
      </p:sp>
    </p:spTree>
    <p:extLst>
      <p:ext uri="{BB962C8B-B14F-4D97-AF65-F5344CB8AC3E}">
        <p14:creationId xmlns:p14="http://schemas.microsoft.com/office/powerpoint/2010/main" val="2890364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CC33-325A-5108-A00E-BECB7673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i="1" dirty="0">
                <a:solidFill>
                  <a:srgbClr val="0000CC"/>
                </a:solidFill>
              </a:rPr>
              <a:t>The OTIS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8CF47-D72C-E6B3-AFC7-57AA2DA9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9BA29-C42A-02FF-E9F9-7970642C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49460-C9F3-1FEA-81CE-CD26BB298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1E237-8BA8-4539-878C-D7BFCB4CD164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0CD57-C9B7-44A3-E082-5BF8A6811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71600"/>
            <a:ext cx="5861868" cy="3901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290F24-6D01-97E9-D55D-BE7955E55CFE}"/>
              </a:ext>
            </a:extLst>
          </p:cNvPr>
          <p:cNvSpPr txBox="1"/>
          <p:nvPr/>
        </p:nvSpPr>
        <p:spPr>
          <a:xfrm>
            <a:off x="914400" y="537983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9A002"/>
                </a:solidFill>
              </a:rPr>
              <a:t>The JWST combined Optical Telescope element / Integrated Science instrument module (OTIS) \in front of the door the giant Chamber A thermal vacuum chamber at NASA's Johnson Space Center. </a:t>
            </a:r>
          </a:p>
        </p:txBody>
      </p:sp>
    </p:spTree>
    <p:extLst>
      <p:ext uri="{BB962C8B-B14F-4D97-AF65-F5344CB8AC3E}">
        <p14:creationId xmlns:p14="http://schemas.microsoft.com/office/powerpoint/2010/main" val="138145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8FEBEB-BB06-4484-8293-1BF734694FF4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26629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 i="0"/>
          </a:p>
        </p:txBody>
      </p:sp>
      <p:sp>
        <p:nvSpPr>
          <p:cNvPr id="26630" name="Text Box 3"/>
          <p:cNvSpPr txBox="1">
            <a:spLocks noChangeArrowheads="1"/>
          </p:cNvSpPr>
          <p:nvPr/>
        </p:nvSpPr>
        <p:spPr bwMode="auto">
          <a:xfrm>
            <a:off x="914400" y="65405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CC"/>
                </a:solidFill>
              </a:rPr>
              <a:t>Launch and Deployment</a:t>
            </a:r>
          </a:p>
        </p:txBody>
      </p:sp>
      <p:pic>
        <p:nvPicPr>
          <p:cNvPr id="26632" name="Picture 5" descr="fol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7700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47244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743200" y="4443543"/>
            <a:ext cx="8153400" cy="237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0000"/>
              </a:buClr>
              <a:buNone/>
            </a:pPr>
            <a:endParaRPr lang="en-US" altLang="en-US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dirty="0">
                <a:solidFill>
                  <a:srgbClr val="006600"/>
                </a:solidFill>
                <a:ea typeface="MS PGothic" pitchFamily="34" charset="-128"/>
              </a:rPr>
              <a:t>  Ariane 5 rocket launch</a:t>
            </a:r>
          </a:p>
          <a:p>
            <a:pPr eaLnBrk="1" hangingPunct="1">
              <a:lnSpc>
                <a:spcPts val="500"/>
              </a:lnSpc>
              <a:buClr>
                <a:srgbClr val="FF0000"/>
              </a:buClr>
            </a:pPr>
            <a:endParaRPr lang="en-US" altLang="en-US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dirty="0">
                <a:solidFill>
                  <a:srgbClr val="006600"/>
                </a:solidFill>
                <a:ea typeface="MS PGothic" pitchFamily="34" charset="-128"/>
              </a:rPr>
              <a:t>  Orbits at L2, 1 million miles 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None/>
            </a:pPr>
            <a:r>
              <a:rPr lang="en-US" altLang="en-US" dirty="0">
                <a:solidFill>
                  <a:srgbClr val="006600"/>
                </a:solidFill>
                <a:ea typeface="MS PGothic" pitchFamily="34" charset="-128"/>
              </a:rPr>
              <a:t>	  from Earth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FontTx/>
              <a:buNone/>
            </a:pPr>
            <a:endParaRPr lang="en-US" altLang="en-US" dirty="0">
              <a:solidFill>
                <a:srgbClr val="0066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660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0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0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1F6B82-8C19-4E95-A16B-DF0670BFFC7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pic>
        <p:nvPicPr>
          <p:cNvPr id="72706" name="Picture 2" descr="James Webb Space Telescop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295400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14400" y="609600"/>
            <a:ext cx="739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CC"/>
                </a:solidFill>
              </a:rPr>
              <a:t>Big Size and Infrared Eyes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60443" y="1337353"/>
            <a:ext cx="6211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Primary mirror made of 18 1.5-meter beryllium segments</a:t>
            </a:r>
          </a:p>
        </p:txBody>
      </p:sp>
    </p:spTree>
    <p:extLst>
      <p:ext uri="{BB962C8B-B14F-4D97-AF65-F5344CB8AC3E}">
        <p14:creationId xmlns:p14="http://schemas.microsoft.com/office/powerpoint/2010/main" val="3270056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altLang="en-US" sz="3600" b="1" i="1">
                <a:solidFill>
                  <a:srgbClr val="0000CC"/>
                </a:solidFill>
              </a:rPr>
              <a:t>Alignment, Correction, and Stacking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F90B98-E9AF-43C2-B411-BD58C7DF71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  <p:pic>
        <p:nvPicPr>
          <p:cNvPr id="286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22669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19200"/>
            <a:ext cx="20574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20748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7"/>
          <p:cNvSpPr txBox="1">
            <a:spLocks noChangeArrowheads="1"/>
          </p:cNvSpPr>
          <p:nvPr/>
        </p:nvSpPr>
        <p:spPr bwMode="auto">
          <a:xfrm>
            <a:off x="1219200" y="3429000"/>
            <a:ext cx="669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Segment identification, alignment, and correction</a:t>
            </a:r>
          </a:p>
        </p:txBody>
      </p:sp>
      <p:sp>
        <p:nvSpPr>
          <p:cNvPr id="28682" name="TextBox 7"/>
          <p:cNvSpPr txBox="1">
            <a:spLocks noChangeArrowheads="1"/>
          </p:cNvSpPr>
          <p:nvPr/>
        </p:nvSpPr>
        <p:spPr bwMode="auto">
          <a:xfrm>
            <a:off x="738188" y="5638800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Stacking sequence: A stacked, A+B stacked, A+B+C stacked</a:t>
            </a:r>
          </a:p>
        </p:txBody>
      </p:sp>
      <p:pic>
        <p:nvPicPr>
          <p:cNvPr id="28683" name="Picture 5" descr="https://blogs.nasa.gov/webb/wp-content/uploads/sites/326/2022/02/Step-3-Sim-1024x2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86200"/>
            <a:ext cx="62484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73525"/>
            <a:ext cx="19304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84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1E237-8BA8-4539-878C-D7BFCB4CD16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4098" name="Picture 2" descr="Doppler Effect In Light Waves on Make 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42" y="4002101"/>
            <a:ext cx="3875688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ea typeface="MS PGothic" pitchFamily="34" charset="-128"/>
              </a:rPr>
              <a:t>The Expanding Universe and The Doppler Shift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05400" y="1556817"/>
                <a:ext cx="2895600" cy="1668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Symbol"/>
                            </a:rPr>
                            <m:t></m:t>
                          </m:r>
                        </m:num>
                        <m:den>
                          <m: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/>
                              <a:sym typeface="Symbol"/>
                            </a:rPr>
                            <m:t>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1556817"/>
                <a:ext cx="2895600" cy="16687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990600" y="4797480"/>
            <a:ext cx="2791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336600"/>
                </a:solidFill>
              </a:rPr>
              <a:t>Hubbles</a:t>
            </a:r>
            <a:r>
              <a:rPr lang="en-US" sz="2400" dirty="0">
                <a:solidFill>
                  <a:srgbClr val="336600"/>
                </a:solidFill>
              </a:rPr>
              <a:t> Law for the</a:t>
            </a:r>
          </a:p>
          <a:p>
            <a:r>
              <a:rPr lang="en-US" sz="2400" dirty="0">
                <a:solidFill>
                  <a:srgbClr val="336600"/>
                </a:solidFill>
              </a:rPr>
              <a:t>expansion of the </a:t>
            </a:r>
          </a:p>
          <a:p>
            <a:r>
              <a:rPr lang="en-US" sz="2400" dirty="0">
                <a:solidFill>
                  <a:srgbClr val="336600"/>
                </a:solidFill>
              </a:rPr>
              <a:t>universe:  V = HD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7E2A9-8F03-AADC-99DC-9AA7721F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" y="1389817"/>
            <a:ext cx="4314773" cy="325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9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D. Gehrz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BB8F6E-A89F-4D76-B642-09A36B7CCDE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619" y="685800"/>
            <a:ext cx="5567781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3619" y="685800"/>
            <a:ext cx="5567781" cy="13234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/>
                </a:solidFill>
              </a:rPr>
              <a:t>Initial </a:t>
            </a:r>
            <a:r>
              <a:rPr lang="en-US" sz="4000" dirty="0" err="1">
                <a:solidFill>
                  <a:schemeClr val="accent3"/>
                </a:solidFill>
              </a:rPr>
              <a:t>Evaluationn</a:t>
            </a:r>
            <a:r>
              <a:rPr lang="en-US" sz="4000" dirty="0">
                <a:solidFill>
                  <a:schemeClr val="accent3"/>
                </a:solidFill>
              </a:rPr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798956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R. D. Gehrz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DBB8F6E-A89F-4D76-B642-09A36B7CCDE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8" y="762000"/>
            <a:ext cx="50002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068" y="685800"/>
            <a:ext cx="50002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8068" y="838200"/>
            <a:ext cx="4938532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/>
                </a:solidFill>
              </a:rPr>
              <a:t>Initial </a:t>
            </a:r>
            <a:r>
              <a:rPr lang="en-US" sz="4000" dirty="0" err="1">
                <a:solidFill>
                  <a:schemeClr val="accent3"/>
                </a:solidFill>
              </a:rPr>
              <a:t>Alighnment</a:t>
            </a:r>
            <a:endParaRPr lang="en-US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70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ea typeface="MS PGothic" pitchFamily="34" charset="-128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ea typeface="MS PGothic" pitchFamily="34" charset="-128"/>
              </a:rPr>
              <a:t>Focusing Bending the Segments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20" y="1209020"/>
            <a:ext cx="4963180" cy="496318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14AFE-F915-4266-B4D6-DF21EAFAC71E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8849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143000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0000CC"/>
                </a:solidFill>
              </a:rPr>
              <a:t>Stacking the Eighteen Images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F90B98-E9AF-43C2-B411-BD58C7DF71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28682" name="TextBox 7"/>
          <p:cNvSpPr txBox="1">
            <a:spLocks noChangeArrowheads="1"/>
          </p:cNvSpPr>
          <p:nvPr/>
        </p:nvSpPr>
        <p:spPr bwMode="auto">
          <a:xfrm>
            <a:off x="738188" y="5862637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Stacking sequence: A stacked, A+B stacked, A+B+C stacked</a:t>
            </a:r>
          </a:p>
        </p:txBody>
      </p:sp>
      <p:pic>
        <p:nvPicPr>
          <p:cNvPr id="28683" name="Picture 5" descr="https://blogs.nasa.gov/webb/wp-content/uploads/sites/326/2022/02/Step-3-Sim-1024x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5" y="3429000"/>
            <a:ext cx="86386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59" y="1143000"/>
            <a:ext cx="270605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https://blogs.nasa.gov/webb/wp-content/uploads/sites/326/2022/02/Step-3-Sim-1024x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75" y="3352800"/>
            <a:ext cx="86386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57200" y="1163548"/>
            <a:ext cx="2819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Stacking eighteen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separate images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produced 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eighteen separate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</a:rPr>
              <a:t>2-meter telescopes</a:t>
            </a:r>
          </a:p>
        </p:txBody>
      </p:sp>
    </p:spTree>
    <p:extLst>
      <p:ext uri="{BB962C8B-B14F-4D97-AF65-F5344CB8AC3E}">
        <p14:creationId xmlns:p14="http://schemas.microsoft.com/office/powerpoint/2010/main" val="1855054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1143000"/>
          </a:xfrm>
        </p:spPr>
        <p:txBody>
          <a:bodyPr/>
          <a:lstStyle/>
          <a:p>
            <a:r>
              <a:rPr lang="en-US" altLang="en-US" sz="3000" b="1" i="1" dirty="0">
                <a:solidFill>
                  <a:srgbClr val="0000CC"/>
                </a:solidFill>
              </a:rPr>
              <a:t>Phasing the Eighteen Segments to Look at the Same Wave-front Simultaneously (“Tuning the Orchestra”)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F90B98-E9AF-43C2-B411-BD58C7DF71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271"/>
            <a:ext cx="9144000" cy="450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7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3200" b="1" i="1" dirty="0">
                <a:solidFill>
                  <a:srgbClr val="0000CC"/>
                </a:solidFill>
              </a:rPr>
              <a:t>Phasing the Eighteen Segments to View the Same Wave-front Simultaneously</a:t>
            </a:r>
          </a:p>
        </p:txBody>
      </p:sp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F90B98-E9AF-43C2-B411-BD58C7DF71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  <p:pic>
        <p:nvPicPr>
          <p:cNvPr id="69636" name="Picture 4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7509933" cy="42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089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0000CC"/>
                </a:solidFill>
              </a:rPr>
              <a:t>Fully Stacked and Phased First-light Image</a:t>
            </a:r>
          </a:p>
        </p:txBody>
      </p:sp>
      <p:sp>
        <p:nvSpPr>
          <p:cNvPr id="2969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970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97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7A8FB4-9981-4DBC-A298-F840B19EF80E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652"/>
            <a:ext cx="8077200" cy="510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1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2867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286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F90B98-E9AF-43C2-B411-BD58C7DF718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p:pic>
        <p:nvPicPr>
          <p:cNvPr id="70658" name="Picture 2" descr="James Webb Space Telescop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2875" y="381000"/>
            <a:ext cx="8686800" cy="1143000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0000CC"/>
                </a:solidFill>
              </a:rPr>
              <a:t>Early Science Results from JWST</a:t>
            </a:r>
          </a:p>
        </p:txBody>
      </p:sp>
    </p:spTree>
    <p:extLst>
      <p:ext uri="{BB962C8B-B14F-4D97-AF65-F5344CB8AC3E}">
        <p14:creationId xmlns:p14="http://schemas.microsoft.com/office/powerpoint/2010/main" val="544356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0000CC"/>
                </a:solidFill>
              </a:rPr>
              <a:t>First JWST Deep Sky Image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A2019F-AC0B-4C4D-8E97-7CE0B59DABF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  <p:pic>
        <p:nvPicPr>
          <p:cNvPr id="30726" name="Picture 2" descr="JWST deep field image of SMACS 0723 with lots of galaxies vis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57350"/>
            <a:ext cx="8153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1777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4000" b="1" i="1" dirty="0">
                <a:solidFill>
                  <a:srgbClr val="0000CC"/>
                </a:solidFill>
              </a:rPr>
              <a:t>How Gravitational Imaging Works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A2019F-AC0B-4C4D-8E97-7CE0B59DABF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75" y="1524000"/>
            <a:ext cx="7198325" cy="3124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886200"/>
            <a:ext cx="2028825" cy="2028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600200"/>
            <a:ext cx="51619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00"/>
                </a:solidFill>
              </a:rPr>
              <a:t>Light (photons) from the red star</a:t>
            </a:r>
          </a:p>
          <a:p>
            <a:r>
              <a:rPr lang="en-US" sz="2800" dirty="0">
                <a:solidFill>
                  <a:srgbClr val="336600"/>
                </a:solidFill>
              </a:rPr>
              <a:t>falls toward the black star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" y="3962400"/>
            <a:ext cx="367440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00"/>
                </a:solidFill>
              </a:rPr>
              <a:t>Viewed in 3-D from</a:t>
            </a:r>
          </a:p>
          <a:p>
            <a:r>
              <a:rPr lang="en-US" sz="2800" dirty="0">
                <a:solidFill>
                  <a:srgbClr val="336600"/>
                </a:solidFill>
              </a:rPr>
              <a:t>The point of view </a:t>
            </a:r>
          </a:p>
          <a:p>
            <a:r>
              <a:rPr lang="en-US" sz="2800" dirty="0">
                <a:solidFill>
                  <a:srgbClr val="336600"/>
                </a:solidFill>
              </a:rPr>
              <a:t>of the observer, the</a:t>
            </a:r>
          </a:p>
          <a:p>
            <a:r>
              <a:rPr lang="en-US" sz="2800" dirty="0">
                <a:solidFill>
                  <a:srgbClr val="336600"/>
                </a:solidFill>
              </a:rPr>
              <a:t>multiple images </a:t>
            </a:r>
          </a:p>
          <a:p>
            <a:r>
              <a:rPr lang="en-US" sz="2800" dirty="0">
                <a:solidFill>
                  <a:srgbClr val="336600"/>
                </a:solidFill>
              </a:rPr>
              <a:t>form the Einstein Ring.</a:t>
            </a:r>
          </a:p>
          <a:p>
            <a:endParaRPr lang="en-US" sz="2800" dirty="0">
              <a:solidFill>
                <a:srgbClr val="336600"/>
              </a:solidFill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4038600" y="2895600"/>
            <a:ext cx="533400" cy="381000"/>
          </a:xfrm>
          <a:prstGeom prst="star5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none" strike="noStrike" cap="none" normalizeH="0" baseline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7274525" y="2819400"/>
            <a:ext cx="497875" cy="457200"/>
          </a:xfrm>
          <a:prstGeom prst="star5">
            <a:avLst>
              <a:gd name="adj" fmla="val 9676"/>
              <a:gd name="hf" fmla="val 105146"/>
              <a:gd name="vf" fmla="val 110557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none" strike="noStrike" cap="none" normalizeH="0" baseline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437120" y="3017520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none" strike="noStrike" cap="none" normalizeH="0" baseline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1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i.stack.imgur.com/gktP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42975"/>
            <a:ext cx="5838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ea typeface="MS PGothic" pitchFamily="34" charset="-128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3400" y="482025"/>
            <a:ext cx="830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CC"/>
                </a:solidFill>
                <a:ea typeface="MS PGothic" pitchFamily="34" charset="-128"/>
              </a:rPr>
              <a:t>Electromagnetic Radiation and the Infrared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686300" y="1447800"/>
            <a:ext cx="11811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none" strike="noStrike" cap="none" normalizeH="0" baseline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638800" y="1219200"/>
            <a:ext cx="381000" cy="76200"/>
          </a:xfrm>
          <a:prstGeom prst="rect">
            <a:avLst/>
          </a:prstGeom>
          <a:solidFill>
            <a:srgbClr val="0000CC"/>
          </a:solidFill>
          <a:ln>
            <a:solidFill>
              <a:srgbClr val="0000CC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none" strike="noStrike" cap="none" normalizeH="0" baseline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638800" y="1600200"/>
            <a:ext cx="3810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none" strike="noStrike" cap="none" normalizeH="0" baseline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066800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Magnetic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1428690"/>
            <a:ext cx="1691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Electric  Field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486400" y="2743200"/>
            <a:ext cx="1295400" cy="3048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6723774" y="2362200"/>
            <a:ext cx="21916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Speed of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Light, c, is 186,000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miles per second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 a vacuum</a:t>
            </a:r>
          </a:p>
        </p:txBody>
      </p:sp>
      <p:pic>
        <p:nvPicPr>
          <p:cNvPr id="57348" name="Picture 4" descr="http://gsp.humboldt.edu/olm_2015/Courses/GSP_216_Online/images/atmo-ab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7620000" cy="25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 bwMode="auto">
          <a:xfrm>
            <a:off x="2819400" y="1504950"/>
            <a:ext cx="609600" cy="1333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3429000" y="1447800"/>
            <a:ext cx="0" cy="371445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2819400" y="1304955"/>
            <a:ext cx="0" cy="371445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 rot="646137">
            <a:off x="2397373" y="1052028"/>
            <a:ext cx="168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Wavelength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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572000"/>
            <a:ext cx="7086600" cy="176090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14AFE-F915-4266-B4D6-DF21EAFAC71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636823" y="1981200"/>
            <a:ext cx="3254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Frequency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  = peaks/second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2551838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Symbol"/>
              </a:rPr>
              <a:t> = 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98462-B3AF-F36D-82B0-1D057953F70D}"/>
              </a:ext>
            </a:extLst>
          </p:cNvPr>
          <p:cNvSpPr/>
          <p:nvPr/>
        </p:nvSpPr>
        <p:spPr bwMode="auto">
          <a:xfrm>
            <a:off x="3612971" y="3378978"/>
            <a:ext cx="814383" cy="309802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1" u="none" strike="noStrike" cap="none" normalizeH="0" baseline="0">
              <a:ln>
                <a:noFill/>
              </a:ln>
              <a:solidFill>
                <a:srgbClr val="00CC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3B5F8-8F00-C417-1578-B714DEFB3AD5}"/>
              </a:ext>
            </a:extLst>
          </p:cNvPr>
          <p:cNvSpPr txBox="1"/>
          <p:nvPr/>
        </p:nvSpPr>
        <p:spPr>
          <a:xfrm>
            <a:off x="1363845" y="3330289"/>
            <a:ext cx="37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Symbol"/>
              </a:rPr>
              <a:t>JWST: 0.6 – 28 µm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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28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2800" b="1" i="1" dirty="0">
                <a:solidFill>
                  <a:srgbClr val="0000CC"/>
                </a:solidFill>
              </a:rPr>
              <a:t>The Southern </a:t>
            </a:r>
            <a:r>
              <a:rPr lang="en-US" altLang="en-US" sz="2800" b="1" i="1" dirty="0" err="1">
                <a:solidFill>
                  <a:srgbClr val="0000CC"/>
                </a:solidFill>
              </a:rPr>
              <a:t>MAssive</a:t>
            </a:r>
            <a:r>
              <a:rPr lang="en-US" altLang="en-US" sz="2800" b="1" i="1" dirty="0">
                <a:solidFill>
                  <a:srgbClr val="0000CC"/>
                </a:solidFill>
              </a:rPr>
              <a:t> Cluster Survey (SMACS) 0723 images a galaxy 13.3 billion light years away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A2019F-AC0B-4C4D-8E97-7CE0B59DABF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/>
          </a:p>
        </p:txBody>
      </p:sp>
      <p:pic>
        <p:nvPicPr>
          <p:cNvPr id="30726" name="Picture 2" descr="JWST deep field image of SMACS 0723 with lots of galaxies vis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8153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55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3200" b="1" i="1" dirty="0">
                <a:solidFill>
                  <a:srgbClr val="0000CC"/>
                </a:solidFill>
              </a:rPr>
              <a:t>The Existence of Dark Matter is Indicated by the Way in which Galaxies Rotate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R. D. Gehrz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A2019F-AC0B-4C4D-8E97-7CE0B59DABF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68610" name="Picture 2" descr="Dark Matter GIF - Dark Matter Cosmology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1733550"/>
            <a:ext cx="7472361" cy="43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4864" y="1733550"/>
                <a:ext cx="2362200" cy="431733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𝑽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𝑮𝑴</m:t>
                              </m:r>
                            </m:num>
                            <m:den>
                              <m:r>
                                <a:rPr lang="en-US" sz="32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𝒓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</a:endParaRP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64" y="1733550"/>
                <a:ext cx="2362200" cy="43173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7274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3200" b="1" i="1" dirty="0">
                <a:solidFill>
                  <a:srgbClr val="0000CC"/>
                </a:solidFill>
              </a:rPr>
              <a:t>Gravitational Imaging of a Distant Galaxy by a Galaxy Cluster with Dark Matter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</a:rPr>
              <a:t>R. D. Gehrz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A2019F-AC0B-4C4D-8E97-7CE0B59DABFF}" type="slidenum">
              <a:rPr lang="en-US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399"/>
            <a:ext cx="7848599" cy="421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745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1143000"/>
          </a:xfrm>
        </p:spPr>
        <p:txBody>
          <a:bodyPr/>
          <a:lstStyle/>
          <a:p>
            <a:r>
              <a:rPr lang="en-US" altLang="en-US" sz="3200" b="1" i="1" dirty="0">
                <a:solidFill>
                  <a:srgbClr val="0000CC"/>
                </a:solidFill>
              </a:rPr>
              <a:t>Gravitational Imaging of a Distant Galaxy by a Galaxy Cluster with Dark Matter</a:t>
            </a:r>
          </a:p>
        </p:txBody>
      </p:sp>
      <p:sp>
        <p:nvSpPr>
          <p:cNvPr id="30723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072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072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A2019F-AC0B-4C4D-8E97-7CE0B59DABFF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  <p:pic>
        <p:nvPicPr>
          <p:cNvPr id="67586" name="Picture 2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58" y="1676400"/>
            <a:ext cx="771524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07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altLang="en-US" sz="3600" b="1" i="1" dirty="0">
                <a:solidFill>
                  <a:srgbClr val="0000CC"/>
                </a:solidFill>
              </a:rPr>
              <a:t>Multiple Galaxy Images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0AB1C8-3F91-4601-A56A-1B141A37E00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400"/>
          </a:p>
        </p:txBody>
      </p:sp>
      <p:pic>
        <p:nvPicPr>
          <p:cNvPr id="31750" name="Picture 2" descr="a section of the JWST deep field image with multiply imaged galaxies marked by arr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47" y="1295400"/>
            <a:ext cx="679365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18D263-3B9A-8C53-258F-9495095B7457}"/>
              </a:ext>
            </a:extLst>
          </p:cNvPr>
          <p:cNvSpPr txBox="1"/>
          <p:nvPr/>
        </p:nvSpPr>
        <p:spPr>
          <a:xfrm>
            <a:off x="685800" y="57912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9A002"/>
                </a:solidFill>
              </a:rPr>
              <a:t>Multiple mages of three galaxies behind a foreground cluster</a:t>
            </a:r>
          </a:p>
        </p:txBody>
      </p:sp>
    </p:spTree>
    <p:extLst>
      <p:ext uri="{BB962C8B-B14F-4D97-AF65-F5344CB8AC3E}">
        <p14:creationId xmlns:p14="http://schemas.microsoft.com/office/powerpoint/2010/main" val="3467820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583642"/>
            <a:ext cx="8915400" cy="609600"/>
          </a:xfrm>
        </p:spPr>
        <p:txBody>
          <a:bodyPr/>
          <a:lstStyle/>
          <a:p>
            <a:r>
              <a:rPr lang="en-US" altLang="en-US" sz="3200" b="1" i="1" dirty="0">
                <a:solidFill>
                  <a:srgbClr val="0000CC"/>
                </a:solidFill>
              </a:rPr>
              <a:t>JWST Discovers the Most Distant Galaxy Yet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0AB1C8-3F91-4601-A56A-1B141A37E00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289" y="1244600"/>
            <a:ext cx="4442511" cy="462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7" y="1263021"/>
            <a:ext cx="3962400" cy="30134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4343400"/>
            <a:ext cx="852842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00"/>
                </a:solidFill>
              </a:rPr>
              <a:t>The galaxy is one of 50,000  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rgbClr val="336600"/>
                </a:solidFill>
              </a:rPr>
              <a:t>      sources in this JWST image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rgbClr val="336600"/>
                </a:solidFill>
              </a:rPr>
              <a:t>      taken in the direction of </a:t>
            </a:r>
          </a:p>
          <a:p>
            <a:pPr>
              <a:buClr>
                <a:srgbClr val="FF0000"/>
              </a:buClr>
            </a:pPr>
            <a:r>
              <a:rPr lang="en-US" dirty="0">
                <a:solidFill>
                  <a:srgbClr val="336600"/>
                </a:solidFill>
              </a:rPr>
              <a:t>     Pandora’s Cluster  (</a:t>
            </a:r>
            <a:r>
              <a:rPr lang="en-US" dirty="0" err="1">
                <a:solidFill>
                  <a:srgbClr val="336600"/>
                </a:solidFill>
              </a:rPr>
              <a:t>Abell</a:t>
            </a:r>
            <a:r>
              <a:rPr lang="en-US" dirty="0">
                <a:solidFill>
                  <a:srgbClr val="336600"/>
                </a:solidFill>
              </a:rPr>
              <a:t> 2744)</a:t>
            </a:r>
          </a:p>
          <a:p>
            <a:pPr>
              <a:buClr>
                <a:srgbClr val="FF0000"/>
              </a:buClr>
            </a:pPr>
            <a:endParaRPr lang="en-US" dirty="0">
              <a:solidFill>
                <a:srgbClr val="336600"/>
              </a:solidFill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6600"/>
                </a:solidFill>
              </a:rPr>
              <a:t>It is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13.5 million light years away,  seen 367 million years after the Big Bang</a:t>
            </a:r>
          </a:p>
          <a:p>
            <a:endParaRPr lang="en-US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8704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261FEC-815E-4739-86DD-257E485D8BA8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/>
          </a:p>
        </p:txBody>
      </p:sp>
      <p:sp>
        <p:nvSpPr>
          <p:cNvPr id="32774" name="Title 1"/>
          <p:cNvSpPr>
            <a:spLocks noGrp="1"/>
          </p:cNvSpPr>
          <p:nvPr>
            <p:ph type="title"/>
          </p:nvPr>
        </p:nvSpPr>
        <p:spPr>
          <a:xfrm>
            <a:off x="0" y="263006"/>
            <a:ext cx="9144000" cy="1143000"/>
          </a:xfrm>
        </p:spPr>
        <p:txBody>
          <a:bodyPr/>
          <a:lstStyle/>
          <a:p>
            <a:r>
              <a:rPr lang="en-US" altLang="en-US" sz="3200" b="1" i="1" dirty="0">
                <a:solidFill>
                  <a:srgbClr val="0000CC"/>
                </a:solidFill>
              </a:rPr>
              <a:t>JWST’s Peek into the Eagle Nebula in Serpens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41492"/>
            <a:ext cx="264033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98" y="1600199"/>
            <a:ext cx="2929003" cy="46482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37090" y="5794443"/>
            <a:ext cx="2449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00"/>
                </a:solidFill>
              </a:rPr>
              <a:t>JWST Infrared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24399" y="1676592"/>
            <a:ext cx="190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36600"/>
                </a:solidFill>
              </a:rPr>
              <a:t>Visible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6" y="1600198"/>
            <a:ext cx="2911523" cy="2286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3595461-E821-F36B-E846-94F6F371608E}"/>
              </a:ext>
            </a:extLst>
          </p:cNvPr>
          <p:cNvCxnSpPr/>
          <p:nvPr/>
        </p:nvCxnSpPr>
        <p:spPr bwMode="auto">
          <a:xfrm>
            <a:off x="1638300" y="2735260"/>
            <a:ext cx="196553" cy="99854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5DCF217-6673-743F-D23F-2D848569B3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1321">
            <a:off x="874811" y="3952659"/>
            <a:ext cx="1920084" cy="189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4F457-EB9B-799C-8466-1844B63E4471}"/>
              </a:ext>
            </a:extLst>
          </p:cNvPr>
          <p:cNvSpPr txBox="1"/>
          <p:nvPr/>
        </p:nvSpPr>
        <p:spPr>
          <a:xfrm>
            <a:off x="304800" y="160020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568F38-7FBF-A54E-8014-FBD92E7BD4EB}"/>
              </a:ext>
            </a:extLst>
          </p:cNvPr>
          <p:cNvSpPr txBox="1"/>
          <p:nvPr/>
        </p:nvSpPr>
        <p:spPr>
          <a:xfrm>
            <a:off x="6237090" y="1241492"/>
            <a:ext cx="138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JWST </a:t>
            </a:r>
          </a:p>
        </p:txBody>
      </p:sp>
    </p:spTree>
    <p:extLst>
      <p:ext uri="{BB962C8B-B14F-4D97-AF65-F5344CB8AC3E}">
        <p14:creationId xmlns:p14="http://schemas.microsoft.com/office/powerpoint/2010/main" val="945440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609600"/>
          </a:xfrm>
        </p:spPr>
        <p:txBody>
          <a:bodyPr/>
          <a:lstStyle/>
          <a:p>
            <a:r>
              <a:rPr lang="en-US" altLang="en-US" sz="2800" b="1" i="1" dirty="0">
                <a:solidFill>
                  <a:srgbClr val="0000CC"/>
                </a:solidFill>
              </a:rPr>
              <a:t>JWST Reveals a Proto-star and its </a:t>
            </a:r>
            <a:r>
              <a:rPr lang="en-US" altLang="en-US" sz="2800" b="1" i="1" dirty="0" err="1">
                <a:solidFill>
                  <a:srgbClr val="0000CC"/>
                </a:solidFill>
              </a:rPr>
              <a:t>Preplanetary</a:t>
            </a:r>
            <a:r>
              <a:rPr lang="en-US" altLang="en-US" sz="2800" b="1" i="1" dirty="0">
                <a:solidFill>
                  <a:srgbClr val="0000CC"/>
                </a:solidFill>
              </a:rPr>
              <a:t> Dis</a:t>
            </a:r>
            <a:r>
              <a:rPr lang="en-US" altLang="en-US" sz="3600" b="1" i="1" dirty="0">
                <a:solidFill>
                  <a:srgbClr val="0000CC"/>
                </a:solidFill>
              </a:rPr>
              <a:t>k</a:t>
            </a: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0AB1C8-3F91-4601-A56A-1B141A37E00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143000"/>
            <a:ext cx="5003292" cy="510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" y="2804328"/>
            <a:ext cx="2514607" cy="167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689" y="4495800"/>
            <a:ext cx="279595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Artist’s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conceptions of how a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proto-stellar disc and its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bi-polar 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nebula wind are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related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7318" y="5791200"/>
            <a:ext cx="4783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real thing in Dark Cloud L1527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0" y="1219200"/>
            <a:ext cx="1416608" cy="141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70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609600"/>
          </a:xfrm>
        </p:spPr>
        <p:txBody>
          <a:bodyPr/>
          <a:lstStyle/>
          <a:p>
            <a:r>
              <a:rPr lang="en-US" altLang="en-US" sz="2800" b="1" i="1" dirty="0">
                <a:solidFill>
                  <a:srgbClr val="0000CC"/>
                </a:solidFill>
              </a:rPr>
              <a:t>JWST Reveals a Massive Star about to Explode as a Supernova</a:t>
            </a:r>
            <a:endParaRPr lang="en-US" altLang="en-US" sz="3600" b="1" i="1" dirty="0">
              <a:solidFill>
                <a:srgbClr val="0000CC"/>
              </a:solidFill>
            </a:endParaRP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0AB1C8-3F91-4601-A56A-1B141A37E00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38100" y="2459504"/>
            <a:ext cx="247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Wolf-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Rayet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star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S124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undergoes episodes of mass loss as it evolves toward its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catastrphic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death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17318" y="5791200"/>
            <a:ext cx="4783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real thing in Dark Cloud L1527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03115"/>
            <a:ext cx="5308600" cy="44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424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686800" cy="609600"/>
          </a:xfrm>
        </p:spPr>
        <p:txBody>
          <a:bodyPr/>
          <a:lstStyle/>
          <a:p>
            <a:r>
              <a:rPr lang="en-US" altLang="en-US" sz="2800" b="1" i="1" dirty="0">
                <a:solidFill>
                  <a:srgbClr val="0000CC"/>
                </a:solidFill>
              </a:rPr>
              <a:t>JWST </a:t>
            </a:r>
            <a:r>
              <a:rPr lang="en-US" altLang="en-US" sz="2800" b="1" i="1" dirty="0" err="1">
                <a:solidFill>
                  <a:srgbClr val="0000CC"/>
                </a:solidFill>
              </a:rPr>
              <a:t>NIRCam</a:t>
            </a:r>
            <a:r>
              <a:rPr lang="en-US" altLang="en-US" sz="2800" b="1" i="1" dirty="0">
                <a:solidFill>
                  <a:srgbClr val="0000CC"/>
                </a:solidFill>
              </a:rPr>
              <a:t> Images of SN1987A</a:t>
            </a:r>
            <a:endParaRPr lang="en-US" altLang="en-US" sz="3600" b="1" i="1" dirty="0">
              <a:solidFill>
                <a:srgbClr val="0000CC"/>
              </a:solidFill>
            </a:endParaRPr>
          </a:p>
        </p:txBody>
      </p:sp>
      <p:sp>
        <p:nvSpPr>
          <p:cNvPr id="3174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3174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317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0AB1C8-3F91-4601-A56A-1B141A37E001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-3231356" y="2133600"/>
            <a:ext cx="247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Wolf-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Rayet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star 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S124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undergoes episodes of mass loss as it evolves toward its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catastrphic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death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80261" y="5791200"/>
            <a:ext cx="5057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real thing in Dark Cloud L1527M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5AE30-4832-1455-953A-53FC6D041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6577012" cy="4673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FCBC34-620B-6FF1-B0D6-F6D32C86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841" y="3048000"/>
            <a:ext cx="2817131" cy="2771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FD68C2-858F-89F7-3E1E-8EB5C5F68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5509">
            <a:off x="7018936" y="1083486"/>
            <a:ext cx="1718893" cy="1990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47178-7263-CA9D-A0AC-98B14144D04B}"/>
              </a:ext>
            </a:extLst>
          </p:cNvPr>
          <p:cNvSpPr txBox="1"/>
          <p:nvPr/>
        </p:nvSpPr>
        <p:spPr>
          <a:xfrm>
            <a:off x="1180415" y="5848290"/>
            <a:ext cx="6528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Matsuura, …Gehrz, …,Woodward, et al. 2023, </a:t>
            </a:r>
            <a:r>
              <a:rPr lang="en-US" dirty="0" err="1">
                <a:solidFill>
                  <a:srgbClr val="FF0000"/>
                </a:solidFill>
              </a:rPr>
              <a:t>ApJ</a:t>
            </a:r>
            <a:r>
              <a:rPr lang="en-US" dirty="0">
                <a:solidFill>
                  <a:srgbClr val="FF0000"/>
                </a:solidFill>
              </a:rPr>
              <a:t>, in press</a:t>
            </a:r>
          </a:p>
        </p:txBody>
      </p:sp>
    </p:spTree>
    <p:extLst>
      <p:ext uri="{BB962C8B-B14F-4D97-AF65-F5344CB8AC3E}">
        <p14:creationId xmlns:p14="http://schemas.microsoft.com/office/powerpoint/2010/main" val="18864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ea typeface="MS PGothic" pitchFamily="34" charset="-128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8305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ea typeface="MS PGothic" pitchFamily="34" charset="-128"/>
              </a:rPr>
              <a:t>How a Telescope Collects Light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81" y="1364101"/>
            <a:ext cx="5131837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6877" y="1332108"/>
            <a:ext cx="2331245" cy="7848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14AFE-F915-4266-B4D6-DF21EAFAC71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0604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583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R. D. Gehrz</a:t>
            </a:r>
          </a:p>
        </p:txBody>
      </p:sp>
      <p:sp>
        <p:nvSpPr>
          <p:cNvPr id="583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744D9D-7CA6-4E9B-9A8E-12242D7C852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/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The End for Now</a:t>
            </a:r>
            <a:br>
              <a:rPr lang="en-US" altLang="en-US" b="1" i="1" dirty="0"/>
            </a:br>
            <a:br>
              <a:rPr lang="en-US" altLang="en-US" b="1" i="1" dirty="0"/>
            </a:br>
            <a:r>
              <a:rPr lang="en-US" altLang="en-US" b="1" i="1" dirty="0"/>
              <a:t>More to Come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C1E237-8BA8-4539-878C-D7BFCB4CD16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1026" name="Picture 2" descr="Telescope Types | Telescopes | Space F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68" y="1371600"/>
            <a:ext cx="5403092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685800"/>
            <a:ext cx="8305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ea typeface="MS PGothic" pitchFamily="34" charset="-128"/>
              </a:rPr>
              <a:t>How a Reflecting Telescope Collects Light</a:t>
            </a:r>
          </a:p>
        </p:txBody>
      </p:sp>
    </p:spTree>
    <p:extLst>
      <p:ext uri="{BB962C8B-B14F-4D97-AF65-F5344CB8AC3E}">
        <p14:creationId xmlns:p14="http://schemas.microsoft.com/office/powerpoint/2010/main" val="1611255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505200" y="3733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0">
              <a:solidFill>
                <a:srgbClr val="000000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7778" y="685800"/>
            <a:ext cx="901002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CC"/>
                </a:solidFill>
                <a:ea typeface="MS PGothic" pitchFamily="34" charset="-128"/>
              </a:rPr>
              <a:t>Specifications Required to See Distant, Redshifted Galaxies at the Dawn</a:t>
            </a:r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381000" y="1950148"/>
            <a:ext cx="8610600" cy="3892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228600" algn="l"/>
                <a:tab pos="4572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  <a:tab pos="4572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buClr>
                <a:srgbClr val="FF0000"/>
              </a:buClr>
              <a:buFontTx/>
              <a:buNone/>
            </a:pPr>
            <a:endParaRPr lang="en-US" altLang="en-US" sz="28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Large aperture: 6.5 m diameter; 25 m</a:t>
            </a:r>
            <a:r>
              <a:rPr lang="en-US" altLang="en-US" sz="2800" baseline="30000" dirty="0">
                <a:solidFill>
                  <a:srgbClr val="006600"/>
                </a:solidFill>
                <a:ea typeface="MS PGothic" pitchFamily="34" charset="-128"/>
              </a:rPr>
              <a:t>2</a:t>
            </a: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collecting area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endParaRPr lang="en-US" altLang="en-US" sz="28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Infrared eyes: spectral range 0.6 to 28 µm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endParaRPr lang="en-US" altLang="en-US" sz="28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Long duration: 5-10 year mission lifetime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buFontTx/>
              <a:buNone/>
            </a:pPr>
            <a:endParaRPr lang="en-US" altLang="en-US" sz="28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Cold: &lt; 50 K operating temperature; SIs as low as 7 K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endParaRPr lang="en-US" altLang="en-US" sz="2800" dirty="0">
              <a:solidFill>
                <a:srgbClr val="006600"/>
              </a:solidFill>
              <a:ea typeface="MS PGothic" pitchFamily="34" charset="-128"/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</a:pP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  Hide from heat: ~22 m</a:t>
            </a:r>
            <a:r>
              <a:rPr lang="en-US" altLang="en-US" sz="2800" baseline="30000" dirty="0">
                <a:solidFill>
                  <a:srgbClr val="006600"/>
                </a:solidFill>
                <a:ea typeface="MS PGothic" pitchFamily="34" charset="-128"/>
              </a:rPr>
              <a:t>2</a:t>
            </a:r>
            <a:r>
              <a:rPr lang="en-US" altLang="en-US" sz="2800" dirty="0">
                <a:solidFill>
                  <a:srgbClr val="006600"/>
                </a:solidFill>
                <a:ea typeface="MS PGothic" pitchFamily="34" charset="-128"/>
              </a:rPr>
              <a:t> (22 m x 10 m) Sun shield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14AFE-F915-4266-B4D6-DF21EAFAC71E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18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71F14B-F239-381C-8D75-F06E3DF7D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A5A55-340B-B67A-ECFF-7AC539A5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R. D. Gehrz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FF79C-A952-6927-9E7D-6333A4FE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442AC-CF66-4821-B2FC-71EF6A51E2E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08740B-8973-BEF1-EC5A-4A8058F09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501" y="1524000"/>
            <a:ext cx="5410199" cy="3955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EF059-1725-B829-CCEF-202C890E9752}"/>
              </a:ext>
            </a:extLst>
          </p:cNvPr>
          <p:cNvSpPr txBox="1"/>
          <p:nvPr/>
        </p:nvSpPr>
        <p:spPr>
          <a:xfrm>
            <a:off x="3733800" y="5588411"/>
            <a:ext cx="5289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9A002"/>
                </a:solidFill>
              </a:rPr>
              <a:t>Artists concept of a 20-meter Large Deployable </a:t>
            </a:r>
          </a:p>
          <a:p>
            <a:r>
              <a:rPr lang="en-US" dirty="0">
                <a:solidFill>
                  <a:srgbClr val="19A002"/>
                </a:solidFill>
              </a:rPr>
              <a:t>Reflector (LDR) for infrared Astronomy (1989)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ACFC4-90AD-8B87-CF67-AF9E565D6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3" y="2133600"/>
            <a:ext cx="3200399" cy="2133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34B033-E689-B9D2-B2D8-440B03B827E1}"/>
              </a:ext>
            </a:extLst>
          </p:cNvPr>
          <p:cNvSpPr txBox="1"/>
          <p:nvPr/>
        </p:nvSpPr>
        <p:spPr>
          <a:xfrm>
            <a:off x="-304800" y="784802"/>
            <a:ext cx="91887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dirty="0">
                <a:solidFill>
                  <a:srgbClr val="0000CC"/>
                </a:solidFill>
              </a:rPr>
              <a:t>Early Large Deployable Reflector (LDR) Concepts</a:t>
            </a:r>
          </a:p>
          <a:p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A7FF83-AC1A-568D-F31E-A86A0738C597}"/>
              </a:ext>
            </a:extLst>
          </p:cNvPr>
          <p:cNvSpPr txBox="1"/>
          <p:nvPr/>
        </p:nvSpPr>
        <p:spPr>
          <a:xfrm>
            <a:off x="381000" y="4549913"/>
            <a:ext cx="2677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9A002"/>
                </a:solidFill>
              </a:rPr>
              <a:t>What we were showing </a:t>
            </a:r>
          </a:p>
          <a:p>
            <a:r>
              <a:rPr lang="en-US" dirty="0">
                <a:solidFill>
                  <a:srgbClr val="19A002"/>
                </a:solidFill>
              </a:rPr>
              <a:t>students in the 1970’s</a:t>
            </a:r>
          </a:p>
        </p:txBody>
      </p:sp>
    </p:spTree>
    <p:extLst>
      <p:ext uri="{BB962C8B-B14F-4D97-AF65-F5344CB8AC3E}">
        <p14:creationId xmlns:p14="http://schemas.microsoft.com/office/powerpoint/2010/main" val="31021429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1" u="none" strike="noStrike" cap="none" normalizeH="0" baseline="0" smtClean="0">
            <a:ln>
              <a:noFill/>
            </a:ln>
            <a:solidFill>
              <a:srgbClr val="00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1" u="none" strike="noStrike" cap="none" normalizeH="0" baseline="0" smtClean="0">
            <a:ln>
              <a:noFill/>
            </a:ln>
            <a:solidFill>
              <a:srgbClr val="00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1" u="none" strike="noStrike" cap="none" normalizeH="0" baseline="0" smtClean="0">
            <a:ln>
              <a:noFill/>
            </a:ln>
            <a:solidFill>
              <a:srgbClr val="00CC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1" u="none" strike="noStrike" cap="none" normalizeH="0" baseline="0" smtClean="0">
            <a:ln>
              <a:noFill/>
            </a:ln>
            <a:solidFill>
              <a:srgbClr val="00CC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24780</TotalTime>
  <Words>2384</Words>
  <Application>Microsoft Office PowerPoint</Application>
  <PresentationFormat>On-screen Show (4:3)</PresentationFormat>
  <Paragraphs>415</Paragraphs>
  <Slides>60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Calibri</vt:lpstr>
      <vt:lpstr>Cambria Math</vt:lpstr>
      <vt:lpstr>Times New Roman</vt:lpstr>
      <vt:lpstr>Default Design</vt:lpstr>
      <vt:lpstr>Custom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Ready to Grind and Polish at Tinsley </vt:lpstr>
      <vt:lpstr>PowerPoint Presentation</vt:lpstr>
      <vt:lpstr>Actuator Requirements</vt:lpstr>
      <vt:lpstr>Actuator Requirements Summary</vt:lpstr>
      <vt:lpstr>Mirror Actuator Fine Stage Concept</vt:lpstr>
      <vt:lpstr> </vt:lpstr>
      <vt:lpstr>Detail of Segment Actuation System </vt:lpstr>
      <vt:lpstr>PowerPoint Presentation</vt:lpstr>
      <vt:lpstr>Eighteen Segments Ready to 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on April 24, 2017 at GSFC</vt:lpstr>
      <vt:lpstr>PowerPoint Presentation</vt:lpstr>
      <vt:lpstr>The OTIS Test</vt:lpstr>
      <vt:lpstr>PowerPoint Presentation</vt:lpstr>
      <vt:lpstr>PowerPoint Presentation</vt:lpstr>
      <vt:lpstr>Alignment, Correction, and Stacking</vt:lpstr>
      <vt:lpstr>PowerPoint Presentation</vt:lpstr>
      <vt:lpstr>PowerPoint Presentation</vt:lpstr>
      <vt:lpstr>PowerPoint Presentation</vt:lpstr>
      <vt:lpstr>Stacking the Eighteen Images</vt:lpstr>
      <vt:lpstr>Phasing the Eighteen Segments to Look at the Same Wave-front Simultaneously (“Tuning the Orchestra”)</vt:lpstr>
      <vt:lpstr>Phasing the Eighteen Segments to View the Same Wave-front Simultaneously</vt:lpstr>
      <vt:lpstr>Fully Stacked and Phased First-light Image</vt:lpstr>
      <vt:lpstr>Early Science Results from JWST</vt:lpstr>
      <vt:lpstr>First JWST Deep Sky Image</vt:lpstr>
      <vt:lpstr>How Gravitational Imaging Works</vt:lpstr>
      <vt:lpstr>The Southern MAssive Cluster Survey (SMACS) 0723 images a galaxy 13.3 billion light years away</vt:lpstr>
      <vt:lpstr>The Existence of Dark Matter is Indicated by the Way in which Galaxies Rotate</vt:lpstr>
      <vt:lpstr>Gravitational Imaging of a Distant Galaxy by a Galaxy Cluster with Dark Matter</vt:lpstr>
      <vt:lpstr>Gravitational Imaging of a Distant Galaxy by a Galaxy Cluster with Dark Matter</vt:lpstr>
      <vt:lpstr>Multiple Galaxy Images</vt:lpstr>
      <vt:lpstr>JWST Discovers the Most Distant Galaxy Yet</vt:lpstr>
      <vt:lpstr>JWST’s Peek into the Eagle Nebula in Serpens</vt:lpstr>
      <vt:lpstr>JWST Reveals a Proto-star and its Preplanetary Disk</vt:lpstr>
      <vt:lpstr>JWST Reveals a Massive Star about to Explode as a Supernova</vt:lpstr>
      <vt:lpstr>JWST NIRCam Images of SN1987A</vt:lpstr>
      <vt:lpstr>The End for Now  More to Come</vt:lpstr>
    </vt:vector>
  </TitlesOfParts>
  <Company>astronomy, university of 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gehrz</dc:creator>
  <cp:lastModifiedBy>Robert Gehrz</cp:lastModifiedBy>
  <cp:revision>468</cp:revision>
  <cp:lastPrinted>2002-02-11T07:52:36Z</cp:lastPrinted>
  <dcterms:created xsi:type="dcterms:W3CDTF">2002-02-07T22:57:29Z</dcterms:created>
  <dcterms:modified xsi:type="dcterms:W3CDTF">2023-10-27T17:23:44Z</dcterms:modified>
</cp:coreProperties>
</file>