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5143500" cx="9144000"/>
  <p:notesSz cx="6858000" cy="9144000"/>
  <p:embeddedFontLst>
    <p:embeddedFont>
      <p:font typeface="PT Sans Narrow"/>
      <p:regular r:id="rId41"/>
      <p:bold r:id="rId42"/>
    </p:embeddedFont>
    <p:embeddedFont>
      <p:font typeface="Lato"/>
      <p:regular r:id="rId43"/>
      <p:bold r:id="rId44"/>
      <p:italic r:id="rId45"/>
      <p:boldItalic r:id="rId46"/>
    </p:embeddedFont>
    <p:embeddedFont>
      <p:font typeface="Varela Round"/>
      <p:regular r:id="rId47"/>
    </p:embeddedFont>
    <p:embeddedFont>
      <p:font typeface="Open Sans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5A03C30-B067-441E-AC71-1F498846628B}">
  <a:tblStyle styleId="{D5A03C30-B067-441E-AC71-1F498846628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DAC92F7A-0633-4ADB-874C-78A70F95371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font" Target="fonts/PTSansNarrow-bold.fntdata"/><Relationship Id="rId41" Type="http://schemas.openxmlformats.org/officeDocument/2006/relationships/font" Target="fonts/PTSansNarrow-regular.fntdata"/><Relationship Id="rId44" Type="http://schemas.openxmlformats.org/officeDocument/2006/relationships/font" Target="fonts/Lato-bold.fntdata"/><Relationship Id="rId43" Type="http://schemas.openxmlformats.org/officeDocument/2006/relationships/font" Target="fonts/Lato-regular.fntdata"/><Relationship Id="rId46" Type="http://schemas.openxmlformats.org/officeDocument/2006/relationships/font" Target="fonts/Lato-boldItalic.fntdata"/><Relationship Id="rId45" Type="http://schemas.openxmlformats.org/officeDocument/2006/relationships/font" Target="fonts/La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OpenSans-regular.fntdata"/><Relationship Id="rId47" Type="http://schemas.openxmlformats.org/officeDocument/2006/relationships/font" Target="fonts/VarelaRound-regular.fntdata"/><Relationship Id="rId49" Type="http://schemas.openxmlformats.org/officeDocument/2006/relationships/font" Target="fonts/OpenSans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OpenSans-boldItalic.fntdata"/><Relationship Id="rId5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3427e87d01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13427e87d01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331bc31abb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331bc31abb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51f49d5780_1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51f49d5780_1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1f49d578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51f49d578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51f49d5780_1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51f49d5780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1f49d578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51f49d578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51f49d5780_1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51f49d5780_1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51f49d5780_1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51f49d5780_1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Angel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some_value = 50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if some_value % 5 == 0: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    print('this value is divisible by 5')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else: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    print('this value is NOT divisible by 5')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51f49d5780_1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51f49d5780_1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1f49d5780_1_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51f49d5780_1_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31bc31ab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31bc31ab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51f49d5780_1_6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51f49d5780_1_6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51f49d5780_1_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51f49d5780_1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51f49d5780_1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251f49d5780_1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51f49d5780_1_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g251f49d5780_1_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1f49d5780_1_8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251f49d5780_1_8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51f49d5780_1_8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251f49d5780_1_8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51f49d5780_1_9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251f49d5780_1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51f49d5780_1_10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g251f49d5780_1_10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51f49d5780_1_10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g251f49d5780_1_1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51f49d5780_1_1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g251f49d5780_1_1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31bc31ab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31bc31ab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51f49d5780_1_1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g251f49d5780_1_1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51f49d5780_1_1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g251f49d5780_1_1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51f49d5780_1_1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51f49d5780_1_1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51f49d5780_1_1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51f49d5780_1_1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51f49d5780_1_1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251f49d5780_1_1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31bc31abb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31bc31ab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427e87d0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13427e87d0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331bc31abb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331bc31abb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427e87d01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13427e87d0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427e87d01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g13427e87d01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427e87d01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13427e87d01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Conditionals and Functions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13, 2022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Type Conversions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input() only returns strings, even when the user types in only digits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if you want to do math with the input?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int(x) converts x to an integer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If x is a float, this truncates the value (rounds </a:t>
            </a:r>
            <a:r>
              <a:rPr lang="en" sz="1800" u="sng"/>
              <a:t>down</a:t>
            </a:r>
            <a:r>
              <a:rPr lang="en" sz="1800"/>
              <a:t> to the nearest integer)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If x is a string, this only works if the string is only digits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float(x) converts x to a floating point number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str(x) converts x to a string</a:t>
            </a:r>
            <a:endParaRPr/>
          </a:p>
        </p:txBody>
      </p:sp>
      <p:sp>
        <p:nvSpPr>
          <p:cNvPr id="126" name="Google Shape;12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 Conversion Activity</a:t>
            </a:r>
            <a:endParaRPr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a script, convert each of these variables into a different datatype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Example: convert num = 1.5 to a int and set that equal to new_num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num = 1.5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new_num v  = int(num)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x = 7 to a float and set that equal to new_x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y = 5.4 to a int and set that equal to new_y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z = 2.0 to a string and set that equal to new_z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Convert  string = ‘14.3’ to a float and set that equal to new_string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Review: Overview Turtle Library </a:t>
            </a:r>
            <a:endParaRPr/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turtle library is a Python library that enables users to create pictures and shapes via a virtual canvas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can draw various shapes and fill different colors using the functionalities found in turtle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Basic commands: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turtle.forward()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turtle.backward()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turtle.right()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turtle.left()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turtle.up()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turtle.down()</a:t>
            </a:r>
            <a:endParaRPr/>
          </a:p>
        </p:txBody>
      </p:sp>
      <p:sp>
        <p:nvSpPr>
          <p:cNvPr id="139" name="Google Shape;13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Conditionals</a:t>
            </a:r>
            <a:endParaRPr/>
          </a:p>
        </p:txBody>
      </p:sp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311700" y="1266325"/>
            <a:ext cx="85206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 far, we’ve been working with programs that work in sequential order </a:t>
            </a:r>
            <a:endParaRPr/>
          </a:p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7" name="Google Shape;147;p25"/>
          <p:cNvSpPr/>
          <p:nvPr/>
        </p:nvSpPr>
        <p:spPr>
          <a:xfrm>
            <a:off x="939400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 turtle</a:t>
            </a:r>
            <a:endParaRPr/>
          </a:p>
        </p:txBody>
      </p:sp>
      <p:sp>
        <p:nvSpPr>
          <p:cNvPr id="148" name="Google Shape;148;p25"/>
          <p:cNvSpPr/>
          <p:nvPr/>
        </p:nvSpPr>
        <p:spPr>
          <a:xfrm>
            <a:off x="2538425" y="2121700"/>
            <a:ext cx="1351625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 = turtle.Turtle()</a:t>
            </a:r>
            <a:endParaRPr/>
          </a:p>
        </p:txBody>
      </p:sp>
      <p:sp>
        <p:nvSpPr>
          <p:cNvPr id="149" name="Google Shape;149;p25"/>
          <p:cNvSpPr/>
          <p:nvPr/>
        </p:nvSpPr>
        <p:spPr>
          <a:xfrm>
            <a:off x="4137450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turt.forward(20)</a:t>
            </a:r>
            <a:endParaRPr/>
          </a:p>
        </p:txBody>
      </p:sp>
      <p:sp>
        <p:nvSpPr>
          <p:cNvPr id="150" name="Google Shape;150;p25"/>
          <p:cNvSpPr/>
          <p:nvPr/>
        </p:nvSpPr>
        <p:spPr>
          <a:xfrm>
            <a:off x="5736463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turt.right(90)</a:t>
            </a:r>
            <a:endParaRPr/>
          </a:p>
        </p:txBody>
      </p:sp>
      <p:sp>
        <p:nvSpPr>
          <p:cNvPr id="151" name="Google Shape;151;p25"/>
          <p:cNvSpPr/>
          <p:nvPr/>
        </p:nvSpPr>
        <p:spPr>
          <a:xfrm>
            <a:off x="7240175" y="2121700"/>
            <a:ext cx="1232280" cy="450036"/>
          </a:xfrm>
          <a:prstGeom prst="flowChartTerminator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turt.up()</a:t>
            </a:r>
            <a:endParaRPr/>
          </a:p>
        </p:txBody>
      </p:sp>
      <p:cxnSp>
        <p:nvCxnSpPr>
          <p:cNvPr id="152" name="Google Shape;152;p25"/>
          <p:cNvCxnSpPr>
            <a:stCxn id="147" idx="3"/>
            <a:endCxn id="148" idx="1"/>
          </p:cNvCxnSpPr>
          <p:nvPr/>
        </p:nvCxnSpPr>
        <p:spPr>
          <a:xfrm>
            <a:off x="2107400" y="23467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25"/>
          <p:cNvCxnSpPr>
            <a:stCxn id="148" idx="3"/>
            <a:endCxn id="149" idx="1"/>
          </p:cNvCxnSpPr>
          <p:nvPr/>
        </p:nvCxnSpPr>
        <p:spPr>
          <a:xfrm>
            <a:off x="3890050" y="2346725"/>
            <a:ext cx="2475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25"/>
          <p:cNvCxnSpPr>
            <a:stCxn id="149" idx="3"/>
            <a:endCxn id="150" idx="1"/>
          </p:cNvCxnSpPr>
          <p:nvPr/>
        </p:nvCxnSpPr>
        <p:spPr>
          <a:xfrm>
            <a:off x="5305450" y="23467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25"/>
          <p:cNvCxnSpPr>
            <a:stCxn id="150" idx="3"/>
            <a:endCxn id="151" idx="1"/>
          </p:cNvCxnSpPr>
          <p:nvPr/>
        </p:nvCxnSpPr>
        <p:spPr>
          <a:xfrm>
            <a:off x="6904463" y="2346713"/>
            <a:ext cx="3357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Conditionals (cont) </a:t>
            </a:r>
            <a:endParaRPr/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However, we can also create programs that have code that is executed only under certain conditions </a:t>
            </a:r>
            <a:endParaRPr/>
          </a:p>
        </p:txBody>
      </p:sp>
      <p:sp>
        <p:nvSpPr>
          <p:cNvPr id="162" name="Google Shape;16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3" name="Google Shape;163;p26"/>
          <p:cNvSpPr/>
          <p:nvPr/>
        </p:nvSpPr>
        <p:spPr>
          <a:xfrm>
            <a:off x="410775" y="31122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 = 30</a:t>
            </a:r>
            <a:endParaRPr/>
          </a:p>
        </p:txBody>
      </p:sp>
      <p:sp>
        <p:nvSpPr>
          <p:cNvPr id="164" name="Google Shape;164;p26"/>
          <p:cNvSpPr/>
          <p:nvPr/>
        </p:nvSpPr>
        <p:spPr>
          <a:xfrm>
            <a:off x="2009800" y="3112300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 = 20</a:t>
            </a:r>
            <a:endParaRPr/>
          </a:p>
        </p:txBody>
      </p:sp>
      <p:sp>
        <p:nvSpPr>
          <p:cNvPr id="165" name="Google Shape;165;p26"/>
          <p:cNvSpPr/>
          <p:nvPr/>
        </p:nvSpPr>
        <p:spPr>
          <a:xfrm>
            <a:off x="5261428" y="2255050"/>
            <a:ext cx="14311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print(‘y is larger’)</a:t>
            </a:r>
            <a:endParaRPr/>
          </a:p>
        </p:txBody>
      </p:sp>
      <p:cxnSp>
        <p:nvCxnSpPr>
          <p:cNvPr id="166" name="Google Shape;166;p26"/>
          <p:cNvCxnSpPr>
            <a:stCxn id="163" idx="3"/>
            <a:endCxn id="164" idx="1"/>
          </p:cNvCxnSpPr>
          <p:nvPr/>
        </p:nvCxnSpPr>
        <p:spPr>
          <a:xfrm>
            <a:off x="1578775" y="33373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7" name="Google Shape;167;p26"/>
          <p:cNvCxnSpPr>
            <a:stCxn id="164" idx="3"/>
          </p:cNvCxnSpPr>
          <p:nvPr/>
        </p:nvCxnSpPr>
        <p:spPr>
          <a:xfrm>
            <a:off x="3177800" y="3337325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8" name="Google Shape;168;p26"/>
          <p:cNvCxnSpPr>
            <a:stCxn id="169" idx="0"/>
            <a:endCxn id="165" idx="1"/>
          </p:cNvCxnSpPr>
          <p:nvPr/>
        </p:nvCxnSpPr>
        <p:spPr>
          <a:xfrm flipH="1" rot="10800000">
            <a:off x="4324375" y="2480175"/>
            <a:ext cx="937200" cy="48210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9" name="Google Shape;169;p26"/>
          <p:cNvSpPr/>
          <p:nvPr/>
        </p:nvSpPr>
        <p:spPr>
          <a:xfrm>
            <a:off x="3608825" y="2962275"/>
            <a:ext cx="1431100" cy="750100"/>
          </a:xfrm>
          <a:prstGeom prst="flowChartDecision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 &gt; 8</a:t>
            </a:r>
            <a:endParaRPr/>
          </a:p>
        </p:txBody>
      </p:sp>
      <p:sp>
        <p:nvSpPr>
          <p:cNvPr id="170" name="Google Shape;170;p26"/>
          <p:cNvSpPr/>
          <p:nvPr/>
        </p:nvSpPr>
        <p:spPr>
          <a:xfrm>
            <a:off x="5317402" y="3894550"/>
            <a:ext cx="1375125" cy="48210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print(‘y is smaller’)</a:t>
            </a:r>
            <a:endParaRPr/>
          </a:p>
        </p:txBody>
      </p:sp>
      <p:cxnSp>
        <p:nvCxnSpPr>
          <p:cNvPr id="171" name="Google Shape;171;p26"/>
          <p:cNvCxnSpPr>
            <a:stCxn id="169" idx="2"/>
            <a:endCxn id="170" idx="1"/>
          </p:cNvCxnSpPr>
          <p:nvPr/>
        </p:nvCxnSpPr>
        <p:spPr>
          <a:xfrm>
            <a:off x="4324375" y="3712375"/>
            <a:ext cx="993000" cy="42330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2" name="Google Shape;172;p26"/>
          <p:cNvSpPr txBox="1"/>
          <p:nvPr/>
        </p:nvSpPr>
        <p:spPr>
          <a:xfrm>
            <a:off x="4371975" y="2389875"/>
            <a:ext cx="6681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FF"/>
                </a:solidFill>
              </a:rPr>
              <a:t>True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173" name="Google Shape;173;p26"/>
          <p:cNvSpPr txBox="1"/>
          <p:nvPr/>
        </p:nvSpPr>
        <p:spPr>
          <a:xfrm>
            <a:off x="4458775" y="3878538"/>
            <a:ext cx="6681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FF"/>
                </a:solidFill>
              </a:rPr>
              <a:t>False</a:t>
            </a: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Conditionals?</a:t>
            </a:r>
            <a:endParaRPr/>
          </a:p>
        </p:txBody>
      </p:sp>
      <p:sp>
        <p:nvSpPr>
          <p:cNvPr id="179" name="Google Shape;179;p27"/>
          <p:cNvSpPr txBox="1"/>
          <p:nvPr>
            <p:ph idx="1" type="body"/>
          </p:nvPr>
        </p:nvSpPr>
        <p:spPr>
          <a:xfrm>
            <a:off x="311700" y="1266325"/>
            <a:ext cx="4538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Conditional statements are used in many programming languages.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They execute certain lines of code, depending on if certain conditions are met.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Anaheim"/>
              <a:buChar char="-"/>
            </a:pPr>
            <a:r>
              <a:rPr lang="en">
                <a:solidFill>
                  <a:srgbClr val="2D2E27"/>
                </a:solidFill>
              </a:rPr>
              <a:t>Conditionals have three statements:</a:t>
            </a:r>
            <a:endParaRPr>
              <a:solidFill>
                <a:srgbClr val="2D2E27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b="1" lang="en" sz="1800">
                <a:solidFill>
                  <a:srgbClr val="2D2E27"/>
                </a:solidFill>
              </a:rPr>
              <a:t> if, elif (else if), and else.</a:t>
            </a:r>
            <a:endParaRPr b="1" sz="1800">
              <a:solidFill>
                <a:srgbClr val="2D2E27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D2E27"/>
              </a:solidFill>
            </a:endParaRPr>
          </a:p>
        </p:txBody>
      </p:sp>
      <p:sp>
        <p:nvSpPr>
          <p:cNvPr id="180" name="Google Shape;180;p27"/>
          <p:cNvSpPr txBox="1"/>
          <p:nvPr/>
        </p:nvSpPr>
        <p:spPr>
          <a:xfrm>
            <a:off x="4954650" y="3276025"/>
            <a:ext cx="4323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 the light is green, then go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🏃‍♂️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Elif </a:t>
            </a:r>
            <a:r>
              <a:rPr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(else if) the light is yellow, then yield 😳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Else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, stop 🤚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🙅‍♂️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0825" y="633925"/>
            <a:ext cx="2642100" cy="2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Operators </a:t>
            </a:r>
            <a:endParaRPr/>
          </a:p>
        </p:txBody>
      </p:sp>
      <p:graphicFrame>
        <p:nvGraphicFramePr>
          <p:cNvPr id="187" name="Google Shape;187;p28"/>
          <p:cNvGraphicFramePr/>
          <p:nvPr/>
        </p:nvGraphicFramePr>
        <p:xfrm>
          <a:off x="439150" y="1231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{DAC92F7A-0633-4ADB-874C-78A70F953714}</a:tableStyleId>
              </a:tblPr>
              <a:tblGrid>
                <a:gridCol w="3816125"/>
                <a:gridCol w="3816125"/>
              </a:tblGrid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==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Equality (NOT THE SAME AS =)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!=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Not equal to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8" name="Google Shape;188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if-else example</a:t>
            </a:r>
            <a:endParaRPr/>
          </a:p>
        </p:txBody>
      </p:sp>
      <p:sp>
        <p:nvSpPr>
          <p:cNvPr id="194" name="Google Shape;194;p29"/>
          <p:cNvSpPr txBox="1"/>
          <p:nvPr>
            <p:ph idx="1" type="body"/>
          </p:nvPr>
        </p:nvSpPr>
        <p:spPr>
          <a:xfrm>
            <a:off x="311700" y="1625000"/>
            <a:ext cx="6965100" cy="25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5" name="Google Shape;195;p29"/>
          <p:cNvSpPr txBox="1"/>
          <p:nvPr/>
        </p:nvSpPr>
        <p:spPr>
          <a:xfrm>
            <a:off x="311700" y="1625000"/>
            <a:ext cx="6965100" cy="18696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50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% 5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not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AB4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latin typeface="Courier New"/>
                <a:ea typeface="Courier New"/>
                <a:cs typeface="Courier New"/>
                <a:sym typeface="Courier New"/>
              </a:rPr>
              <a:t>&gt;&gt;&gt; </a:t>
            </a:r>
            <a:r>
              <a:rPr lang="en" sz="16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‘this value is divisible by 5’</a:t>
            </a:r>
            <a:endParaRPr sz="16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6" name="Google Shape;19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if-elif-else</a:t>
            </a:r>
            <a:endParaRPr/>
          </a:p>
        </p:txBody>
      </p:sp>
      <p:sp>
        <p:nvSpPr>
          <p:cNvPr id="202" name="Google Shape;202;p30"/>
          <p:cNvSpPr txBox="1"/>
          <p:nvPr>
            <p:ph idx="1" type="body"/>
          </p:nvPr>
        </p:nvSpPr>
        <p:spPr>
          <a:xfrm>
            <a:off x="311700" y="1625000"/>
            <a:ext cx="7017600" cy="21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3" name="Google Shape;203;p30"/>
          <p:cNvSpPr txBox="1"/>
          <p:nvPr/>
        </p:nvSpPr>
        <p:spPr>
          <a:xfrm>
            <a:off x="311700" y="1219300"/>
            <a:ext cx="7017600" cy="21873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6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% 5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elif some_value % 3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3, not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not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latin typeface="Courier New"/>
                <a:ea typeface="Courier New"/>
                <a:cs typeface="Courier New"/>
                <a:sym typeface="Courier New"/>
              </a:rPr>
              <a:t>&gt;&gt;&gt; </a:t>
            </a:r>
            <a:r>
              <a:rPr lang="en" sz="16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‘this value is divisible by 3, not 5’</a:t>
            </a:r>
            <a:endParaRPr sz="16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4" name="Google Shape;204;p30"/>
          <p:cNvSpPr/>
          <p:nvPr/>
        </p:nvSpPr>
        <p:spPr>
          <a:xfrm>
            <a:off x="6216700" y="2159475"/>
            <a:ext cx="2041800" cy="471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 Exercise #1</a:t>
            </a:r>
            <a:endParaRPr/>
          </a:p>
        </p:txBody>
      </p:sp>
      <p:sp>
        <p:nvSpPr>
          <p:cNvPr id="211" name="Google Shape;211;p31"/>
          <p:cNvSpPr txBox="1"/>
          <p:nvPr>
            <p:ph idx="1" type="body"/>
          </p:nvPr>
        </p:nvSpPr>
        <p:spPr>
          <a:xfrm>
            <a:off x="311700" y="11524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program to check whether or not the number entered by the user is even, or odd.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program must include an input statement and conditional statements.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Hint: Use the modulo operator(%)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212" name="Google Shape;21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(5 min)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in your notebook the solution to each of these problems (raise your hand if you need help!)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5*4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12 // 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5 % 2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10 % 3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(3*3) / (5%2)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 Exercise #2</a:t>
            </a:r>
            <a:endParaRPr/>
          </a:p>
        </p:txBody>
      </p:sp>
      <p:sp>
        <p:nvSpPr>
          <p:cNvPr id="218" name="Google Shape;218;p32"/>
          <p:cNvSpPr txBox="1"/>
          <p:nvPr/>
        </p:nvSpPr>
        <p:spPr>
          <a:xfrm>
            <a:off x="872425" y="529923"/>
            <a:ext cx="7704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rgbClr val="2D2E27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19" name="Google Shape;219;p32"/>
          <p:cNvSpPr txBox="1"/>
          <p:nvPr/>
        </p:nvSpPr>
        <p:spPr>
          <a:xfrm>
            <a:off x="426275" y="1152425"/>
            <a:ext cx="33318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You are writing a program that checks whether or not someone is old enough to ride Steel Venom. </a:t>
            </a: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If they are 13 years old or older</a:t>
            </a: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, they are allowed to ride Steel Venom.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Otherwise, let them know they </a:t>
            </a: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must wait x amount of years until they are able to ride it. 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Google Shape;22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888" y="1152425"/>
            <a:ext cx="315277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913" y="2589875"/>
            <a:ext cx="3048000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7525" y="3508675"/>
            <a:ext cx="4902476" cy="588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3" name="Google Shape;223;p32"/>
          <p:cNvCxnSpPr/>
          <p:nvPr/>
        </p:nvCxnSpPr>
        <p:spPr>
          <a:xfrm flipH="1">
            <a:off x="4572000" y="1577313"/>
            <a:ext cx="954300" cy="18684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4" name="Google Shape;224;p32"/>
          <p:cNvCxnSpPr/>
          <p:nvPr/>
        </p:nvCxnSpPr>
        <p:spPr>
          <a:xfrm>
            <a:off x="7174163" y="1652075"/>
            <a:ext cx="301500" cy="937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Conditional Exercise #3</a:t>
            </a:r>
            <a:endParaRPr/>
          </a:p>
        </p:txBody>
      </p:sp>
      <p:sp>
        <p:nvSpPr>
          <p:cNvPr id="230" name="Google Shape;230;p33"/>
          <p:cNvSpPr txBox="1"/>
          <p:nvPr>
            <p:ph idx="1" type="body"/>
          </p:nvPr>
        </p:nvSpPr>
        <p:spPr>
          <a:xfrm>
            <a:off x="311700" y="100137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import turtle, create turtle (basically the same way you did yesterday)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import turtle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turt = turtle.Turtle()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Set the input() function equal to the a variable called direction </a:t>
            </a:r>
            <a:endParaRPr sz="19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direction = input(“what direction do you want to go?”)</a:t>
            </a:r>
            <a:endParaRPr sz="15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Create an if, elif, and else statement </a:t>
            </a:r>
            <a:endParaRPr sz="19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if, check to see if direction == ‘right’</a:t>
            </a:r>
            <a:endParaRPr sz="1500"/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SzPts val="1500"/>
              <a:buAutoNum type="romanLcPeriod"/>
            </a:pPr>
            <a:r>
              <a:rPr lang="en" sz="1500"/>
              <a:t>If the direction is ‘right’, move the turtle 90 degrees to the right and forward 100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elif, check to see if direction == ‘left’ </a:t>
            </a:r>
            <a:endParaRPr sz="1500"/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SzPts val="1500"/>
              <a:buAutoNum type="romanLcPeriod"/>
            </a:pPr>
            <a:r>
              <a:rPr lang="en" sz="1500"/>
              <a:t>If the direction is ‘left’, move the turtle 90 degrees to the left and forward 100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In the else, print(‘invalid direction’) </a:t>
            </a:r>
            <a:endParaRPr sz="1500"/>
          </a:p>
        </p:txBody>
      </p:sp>
      <p:sp>
        <p:nvSpPr>
          <p:cNvPr id="231" name="Google Shape;23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Functions</a:t>
            </a:r>
            <a:endParaRPr/>
          </a:p>
        </p:txBody>
      </p:sp>
      <p:sp>
        <p:nvSpPr>
          <p:cNvPr id="237" name="Google Shape;237;p34"/>
          <p:cNvSpPr txBox="1"/>
          <p:nvPr>
            <p:ph idx="1" type="body"/>
          </p:nvPr>
        </p:nvSpPr>
        <p:spPr>
          <a:xfrm>
            <a:off x="727650" y="115242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Verbs of a programming language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They just run some lines of code stored elsewhere and come back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usage syntax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function_name(argument1, argument2, …, argumentx)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 functions have zero arguments: function()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type(var) returns the type of var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max(num1, num2, num3) returns the maximum of num1, num2, num3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38" name="Google Shape;23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do we use functions?</a:t>
            </a:r>
            <a:endParaRPr/>
          </a:p>
        </p:txBody>
      </p:sp>
      <p:sp>
        <p:nvSpPr>
          <p:cNvPr id="244" name="Google Shape;244;p3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Break up the problem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single most important technique for solving complex problems is to break it up into smaller parts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 one function for each part, test that function, then move on when you’re sure it works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Avoid redundant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If you’re doing roughly the same thing at multiple different points in a program, make a function for it, don’t copy-paste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That way, if you have to change something, you only have to change it once</a:t>
            </a:r>
            <a:endParaRPr sz="1600"/>
          </a:p>
        </p:txBody>
      </p:sp>
      <p:sp>
        <p:nvSpPr>
          <p:cNvPr id="245" name="Google Shape;24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/>
          <p:nvPr>
            <p:ph type="title"/>
          </p:nvPr>
        </p:nvSpPr>
        <p:spPr>
          <a:xfrm>
            <a:off x="729450" y="1318650"/>
            <a:ext cx="42171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51" name="Google Shape;251;p36"/>
          <p:cNvSpPr txBox="1"/>
          <p:nvPr>
            <p:ph idx="1" type="body"/>
          </p:nvPr>
        </p:nvSpPr>
        <p:spPr>
          <a:xfrm>
            <a:off x="833925" y="2069225"/>
            <a:ext cx="4298100" cy="25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" sz="1600">
                <a:solidFill>
                  <a:srgbClr val="595959"/>
                </a:solidFill>
              </a:rPr>
              <a:t>Starts with function signature</a:t>
            </a:r>
            <a:endParaRPr sz="1600">
              <a:solidFill>
                <a:srgbClr val="595959"/>
              </a:solidFill>
            </a:endParaRPr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Char char="○"/>
            </a:pPr>
            <a:r>
              <a:rPr lang="en" sz="1600">
                <a:solidFill>
                  <a:srgbClr val="595959"/>
                </a:solidFill>
              </a:rPr>
              <a:t>def function_name(para1, para2):</a:t>
            </a:r>
            <a:endParaRPr sz="16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>
              <a:solidFill>
                <a:srgbClr val="595959"/>
              </a:solidFill>
            </a:endParaRPr>
          </a:p>
        </p:txBody>
      </p:sp>
      <p:sp>
        <p:nvSpPr>
          <p:cNvPr id="252" name="Google Shape;25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3" name="Google Shape;25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6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6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61" name="Google Shape;261;p37"/>
          <p:cNvSpPr txBox="1"/>
          <p:nvPr>
            <p:ph idx="1" type="body"/>
          </p:nvPr>
        </p:nvSpPr>
        <p:spPr>
          <a:xfrm>
            <a:off x="778425" y="2138200"/>
            <a:ext cx="4516200" cy="24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Starts with function signature</a:t>
            </a:r>
            <a:endParaRPr sz="1500">
              <a:solidFill>
                <a:srgbClr val="595959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○"/>
            </a:pPr>
            <a:r>
              <a:rPr lang="en" sz="1500">
                <a:solidFill>
                  <a:srgbClr val="595959"/>
                </a:solidFill>
              </a:rPr>
              <a:t>def function_name(para1, para2):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Everything tabbed in one step (4 spaces) is inside the function</a:t>
            </a:r>
            <a:endParaRPr sz="15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500">
              <a:solidFill>
                <a:srgbClr val="595959"/>
              </a:solidFill>
            </a:endParaRPr>
          </a:p>
        </p:txBody>
      </p:sp>
      <p:sp>
        <p:nvSpPr>
          <p:cNvPr id="262" name="Google Shape;26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3" name="Google Shape;263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4" name="Google Shape;264;p37"/>
          <p:cNvCxnSpPr/>
          <p:nvPr/>
        </p:nvCxnSpPr>
        <p:spPr>
          <a:xfrm>
            <a:off x="5759425" y="313350"/>
            <a:ext cx="0" cy="319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65" name="Google Shape;265;p37"/>
          <p:cNvSpPr txBox="1"/>
          <p:nvPr/>
        </p:nvSpPr>
        <p:spPr>
          <a:xfrm rot="-5400000">
            <a:off x="4854900" y="1509275"/>
            <a:ext cx="1376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Inside function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7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7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73" name="Google Shape;273;p38"/>
          <p:cNvSpPr txBox="1"/>
          <p:nvPr>
            <p:ph idx="1" type="body"/>
          </p:nvPr>
        </p:nvSpPr>
        <p:spPr>
          <a:xfrm>
            <a:off x="729450" y="1980550"/>
            <a:ext cx="4565400" cy="25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Starts with function signature</a:t>
            </a:r>
            <a:endParaRPr sz="1500">
              <a:solidFill>
                <a:srgbClr val="595959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○"/>
            </a:pPr>
            <a:r>
              <a:rPr lang="en" sz="1500">
                <a:solidFill>
                  <a:srgbClr val="595959"/>
                </a:solidFill>
              </a:rPr>
              <a:t>def function_name(para1, para2):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/>
              <a:t>Everything tabbed in one step (4 spaces) is inside the function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The function ends</a:t>
            </a:r>
            <a:r>
              <a:rPr lang="en" sz="1500"/>
              <a:t> as soon as it sees a line that’s not tabbed in, t</a:t>
            </a:r>
            <a:endParaRPr sz="1500">
              <a:solidFill>
                <a:srgbClr val="595959"/>
              </a:solidFill>
            </a:endParaRPr>
          </a:p>
        </p:txBody>
      </p:sp>
      <p:sp>
        <p:nvSpPr>
          <p:cNvPr id="274" name="Google Shape;27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5" name="Google Shape;27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6" name="Google Shape;276;p38"/>
          <p:cNvCxnSpPr/>
          <p:nvPr/>
        </p:nvCxnSpPr>
        <p:spPr>
          <a:xfrm>
            <a:off x="5759425" y="313350"/>
            <a:ext cx="0" cy="319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77" name="Google Shape;277;p38"/>
          <p:cNvSpPr txBox="1"/>
          <p:nvPr/>
        </p:nvSpPr>
        <p:spPr>
          <a:xfrm rot="-5400000">
            <a:off x="4854900" y="1509275"/>
            <a:ext cx="1376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Inside function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38"/>
          <p:cNvCxnSpPr/>
          <p:nvPr/>
        </p:nvCxnSpPr>
        <p:spPr>
          <a:xfrm>
            <a:off x="7661225" y="3911700"/>
            <a:ext cx="0" cy="1231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79" name="Google Shape;279;p38"/>
          <p:cNvSpPr txBox="1"/>
          <p:nvPr/>
        </p:nvSpPr>
        <p:spPr>
          <a:xfrm rot="-5400000">
            <a:off x="7036925" y="41362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Outside function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8"/>
          <p:cNvSpPr/>
          <p:nvPr/>
        </p:nvSpPr>
        <p:spPr>
          <a:xfrm>
            <a:off x="5346450" y="3825200"/>
            <a:ext cx="2087700" cy="302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8"/>
          <p:cNvSpPr txBox="1"/>
          <p:nvPr/>
        </p:nvSpPr>
        <p:spPr>
          <a:xfrm>
            <a:off x="5740050" y="35119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Not tabbed in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8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8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Frequent Error: Incorrect number of arguments</a:t>
            </a:r>
            <a:endParaRPr/>
          </a:p>
        </p:txBody>
      </p:sp>
      <p:sp>
        <p:nvSpPr>
          <p:cNvPr id="289" name="Google Shape;289;p39"/>
          <p:cNvSpPr txBox="1"/>
          <p:nvPr>
            <p:ph idx="1" type="body"/>
          </p:nvPr>
        </p:nvSpPr>
        <p:spPr>
          <a:xfrm>
            <a:off x="727650" y="13259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Unless some of your arguments are optional (more on that much later), the number of parameters must equal the number of arguments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Some errors you might get for “def star(xpos, ypos, slength):”</a:t>
            </a:r>
            <a:endParaRPr sz="1500"/>
          </a:p>
        </p:txBody>
      </p:sp>
      <p:sp>
        <p:nvSpPr>
          <p:cNvPr id="290" name="Google Shape;290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1" name="Google Shape;29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543" y="2274625"/>
            <a:ext cx="8092918" cy="11578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92" name="Google Shape;292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537" y="3459775"/>
            <a:ext cx="8092924" cy="1203453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0"/>
          <p:cNvSpPr txBox="1"/>
          <p:nvPr>
            <p:ph type="title"/>
          </p:nvPr>
        </p:nvSpPr>
        <p:spPr>
          <a:xfrm>
            <a:off x="727650" y="249625"/>
            <a:ext cx="8148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/>
              <a:t>Frequent Error: Calling a function without parens()</a:t>
            </a:r>
            <a:endParaRPr sz="3200"/>
          </a:p>
        </p:txBody>
      </p:sp>
      <p:sp>
        <p:nvSpPr>
          <p:cNvPr id="298" name="Google Shape;298;p40"/>
          <p:cNvSpPr txBox="1"/>
          <p:nvPr>
            <p:ph idx="1" type="body"/>
          </p:nvPr>
        </p:nvSpPr>
        <p:spPr>
          <a:xfrm>
            <a:off x="727650" y="12147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Parentheses are required to call a function, even if it takes in no arguments</a:t>
            </a:r>
            <a:endParaRPr sz="17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word = input   # does not call input, but assigns the function input to word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word = input()  # calls input(), assigning the user’s input (function output) to word</a:t>
            </a:r>
            <a:endParaRPr sz="1500"/>
          </a:p>
        </p:txBody>
      </p:sp>
      <p:sp>
        <p:nvSpPr>
          <p:cNvPr id="299" name="Google Shape;299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0" name="Google Shape;30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488" y="2857775"/>
            <a:ext cx="4580652" cy="180545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1" name="Google Shape;301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2638" y="2857768"/>
            <a:ext cx="3826875" cy="1234302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Return</a:t>
            </a:r>
            <a:endParaRPr/>
          </a:p>
        </p:txBody>
      </p:sp>
      <p:sp>
        <p:nvSpPr>
          <p:cNvPr id="307" name="Google Shape;307;p4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Return values are used to get information out of a function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Every function returns exactly one value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By default, it returns a special Python value called None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Once a function returns, it ends immediately</a:t>
            </a:r>
            <a:endParaRPr sz="1800"/>
          </a:p>
        </p:txBody>
      </p:sp>
      <p:sp>
        <p:nvSpPr>
          <p:cNvPr id="308" name="Google Shape;308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(5 min)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in your notebook the solution to each of these problems (we can also confirm in your code as well!)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5*4 = 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12 // 5  = 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5 % 2 = 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10 % 3 = 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(3*3) / (5%2) = 9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Print vs. Return</a:t>
            </a:r>
            <a:endParaRPr/>
          </a:p>
        </p:txBody>
      </p:sp>
      <p:sp>
        <p:nvSpPr>
          <p:cNvPr id="314" name="Google Shape;314;p42"/>
          <p:cNvSpPr txBox="1"/>
          <p:nvPr>
            <p:ph idx="1" type="body"/>
          </p:nvPr>
        </p:nvSpPr>
        <p:spPr>
          <a:xfrm>
            <a:off x="727650" y="1332675"/>
            <a:ext cx="7688700" cy="11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Print is used to output to the console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Return is used to pass information out from a function to a larger program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A function can print any number of things, but it can only return once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500"/>
          </a:p>
        </p:txBody>
      </p:sp>
      <p:sp>
        <p:nvSpPr>
          <p:cNvPr id="315" name="Google Shape;315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6" name="Google Shape;316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687" y="2704725"/>
            <a:ext cx="1968901" cy="157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15087" y="2704725"/>
            <a:ext cx="5936226" cy="219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does the following program print?</a:t>
            </a:r>
            <a:endParaRPr/>
          </a:p>
        </p:txBody>
      </p:sp>
      <p:sp>
        <p:nvSpPr>
          <p:cNvPr id="323" name="Google Shape;323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4" name="Google Shape;324;p43"/>
          <p:cNvSpPr txBox="1"/>
          <p:nvPr/>
        </p:nvSpPr>
        <p:spPr>
          <a:xfrm>
            <a:off x="3144600" y="1400025"/>
            <a:ext cx="2854800" cy="3167100"/>
          </a:xfrm>
          <a:prstGeom prst="rect">
            <a:avLst/>
          </a:prstGeom>
          <a:noFill/>
          <a:ln cap="flat" cmpd="sng" w="19050">
            <a:solidFill>
              <a:srgbClr val="ADAD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double_triple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(x):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" sz="1400" u="none" cap="none" strike="noStrike">
                <a:solidFill>
                  <a:srgbClr val="FF990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x*3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triple_double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(y):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(y*3)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double_triple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(5)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b="1"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triple_double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(7)-2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i="0" sz="12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4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that checks whether or not a number is divisible by 5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Have a single parameter in the function signature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Ex: def isNumDivisibleby5(myNum):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Don’t forget to call the function in the end!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2</a:t>
            </a:r>
            <a:endParaRPr/>
          </a:p>
        </p:txBody>
      </p:sp>
      <p:sp>
        <p:nvSpPr>
          <p:cNvPr id="336" name="Google Shape;336;p4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back to the previous even or odd problem using a conditional statement and now create a function to check whether a number is even or odd!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Hint: it should start like </a:t>
            </a:r>
            <a:r>
              <a:rPr b="1" lang="en"/>
              <a:t>def evenOrOdd(myNum):</a:t>
            </a:r>
            <a:endParaRPr b="1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3</a:t>
            </a:r>
            <a:endParaRPr/>
          </a:p>
        </p:txBody>
      </p:sp>
      <p:sp>
        <p:nvSpPr>
          <p:cNvPr id="342" name="Google Shape;342;p4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that draws any shape of your choice using turtle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Make sure to import turtle before creating the function!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#2: Creating Tuesday Folder and Python file 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directory in your USB drive called ‘Tuesday’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Navigate to your ‘Tuesday’ </a:t>
            </a:r>
            <a:r>
              <a:rPr lang="en"/>
              <a:t>directory (use cd filename)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Types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701700" y="1152425"/>
            <a:ext cx="81306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Strings (str)</a:t>
            </a:r>
            <a:r>
              <a:rPr lang="en" sz="1700"/>
              <a:t> : consecutive series of characters ( can be indicated by either single or double quotes)</a:t>
            </a:r>
            <a:br>
              <a:rPr lang="en" sz="1700"/>
            </a:br>
            <a:r>
              <a:rPr lang="en" sz="1700"/>
              <a:t>“Hello World” 	‘robot’	“asdf(&amp;%*&amp;^%”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Integers (int)</a:t>
            </a:r>
            <a:r>
              <a:rPr lang="en" sz="1700"/>
              <a:t> : whole numbers</a:t>
            </a:r>
            <a:br>
              <a:rPr lang="en" sz="1700"/>
            </a:br>
            <a:r>
              <a:rPr lang="en" sz="1700"/>
              <a:t>42	3	100000 	-9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Floating point numbers (float)</a:t>
            </a:r>
            <a:r>
              <a:rPr lang="en" sz="1700"/>
              <a:t>: Rational numbers (Note: limited accuracy can cause some oddities)</a:t>
            </a:r>
            <a:br>
              <a:rPr lang="en" sz="1700"/>
            </a:br>
            <a:r>
              <a:rPr lang="en" sz="1700"/>
              <a:t>3.0	2.73	1.99	-0.5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Booleans (bool):</a:t>
            </a:r>
            <a:br>
              <a:rPr lang="en" sz="1700"/>
            </a:br>
            <a:r>
              <a:rPr lang="en" sz="1700"/>
              <a:t>True 	False</a:t>
            </a:r>
            <a:endParaRPr sz="1700"/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3673" y="3312538"/>
            <a:ext cx="3220125" cy="64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Activity: Identify the Datatype 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it a boolean, string, float, or int?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“Hi everyone”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“Let’s meet at 12”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12.0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3.5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True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False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704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Operators</a:t>
            </a:r>
            <a:endParaRPr/>
          </a:p>
        </p:txBody>
      </p:sp>
      <p:graphicFrame>
        <p:nvGraphicFramePr>
          <p:cNvPr id="104" name="Google Shape;104;p19"/>
          <p:cNvGraphicFramePr/>
          <p:nvPr/>
        </p:nvGraphicFramePr>
        <p:xfrm>
          <a:off x="974925" y="744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{D5A03C30-B067-441E-AC71-1F498846628B}</a:tableStyleId>
              </a:tblPr>
              <a:tblGrid>
                <a:gridCol w="2366850"/>
                <a:gridCol w="2366850"/>
                <a:gridCol w="2366850"/>
              </a:tblGrid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Operator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Name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Example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=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assignment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x=y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+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addition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x+y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-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subtraction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x-y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*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multiplication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x*y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/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division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x/y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%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modul</a:t>
                      </a:r>
                      <a:r>
                        <a:rPr lang="en" sz="1900"/>
                        <a:t>o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x%y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**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exponentiation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x**y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//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Floor division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x//y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Math</a:t>
            </a:r>
            <a:r>
              <a:rPr lang="en"/>
              <a:t> Exercise #1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/>
              <a:t>How many years and months are represented by 165 months?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Before coding, think about how can you use floor division and the modulo </a:t>
            </a:r>
            <a:r>
              <a:rPr lang="en"/>
              <a:t>operator</a:t>
            </a:r>
            <a:r>
              <a:rPr lang="en"/>
              <a:t> to get the correct number of years and months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How do you think we can do this? (hint: how many months in a year?) </a:t>
            </a:r>
            <a:endParaRPr/>
          </a:p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Input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input(prompt_sting) takes in a prompt string (optional), returns whatever string the user inputs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Unlike print, input only takes in ONE string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