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Lst>
  <p:sldSz cy="5143500" cx="9144000"/>
  <p:notesSz cx="6858000" cy="9144000"/>
  <p:embeddedFontLst>
    <p:embeddedFont>
      <p:font typeface="PT Sans Narrow"/>
      <p:regular r:id="rId67"/>
      <p:bold r:id="rId68"/>
    </p:embeddedFont>
    <p:embeddedFont>
      <p:font typeface="Open Sans"/>
      <p:regular r:id="rId69"/>
      <p:bold r:id="rId70"/>
      <p:italic r:id="rId71"/>
      <p:boldItalic r:id="rId7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0F075E1-ED61-4437-847B-002BE5872CE7}">
  <a:tblStyle styleId="{A0F075E1-ED61-4437-847B-002BE5872CE7}"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2" Type="http://schemas.openxmlformats.org/officeDocument/2006/relationships/font" Target="fonts/OpenSans-boldItalic.fnt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71" Type="http://schemas.openxmlformats.org/officeDocument/2006/relationships/font" Target="fonts/OpenSans-italic.fntdata"/><Relationship Id="rId70" Type="http://schemas.openxmlformats.org/officeDocument/2006/relationships/font" Target="fonts/OpenSans-bold.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font" Target="fonts/PTSansNarrow-bold.fntdata"/><Relationship Id="rId23" Type="http://schemas.openxmlformats.org/officeDocument/2006/relationships/slide" Target="slides/slide17.xml"/><Relationship Id="rId67" Type="http://schemas.openxmlformats.org/officeDocument/2006/relationships/font" Target="fonts/PTSansNarrow-regular.fntdata"/><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OpenSans-regular.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133d6b0f13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133d6b0f13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33d6b0f13c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133d6b0f13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33d6b0f13c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33d6b0f13c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33d6b0f13c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33d6b0f13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133d6b0f13c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133d6b0f13c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33cfff8d4c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33cfff8d4c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33d6b0f13c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33d6b0f13c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33d6b0f13c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33d6b0f13c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33cfff8d4c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33cfff8d4c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133cfff8d4c_0_5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g133cfff8d4c_0_5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133cfff8d4c_0_4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133cfff8d4c_0_4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25154d306a5_3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g25154d306a5_3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33cfff8d4c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6" name="Google Shape;246;g133cfff8d4c_0_6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33cfff8d4c_0_7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g133cfff8d4c_0_7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133cfff8d4c_0_7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g133cfff8d4c_0_7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33cfff8d4c_0_7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0" name="Google Shape;270;g133cfff8d4c_0_7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33cfff8d4c_0_7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6" name="Google Shape;276;g133cfff8d4c_0_7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133cfff8d4c_0_7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g133cfff8d4c_0_7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133cfff8d4c_0_8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133cfff8d4c_0_8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33cfff8d4c_0_8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g133cfff8d4c_0_8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Talk about type casting</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133cfff8d4c_0_8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g133cfff8d4c_0_8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33cfff8d4c_0_4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33cfff8d4c_0_4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133cfff8d4c_0_8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1" name="Google Shape;311;g133cfff8d4c_0_8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133cfff8d4c_0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133cfff8d4c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133cfff8d4c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7" name="Google Shape;327;g133cfff8d4c_0_1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133cfff8d4c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4" name="Google Shape;334;g133cfff8d4c_0_18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133cfff8d4c_0_3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1" name="Google Shape;341;g133cfff8d4c_0_3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133d6b0f13c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133d6b0f13c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133d6b0f13c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133d6b0f13c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133cfff8d4c_0_9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g133cfff8d4c_0_9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133cfff8d4c_0_9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9" name="Google Shape;369;g133cfff8d4c_0_9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133cfff8d4c_0_9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7" name="Google Shape;377;g133cfff8d4c_0_9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33cfff8d4c_0_4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33cfff8d4c_0_4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133cfff8d4c_0_9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4" name="Google Shape;384;g133cfff8d4c_0_9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133cfff8d4c_0_9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1" name="Google Shape;391;g133cfff8d4c_0_9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25154d306a5_3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25154d306a5_3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133cfff8d4c_0_9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6" name="Google Shape;406;g133cfff8d4c_0_9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133cfff8d4c_0_9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3" name="Google Shape;413;g133cfff8d4c_0_9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133cfff8d4c_0_9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g133cfff8d4c_0_9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g133cfff8d4c_0_9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0" name="Google Shape;430;g133cfff8d4c_0_99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133e9f9760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9" name="Google Shape;439;g133e9f97605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133e9f9760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7" name="Google Shape;447;g133e9f97605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25154d306a5_3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25154d306a5_3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33e1d5a51e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33e1d5a51e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25154d306a5_3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25154d306a5_3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g133d6b0f13c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8" name="Google Shape;468;g133d6b0f13c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g133d6b0f13c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5" name="Google Shape;475;g133d6b0f13c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133d6b0f13c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133d6b0f13c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g133f29c1a2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9" name="Google Shape;489;g133f29c1a2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g25154d306a5_3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6" name="Google Shape;496;g25154d306a5_3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133d6b0f13c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133d6b0f13c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133d6b0f13c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133d6b0f13c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g133cfff8d4c_0_10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3" name="Google Shape;543;g133cfff8d4c_0_10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g133cfff8d4c_0_10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0" name="Google Shape;550;g133cfff8d4c_0_10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33cfff8d4c_0_5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33cfff8d4c_0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g25154d306a5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7" name="Google Shape;557;g25154d306a5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133cfff8d4c_0_4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133cfff8d4c_0_4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33cfff8d4c_0_5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133cfff8d4c_0_5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33cfff8d4c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33cfff8d4c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www.youtube.com/watch?v=Og847HVwRSI" TargetMode="External"/><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https://www.python.org/dev/peps/pep-0008/"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6.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5.png"/><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1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1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12.png"/><Relationship Id="rId4" Type="http://schemas.openxmlformats.org/officeDocument/2006/relationships/image" Target="../media/image2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23.png"/><Relationship Id="rId4" Type="http://schemas.openxmlformats.org/officeDocument/2006/relationships/image" Target="../media/image2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23.png"/><Relationship Id="rId4" Type="http://schemas.openxmlformats.org/officeDocument/2006/relationships/image" Target="../media/image2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2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29.png"/><Relationship Id="rId4" Type="http://schemas.openxmlformats.org/officeDocument/2006/relationships/image" Target="../media/image2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1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3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Introduction to Python</a:t>
            </a:r>
            <a:endParaRPr/>
          </a:p>
        </p:txBody>
      </p:sp>
      <p:sp>
        <p:nvSpPr>
          <p:cNvPr id="67" name="Google Shape;67;p13"/>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June 12, 2023</a:t>
            </a:r>
            <a:endParaRPr/>
          </a:p>
        </p:txBody>
      </p:sp>
      <p:sp>
        <p:nvSpPr>
          <p:cNvPr id="68" name="Google Shape;6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66" name="Google Shape;166;p22"/>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a:t>
            </a:r>
            <a:endParaRPr/>
          </a:p>
          <a:p>
            <a:pPr indent="-342900" lvl="0" marL="457200" rtl="0" algn="l">
              <a:spcBef>
                <a:spcPts val="0"/>
              </a:spcBef>
              <a:spcAft>
                <a:spcPts val="0"/>
              </a:spcAft>
              <a:buSzPts val="1800"/>
              <a:buChar char="●"/>
            </a:pPr>
            <a:r>
              <a:rPr lang="en"/>
              <a:t>Pattern Recognition </a:t>
            </a:r>
            <a:endParaRPr/>
          </a:p>
          <a:p>
            <a:pPr indent="-342900" lvl="0" marL="457200" rtl="0" algn="l">
              <a:spcBef>
                <a:spcPts val="0"/>
              </a:spcBef>
              <a:spcAft>
                <a:spcPts val="0"/>
              </a:spcAft>
              <a:buSzPts val="1800"/>
              <a:buChar char="●"/>
            </a:pPr>
            <a:r>
              <a:rPr lang="en"/>
              <a:t>Abstraction </a:t>
            </a:r>
            <a:endParaRPr/>
          </a:p>
          <a:p>
            <a:pPr indent="-342900" lvl="0" marL="457200" rtl="0" algn="l">
              <a:spcBef>
                <a:spcPts val="0"/>
              </a:spcBef>
              <a:spcAft>
                <a:spcPts val="0"/>
              </a:spcAft>
              <a:buSzPts val="1800"/>
              <a:buChar char="●"/>
            </a:pPr>
            <a:r>
              <a:rPr lang="en"/>
              <a:t>Algorithms </a:t>
            </a:r>
            <a:endParaRPr/>
          </a:p>
        </p:txBody>
      </p:sp>
      <p:sp>
        <p:nvSpPr>
          <p:cNvPr id="167" name="Google Shape;167;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73" name="Google Shape;173;p23"/>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breaking a problem down into smaller sub-problems </a:t>
            </a:r>
            <a:endParaRPr/>
          </a:p>
          <a:p>
            <a:pPr indent="-342900" lvl="0" marL="457200" rtl="0" algn="l">
              <a:spcBef>
                <a:spcPts val="0"/>
              </a:spcBef>
              <a:spcAft>
                <a:spcPts val="0"/>
              </a:spcAft>
              <a:buSzPts val="1800"/>
              <a:buChar char="●"/>
            </a:pPr>
            <a:r>
              <a:rPr lang="en"/>
              <a:t>Pattern Recognition </a:t>
            </a:r>
            <a:endParaRPr/>
          </a:p>
          <a:p>
            <a:pPr indent="-342900" lvl="0" marL="457200" rtl="0" algn="l">
              <a:spcBef>
                <a:spcPts val="0"/>
              </a:spcBef>
              <a:spcAft>
                <a:spcPts val="0"/>
              </a:spcAft>
              <a:buSzPts val="1800"/>
              <a:buChar char="●"/>
            </a:pPr>
            <a:r>
              <a:rPr lang="en"/>
              <a:t>Abstraction </a:t>
            </a:r>
            <a:endParaRPr/>
          </a:p>
          <a:p>
            <a:pPr indent="-342900" lvl="0" marL="457200" rtl="0" algn="l">
              <a:spcBef>
                <a:spcPts val="0"/>
              </a:spcBef>
              <a:spcAft>
                <a:spcPts val="0"/>
              </a:spcAft>
              <a:buSzPts val="1800"/>
              <a:buChar char="●"/>
            </a:pPr>
            <a:r>
              <a:rPr lang="en"/>
              <a:t>Algorithms </a:t>
            </a:r>
            <a:endParaRPr/>
          </a:p>
        </p:txBody>
      </p:sp>
      <p:pic>
        <p:nvPicPr>
          <p:cNvPr id="174" name="Google Shape;174;p23"/>
          <p:cNvPicPr preferRelativeResize="0"/>
          <p:nvPr/>
        </p:nvPicPr>
        <p:blipFill>
          <a:blip r:embed="rId3">
            <a:alphaModFix/>
          </a:blip>
          <a:stretch>
            <a:fillRect/>
          </a:stretch>
        </p:blipFill>
        <p:spPr>
          <a:xfrm>
            <a:off x="4629275" y="1985350"/>
            <a:ext cx="3611550" cy="2724075"/>
          </a:xfrm>
          <a:prstGeom prst="rect">
            <a:avLst/>
          </a:prstGeom>
          <a:noFill/>
          <a:ln>
            <a:noFill/>
          </a:ln>
        </p:spPr>
      </p:pic>
      <p:sp>
        <p:nvSpPr>
          <p:cNvPr id="175" name="Google Shape;175;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81" name="Google Shape;181;p2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a:t>
            </a:r>
            <a:endParaRPr/>
          </a:p>
          <a:p>
            <a:pPr indent="-342900" lvl="0" marL="457200" rtl="0" algn="l">
              <a:spcBef>
                <a:spcPts val="0"/>
              </a:spcBef>
              <a:spcAft>
                <a:spcPts val="0"/>
              </a:spcAft>
              <a:buSzPts val="1800"/>
              <a:buChar char="●"/>
            </a:pPr>
            <a:r>
              <a:rPr lang="en"/>
              <a:t>Pattern Recognition: recognizing </a:t>
            </a:r>
            <a:r>
              <a:rPr lang="en"/>
              <a:t>similarities</a:t>
            </a:r>
            <a:r>
              <a:rPr lang="en"/>
              <a:t>/relationships present in the problem itself that you can take advantage of  </a:t>
            </a:r>
            <a:endParaRPr/>
          </a:p>
          <a:p>
            <a:pPr indent="-342900" lvl="0" marL="457200" rtl="0" algn="l">
              <a:spcBef>
                <a:spcPts val="0"/>
              </a:spcBef>
              <a:spcAft>
                <a:spcPts val="0"/>
              </a:spcAft>
              <a:buSzPts val="1800"/>
              <a:buChar char="●"/>
            </a:pPr>
            <a:r>
              <a:rPr lang="en"/>
              <a:t>Abstraction </a:t>
            </a:r>
            <a:endParaRPr/>
          </a:p>
          <a:p>
            <a:pPr indent="-342900" lvl="0" marL="457200" rtl="0" algn="l">
              <a:spcBef>
                <a:spcPts val="0"/>
              </a:spcBef>
              <a:spcAft>
                <a:spcPts val="0"/>
              </a:spcAft>
              <a:buSzPts val="1800"/>
              <a:buChar char="●"/>
            </a:pPr>
            <a:r>
              <a:rPr lang="en"/>
              <a:t>Algorithms </a:t>
            </a:r>
            <a:endParaRPr/>
          </a:p>
        </p:txBody>
      </p:sp>
      <p:pic>
        <p:nvPicPr>
          <p:cNvPr id="182" name="Google Shape;182;p24"/>
          <p:cNvPicPr preferRelativeResize="0"/>
          <p:nvPr/>
        </p:nvPicPr>
        <p:blipFill>
          <a:blip r:embed="rId3">
            <a:alphaModFix/>
          </a:blip>
          <a:stretch>
            <a:fillRect/>
          </a:stretch>
        </p:blipFill>
        <p:spPr>
          <a:xfrm>
            <a:off x="4488625" y="2345550"/>
            <a:ext cx="4355174" cy="2449775"/>
          </a:xfrm>
          <a:prstGeom prst="rect">
            <a:avLst/>
          </a:prstGeom>
          <a:noFill/>
          <a:ln>
            <a:noFill/>
          </a:ln>
        </p:spPr>
      </p:pic>
      <p:sp>
        <p:nvSpPr>
          <p:cNvPr id="183" name="Google Shape;183;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89" name="Google Shape;189;p25"/>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a:t>
            </a:r>
            <a:endParaRPr/>
          </a:p>
          <a:p>
            <a:pPr indent="-342900" lvl="0" marL="457200" rtl="0" algn="l">
              <a:spcBef>
                <a:spcPts val="0"/>
              </a:spcBef>
              <a:spcAft>
                <a:spcPts val="0"/>
              </a:spcAft>
              <a:buSzPts val="1800"/>
              <a:buChar char="●"/>
            </a:pPr>
            <a:r>
              <a:rPr lang="en"/>
              <a:t>Pattern Recognition </a:t>
            </a:r>
            <a:endParaRPr/>
          </a:p>
          <a:p>
            <a:pPr indent="-342900" lvl="0" marL="457200" rtl="0" algn="l">
              <a:spcBef>
                <a:spcPts val="0"/>
              </a:spcBef>
              <a:spcAft>
                <a:spcPts val="0"/>
              </a:spcAft>
              <a:buSzPts val="1800"/>
              <a:buChar char="●"/>
            </a:pPr>
            <a:r>
              <a:rPr lang="en"/>
              <a:t>Abstraction: deriving the </a:t>
            </a:r>
            <a:r>
              <a:rPr lang="en"/>
              <a:t>essence</a:t>
            </a:r>
            <a:r>
              <a:rPr lang="en"/>
              <a:t> of a problem (without including an superfluous, unnecessary </a:t>
            </a:r>
            <a:r>
              <a:rPr lang="en"/>
              <a:t>information</a:t>
            </a:r>
            <a:r>
              <a:rPr lang="en"/>
              <a:t>) </a:t>
            </a:r>
            <a:endParaRPr/>
          </a:p>
          <a:p>
            <a:pPr indent="-342900" lvl="0" marL="457200" rtl="0" algn="l">
              <a:spcBef>
                <a:spcPts val="0"/>
              </a:spcBef>
              <a:spcAft>
                <a:spcPts val="0"/>
              </a:spcAft>
              <a:buSzPts val="1800"/>
              <a:buChar char="●"/>
            </a:pPr>
            <a:r>
              <a:rPr lang="en"/>
              <a:t>Algorithms </a:t>
            </a:r>
            <a:endParaRPr/>
          </a:p>
        </p:txBody>
      </p:sp>
      <p:pic>
        <p:nvPicPr>
          <p:cNvPr id="190" name="Google Shape;190;p25"/>
          <p:cNvPicPr preferRelativeResize="0"/>
          <p:nvPr/>
        </p:nvPicPr>
        <p:blipFill>
          <a:blip r:embed="rId3">
            <a:alphaModFix/>
          </a:blip>
          <a:stretch>
            <a:fillRect/>
          </a:stretch>
        </p:blipFill>
        <p:spPr>
          <a:xfrm>
            <a:off x="5797653" y="2409803"/>
            <a:ext cx="2750075" cy="2427900"/>
          </a:xfrm>
          <a:prstGeom prst="rect">
            <a:avLst/>
          </a:prstGeom>
          <a:noFill/>
          <a:ln>
            <a:noFill/>
          </a:ln>
        </p:spPr>
      </p:pic>
      <p:sp>
        <p:nvSpPr>
          <p:cNvPr id="191" name="Google Shape;191;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97" name="Google Shape;197;p26"/>
          <p:cNvSpPr txBox="1"/>
          <p:nvPr>
            <p:ph idx="1" type="body"/>
          </p:nvPr>
        </p:nvSpPr>
        <p:spPr>
          <a:xfrm>
            <a:off x="311700" y="1266325"/>
            <a:ext cx="57720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a:t>
            </a:r>
            <a:endParaRPr/>
          </a:p>
          <a:p>
            <a:pPr indent="-342900" lvl="0" marL="457200" rtl="0" algn="l">
              <a:spcBef>
                <a:spcPts val="0"/>
              </a:spcBef>
              <a:spcAft>
                <a:spcPts val="0"/>
              </a:spcAft>
              <a:buSzPts val="1800"/>
              <a:buChar char="●"/>
            </a:pPr>
            <a:r>
              <a:rPr lang="en"/>
              <a:t>Pattern Recognition </a:t>
            </a:r>
            <a:endParaRPr/>
          </a:p>
          <a:p>
            <a:pPr indent="-342900" lvl="0" marL="457200" rtl="0" algn="l">
              <a:spcBef>
                <a:spcPts val="0"/>
              </a:spcBef>
              <a:spcAft>
                <a:spcPts val="0"/>
              </a:spcAft>
              <a:buSzPts val="1800"/>
              <a:buChar char="●"/>
            </a:pPr>
            <a:r>
              <a:rPr lang="en"/>
              <a:t>Abstraction </a:t>
            </a:r>
            <a:endParaRPr/>
          </a:p>
          <a:p>
            <a:pPr indent="-342900" lvl="0" marL="457200" rtl="0" algn="l">
              <a:spcBef>
                <a:spcPts val="0"/>
              </a:spcBef>
              <a:spcAft>
                <a:spcPts val="0"/>
              </a:spcAft>
              <a:buSzPts val="1800"/>
              <a:buChar char="●"/>
            </a:pPr>
            <a:r>
              <a:rPr lang="en"/>
              <a:t>Algorithms: a set of instructions that indicate a possible solution to solving a problem  </a:t>
            </a:r>
            <a:endParaRPr/>
          </a:p>
        </p:txBody>
      </p:sp>
      <p:pic>
        <p:nvPicPr>
          <p:cNvPr id="198" name="Google Shape;198;p26"/>
          <p:cNvPicPr preferRelativeResize="0"/>
          <p:nvPr/>
        </p:nvPicPr>
        <p:blipFill>
          <a:blip r:embed="rId3">
            <a:alphaModFix/>
          </a:blip>
          <a:stretch>
            <a:fillRect/>
          </a:stretch>
        </p:blipFill>
        <p:spPr>
          <a:xfrm>
            <a:off x="5295650" y="2669925"/>
            <a:ext cx="3536650" cy="2320576"/>
          </a:xfrm>
          <a:prstGeom prst="rect">
            <a:avLst/>
          </a:prstGeom>
          <a:noFill/>
          <a:ln>
            <a:noFill/>
          </a:ln>
        </p:spPr>
      </p:pic>
      <p:sp>
        <p:nvSpPr>
          <p:cNvPr id="199" name="Google Shape;199;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an algorithm?</a:t>
            </a:r>
            <a:endParaRPr/>
          </a:p>
        </p:txBody>
      </p:sp>
      <p:sp>
        <p:nvSpPr>
          <p:cNvPr id="205" name="Google Shape;205;p27"/>
          <p:cNvSpPr txBox="1"/>
          <p:nvPr>
            <p:ph idx="1" type="body"/>
          </p:nvPr>
        </p:nvSpPr>
        <p:spPr>
          <a:xfrm>
            <a:off x="311700" y="1266325"/>
            <a:ext cx="40473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A sequence of instructions that solves a problem</a:t>
            </a:r>
            <a:endParaRPr/>
          </a:p>
        </p:txBody>
      </p:sp>
      <p:pic>
        <p:nvPicPr>
          <p:cNvPr id="206" name="Google Shape;206;p27"/>
          <p:cNvPicPr preferRelativeResize="0"/>
          <p:nvPr/>
        </p:nvPicPr>
        <p:blipFill>
          <a:blip r:embed="rId3">
            <a:alphaModFix/>
          </a:blip>
          <a:stretch>
            <a:fillRect/>
          </a:stretch>
        </p:blipFill>
        <p:spPr>
          <a:xfrm>
            <a:off x="4213400" y="184550"/>
            <a:ext cx="4740100" cy="4674300"/>
          </a:xfrm>
          <a:prstGeom prst="rect">
            <a:avLst/>
          </a:prstGeom>
          <a:noFill/>
          <a:ln>
            <a:noFill/>
          </a:ln>
        </p:spPr>
      </p:pic>
      <p:sp>
        <p:nvSpPr>
          <p:cNvPr id="207" name="Google Shape;207;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Activity: Creating Your Own Algorithm </a:t>
            </a:r>
            <a:endParaRPr/>
          </a:p>
        </p:txBody>
      </p:sp>
      <p:sp>
        <p:nvSpPr>
          <p:cNvPr id="213" name="Google Shape;213;p2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With a partner or two, come up with a detailed list of instructions to make a paper airplane on a piece of paper</a:t>
            </a:r>
            <a:endParaRPr/>
          </a:p>
          <a:p>
            <a:pPr indent="-342900" lvl="0" marL="457200" rtl="0" algn="l">
              <a:spcBef>
                <a:spcPts val="0"/>
              </a:spcBef>
              <a:spcAft>
                <a:spcPts val="0"/>
              </a:spcAft>
              <a:buSzPts val="1800"/>
              <a:buChar char="●"/>
            </a:pPr>
            <a:r>
              <a:rPr lang="en"/>
              <a:t>Share your instructions with another group.</a:t>
            </a:r>
            <a:endParaRPr/>
          </a:p>
          <a:p>
            <a:pPr indent="-317500" lvl="1" marL="914400" rtl="0" algn="l">
              <a:spcBef>
                <a:spcPts val="0"/>
              </a:spcBef>
              <a:spcAft>
                <a:spcPts val="0"/>
              </a:spcAft>
              <a:buSzPts val="1400"/>
              <a:buChar char="○"/>
            </a:pPr>
            <a:r>
              <a:rPr lang="en"/>
              <a:t>Are you creating the same kind of paper airplane?</a:t>
            </a:r>
            <a:endParaRPr/>
          </a:p>
          <a:p>
            <a:pPr indent="-317500" lvl="1" marL="914400" rtl="0" algn="l">
              <a:spcBef>
                <a:spcPts val="0"/>
              </a:spcBef>
              <a:spcAft>
                <a:spcPts val="0"/>
              </a:spcAft>
              <a:buSzPts val="1400"/>
              <a:buChar char="○"/>
            </a:pPr>
            <a:r>
              <a:rPr lang="en"/>
              <a:t>If so, compare and contrast your instructions.</a:t>
            </a:r>
            <a:endParaRPr/>
          </a:p>
          <a:p>
            <a:pPr indent="-317500" lvl="1" marL="914400" rtl="0" algn="l">
              <a:spcBef>
                <a:spcPts val="0"/>
              </a:spcBef>
              <a:spcAft>
                <a:spcPts val="0"/>
              </a:spcAft>
              <a:buSzPts val="1400"/>
              <a:buChar char="○"/>
            </a:pPr>
            <a:r>
              <a:rPr lang="en"/>
              <a:t>If not, what made you realize the two paper airplanes were different?</a:t>
            </a:r>
            <a:endParaRPr/>
          </a:p>
        </p:txBody>
      </p:sp>
      <p:sp>
        <p:nvSpPr>
          <p:cNvPr id="214" name="Google Shape;214;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Activity #2: Sorting </a:t>
            </a:r>
            <a:endParaRPr/>
          </a:p>
        </p:txBody>
      </p:sp>
      <p:sp>
        <p:nvSpPr>
          <p:cNvPr id="220" name="Google Shape;220;p2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Let’s try to line up ourselves in order of height (only with your neighbors), but without talking to each other </a:t>
            </a:r>
            <a:endParaRPr/>
          </a:p>
          <a:p>
            <a:pPr indent="-317500" lvl="1" marL="914400" rtl="0" algn="l">
              <a:spcBef>
                <a:spcPts val="0"/>
              </a:spcBef>
              <a:spcAft>
                <a:spcPts val="0"/>
              </a:spcAft>
              <a:buSzPts val="1400"/>
              <a:buChar char="○"/>
            </a:pPr>
            <a:r>
              <a:rPr lang="en"/>
              <a:t>You may use hand gestures or body movements to help, but that’s it!</a:t>
            </a:r>
            <a:endParaRPr/>
          </a:p>
        </p:txBody>
      </p:sp>
      <p:sp>
        <p:nvSpPr>
          <p:cNvPr id="221" name="Google Shape;221;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are Algorithms important?</a:t>
            </a:r>
            <a:endParaRPr/>
          </a:p>
        </p:txBody>
      </p:sp>
      <p:pic>
        <p:nvPicPr>
          <p:cNvPr id="227" name="Google Shape;227;p30"/>
          <p:cNvPicPr preferRelativeResize="0"/>
          <p:nvPr/>
        </p:nvPicPr>
        <p:blipFill rotWithShape="1">
          <a:blip r:embed="rId3">
            <a:alphaModFix/>
          </a:blip>
          <a:srcRect b="0" l="0" r="0" t="0"/>
          <a:stretch/>
        </p:blipFill>
        <p:spPr>
          <a:xfrm>
            <a:off x="1368125" y="1242072"/>
            <a:ext cx="6407750" cy="3049650"/>
          </a:xfrm>
          <a:prstGeom prst="rect">
            <a:avLst/>
          </a:prstGeom>
          <a:noFill/>
          <a:ln>
            <a:noFill/>
          </a:ln>
        </p:spPr>
      </p:pic>
      <p:sp>
        <p:nvSpPr>
          <p:cNvPr id="228" name="Google Shape;228;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Programming Language</a:t>
            </a:r>
            <a:endParaRPr/>
          </a:p>
        </p:txBody>
      </p:sp>
      <p:sp>
        <p:nvSpPr>
          <p:cNvPr id="234" name="Google Shape;234;p3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A programming language is a formalized way of representing algorithms</a:t>
            </a:r>
            <a:endParaRPr/>
          </a:p>
          <a:p>
            <a:pPr indent="-342900" lvl="0" marL="457200" rtl="0" algn="l">
              <a:lnSpc>
                <a:spcPct val="115000"/>
              </a:lnSpc>
              <a:spcBef>
                <a:spcPts val="0"/>
              </a:spcBef>
              <a:spcAft>
                <a:spcPts val="0"/>
              </a:spcAft>
              <a:buSzPts val="1800"/>
              <a:buChar char="●"/>
            </a:pPr>
            <a:r>
              <a:rPr lang="en"/>
              <a:t>Consists of:</a:t>
            </a:r>
            <a:endParaRPr/>
          </a:p>
          <a:p>
            <a:pPr indent="-342900" lvl="1" marL="914400" rtl="0" algn="l">
              <a:lnSpc>
                <a:spcPct val="115000"/>
              </a:lnSpc>
              <a:spcBef>
                <a:spcPts val="0"/>
              </a:spcBef>
              <a:spcAft>
                <a:spcPts val="0"/>
              </a:spcAft>
              <a:buClr>
                <a:schemeClr val="accent1"/>
              </a:buClr>
              <a:buSzPts val="1800"/>
              <a:buChar char="○"/>
            </a:pPr>
            <a:r>
              <a:rPr lang="en" sz="1800">
                <a:solidFill>
                  <a:schemeClr val="accent1"/>
                </a:solidFill>
              </a:rPr>
              <a:t>Variables and literals: representations of data (Nouns)</a:t>
            </a:r>
            <a:endParaRPr sz="1800">
              <a:solidFill>
                <a:schemeClr val="accent1"/>
              </a:solidFill>
            </a:endParaRPr>
          </a:p>
          <a:p>
            <a:pPr indent="-342900" lvl="1" marL="914400" rtl="0" algn="l">
              <a:lnSpc>
                <a:spcPct val="115000"/>
              </a:lnSpc>
              <a:spcBef>
                <a:spcPts val="0"/>
              </a:spcBef>
              <a:spcAft>
                <a:spcPts val="0"/>
              </a:spcAft>
              <a:buClr>
                <a:schemeClr val="accent3"/>
              </a:buClr>
              <a:buSzPts val="1800"/>
              <a:buChar char="○"/>
            </a:pPr>
            <a:r>
              <a:rPr lang="en" sz="1800">
                <a:solidFill>
                  <a:schemeClr val="accent3"/>
                </a:solidFill>
              </a:rPr>
              <a:t>Functions and control structures: instructions on what to do with the data (Verbs)</a:t>
            </a:r>
            <a:endParaRPr sz="1800">
              <a:solidFill>
                <a:schemeClr val="accent3"/>
              </a:solidFill>
            </a:endParaRPr>
          </a:p>
          <a:p>
            <a:pPr indent="-342900" lvl="1" marL="914400" rtl="0" algn="l">
              <a:lnSpc>
                <a:spcPct val="115000"/>
              </a:lnSpc>
              <a:spcBef>
                <a:spcPts val="0"/>
              </a:spcBef>
              <a:spcAft>
                <a:spcPts val="0"/>
              </a:spcAft>
              <a:buSzPts val="1800"/>
              <a:buChar char="○"/>
            </a:pPr>
            <a:r>
              <a:rPr lang="en" sz="1800"/>
              <a:t>Syntax: rules for how these commands or instructions can be combined to form a program (Grammar)</a:t>
            </a:r>
            <a:endParaRPr sz="1800"/>
          </a:p>
          <a:p>
            <a:pPr indent="457200" lvl="0" marL="457200" rtl="0" algn="l">
              <a:lnSpc>
                <a:spcPct val="115000"/>
              </a:lnSpc>
              <a:spcBef>
                <a:spcPts val="1600"/>
              </a:spcBef>
              <a:spcAft>
                <a:spcPts val="0"/>
              </a:spcAft>
              <a:buSzPts val="1800"/>
              <a:buNone/>
            </a:pPr>
            <a:r>
              <a:rPr lang="en">
                <a:solidFill>
                  <a:schemeClr val="accent1"/>
                </a:solidFill>
              </a:rPr>
              <a:t>x</a:t>
            </a:r>
            <a:r>
              <a:rPr lang="en"/>
              <a:t> </a:t>
            </a:r>
            <a:r>
              <a:rPr lang="en">
                <a:solidFill>
                  <a:schemeClr val="accent3"/>
                </a:solidFill>
              </a:rPr>
              <a:t>= round( </a:t>
            </a:r>
            <a:r>
              <a:rPr lang="en">
                <a:solidFill>
                  <a:schemeClr val="accent1"/>
                </a:solidFill>
              </a:rPr>
              <a:t>5.2</a:t>
            </a:r>
            <a:r>
              <a:rPr lang="en"/>
              <a:t> </a:t>
            </a:r>
            <a:r>
              <a:rPr lang="en">
                <a:solidFill>
                  <a:schemeClr val="accent3"/>
                </a:solidFill>
              </a:rPr>
              <a:t>+</a:t>
            </a:r>
            <a:r>
              <a:rPr lang="en"/>
              <a:t> </a:t>
            </a:r>
            <a:r>
              <a:rPr lang="en">
                <a:solidFill>
                  <a:schemeClr val="accent1"/>
                </a:solidFill>
              </a:rPr>
              <a:t>3.1 </a:t>
            </a:r>
            <a:r>
              <a:rPr lang="en">
                <a:solidFill>
                  <a:schemeClr val="accent3"/>
                </a:solidFill>
              </a:rPr>
              <a:t>)</a:t>
            </a:r>
            <a:endParaRPr>
              <a:solidFill>
                <a:schemeClr val="accent3"/>
              </a:solidFill>
            </a:endParaRPr>
          </a:p>
          <a:p>
            <a:pPr indent="457200" lvl="0" marL="457200" rtl="0" algn="l">
              <a:lnSpc>
                <a:spcPct val="115000"/>
              </a:lnSpc>
              <a:spcBef>
                <a:spcPts val="0"/>
              </a:spcBef>
              <a:spcAft>
                <a:spcPts val="0"/>
              </a:spcAft>
              <a:buSzPts val="1800"/>
              <a:buNone/>
            </a:pPr>
            <a:r>
              <a:rPr lang="en">
                <a:solidFill>
                  <a:schemeClr val="accent3"/>
                </a:solidFill>
              </a:rPr>
              <a:t>print(</a:t>
            </a:r>
            <a:r>
              <a:rPr lang="en">
                <a:solidFill>
                  <a:srgbClr val="FFFF00"/>
                </a:solidFill>
              </a:rPr>
              <a:t>'</a:t>
            </a:r>
            <a:r>
              <a:rPr lang="en">
                <a:solidFill>
                  <a:schemeClr val="accent1"/>
                </a:solidFill>
              </a:rPr>
              <a:t>’The answer is', x</a:t>
            </a:r>
            <a:r>
              <a:rPr lang="en">
                <a:solidFill>
                  <a:schemeClr val="accent3"/>
                </a:solidFill>
              </a:rPr>
              <a:t>)</a:t>
            </a:r>
            <a:endParaRPr>
              <a:solidFill>
                <a:schemeClr val="accent3"/>
              </a:solidFill>
            </a:endParaRPr>
          </a:p>
          <a:p>
            <a:pPr indent="0" lvl="0" marL="0" rtl="0" algn="l">
              <a:lnSpc>
                <a:spcPct val="115000"/>
              </a:lnSpc>
              <a:spcBef>
                <a:spcPts val="0"/>
              </a:spcBef>
              <a:spcAft>
                <a:spcPts val="1600"/>
              </a:spcAft>
              <a:buSzPts val="1800"/>
              <a:buNone/>
            </a:pPr>
            <a:r>
              <a:t/>
            </a:r>
            <a:endParaRPr/>
          </a:p>
        </p:txBody>
      </p:sp>
      <p:sp>
        <p:nvSpPr>
          <p:cNvPr id="235" name="Google Shape;235;p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About the Camp</a:t>
            </a:r>
            <a:endParaRPr/>
          </a:p>
        </p:txBody>
      </p:sp>
      <p:sp>
        <p:nvSpPr>
          <p:cNvPr id="74" name="Google Shape;74;p1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This is a week-long camp devoted to covering the fundamentals of programming in Python </a:t>
            </a:r>
            <a:endParaRPr/>
          </a:p>
          <a:p>
            <a:pPr indent="-342900" lvl="0" marL="457200" rtl="0" algn="l">
              <a:spcBef>
                <a:spcPts val="0"/>
              </a:spcBef>
              <a:spcAft>
                <a:spcPts val="0"/>
              </a:spcAft>
              <a:buSzPts val="1800"/>
              <a:buChar char="●"/>
            </a:pPr>
            <a:r>
              <a:rPr lang="en"/>
              <a:t>Everyone is a learner</a:t>
            </a:r>
            <a:endParaRPr/>
          </a:p>
          <a:p>
            <a:pPr indent="-317500" lvl="1" marL="914400" rtl="0" algn="l">
              <a:spcBef>
                <a:spcPts val="0"/>
              </a:spcBef>
              <a:spcAft>
                <a:spcPts val="0"/>
              </a:spcAft>
              <a:buSzPts val="1400"/>
              <a:buChar char="○"/>
            </a:pPr>
            <a:r>
              <a:rPr lang="en"/>
              <a:t>Don’t be afraid to ask questions</a:t>
            </a:r>
            <a:endParaRPr/>
          </a:p>
          <a:p>
            <a:pPr indent="-317500" lvl="1" marL="914400" rtl="0" algn="l">
              <a:spcBef>
                <a:spcPts val="0"/>
              </a:spcBef>
              <a:spcAft>
                <a:spcPts val="0"/>
              </a:spcAft>
              <a:buSzPts val="1400"/>
              <a:buChar char="○"/>
            </a:pPr>
            <a:r>
              <a:rPr lang="en"/>
              <a:t>If you’re curious about something, there are probably others in the class wondering about the same thing</a:t>
            </a:r>
            <a:endParaRPr/>
          </a:p>
          <a:p>
            <a:pPr indent="0" lvl="0" marL="457200" rtl="0" algn="l">
              <a:spcBef>
                <a:spcPts val="1200"/>
              </a:spcBef>
              <a:spcAft>
                <a:spcPts val="1200"/>
              </a:spcAft>
              <a:buNone/>
            </a:pPr>
            <a:r>
              <a:t/>
            </a:r>
            <a:endParaRPr/>
          </a:p>
        </p:txBody>
      </p:sp>
      <p:sp>
        <p:nvSpPr>
          <p:cNvPr id="75" name="Google Shape;7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2"/>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So Why Python?</a:t>
            </a:r>
            <a:endParaRPr/>
          </a:p>
        </p:txBody>
      </p:sp>
      <p:sp>
        <p:nvSpPr>
          <p:cNvPr id="241" name="Google Shape;241;p32"/>
          <p:cNvSpPr txBox="1"/>
          <p:nvPr>
            <p:ph idx="1" type="body"/>
          </p:nvPr>
        </p:nvSpPr>
        <p:spPr>
          <a:xfrm>
            <a:off x="311700" y="1266325"/>
            <a:ext cx="4260300" cy="36783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Easy to Learn - beginner friendly</a:t>
            </a:r>
            <a:endParaRPr/>
          </a:p>
          <a:p>
            <a:pPr indent="-342900" lvl="0" marL="457200" rtl="0" algn="l">
              <a:lnSpc>
                <a:spcPct val="115000"/>
              </a:lnSpc>
              <a:spcBef>
                <a:spcPts val="0"/>
              </a:spcBef>
              <a:spcAft>
                <a:spcPts val="0"/>
              </a:spcAft>
              <a:buSzPts val="1800"/>
              <a:buChar char="●"/>
            </a:pPr>
            <a:r>
              <a:rPr lang="en"/>
              <a:t>Human readable and understandable</a:t>
            </a:r>
            <a:endParaRPr/>
          </a:p>
          <a:p>
            <a:pPr indent="-342900" lvl="0" marL="457200" rtl="0" algn="l">
              <a:lnSpc>
                <a:spcPct val="115000"/>
              </a:lnSpc>
              <a:spcBef>
                <a:spcPts val="0"/>
              </a:spcBef>
              <a:spcAft>
                <a:spcPts val="0"/>
              </a:spcAft>
              <a:buSzPts val="1800"/>
              <a:buChar char="●"/>
            </a:pPr>
            <a:r>
              <a:rPr lang="en"/>
              <a:t>Libraries of preprogrammed code to write complex code</a:t>
            </a:r>
            <a:endParaRPr/>
          </a:p>
          <a:p>
            <a:pPr indent="-317500" lvl="1" marL="914400" rtl="0" algn="l">
              <a:lnSpc>
                <a:spcPct val="115000"/>
              </a:lnSpc>
              <a:spcBef>
                <a:spcPts val="0"/>
              </a:spcBef>
              <a:spcAft>
                <a:spcPts val="0"/>
              </a:spcAft>
              <a:buSzPts val="1400"/>
              <a:buChar char="○"/>
            </a:pPr>
            <a:r>
              <a:rPr lang="en"/>
              <a:t>E</a:t>
            </a:r>
            <a:r>
              <a:rPr lang="en"/>
              <a:t>x: Turtle</a:t>
            </a:r>
            <a:endParaRPr/>
          </a:p>
          <a:p>
            <a:pPr indent="-342900" lvl="0" marL="457200" rtl="0" algn="l">
              <a:lnSpc>
                <a:spcPct val="115000"/>
              </a:lnSpc>
              <a:spcBef>
                <a:spcPts val="0"/>
              </a:spcBef>
              <a:spcAft>
                <a:spcPts val="0"/>
              </a:spcAft>
              <a:buSzPts val="1800"/>
              <a:buChar char="●"/>
            </a:pPr>
            <a:r>
              <a:rPr lang="en"/>
              <a:t>Fastest growing </a:t>
            </a:r>
            <a:r>
              <a:rPr lang="en"/>
              <a:t>language</a:t>
            </a:r>
            <a:r>
              <a:rPr lang="en"/>
              <a:t> and industry friendly</a:t>
            </a:r>
            <a:endParaRPr/>
          </a:p>
          <a:p>
            <a:pPr indent="-317500" lvl="1" marL="914400" rtl="0" algn="l">
              <a:lnSpc>
                <a:spcPct val="115000"/>
              </a:lnSpc>
              <a:spcBef>
                <a:spcPts val="0"/>
              </a:spcBef>
              <a:spcAft>
                <a:spcPts val="0"/>
              </a:spcAft>
              <a:buSzPts val="1400"/>
              <a:buChar char="○"/>
            </a:pPr>
            <a:r>
              <a:rPr lang="en"/>
              <a:t>Google, Pixar, NASA, etc…</a:t>
            </a:r>
            <a:endParaRPr/>
          </a:p>
          <a:p>
            <a:pPr indent="-342900" lvl="0" marL="457200" rtl="0" algn="l">
              <a:lnSpc>
                <a:spcPct val="115000"/>
              </a:lnSpc>
              <a:spcBef>
                <a:spcPts val="0"/>
              </a:spcBef>
              <a:spcAft>
                <a:spcPts val="0"/>
              </a:spcAft>
              <a:buSzPts val="1800"/>
              <a:buChar char="●"/>
            </a:pPr>
            <a:r>
              <a:rPr lang="en"/>
              <a:t>Build games, websites, …</a:t>
            </a:r>
            <a:endParaRPr/>
          </a:p>
          <a:p>
            <a:pPr indent="0" lvl="0" marL="0" rtl="0" algn="l">
              <a:lnSpc>
                <a:spcPct val="115000"/>
              </a:lnSpc>
              <a:spcBef>
                <a:spcPts val="0"/>
              </a:spcBef>
              <a:spcAft>
                <a:spcPts val="1600"/>
              </a:spcAft>
              <a:buSzPts val="1800"/>
              <a:buNone/>
            </a:pPr>
            <a:r>
              <a:t/>
            </a:r>
            <a:endParaRPr/>
          </a:p>
        </p:txBody>
      </p:sp>
      <p:sp>
        <p:nvSpPr>
          <p:cNvPr id="242" name="Google Shape;242;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descr="Timeline of the most popular programming languages since 1965 to 2019. So far the most intense ranking I've ever done :) For recent years I've used multiple programming languages popularity indexes with adjustments thanks to the data from GitHub repositories access frequency. For historical ranking I've used aggregation of multiple national surveys to establish several data points, plus a world wide publications rate of occurrence. In this ranking popularity is defined by percentage of programmers with either proficiency in specific language or currently learning/mastering one. Y axis a relative value to define ranking popularity between all other items.&#10;Have fun!&#10;&#10;*****&#10;&#10;I am a first year PhD student, data geek and I love visualizations.&#10;As always your feedback is welcome. &#10;&#10;Please support my channel. It can buy me another cup of coffee :)&#10;&#10;Data source: aggregated statistics from several indexes, GitHub repository access, multiple surveys" id="243" name="Google Shape;243;p32" title="Most Popular Programming Languages 1965 - 2019">
            <a:hlinkClick r:id="rId3"/>
          </p:cNvPr>
          <p:cNvPicPr preferRelativeResize="0"/>
          <p:nvPr/>
        </p:nvPicPr>
        <p:blipFill>
          <a:blip r:embed="rId4">
            <a:alphaModFix/>
          </a:blip>
          <a:stretch>
            <a:fillRect/>
          </a:stretch>
        </p:blipFill>
        <p:spPr>
          <a:xfrm>
            <a:off x="4572000" y="1057388"/>
            <a:ext cx="4038300" cy="30287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3"/>
          <p:cNvSpPr txBox="1"/>
          <p:nvPr>
            <p:ph type="title"/>
          </p:nvPr>
        </p:nvSpPr>
        <p:spPr>
          <a:xfrm>
            <a:off x="311700" y="445025"/>
            <a:ext cx="42603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3200"/>
              <a:t>Literals</a:t>
            </a:r>
            <a:endParaRPr sz="3200"/>
          </a:p>
        </p:txBody>
      </p:sp>
      <p:sp>
        <p:nvSpPr>
          <p:cNvPr id="249" name="Google Shape;249;p33"/>
          <p:cNvSpPr txBox="1"/>
          <p:nvPr>
            <p:ph idx="1" type="body"/>
          </p:nvPr>
        </p:nvSpPr>
        <p:spPr>
          <a:xfrm>
            <a:off x="311700" y="1266325"/>
            <a:ext cx="42603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A literal is data that stands for itself.  </a:t>
            </a:r>
            <a:endParaRPr/>
          </a:p>
          <a:p>
            <a:pPr indent="-342900" lvl="1" marL="914400" rtl="0" algn="l">
              <a:lnSpc>
                <a:spcPct val="115000"/>
              </a:lnSpc>
              <a:spcBef>
                <a:spcPts val="0"/>
              </a:spcBef>
              <a:spcAft>
                <a:spcPts val="0"/>
              </a:spcAft>
              <a:buSzPts val="1800"/>
              <a:buChar char="○"/>
            </a:pPr>
            <a:r>
              <a:rPr lang="en" sz="1800"/>
              <a:t>Examples:</a:t>
            </a:r>
            <a:endParaRPr sz="1800"/>
          </a:p>
          <a:p>
            <a:pPr indent="-342900" lvl="2" marL="1371600" rtl="0" algn="l">
              <a:lnSpc>
                <a:spcPct val="115000"/>
              </a:lnSpc>
              <a:spcBef>
                <a:spcPts val="0"/>
              </a:spcBef>
              <a:spcAft>
                <a:spcPts val="0"/>
              </a:spcAft>
              <a:buSzPts val="1800"/>
              <a:buChar char="■"/>
            </a:pPr>
            <a:r>
              <a:rPr lang="en" sz="1800"/>
              <a:t>4</a:t>
            </a:r>
            <a:endParaRPr sz="1800"/>
          </a:p>
          <a:p>
            <a:pPr indent="-342900" lvl="2" marL="1371600" rtl="0" algn="l">
              <a:lnSpc>
                <a:spcPct val="115000"/>
              </a:lnSpc>
              <a:spcBef>
                <a:spcPts val="0"/>
              </a:spcBef>
              <a:spcAft>
                <a:spcPts val="0"/>
              </a:spcAft>
              <a:buSzPts val="1800"/>
              <a:buChar char="■"/>
            </a:pPr>
            <a:r>
              <a:rPr lang="en" sz="1800"/>
              <a:t>3.1415926</a:t>
            </a:r>
            <a:endParaRPr sz="1800"/>
          </a:p>
          <a:p>
            <a:pPr indent="-342900" lvl="2" marL="1371600" rtl="0" algn="l">
              <a:lnSpc>
                <a:spcPct val="115000"/>
              </a:lnSpc>
              <a:spcBef>
                <a:spcPts val="0"/>
              </a:spcBef>
              <a:spcAft>
                <a:spcPts val="0"/>
              </a:spcAft>
              <a:buSzPts val="1800"/>
              <a:buChar char="■"/>
            </a:pPr>
            <a:r>
              <a:rPr lang="en" sz="1800"/>
              <a:t>'This is literally a string'</a:t>
            </a:r>
            <a:endParaRPr sz="1800"/>
          </a:p>
          <a:p>
            <a:pPr indent="-342900" lvl="2" marL="1371600" rtl="0" algn="l">
              <a:lnSpc>
                <a:spcPct val="115000"/>
              </a:lnSpc>
              <a:spcBef>
                <a:spcPts val="0"/>
              </a:spcBef>
              <a:spcAft>
                <a:spcPts val="0"/>
              </a:spcAft>
              <a:buSzPts val="1800"/>
              <a:buChar char="■"/>
            </a:pPr>
            <a:r>
              <a:rPr lang="en" sz="1800"/>
              <a:t>True</a:t>
            </a:r>
            <a:endParaRPr sz="1800"/>
          </a:p>
          <a:p>
            <a:pPr indent="-342900" lvl="0" marL="457200" rtl="0" algn="l">
              <a:lnSpc>
                <a:spcPct val="115000"/>
              </a:lnSpc>
              <a:spcBef>
                <a:spcPts val="1600"/>
              </a:spcBef>
              <a:spcAft>
                <a:spcPts val="0"/>
              </a:spcAft>
              <a:buSzPts val="1800"/>
              <a:buChar char="●"/>
            </a:pPr>
            <a:r>
              <a:rPr lang="en"/>
              <a:t>Literals are constant: you cannot change their value</a:t>
            </a:r>
            <a:endParaRPr/>
          </a:p>
        </p:txBody>
      </p:sp>
      <p:sp>
        <p:nvSpPr>
          <p:cNvPr id="250" name="Google Shape;250;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1" name="Google Shape;251;p33"/>
          <p:cNvSpPr txBox="1"/>
          <p:nvPr>
            <p:ph type="title"/>
          </p:nvPr>
        </p:nvSpPr>
        <p:spPr>
          <a:xfrm>
            <a:off x="4572000" y="445025"/>
            <a:ext cx="42603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3200"/>
              <a:t>Variables</a:t>
            </a:r>
            <a:endParaRPr sz="3200"/>
          </a:p>
        </p:txBody>
      </p:sp>
      <p:sp>
        <p:nvSpPr>
          <p:cNvPr id="252" name="Google Shape;252;p33"/>
          <p:cNvSpPr txBox="1"/>
          <p:nvPr>
            <p:ph idx="1" type="body"/>
          </p:nvPr>
        </p:nvSpPr>
        <p:spPr>
          <a:xfrm>
            <a:off x="4572000" y="1205825"/>
            <a:ext cx="4260300" cy="33027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Named items that store some value</a:t>
            </a:r>
            <a:endParaRPr/>
          </a:p>
          <a:p>
            <a:pPr indent="-342900" lvl="1" marL="914400" rtl="0" algn="l">
              <a:spcBef>
                <a:spcPts val="0"/>
              </a:spcBef>
              <a:spcAft>
                <a:spcPts val="0"/>
              </a:spcAft>
              <a:buSzPts val="1800"/>
              <a:buChar char="○"/>
            </a:pPr>
            <a:r>
              <a:rPr lang="en" sz="1800"/>
              <a:t>num_apples = 5</a:t>
            </a:r>
            <a:endParaRPr sz="1800"/>
          </a:p>
          <a:p>
            <a:pPr indent="-342900" lvl="1" marL="914400" rtl="0" algn="l">
              <a:spcBef>
                <a:spcPts val="0"/>
              </a:spcBef>
              <a:spcAft>
                <a:spcPts val="0"/>
              </a:spcAft>
              <a:buSzPts val="1800"/>
              <a:buChar char="○"/>
            </a:pPr>
            <a:r>
              <a:rPr lang="en" sz="1800"/>
              <a:t>state_name = “Minnesota”</a:t>
            </a:r>
            <a:endParaRPr sz="1800"/>
          </a:p>
          <a:p>
            <a:pPr indent="-342900" lvl="1" marL="914400" rtl="0" algn="l">
              <a:spcBef>
                <a:spcPts val="0"/>
              </a:spcBef>
              <a:spcAft>
                <a:spcPts val="0"/>
              </a:spcAft>
              <a:buSzPts val="1800"/>
              <a:buChar char="○"/>
            </a:pPr>
            <a:r>
              <a:rPr lang="en" sz="1800"/>
              <a:t>price = 29.99</a:t>
            </a:r>
            <a:endParaRPr sz="18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4"/>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Assignment Operator</a:t>
            </a:r>
            <a:endParaRPr/>
          </a:p>
        </p:txBody>
      </p:sp>
      <p:sp>
        <p:nvSpPr>
          <p:cNvPr id="258" name="Google Shape;258;p34"/>
          <p:cNvSpPr txBox="1"/>
          <p:nvPr>
            <p:ph idx="1" type="body"/>
          </p:nvPr>
        </p:nvSpPr>
        <p:spPr>
          <a:xfrm>
            <a:off x="718225" y="1428025"/>
            <a:ext cx="7600500" cy="9252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The = operator in Python is assignment, NOT equality</a:t>
            </a:r>
            <a:endParaRPr/>
          </a:p>
          <a:p>
            <a:pPr indent="-342900" lvl="1" marL="914400" rtl="0" algn="l">
              <a:lnSpc>
                <a:spcPct val="115000"/>
              </a:lnSpc>
              <a:spcBef>
                <a:spcPts val="0"/>
              </a:spcBef>
              <a:spcAft>
                <a:spcPts val="0"/>
              </a:spcAft>
              <a:buSzPts val="1800"/>
              <a:buChar char="○"/>
            </a:pPr>
            <a:r>
              <a:rPr lang="en" sz="1800"/>
              <a:t>x =y  is not the same as  y = x</a:t>
            </a:r>
            <a:endParaRPr sz="1800"/>
          </a:p>
          <a:p>
            <a:pPr indent="-342900" lvl="0" marL="457200" rtl="0" algn="l">
              <a:lnSpc>
                <a:spcPct val="115000"/>
              </a:lnSpc>
              <a:spcBef>
                <a:spcPts val="0"/>
              </a:spcBef>
              <a:spcAft>
                <a:spcPts val="0"/>
              </a:spcAft>
              <a:buSzPts val="1800"/>
              <a:buChar char="●"/>
            </a:pPr>
            <a:r>
              <a:rPr lang="en"/>
              <a:t>Left side of = operator can ONLY be a variable, not an expression or literal</a:t>
            </a:r>
            <a:endParaRPr/>
          </a:p>
        </p:txBody>
      </p:sp>
      <p:sp>
        <p:nvSpPr>
          <p:cNvPr id="259" name="Google Shape;259;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60" name="Google Shape;260;p34"/>
          <p:cNvSpPr txBox="1"/>
          <p:nvPr>
            <p:ph idx="1" type="body"/>
          </p:nvPr>
        </p:nvSpPr>
        <p:spPr>
          <a:xfrm>
            <a:off x="522750" y="2915275"/>
            <a:ext cx="3795900" cy="1302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1800"/>
              <a:buNone/>
            </a:pPr>
            <a:r>
              <a:rPr lang="en"/>
              <a:t>Allowed in Python, but not math:</a:t>
            </a:r>
            <a:endParaRPr/>
          </a:p>
          <a:p>
            <a:pPr indent="0" lvl="0" marL="0" rtl="0" algn="ctr">
              <a:lnSpc>
                <a:spcPct val="115000"/>
              </a:lnSpc>
              <a:spcBef>
                <a:spcPts val="1600"/>
              </a:spcBef>
              <a:spcAft>
                <a:spcPts val="1600"/>
              </a:spcAft>
              <a:buSzPts val="1800"/>
              <a:buNone/>
            </a:pPr>
            <a:r>
              <a:rPr lang="en"/>
              <a:t>x = x + 1</a:t>
            </a:r>
            <a:endParaRPr/>
          </a:p>
        </p:txBody>
      </p:sp>
      <p:sp>
        <p:nvSpPr>
          <p:cNvPr id="261" name="Google Shape;261;p34"/>
          <p:cNvSpPr txBox="1"/>
          <p:nvPr>
            <p:ph idx="1" type="body"/>
          </p:nvPr>
        </p:nvSpPr>
        <p:spPr>
          <a:xfrm>
            <a:off x="4825350" y="2915275"/>
            <a:ext cx="3795900" cy="1302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1800"/>
              <a:buNone/>
            </a:pPr>
            <a:r>
              <a:rPr lang="en"/>
              <a:t>Allowed in math, but not Python:</a:t>
            </a:r>
            <a:endParaRPr/>
          </a:p>
          <a:p>
            <a:pPr indent="0" lvl="0" marL="0" rtl="0" algn="ctr">
              <a:lnSpc>
                <a:spcPct val="115000"/>
              </a:lnSpc>
              <a:spcBef>
                <a:spcPts val="1600"/>
              </a:spcBef>
              <a:spcAft>
                <a:spcPts val="0"/>
              </a:spcAft>
              <a:buSzPts val="1800"/>
              <a:buNone/>
            </a:pPr>
            <a:r>
              <a:rPr lang="en"/>
              <a:t>x + 1 = 4</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Assignment Operator</a:t>
            </a:r>
            <a:endParaRPr/>
          </a:p>
        </p:txBody>
      </p:sp>
      <p:sp>
        <p:nvSpPr>
          <p:cNvPr id="267" name="Google Shape;267;p35"/>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a:t>You can re assign new values to existing variables: </a:t>
            </a:r>
            <a:endParaRPr/>
          </a:p>
          <a:p>
            <a:pPr indent="0" lvl="0" marL="0" rtl="0" algn="l">
              <a:lnSpc>
                <a:spcPct val="115000"/>
              </a:lnSpc>
              <a:spcBef>
                <a:spcPts val="1600"/>
              </a:spcBef>
              <a:spcAft>
                <a:spcPts val="0"/>
              </a:spcAft>
              <a:buSzPts val="1300"/>
              <a:buNone/>
            </a:pPr>
            <a:r>
              <a:rPr lang="en"/>
              <a:t>cars = 4</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1600"/>
              </a:spcAft>
              <a:buSzPts val="1300"/>
              <a:buNone/>
            </a:pPr>
            <a:r>
              <a:rPr b="1" lang="en"/>
              <a:t>Current value of cars: 4</a:t>
            </a:r>
            <a:endParaRPr b="1"/>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6"/>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Assignment Operator</a:t>
            </a:r>
            <a:endParaRPr/>
          </a:p>
        </p:txBody>
      </p:sp>
      <p:sp>
        <p:nvSpPr>
          <p:cNvPr id="273" name="Google Shape;273;p36"/>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a:t>You can re assign new values to existing variables: </a:t>
            </a:r>
            <a:endParaRPr/>
          </a:p>
          <a:p>
            <a:pPr indent="0" lvl="0" marL="0" rtl="0" algn="l">
              <a:lnSpc>
                <a:spcPct val="115000"/>
              </a:lnSpc>
              <a:spcBef>
                <a:spcPts val="1600"/>
              </a:spcBef>
              <a:spcAft>
                <a:spcPts val="0"/>
              </a:spcAft>
              <a:buSzPts val="1300"/>
              <a:buNone/>
            </a:pPr>
            <a:r>
              <a:rPr lang="en"/>
              <a:t>cars = 4</a:t>
            </a:r>
            <a:endParaRPr/>
          </a:p>
          <a:p>
            <a:pPr indent="0" lvl="0" marL="0" rtl="0" algn="l">
              <a:lnSpc>
                <a:spcPct val="115000"/>
              </a:lnSpc>
              <a:spcBef>
                <a:spcPts val="1600"/>
              </a:spcBef>
              <a:spcAft>
                <a:spcPts val="0"/>
              </a:spcAft>
              <a:buSzPts val="1300"/>
              <a:buNone/>
            </a:pPr>
            <a:r>
              <a:rPr lang="en"/>
              <a:t>cars  = 2</a:t>
            </a:r>
            <a:endParaRPr/>
          </a:p>
          <a:p>
            <a:pPr indent="0" lvl="0" marL="0" rtl="0" algn="l">
              <a:lnSpc>
                <a:spcPct val="115000"/>
              </a:lnSpc>
              <a:spcBef>
                <a:spcPts val="1600"/>
              </a:spcBef>
              <a:spcAft>
                <a:spcPts val="1600"/>
              </a:spcAft>
              <a:buSzPts val="1300"/>
              <a:buNone/>
            </a:pPr>
            <a:r>
              <a:rPr b="1" lang="en"/>
              <a:t>Current value of cars: 2</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7"/>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Assignment Operator</a:t>
            </a:r>
            <a:endParaRPr/>
          </a:p>
        </p:txBody>
      </p:sp>
      <p:sp>
        <p:nvSpPr>
          <p:cNvPr id="279" name="Google Shape;279;p37"/>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a:t>You can re assign new values to existing variables: </a:t>
            </a:r>
            <a:endParaRPr/>
          </a:p>
          <a:p>
            <a:pPr indent="0" lvl="0" marL="0" rtl="0" algn="l">
              <a:lnSpc>
                <a:spcPct val="115000"/>
              </a:lnSpc>
              <a:spcBef>
                <a:spcPts val="1600"/>
              </a:spcBef>
              <a:spcAft>
                <a:spcPts val="0"/>
              </a:spcAft>
              <a:buSzPts val="1300"/>
              <a:buNone/>
            </a:pPr>
            <a:r>
              <a:rPr lang="en"/>
              <a:t>cars = 4</a:t>
            </a:r>
            <a:endParaRPr/>
          </a:p>
          <a:p>
            <a:pPr indent="0" lvl="0" marL="0" rtl="0" algn="l">
              <a:lnSpc>
                <a:spcPct val="115000"/>
              </a:lnSpc>
              <a:spcBef>
                <a:spcPts val="1600"/>
              </a:spcBef>
              <a:spcAft>
                <a:spcPts val="0"/>
              </a:spcAft>
              <a:buSzPts val="1300"/>
              <a:buNone/>
            </a:pPr>
            <a:r>
              <a:rPr lang="en"/>
              <a:t>cars  = 2</a:t>
            </a:r>
            <a:endParaRPr/>
          </a:p>
          <a:p>
            <a:pPr indent="0" lvl="0" marL="0" rtl="0" algn="l">
              <a:lnSpc>
                <a:spcPct val="115000"/>
              </a:lnSpc>
              <a:spcBef>
                <a:spcPts val="1600"/>
              </a:spcBef>
              <a:spcAft>
                <a:spcPts val="0"/>
              </a:spcAft>
              <a:buSzPts val="1300"/>
              <a:buNone/>
            </a:pPr>
            <a:r>
              <a:rPr lang="en"/>
              <a:t>cars = cars +1</a:t>
            </a:r>
            <a:endParaRPr/>
          </a:p>
          <a:p>
            <a:pPr indent="0" lvl="0" marL="0" rtl="0" algn="l">
              <a:lnSpc>
                <a:spcPct val="115000"/>
              </a:lnSpc>
              <a:spcBef>
                <a:spcPts val="1600"/>
              </a:spcBef>
              <a:spcAft>
                <a:spcPts val="1600"/>
              </a:spcAft>
              <a:buSzPts val="1300"/>
              <a:buNone/>
            </a:pPr>
            <a:r>
              <a:rPr b="1" lang="en"/>
              <a:t>What is the current value of cars?</a:t>
            </a:r>
            <a:endParaRPr b="1"/>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8"/>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Reasonable variable names</a:t>
            </a:r>
            <a:endParaRPr/>
          </a:p>
        </p:txBody>
      </p:sp>
      <p:sp>
        <p:nvSpPr>
          <p:cNvPr id="285" name="Google Shape;285;p38"/>
          <p:cNvSpPr txBox="1"/>
          <p:nvPr>
            <p:ph idx="1" type="body"/>
          </p:nvPr>
        </p:nvSpPr>
        <p:spPr>
          <a:xfrm>
            <a:off x="727650" y="1440150"/>
            <a:ext cx="7688700" cy="27882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Variable names should be descriptive</a:t>
            </a:r>
            <a:endParaRPr/>
          </a:p>
          <a:p>
            <a:pPr indent="-342900" lvl="0" marL="457200" rtl="0" algn="l">
              <a:lnSpc>
                <a:spcPct val="115000"/>
              </a:lnSpc>
              <a:spcBef>
                <a:spcPts val="0"/>
              </a:spcBef>
              <a:spcAft>
                <a:spcPts val="0"/>
              </a:spcAft>
              <a:buSzPts val="1800"/>
              <a:buChar char="●"/>
            </a:pPr>
            <a:r>
              <a:rPr lang="en"/>
              <a:t>Python style guide suggests using </a:t>
            </a:r>
            <a:r>
              <a:rPr b="1" lang="en"/>
              <a:t>lower_case_with_underscores</a:t>
            </a:r>
            <a:endParaRPr b="1"/>
          </a:p>
          <a:p>
            <a:pPr indent="-317500" lvl="1" marL="914400" rtl="0" algn="l">
              <a:spcBef>
                <a:spcPts val="0"/>
              </a:spcBef>
              <a:spcAft>
                <a:spcPts val="0"/>
              </a:spcAft>
              <a:buSzPts val="1400"/>
              <a:buChar char="○"/>
            </a:pPr>
            <a:r>
              <a:rPr lang="en" sz="1300" u="sng">
                <a:solidFill>
                  <a:schemeClr val="accent5"/>
                </a:solidFill>
                <a:hlinkClick r:id="rId3">
                  <a:extLst>
                    <a:ext uri="{A12FA001-AC4F-418D-AE19-62706E023703}">
                      <ahyp:hlinkClr val="tx"/>
                    </a:ext>
                  </a:extLst>
                </a:hlinkClick>
              </a:rPr>
              <a:t>https://www.python.org/dev/peps/pep-0008/</a:t>
            </a:r>
            <a:endParaRPr/>
          </a:p>
          <a:p>
            <a:pPr indent="-342900" lvl="0" marL="457200" rtl="0" algn="l">
              <a:lnSpc>
                <a:spcPct val="115000"/>
              </a:lnSpc>
              <a:spcBef>
                <a:spcPts val="0"/>
              </a:spcBef>
              <a:spcAft>
                <a:spcPts val="0"/>
              </a:spcAft>
              <a:buSzPts val="1800"/>
              <a:buChar char="●"/>
            </a:pPr>
            <a:r>
              <a:rPr lang="en"/>
              <a:t>Don’t use single letter variable names unless:</a:t>
            </a:r>
            <a:endParaRPr/>
          </a:p>
          <a:p>
            <a:pPr indent="-317500" lvl="1" marL="914400" rtl="0" algn="l">
              <a:lnSpc>
                <a:spcPct val="115000"/>
              </a:lnSpc>
              <a:spcBef>
                <a:spcPts val="0"/>
              </a:spcBef>
              <a:spcAft>
                <a:spcPts val="0"/>
              </a:spcAft>
              <a:buSzPts val="1400"/>
              <a:buChar char="○"/>
            </a:pPr>
            <a:r>
              <a:rPr lang="en"/>
              <a:t>There’s no context for what the variables are</a:t>
            </a:r>
            <a:endParaRPr/>
          </a:p>
          <a:p>
            <a:pPr indent="-317500" lvl="1" marL="914400" rtl="0" algn="l">
              <a:lnSpc>
                <a:spcPct val="115000"/>
              </a:lnSpc>
              <a:spcBef>
                <a:spcPts val="0"/>
              </a:spcBef>
              <a:spcAft>
                <a:spcPts val="0"/>
              </a:spcAft>
              <a:buSzPts val="1400"/>
              <a:buChar char="○"/>
            </a:pPr>
            <a:r>
              <a:rPr lang="en"/>
              <a:t>The thing it represents is only one letter (equations)</a:t>
            </a:r>
            <a:endParaRPr/>
          </a:p>
          <a:p>
            <a:pPr indent="-317500" lvl="1" marL="914400" rtl="0" algn="l">
              <a:lnSpc>
                <a:spcPct val="115000"/>
              </a:lnSpc>
              <a:spcBef>
                <a:spcPts val="0"/>
              </a:spcBef>
              <a:spcAft>
                <a:spcPts val="0"/>
              </a:spcAft>
              <a:buSzPts val="1400"/>
              <a:buChar char="○"/>
            </a:pPr>
            <a:r>
              <a:rPr lang="en"/>
              <a:t>Loop iterators (don’t worry about this one now)</a:t>
            </a:r>
            <a:endParaRPr/>
          </a:p>
          <a:p>
            <a:pPr indent="-342900" lvl="0" marL="457200" rtl="0" algn="l">
              <a:lnSpc>
                <a:spcPct val="115000"/>
              </a:lnSpc>
              <a:spcBef>
                <a:spcPts val="0"/>
              </a:spcBef>
              <a:spcAft>
                <a:spcPts val="0"/>
              </a:spcAft>
              <a:buSzPts val="1800"/>
              <a:buChar char="●"/>
            </a:pPr>
            <a:r>
              <a:rPr lang="en"/>
              <a:t>Variable names are case-sensitive (name != Name)</a:t>
            </a:r>
            <a:endParaRPr/>
          </a:p>
          <a:p>
            <a:pPr indent="0" lvl="0" marL="0" rtl="0" algn="l">
              <a:lnSpc>
                <a:spcPct val="115000"/>
              </a:lnSpc>
              <a:spcBef>
                <a:spcPts val="1600"/>
              </a:spcBef>
              <a:spcAft>
                <a:spcPts val="1600"/>
              </a:spcAft>
              <a:buSzPts val="1800"/>
              <a:buNone/>
            </a:pPr>
            <a:r>
              <a:t/>
            </a:r>
            <a:endParaRPr/>
          </a:p>
        </p:txBody>
      </p:sp>
      <p:sp>
        <p:nvSpPr>
          <p:cNvPr id="286" name="Google Shape;286;p3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3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are variable names important?</a:t>
            </a:r>
            <a:endParaRPr/>
          </a:p>
        </p:txBody>
      </p:sp>
      <p:sp>
        <p:nvSpPr>
          <p:cNvPr id="292" name="Google Shape;292;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93" name="Google Shape;293;p39"/>
          <p:cNvPicPr preferRelativeResize="0"/>
          <p:nvPr/>
        </p:nvPicPr>
        <p:blipFill>
          <a:blip r:embed="rId3">
            <a:alphaModFix/>
          </a:blip>
          <a:stretch>
            <a:fillRect/>
          </a:stretch>
        </p:blipFill>
        <p:spPr>
          <a:xfrm>
            <a:off x="466175" y="1416900"/>
            <a:ext cx="3048000" cy="1390650"/>
          </a:xfrm>
          <a:prstGeom prst="rect">
            <a:avLst/>
          </a:prstGeom>
          <a:noFill/>
          <a:ln>
            <a:noFill/>
          </a:ln>
        </p:spPr>
      </p:pic>
      <p:pic>
        <p:nvPicPr>
          <p:cNvPr id="294" name="Google Shape;294;p39"/>
          <p:cNvPicPr preferRelativeResize="0"/>
          <p:nvPr/>
        </p:nvPicPr>
        <p:blipFill>
          <a:blip r:embed="rId4">
            <a:alphaModFix/>
          </a:blip>
          <a:stretch>
            <a:fillRect/>
          </a:stretch>
        </p:blipFill>
        <p:spPr>
          <a:xfrm>
            <a:off x="2736300" y="3040063"/>
            <a:ext cx="6096000" cy="13906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1000"/>
                                        <p:tgtEl>
                                          <p:spTgt spid="2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0"/>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Types</a:t>
            </a:r>
            <a:endParaRPr/>
          </a:p>
        </p:txBody>
      </p:sp>
      <p:sp>
        <p:nvSpPr>
          <p:cNvPr id="300" name="Google Shape;300;p40"/>
          <p:cNvSpPr txBox="1"/>
          <p:nvPr>
            <p:ph idx="1" type="body"/>
          </p:nvPr>
        </p:nvSpPr>
        <p:spPr>
          <a:xfrm>
            <a:off x="701700" y="1152425"/>
            <a:ext cx="8130600" cy="22611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SzPts val="1700"/>
              <a:buChar char="●"/>
            </a:pPr>
            <a:r>
              <a:rPr b="1" lang="en" sz="1700"/>
              <a:t>Strings (str)</a:t>
            </a:r>
            <a:r>
              <a:rPr lang="en" sz="1700"/>
              <a:t> : consecutive series of characters ( can be indicated by either single or double quotes)</a:t>
            </a:r>
            <a:br>
              <a:rPr lang="en" sz="1700"/>
            </a:br>
            <a:r>
              <a:rPr lang="en" sz="1700"/>
              <a:t>“Hello World” 	‘robot’	“asdf(&amp;%*&amp;^%”</a:t>
            </a:r>
            <a:endParaRPr sz="1700"/>
          </a:p>
          <a:p>
            <a:pPr indent="-336550" lvl="0" marL="457200" rtl="0" algn="l">
              <a:lnSpc>
                <a:spcPct val="115000"/>
              </a:lnSpc>
              <a:spcBef>
                <a:spcPts val="0"/>
              </a:spcBef>
              <a:spcAft>
                <a:spcPts val="0"/>
              </a:spcAft>
              <a:buSzPts val="1700"/>
              <a:buChar char="●"/>
            </a:pPr>
            <a:r>
              <a:rPr b="1" lang="en" sz="1700"/>
              <a:t>Integers (int)</a:t>
            </a:r>
            <a:r>
              <a:rPr lang="en" sz="1700"/>
              <a:t> : whole numbers</a:t>
            </a:r>
            <a:br>
              <a:rPr lang="en" sz="1700"/>
            </a:br>
            <a:r>
              <a:rPr lang="en" sz="1700"/>
              <a:t>42	3	100000 	-9</a:t>
            </a:r>
            <a:endParaRPr sz="1700"/>
          </a:p>
          <a:p>
            <a:pPr indent="-336550" lvl="0" marL="457200" rtl="0" algn="l">
              <a:lnSpc>
                <a:spcPct val="115000"/>
              </a:lnSpc>
              <a:spcBef>
                <a:spcPts val="0"/>
              </a:spcBef>
              <a:spcAft>
                <a:spcPts val="0"/>
              </a:spcAft>
              <a:buSzPts val="1700"/>
              <a:buChar char="●"/>
            </a:pPr>
            <a:r>
              <a:rPr b="1" lang="en" sz="1700"/>
              <a:t>Floating point numbers (float)</a:t>
            </a:r>
            <a:r>
              <a:rPr lang="en" sz="1700"/>
              <a:t>: Rational numbers (Note: limited accuracy can cause some oddities)</a:t>
            </a:r>
            <a:br>
              <a:rPr lang="en" sz="1700"/>
            </a:br>
            <a:r>
              <a:rPr lang="en" sz="1700"/>
              <a:t>3.0	2.73	1.99	-0.5</a:t>
            </a:r>
            <a:endParaRPr sz="1700"/>
          </a:p>
          <a:p>
            <a:pPr indent="-336550" lvl="0" marL="457200" rtl="0" algn="l">
              <a:lnSpc>
                <a:spcPct val="115000"/>
              </a:lnSpc>
              <a:spcBef>
                <a:spcPts val="0"/>
              </a:spcBef>
              <a:spcAft>
                <a:spcPts val="0"/>
              </a:spcAft>
              <a:buSzPts val="1700"/>
              <a:buChar char="●"/>
            </a:pPr>
            <a:r>
              <a:rPr b="1" lang="en" sz="1700"/>
              <a:t>Booleans (bool):</a:t>
            </a:r>
            <a:br>
              <a:rPr lang="en" sz="1700"/>
            </a:br>
            <a:r>
              <a:rPr lang="en" sz="1700"/>
              <a:t>True 	False</a:t>
            </a:r>
            <a:endParaRPr sz="1700"/>
          </a:p>
          <a:p>
            <a:pPr indent="-336550" lvl="0" marL="457200" rtl="0" algn="l">
              <a:lnSpc>
                <a:spcPct val="115000"/>
              </a:lnSpc>
              <a:spcBef>
                <a:spcPts val="0"/>
              </a:spcBef>
              <a:spcAft>
                <a:spcPts val="0"/>
              </a:spcAft>
              <a:buSzPts val="1700"/>
              <a:buChar char="●"/>
            </a:pPr>
            <a:r>
              <a:rPr lang="en" sz="1700"/>
              <a:t>And more…</a:t>
            </a:r>
            <a:endParaRPr sz="1700"/>
          </a:p>
          <a:p>
            <a:pPr indent="-336550" lvl="1" marL="914400" rtl="0" algn="l">
              <a:lnSpc>
                <a:spcPct val="115000"/>
              </a:lnSpc>
              <a:spcBef>
                <a:spcPts val="0"/>
              </a:spcBef>
              <a:spcAft>
                <a:spcPts val="0"/>
              </a:spcAft>
              <a:buSzPts val="1700"/>
              <a:buChar char="○"/>
            </a:pPr>
            <a:r>
              <a:rPr lang="en" sz="1700"/>
              <a:t>Lists, dictionaries, custom made types, etc.</a:t>
            </a:r>
            <a:endParaRPr sz="1700"/>
          </a:p>
        </p:txBody>
      </p:sp>
      <p:pic>
        <p:nvPicPr>
          <p:cNvPr id="301" name="Google Shape;301;p40"/>
          <p:cNvPicPr preferRelativeResize="0"/>
          <p:nvPr/>
        </p:nvPicPr>
        <p:blipFill rotWithShape="1">
          <a:blip r:embed="rId3">
            <a:alphaModFix/>
          </a:blip>
          <a:srcRect b="0" l="0" r="0" t="0"/>
          <a:stretch/>
        </p:blipFill>
        <p:spPr>
          <a:xfrm>
            <a:off x="4923673" y="3312538"/>
            <a:ext cx="3220125" cy="6423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Types</a:t>
            </a:r>
            <a:endParaRPr/>
          </a:p>
        </p:txBody>
      </p:sp>
      <p:sp>
        <p:nvSpPr>
          <p:cNvPr id="307" name="Google Shape;307;p4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What type should a variable storing each of the following pieces of information be?</a:t>
            </a:r>
            <a:endParaRPr/>
          </a:p>
          <a:p>
            <a:pPr indent="-342900" lvl="1" marL="914400" rtl="0" algn="l">
              <a:lnSpc>
                <a:spcPct val="115000"/>
              </a:lnSpc>
              <a:spcBef>
                <a:spcPts val="0"/>
              </a:spcBef>
              <a:spcAft>
                <a:spcPts val="0"/>
              </a:spcAft>
              <a:buSzPts val="1800"/>
              <a:buChar char="○"/>
            </a:pPr>
            <a:r>
              <a:rPr lang="en" sz="1800"/>
              <a:t>The number of sinks in a building</a:t>
            </a:r>
            <a:endParaRPr sz="1800"/>
          </a:p>
          <a:p>
            <a:pPr indent="-342900" lvl="1" marL="914400" rtl="0" algn="l">
              <a:lnSpc>
                <a:spcPct val="115000"/>
              </a:lnSpc>
              <a:spcBef>
                <a:spcPts val="0"/>
              </a:spcBef>
              <a:spcAft>
                <a:spcPts val="0"/>
              </a:spcAft>
              <a:buSzPts val="1800"/>
              <a:buChar char="○"/>
            </a:pPr>
            <a:r>
              <a:rPr lang="en" sz="1800"/>
              <a:t>The mass of an apple, in kg</a:t>
            </a:r>
            <a:endParaRPr sz="1800"/>
          </a:p>
          <a:p>
            <a:pPr indent="-342900" lvl="1" marL="914400" rtl="0" algn="l">
              <a:lnSpc>
                <a:spcPct val="115000"/>
              </a:lnSpc>
              <a:spcBef>
                <a:spcPts val="0"/>
              </a:spcBef>
              <a:spcAft>
                <a:spcPts val="0"/>
              </a:spcAft>
              <a:buSzPts val="1800"/>
              <a:buChar char="○"/>
            </a:pPr>
            <a:r>
              <a:rPr lang="en" sz="1800"/>
              <a:t>The name of a file</a:t>
            </a:r>
            <a:endParaRPr sz="1800"/>
          </a:p>
          <a:p>
            <a:pPr indent="0" lvl="0" marL="0" rtl="0" algn="l">
              <a:lnSpc>
                <a:spcPct val="115000"/>
              </a:lnSpc>
              <a:spcBef>
                <a:spcPts val="1600"/>
              </a:spcBef>
              <a:spcAft>
                <a:spcPts val="1600"/>
              </a:spcAft>
              <a:buSzPts val="1800"/>
              <a:buNone/>
            </a:pPr>
            <a:r>
              <a:t/>
            </a:r>
            <a:endParaRPr/>
          </a:p>
        </p:txBody>
      </p:sp>
      <p:sp>
        <p:nvSpPr>
          <p:cNvPr id="308" name="Google Shape;308;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Intros!</a:t>
            </a:r>
            <a:endParaRPr/>
          </a:p>
        </p:txBody>
      </p:sp>
      <p:sp>
        <p:nvSpPr>
          <p:cNvPr id="81" name="Google Shape;81;p15"/>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Name</a:t>
            </a:r>
            <a:endParaRPr/>
          </a:p>
          <a:p>
            <a:pPr indent="-342900" lvl="0" marL="457200" rtl="0" algn="l">
              <a:spcBef>
                <a:spcPts val="0"/>
              </a:spcBef>
              <a:spcAft>
                <a:spcPts val="0"/>
              </a:spcAft>
              <a:buSzPts val="1800"/>
              <a:buChar char="●"/>
            </a:pPr>
            <a:r>
              <a:rPr lang="en"/>
              <a:t>What you would like to learn at this camp/What made you decide to join? </a:t>
            </a:r>
            <a:endParaRPr/>
          </a:p>
        </p:txBody>
      </p:sp>
      <p:sp>
        <p:nvSpPr>
          <p:cNvPr id="82" name="Google Shape;82;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2"/>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Types</a:t>
            </a:r>
            <a:endParaRPr/>
          </a:p>
        </p:txBody>
      </p:sp>
      <p:sp>
        <p:nvSpPr>
          <p:cNvPr id="314" name="Google Shape;314;p42"/>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What type should a variable storing each of the following pieces of information be?</a:t>
            </a:r>
            <a:endParaRPr/>
          </a:p>
          <a:p>
            <a:pPr indent="-342900" lvl="1" marL="914400" rtl="0" algn="l">
              <a:lnSpc>
                <a:spcPct val="115000"/>
              </a:lnSpc>
              <a:spcBef>
                <a:spcPts val="0"/>
              </a:spcBef>
              <a:spcAft>
                <a:spcPts val="0"/>
              </a:spcAft>
              <a:buSzPts val="1800"/>
              <a:buChar char="○"/>
            </a:pPr>
            <a:r>
              <a:rPr lang="en" sz="1800"/>
              <a:t>The number of sinks in a building</a:t>
            </a:r>
            <a:endParaRPr sz="1800"/>
          </a:p>
          <a:p>
            <a:pPr indent="-342900" lvl="2" marL="1371600" rtl="0" algn="l">
              <a:lnSpc>
                <a:spcPct val="115000"/>
              </a:lnSpc>
              <a:spcBef>
                <a:spcPts val="0"/>
              </a:spcBef>
              <a:spcAft>
                <a:spcPts val="0"/>
              </a:spcAft>
              <a:buSzPts val="1800"/>
              <a:buChar char="■"/>
            </a:pPr>
            <a:r>
              <a:rPr lang="en" sz="1800"/>
              <a:t>int (should be numeric, and float doesn’t make sense: you can’t have half a sink)</a:t>
            </a:r>
            <a:endParaRPr sz="1800"/>
          </a:p>
          <a:p>
            <a:pPr indent="-342900" lvl="1" marL="914400" rtl="0" algn="l">
              <a:lnSpc>
                <a:spcPct val="115000"/>
              </a:lnSpc>
              <a:spcBef>
                <a:spcPts val="0"/>
              </a:spcBef>
              <a:spcAft>
                <a:spcPts val="0"/>
              </a:spcAft>
              <a:buSzPts val="1800"/>
              <a:buChar char="○"/>
            </a:pPr>
            <a:r>
              <a:rPr lang="en" sz="1800"/>
              <a:t>The mass of an apple, in kg</a:t>
            </a:r>
            <a:endParaRPr sz="1800"/>
          </a:p>
          <a:p>
            <a:pPr indent="-342900" lvl="2" marL="1371600" rtl="0" algn="l">
              <a:lnSpc>
                <a:spcPct val="115000"/>
              </a:lnSpc>
              <a:spcBef>
                <a:spcPts val="0"/>
              </a:spcBef>
              <a:spcAft>
                <a:spcPts val="0"/>
              </a:spcAft>
              <a:buSzPts val="1800"/>
              <a:buChar char="■"/>
            </a:pPr>
            <a:r>
              <a:rPr lang="en" sz="1800"/>
              <a:t>float (making this an integer loses information, since an apple’s mass will not be an exact integer number of kg)</a:t>
            </a:r>
            <a:endParaRPr sz="1800"/>
          </a:p>
          <a:p>
            <a:pPr indent="-342900" lvl="1" marL="914400" rtl="0" algn="l">
              <a:lnSpc>
                <a:spcPct val="115000"/>
              </a:lnSpc>
              <a:spcBef>
                <a:spcPts val="0"/>
              </a:spcBef>
              <a:spcAft>
                <a:spcPts val="0"/>
              </a:spcAft>
              <a:buSzPts val="1800"/>
              <a:buChar char="○"/>
            </a:pPr>
            <a:r>
              <a:rPr lang="en" sz="1800"/>
              <a:t>The name of a file</a:t>
            </a:r>
            <a:endParaRPr sz="1800"/>
          </a:p>
          <a:p>
            <a:pPr indent="-342900" lvl="2" marL="1371600" rtl="0" algn="l">
              <a:lnSpc>
                <a:spcPct val="115000"/>
              </a:lnSpc>
              <a:spcBef>
                <a:spcPts val="0"/>
              </a:spcBef>
              <a:spcAft>
                <a:spcPts val="0"/>
              </a:spcAft>
              <a:buSzPts val="1800"/>
              <a:buChar char="■"/>
            </a:pPr>
            <a:r>
              <a:rPr lang="en" sz="1800"/>
              <a:t>string (filenames can have characters and we won’t do math with them, so the numeric types don’t make sense here)</a:t>
            </a:r>
            <a:endParaRPr sz="1800"/>
          </a:p>
        </p:txBody>
      </p:sp>
      <p:sp>
        <p:nvSpPr>
          <p:cNvPr id="315" name="Google Shape;315;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4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Let’s play with Math</a:t>
            </a:r>
            <a:endParaRPr/>
          </a:p>
        </p:txBody>
      </p:sp>
      <p:sp>
        <p:nvSpPr>
          <p:cNvPr id="321" name="Google Shape;321;p43"/>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Try adding, subtracting, multiplying, and dividing numbers</a:t>
            </a:r>
            <a:endParaRPr/>
          </a:p>
          <a:p>
            <a:pPr indent="-317500" lvl="1" marL="914400" rtl="0" algn="l">
              <a:spcBef>
                <a:spcPts val="0"/>
              </a:spcBef>
              <a:spcAft>
                <a:spcPts val="0"/>
              </a:spcAft>
              <a:buSzPts val="1400"/>
              <a:buChar char="○"/>
            </a:pPr>
            <a:br>
              <a:rPr lang="en"/>
            </a:br>
            <a:br>
              <a:rPr lang="en"/>
            </a:br>
            <a:br>
              <a:rPr lang="en"/>
            </a:br>
            <a:br>
              <a:rPr lang="en"/>
            </a:br>
            <a:endParaRPr/>
          </a:p>
          <a:p>
            <a:pPr indent="-342900" lvl="0" marL="457200" rtl="0" algn="l">
              <a:spcBef>
                <a:spcPts val="0"/>
              </a:spcBef>
              <a:spcAft>
                <a:spcPts val="0"/>
              </a:spcAft>
              <a:buSzPts val="1800"/>
              <a:buChar char="●"/>
            </a:pPr>
            <a:r>
              <a:rPr lang="en"/>
              <a:t>Now try something a little more complex using parentheses</a:t>
            </a:r>
            <a:endParaRPr/>
          </a:p>
          <a:p>
            <a:pPr indent="-317500" lvl="1" marL="914400" rtl="0" algn="l">
              <a:spcBef>
                <a:spcPts val="0"/>
              </a:spcBef>
              <a:spcAft>
                <a:spcPts val="0"/>
              </a:spcAft>
              <a:buSzPts val="1400"/>
              <a:buChar char="○"/>
            </a:pPr>
            <a:r>
              <a:t/>
            </a:r>
            <a:endParaRPr/>
          </a:p>
        </p:txBody>
      </p:sp>
      <p:sp>
        <p:nvSpPr>
          <p:cNvPr id="322" name="Google Shape;322;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23" name="Google Shape;323;p43"/>
          <p:cNvPicPr preferRelativeResize="0"/>
          <p:nvPr/>
        </p:nvPicPr>
        <p:blipFill>
          <a:blip r:embed="rId3">
            <a:alphaModFix/>
          </a:blip>
          <a:stretch>
            <a:fillRect/>
          </a:stretch>
        </p:blipFill>
        <p:spPr>
          <a:xfrm>
            <a:off x="1250575" y="1730725"/>
            <a:ext cx="2976051" cy="969875"/>
          </a:xfrm>
          <a:prstGeom prst="rect">
            <a:avLst/>
          </a:prstGeom>
          <a:noFill/>
          <a:ln cap="flat" cmpd="sng" w="9525">
            <a:solidFill>
              <a:srgbClr val="999999"/>
            </a:solidFill>
            <a:prstDash val="solid"/>
            <a:round/>
            <a:headEnd len="sm" w="sm" type="none"/>
            <a:tailEnd len="sm" w="sm" type="none"/>
          </a:ln>
        </p:spPr>
      </p:pic>
      <p:pic>
        <p:nvPicPr>
          <p:cNvPr id="324" name="Google Shape;324;p43"/>
          <p:cNvPicPr preferRelativeResize="0"/>
          <p:nvPr/>
        </p:nvPicPr>
        <p:blipFill>
          <a:blip r:embed="rId4">
            <a:alphaModFix/>
          </a:blip>
          <a:stretch>
            <a:fillRect/>
          </a:stretch>
        </p:blipFill>
        <p:spPr>
          <a:xfrm>
            <a:off x="1250575" y="3234075"/>
            <a:ext cx="2223250" cy="494075"/>
          </a:xfrm>
          <a:prstGeom prst="rect">
            <a:avLst/>
          </a:prstGeom>
          <a:noFill/>
          <a:ln cap="flat" cmpd="sng" w="9525">
            <a:solidFill>
              <a:srgbClr val="B7B7B7"/>
            </a:solidFill>
            <a:prstDash val="solid"/>
            <a:round/>
            <a:headEnd len="sm" w="sm" type="none"/>
            <a:tailEnd len="sm" w="sm" type="none"/>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4"/>
          <p:cNvSpPr txBox="1"/>
          <p:nvPr>
            <p:ph type="title"/>
          </p:nvPr>
        </p:nvSpPr>
        <p:spPr>
          <a:xfrm>
            <a:off x="311700" y="704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Operators</a:t>
            </a:r>
            <a:endParaRPr/>
          </a:p>
        </p:txBody>
      </p:sp>
      <p:graphicFrame>
        <p:nvGraphicFramePr>
          <p:cNvPr id="330" name="Google Shape;330;p44"/>
          <p:cNvGraphicFramePr/>
          <p:nvPr/>
        </p:nvGraphicFramePr>
        <p:xfrm>
          <a:off x="974925" y="744975"/>
          <a:ext cx="3000000" cy="3000000"/>
        </p:xfrm>
        <a:graphic>
          <a:graphicData uri="http://schemas.openxmlformats.org/drawingml/2006/table">
            <a:tbl>
              <a:tblPr>
                <a:noFill/>
                <a:tableStyleId>{A0F075E1-ED61-4437-847B-002BE5872CE7}</a:tableStyleId>
              </a:tblPr>
              <a:tblGrid>
                <a:gridCol w="2366850"/>
                <a:gridCol w="2366850"/>
                <a:gridCol w="2366850"/>
              </a:tblGrid>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Operator</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Name</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Example</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assignment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addition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subtraction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multiplication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division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modul</a:t>
                      </a:r>
                      <a:r>
                        <a:rPr lang="en" sz="1900"/>
                        <a:t>o</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exponentiation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Floor division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bl>
          </a:graphicData>
        </a:graphic>
      </p:graphicFrame>
      <p:sp>
        <p:nvSpPr>
          <p:cNvPr id="331" name="Google Shape;331;p4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4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Division and Modulo</a:t>
            </a:r>
            <a:endParaRPr/>
          </a:p>
        </p:txBody>
      </p:sp>
      <p:sp>
        <p:nvSpPr>
          <p:cNvPr id="337" name="Google Shape;337;p45"/>
          <p:cNvSpPr txBox="1"/>
          <p:nvPr>
            <p:ph idx="1" type="body"/>
          </p:nvPr>
        </p:nvSpPr>
        <p:spPr>
          <a:xfrm>
            <a:off x="727650" y="1157700"/>
            <a:ext cx="7688700" cy="2828100"/>
          </a:xfrm>
          <a:prstGeom prst="rect">
            <a:avLst/>
          </a:prstGeom>
          <a:noFill/>
          <a:ln>
            <a:noFill/>
          </a:ln>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SzPts val="1300"/>
              <a:buChar char="●"/>
            </a:pPr>
            <a:r>
              <a:rPr lang="en"/>
              <a:t>The </a:t>
            </a:r>
            <a:r>
              <a:rPr b="1" lang="en">
                <a:solidFill>
                  <a:schemeClr val="accent3"/>
                </a:solidFill>
              </a:rPr>
              <a:t>/</a:t>
            </a:r>
            <a:r>
              <a:rPr lang="en">
                <a:solidFill>
                  <a:schemeClr val="accent3"/>
                </a:solidFill>
              </a:rPr>
              <a:t> </a:t>
            </a:r>
            <a:r>
              <a:rPr lang="en"/>
              <a:t>performs division and returns a </a:t>
            </a:r>
            <a:r>
              <a:rPr b="1" lang="en"/>
              <a:t>floating point number</a:t>
            </a:r>
            <a:endParaRPr b="1"/>
          </a:p>
          <a:p>
            <a:pPr indent="-298450" lvl="1" marL="914400" rtl="0" algn="l">
              <a:lnSpc>
                <a:spcPct val="115000"/>
              </a:lnSpc>
              <a:spcBef>
                <a:spcPts val="0"/>
              </a:spcBef>
              <a:spcAft>
                <a:spcPts val="0"/>
              </a:spcAft>
              <a:buSzPts val="1100"/>
              <a:buChar char="○"/>
            </a:pPr>
            <a:r>
              <a:rPr lang="en"/>
              <a:t>20/10 is 2.0</a:t>
            </a:r>
            <a:endParaRPr/>
          </a:p>
          <a:p>
            <a:pPr indent="-317500" lvl="1" marL="914400" rtl="0" algn="l">
              <a:lnSpc>
                <a:spcPct val="115000"/>
              </a:lnSpc>
              <a:spcBef>
                <a:spcPts val="0"/>
              </a:spcBef>
              <a:spcAft>
                <a:spcPts val="0"/>
              </a:spcAft>
              <a:buSzPts val="1400"/>
              <a:buChar char="○"/>
            </a:pPr>
            <a:r>
              <a:rPr lang="en"/>
              <a:t>56/12 is 4.666666666666667</a:t>
            </a:r>
            <a:endParaRPr/>
          </a:p>
          <a:p>
            <a:pPr indent="-311150" lvl="0" marL="457200" rtl="0" algn="l">
              <a:lnSpc>
                <a:spcPct val="115000"/>
              </a:lnSpc>
              <a:spcBef>
                <a:spcPts val="0"/>
              </a:spcBef>
              <a:spcAft>
                <a:spcPts val="0"/>
              </a:spcAft>
              <a:buSzPts val="1300"/>
              <a:buChar char="●"/>
            </a:pPr>
            <a:r>
              <a:rPr lang="en"/>
              <a:t>The floor division operator </a:t>
            </a:r>
            <a:r>
              <a:rPr b="1" lang="en">
                <a:solidFill>
                  <a:schemeClr val="accent3"/>
                </a:solidFill>
              </a:rPr>
              <a:t>//</a:t>
            </a:r>
            <a:r>
              <a:rPr lang="en">
                <a:solidFill>
                  <a:schemeClr val="accent3"/>
                </a:solidFill>
              </a:rPr>
              <a:t> </a:t>
            </a:r>
            <a:r>
              <a:rPr lang="en"/>
              <a:t>rounds </a:t>
            </a:r>
            <a:r>
              <a:rPr b="1" lang="en"/>
              <a:t>down</a:t>
            </a:r>
            <a:r>
              <a:rPr lang="en"/>
              <a:t> the result of a floating-point division to the closest whole number value. The return type is an </a:t>
            </a:r>
            <a:r>
              <a:rPr b="1" lang="en"/>
              <a:t>integer</a:t>
            </a:r>
            <a:r>
              <a:rPr lang="en"/>
              <a:t> if both operands are integers and if either operand is a </a:t>
            </a:r>
            <a:r>
              <a:rPr b="1" lang="en"/>
              <a:t>float</a:t>
            </a:r>
            <a:r>
              <a:rPr lang="en"/>
              <a:t>, then a float is returned</a:t>
            </a:r>
            <a:endParaRPr/>
          </a:p>
          <a:p>
            <a:pPr indent="-298450" lvl="1" marL="914400" rtl="0" algn="l">
              <a:lnSpc>
                <a:spcPct val="115000"/>
              </a:lnSpc>
              <a:spcBef>
                <a:spcPts val="0"/>
              </a:spcBef>
              <a:spcAft>
                <a:spcPts val="0"/>
              </a:spcAft>
              <a:buSzPts val="1100"/>
              <a:buChar char="○"/>
            </a:pPr>
            <a:r>
              <a:rPr lang="en"/>
              <a:t>20//10 is 2</a:t>
            </a:r>
            <a:endParaRPr/>
          </a:p>
          <a:p>
            <a:pPr indent="-298450" lvl="1" marL="914400" rtl="0" algn="l">
              <a:lnSpc>
                <a:spcPct val="115000"/>
              </a:lnSpc>
              <a:spcBef>
                <a:spcPts val="0"/>
              </a:spcBef>
              <a:spcAft>
                <a:spcPts val="0"/>
              </a:spcAft>
              <a:buSzPts val="1100"/>
              <a:buChar char="○"/>
            </a:pPr>
            <a:r>
              <a:rPr lang="en"/>
              <a:t>5.0//2 is 2.0</a:t>
            </a:r>
            <a:endParaRPr/>
          </a:p>
          <a:p>
            <a:pPr indent="-311150" lvl="0" marL="457200" rtl="0" algn="l">
              <a:lnSpc>
                <a:spcPct val="115000"/>
              </a:lnSpc>
              <a:spcBef>
                <a:spcPts val="0"/>
              </a:spcBef>
              <a:spcAft>
                <a:spcPts val="0"/>
              </a:spcAft>
              <a:buSzPts val="1300"/>
              <a:buChar char="●"/>
            </a:pPr>
            <a:r>
              <a:rPr lang="en"/>
              <a:t>The modulo operation </a:t>
            </a:r>
            <a:r>
              <a:rPr lang="en">
                <a:solidFill>
                  <a:schemeClr val="accent3"/>
                </a:solidFill>
              </a:rPr>
              <a:t>%</a:t>
            </a:r>
            <a:r>
              <a:rPr lang="en"/>
              <a:t> returns the </a:t>
            </a:r>
            <a:r>
              <a:rPr b="1" lang="en"/>
              <a:t>remainder</a:t>
            </a:r>
            <a:r>
              <a:rPr lang="en"/>
              <a:t> after a division</a:t>
            </a:r>
            <a:endParaRPr/>
          </a:p>
          <a:p>
            <a:pPr indent="-298450" lvl="1" marL="914400" rtl="0" algn="l">
              <a:lnSpc>
                <a:spcPct val="115000"/>
              </a:lnSpc>
              <a:spcBef>
                <a:spcPts val="0"/>
              </a:spcBef>
              <a:spcAft>
                <a:spcPts val="0"/>
              </a:spcAft>
              <a:buSzPts val="1100"/>
              <a:buChar char="○"/>
            </a:pPr>
            <a:r>
              <a:rPr lang="en"/>
              <a:t>10%3 returns 1</a:t>
            </a:r>
            <a:endParaRPr/>
          </a:p>
          <a:p>
            <a:pPr indent="-298450" lvl="1" marL="914400" rtl="0" algn="l">
              <a:lnSpc>
                <a:spcPct val="115000"/>
              </a:lnSpc>
              <a:spcBef>
                <a:spcPts val="0"/>
              </a:spcBef>
              <a:spcAft>
                <a:spcPts val="0"/>
              </a:spcAft>
              <a:buSzPts val="1100"/>
              <a:buChar char="○"/>
            </a:pPr>
            <a:r>
              <a:rPr lang="en"/>
              <a:t>4%6 returns 4</a:t>
            </a:r>
            <a:endParaRPr/>
          </a:p>
          <a:p>
            <a:pPr indent="-298450" lvl="1" marL="914400" rtl="0" algn="l">
              <a:lnSpc>
                <a:spcPct val="115000"/>
              </a:lnSpc>
              <a:spcBef>
                <a:spcPts val="0"/>
              </a:spcBef>
              <a:spcAft>
                <a:spcPts val="0"/>
              </a:spcAft>
              <a:buSzPts val="1100"/>
              <a:buChar char="○"/>
            </a:pPr>
            <a:r>
              <a:rPr lang="en"/>
              <a:t>10%5 returns 0</a:t>
            </a:r>
            <a:endParaRPr/>
          </a:p>
        </p:txBody>
      </p:sp>
      <p:sp>
        <p:nvSpPr>
          <p:cNvPr id="338" name="Google Shape;338;p4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46"/>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Evaluating Expressions: Order of Operations</a:t>
            </a:r>
            <a:endParaRPr/>
          </a:p>
        </p:txBody>
      </p:sp>
      <p:sp>
        <p:nvSpPr>
          <p:cNvPr id="344" name="Google Shape;344;p46"/>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SzPts val="1300"/>
              <a:buChar char="●"/>
            </a:pPr>
            <a:r>
              <a:rPr lang="en"/>
              <a:t>( ): Items with parentheses are evaluated first.</a:t>
            </a:r>
            <a:br>
              <a:rPr lang="en"/>
            </a:br>
            <a:endParaRPr/>
          </a:p>
          <a:p>
            <a:pPr indent="-311150" lvl="0" marL="457200" rtl="0" algn="l">
              <a:lnSpc>
                <a:spcPct val="115000"/>
              </a:lnSpc>
              <a:spcBef>
                <a:spcPts val="0"/>
              </a:spcBef>
              <a:spcAft>
                <a:spcPts val="0"/>
              </a:spcAft>
              <a:buSzPts val="1300"/>
              <a:buChar char="●"/>
            </a:pPr>
            <a:r>
              <a:rPr lang="en"/>
              <a:t>Unary </a:t>
            </a:r>
            <a:r>
              <a:rPr lang="en"/>
              <a:t>- : negation</a:t>
            </a:r>
            <a:br>
              <a:rPr lang="en"/>
            </a:br>
            <a:endParaRPr/>
          </a:p>
          <a:p>
            <a:pPr indent="-311150" lvl="0" marL="457200" rtl="0" algn="l">
              <a:lnSpc>
                <a:spcPct val="115000"/>
              </a:lnSpc>
              <a:spcBef>
                <a:spcPts val="0"/>
              </a:spcBef>
              <a:spcAft>
                <a:spcPts val="0"/>
              </a:spcAft>
              <a:buSzPts val="1300"/>
              <a:buChar char="●"/>
            </a:pPr>
            <a:r>
              <a:rPr lang="en"/>
              <a:t>*  /  %	: left to right evaluation, equal precedence</a:t>
            </a:r>
            <a:br>
              <a:rPr lang="en"/>
            </a:br>
            <a:endParaRPr/>
          </a:p>
          <a:p>
            <a:pPr indent="-311150" lvl="0" marL="457200" rtl="0" algn="l">
              <a:lnSpc>
                <a:spcPct val="115000"/>
              </a:lnSpc>
              <a:spcBef>
                <a:spcPts val="0"/>
              </a:spcBef>
              <a:spcAft>
                <a:spcPts val="0"/>
              </a:spcAft>
              <a:buSzPts val="1300"/>
              <a:buChar char="●"/>
            </a:pPr>
            <a:r>
              <a:rPr lang="en"/>
              <a:t>+  -   	: left to right evaluation, equal precedence</a:t>
            </a:r>
            <a:endParaRPr/>
          </a:p>
          <a:p>
            <a:pPr indent="0" lvl="0" marL="0" rtl="0" algn="l">
              <a:lnSpc>
                <a:spcPct val="115000"/>
              </a:lnSpc>
              <a:spcBef>
                <a:spcPts val="1600"/>
              </a:spcBef>
              <a:spcAft>
                <a:spcPts val="1600"/>
              </a:spcAft>
              <a:buSzPts val="1300"/>
              <a:buNone/>
            </a:pPr>
            <a:r>
              <a:t/>
            </a:r>
            <a:endParaRPr/>
          </a:p>
        </p:txBody>
      </p:sp>
      <p:sp>
        <p:nvSpPr>
          <p:cNvPr id="345" name="Google Shape;345;p4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Math Activity #1: Money Converter </a:t>
            </a:r>
            <a:endParaRPr/>
          </a:p>
        </p:txBody>
      </p:sp>
      <p:sp>
        <p:nvSpPr>
          <p:cNvPr id="351" name="Google Shape;351;p4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68300" lvl="0" marL="457200" rtl="0" algn="l">
              <a:spcBef>
                <a:spcPts val="0"/>
              </a:spcBef>
              <a:spcAft>
                <a:spcPts val="0"/>
              </a:spcAft>
              <a:buSzPts val="2200"/>
              <a:buChar char="●"/>
            </a:pPr>
            <a:r>
              <a:rPr lang="en" sz="2200"/>
              <a:t>Create a script that converts pennies to dollar amounts</a:t>
            </a:r>
            <a:endParaRPr sz="2200"/>
          </a:p>
          <a:p>
            <a:pPr indent="-342900" lvl="1" marL="914400" rtl="0" algn="l">
              <a:spcBef>
                <a:spcPts val="0"/>
              </a:spcBef>
              <a:spcAft>
                <a:spcPts val="0"/>
              </a:spcAft>
              <a:buSzPts val="1800"/>
              <a:buChar char="○"/>
            </a:pPr>
            <a:r>
              <a:rPr lang="en" sz="1800"/>
              <a:t>Create a variable </a:t>
            </a:r>
            <a:r>
              <a:rPr b="1" lang="en" sz="1800"/>
              <a:t>total_cents</a:t>
            </a:r>
            <a:r>
              <a:rPr lang="en" sz="1800"/>
              <a:t> that holds the amount of something in pennies </a:t>
            </a:r>
            <a:r>
              <a:rPr b="1" lang="en" sz="1800"/>
              <a:t>cents</a:t>
            </a:r>
            <a:endParaRPr sz="1800"/>
          </a:p>
          <a:p>
            <a:pPr indent="-342900" lvl="1" marL="914400" rtl="0" algn="l">
              <a:spcBef>
                <a:spcPts val="0"/>
              </a:spcBef>
              <a:spcAft>
                <a:spcPts val="0"/>
              </a:spcAft>
              <a:buSzPts val="1800"/>
              <a:buChar char="○"/>
            </a:pPr>
            <a:r>
              <a:rPr lang="en" sz="1800"/>
              <a:t>Use the floor division (//) operator to get the number of dollars (assigning it to the variable </a:t>
            </a:r>
            <a:r>
              <a:rPr b="1" lang="en" sz="1800"/>
              <a:t>dollars</a:t>
            </a:r>
            <a:r>
              <a:rPr lang="en" sz="1800"/>
              <a:t> </a:t>
            </a:r>
            <a:r>
              <a:rPr lang="en" sz="1800"/>
              <a:t>from total_cents</a:t>
            </a:r>
            <a:endParaRPr sz="1800"/>
          </a:p>
          <a:p>
            <a:pPr indent="-342900" lvl="1" marL="914400" rtl="0" algn="l">
              <a:spcBef>
                <a:spcPts val="0"/>
              </a:spcBef>
              <a:spcAft>
                <a:spcPts val="0"/>
              </a:spcAft>
              <a:buSzPts val="1800"/>
              <a:buChar char="○"/>
            </a:pPr>
            <a:r>
              <a:rPr lang="en" sz="1800"/>
              <a:t>Find the remainder using the modulo operator (%) (assigning it to the variable cents) </a:t>
            </a:r>
            <a:endParaRPr sz="1800"/>
          </a:p>
          <a:p>
            <a:pPr indent="-342900" lvl="1" marL="914400" rtl="0" algn="l">
              <a:spcBef>
                <a:spcPts val="0"/>
              </a:spcBef>
              <a:spcAft>
                <a:spcPts val="0"/>
              </a:spcAft>
              <a:buSzPts val="1800"/>
              <a:buChar char="○"/>
            </a:pPr>
            <a:r>
              <a:rPr lang="en" sz="1800"/>
              <a:t>Add this line to the end of your code: </a:t>
            </a:r>
            <a:r>
              <a:rPr b="1" lang="en" sz="1800"/>
              <a:t>print(dollars, ‘and’, cents, ‘from’, total_cents</a:t>
            </a:r>
            <a:endParaRPr b="1" sz="1800"/>
          </a:p>
        </p:txBody>
      </p:sp>
      <p:sp>
        <p:nvSpPr>
          <p:cNvPr id="352" name="Google Shape;352;p4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Math Activity #2: Scaling Recipe Amounts </a:t>
            </a:r>
            <a:endParaRPr/>
          </a:p>
        </p:txBody>
      </p:sp>
      <p:sp>
        <p:nvSpPr>
          <p:cNvPr id="358" name="Google Shape;358;p4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Create a script that contains the list of the following variables:</a:t>
            </a:r>
            <a:endParaRPr/>
          </a:p>
          <a:p>
            <a:pPr indent="0" lvl="0" marL="0" rtl="0" algn="l">
              <a:spcBef>
                <a:spcPts val="1200"/>
              </a:spcBef>
              <a:spcAft>
                <a:spcPts val="0"/>
              </a:spcAft>
              <a:buNone/>
            </a:pPr>
            <a:r>
              <a:rPr lang="en"/>
              <a:t>grams_flour = 300</a:t>
            </a:r>
            <a:endParaRPr/>
          </a:p>
          <a:p>
            <a:pPr indent="0" lvl="0" marL="0" rtl="0" algn="l">
              <a:spcBef>
                <a:spcPts val="1200"/>
              </a:spcBef>
              <a:spcAft>
                <a:spcPts val="0"/>
              </a:spcAft>
              <a:buNone/>
            </a:pPr>
            <a:r>
              <a:rPr lang="en"/>
              <a:t>grams_sugar = 50 </a:t>
            </a:r>
            <a:endParaRPr/>
          </a:p>
          <a:p>
            <a:pPr indent="0" lvl="0" marL="0" rtl="0" algn="l">
              <a:spcBef>
                <a:spcPts val="1200"/>
              </a:spcBef>
              <a:spcAft>
                <a:spcPts val="0"/>
              </a:spcAft>
              <a:buNone/>
            </a:pPr>
            <a:r>
              <a:rPr lang="en"/>
              <a:t>grams_water = 120</a:t>
            </a:r>
            <a:endParaRPr/>
          </a:p>
          <a:p>
            <a:pPr indent="0" lvl="0" marL="0" rtl="0" algn="l">
              <a:spcBef>
                <a:spcPts val="1200"/>
              </a:spcBef>
              <a:spcAft>
                <a:spcPts val="0"/>
              </a:spcAft>
              <a:buNone/>
            </a:pPr>
            <a:r>
              <a:rPr lang="en"/>
              <a:t>scaling_amount = 2.5</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How do you think we can make a script that scales the recipe up based off the scaling amount?  </a:t>
            </a:r>
            <a:endParaRPr/>
          </a:p>
        </p:txBody>
      </p:sp>
      <p:sp>
        <p:nvSpPr>
          <p:cNvPr id="359" name="Google Shape;359;p4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49"/>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Functions</a:t>
            </a:r>
            <a:endParaRPr/>
          </a:p>
        </p:txBody>
      </p:sp>
      <p:sp>
        <p:nvSpPr>
          <p:cNvPr id="365" name="Google Shape;365;p49"/>
          <p:cNvSpPr txBox="1"/>
          <p:nvPr>
            <p:ph idx="1" type="body"/>
          </p:nvPr>
        </p:nvSpPr>
        <p:spPr>
          <a:xfrm>
            <a:off x="727650" y="1152425"/>
            <a:ext cx="7688700" cy="2261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Verbs of a programming language</a:t>
            </a:r>
            <a:endParaRPr/>
          </a:p>
          <a:p>
            <a:pPr indent="-342900" lvl="0" marL="457200" rtl="0" algn="l">
              <a:lnSpc>
                <a:spcPct val="115000"/>
              </a:lnSpc>
              <a:spcBef>
                <a:spcPts val="0"/>
              </a:spcBef>
              <a:spcAft>
                <a:spcPts val="0"/>
              </a:spcAft>
              <a:buSzPts val="1800"/>
              <a:buChar char="●"/>
            </a:pPr>
            <a:r>
              <a:rPr lang="en"/>
              <a:t>They just run some lines of code stored elsewhere and come back</a:t>
            </a:r>
            <a:endParaRPr/>
          </a:p>
          <a:p>
            <a:pPr indent="-342900" lvl="0" marL="457200" rtl="0" algn="l">
              <a:lnSpc>
                <a:spcPct val="115000"/>
              </a:lnSpc>
              <a:spcBef>
                <a:spcPts val="0"/>
              </a:spcBef>
              <a:spcAft>
                <a:spcPts val="0"/>
              </a:spcAft>
              <a:buSzPts val="1800"/>
              <a:buChar char="●"/>
            </a:pPr>
            <a:r>
              <a:rPr lang="en"/>
              <a:t>Typical usage syntax </a:t>
            </a:r>
            <a:endParaRPr/>
          </a:p>
          <a:p>
            <a:pPr indent="-342900" lvl="1" marL="914400" rtl="0" algn="l">
              <a:lnSpc>
                <a:spcPct val="115000"/>
              </a:lnSpc>
              <a:spcBef>
                <a:spcPts val="0"/>
              </a:spcBef>
              <a:spcAft>
                <a:spcPts val="0"/>
              </a:spcAft>
              <a:buSzPts val="1800"/>
              <a:buChar char="○"/>
            </a:pPr>
            <a:r>
              <a:rPr lang="en" sz="1800"/>
              <a:t>function_name(argument1, argument2, …, argumentx)</a:t>
            </a:r>
            <a:endParaRPr sz="1800"/>
          </a:p>
          <a:p>
            <a:pPr indent="-342900" lvl="0" marL="457200" rtl="0" algn="l">
              <a:lnSpc>
                <a:spcPct val="115000"/>
              </a:lnSpc>
              <a:spcBef>
                <a:spcPts val="0"/>
              </a:spcBef>
              <a:spcAft>
                <a:spcPts val="0"/>
              </a:spcAft>
              <a:buSzPts val="1800"/>
              <a:buChar char="●"/>
            </a:pPr>
            <a:r>
              <a:rPr lang="en"/>
              <a:t>Some functions have zero arguments: function()</a:t>
            </a:r>
            <a:endParaRPr/>
          </a:p>
          <a:p>
            <a:pPr indent="-342900" lvl="0" marL="457200" rtl="0" algn="l">
              <a:lnSpc>
                <a:spcPct val="115000"/>
              </a:lnSpc>
              <a:spcBef>
                <a:spcPts val="0"/>
              </a:spcBef>
              <a:spcAft>
                <a:spcPts val="0"/>
              </a:spcAft>
              <a:buSzPts val="1800"/>
              <a:buChar char="●"/>
            </a:pPr>
            <a:r>
              <a:rPr lang="en"/>
              <a:t>Examples:</a:t>
            </a:r>
            <a:endParaRPr/>
          </a:p>
          <a:p>
            <a:pPr indent="-342900" lvl="1" marL="914400" rtl="0" algn="l">
              <a:lnSpc>
                <a:spcPct val="115000"/>
              </a:lnSpc>
              <a:spcBef>
                <a:spcPts val="0"/>
              </a:spcBef>
              <a:spcAft>
                <a:spcPts val="0"/>
              </a:spcAft>
              <a:buSzPts val="1800"/>
              <a:buChar char="○"/>
            </a:pPr>
            <a:r>
              <a:rPr lang="en" sz="1800"/>
              <a:t>type(var) returns the type of var</a:t>
            </a:r>
            <a:endParaRPr sz="1800"/>
          </a:p>
          <a:p>
            <a:pPr indent="-342900" lvl="1" marL="914400" rtl="0" algn="l">
              <a:lnSpc>
                <a:spcPct val="115000"/>
              </a:lnSpc>
              <a:spcBef>
                <a:spcPts val="0"/>
              </a:spcBef>
              <a:spcAft>
                <a:spcPts val="0"/>
              </a:spcAft>
              <a:buSzPts val="1800"/>
              <a:buChar char="○"/>
            </a:pPr>
            <a:r>
              <a:rPr lang="en" sz="1800"/>
              <a:t>max(num1, num2, num3) returns the maximum of num1, num2, num3 </a:t>
            </a:r>
            <a:endParaRPr sz="1800"/>
          </a:p>
          <a:p>
            <a:pPr indent="0" lvl="0" marL="0" rtl="0" algn="l">
              <a:lnSpc>
                <a:spcPct val="115000"/>
              </a:lnSpc>
              <a:spcBef>
                <a:spcPts val="1600"/>
              </a:spcBef>
              <a:spcAft>
                <a:spcPts val="1600"/>
              </a:spcAft>
              <a:buSzPts val="1800"/>
              <a:buNone/>
            </a:pPr>
            <a:r>
              <a:t/>
            </a:r>
            <a:endParaRPr/>
          </a:p>
        </p:txBody>
      </p:sp>
      <p:sp>
        <p:nvSpPr>
          <p:cNvPr id="366" name="Google Shape;366;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50"/>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Functions</a:t>
            </a:r>
            <a:endParaRPr/>
          </a:p>
        </p:txBody>
      </p:sp>
      <p:sp>
        <p:nvSpPr>
          <p:cNvPr id="372" name="Google Shape;372;p50"/>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SzPts val="1800"/>
              <a:buNone/>
            </a:pPr>
            <a:r>
              <a:t/>
            </a:r>
            <a:endParaRPr/>
          </a:p>
          <a:p>
            <a:pPr indent="0" lvl="0" marL="0" rtl="0" algn="l">
              <a:lnSpc>
                <a:spcPct val="115000"/>
              </a:lnSpc>
              <a:spcBef>
                <a:spcPts val="1600"/>
              </a:spcBef>
              <a:spcAft>
                <a:spcPts val="1600"/>
              </a:spcAft>
              <a:buSzPts val="1800"/>
              <a:buNone/>
            </a:pPr>
            <a:r>
              <a:t/>
            </a:r>
            <a:endParaRPr/>
          </a:p>
        </p:txBody>
      </p:sp>
      <p:sp>
        <p:nvSpPr>
          <p:cNvPr id="373" name="Google Shape;373;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74" name="Google Shape;374;p50"/>
          <p:cNvPicPr preferRelativeResize="0"/>
          <p:nvPr/>
        </p:nvPicPr>
        <p:blipFill rotWithShape="1">
          <a:blip r:embed="rId3">
            <a:alphaModFix/>
          </a:blip>
          <a:srcRect b="0" l="0" r="0" t="0"/>
          <a:stretch/>
        </p:blipFill>
        <p:spPr>
          <a:xfrm>
            <a:off x="1176563" y="1352488"/>
            <a:ext cx="7077075" cy="29432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5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Print</a:t>
            </a:r>
            <a:endParaRPr/>
          </a:p>
        </p:txBody>
      </p:sp>
      <p:sp>
        <p:nvSpPr>
          <p:cNvPr id="380" name="Google Shape;380;p5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print() function outputs to console </a:t>
            </a:r>
            <a:endParaRPr/>
          </a:p>
          <a:p>
            <a:pPr indent="-342900" lvl="0" marL="457200" rtl="0" algn="l">
              <a:lnSpc>
                <a:spcPct val="115000"/>
              </a:lnSpc>
              <a:spcBef>
                <a:spcPts val="0"/>
              </a:spcBef>
              <a:spcAft>
                <a:spcPts val="0"/>
              </a:spcAft>
              <a:buSzPts val="1800"/>
              <a:buChar char="●"/>
            </a:pPr>
            <a:r>
              <a:rPr lang="en"/>
              <a:t>print() takes any number of arguments, of any type</a:t>
            </a:r>
            <a:endParaRPr/>
          </a:p>
          <a:p>
            <a:pPr indent="-342900" lvl="0" marL="457200" rtl="0" algn="l">
              <a:lnSpc>
                <a:spcPct val="115000"/>
              </a:lnSpc>
              <a:spcBef>
                <a:spcPts val="0"/>
              </a:spcBef>
              <a:spcAft>
                <a:spcPts val="0"/>
              </a:spcAft>
              <a:buSzPts val="1800"/>
              <a:buChar char="●"/>
            </a:pPr>
            <a:r>
              <a:rPr lang="en"/>
              <a:t>Excellent tool for debugging (the process of looking for and resolving the errors in your code.)</a:t>
            </a:r>
            <a:endParaRPr/>
          </a:p>
          <a:p>
            <a:pPr indent="0" lvl="0" marL="0" rtl="0" algn="l">
              <a:lnSpc>
                <a:spcPct val="115000"/>
              </a:lnSpc>
              <a:spcBef>
                <a:spcPts val="1600"/>
              </a:spcBef>
              <a:spcAft>
                <a:spcPts val="1600"/>
              </a:spcAft>
              <a:buSzPts val="1800"/>
              <a:buNone/>
            </a:pPr>
            <a:r>
              <a:t/>
            </a:r>
            <a:endParaRPr/>
          </a:p>
        </p:txBody>
      </p:sp>
      <p:sp>
        <p:nvSpPr>
          <p:cNvPr id="381" name="Google Shape;381;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Getting Started</a:t>
            </a:r>
            <a:endParaRPr/>
          </a:p>
        </p:txBody>
      </p:sp>
      <p:sp>
        <p:nvSpPr>
          <p:cNvPr id="88" name="Google Shape;88;p16"/>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lnSpc>
                <a:spcPct val="105000"/>
              </a:lnSpc>
              <a:spcBef>
                <a:spcPts val="0"/>
              </a:spcBef>
              <a:spcAft>
                <a:spcPts val="0"/>
              </a:spcAft>
              <a:buSzPts val="1800"/>
              <a:buAutoNum type="arabicPeriod"/>
            </a:pPr>
            <a:r>
              <a:rPr lang="en"/>
              <a:t>Make a folder in your USB stick. Name it “Monday”</a:t>
            </a:r>
            <a:endParaRPr/>
          </a:p>
          <a:p>
            <a:pPr indent="-342900" lvl="0" marL="457200" rtl="0" algn="l">
              <a:lnSpc>
                <a:spcPct val="105000"/>
              </a:lnSpc>
              <a:spcBef>
                <a:spcPts val="0"/>
              </a:spcBef>
              <a:spcAft>
                <a:spcPts val="0"/>
              </a:spcAft>
              <a:buSzPts val="1800"/>
              <a:buAutoNum type="arabicPeriod"/>
            </a:pPr>
            <a:r>
              <a:rPr lang="en"/>
              <a:t>Open Python IDLE</a:t>
            </a:r>
            <a:endParaRPr/>
          </a:p>
          <a:p>
            <a:pPr indent="-342900" lvl="0" marL="457200" rtl="0" algn="l">
              <a:lnSpc>
                <a:spcPct val="105000"/>
              </a:lnSpc>
              <a:spcBef>
                <a:spcPts val="0"/>
              </a:spcBef>
              <a:spcAft>
                <a:spcPts val="0"/>
              </a:spcAft>
              <a:buSzPts val="1800"/>
              <a:buAutoNum type="arabicPeriod"/>
            </a:pPr>
            <a:r>
              <a:rPr lang="en"/>
              <a:t>Create a new file</a:t>
            </a:r>
            <a:endParaRPr/>
          </a:p>
          <a:p>
            <a:pPr indent="-317500" lvl="1" marL="914400" rtl="0" algn="l">
              <a:lnSpc>
                <a:spcPct val="105000"/>
              </a:lnSpc>
              <a:spcBef>
                <a:spcPts val="0"/>
              </a:spcBef>
              <a:spcAft>
                <a:spcPts val="0"/>
              </a:spcAft>
              <a:buSzPts val="1400"/>
              <a:buAutoNum type="alphaLcPeriod"/>
            </a:pPr>
            <a:br>
              <a:rPr lang="en"/>
            </a:br>
            <a:br>
              <a:rPr lang="en"/>
            </a:br>
            <a:br>
              <a:rPr lang="en"/>
            </a:br>
            <a:br>
              <a:rPr lang="en"/>
            </a:br>
            <a:br>
              <a:rPr lang="en"/>
            </a:br>
            <a:endParaRPr/>
          </a:p>
          <a:p>
            <a:pPr indent="-342900" lvl="0" marL="457200" rtl="0" algn="l">
              <a:lnSpc>
                <a:spcPct val="105000"/>
              </a:lnSpc>
              <a:spcBef>
                <a:spcPts val="0"/>
              </a:spcBef>
              <a:spcAft>
                <a:spcPts val="0"/>
              </a:spcAft>
              <a:buSzPts val="1800"/>
              <a:buAutoNum type="arabicPeriod"/>
            </a:pPr>
            <a:r>
              <a:rPr lang="en"/>
              <a:t>Write a line of code</a:t>
            </a:r>
            <a:endParaRPr/>
          </a:p>
          <a:p>
            <a:pPr indent="-317500" lvl="1" marL="914400" rtl="0" algn="l">
              <a:lnSpc>
                <a:spcPct val="105000"/>
              </a:lnSpc>
              <a:spcBef>
                <a:spcPts val="0"/>
              </a:spcBef>
              <a:spcAft>
                <a:spcPts val="0"/>
              </a:spcAft>
              <a:buSzPts val="1400"/>
              <a:buAutoNum type="alphaLcPeriod"/>
            </a:pPr>
            <a:br>
              <a:rPr lang="en"/>
            </a:br>
            <a:endParaRPr/>
          </a:p>
          <a:p>
            <a:pPr indent="0" lvl="0" marL="914400" rtl="0" algn="l">
              <a:lnSpc>
                <a:spcPct val="105000"/>
              </a:lnSpc>
              <a:spcBef>
                <a:spcPts val="1200"/>
              </a:spcBef>
              <a:spcAft>
                <a:spcPts val="1200"/>
              </a:spcAft>
              <a:buNone/>
            </a:pPr>
            <a:r>
              <a:t/>
            </a:r>
            <a:endParaRPr/>
          </a:p>
        </p:txBody>
      </p:sp>
      <p:sp>
        <p:nvSpPr>
          <p:cNvPr id="89" name="Google Shape;89;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90" name="Google Shape;90;p16"/>
          <p:cNvPicPr preferRelativeResize="0"/>
          <p:nvPr/>
        </p:nvPicPr>
        <p:blipFill>
          <a:blip r:embed="rId3">
            <a:alphaModFix/>
          </a:blip>
          <a:stretch>
            <a:fillRect/>
          </a:stretch>
        </p:blipFill>
        <p:spPr>
          <a:xfrm>
            <a:off x="1164300" y="2222176"/>
            <a:ext cx="4613475" cy="1195625"/>
          </a:xfrm>
          <a:prstGeom prst="rect">
            <a:avLst/>
          </a:prstGeom>
          <a:noFill/>
          <a:ln>
            <a:noFill/>
          </a:ln>
        </p:spPr>
      </p:pic>
      <p:pic>
        <p:nvPicPr>
          <p:cNvPr id="91" name="Google Shape;91;p16"/>
          <p:cNvPicPr preferRelativeResize="0"/>
          <p:nvPr/>
        </p:nvPicPr>
        <p:blipFill>
          <a:blip r:embed="rId4">
            <a:alphaModFix/>
          </a:blip>
          <a:stretch>
            <a:fillRect/>
          </a:stretch>
        </p:blipFill>
        <p:spPr>
          <a:xfrm>
            <a:off x="1164300" y="3911975"/>
            <a:ext cx="1781120" cy="7074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52"/>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Print</a:t>
            </a:r>
            <a:endParaRPr/>
          </a:p>
        </p:txBody>
      </p:sp>
      <p:sp>
        <p:nvSpPr>
          <p:cNvPr id="387" name="Google Shape;387;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88" name="Google Shape;388;p52"/>
          <p:cNvPicPr preferRelativeResize="0"/>
          <p:nvPr/>
        </p:nvPicPr>
        <p:blipFill>
          <a:blip r:embed="rId3">
            <a:alphaModFix/>
          </a:blip>
          <a:stretch>
            <a:fillRect/>
          </a:stretch>
        </p:blipFill>
        <p:spPr>
          <a:xfrm>
            <a:off x="1783063" y="1324625"/>
            <a:ext cx="5577865" cy="2984849"/>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53"/>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Print</a:t>
            </a:r>
            <a:endParaRPr/>
          </a:p>
        </p:txBody>
      </p:sp>
      <p:sp>
        <p:nvSpPr>
          <p:cNvPr id="394" name="Google Shape;394;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95" name="Google Shape;395;p53"/>
          <p:cNvPicPr preferRelativeResize="0"/>
          <p:nvPr/>
        </p:nvPicPr>
        <p:blipFill>
          <a:blip r:embed="rId3">
            <a:alphaModFix/>
          </a:blip>
          <a:stretch>
            <a:fillRect/>
          </a:stretch>
        </p:blipFill>
        <p:spPr>
          <a:xfrm>
            <a:off x="729438" y="1528900"/>
            <a:ext cx="5577865" cy="2984849"/>
          </a:xfrm>
          <a:prstGeom prst="rect">
            <a:avLst/>
          </a:prstGeom>
          <a:noFill/>
          <a:ln>
            <a:noFill/>
          </a:ln>
        </p:spPr>
      </p:pic>
      <p:pic>
        <p:nvPicPr>
          <p:cNvPr id="396" name="Google Shape;396;p53"/>
          <p:cNvPicPr preferRelativeResize="0"/>
          <p:nvPr/>
        </p:nvPicPr>
        <p:blipFill>
          <a:blip r:embed="rId4">
            <a:alphaModFix/>
          </a:blip>
          <a:stretch>
            <a:fillRect/>
          </a:stretch>
        </p:blipFill>
        <p:spPr>
          <a:xfrm>
            <a:off x="4780900" y="1095075"/>
            <a:ext cx="3935725" cy="215910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5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Activity! </a:t>
            </a:r>
            <a:endParaRPr/>
          </a:p>
        </p:txBody>
      </p:sp>
      <p:sp>
        <p:nvSpPr>
          <p:cNvPr id="402" name="Google Shape;402;p5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lnSpc>
                <a:spcPct val="100000"/>
              </a:lnSpc>
              <a:spcBef>
                <a:spcPts val="0"/>
              </a:spcBef>
              <a:spcAft>
                <a:spcPts val="0"/>
              </a:spcAft>
              <a:buClr>
                <a:schemeClr val="dk2"/>
              </a:buClr>
              <a:buSzPts val="1800"/>
              <a:buFont typeface="Open Sans"/>
              <a:buChar char="-"/>
            </a:pPr>
            <a:r>
              <a:rPr lang="en"/>
              <a:t>Create two variables, (name them however you want) and assign them the values 4, and 7.</a:t>
            </a:r>
            <a:endParaRPr/>
          </a:p>
          <a:p>
            <a:pPr indent="-342900" lvl="0" marL="457200" rtl="0" algn="l">
              <a:lnSpc>
                <a:spcPct val="100000"/>
              </a:lnSpc>
              <a:spcBef>
                <a:spcPts val="0"/>
              </a:spcBef>
              <a:spcAft>
                <a:spcPts val="0"/>
              </a:spcAft>
              <a:buClr>
                <a:schemeClr val="dk2"/>
              </a:buClr>
              <a:buSzPts val="1800"/>
              <a:buFont typeface="Open Sans"/>
              <a:buChar char="-"/>
            </a:pPr>
            <a:r>
              <a:rPr lang="en"/>
              <a:t>Create a third variable that is the sum of the first two variables.</a:t>
            </a:r>
            <a:endParaRPr/>
          </a:p>
          <a:p>
            <a:pPr indent="-342900" lvl="0" marL="457200" rtl="0" algn="l">
              <a:lnSpc>
                <a:spcPct val="100000"/>
              </a:lnSpc>
              <a:spcBef>
                <a:spcPts val="0"/>
              </a:spcBef>
              <a:spcAft>
                <a:spcPts val="0"/>
              </a:spcAft>
              <a:buClr>
                <a:schemeClr val="dk2"/>
              </a:buClr>
              <a:buSzPts val="1800"/>
              <a:buFont typeface="Open Sans"/>
              <a:buChar char="-"/>
            </a:pPr>
            <a:r>
              <a:rPr lang="en"/>
              <a:t>Print the value of the third variable multiplied by 4.5. You must use the third variable in your print function.</a:t>
            </a:r>
            <a:endParaRPr/>
          </a:p>
          <a:p>
            <a:pPr indent="0" lvl="0" marL="0" rtl="0" algn="l">
              <a:spcBef>
                <a:spcPts val="0"/>
              </a:spcBef>
              <a:spcAft>
                <a:spcPts val="1200"/>
              </a:spcAft>
              <a:buNone/>
            </a:pPr>
            <a:r>
              <a:t/>
            </a:r>
            <a:endParaRPr/>
          </a:p>
        </p:txBody>
      </p:sp>
      <p:sp>
        <p:nvSpPr>
          <p:cNvPr id="403" name="Google Shape;403;p5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5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Input</a:t>
            </a:r>
            <a:endParaRPr/>
          </a:p>
        </p:txBody>
      </p:sp>
      <p:sp>
        <p:nvSpPr>
          <p:cNvPr id="409" name="Google Shape;409;p55"/>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input(prompt_sting) takes in a prompt string (optional), returns whatever string the user inputs</a:t>
            </a:r>
            <a:endParaRPr/>
          </a:p>
          <a:p>
            <a:pPr indent="-342900" lvl="0" marL="457200" rtl="0" algn="l">
              <a:lnSpc>
                <a:spcPct val="115000"/>
              </a:lnSpc>
              <a:spcBef>
                <a:spcPts val="0"/>
              </a:spcBef>
              <a:spcAft>
                <a:spcPts val="0"/>
              </a:spcAft>
              <a:buSzPts val="1800"/>
              <a:buChar char="●"/>
            </a:pPr>
            <a:r>
              <a:rPr lang="en"/>
              <a:t>Unlike print, input only takes in ONE string</a:t>
            </a:r>
            <a:endParaRPr/>
          </a:p>
          <a:p>
            <a:pPr indent="0" lvl="0" marL="0" rtl="0" algn="l">
              <a:lnSpc>
                <a:spcPct val="115000"/>
              </a:lnSpc>
              <a:spcBef>
                <a:spcPts val="1600"/>
              </a:spcBef>
              <a:spcAft>
                <a:spcPts val="1600"/>
              </a:spcAft>
              <a:buSzPts val="1800"/>
              <a:buNone/>
            </a:pPr>
            <a:r>
              <a:t/>
            </a:r>
            <a:endParaRPr/>
          </a:p>
        </p:txBody>
      </p:sp>
      <p:sp>
        <p:nvSpPr>
          <p:cNvPr id="410" name="Google Shape;410;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56"/>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 Conversions</a:t>
            </a:r>
            <a:endParaRPr/>
          </a:p>
        </p:txBody>
      </p:sp>
      <p:sp>
        <p:nvSpPr>
          <p:cNvPr id="416" name="Google Shape;416;p56"/>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SzPts val="1400"/>
              <a:buChar char="●"/>
            </a:pPr>
            <a:r>
              <a:rPr lang="en" sz="1400"/>
              <a:t>input() only returns strings, even when the user types in only digits</a:t>
            </a:r>
            <a:endParaRPr sz="1400"/>
          </a:p>
          <a:p>
            <a:pPr indent="-317500" lvl="0" marL="457200" rtl="0" algn="l">
              <a:lnSpc>
                <a:spcPct val="115000"/>
              </a:lnSpc>
              <a:spcBef>
                <a:spcPts val="0"/>
              </a:spcBef>
              <a:spcAft>
                <a:spcPts val="0"/>
              </a:spcAft>
              <a:buSzPts val="1400"/>
              <a:buChar char="●"/>
            </a:pPr>
            <a:r>
              <a:rPr lang="en" sz="1400"/>
              <a:t>What if you want to do math with the input?</a:t>
            </a:r>
            <a:endParaRPr sz="1400"/>
          </a:p>
          <a:p>
            <a:pPr indent="-317500" lvl="0" marL="457200" rtl="0" algn="l">
              <a:lnSpc>
                <a:spcPct val="115000"/>
              </a:lnSpc>
              <a:spcBef>
                <a:spcPts val="0"/>
              </a:spcBef>
              <a:spcAft>
                <a:spcPts val="0"/>
              </a:spcAft>
              <a:buSzPts val="1400"/>
              <a:buChar char="●"/>
            </a:pPr>
            <a:r>
              <a:rPr lang="en" sz="1400"/>
              <a:t>int(x) converts x to an integer</a:t>
            </a:r>
            <a:endParaRPr sz="1400"/>
          </a:p>
          <a:p>
            <a:pPr indent="-317500" lvl="1" marL="914400" rtl="0" algn="l">
              <a:lnSpc>
                <a:spcPct val="115000"/>
              </a:lnSpc>
              <a:spcBef>
                <a:spcPts val="0"/>
              </a:spcBef>
              <a:spcAft>
                <a:spcPts val="0"/>
              </a:spcAft>
              <a:buSzPts val="1400"/>
              <a:buChar char="○"/>
            </a:pPr>
            <a:r>
              <a:rPr lang="en" sz="1400"/>
              <a:t>If x is a float, this truncates the value (rounds </a:t>
            </a:r>
            <a:r>
              <a:rPr lang="en" sz="1400" u="sng"/>
              <a:t>down</a:t>
            </a:r>
            <a:r>
              <a:rPr lang="en" sz="1400"/>
              <a:t> to the nearest integer)</a:t>
            </a:r>
            <a:endParaRPr sz="1400"/>
          </a:p>
          <a:p>
            <a:pPr indent="-317500" lvl="1" marL="914400" rtl="0" algn="l">
              <a:lnSpc>
                <a:spcPct val="115000"/>
              </a:lnSpc>
              <a:spcBef>
                <a:spcPts val="0"/>
              </a:spcBef>
              <a:spcAft>
                <a:spcPts val="0"/>
              </a:spcAft>
              <a:buSzPts val="1400"/>
              <a:buChar char="○"/>
            </a:pPr>
            <a:r>
              <a:rPr lang="en" sz="1400"/>
              <a:t>If x is a string, this only works if the string is only digits</a:t>
            </a:r>
            <a:endParaRPr sz="1400"/>
          </a:p>
          <a:p>
            <a:pPr indent="-317500" lvl="0" marL="457200" rtl="0" algn="l">
              <a:lnSpc>
                <a:spcPct val="115000"/>
              </a:lnSpc>
              <a:spcBef>
                <a:spcPts val="0"/>
              </a:spcBef>
              <a:spcAft>
                <a:spcPts val="0"/>
              </a:spcAft>
              <a:buSzPts val="1400"/>
              <a:buChar char="●"/>
            </a:pPr>
            <a:r>
              <a:rPr lang="en" sz="1400"/>
              <a:t>float(x) converts x to a floating point number</a:t>
            </a:r>
            <a:endParaRPr sz="1400"/>
          </a:p>
          <a:p>
            <a:pPr indent="-317500" lvl="0" marL="457200" rtl="0" algn="l">
              <a:lnSpc>
                <a:spcPct val="115000"/>
              </a:lnSpc>
              <a:spcBef>
                <a:spcPts val="0"/>
              </a:spcBef>
              <a:spcAft>
                <a:spcPts val="0"/>
              </a:spcAft>
              <a:buSzPts val="1400"/>
              <a:buChar char="●"/>
            </a:pPr>
            <a:r>
              <a:rPr lang="en" sz="1400"/>
              <a:t>str(x) converts x to a string</a:t>
            </a:r>
            <a:endParaRPr sz="1400"/>
          </a:p>
        </p:txBody>
      </p:sp>
      <p:sp>
        <p:nvSpPr>
          <p:cNvPr id="417" name="Google Shape;417;p5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57"/>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 Conversion Example</a:t>
            </a:r>
            <a:endParaRPr/>
          </a:p>
        </p:txBody>
      </p:sp>
      <p:sp>
        <p:nvSpPr>
          <p:cNvPr id="423" name="Google Shape;423;p57"/>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rPr lang="en"/>
              <a:t>Write a program that asks the user to input values for the lengths of two sides of a right triangle, and prints out the length of the hypotenuse.</a:t>
            </a:r>
            <a:endParaRPr/>
          </a:p>
        </p:txBody>
      </p:sp>
      <p:sp>
        <p:nvSpPr>
          <p:cNvPr id="424" name="Google Shape;424;p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25" name="Google Shape;425;p57"/>
          <p:cNvPicPr preferRelativeResize="0"/>
          <p:nvPr/>
        </p:nvPicPr>
        <p:blipFill rotWithShape="1">
          <a:blip r:embed="rId3">
            <a:alphaModFix/>
          </a:blip>
          <a:srcRect b="0" l="0" r="0" t="0"/>
          <a:stretch/>
        </p:blipFill>
        <p:spPr>
          <a:xfrm>
            <a:off x="1442248" y="2643650"/>
            <a:ext cx="1053101" cy="2048125"/>
          </a:xfrm>
          <a:prstGeom prst="rect">
            <a:avLst/>
          </a:prstGeom>
          <a:noFill/>
          <a:ln>
            <a:noFill/>
          </a:ln>
        </p:spPr>
      </p:pic>
      <p:sp>
        <p:nvSpPr>
          <p:cNvPr id="426" name="Google Shape;426;p57"/>
          <p:cNvSpPr txBox="1"/>
          <p:nvPr/>
        </p:nvSpPr>
        <p:spPr>
          <a:xfrm>
            <a:off x="0" y="4825550"/>
            <a:ext cx="6384900" cy="744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ADADAD"/>
                </a:solidFill>
                <a:latin typeface="Arial"/>
                <a:ea typeface="Arial"/>
                <a:cs typeface="Arial"/>
                <a:sym typeface="Arial"/>
              </a:rPr>
              <a:t>Image source: https://commons.wikimedia.org/wiki/File:Pythagorean_theorem_abc.svg</a:t>
            </a:r>
            <a:endParaRPr b="0" i="0" sz="800" u="none" cap="none" strike="noStrike">
              <a:solidFill>
                <a:srgbClr val="ADADAD"/>
              </a:solidFill>
              <a:latin typeface="Arial"/>
              <a:ea typeface="Arial"/>
              <a:cs typeface="Arial"/>
              <a:sym typeface="Arial"/>
            </a:endParaRPr>
          </a:p>
        </p:txBody>
      </p:sp>
      <p:pic>
        <p:nvPicPr>
          <p:cNvPr id="427" name="Google Shape;427;p57"/>
          <p:cNvPicPr preferRelativeResize="0"/>
          <p:nvPr/>
        </p:nvPicPr>
        <p:blipFill rotWithShape="1">
          <a:blip r:embed="rId4">
            <a:alphaModFix/>
          </a:blip>
          <a:srcRect b="0" l="0" r="0" t="43744"/>
          <a:stretch/>
        </p:blipFill>
        <p:spPr>
          <a:xfrm>
            <a:off x="2905625" y="3051925"/>
            <a:ext cx="5175225" cy="1231575"/>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58"/>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 Conversion Example</a:t>
            </a:r>
            <a:endParaRPr/>
          </a:p>
        </p:txBody>
      </p:sp>
      <p:sp>
        <p:nvSpPr>
          <p:cNvPr id="433" name="Google Shape;433;p58"/>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rPr lang="en"/>
              <a:t>Write a program that asks the user to input values for the lengths of two sides of a right triangle, and prints out the length of the hypotenuse.</a:t>
            </a:r>
            <a:endParaRPr/>
          </a:p>
        </p:txBody>
      </p:sp>
      <p:sp>
        <p:nvSpPr>
          <p:cNvPr id="434" name="Google Shape;434;p5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35" name="Google Shape;435;p58"/>
          <p:cNvPicPr preferRelativeResize="0"/>
          <p:nvPr/>
        </p:nvPicPr>
        <p:blipFill rotWithShape="1">
          <a:blip r:embed="rId3">
            <a:alphaModFix/>
          </a:blip>
          <a:srcRect b="0" l="0" r="0" t="0"/>
          <a:stretch/>
        </p:blipFill>
        <p:spPr>
          <a:xfrm>
            <a:off x="1383325" y="2698950"/>
            <a:ext cx="1100975" cy="2141249"/>
          </a:xfrm>
          <a:prstGeom prst="rect">
            <a:avLst/>
          </a:prstGeom>
          <a:noFill/>
          <a:ln>
            <a:noFill/>
          </a:ln>
        </p:spPr>
      </p:pic>
      <p:pic>
        <p:nvPicPr>
          <p:cNvPr id="436" name="Google Shape;436;p58"/>
          <p:cNvPicPr preferRelativeResize="0"/>
          <p:nvPr/>
        </p:nvPicPr>
        <p:blipFill rotWithShape="1">
          <a:blip r:embed="rId4">
            <a:alphaModFix/>
          </a:blip>
          <a:srcRect b="0" l="0" r="0" t="0"/>
          <a:stretch/>
        </p:blipFill>
        <p:spPr>
          <a:xfrm>
            <a:off x="2850325" y="2674938"/>
            <a:ext cx="5175225" cy="218927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59"/>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Comments</a:t>
            </a:r>
            <a:endParaRPr/>
          </a:p>
        </p:txBody>
      </p:sp>
      <p:sp>
        <p:nvSpPr>
          <p:cNvPr id="442" name="Google Shape;442;p59"/>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Sometimes you want to write notes in your code: lines in English (not Python) that explain how your code works.</a:t>
            </a:r>
            <a:endParaRPr/>
          </a:p>
          <a:p>
            <a:pPr indent="-342900" lvl="0" marL="457200" rtl="0" algn="l">
              <a:lnSpc>
                <a:spcPct val="115000"/>
              </a:lnSpc>
              <a:spcBef>
                <a:spcPts val="0"/>
              </a:spcBef>
              <a:spcAft>
                <a:spcPts val="0"/>
              </a:spcAft>
              <a:buSzPts val="1800"/>
              <a:buChar char="●"/>
            </a:pPr>
            <a:r>
              <a:rPr lang="en"/>
              <a:t>To do this you start a line with </a:t>
            </a:r>
            <a:r>
              <a:rPr lang="en">
                <a:solidFill>
                  <a:schemeClr val="dk1"/>
                </a:solidFill>
              </a:rPr>
              <a:t>#</a:t>
            </a:r>
            <a:endParaRPr>
              <a:solidFill>
                <a:schemeClr val="dk1"/>
              </a:solidFill>
            </a:endParaRPr>
          </a:p>
          <a:p>
            <a:pPr indent="-342900" lvl="0" marL="457200" rtl="0" algn="l">
              <a:lnSpc>
                <a:spcPct val="115000"/>
              </a:lnSpc>
              <a:spcBef>
                <a:spcPts val="0"/>
              </a:spcBef>
              <a:spcAft>
                <a:spcPts val="0"/>
              </a:spcAft>
              <a:buSzPts val="1800"/>
              <a:buChar char="●"/>
            </a:pPr>
            <a:r>
              <a:rPr lang="en"/>
              <a:t>Anything past the </a:t>
            </a:r>
            <a:r>
              <a:rPr lang="en">
                <a:solidFill>
                  <a:schemeClr val="dk1"/>
                </a:solidFill>
              </a:rPr>
              <a:t>#</a:t>
            </a:r>
            <a:r>
              <a:rPr lang="en"/>
              <a:t> symbol is ignored by the interpreter</a:t>
            </a:r>
            <a:endParaRPr/>
          </a:p>
        </p:txBody>
      </p:sp>
      <p:sp>
        <p:nvSpPr>
          <p:cNvPr id="443" name="Google Shape;443;p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44" name="Google Shape;444;p59"/>
          <p:cNvPicPr preferRelativeResize="0"/>
          <p:nvPr/>
        </p:nvPicPr>
        <p:blipFill>
          <a:blip r:embed="rId3">
            <a:alphaModFix/>
          </a:blip>
          <a:stretch>
            <a:fillRect/>
          </a:stretch>
        </p:blipFill>
        <p:spPr>
          <a:xfrm>
            <a:off x="2267575" y="3470700"/>
            <a:ext cx="6446875" cy="127915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60"/>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Errors</a:t>
            </a:r>
            <a:endParaRPr/>
          </a:p>
        </p:txBody>
      </p:sp>
      <p:sp>
        <p:nvSpPr>
          <p:cNvPr id="450" name="Google Shape;450;p60"/>
          <p:cNvSpPr txBox="1"/>
          <p:nvPr>
            <p:ph idx="1" type="body"/>
          </p:nvPr>
        </p:nvSpPr>
        <p:spPr>
          <a:xfrm>
            <a:off x="727650" y="1227175"/>
            <a:ext cx="7688700" cy="2261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If you write code that does not follow the syntax rules for Python (it doesn’t make sense), you will get a </a:t>
            </a:r>
            <a:r>
              <a:rPr lang="en">
                <a:solidFill>
                  <a:schemeClr val="dk1"/>
                </a:solidFill>
              </a:rPr>
              <a:t>syntax error</a:t>
            </a:r>
            <a:r>
              <a:rPr lang="en"/>
              <a:t>:</a:t>
            </a:r>
            <a:endParaRPr/>
          </a:p>
          <a:p>
            <a:pPr indent="-317500" lvl="1" marL="914400" rtl="0" algn="l">
              <a:lnSpc>
                <a:spcPct val="115000"/>
              </a:lnSpc>
              <a:spcBef>
                <a:spcPts val="0"/>
              </a:spcBef>
              <a:spcAft>
                <a:spcPts val="0"/>
              </a:spcAft>
              <a:buSzPts val="1400"/>
              <a:buChar char="○"/>
            </a:pPr>
            <a:r>
              <a:rPr lang="en"/>
              <a:t>Example: </a:t>
            </a:r>
            <a:r>
              <a:rPr lang="en">
                <a:latin typeface="Courier New"/>
                <a:ea typeface="Courier New"/>
                <a:cs typeface="Courier New"/>
                <a:sym typeface="Courier New"/>
              </a:rPr>
              <a:t>9 + -</a:t>
            </a:r>
            <a:endParaRPr>
              <a:latin typeface="Courier New"/>
              <a:ea typeface="Courier New"/>
              <a:cs typeface="Courier New"/>
              <a:sym typeface="Courier New"/>
            </a:endParaRPr>
          </a:p>
          <a:p>
            <a:pPr indent="-342900" lvl="0" marL="457200" rtl="0" algn="l">
              <a:lnSpc>
                <a:spcPct val="115000"/>
              </a:lnSpc>
              <a:spcBef>
                <a:spcPts val="0"/>
              </a:spcBef>
              <a:spcAft>
                <a:spcPts val="0"/>
              </a:spcAft>
              <a:buSzPts val="1800"/>
              <a:buChar char="●"/>
            </a:pPr>
            <a:r>
              <a:rPr lang="en"/>
              <a:t>If you write code that is valid syntax, but can’t be evaluated for other reasons, you will get a </a:t>
            </a:r>
            <a:r>
              <a:rPr lang="en">
                <a:solidFill>
                  <a:schemeClr val="dk1"/>
                </a:solidFill>
              </a:rPr>
              <a:t>runtime error</a:t>
            </a:r>
            <a:r>
              <a:rPr lang="en"/>
              <a:t>:</a:t>
            </a:r>
            <a:endParaRPr/>
          </a:p>
          <a:p>
            <a:pPr indent="-317500" lvl="1" marL="914400" rtl="0" algn="l">
              <a:lnSpc>
                <a:spcPct val="115000"/>
              </a:lnSpc>
              <a:spcBef>
                <a:spcPts val="0"/>
              </a:spcBef>
              <a:spcAft>
                <a:spcPts val="0"/>
              </a:spcAft>
              <a:buSzPts val="1400"/>
              <a:buChar char="○"/>
            </a:pPr>
            <a:r>
              <a:rPr lang="en"/>
              <a:t>Example: </a:t>
            </a:r>
            <a:r>
              <a:rPr lang="en">
                <a:latin typeface="Courier New"/>
                <a:ea typeface="Courier New"/>
                <a:cs typeface="Courier New"/>
                <a:sym typeface="Courier New"/>
              </a:rPr>
              <a:t>6 / 0</a:t>
            </a:r>
            <a:endParaRPr>
              <a:latin typeface="Courier New"/>
              <a:ea typeface="Courier New"/>
              <a:cs typeface="Courier New"/>
              <a:sym typeface="Courier New"/>
            </a:endParaRPr>
          </a:p>
          <a:p>
            <a:pPr indent="-317500" lvl="1" marL="914400" rtl="0" algn="l">
              <a:lnSpc>
                <a:spcPct val="115000"/>
              </a:lnSpc>
              <a:spcBef>
                <a:spcPts val="0"/>
              </a:spcBef>
              <a:spcAft>
                <a:spcPts val="0"/>
              </a:spcAft>
              <a:buSzPts val="1400"/>
              <a:buChar char="○"/>
            </a:pPr>
            <a:r>
              <a:rPr lang="en"/>
              <a:t>Runtime errors typically occur when the expression </a:t>
            </a:r>
            <a:r>
              <a:rPr b="1" lang="en"/>
              <a:t>could</a:t>
            </a:r>
            <a:r>
              <a:rPr lang="en"/>
              <a:t> be valid Python if you ignore the types or values of the variables and literals involved.</a:t>
            </a:r>
            <a:endParaRPr/>
          </a:p>
          <a:p>
            <a:pPr indent="-342900" lvl="0" marL="457200" rtl="0" algn="l">
              <a:lnSpc>
                <a:spcPct val="115000"/>
              </a:lnSpc>
              <a:spcBef>
                <a:spcPts val="0"/>
              </a:spcBef>
              <a:spcAft>
                <a:spcPts val="0"/>
              </a:spcAft>
              <a:buSzPts val="1800"/>
              <a:buChar char="●"/>
            </a:pPr>
            <a:r>
              <a:rPr lang="en"/>
              <a:t>If you write code that Python has no problems with, but doesn’t do what you intended, that’s a </a:t>
            </a:r>
            <a:r>
              <a:rPr lang="en">
                <a:solidFill>
                  <a:schemeClr val="dk1"/>
                </a:solidFill>
              </a:rPr>
              <a:t>logic error</a:t>
            </a:r>
            <a:r>
              <a:rPr lang="en"/>
              <a:t>:</a:t>
            </a:r>
            <a:endParaRPr/>
          </a:p>
          <a:p>
            <a:pPr indent="-317500" lvl="1" marL="914400" rtl="0" algn="l">
              <a:lnSpc>
                <a:spcPct val="115000"/>
              </a:lnSpc>
              <a:spcBef>
                <a:spcPts val="0"/>
              </a:spcBef>
              <a:spcAft>
                <a:spcPts val="0"/>
              </a:spcAft>
              <a:buSzPts val="1400"/>
              <a:buChar char="○"/>
            </a:pPr>
            <a:r>
              <a:rPr lang="en"/>
              <a:t>Example:  </a:t>
            </a:r>
            <a:r>
              <a:rPr lang="en">
                <a:latin typeface="Courier New"/>
                <a:ea typeface="Courier New"/>
                <a:cs typeface="Courier New"/>
                <a:sym typeface="Courier New"/>
              </a:rPr>
              <a:t>print(“x+y is”, x*y)</a:t>
            </a:r>
            <a:r>
              <a:rPr lang="en"/>
              <a:t>, when you wanted to print (“x+y is”, x+y)</a:t>
            </a:r>
            <a:endParaRPr/>
          </a:p>
        </p:txBody>
      </p:sp>
      <p:sp>
        <p:nvSpPr>
          <p:cNvPr id="451" name="Google Shape;451;p6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61"/>
          <p:cNvSpPr txBox="1"/>
          <p:nvPr>
            <p:ph type="title"/>
          </p:nvPr>
        </p:nvSpPr>
        <p:spPr>
          <a:xfrm>
            <a:off x="311700" y="32577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Activity: Money to buy Cookies</a:t>
            </a:r>
            <a:endParaRPr/>
          </a:p>
        </p:txBody>
      </p:sp>
      <p:sp>
        <p:nvSpPr>
          <p:cNvPr id="457" name="Google Shape;457;p61"/>
          <p:cNvSpPr txBox="1"/>
          <p:nvPr>
            <p:ph idx="1" type="body"/>
          </p:nvPr>
        </p:nvSpPr>
        <p:spPr>
          <a:xfrm>
            <a:off x="311700" y="1286625"/>
            <a:ext cx="8520600" cy="3302700"/>
          </a:xfrm>
          <a:prstGeom prst="rect">
            <a:avLst/>
          </a:prstGeom>
        </p:spPr>
        <p:txBody>
          <a:bodyPr anchorCtr="0" anchor="t" bIns="91425" lIns="91425" spcFirstLastPara="1" rIns="91425" wrap="square" tIns="91425">
            <a:normAutofit fontScale="25000" lnSpcReduction="20000"/>
          </a:bodyPr>
          <a:lstStyle/>
          <a:p>
            <a:pPr indent="-342900" lvl="0" marL="457200" rtl="0" algn="l">
              <a:lnSpc>
                <a:spcPct val="150000"/>
              </a:lnSpc>
              <a:spcBef>
                <a:spcPts val="0"/>
              </a:spcBef>
              <a:spcAft>
                <a:spcPts val="0"/>
              </a:spcAft>
              <a:buSzPct val="100000"/>
              <a:buChar char="-"/>
            </a:pPr>
            <a:r>
              <a:rPr lang="en" sz="7200"/>
              <a:t>Create a variable, name it userMoney and assign some value to it. </a:t>
            </a:r>
            <a:endParaRPr sz="7200"/>
          </a:p>
          <a:p>
            <a:pPr indent="-342900" lvl="0" marL="457200" rtl="0" algn="l">
              <a:lnSpc>
                <a:spcPct val="150000"/>
              </a:lnSpc>
              <a:spcBef>
                <a:spcPts val="0"/>
              </a:spcBef>
              <a:spcAft>
                <a:spcPts val="0"/>
              </a:spcAft>
              <a:buSzPct val="100000"/>
              <a:buChar char="-"/>
            </a:pPr>
            <a:r>
              <a:rPr lang="en" sz="7200"/>
              <a:t>Create a variable, numCookies that will calculate the amount of cookies.</a:t>
            </a:r>
            <a:endParaRPr sz="7200"/>
          </a:p>
          <a:p>
            <a:pPr indent="-342900" lvl="1" marL="914400" rtl="0" algn="l">
              <a:lnSpc>
                <a:spcPct val="150000"/>
              </a:lnSpc>
              <a:spcBef>
                <a:spcPts val="0"/>
              </a:spcBef>
              <a:spcAft>
                <a:spcPts val="0"/>
              </a:spcAft>
              <a:buSzPct val="100000"/>
              <a:buChar char="-"/>
            </a:pPr>
            <a:r>
              <a:rPr lang="en" sz="7200"/>
              <a:t>Each cookie costs $1.50 (float). Assume fractions of a cookie can be bought and assume the userMoney will always be $1 or higher.)</a:t>
            </a:r>
            <a:endParaRPr sz="7200"/>
          </a:p>
          <a:p>
            <a:pPr indent="-342900" lvl="0" marL="457200" rtl="0" algn="l">
              <a:lnSpc>
                <a:spcPct val="150000"/>
              </a:lnSpc>
              <a:spcBef>
                <a:spcPts val="0"/>
              </a:spcBef>
              <a:spcAft>
                <a:spcPts val="0"/>
              </a:spcAft>
              <a:buSzPct val="100000"/>
              <a:buChar char="-"/>
            </a:pPr>
            <a:r>
              <a:rPr lang="en" sz="7200"/>
              <a:t>Print numCookies as a float</a:t>
            </a:r>
            <a:endParaRPr sz="7200"/>
          </a:p>
          <a:p>
            <a:pPr indent="-342900" lvl="0" marL="457200" rtl="0" algn="l">
              <a:lnSpc>
                <a:spcPct val="150000"/>
              </a:lnSpc>
              <a:spcBef>
                <a:spcPts val="0"/>
              </a:spcBef>
              <a:spcAft>
                <a:spcPts val="0"/>
              </a:spcAft>
              <a:buSzPct val="100000"/>
              <a:buChar char="-"/>
            </a:pPr>
            <a:r>
              <a:rPr lang="en" sz="7200"/>
              <a:t>Print numCookies as an integer (no fractional cookies)</a:t>
            </a:r>
            <a:endParaRPr sz="7200"/>
          </a:p>
          <a:p>
            <a:pPr indent="-342900" lvl="0" marL="457200" rtl="0" algn="l">
              <a:lnSpc>
                <a:spcPct val="150000"/>
              </a:lnSpc>
              <a:spcBef>
                <a:spcPts val="0"/>
              </a:spcBef>
              <a:spcAft>
                <a:spcPts val="0"/>
              </a:spcAft>
              <a:buSzPct val="100000"/>
              <a:buChar char="-"/>
            </a:pPr>
            <a:r>
              <a:rPr lang="en" sz="7200"/>
              <a:t>Print the user’s change (</a:t>
            </a:r>
            <a:r>
              <a:rPr b="1" lang="en" sz="7200"/>
              <a:t>you may create a new variable for this</a:t>
            </a:r>
            <a:r>
              <a:rPr lang="en" sz="7200"/>
              <a:t>)</a:t>
            </a:r>
            <a:endParaRPr sz="7200"/>
          </a:p>
          <a:p>
            <a:pPr indent="0" lvl="0" marL="0" rtl="0" algn="l">
              <a:spcBef>
                <a:spcPts val="1200"/>
              </a:spcBef>
              <a:spcAft>
                <a:spcPts val="0"/>
              </a:spcAft>
              <a:buNone/>
            </a:pPr>
            <a:r>
              <a:t/>
            </a:r>
            <a:endParaRPr sz="7200"/>
          </a:p>
          <a:p>
            <a:pPr indent="0" lvl="0" marL="0" rtl="0" algn="l">
              <a:spcBef>
                <a:spcPts val="1200"/>
              </a:spcBef>
              <a:spcAft>
                <a:spcPts val="0"/>
              </a:spcAft>
              <a:buNone/>
            </a:pPr>
            <a:r>
              <a:rPr lang="en" sz="7200"/>
              <a:t>	</a:t>
            </a:r>
            <a:endParaRPr/>
          </a:p>
          <a:p>
            <a:pPr indent="0" lvl="0" marL="0" rtl="0" algn="l">
              <a:spcBef>
                <a:spcPts val="1200"/>
              </a:spcBef>
              <a:spcAft>
                <a:spcPts val="1200"/>
              </a:spcAft>
              <a:buNone/>
            </a:pPr>
            <a:r>
              <a:t/>
            </a:r>
            <a:endParaRPr/>
          </a:p>
        </p:txBody>
      </p:sp>
      <p:sp>
        <p:nvSpPr>
          <p:cNvPr id="458" name="Google Shape;458;p6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Commands</a:t>
            </a:r>
            <a:endParaRPr/>
          </a:p>
        </p:txBody>
      </p:sp>
      <p:sp>
        <p:nvSpPr>
          <p:cNvPr id="97" name="Google Shape;97;p1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81000" lvl="0" marL="457200" rtl="0" algn="l">
              <a:spcBef>
                <a:spcPts val="0"/>
              </a:spcBef>
              <a:spcAft>
                <a:spcPts val="0"/>
              </a:spcAft>
              <a:buSzPts val="2400"/>
              <a:buChar char="●"/>
            </a:pPr>
            <a:r>
              <a:rPr lang="en" sz="2400"/>
              <a:t>Linux Commands</a:t>
            </a:r>
            <a:endParaRPr sz="2400"/>
          </a:p>
          <a:p>
            <a:pPr indent="-381000" lvl="1" marL="914400" rtl="0" algn="l">
              <a:spcBef>
                <a:spcPts val="0"/>
              </a:spcBef>
              <a:spcAft>
                <a:spcPts val="0"/>
              </a:spcAft>
              <a:buSzPts val="2400"/>
              <a:buChar char="○"/>
            </a:pPr>
            <a:r>
              <a:rPr lang="en" sz="2400"/>
              <a:t>Create a file: nano [name of file]</a:t>
            </a:r>
            <a:endParaRPr sz="2400"/>
          </a:p>
          <a:p>
            <a:pPr indent="-381000" lvl="1" marL="914400" rtl="0" algn="l">
              <a:spcBef>
                <a:spcPts val="0"/>
              </a:spcBef>
              <a:spcAft>
                <a:spcPts val="0"/>
              </a:spcAft>
              <a:buSzPts val="2400"/>
              <a:buChar char="○"/>
            </a:pPr>
            <a:r>
              <a:rPr lang="en" sz="2400"/>
              <a:t>Create a folder: mkdir [name of folder]</a:t>
            </a:r>
            <a:endParaRPr sz="2400"/>
          </a:p>
          <a:p>
            <a:pPr indent="-381000" lvl="1" marL="914400" rtl="0" algn="l">
              <a:spcBef>
                <a:spcPts val="0"/>
              </a:spcBef>
              <a:spcAft>
                <a:spcPts val="0"/>
              </a:spcAft>
              <a:buSzPts val="2400"/>
              <a:buChar char="○"/>
            </a:pPr>
            <a:r>
              <a:rPr lang="en" sz="2400"/>
              <a:t>Enter a folder: cd [name of folder]</a:t>
            </a:r>
            <a:endParaRPr sz="2400"/>
          </a:p>
          <a:p>
            <a:pPr indent="-381000" lvl="1" marL="914400" rtl="0" algn="l">
              <a:spcBef>
                <a:spcPts val="0"/>
              </a:spcBef>
              <a:spcAft>
                <a:spcPts val="0"/>
              </a:spcAft>
              <a:buSzPts val="2400"/>
              <a:buChar char="○"/>
            </a:pPr>
            <a:r>
              <a:rPr lang="en" sz="2400"/>
              <a:t>Exit a folder: cd ..</a:t>
            </a:r>
            <a:endParaRPr sz="2400"/>
          </a:p>
          <a:p>
            <a:pPr indent="-381000" lvl="0" marL="457200" rtl="0" algn="l">
              <a:spcBef>
                <a:spcPts val="0"/>
              </a:spcBef>
              <a:spcAft>
                <a:spcPts val="0"/>
              </a:spcAft>
              <a:buSzPts val="2400"/>
              <a:buChar char="●"/>
            </a:pPr>
            <a:r>
              <a:rPr lang="en" sz="2400"/>
              <a:t>In your Monday folder</a:t>
            </a:r>
            <a:endParaRPr sz="2400"/>
          </a:p>
          <a:p>
            <a:pPr indent="-355600" lvl="1" marL="914400" rtl="0" algn="l">
              <a:spcBef>
                <a:spcPts val="0"/>
              </a:spcBef>
              <a:spcAft>
                <a:spcPts val="0"/>
              </a:spcAft>
              <a:buSzPts val="2000"/>
              <a:buChar char="○"/>
            </a:pPr>
            <a:r>
              <a:rPr lang="en" sz="2000"/>
              <a:t>nano first_program.py</a:t>
            </a:r>
            <a:endParaRPr sz="2000"/>
          </a:p>
        </p:txBody>
      </p:sp>
      <p:sp>
        <p:nvSpPr>
          <p:cNvPr id="98" name="Google Shape;98;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6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Solution!</a:t>
            </a:r>
            <a:endParaRPr/>
          </a:p>
        </p:txBody>
      </p:sp>
      <p:sp>
        <p:nvSpPr>
          <p:cNvPr id="464" name="Google Shape;464;p62"/>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en">
                <a:solidFill>
                  <a:srgbClr val="000000"/>
                </a:solidFill>
              </a:rPr>
              <a:t>userMoney = float(some assigned value of money)</a:t>
            </a:r>
            <a:endParaRPr>
              <a:solidFill>
                <a:srgbClr val="000000"/>
              </a:solidFill>
            </a:endParaRPr>
          </a:p>
          <a:p>
            <a:pPr indent="0" lvl="0" marL="0" rtl="0" algn="l">
              <a:lnSpc>
                <a:spcPct val="100000"/>
              </a:lnSpc>
              <a:spcBef>
                <a:spcPts val="0"/>
              </a:spcBef>
              <a:spcAft>
                <a:spcPts val="0"/>
              </a:spcAft>
              <a:buNone/>
            </a:pPr>
            <a:r>
              <a:rPr lang="en">
                <a:solidFill>
                  <a:srgbClr val="9E9E9E"/>
                </a:solidFill>
              </a:rPr>
              <a:t>#we can find the number of cookies by dividing by the price (1.5)</a:t>
            </a:r>
            <a:endParaRPr>
              <a:solidFill>
                <a:srgbClr val="9E9E9E"/>
              </a:solidFill>
            </a:endParaRPr>
          </a:p>
          <a:p>
            <a:pPr indent="0" lvl="0" marL="0" rtl="0" algn="l">
              <a:lnSpc>
                <a:spcPct val="100000"/>
              </a:lnSpc>
              <a:spcBef>
                <a:spcPts val="0"/>
              </a:spcBef>
              <a:spcAft>
                <a:spcPts val="0"/>
              </a:spcAft>
              <a:buNone/>
            </a:pPr>
            <a:r>
              <a:rPr lang="en">
                <a:solidFill>
                  <a:srgbClr val="000000"/>
                </a:solidFill>
              </a:rPr>
              <a:t>numCookies = userMoney / 1.5</a:t>
            </a:r>
            <a:endParaRPr>
              <a:solidFill>
                <a:srgbClr val="000000"/>
              </a:solidFill>
            </a:endParaRPr>
          </a:p>
          <a:p>
            <a:pPr indent="0" lvl="0" marL="0" rtl="0" algn="l">
              <a:lnSpc>
                <a:spcPct val="100000"/>
              </a:lnSpc>
              <a:spcBef>
                <a:spcPts val="0"/>
              </a:spcBef>
              <a:spcAft>
                <a:spcPts val="0"/>
              </a:spcAft>
              <a:buNone/>
            </a:pPr>
            <a:r>
              <a:rPr lang="en">
                <a:solidFill>
                  <a:srgbClr val="000000"/>
                </a:solidFill>
              </a:rPr>
              <a:t>print("You have enough money to purchase " + str(numCookies) + " cookies!")</a:t>
            </a:r>
            <a:endParaRPr>
              <a:solidFill>
                <a:srgbClr val="000000"/>
              </a:solidFill>
            </a:endParaRPr>
          </a:p>
          <a:p>
            <a:pPr indent="0" lvl="0" marL="0" rtl="0" algn="l">
              <a:lnSpc>
                <a:spcPct val="100000"/>
              </a:lnSpc>
              <a:spcBef>
                <a:spcPts val="0"/>
              </a:spcBef>
              <a:spcAft>
                <a:spcPts val="0"/>
              </a:spcAft>
              <a:buNone/>
            </a:pPr>
            <a:r>
              <a:rPr lang="en">
                <a:solidFill>
                  <a:srgbClr val="000000"/>
                </a:solidFill>
              </a:rPr>
              <a:t>print("You have enough money to purchase " + str(int(numCookies)) + " cookies!")</a:t>
            </a:r>
            <a:endParaRPr>
              <a:solidFill>
                <a:srgbClr val="000000"/>
              </a:solidFill>
            </a:endParaRPr>
          </a:p>
          <a:p>
            <a:pPr indent="0" lvl="0" marL="0" rtl="0" algn="l">
              <a:lnSpc>
                <a:spcPct val="100000"/>
              </a:lnSpc>
              <a:spcBef>
                <a:spcPts val="0"/>
              </a:spcBef>
              <a:spcAft>
                <a:spcPts val="0"/>
              </a:spcAft>
              <a:buNone/>
            </a:pPr>
            <a:r>
              <a:rPr lang="en">
                <a:solidFill>
                  <a:srgbClr val="9E9E9E"/>
                </a:solidFill>
              </a:rPr>
              <a:t># The change is the starting amount of money - the money used to buy whole cookies (no fractions)</a:t>
            </a:r>
            <a:endParaRPr>
              <a:solidFill>
                <a:srgbClr val="9E9E9E"/>
              </a:solidFill>
            </a:endParaRPr>
          </a:p>
          <a:p>
            <a:pPr indent="0" lvl="0" marL="0" rtl="0" algn="l">
              <a:lnSpc>
                <a:spcPct val="100000"/>
              </a:lnSpc>
              <a:spcBef>
                <a:spcPts val="0"/>
              </a:spcBef>
              <a:spcAft>
                <a:spcPts val="0"/>
              </a:spcAft>
              <a:buNone/>
            </a:pPr>
            <a:r>
              <a:rPr lang="en">
                <a:solidFill>
                  <a:srgbClr val="9E9E9E"/>
                </a:solidFill>
              </a:rPr>
              <a:t># We can do this by casting numCookies to an int, to get rid of the decimals. </a:t>
            </a:r>
            <a:endParaRPr>
              <a:solidFill>
                <a:srgbClr val="9E9E9E"/>
              </a:solidFill>
            </a:endParaRPr>
          </a:p>
          <a:p>
            <a:pPr indent="0" lvl="0" marL="0" rtl="0" algn="l">
              <a:lnSpc>
                <a:spcPct val="100000"/>
              </a:lnSpc>
              <a:spcBef>
                <a:spcPts val="0"/>
              </a:spcBef>
              <a:spcAft>
                <a:spcPts val="0"/>
              </a:spcAft>
              <a:buNone/>
            </a:pPr>
            <a:r>
              <a:rPr lang="en">
                <a:solidFill>
                  <a:srgbClr val="000000"/>
                </a:solidFill>
              </a:rPr>
              <a:t>userChange = userMoney - (int(numCookies) * 1.5)</a:t>
            </a:r>
            <a:endParaRPr>
              <a:solidFill>
                <a:srgbClr val="000000"/>
              </a:solidFill>
            </a:endParaRPr>
          </a:p>
          <a:p>
            <a:pPr indent="0" lvl="0" marL="0" rtl="0" algn="l">
              <a:lnSpc>
                <a:spcPct val="100000"/>
              </a:lnSpc>
              <a:spcBef>
                <a:spcPts val="0"/>
              </a:spcBef>
              <a:spcAft>
                <a:spcPts val="0"/>
              </a:spcAft>
              <a:buNone/>
            </a:pPr>
            <a:r>
              <a:rPr lang="en">
                <a:solidFill>
                  <a:srgbClr val="000000"/>
                </a:solidFill>
              </a:rPr>
              <a:t>print("Your change is: $" + str(userChange))</a:t>
            </a:r>
            <a:endParaRPr/>
          </a:p>
        </p:txBody>
      </p:sp>
      <p:sp>
        <p:nvSpPr>
          <p:cNvPr id="465" name="Google Shape;465;p6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6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Overview Turtle Library </a:t>
            </a:r>
            <a:endParaRPr/>
          </a:p>
        </p:txBody>
      </p:sp>
      <p:sp>
        <p:nvSpPr>
          <p:cNvPr id="471" name="Google Shape;471;p63"/>
          <p:cNvSpPr txBox="1"/>
          <p:nvPr>
            <p:ph idx="1" type="body"/>
          </p:nvPr>
        </p:nvSpPr>
        <p:spPr>
          <a:xfrm>
            <a:off x="311700" y="1266325"/>
            <a:ext cx="8520600" cy="33027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The turtle library is a Python library that enables users to create pictures and shapes via a virtual canvas </a:t>
            </a:r>
            <a:endParaRPr/>
          </a:p>
          <a:p>
            <a:pPr indent="-317500" lvl="1" marL="914400" rtl="0" algn="l">
              <a:spcBef>
                <a:spcPts val="0"/>
              </a:spcBef>
              <a:spcAft>
                <a:spcPts val="0"/>
              </a:spcAft>
              <a:buSzPts val="1400"/>
              <a:buChar char="○"/>
            </a:pPr>
            <a:r>
              <a:rPr lang="en"/>
              <a:t>We can draw various shapes and fill different colors using the functionalities found in turtle </a:t>
            </a:r>
            <a:endParaRPr/>
          </a:p>
          <a:p>
            <a:pPr indent="-342900" lvl="0" marL="457200" rtl="0" algn="l">
              <a:spcBef>
                <a:spcPts val="0"/>
              </a:spcBef>
              <a:spcAft>
                <a:spcPts val="0"/>
              </a:spcAft>
              <a:buSzPts val="1800"/>
              <a:buChar char="●"/>
            </a:pPr>
            <a:r>
              <a:rPr lang="en"/>
              <a:t>Basic commands: </a:t>
            </a:r>
            <a:endParaRPr/>
          </a:p>
          <a:p>
            <a:pPr indent="-317500" lvl="1" marL="914400" rtl="0" algn="l">
              <a:spcBef>
                <a:spcPts val="0"/>
              </a:spcBef>
              <a:spcAft>
                <a:spcPts val="0"/>
              </a:spcAft>
              <a:buSzPts val="1400"/>
              <a:buChar char="○"/>
            </a:pPr>
            <a:r>
              <a:rPr lang="en"/>
              <a:t>turtle.forward()</a:t>
            </a:r>
            <a:endParaRPr/>
          </a:p>
          <a:p>
            <a:pPr indent="-317500" lvl="1" marL="914400" rtl="0" algn="l">
              <a:spcBef>
                <a:spcPts val="0"/>
              </a:spcBef>
              <a:spcAft>
                <a:spcPts val="0"/>
              </a:spcAft>
              <a:buSzPts val="1400"/>
              <a:buChar char="○"/>
            </a:pPr>
            <a:r>
              <a:rPr lang="en"/>
              <a:t>turtle.backward()</a:t>
            </a:r>
            <a:endParaRPr/>
          </a:p>
          <a:p>
            <a:pPr indent="-317500" lvl="1" marL="914400" rtl="0" algn="l">
              <a:spcBef>
                <a:spcPts val="0"/>
              </a:spcBef>
              <a:spcAft>
                <a:spcPts val="0"/>
              </a:spcAft>
              <a:buSzPts val="1400"/>
              <a:buChar char="○"/>
            </a:pPr>
            <a:r>
              <a:rPr lang="en"/>
              <a:t>turtle.right()</a:t>
            </a:r>
            <a:endParaRPr/>
          </a:p>
          <a:p>
            <a:pPr indent="-317500" lvl="1" marL="914400" rtl="0" algn="l">
              <a:spcBef>
                <a:spcPts val="0"/>
              </a:spcBef>
              <a:spcAft>
                <a:spcPts val="0"/>
              </a:spcAft>
              <a:buSzPts val="1400"/>
              <a:buChar char="○"/>
            </a:pPr>
            <a:r>
              <a:rPr lang="en"/>
              <a:t>turtle.left()</a:t>
            </a:r>
            <a:endParaRPr/>
          </a:p>
          <a:p>
            <a:pPr indent="-317500" lvl="1" marL="914400" rtl="0" algn="l">
              <a:spcBef>
                <a:spcPts val="0"/>
              </a:spcBef>
              <a:spcAft>
                <a:spcPts val="0"/>
              </a:spcAft>
              <a:buSzPts val="1400"/>
              <a:buChar char="○"/>
            </a:pPr>
            <a:r>
              <a:rPr lang="en"/>
              <a:t>turtle.up()</a:t>
            </a:r>
            <a:endParaRPr/>
          </a:p>
          <a:p>
            <a:pPr indent="-317500" lvl="1" marL="914400" rtl="0" algn="l">
              <a:spcBef>
                <a:spcPts val="0"/>
              </a:spcBef>
              <a:spcAft>
                <a:spcPts val="0"/>
              </a:spcAft>
              <a:buSzPts val="1400"/>
              <a:buChar char="○"/>
            </a:pPr>
            <a:r>
              <a:rPr lang="en"/>
              <a:t>turtle.down()</a:t>
            </a:r>
            <a:endParaRPr/>
          </a:p>
          <a:p>
            <a:pPr indent="-317500" lvl="1" marL="914400" rtl="0" algn="l">
              <a:spcBef>
                <a:spcPts val="0"/>
              </a:spcBef>
              <a:spcAft>
                <a:spcPts val="0"/>
              </a:spcAft>
              <a:buSzPts val="1400"/>
              <a:buChar char="○"/>
            </a:pPr>
            <a:r>
              <a:rPr lang="en"/>
              <a:t>turtle.penup()</a:t>
            </a:r>
            <a:endParaRPr/>
          </a:p>
          <a:p>
            <a:pPr indent="-317500" lvl="1" marL="914400" rtl="0" algn="l">
              <a:spcBef>
                <a:spcPts val="0"/>
              </a:spcBef>
              <a:spcAft>
                <a:spcPts val="0"/>
              </a:spcAft>
              <a:buSzPts val="1400"/>
              <a:buChar char="○"/>
            </a:pPr>
            <a:r>
              <a:rPr lang="en"/>
              <a:t>turtle.pendown()</a:t>
            </a:r>
            <a:endParaRPr/>
          </a:p>
        </p:txBody>
      </p:sp>
      <p:sp>
        <p:nvSpPr>
          <p:cNvPr id="472" name="Google Shape;472;p6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6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Turtle Activity #1: Create a Robot </a:t>
            </a:r>
            <a:endParaRPr/>
          </a:p>
        </p:txBody>
      </p:sp>
      <p:sp>
        <p:nvSpPr>
          <p:cNvPr id="478" name="Google Shape;478;p64"/>
          <p:cNvSpPr txBox="1"/>
          <p:nvPr>
            <p:ph idx="1" type="body"/>
          </p:nvPr>
        </p:nvSpPr>
        <p:spPr>
          <a:xfrm>
            <a:off x="311700" y="1266325"/>
            <a:ext cx="8520600" cy="36888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Using the commands we know so far, let’s create a robot!</a:t>
            </a:r>
            <a:endParaRPr/>
          </a:p>
          <a:p>
            <a:pPr indent="-317500" lvl="1" marL="914400" rtl="0" algn="l">
              <a:spcBef>
                <a:spcPts val="0"/>
              </a:spcBef>
              <a:spcAft>
                <a:spcPts val="0"/>
              </a:spcAft>
              <a:buSzPts val="1400"/>
              <a:buChar char="○"/>
            </a:pPr>
            <a:r>
              <a:rPr lang="en"/>
              <a:t>import turtle, turt = turtle.Turtle(), scr = turt.getscreen()</a:t>
            </a:r>
            <a:endParaRPr/>
          </a:p>
          <a:p>
            <a:pPr indent="-317500" lvl="1" marL="914400" rtl="0" algn="l">
              <a:spcBef>
                <a:spcPts val="0"/>
              </a:spcBef>
              <a:spcAft>
                <a:spcPts val="0"/>
              </a:spcAft>
              <a:buSzPts val="1400"/>
              <a:buChar char="○"/>
            </a:pPr>
            <a:r>
              <a:rPr lang="en"/>
              <a:t>Other helpful commands: </a:t>
            </a:r>
            <a:endParaRPr/>
          </a:p>
          <a:p>
            <a:pPr indent="-317500" lvl="2" marL="1371600" rtl="0" algn="l">
              <a:spcBef>
                <a:spcPts val="0"/>
              </a:spcBef>
              <a:spcAft>
                <a:spcPts val="0"/>
              </a:spcAft>
              <a:buSzPts val="1400"/>
              <a:buChar char="■"/>
            </a:pPr>
            <a:r>
              <a:rPr lang="en"/>
              <a:t>turtle</a:t>
            </a:r>
            <a:r>
              <a:rPr lang="en"/>
              <a:t>.circle(radius) # if you want to create </a:t>
            </a:r>
            <a:r>
              <a:rPr lang="en"/>
              <a:t>circles </a:t>
            </a:r>
            <a:endParaRPr/>
          </a:p>
          <a:p>
            <a:pPr indent="-317500" lvl="2" marL="1371600" rtl="0" algn="l">
              <a:spcBef>
                <a:spcPts val="0"/>
              </a:spcBef>
              <a:spcAft>
                <a:spcPts val="0"/>
              </a:spcAft>
              <a:buSzPts val="1400"/>
              <a:buChar char="■"/>
            </a:pPr>
            <a:r>
              <a:rPr lang="en"/>
              <a:t>turtle.forward() # you add a distance </a:t>
            </a:r>
            <a:endParaRPr/>
          </a:p>
          <a:p>
            <a:pPr indent="-317500" lvl="2" marL="1371600" rtl="0" algn="l">
              <a:spcBef>
                <a:spcPts val="0"/>
              </a:spcBef>
              <a:spcAft>
                <a:spcPts val="0"/>
              </a:spcAft>
              <a:buSzPts val="1400"/>
              <a:buChar char="■"/>
            </a:pPr>
            <a:r>
              <a:rPr lang="en"/>
              <a:t>turtle.backward() # you add a distance </a:t>
            </a:r>
            <a:endParaRPr/>
          </a:p>
          <a:p>
            <a:pPr indent="-317500" lvl="2" marL="1371600" rtl="0" algn="l">
              <a:spcBef>
                <a:spcPts val="0"/>
              </a:spcBef>
              <a:spcAft>
                <a:spcPts val="0"/>
              </a:spcAft>
              <a:buSzPts val="1400"/>
              <a:buChar char="■"/>
            </a:pPr>
            <a:r>
              <a:rPr lang="en"/>
              <a:t>turtle.right() </a:t>
            </a:r>
            <a:endParaRPr/>
          </a:p>
          <a:p>
            <a:pPr indent="-317500" lvl="2" marL="1371600" rtl="0" algn="l">
              <a:spcBef>
                <a:spcPts val="0"/>
              </a:spcBef>
              <a:spcAft>
                <a:spcPts val="0"/>
              </a:spcAft>
              <a:buSzPts val="1400"/>
              <a:buChar char="■"/>
            </a:pPr>
            <a:r>
              <a:rPr lang="en"/>
              <a:t>turtle.left()</a:t>
            </a:r>
            <a:endParaRPr/>
          </a:p>
          <a:p>
            <a:pPr indent="-317500" lvl="2" marL="1371600" rtl="0" algn="l">
              <a:spcBef>
                <a:spcPts val="0"/>
              </a:spcBef>
              <a:spcAft>
                <a:spcPts val="0"/>
              </a:spcAft>
              <a:buSzPts val="1400"/>
              <a:buChar char="■"/>
            </a:pPr>
            <a:r>
              <a:rPr lang="en"/>
              <a:t>turtle.up()</a:t>
            </a:r>
            <a:endParaRPr/>
          </a:p>
          <a:p>
            <a:pPr indent="-317500" lvl="2" marL="1371600" rtl="0" algn="l">
              <a:spcBef>
                <a:spcPts val="0"/>
              </a:spcBef>
              <a:spcAft>
                <a:spcPts val="0"/>
              </a:spcAft>
              <a:buSzPts val="1400"/>
              <a:buChar char="■"/>
            </a:pPr>
            <a:r>
              <a:rPr lang="en"/>
              <a:t>turtle.down()</a:t>
            </a:r>
            <a:endParaRPr/>
          </a:p>
          <a:p>
            <a:pPr indent="-317500" lvl="1" marL="914400" rtl="0" algn="l">
              <a:spcBef>
                <a:spcPts val="0"/>
              </a:spcBef>
              <a:spcAft>
                <a:spcPts val="0"/>
              </a:spcAft>
              <a:buSzPts val="1400"/>
              <a:buChar char="○"/>
            </a:pPr>
            <a:r>
              <a:rPr lang="en"/>
              <a:t>Fun things </a:t>
            </a:r>
            <a:endParaRPr/>
          </a:p>
          <a:p>
            <a:pPr indent="-317500" lvl="2" marL="1371600" rtl="0" algn="l">
              <a:spcBef>
                <a:spcPts val="0"/>
              </a:spcBef>
              <a:spcAft>
                <a:spcPts val="0"/>
              </a:spcAft>
              <a:buSzPts val="1400"/>
              <a:buChar char="■"/>
            </a:pPr>
            <a:r>
              <a:rPr lang="en"/>
              <a:t>turtle.color(‘red’)    # can be red, green, blue, cyan, etc)</a:t>
            </a:r>
            <a:endParaRPr/>
          </a:p>
          <a:p>
            <a:pPr indent="-317500" lvl="2" marL="1371600" rtl="0" algn="l">
              <a:spcBef>
                <a:spcPts val="0"/>
              </a:spcBef>
              <a:spcAft>
                <a:spcPts val="0"/>
              </a:spcAft>
              <a:buSzPts val="1400"/>
              <a:buChar char="■"/>
            </a:pPr>
            <a:r>
              <a:rPr lang="en"/>
              <a:t>turtle.shape(‘turtle’)</a:t>
            </a:r>
            <a:endParaRPr/>
          </a:p>
        </p:txBody>
      </p:sp>
      <p:sp>
        <p:nvSpPr>
          <p:cNvPr id="479" name="Google Shape;479;p6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p6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Turtle Activity #2: Write your name </a:t>
            </a:r>
            <a:endParaRPr/>
          </a:p>
        </p:txBody>
      </p:sp>
      <p:sp>
        <p:nvSpPr>
          <p:cNvPr id="485" name="Google Shape;485;p65"/>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Write your name using the previous turtle commands!</a:t>
            </a:r>
            <a:endParaRPr/>
          </a:p>
          <a:p>
            <a:pPr indent="-336550" lvl="1" marL="914400" rtl="0" algn="l">
              <a:spcBef>
                <a:spcPts val="0"/>
              </a:spcBef>
              <a:spcAft>
                <a:spcPts val="0"/>
              </a:spcAft>
              <a:buSzPts val="1700"/>
              <a:buChar char="○"/>
            </a:pPr>
            <a:r>
              <a:rPr lang="en" sz="1700"/>
              <a:t>Try to use turtle.penup() and turtle.pendown() commands</a:t>
            </a:r>
            <a:endParaRPr sz="1700"/>
          </a:p>
        </p:txBody>
      </p:sp>
      <p:sp>
        <p:nvSpPr>
          <p:cNvPr id="486" name="Google Shape;486;p6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6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For Loops </a:t>
            </a:r>
            <a:endParaRPr/>
          </a:p>
        </p:txBody>
      </p:sp>
      <p:sp>
        <p:nvSpPr>
          <p:cNvPr id="492" name="Google Shape;492;p6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In order to remove redundant/repetitive code, you can use for loops instead of writing it out each time (executing that code for a set number of times) </a:t>
            </a:r>
            <a:endParaRPr/>
          </a:p>
          <a:p>
            <a:pPr indent="-342900" lvl="0" marL="457200" rtl="0" algn="l">
              <a:spcBef>
                <a:spcPts val="0"/>
              </a:spcBef>
              <a:spcAft>
                <a:spcPts val="0"/>
              </a:spcAft>
              <a:buSzPts val="1800"/>
              <a:buChar char="●"/>
            </a:pPr>
            <a:r>
              <a:rPr lang="en"/>
              <a:t>The general form is the </a:t>
            </a:r>
            <a:r>
              <a:rPr lang="en"/>
              <a:t>following</a:t>
            </a:r>
            <a:r>
              <a:rPr lang="en"/>
              <a:t> </a:t>
            </a:r>
            <a:endParaRPr/>
          </a:p>
          <a:p>
            <a:pPr indent="-317500" lvl="1" marL="914400" rtl="0" algn="l">
              <a:spcBef>
                <a:spcPts val="0"/>
              </a:spcBef>
              <a:spcAft>
                <a:spcPts val="0"/>
              </a:spcAft>
              <a:buSzPts val="1400"/>
              <a:buChar char="○"/>
            </a:pPr>
            <a:r>
              <a:rPr lang="en"/>
              <a:t>For i in range(num): </a:t>
            </a:r>
            <a:endParaRPr/>
          </a:p>
          <a:p>
            <a:pPr indent="-317500" lvl="2" marL="1371600" rtl="0" algn="l">
              <a:spcBef>
                <a:spcPts val="0"/>
              </a:spcBef>
              <a:spcAft>
                <a:spcPts val="0"/>
              </a:spcAft>
              <a:buSzPts val="1400"/>
              <a:buChar char="■"/>
            </a:pPr>
            <a:r>
              <a:rPr lang="en"/>
              <a:t>print(i)</a:t>
            </a:r>
            <a:endParaRPr/>
          </a:p>
          <a:p>
            <a:pPr indent="-317500" lvl="1" marL="914400" rtl="0" algn="l">
              <a:spcBef>
                <a:spcPts val="0"/>
              </a:spcBef>
              <a:spcAft>
                <a:spcPts val="0"/>
              </a:spcAft>
              <a:buSzPts val="1400"/>
              <a:buChar char="○"/>
            </a:pPr>
            <a:r>
              <a:rPr lang="en"/>
              <a:t>Note: counting begins at 0 in computer science </a:t>
            </a:r>
            <a:endParaRPr/>
          </a:p>
          <a:p>
            <a:pPr indent="-342900" lvl="0" marL="457200" rtl="0" algn="l">
              <a:spcBef>
                <a:spcPts val="0"/>
              </a:spcBef>
              <a:spcAft>
                <a:spcPts val="0"/>
              </a:spcAft>
              <a:buSzPts val="1800"/>
              <a:buChar char="●"/>
            </a:pPr>
            <a:r>
              <a:rPr lang="en"/>
              <a:t>We can also convert our turtle code using for loops! </a:t>
            </a:r>
            <a:endParaRPr/>
          </a:p>
        </p:txBody>
      </p:sp>
      <p:sp>
        <p:nvSpPr>
          <p:cNvPr id="493" name="Google Shape;493;p6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6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Turtle Activity 3: Triangle!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499" name="Google Shape;499;p67"/>
          <p:cNvSpPr txBox="1"/>
          <p:nvPr>
            <p:ph idx="1" type="body"/>
          </p:nvPr>
        </p:nvSpPr>
        <p:spPr>
          <a:xfrm>
            <a:off x="311700" y="1266325"/>
            <a:ext cx="50157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Create a triangle using a for loop and fill it with any color</a:t>
            </a:r>
            <a:endParaRPr/>
          </a:p>
          <a:p>
            <a:pPr indent="0" lvl="0" marL="0" rtl="0" algn="l">
              <a:spcBef>
                <a:spcPts val="1200"/>
              </a:spcBef>
              <a:spcAft>
                <a:spcPts val="0"/>
              </a:spcAft>
              <a:buNone/>
            </a:pPr>
            <a:r>
              <a:rPr lang="en"/>
              <a:t>	Hint: use turtle.color(someColor), turtle.begin_fill(), and turtle.end_fill()</a:t>
            </a:r>
            <a:endParaRPr/>
          </a:p>
          <a:p>
            <a:pPr indent="0" lvl="0" marL="0" rtl="0" algn="l">
              <a:spcBef>
                <a:spcPts val="1200"/>
              </a:spcBef>
              <a:spcAft>
                <a:spcPts val="0"/>
              </a:spcAft>
              <a:buNone/>
            </a:pPr>
            <a:r>
              <a:rPr lang="en"/>
              <a:t>Challenge 1: Try using a for loop now!</a:t>
            </a:r>
            <a:endParaRPr/>
          </a:p>
          <a:p>
            <a:pPr indent="0" lvl="0" marL="0" rtl="0" algn="l">
              <a:spcBef>
                <a:spcPts val="1200"/>
              </a:spcBef>
              <a:spcAft>
                <a:spcPts val="1200"/>
              </a:spcAft>
              <a:buNone/>
            </a:pPr>
            <a:r>
              <a:rPr lang="en"/>
              <a:t>Challenge 2: Try creating a star and fill it with a color!</a:t>
            </a:r>
            <a:endParaRPr/>
          </a:p>
        </p:txBody>
      </p:sp>
      <p:sp>
        <p:nvSpPr>
          <p:cNvPr id="500" name="Google Shape;500;p6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501" name="Google Shape;501;p67"/>
          <p:cNvPicPr preferRelativeResize="0"/>
          <p:nvPr/>
        </p:nvPicPr>
        <p:blipFill rotWithShape="1">
          <a:blip r:embed="rId3">
            <a:alphaModFix/>
          </a:blip>
          <a:srcRect b="18310" l="20510" r="26158" t="22890"/>
          <a:stretch/>
        </p:blipFill>
        <p:spPr>
          <a:xfrm>
            <a:off x="6803650" y="2696000"/>
            <a:ext cx="1668790" cy="1967225"/>
          </a:xfrm>
          <a:prstGeom prst="rect">
            <a:avLst/>
          </a:prstGeom>
          <a:noFill/>
          <a:ln>
            <a:noFill/>
          </a:ln>
        </p:spPr>
      </p:pic>
      <p:pic>
        <p:nvPicPr>
          <p:cNvPr id="502" name="Google Shape;502;p67"/>
          <p:cNvPicPr preferRelativeResize="0"/>
          <p:nvPr/>
        </p:nvPicPr>
        <p:blipFill>
          <a:blip r:embed="rId4">
            <a:alphaModFix/>
          </a:blip>
          <a:stretch>
            <a:fillRect/>
          </a:stretch>
        </p:blipFill>
        <p:spPr>
          <a:xfrm rot="10800000">
            <a:off x="5511225" y="445025"/>
            <a:ext cx="2208500" cy="1967225"/>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6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Overview of Conditionals</a:t>
            </a:r>
            <a:endParaRPr/>
          </a:p>
        </p:txBody>
      </p:sp>
      <p:sp>
        <p:nvSpPr>
          <p:cNvPr id="508" name="Google Shape;508;p6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So far, we’ve been </a:t>
            </a:r>
            <a:r>
              <a:rPr lang="en"/>
              <a:t>working</a:t>
            </a:r>
            <a:r>
              <a:rPr lang="en"/>
              <a:t> with programs that work in </a:t>
            </a:r>
            <a:r>
              <a:rPr lang="en"/>
              <a:t>sequential</a:t>
            </a:r>
            <a:r>
              <a:rPr lang="en"/>
              <a:t> order </a:t>
            </a:r>
            <a:endParaRPr/>
          </a:p>
        </p:txBody>
      </p:sp>
      <p:sp>
        <p:nvSpPr>
          <p:cNvPr id="509" name="Google Shape;509;p6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510" name="Google Shape;510;p68"/>
          <p:cNvSpPr/>
          <p:nvPr/>
        </p:nvSpPr>
        <p:spPr>
          <a:xfrm>
            <a:off x="991800" y="2140738"/>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x = input()</a:t>
            </a:r>
            <a:endParaRPr/>
          </a:p>
        </p:txBody>
      </p:sp>
      <p:sp>
        <p:nvSpPr>
          <p:cNvPr id="511" name="Google Shape;511;p68"/>
          <p:cNvSpPr/>
          <p:nvPr/>
        </p:nvSpPr>
        <p:spPr>
          <a:xfrm>
            <a:off x="2590825" y="2140750"/>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y = func(x)</a:t>
            </a:r>
            <a:endParaRPr/>
          </a:p>
        </p:txBody>
      </p:sp>
      <p:sp>
        <p:nvSpPr>
          <p:cNvPr id="512" name="Google Shape;512;p68"/>
          <p:cNvSpPr/>
          <p:nvPr/>
        </p:nvSpPr>
        <p:spPr>
          <a:xfrm>
            <a:off x="4189850" y="2140738"/>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y = y+1</a:t>
            </a:r>
            <a:endParaRPr/>
          </a:p>
        </p:txBody>
      </p:sp>
      <p:sp>
        <p:nvSpPr>
          <p:cNvPr id="513" name="Google Shape;513;p68"/>
          <p:cNvSpPr/>
          <p:nvPr/>
        </p:nvSpPr>
        <p:spPr>
          <a:xfrm>
            <a:off x="5788863" y="2140738"/>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z = func(y)</a:t>
            </a:r>
            <a:endParaRPr/>
          </a:p>
        </p:txBody>
      </p:sp>
      <p:sp>
        <p:nvSpPr>
          <p:cNvPr id="514" name="Google Shape;514;p68"/>
          <p:cNvSpPr/>
          <p:nvPr/>
        </p:nvSpPr>
        <p:spPr>
          <a:xfrm>
            <a:off x="7292575" y="2140750"/>
            <a:ext cx="1232280" cy="450036"/>
          </a:xfrm>
          <a:prstGeom prst="flowChartTerminator">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print(z)</a:t>
            </a:r>
            <a:endParaRPr/>
          </a:p>
        </p:txBody>
      </p:sp>
      <p:cxnSp>
        <p:nvCxnSpPr>
          <p:cNvPr id="515" name="Google Shape;515;p68"/>
          <p:cNvCxnSpPr>
            <a:stCxn id="510" idx="3"/>
            <a:endCxn id="511" idx="1"/>
          </p:cNvCxnSpPr>
          <p:nvPr/>
        </p:nvCxnSpPr>
        <p:spPr>
          <a:xfrm>
            <a:off x="2159800" y="2365763"/>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16" name="Google Shape;516;p68"/>
          <p:cNvCxnSpPr>
            <a:stCxn id="511" idx="3"/>
            <a:endCxn id="512" idx="1"/>
          </p:cNvCxnSpPr>
          <p:nvPr/>
        </p:nvCxnSpPr>
        <p:spPr>
          <a:xfrm>
            <a:off x="3758825" y="2365775"/>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17" name="Google Shape;517;p68"/>
          <p:cNvCxnSpPr>
            <a:stCxn id="512" idx="3"/>
            <a:endCxn id="513" idx="1"/>
          </p:cNvCxnSpPr>
          <p:nvPr/>
        </p:nvCxnSpPr>
        <p:spPr>
          <a:xfrm>
            <a:off x="5357850" y="2365763"/>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18" name="Google Shape;518;p68"/>
          <p:cNvCxnSpPr>
            <a:stCxn id="513" idx="3"/>
            <a:endCxn id="514" idx="1"/>
          </p:cNvCxnSpPr>
          <p:nvPr/>
        </p:nvCxnSpPr>
        <p:spPr>
          <a:xfrm>
            <a:off x="6956863" y="2365763"/>
            <a:ext cx="335700" cy="0"/>
          </a:xfrm>
          <a:prstGeom prst="straightConnector1">
            <a:avLst/>
          </a:prstGeom>
          <a:noFill/>
          <a:ln cap="flat" cmpd="sng" w="19050">
            <a:solidFill>
              <a:srgbClr val="00FFFF"/>
            </a:solidFill>
            <a:prstDash val="solid"/>
            <a:round/>
            <a:headEnd len="med" w="med" type="none"/>
            <a:tailEnd len="med" w="med" type="triangle"/>
          </a:ln>
        </p:spPr>
      </p:cxn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6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Overview of Conditionals (cont) </a:t>
            </a:r>
            <a:endParaRPr/>
          </a:p>
        </p:txBody>
      </p:sp>
      <p:sp>
        <p:nvSpPr>
          <p:cNvPr id="524" name="Google Shape;524;p6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However, we can also create programs that have code that is executed only </a:t>
            </a:r>
            <a:r>
              <a:rPr lang="en"/>
              <a:t>under</a:t>
            </a:r>
            <a:r>
              <a:rPr lang="en"/>
              <a:t> certain conditions </a:t>
            </a:r>
            <a:endParaRPr/>
          </a:p>
        </p:txBody>
      </p:sp>
      <p:sp>
        <p:nvSpPr>
          <p:cNvPr id="525" name="Google Shape;525;p6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526" name="Google Shape;526;p69"/>
          <p:cNvSpPr/>
          <p:nvPr/>
        </p:nvSpPr>
        <p:spPr>
          <a:xfrm>
            <a:off x="410775" y="3112288"/>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x = input()</a:t>
            </a:r>
            <a:endParaRPr/>
          </a:p>
        </p:txBody>
      </p:sp>
      <p:sp>
        <p:nvSpPr>
          <p:cNvPr id="527" name="Google Shape;527;p69"/>
          <p:cNvSpPr/>
          <p:nvPr/>
        </p:nvSpPr>
        <p:spPr>
          <a:xfrm>
            <a:off x="2009800" y="3112300"/>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y = func(x)</a:t>
            </a:r>
            <a:endParaRPr/>
          </a:p>
        </p:txBody>
      </p:sp>
      <p:sp>
        <p:nvSpPr>
          <p:cNvPr id="528" name="Google Shape;528;p69"/>
          <p:cNvSpPr/>
          <p:nvPr/>
        </p:nvSpPr>
        <p:spPr>
          <a:xfrm>
            <a:off x="5261413" y="2255050"/>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z = func(y)</a:t>
            </a:r>
            <a:endParaRPr/>
          </a:p>
        </p:txBody>
      </p:sp>
      <p:sp>
        <p:nvSpPr>
          <p:cNvPr id="529" name="Google Shape;529;p69"/>
          <p:cNvSpPr/>
          <p:nvPr/>
        </p:nvSpPr>
        <p:spPr>
          <a:xfrm>
            <a:off x="6711550" y="2255075"/>
            <a:ext cx="1232280" cy="450036"/>
          </a:xfrm>
          <a:prstGeom prst="flowChartTerminator">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print(z)</a:t>
            </a:r>
            <a:endParaRPr/>
          </a:p>
        </p:txBody>
      </p:sp>
      <p:cxnSp>
        <p:nvCxnSpPr>
          <p:cNvPr id="530" name="Google Shape;530;p69"/>
          <p:cNvCxnSpPr>
            <a:stCxn id="526" idx="3"/>
            <a:endCxn id="527" idx="1"/>
          </p:cNvCxnSpPr>
          <p:nvPr/>
        </p:nvCxnSpPr>
        <p:spPr>
          <a:xfrm>
            <a:off x="1578775" y="3337313"/>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31" name="Google Shape;531;p69"/>
          <p:cNvCxnSpPr>
            <a:stCxn id="527" idx="3"/>
          </p:cNvCxnSpPr>
          <p:nvPr/>
        </p:nvCxnSpPr>
        <p:spPr>
          <a:xfrm>
            <a:off x="3177800" y="3337325"/>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32" name="Google Shape;532;p69"/>
          <p:cNvCxnSpPr>
            <a:stCxn id="533" idx="0"/>
            <a:endCxn id="528" idx="1"/>
          </p:cNvCxnSpPr>
          <p:nvPr/>
        </p:nvCxnSpPr>
        <p:spPr>
          <a:xfrm flipH="1" rot="10800000">
            <a:off x="4324375" y="2480175"/>
            <a:ext cx="936900" cy="482100"/>
          </a:xfrm>
          <a:prstGeom prst="straightConnector1">
            <a:avLst/>
          </a:prstGeom>
          <a:noFill/>
          <a:ln cap="flat" cmpd="sng" w="19050">
            <a:solidFill>
              <a:srgbClr val="00FFFF"/>
            </a:solidFill>
            <a:prstDash val="solid"/>
            <a:round/>
            <a:headEnd len="med" w="med" type="none"/>
            <a:tailEnd len="med" w="med" type="triangle"/>
          </a:ln>
        </p:spPr>
      </p:cxnSp>
      <p:cxnSp>
        <p:nvCxnSpPr>
          <p:cNvPr id="534" name="Google Shape;534;p69"/>
          <p:cNvCxnSpPr>
            <a:stCxn id="528" idx="3"/>
            <a:endCxn id="529" idx="1"/>
          </p:cNvCxnSpPr>
          <p:nvPr/>
        </p:nvCxnSpPr>
        <p:spPr>
          <a:xfrm>
            <a:off x="6429413" y="2480075"/>
            <a:ext cx="282000" cy="0"/>
          </a:xfrm>
          <a:prstGeom prst="straightConnector1">
            <a:avLst/>
          </a:prstGeom>
          <a:noFill/>
          <a:ln cap="flat" cmpd="sng" w="19050">
            <a:solidFill>
              <a:srgbClr val="00FFFF"/>
            </a:solidFill>
            <a:prstDash val="solid"/>
            <a:round/>
            <a:headEnd len="med" w="med" type="none"/>
            <a:tailEnd len="med" w="med" type="triangle"/>
          </a:ln>
        </p:spPr>
      </p:cxnSp>
      <p:sp>
        <p:nvSpPr>
          <p:cNvPr id="533" name="Google Shape;533;p69"/>
          <p:cNvSpPr/>
          <p:nvPr/>
        </p:nvSpPr>
        <p:spPr>
          <a:xfrm>
            <a:off x="3608825" y="2962275"/>
            <a:ext cx="1431100" cy="750100"/>
          </a:xfrm>
          <a:prstGeom prst="flowChartDecision">
            <a:avLst/>
          </a:prstGeom>
          <a:solidFill>
            <a:srgbClr val="CCA677"/>
          </a:solid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y &gt; 8</a:t>
            </a:r>
            <a:endParaRPr/>
          </a:p>
        </p:txBody>
      </p:sp>
      <p:sp>
        <p:nvSpPr>
          <p:cNvPr id="535" name="Google Shape;535;p69"/>
          <p:cNvSpPr/>
          <p:nvPr/>
        </p:nvSpPr>
        <p:spPr>
          <a:xfrm>
            <a:off x="5317388" y="3894550"/>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z = 7</a:t>
            </a:r>
            <a:endParaRPr/>
          </a:p>
        </p:txBody>
      </p:sp>
      <p:sp>
        <p:nvSpPr>
          <p:cNvPr id="536" name="Google Shape;536;p69"/>
          <p:cNvSpPr/>
          <p:nvPr/>
        </p:nvSpPr>
        <p:spPr>
          <a:xfrm>
            <a:off x="6767525" y="3894575"/>
            <a:ext cx="1864728" cy="450036"/>
          </a:xfrm>
          <a:prstGeom prst="flowChartTerminator">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print(‘You win!’)</a:t>
            </a:r>
            <a:endParaRPr/>
          </a:p>
        </p:txBody>
      </p:sp>
      <p:cxnSp>
        <p:nvCxnSpPr>
          <p:cNvPr id="537" name="Google Shape;537;p69"/>
          <p:cNvCxnSpPr>
            <a:stCxn id="533" idx="2"/>
            <a:endCxn id="535" idx="1"/>
          </p:cNvCxnSpPr>
          <p:nvPr/>
        </p:nvCxnSpPr>
        <p:spPr>
          <a:xfrm>
            <a:off x="4324375" y="3712375"/>
            <a:ext cx="993000" cy="407100"/>
          </a:xfrm>
          <a:prstGeom prst="straightConnector1">
            <a:avLst/>
          </a:prstGeom>
          <a:noFill/>
          <a:ln cap="flat" cmpd="sng" w="19050">
            <a:solidFill>
              <a:srgbClr val="00FFFF"/>
            </a:solidFill>
            <a:prstDash val="solid"/>
            <a:round/>
            <a:headEnd len="med" w="med" type="none"/>
            <a:tailEnd len="med" w="med" type="triangle"/>
          </a:ln>
        </p:spPr>
      </p:cxnSp>
      <p:cxnSp>
        <p:nvCxnSpPr>
          <p:cNvPr id="538" name="Google Shape;538;p69"/>
          <p:cNvCxnSpPr>
            <a:stCxn id="535" idx="3"/>
            <a:endCxn id="536" idx="1"/>
          </p:cNvCxnSpPr>
          <p:nvPr/>
        </p:nvCxnSpPr>
        <p:spPr>
          <a:xfrm>
            <a:off x="6485388" y="4119575"/>
            <a:ext cx="282000" cy="0"/>
          </a:xfrm>
          <a:prstGeom prst="straightConnector1">
            <a:avLst/>
          </a:prstGeom>
          <a:noFill/>
          <a:ln cap="flat" cmpd="sng" w="19050">
            <a:solidFill>
              <a:srgbClr val="00FFFF"/>
            </a:solidFill>
            <a:prstDash val="solid"/>
            <a:round/>
            <a:headEnd len="med" w="med" type="none"/>
            <a:tailEnd len="med" w="med" type="triangle"/>
          </a:ln>
        </p:spPr>
      </p:cxnSp>
      <p:sp>
        <p:nvSpPr>
          <p:cNvPr id="539" name="Google Shape;539;p69"/>
          <p:cNvSpPr txBox="1"/>
          <p:nvPr/>
        </p:nvSpPr>
        <p:spPr>
          <a:xfrm>
            <a:off x="4371975" y="2389875"/>
            <a:ext cx="668100" cy="48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FF"/>
                </a:solidFill>
              </a:rPr>
              <a:t>True</a:t>
            </a:r>
            <a:endParaRPr>
              <a:solidFill>
                <a:srgbClr val="00FFFF"/>
              </a:solidFill>
            </a:endParaRPr>
          </a:p>
        </p:txBody>
      </p:sp>
      <p:sp>
        <p:nvSpPr>
          <p:cNvPr id="540" name="Google Shape;540;p69"/>
          <p:cNvSpPr txBox="1"/>
          <p:nvPr/>
        </p:nvSpPr>
        <p:spPr>
          <a:xfrm>
            <a:off x="4458775" y="3878538"/>
            <a:ext cx="668100" cy="48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FF"/>
                </a:solidFill>
              </a:rPr>
              <a:t>False</a:t>
            </a:r>
            <a:endParaRPr>
              <a:solidFill>
                <a:srgbClr val="00FFFF"/>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70"/>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Extra Exercise #1</a:t>
            </a:r>
            <a:endParaRPr/>
          </a:p>
        </p:txBody>
      </p:sp>
      <p:sp>
        <p:nvSpPr>
          <p:cNvPr id="546" name="Google Shape;546;p70"/>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600"/>
              </a:spcBef>
              <a:spcAft>
                <a:spcPts val="1600"/>
              </a:spcAft>
              <a:buSzPts val="1300"/>
              <a:buNone/>
            </a:pPr>
            <a:r>
              <a:rPr lang="en"/>
              <a:t>How many years and months are represented by 165 months?</a:t>
            </a:r>
            <a:endParaRPr/>
          </a:p>
        </p:txBody>
      </p:sp>
      <p:sp>
        <p:nvSpPr>
          <p:cNvPr id="547" name="Google Shape;547;p7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sp>
        <p:nvSpPr>
          <p:cNvPr id="552" name="Google Shape;552;p7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Extra Exercise #2</a:t>
            </a:r>
            <a:endParaRPr/>
          </a:p>
        </p:txBody>
      </p:sp>
      <p:sp>
        <p:nvSpPr>
          <p:cNvPr id="553" name="Google Shape;553;p71"/>
          <p:cNvSpPr txBox="1"/>
          <p:nvPr>
            <p:ph idx="1" type="body"/>
          </p:nvPr>
        </p:nvSpPr>
        <p:spPr>
          <a:xfrm>
            <a:off x="727650" y="1395325"/>
            <a:ext cx="7688700" cy="492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What time is it (hh:mm) 1000000 seconds into a new year?</a:t>
            </a:r>
            <a:endParaRPr/>
          </a:p>
        </p:txBody>
      </p:sp>
      <p:sp>
        <p:nvSpPr>
          <p:cNvPr id="554" name="Google Shape;554;p7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Getting Started (continued)</a:t>
            </a:r>
            <a:endParaRPr/>
          </a:p>
        </p:txBody>
      </p:sp>
      <p:sp>
        <p:nvSpPr>
          <p:cNvPr id="104" name="Google Shape;104;p1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Save your file as a .py file and run it</a:t>
            </a:r>
            <a:endParaRPr/>
          </a:p>
          <a:p>
            <a:pPr indent="-317500" lvl="1" marL="914400" rtl="0" algn="l">
              <a:spcBef>
                <a:spcPts val="0"/>
              </a:spcBef>
              <a:spcAft>
                <a:spcPts val="0"/>
              </a:spcAft>
              <a:buSzPts val="1400"/>
              <a:buAutoNum type="alphaLcPeriod"/>
            </a:pPr>
            <a:br>
              <a:rPr lang="en"/>
            </a:br>
            <a:br>
              <a:rPr lang="en"/>
            </a:br>
            <a:br>
              <a:rPr lang="en"/>
            </a:br>
            <a:br>
              <a:rPr lang="en"/>
            </a:br>
            <a:br>
              <a:rPr lang="en"/>
            </a:br>
            <a:br>
              <a:rPr lang="en"/>
            </a:br>
            <a:br>
              <a:rPr lang="en"/>
            </a:br>
            <a:br>
              <a:rPr lang="en"/>
            </a:br>
            <a:br>
              <a:rPr lang="en"/>
            </a:br>
            <a:endParaRPr/>
          </a:p>
          <a:p>
            <a:pPr indent="-342900" lvl="0" marL="457200" rtl="0" algn="l">
              <a:spcBef>
                <a:spcPts val="0"/>
              </a:spcBef>
              <a:spcAft>
                <a:spcPts val="0"/>
              </a:spcAft>
              <a:buSzPts val="1800"/>
              <a:buAutoNum type="arabicPeriod"/>
            </a:pPr>
            <a:r>
              <a:rPr lang="en"/>
              <a:t>Change “Hello” to something else, save it, and run it again</a:t>
            </a:r>
            <a:endParaRPr/>
          </a:p>
        </p:txBody>
      </p:sp>
      <p:sp>
        <p:nvSpPr>
          <p:cNvPr id="105" name="Google Shape;105;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06" name="Google Shape;106;p18"/>
          <p:cNvPicPr preferRelativeResize="0"/>
          <p:nvPr/>
        </p:nvPicPr>
        <p:blipFill>
          <a:blip r:embed="rId3">
            <a:alphaModFix/>
          </a:blip>
          <a:stretch>
            <a:fillRect/>
          </a:stretch>
        </p:blipFill>
        <p:spPr>
          <a:xfrm>
            <a:off x="1214150" y="1678650"/>
            <a:ext cx="4559126" cy="1363725"/>
          </a:xfrm>
          <a:prstGeom prst="rect">
            <a:avLst/>
          </a:prstGeom>
          <a:noFill/>
          <a:ln>
            <a:noFill/>
          </a:ln>
        </p:spPr>
      </p:pic>
      <p:pic>
        <p:nvPicPr>
          <p:cNvPr id="107" name="Google Shape;107;p18"/>
          <p:cNvPicPr preferRelativeResize="0"/>
          <p:nvPr/>
        </p:nvPicPr>
        <p:blipFill>
          <a:blip r:embed="rId4">
            <a:alphaModFix/>
          </a:blip>
          <a:stretch>
            <a:fillRect/>
          </a:stretch>
        </p:blipFill>
        <p:spPr>
          <a:xfrm>
            <a:off x="1214150" y="3186400"/>
            <a:ext cx="2327989" cy="707400"/>
          </a:xfrm>
          <a:prstGeom prst="rect">
            <a:avLst/>
          </a:prstGeom>
          <a:noFill/>
          <a:ln cap="flat" cmpd="sng" w="9525">
            <a:solidFill>
              <a:srgbClr val="999999"/>
            </a:solidFill>
            <a:prstDash val="solid"/>
            <a:round/>
            <a:headEnd len="sm" w="sm" type="none"/>
            <a:tailEnd len="sm" w="sm" type="none"/>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 name="Shape 558"/>
        <p:cNvGrpSpPr/>
        <p:nvPr/>
      </p:nvGrpSpPr>
      <p:grpSpPr>
        <a:xfrm>
          <a:off x="0" y="0"/>
          <a:ext cx="0" cy="0"/>
          <a:chOff x="0" y="0"/>
          <a:chExt cx="0" cy="0"/>
        </a:xfrm>
      </p:grpSpPr>
      <p:sp>
        <p:nvSpPr>
          <p:cNvPr id="559" name="Google Shape;559;p7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Solution</a:t>
            </a:r>
            <a:endParaRPr/>
          </a:p>
          <a:p>
            <a:pPr indent="0" lvl="0" marL="0" rtl="0" algn="l">
              <a:spcBef>
                <a:spcPts val="0"/>
              </a:spcBef>
              <a:spcAft>
                <a:spcPts val="0"/>
              </a:spcAft>
              <a:buNone/>
            </a:pPr>
            <a:r>
              <a:t/>
            </a:r>
            <a:endParaRPr/>
          </a:p>
        </p:txBody>
      </p:sp>
      <p:sp>
        <p:nvSpPr>
          <p:cNvPr id="560" name="Google Shape;560;p7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561" name="Google Shape;561;p72"/>
          <p:cNvPicPr preferRelativeResize="0"/>
          <p:nvPr/>
        </p:nvPicPr>
        <p:blipFill>
          <a:blip r:embed="rId3">
            <a:alphaModFix/>
          </a:blip>
          <a:stretch>
            <a:fillRect/>
          </a:stretch>
        </p:blipFill>
        <p:spPr>
          <a:xfrm>
            <a:off x="1654147" y="1578097"/>
            <a:ext cx="5244899" cy="2426965"/>
          </a:xfrm>
          <a:prstGeom prst="rect">
            <a:avLst/>
          </a:prstGeom>
          <a:noFill/>
          <a:ln>
            <a:noFill/>
          </a:ln>
        </p:spPr>
      </p:pic>
      <p:sp>
        <p:nvSpPr>
          <p:cNvPr id="562" name="Google Shape;562;p72"/>
          <p:cNvSpPr txBox="1"/>
          <p:nvPr/>
        </p:nvSpPr>
        <p:spPr>
          <a:xfrm>
            <a:off x="1654150" y="1549600"/>
            <a:ext cx="5244900" cy="1808400"/>
          </a:xfrm>
          <a:prstGeom prst="rect">
            <a:avLst/>
          </a:prstGeom>
          <a:solidFill>
            <a:srgbClr val="000000"/>
          </a:solidFill>
          <a:ln cap="flat" cmpd="sng" w="19050">
            <a:solidFill>
              <a:srgbClr val="073763"/>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total_seconds = 1000000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total_minutes = </a:t>
            </a:r>
            <a:r>
              <a:rPr lang="en" sz="1600">
                <a:solidFill>
                  <a:schemeClr val="lt1"/>
                </a:solidFill>
                <a:latin typeface="Courier New"/>
                <a:ea typeface="Courier New"/>
                <a:cs typeface="Courier New"/>
                <a:sym typeface="Courier New"/>
              </a:rPr>
              <a:t>total_seconds//60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chemeClr val="lt1"/>
                </a:solidFill>
                <a:latin typeface="Courier New"/>
                <a:ea typeface="Courier New"/>
                <a:cs typeface="Courier New"/>
                <a:sym typeface="Courier New"/>
              </a:rPr>
              <a:t>total_hours = total_minutes//60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hours = </a:t>
            </a:r>
            <a:r>
              <a:rPr lang="en" sz="1600">
                <a:solidFill>
                  <a:schemeClr val="lt1"/>
                </a:solidFill>
                <a:latin typeface="Courier New"/>
                <a:ea typeface="Courier New"/>
                <a:cs typeface="Courier New"/>
                <a:sym typeface="Courier New"/>
              </a:rPr>
              <a:t>total_hours</a:t>
            </a:r>
            <a:r>
              <a:rPr lang="en" sz="1600">
                <a:solidFill>
                  <a:srgbClr val="FFFFFF"/>
                </a:solidFill>
                <a:latin typeface="Courier New"/>
                <a:ea typeface="Courier New"/>
                <a:cs typeface="Courier New"/>
                <a:sym typeface="Courier New"/>
              </a:rPr>
              <a:t>%24</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minutes = </a:t>
            </a:r>
            <a:r>
              <a:rPr lang="en" sz="1600">
                <a:solidFill>
                  <a:schemeClr val="lt1"/>
                </a:solidFill>
                <a:latin typeface="Courier New"/>
                <a:ea typeface="Courier New"/>
                <a:cs typeface="Courier New"/>
                <a:sym typeface="Courier New"/>
              </a:rPr>
              <a:t>total_minutes%60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00FF"/>
                </a:solidFill>
                <a:latin typeface="Courier New"/>
                <a:ea typeface="Courier New"/>
                <a:cs typeface="Courier New"/>
                <a:sym typeface="Courier New"/>
              </a:rPr>
              <a:t>print</a:t>
            </a:r>
            <a:r>
              <a:rPr lang="en" sz="1600">
                <a:solidFill>
                  <a:srgbClr val="FFFFFF"/>
                </a:solidFill>
                <a:latin typeface="Courier New"/>
                <a:ea typeface="Courier New"/>
                <a:cs typeface="Courier New"/>
                <a:sym typeface="Courier New"/>
              </a:rPr>
              <a:t>(</a:t>
            </a:r>
            <a:r>
              <a:rPr lang="en" sz="1600">
                <a:solidFill>
                  <a:srgbClr val="00FF00"/>
                </a:solidFill>
                <a:latin typeface="Courier New"/>
                <a:ea typeface="Courier New"/>
                <a:cs typeface="Courier New"/>
                <a:sym typeface="Courier New"/>
              </a:rPr>
              <a:t>"Time is"</a:t>
            </a:r>
            <a:r>
              <a:rPr lang="en" sz="1600">
                <a:solidFill>
                  <a:srgbClr val="FFFFFF"/>
                </a:solidFill>
                <a:latin typeface="Courier New"/>
                <a:ea typeface="Courier New"/>
                <a:cs typeface="Courier New"/>
                <a:sym typeface="Courier New"/>
              </a:rPr>
              <a:t>,hours,</a:t>
            </a:r>
            <a:r>
              <a:rPr lang="en" sz="1600">
                <a:solidFill>
                  <a:srgbClr val="00FF00"/>
                </a:solidFill>
                <a:latin typeface="Courier New"/>
                <a:ea typeface="Courier New"/>
                <a:cs typeface="Courier New"/>
                <a:sym typeface="Courier New"/>
              </a:rPr>
              <a:t>":"</a:t>
            </a:r>
            <a:r>
              <a:rPr lang="en" sz="1600">
                <a:solidFill>
                  <a:srgbClr val="FFFFFF"/>
                </a:solidFill>
                <a:latin typeface="Courier New"/>
                <a:ea typeface="Courier New"/>
                <a:cs typeface="Courier New"/>
                <a:sym typeface="Courier New"/>
              </a:rPr>
              <a:t>,minutes)</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ADADAD"/>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AB40"/>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AB40"/>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ADADAD"/>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ADADAD"/>
              </a:solidFill>
              <a:highlight>
                <a:srgbClr val="000000"/>
              </a:highlight>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FFAB40"/>
              </a:solidFill>
              <a:highlight>
                <a:srgbClr val="000000"/>
              </a:highlight>
              <a:latin typeface="Courier New"/>
              <a:ea typeface="Courier New"/>
              <a:cs typeface="Courier New"/>
              <a:sym typeface="Courier New"/>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you’ll work on your exercises</a:t>
            </a:r>
            <a:endParaRPr/>
          </a:p>
        </p:txBody>
      </p:sp>
      <p:sp>
        <p:nvSpPr>
          <p:cNvPr id="113" name="Google Shape;113;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14" name="Google Shape;114;p19"/>
          <p:cNvSpPr/>
          <p:nvPr/>
        </p:nvSpPr>
        <p:spPr>
          <a:xfrm>
            <a:off x="423750" y="1322300"/>
            <a:ext cx="14253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Get instructions</a:t>
            </a:r>
            <a:endParaRPr/>
          </a:p>
        </p:txBody>
      </p:sp>
      <p:sp>
        <p:nvSpPr>
          <p:cNvPr id="115" name="Google Shape;115;p19"/>
          <p:cNvSpPr/>
          <p:nvPr/>
        </p:nvSpPr>
        <p:spPr>
          <a:xfrm>
            <a:off x="2458688" y="1322300"/>
            <a:ext cx="14253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Create or open a Python file</a:t>
            </a:r>
            <a:endParaRPr/>
          </a:p>
        </p:txBody>
      </p:sp>
      <p:sp>
        <p:nvSpPr>
          <p:cNvPr id="116" name="Google Shape;116;p19"/>
          <p:cNvSpPr/>
          <p:nvPr/>
        </p:nvSpPr>
        <p:spPr>
          <a:xfrm>
            <a:off x="4493650" y="1322300"/>
            <a:ext cx="14253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Code</a:t>
            </a:r>
            <a:endParaRPr/>
          </a:p>
        </p:txBody>
      </p:sp>
      <p:sp>
        <p:nvSpPr>
          <p:cNvPr id="117" name="Google Shape;117;p19"/>
          <p:cNvSpPr/>
          <p:nvPr/>
        </p:nvSpPr>
        <p:spPr>
          <a:xfrm>
            <a:off x="6528600" y="1282250"/>
            <a:ext cx="14253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Run it</a:t>
            </a:r>
            <a:endParaRPr/>
          </a:p>
          <a:p>
            <a:pPr indent="0" lvl="0" marL="0" rtl="0" algn="l">
              <a:spcBef>
                <a:spcPts val="0"/>
              </a:spcBef>
              <a:spcAft>
                <a:spcPts val="0"/>
              </a:spcAft>
              <a:buNone/>
            </a:pPr>
            <a:r>
              <a:rPr lang="en"/>
              <a:t>(Did it work?)</a:t>
            </a:r>
            <a:endParaRPr/>
          </a:p>
        </p:txBody>
      </p:sp>
      <p:sp>
        <p:nvSpPr>
          <p:cNvPr id="118" name="Google Shape;118;p19"/>
          <p:cNvSpPr/>
          <p:nvPr/>
        </p:nvSpPr>
        <p:spPr>
          <a:xfrm>
            <a:off x="7405200" y="2285850"/>
            <a:ext cx="548694" cy="358614"/>
          </a:xfrm>
          <a:prstGeom prst="flowChartTerminator">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No</a:t>
            </a:r>
            <a:endParaRPr/>
          </a:p>
        </p:txBody>
      </p:sp>
      <p:sp>
        <p:nvSpPr>
          <p:cNvPr id="119" name="Google Shape;119;p19"/>
          <p:cNvSpPr/>
          <p:nvPr/>
        </p:nvSpPr>
        <p:spPr>
          <a:xfrm>
            <a:off x="5194475" y="2969263"/>
            <a:ext cx="548694" cy="358614"/>
          </a:xfrm>
          <a:prstGeom prst="flowChartTerminator">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Yes</a:t>
            </a:r>
            <a:endParaRPr/>
          </a:p>
        </p:txBody>
      </p:sp>
      <p:sp>
        <p:nvSpPr>
          <p:cNvPr id="120" name="Google Shape;120;p19"/>
          <p:cNvSpPr/>
          <p:nvPr/>
        </p:nvSpPr>
        <p:spPr>
          <a:xfrm>
            <a:off x="6966900" y="3658700"/>
            <a:ext cx="548694" cy="358614"/>
          </a:xfrm>
          <a:prstGeom prst="flowChartTerminator">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No</a:t>
            </a:r>
            <a:endParaRPr/>
          </a:p>
        </p:txBody>
      </p:sp>
      <p:sp>
        <p:nvSpPr>
          <p:cNvPr id="121" name="Google Shape;121;p19"/>
          <p:cNvSpPr/>
          <p:nvPr/>
        </p:nvSpPr>
        <p:spPr>
          <a:xfrm>
            <a:off x="6036212" y="2940675"/>
            <a:ext cx="2410074" cy="415800"/>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Do you understand why?</a:t>
            </a:r>
            <a:endParaRPr/>
          </a:p>
        </p:txBody>
      </p:sp>
      <p:sp>
        <p:nvSpPr>
          <p:cNvPr id="122" name="Google Shape;122;p19"/>
          <p:cNvSpPr/>
          <p:nvPr/>
        </p:nvSpPr>
        <p:spPr>
          <a:xfrm>
            <a:off x="3260900" y="2794875"/>
            <a:ext cx="16407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300"/>
              <a:t>Test your program</a:t>
            </a:r>
            <a:endParaRPr sz="1300"/>
          </a:p>
        </p:txBody>
      </p:sp>
      <p:sp>
        <p:nvSpPr>
          <p:cNvPr id="123" name="Google Shape;123;p19"/>
          <p:cNvSpPr/>
          <p:nvPr/>
        </p:nvSpPr>
        <p:spPr>
          <a:xfrm>
            <a:off x="6528600" y="4331600"/>
            <a:ext cx="1425300" cy="4158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Ask!</a:t>
            </a:r>
            <a:endParaRPr/>
          </a:p>
        </p:txBody>
      </p:sp>
      <p:cxnSp>
        <p:nvCxnSpPr>
          <p:cNvPr id="124" name="Google Shape;124;p19"/>
          <p:cNvCxnSpPr>
            <a:stCxn id="114" idx="3"/>
            <a:endCxn id="115" idx="1"/>
          </p:cNvCxnSpPr>
          <p:nvPr/>
        </p:nvCxnSpPr>
        <p:spPr>
          <a:xfrm>
            <a:off x="1849050" y="1676000"/>
            <a:ext cx="609600" cy="0"/>
          </a:xfrm>
          <a:prstGeom prst="straightConnector1">
            <a:avLst/>
          </a:prstGeom>
          <a:noFill/>
          <a:ln cap="flat" cmpd="sng" w="19050">
            <a:solidFill>
              <a:schemeClr val="dk2"/>
            </a:solidFill>
            <a:prstDash val="solid"/>
            <a:round/>
            <a:headEnd len="med" w="med" type="none"/>
            <a:tailEnd len="med" w="med" type="triangle"/>
          </a:ln>
        </p:spPr>
      </p:cxnSp>
      <p:cxnSp>
        <p:nvCxnSpPr>
          <p:cNvPr id="125" name="Google Shape;125;p19"/>
          <p:cNvCxnSpPr>
            <a:stCxn id="115" idx="3"/>
            <a:endCxn id="116" idx="1"/>
          </p:cNvCxnSpPr>
          <p:nvPr/>
        </p:nvCxnSpPr>
        <p:spPr>
          <a:xfrm>
            <a:off x="3883988" y="1676000"/>
            <a:ext cx="609600" cy="0"/>
          </a:xfrm>
          <a:prstGeom prst="straightConnector1">
            <a:avLst/>
          </a:prstGeom>
          <a:noFill/>
          <a:ln cap="flat" cmpd="sng" w="19050">
            <a:solidFill>
              <a:schemeClr val="dk2"/>
            </a:solidFill>
            <a:prstDash val="solid"/>
            <a:round/>
            <a:headEnd len="med" w="med" type="none"/>
            <a:tailEnd len="med" w="med" type="triangle"/>
          </a:ln>
        </p:spPr>
      </p:cxnSp>
      <p:cxnSp>
        <p:nvCxnSpPr>
          <p:cNvPr id="126" name="Google Shape;126;p19"/>
          <p:cNvCxnSpPr/>
          <p:nvPr/>
        </p:nvCxnSpPr>
        <p:spPr>
          <a:xfrm>
            <a:off x="5918938" y="1676000"/>
            <a:ext cx="609600" cy="0"/>
          </a:xfrm>
          <a:prstGeom prst="straightConnector1">
            <a:avLst/>
          </a:prstGeom>
          <a:noFill/>
          <a:ln cap="flat" cmpd="sng" w="19050">
            <a:solidFill>
              <a:schemeClr val="dk2"/>
            </a:solidFill>
            <a:prstDash val="solid"/>
            <a:round/>
            <a:headEnd len="med" w="med" type="none"/>
            <a:tailEnd len="med" w="med" type="triangle"/>
          </a:ln>
        </p:spPr>
      </p:cxnSp>
      <p:cxnSp>
        <p:nvCxnSpPr>
          <p:cNvPr id="127" name="Google Shape;127;p19"/>
          <p:cNvCxnSpPr>
            <a:stCxn id="117" idx="2"/>
            <a:endCxn id="118" idx="0"/>
          </p:cNvCxnSpPr>
          <p:nvPr/>
        </p:nvCxnSpPr>
        <p:spPr>
          <a:xfrm>
            <a:off x="7241250" y="1989650"/>
            <a:ext cx="438300" cy="296100"/>
          </a:xfrm>
          <a:prstGeom prst="straightConnector1">
            <a:avLst/>
          </a:prstGeom>
          <a:noFill/>
          <a:ln cap="flat" cmpd="sng" w="19050">
            <a:solidFill>
              <a:schemeClr val="dk2"/>
            </a:solidFill>
            <a:prstDash val="solid"/>
            <a:round/>
            <a:headEnd len="med" w="med" type="none"/>
            <a:tailEnd len="med" w="med" type="triangle"/>
          </a:ln>
        </p:spPr>
      </p:cxnSp>
      <p:cxnSp>
        <p:nvCxnSpPr>
          <p:cNvPr id="128" name="Google Shape;128;p19"/>
          <p:cNvCxnSpPr>
            <a:stCxn id="118" idx="2"/>
            <a:endCxn id="121" idx="0"/>
          </p:cNvCxnSpPr>
          <p:nvPr/>
        </p:nvCxnSpPr>
        <p:spPr>
          <a:xfrm flipH="1">
            <a:off x="7241247" y="2644464"/>
            <a:ext cx="438300" cy="296100"/>
          </a:xfrm>
          <a:prstGeom prst="straightConnector1">
            <a:avLst/>
          </a:prstGeom>
          <a:noFill/>
          <a:ln cap="flat" cmpd="sng" w="19050">
            <a:solidFill>
              <a:schemeClr val="dk2"/>
            </a:solidFill>
            <a:prstDash val="solid"/>
            <a:round/>
            <a:headEnd len="med" w="med" type="none"/>
            <a:tailEnd len="med" w="med" type="triangle"/>
          </a:ln>
        </p:spPr>
      </p:cxnSp>
      <p:cxnSp>
        <p:nvCxnSpPr>
          <p:cNvPr id="129" name="Google Shape;129;p19"/>
          <p:cNvCxnSpPr>
            <a:stCxn id="123" idx="3"/>
            <a:endCxn id="121" idx="3"/>
          </p:cNvCxnSpPr>
          <p:nvPr/>
        </p:nvCxnSpPr>
        <p:spPr>
          <a:xfrm flipH="1" rot="10800000">
            <a:off x="7953900" y="3148700"/>
            <a:ext cx="492300" cy="1390800"/>
          </a:xfrm>
          <a:prstGeom prst="curvedConnector3">
            <a:avLst>
              <a:gd fmla="val 148387" name="adj1"/>
            </a:avLst>
          </a:prstGeom>
          <a:noFill/>
          <a:ln cap="flat" cmpd="sng" w="19050">
            <a:solidFill>
              <a:schemeClr val="dk2"/>
            </a:solidFill>
            <a:prstDash val="solid"/>
            <a:round/>
            <a:headEnd len="med" w="med" type="none"/>
            <a:tailEnd len="med" w="med" type="stealth"/>
          </a:ln>
        </p:spPr>
      </p:cxnSp>
      <p:cxnSp>
        <p:nvCxnSpPr>
          <p:cNvPr id="130" name="Google Shape;130;p19"/>
          <p:cNvCxnSpPr>
            <a:stCxn id="121" idx="2"/>
            <a:endCxn id="120" idx="0"/>
          </p:cNvCxnSpPr>
          <p:nvPr/>
        </p:nvCxnSpPr>
        <p:spPr>
          <a:xfrm>
            <a:off x="7241249" y="3356475"/>
            <a:ext cx="0" cy="302100"/>
          </a:xfrm>
          <a:prstGeom prst="straightConnector1">
            <a:avLst/>
          </a:prstGeom>
          <a:noFill/>
          <a:ln cap="flat" cmpd="sng" w="19050">
            <a:solidFill>
              <a:schemeClr val="dk2"/>
            </a:solidFill>
            <a:prstDash val="solid"/>
            <a:round/>
            <a:headEnd len="med" w="med" type="none"/>
            <a:tailEnd len="med" w="med" type="stealth"/>
          </a:ln>
        </p:spPr>
      </p:cxnSp>
      <p:cxnSp>
        <p:nvCxnSpPr>
          <p:cNvPr id="131" name="Google Shape;131;p19"/>
          <p:cNvCxnSpPr/>
          <p:nvPr/>
        </p:nvCxnSpPr>
        <p:spPr>
          <a:xfrm>
            <a:off x="7241237" y="4017400"/>
            <a:ext cx="0" cy="302100"/>
          </a:xfrm>
          <a:prstGeom prst="straightConnector1">
            <a:avLst/>
          </a:prstGeom>
          <a:noFill/>
          <a:ln cap="flat" cmpd="sng" w="19050">
            <a:solidFill>
              <a:schemeClr val="dk2"/>
            </a:solidFill>
            <a:prstDash val="solid"/>
            <a:round/>
            <a:headEnd len="med" w="med" type="none"/>
            <a:tailEnd len="med" w="med" type="stealth"/>
          </a:ln>
        </p:spPr>
      </p:cxnSp>
      <p:cxnSp>
        <p:nvCxnSpPr>
          <p:cNvPr id="132" name="Google Shape;132;p19"/>
          <p:cNvCxnSpPr>
            <a:stCxn id="121" idx="1"/>
            <a:endCxn id="119" idx="3"/>
          </p:cNvCxnSpPr>
          <p:nvPr/>
        </p:nvCxnSpPr>
        <p:spPr>
          <a:xfrm rot="10800000">
            <a:off x="5743112" y="3148575"/>
            <a:ext cx="293100" cy="0"/>
          </a:xfrm>
          <a:prstGeom prst="straightConnector1">
            <a:avLst/>
          </a:prstGeom>
          <a:noFill/>
          <a:ln cap="flat" cmpd="sng" w="19050">
            <a:solidFill>
              <a:schemeClr val="dk2"/>
            </a:solidFill>
            <a:prstDash val="solid"/>
            <a:round/>
            <a:headEnd len="med" w="med" type="none"/>
            <a:tailEnd len="med" w="med" type="triangle"/>
          </a:ln>
        </p:spPr>
      </p:cxnSp>
      <p:sp>
        <p:nvSpPr>
          <p:cNvPr id="133" name="Google Shape;133;p19"/>
          <p:cNvSpPr/>
          <p:nvPr/>
        </p:nvSpPr>
        <p:spPr>
          <a:xfrm>
            <a:off x="557962" y="2940675"/>
            <a:ext cx="2410074" cy="415800"/>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Did it work?</a:t>
            </a:r>
            <a:endParaRPr/>
          </a:p>
        </p:txBody>
      </p:sp>
      <p:sp>
        <p:nvSpPr>
          <p:cNvPr id="134" name="Google Shape;134;p19"/>
          <p:cNvSpPr/>
          <p:nvPr/>
        </p:nvSpPr>
        <p:spPr>
          <a:xfrm>
            <a:off x="2419338" y="2305875"/>
            <a:ext cx="548694" cy="358614"/>
          </a:xfrm>
          <a:prstGeom prst="flowChartTerminator">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No</a:t>
            </a:r>
            <a:endParaRPr/>
          </a:p>
        </p:txBody>
      </p:sp>
      <p:cxnSp>
        <p:nvCxnSpPr>
          <p:cNvPr id="135" name="Google Shape;135;p19"/>
          <p:cNvCxnSpPr>
            <a:stCxn id="133" idx="2"/>
            <a:endCxn id="136" idx="0"/>
          </p:cNvCxnSpPr>
          <p:nvPr/>
        </p:nvCxnSpPr>
        <p:spPr>
          <a:xfrm>
            <a:off x="1762999" y="3356475"/>
            <a:ext cx="0" cy="419400"/>
          </a:xfrm>
          <a:prstGeom prst="straightConnector1">
            <a:avLst/>
          </a:prstGeom>
          <a:noFill/>
          <a:ln cap="flat" cmpd="sng" w="19050">
            <a:solidFill>
              <a:schemeClr val="dk2"/>
            </a:solidFill>
            <a:prstDash val="solid"/>
            <a:round/>
            <a:headEnd len="med" w="med" type="none"/>
            <a:tailEnd len="med" w="med" type="triangle"/>
          </a:ln>
        </p:spPr>
      </p:cxnSp>
      <p:cxnSp>
        <p:nvCxnSpPr>
          <p:cNvPr id="137" name="Google Shape;137;p19"/>
          <p:cNvCxnSpPr>
            <a:stCxn id="133" idx="0"/>
            <a:endCxn id="134" idx="1"/>
          </p:cNvCxnSpPr>
          <p:nvPr/>
        </p:nvCxnSpPr>
        <p:spPr>
          <a:xfrm rot="-5400000">
            <a:off x="1863499" y="2384775"/>
            <a:ext cx="455400" cy="656400"/>
          </a:xfrm>
          <a:prstGeom prst="curvedConnector2">
            <a:avLst/>
          </a:prstGeom>
          <a:noFill/>
          <a:ln cap="flat" cmpd="sng" w="19050">
            <a:solidFill>
              <a:schemeClr val="dk2"/>
            </a:solidFill>
            <a:prstDash val="solid"/>
            <a:round/>
            <a:headEnd len="med" w="med" type="none"/>
            <a:tailEnd len="med" w="med" type="stealth"/>
          </a:ln>
        </p:spPr>
      </p:cxnSp>
      <p:cxnSp>
        <p:nvCxnSpPr>
          <p:cNvPr id="138" name="Google Shape;138;p19"/>
          <p:cNvCxnSpPr>
            <a:stCxn id="122" idx="1"/>
            <a:endCxn id="133" idx="3"/>
          </p:cNvCxnSpPr>
          <p:nvPr/>
        </p:nvCxnSpPr>
        <p:spPr>
          <a:xfrm rot="10800000">
            <a:off x="2968100" y="3148575"/>
            <a:ext cx="292800" cy="0"/>
          </a:xfrm>
          <a:prstGeom prst="straightConnector1">
            <a:avLst/>
          </a:prstGeom>
          <a:noFill/>
          <a:ln cap="flat" cmpd="sng" w="19050">
            <a:solidFill>
              <a:schemeClr val="dk2"/>
            </a:solidFill>
            <a:prstDash val="solid"/>
            <a:round/>
            <a:headEnd len="med" w="med" type="none"/>
            <a:tailEnd len="med" w="med" type="triangle"/>
          </a:ln>
        </p:spPr>
      </p:cxnSp>
      <p:cxnSp>
        <p:nvCxnSpPr>
          <p:cNvPr id="139" name="Google Shape;139;p19"/>
          <p:cNvCxnSpPr>
            <a:stCxn id="134" idx="3"/>
            <a:endCxn id="116" idx="2"/>
          </p:cNvCxnSpPr>
          <p:nvPr/>
        </p:nvCxnSpPr>
        <p:spPr>
          <a:xfrm flipH="1" rot="10800000">
            <a:off x="2968032" y="2029782"/>
            <a:ext cx="2238300" cy="455400"/>
          </a:xfrm>
          <a:prstGeom prst="curvedConnector2">
            <a:avLst/>
          </a:prstGeom>
          <a:noFill/>
          <a:ln cap="flat" cmpd="sng" w="19050">
            <a:solidFill>
              <a:schemeClr val="dk2"/>
            </a:solidFill>
            <a:prstDash val="solid"/>
            <a:round/>
            <a:headEnd len="med" w="med" type="none"/>
            <a:tailEnd len="med" w="med" type="stealth"/>
          </a:ln>
        </p:spPr>
      </p:cxnSp>
      <p:sp>
        <p:nvSpPr>
          <p:cNvPr id="140" name="Google Shape;140;p19"/>
          <p:cNvSpPr/>
          <p:nvPr/>
        </p:nvSpPr>
        <p:spPr>
          <a:xfrm>
            <a:off x="6528550" y="2226250"/>
            <a:ext cx="548694" cy="358614"/>
          </a:xfrm>
          <a:prstGeom prst="flowChartTerminator">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Yes</a:t>
            </a:r>
            <a:endParaRPr/>
          </a:p>
        </p:txBody>
      </p:sp>
      <p:cxnSp>
        <p:nvCxnSpPr>
          <p:cNvPr id="141" name="Google Shape;141;p19"/>
          <p:cNvCxnSpPr>
            <a:stCxn id="117" idx="2"/>
            <a:endCxn id="140" idx="0"/>
          </p:cNvCxnSpPr>
          <p:nvPr/>
        </p:nvCxnSpPr>
        <p:spPr>
          <a:xfrm flipH="1">
            <a:off x="6802950" y="1989650"/>
            <a:ext cx="438300" cy="236700"/>
          </a:xfrm>
          <a:prstGeom prst="straightConnector1">
            <a:avLst/>
          </a:prstGeom>
          <a:noFill/>
          <a:ln cap="flat" cmpd="sng" w="19050">
            <a:solidFill>
              <a:schemeClr val="dk2"/>
            </a:solidFill>
            <a:prstDash val="solid"/>
            <a:round/>
            <a:headEnd len="med" w="med" type="none"/>
            <a:tailEnd len="med" w="med" type="triangle"/>
          </a:ln>
        </p:spPr>
      </p:cxnSp>
      <p:cxnSp>
        <p:nvCxnSpPr>
          <p:cNvPr id="142" name="Google Shape;142;p19"/>
          <p:cNvCxnSpPr>
            <a:stCxn id="140" idx="1"/>
            <a:endCxn id="122" idx="0"/>
          </p:cNvCxnSpPr>
          <p:nvPr/>
        </p:nvCxnSpPr>
        <p:spPr>
          <a:xfrm flipH="1">
            <a:off x="4081150" y="2405557"/>
            <a:ext cx="2447400" cy="389400"/>
          </a:xfrm>
          <a:prstGeom prst="curvedConnector2">
            <a:avLst/>
          </a:prstGeom>
          <a:noFill/>
          <a:ln cap="flat" cmpd="sng" w="19050">
            <a:solidFill>
              <a:schemeClr val="dk2"/>
            </a:solidFill>
            <a:prstDash val="solid"/>
            <a:round/>
            <a:headEnd len="med" w="med" type="none"/>
            <a:tailEnd len="med" w="med" type="stealth"/>
          </a:ln>
        </p:spPr>
      </p:cxnSp>
      <p:cxnSp>
        <p:nvCxnSpPr>
          <p:cNvPr id="143" name="Google Shape;143;p19"/>
          <p:cNvCxnSpPr>
            <a:stCxn id="119" idx="0"/>
            <a:endCxn id="116" idx="2"/>
          </p:cNvCxnSpPr>
          <p:nvPr/>
        </p:nvCxnSpPr>
        <p:spPr>
          <a:xfrm flipH="1" rot="5400000">
            <a:off x="4867772" y="2368213"/>
            <a:ext cx="939600" cy="262500"/>
          </a:xfrm>
          <a:prstGeom prst="curvedConnector3">
            <a:avLst>
              <a:gd fmla="val 49998" name="adj1"/>
            </a:avLst>
          </a:prstGeom>
          <a:noFill/>
          <a:ln cap="flat" cmpd="sng" w="19050">
            <a:solidFill>
              <a:schemeClr val="dk2"/>
            </a:solidFill>
            <a:prstDash val="solid"/>
            <a:round/>
            <a:headEnd len="med" w="med" type="none"/>
            <a:tailEnd len="med" w="med" type="stealth"/>
          </a:ln>
        </p:spPr>
      </p:cxnSp>
      <p:pic>
        <p:nvPicPr>
          <p:cNvPr id="144" name="Google Shape;144;p19"/>
          <p:cNvPicPr preferRelativeResize="0"/>
          <p:nvPr/>
        </p:nvPicPr>
        <p:blipFill>
          <a:blip r:embed="rId3">
            <a:alphaModFix/>
          </a:blip>
          <a:stretch>
            <a:fillRect/>
          </a:stretch>
        </p:blipFill>
        <p:spPr>
          <a:xfrm>
            <a:off x="68978" y="3775950"/>
            <a:ext cx="1521414" cy="1141900"/>
          </a:xfrm>
          <a:prstGeom prst="rect">
            <a:avLst/>
          </a:prstGeom>
          <a:noFill/>
          <a:ln>
            <a:noFill/>
          </a:ln>
        </p:spPr>
      </p:pic>
      <p:sp>
        <p:nvSpPr>
          <p:cNvPr id="136" name="Google Shape;136;p19"/>
          <p:cNvSpPr/>
          <p:nvPr/>
        </p:nvSpPr>
        <p:spPr>
          <a:xfrm>
            <a:off x="1488625" y="3775950"/>
            <a:ext cx="548694" cy="358614"/>
          </a:xfrm>
          <a:prstGeom prst="flowChartTerminator">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Yes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Computer Science? </a:t>
            </a:r>
            <a:endParaRPr/>
          </a:p>
        </p:txBody>
      </p:sp>
      <p:sp>
        <p:nvSpPr>
          <p:cNvPr id="150" name="Google Shape;150;p20"/>
          <p:cNvSpPr txBox="1"/>
          <p:nvPr>
            <p:ph idx="1" type="body"/>
          </p:nvPr>
        </p:nvSpPr>
        <p:spPr>
          <a:xfrm>
            <a:off x="311700" y="1266325"/>
            <a:ext cx="8520600" cy="3302700"/>
          </a:xfrm>
          <a:prstGeom prst="rect">
            <a:avLst/>
          </a:prstGeom>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
              <a:t>“Computer Science is no more about computers than astronomy is about telescopes” - Edsger Dijkstra</a:t>
            </a:r>
            <a:endParaRPr/>
          </a:p>
          <a:p>
            <a:pPr indent="0" lvl="0" marL="0" rtl="0" algn="l">
              <a:spcBef>
                <a:spcPts val="1200"/>
              </a:spcBef>
              <a:spcAft>
                <a:spcPts val="0"/>
              </a:spcAft>
              <a:buNone/>
            </a:pPr>
            <a:r>
              <a:rPr lang="en"/>
              <a:t>Computer Science is the study of computational problem solving.  This involves creating a </a:t>
            </a:r>
            <a:r>
              <a:rPr b="1" lang="en">
                <a:solidFill>
                  <a:schemeClr val="accent3"/>
                </a:solidFill>
              </a:rPr>
              <a:t>representation</a:t>
            </a:r>
            <a:r>
              <a:rPr lang="en"/>
              <a:t> for the problem, and an </a:t>
            </a:r>
            <a:r>
              <a:rPr b="1" lang="en">
                <a:solidFill>
                  <a:schemeClr val="accent3"/>
                </a:solidFill>
              </a:rPr>
              <a:t>algorithm</a:t>
            </a:r>
            <a:r>
              <a:rPr lang="en"/>
              <a:t> for solving it.</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151" name="Google Shape;151;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52" name="Google Shape;152;p20"/>
          <p:cNvPicPr preferRelativeResize="0"/>
          <p:nvPr/>
        </p:nvPicPr>
        <p:blipFill>
          <a:blip r:embed="rId3">
            <a:alphaModFix/>
          </a:blip>
          <a:stretch>
            <a:fillRect/>
          </a:stretch>
        </p:blipFill>
        <p:spPr>
          <a:xfrm>
            <a:off x="5961523" y="2966273"/>
            <a:ext cx="2435900" cy="1874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Representation</a:t>
            </a:r>
            <a:endParaRPr/>
          </a:p>
        </p:txBody>
      </p:sp>
      <p:sp>
        <p:nvSpPr>
          <p:cNvPr id="158" name="Google Shape;158;p21"/>
          <p:cNvSpPr txBox="1"/>
          <p:nvPr>
            <p:ph idx="1" type="body"/>
          </p:nvPr>
        </p:nvSpPr>
        <p:spPr>
          <a:xfrm>
            <a:off x="311700" y="1266325"/>
            <a:ext cx="42603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Programs need to be represented in a way that can be stored or solved by a computer </a:t>
            </a:r>
            <a:endParaRPr/>
          </a:p>
          <a:p>
            <a:pPr indent="-342900" lvl="0" marL="457200" rtl="0" algn="l">
              <a:spcBef>
                <a:spcPts val="0"/>
              </a:spcBef>
              <a:spcAft>
                <a:spcPts val="0"/>
              </a:spcAft>
              <a:buSzPts val="1800"/>
              <a:buChar char="●"/>
            </a:pPr>
            <a:r>
              <a:rPr lang="en"/>
              <a:t>The </a:t>
            </a:r>
            <a:r>
              <a:rPr b="1" lang="en">
                <a:solidFill>
                  <a:schemeClr val="accent3"/>
                </a:solidFill>
              </a:rPr>
              <a:t>representation</a:t>
            </a:r>
            <a:r>
              <a:rPr lang="en"/>
              <a:t> captures the necessary components of the problem </a:t>
            </a:r>
            <a:endParaRPr/>
          </a:p>
          <a:p>
            <a:pPr indent="-317500" lvl="1" marL="914400" rtl="0" algn="l">
              <a:spcBef>
                <a:spcPts val="0"/>
              </a:spcBef>
              <a:spcAft>
                <a:spcPts val="0"/>
              </a:spcAft>
              <a:buSzPts val="1400"/>
              <a:buChar char="○"/>
            </a:pPr>
            <a:r>
              <a:rPr lang="en" sz="1800"/>
              <a:t>Example: How many bridges are there between each area of the city?</a:t>
            </a:r>
            <a:endParaRPr/>
          </a:p>
        </p:txBody>
      </p:sp>
      <p:pic>
        <p:nvPicPr>
          <p:cNvPr id="159" name="Google Shape;159;p21"/>
          <p:cNvPicPr preferRelativeResize="0"/>
          <p:nvPr/>
        </p:nvPicPr>
        <p:blipFill>
          <a:blip r:embed="rId3">
            <a:alphaModFix/>
          </a:blip>
          <a:stretch>
            <a:fillRect/>
          </a:stretch>
        </p:blipFill>
        <p:spPr>
          <a:xfrm>
            <a:off x="4572000" y="1147225"/>
            <a:ext cx="4236615" cy="3211192"/>
          </a:xfrm>
          <a:prstGeom prst="rect">
            <a:avLst/>
          </a:prstGeom>
          <a:noFill/>
          <a:ln>
            <a:noFill/>
          </a:ln>
        </p:spPr>
      </p:pic>
      <p:sp>
        <p:nvSpPr>
          <p:cNvPr id="160" name="Google Shape;160;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