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y="5143500" cx="9144000"/>
  <p:notesSz cx="6858000" cy="9144000"/>
  <p:embeddedFontLst>
    <p:embeddedFont>
      <p:font typeface="PT Sans Narrow"/>
      <p:regular r:id="rId33"/>
      <p:bold r:id="rId34"/>
    </p:embeddedFont>
    <p:embeddedFont>
      <p:font typeface="Lato"/>
      <p:regular r:id="rId35"/>
      <p:bold r:id="rId36"/>
      <p:italic r:id="rId37"/>
      <p:boldItalic r:id="rId38"/>
    </p:embeddedFont>
    <p:embeddedFont>
      <p:font typeface="Open Sans"/>
      <p:regular r:id="rId39"/>
      <p:bold r:id="rId40"/>
      <p:italic r:id="rId41"/>
      <p:bold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bold.fntdata"/><Relationship Id="rId20" Type="http://schemas.openxmlformats.org/officeDocument/2006/relationships/slide" Target="slides/slide15.xml"/><Relationship Id="rId42" Type="http://schemas.openxmlformats.org/officeDocument/2006/relationships/font" Target="fonts/OpenSans-boldItalic.fntdata"/><Relationship Id="rId41" Type="http://schemas.openxmlformats.org/officeDocument/2006/relationships/font" Target="fonts/OpenSans-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PTSansNarrow-regular.fntdata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Lato-regular.fntdata"/><Relationship Id="rId12" Type="http://schemas.openxmlformats.org/officeDocument/2006/relationships/slide" Target="slides/slide7.xml"/><Relationship Id="rId34" Type="http://schemas.openxmlformats.org/officeDocument/2006/relationships/font" Target="fonts/PTSansNarrow-bold.fntdata"/><Relationship Id="rId15" Type="http://schemas.openxmlformats.org/officeDocument/2006/relationships/slide" Target="slides/slide10.xml"/><Relationship Id="rId37" Type="http://schemas.openxmlformats.org/officeDocument/2006/relationships/font" Target="fonts/Lato-italic.fntdata"/><Relationship Id="rId14" Type="http://schemas.openxmlformats.org/officeDocument/2006/relationships/slide" Target="slides/slide9.xml"/><Relationship Id="rId36" Type="http://schemas.openxmlformats.org/officeDocument/2006/relationships/font" Target="fonts/Lato-bold.fntdata"/><Relationship Id="rId17" Type="http://schemas.openxmlformats.org/officeDocument/2006/relationships/slide" Target="slides/slide12.xml"/><Relationship Id="rId39" Type="http://schemas.openxmlformats.org/officeDocument/2006/relationships/font" Target="fonts/OpenSans-regular.fntdata"/><Relationship Id="rId16" Type="http://schemas.openxmlformats.org/officeDocument/2006/relationships/slide" Target="slides/slide11.xml"/><Relationship Id="rId38" Type="http://schemas.openxmlformats.org/officeDocument/2006/relationships/font" Target="fonts/Lato-bold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34e717c476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34e717c476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34e717c476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34e717c476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34e717c476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34e717c476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34e717c476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34e717c476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34e717c476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134e717c476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34e717c476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134e717c476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Angel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Concatenation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Repetition with *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Length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Indexing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Make a 'for' loop that prints each letter of a string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Slicing with :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lang="en" sz="1000">
                <a:solidFill>
                  <a:schemeClr val="dk1"/>
                </a:solidFill>
              </a:rPr>
              <a:t>Substrings</a:t>
            </a:r>
            <a:endParaRPr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for i in range(len('hello world')): print('hello world'[i])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hello world'[3:5]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for i in range(len(a)): print(a[:i])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a.count('l')</a:t>
            </a:r>
            <a:endParaRPr sz="1800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a.center(w)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a.count()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34e717c476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34e717c476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34e717c476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34e717c476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34e717c476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g134e717c476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34e717c476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34e717c476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34e717c476_0_5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34e717c476_0_5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34e717c476_0_2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34e717c476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34e717c476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34e717c476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34e717c476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134e717c476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34e717c476_0_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134e717c476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34e717c476_0_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134e717c476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34e717c476_0_2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134e717c476_0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34e717c476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9" name="Google Shape;249;g134e717c476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34e717c476_0_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134e717c476_0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34e717c47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34e717c47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34e717c47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34e717c47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</a:rPr>
              <a:t>The list (remember indexing?)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</a:rPr>
              <a:t>List operations: [], +, *, in, not in, len, [:]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</a:rPr>
              <a:t>Accessing, changing items in your list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34e717c476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34e717c476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34e717c476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34e717c476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34e717c476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34e717c476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34e717c476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34e717c476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34e717c476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34e717c476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hyperlink" Target="https://sites.google.com/a/salkeiz.k12.or.us/jgems/suderman/tech-6/sending-ascii-messages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Lists and Strings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June 15, 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Removing an element from a list: .pop()</a:t>
            </a:r>
            <a:endParaRPr/>
          </a:p>
        </p:txBody>
      </p:sp>
      <p:sp>
        <p:nvSpPr>
          <p:cNvPr id="130" name="Google Shape;130;p2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remove the last element from an already existing list using the .pop() method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food_list = [‘ice cream’, ‘cake’, ‘pop’]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food_list.pop()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print(food_list)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&gt;&gt; [‘ice cream’, ‘cake’’]</a:t>
            </a:r>
            <a:endParaRPr/>
          </a:p>
        </p:txBody>
      </p:sp>
      <p:sp>
        <p:nvSpPr>
          <p:cNvPr id="131" name="Google Shape;131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Removing an element from a list: .remove()</a:t>
            </a:r>
            <a:endParaRPr/>
          </a:p>
        </p:txBody>
      </p:sp>
      <p:sp>
        <p:nvSpPr>
          <p:cNvPr id="137" name="Google Shape;137;p2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remove any element from an existing list using the .remove() method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food_list = [‘ice cream’, ‘cake’, ‘pop’]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food_list.remove(‘cake’)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print(food_list)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&gt;&gt; [‘ice cream’, ‘pop’’]</a:t>
            </a:r>
            <a:endParaRPr/>
          </a:p>
        </p:txBody>
      </p:sp>
      <p:sp>
        <p:nvSpPr>
          <p:cNvPr id="138" name="Google Shape;138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</a:rPr>
              <a:t>List Activity: Removing Elements</a:t>
            </a:r>
            <a:endParaRPr>
              <a:highlight>
                <a:schemeClr val="lt1"/>
              </a:highlight>
            </a:endParaRPr>
          </a:p>
        </p:txBody>
      </p:sp>
      <p:sp>
        <p:nvSpPr>
          <p:cNvPr id="144" name="Google Shape;144;p2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Create a variable called different_currencies = [‘dollar’, ‘euro’, ‘pound’, ‘milk’]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We see that one of the currencies doesn’t belong, let’s remove it using different_currencies.remove(‘milk’)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Let’s also add another currency using the .append method by using different_currencies.append(‘yen’) </a:t>
            </a:r>
            <a:endParaRPr/>
          </a:p>
        </p:txBody>
      </p:sp>
      <p:sp>
        <p:nvSpPr>
          <p:cNvPr id="145" name="Google Shape;145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Introducing .split()</a:t>
            </a:r>
            <a:endParaRPr/>
          </a:p>
        </p:txBody>
      </p:sp>
      <p:sp>
        <p:nvSpPr>
          <p:cNvPr id="151" name="Google Shape;151;p2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Remember strings? You can use the .split() method on it to turn it into a list!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some_str = “lets go out!”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list_ver = some_str.split()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print(list_ver)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Immutable vs Mutable </a:t>
            </a:r>
            <a:endParaRPr/>
          </a:p>
        </p:txBody>
      </p:sp>
      <p:sp>
        <p:nvSpPr>
          <p:cNvPr id="158" name="Google Shape;158;p2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Immutable: not changeable 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Python won’t allow you to directly change attributes of this data type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Examples: strings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Mutable: changeable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Python will allow you to directly change attributes of this data type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Examples: lists</a:t>
            </a:r>
            <a:endParaRPr/>
          </a:p>
        </p:txBody>
      </p:sp>
      <p:sp>
        <p:nvSpPr>
          <p:cNvPr id="159" name="Google Shape;159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Datatype Overview: Strings</a:t>
            </a:r>
            <a:endParaRPr/>
          </a:p>
        </p:txBody>
      </p:sp>
      <p:sp>
        <p:nvSpPr>
          <p:cNvPr id="165" name="Google Shape;165;p27"/>
          <p:cNvSpPr txBox="1"/>
          <p:nvPr>
            <p:ph idx="1" type="body"/>
          </p:nvPr>
        </p:nvSpPr>
        <p:spPr>
          <a:xfrm>
            <a:off x="311700" y="12771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Strings are an assortment of characters wrapped in quotation marks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can also use for loops to get each character in a string!</a:t>
            </a:r>
            <a:endParaRPr/>
          </a:p>
        </p:txBody>
      </p:sp>
      <p:pic>
        <p:nvPicPr>
          <p:cNvPr id="166" name="Google Shape;166;p27"/>
          <p:cNvPicPr preferRelativeResize="0"/>
          <p:nvPr/>
        </p:nvPicPr>
        <p:blipFill rotWithShape="1">
          <a:blip r:embed="rId3">
            <a:alphaModFix/>
          </a:blip>
          <a:srcRect b="49392" l="0" r="21036" t="27895"/>
          <a:stretch/>
        </p:blipFill>
        <p:spPr>
          <a:xfrm>
            <a:off x="400000" y="3690225"/>
            <a:ext cx="7664200" cy="134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68350" y="2162175"/>
            <a:ext cx="2562225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5224" y="391325"/>
            <a:ext cx="6373551" cy="4447925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String Activity #1: Creating a Secret Message </a:t>
            </a:r>
            <a:endParaRPr/>
          </a:p>
        </p:txBody>
      </p:sp>
      <p:sp>
        <p:nvSpPr>
          <p:cNvPr id="180" name="Google Shape;180;p2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Think of a message that you want to create (write it down)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Think of what letters you want to mask (ie. do you want an ‘S’ to look like an ‘$’?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 your code: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Create a function called secret_message that passes in one parameter.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Let’s use the built in string .replace() function to create a secret message 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romanLcPeriod"/>
            </a:pPr>
            <a:r>
              <a:rPr lang="en"/>
              <a:t>secret_message = secret_message.replace(‘old_letter’, ‘new_letter’)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romanLcPeriod"/>
            </a:pPr>
            <a:r>
              <a:rPr lang="en"/>
              <a:t>r</a:t>
            </a:r>
            <a:r>
              <a:rPr lang="en"/>
              <a:t>eturn the secret_message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romanLcPeriod"/>
            </a:pPr>
            <a:r>
              <a:rPr lang="en"/>
              <a:t>p</a:t>
            </a:r>
            <a:r>
              <a:rPr lang="en"/>
              <a:t>rint the function</a:t>
            </a:r>
            <a:endParaRPr/>
          </a:p>
        </p:txBody>
      </p:sp>
      <p:sp>
        <p:nvSpPr>
          <p:cNvPr id="181" name="Google Shape;181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String Formatting </a:t>
            </a:r>
            <a:endParaRPr/>
          </a:p>
        </p:txBody>
      </p:sp>
      <p:sp>
        <p:nvSpPr>
          <p:cNvPr id="187" name="Google Shape;187;p3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 string has a format() function that allows you to replace placeholders with values from variables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 </a:t>
            </a:r>
            <a:r>
              <a:rPr lang="en" sz="1500">
                <a:solidFill>
                  <a:srgbClr val="0000FF"/>
                </a:solidFill>
              </a:rPr>
              <a:t>replacement field </a:t>
            </a:r>
            <a:r>
              <a:rPr lang="en" sz="1500"/>
              <a:t>is indicated by {} inside a string</a:t>
            </a:r>
            <a:endParaRPr sz="1500"/>
          </a:p>
        </p:txBody>
      </p:sp>
      <p:pic>
        <p:nvPicPr>
          <p:cNvPr id="188" name="Google Shape;188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444625"/>
            <a:ext cx="9188452" cy="2184525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Three ways to print “My dog is 3-years-old” using integer variable age=3</a:t>
            </a:r>
            <a:endParaRPr/>
          </a:p>
        </p:txBody>
      </p:sp>
      <p:pic>
        <p:nvPicPr>
          <p:cNvPr id="195" name="Google Shape;19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3438" y="1897900"/>
            <a:ext cx="7477125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Warm-up: Creating Thursday Folder and Python file </a:t>
            </a:r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Create a new directory in your USB drive called Thursday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Navigate to your Thursday directory on VS Code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Create a file in your Thursday folder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Exercise #1</a:t>
            </a:r>
            <a:endParaRPr/>
          </a:p>
        </p:txBody>
      </p:sp>
      <p:sp>
        <p:nvSpPr>
          <p:cNvPr id="202" name="Google Shape;202;p32"/>
          <p:cNvSpPr txBox="1"/>
          <p:nvPr>
            <p:ph idx="1" type="body"/>
          </p:nvPr>
        </p:nvSpPr>
        <p:spPr>
          <a:xfrm>
            <a:off x="727650" y="1340850"/>
            <a:ext cx="7688700" cy="167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Ask the user for their name, favorite food, and favorite drink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Then print: Hi [name], I also like [favorite food], but I don’t like [favorite drink]</a:t>
            </a:r>
            <a:endParaRPr sz="1900"/>
          </a:p>
        </p:txBody>
      </p:sp>
      <p:pic>
        <p:nvPicPr>
          <p:cNvPr id="203" name="Google Shape;20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664853"/>
            <a:ext cx="9144001" cy="2125645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Exercise #2</a:t>
            </a:r>
            <a:endParaRPr/>
          </a:p>
        </p:txBody>
      </p:sp>
      <p:sp>
        <p:nvSpPr>
          <p:cNvPr id="210" name="Google Shape;210;p33"/>
          <p:cNvSpPr txBox="1"/>
          <p:nvPr>
            <p:ph idx="1" type="body"/>
          </p:nvPr>
        </p:nvSpPr>
        <p:spPr>
          <a:xfrm>
            <a:off x="729450" y="2078875"/>
            <a:ext cx="38424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600"/>
              <a:t>Write a Mad Lib function with at least 3 fill-in-the-blanks!</a:t>
            </a:r>
            <a:endParaRPr sz="1600"/>
          </a:p>
        </p:txBody>
      </p:sp>
      <p:pic>
        <p:nvPicPr>
          <p:cNvPr id="211" name="Google Shape;21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326175"/>
            <a:ext cx="5862500" cy="172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8920" y="146375"/>
            <a:ext cx="4279880" cy="419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Looping through a sequence</a:t>
            </a:r>
            <a:endParaRPr/>
          </a:p>
        </p:txBody>
      </p:sp>
      <p:pic>
        <p:nvPicPr>
          <p:cNvPr id="219" name="Google Shape;21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825" y="1451550"/>
            <a:ext cx="3018263" cy="298485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20" name="Google Shape;220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40488" y="1550138"/>
            <a:ext cx="4938487" cy="2787687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21" name="Google Shape;221;p34"/>
          <p:cNvSpPr txBox="1"/>
          <p:nvPr/>
        </p:nvSpPr>
        <p:spPr>
          <a:xfrm>
            <a:off x="5948075" y="230650"/>
            <a:ext cx="2643600" cy="714300"/>
          </a:xfrm>
          <a:prstGeom prst="rect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When accessing an element at index i, use sequence[i]</a:t>
            </a:r>
            <a:endParaRPr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22" name="Google Shape;222;p34"/>
          <p:cNvCxnSpPr>
            <a:stCxn id="221" idx="2"/>
            <a:endCxn id="220" idx="0"/>
          </p:cNvCxnSpPr>
          <p:nvPr/>
        </p:nvCxnSpPr>
        <p:spPr>
          <a:xfrm flipH="1">
            <a:off x="6209675" y="944950"/>
            <a:ext cx="1060200" cy="60510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3" name="Google Shape;223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.count()</a:t>
            </a:r>
            <a:endParaRPr/>
          </a:p>
        </p:txBody>
      </p:sp>
      <p:sp>
        <p:nvSpPr>
          <p:cNvPr id="229" name="Google Shape;229;p35"/>
          <p:cNvSpPr txBox="1"/>
          <p:nvPr>
            <p:ph idx="1" type="body"/>
          </p:nvPr>
        </p:nvSpPr>
        <p:spPr>
          <a:xfrm>
            <a:off x="311700" y="1266325"/>
            <a:ext cx="8520600" cy="58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Counts the number of times a substring appears in a string</a:t>
            </a:r>
            <a:endParaRPr/>
          </a:p>
        </p:txBody>
      </p:sp>
      <p:pic>
        <p:nvPicPr>
          <p:cNvPr id="230" name="Google Shape;23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999525"/>
            <a:ext cx="8839201" cy="1772136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Simple wordle</a:t>
            </a:r>
            <a:endParaRPr/>
          </a:p>
        </p:txBody>
      </p:sp>
      <p:pic>
        <p:nvPicPr>
          <p:cNvPr id="237" name="Google Shape;23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1063" y="1019700"/>
            <a:ext cx="6781874" cy="3924699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.index()</a:t>
            </a:r>
            <a:endParaRPr/>
          </a:p>
        </p:txBody>
      </p:sp>
      <p:sp>
        <p:nvSpPr>
          <p:cNvPr id="244" name="Google Shape;244;p3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Finds the first occurrence of the specified value and gives you an error if the value is not found.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45" name="Google Shape;24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300" y="2295701"/>
            <a:ext cx="8055075" cy="1864075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.find()</a:t>
            </a:r>
            <a:endParaRPr/>
          </a:p>
        </p:txBody>
      </p:sp>
      <p:sp>
        <p:nvSpPr>
          <p:cNvPr id="252" name="Google Shape;252;p38"/>
          <p:cNvSpPr txBox="1"/>
          <p:nvPr>
            <p:ph idx="1" type="body"/>
          </p:nvPr>
        </p:nvSpPr>
        <p:spPr>
          <a:xfrm>
            <a:off x="727650" y="1238225"/>
            <a:ext cx="7688700" cy="16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600"/>
              <a:t>The .find method gets the index of a given substring. If the substring appears in the string, it returns the index of the first character of the first occurrence. If not, it returns -1. 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600"/>
              <a:t>What do these lines print?</a:t>
            </a:r>
            <a:endParaRPr sz="1600"/>
          </a:p>
        </p:txBody>
      </p:sp>
      <p:pic>
        <p:nvPicPr>
          <p:cNvPr id="253" name="Google Shape;253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4526" y="2075025"/>
            <a:ext cx="3864925" cy="99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649" y="3309250"/>
            <a:ext cx="6211101" cy="144955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ord() and chr()</a:t>
            </a:r>
            <a:endParaRPr/>
          </a:p>
        </p:txBody>
      </p:sp>
      <p:sp>
        <p:nvSpPr>
          <p:cNvPr id="261" name="Google Shape;261;p3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Every character has a unique number assigned to it (Unicode)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ord() converts a character to a number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chr() converts a number to a character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hlink"/>
                </a:solidFill>
                <a:hlinkClick r:id="rId3"/>
              </a:rPr>
              <a:t>https://sites.google.com/a/salkeiz.k12.or.us/jgems/suderman/tech-6/sending-ascii-messages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 to Lists </a:t>
            </a:r>
            <a:endParaRPr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Lists are a sequence of other </a:t>
            </a:r>
            <a:r>
              <a:rPr lang="en"/>
              <a:t>data types</a:t>
            </a:r>
            <a:r>
              <a:rPr lang="en"/>
              <a:t> (e.g int, float, strings)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Each individual item in a list is an element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Sequences are written using [] with elements separated by commas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position of the item in the sequence is the index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 index starts at 0 (NOT 1) </a:t>
            </a:r>
            <a:endParaRPr/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98" y="2712525"/>
            <a:ext cx="4218525" cy="214802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Accessing Items in Lists </a:t>
            </a:r>
            <a:endParaRPr/>
          </a:p>
        </p:txBody>
      </p:sp>
      <p:sp>
        <p:nvSpPr>
          <p:cNvPr id="87" name="Google Shape;87;p16"/>
          <p:cNvSpPr txBox="1"/>
          <p:nvPr>
            <p:ph idx="1" type="body"/>
          </p:nvPr>
        </p:nvSpPr>
        <p:spPr>
          <a:xfrm>
            <a:off x="311700" y="1266325"/>
            <a:ext cx="4365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 get a specific element in a sequence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Syntax: list_name[index]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Remember that indexing starts at 0 </a:t>
            </a:r>
            <a:endParaRPr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2150" y="1274800"/>
            <a:ext cx="4095050" cy="23630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Indexing and Lengths </a:t>
            </a:r>
            <a:endParaRPr/>
          </a:p>
        </p:txBody>
      </p:sp>
      <p:sp>
        <p:nvSpPr>
          <p:cNvPr id="95" name="Google Shape;95;p17"/>
          <p:cNvSpPr txBox="1"/>
          <p:nvPr>
            <p:ph idx="1" type="body"/>
          </p:nvPr>
        </p:nvSpPr>
        <p:spPr>
          <a:xfrm>
            <a:off x="311700" y="1266325"/>
            <a:ext cx="8520600" cy="36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find the index of an element in a list using the .index() method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some_list = [1, 2, 3]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print(some_list.index(1))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You can also find the length of a list using the len() method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other_list = [‘George’, ‘Amy’, ‘Tom’]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print(len(other_list))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Iterating through Lists </a:t>
            </a:r>
            <a:endParaRPr/>
          </a:p>
        </p:txBody>
      </p:sp>
      <p:sp>
        <p:nvSpPr>
          <p:cNvPr id="102" name="Google Shape;102;p1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a for loop with the range function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num_list = [2.0, 5, 13.5, 8]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total = 0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for i in range(len(num_list)):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	total += num_list[i]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print(total)</a:t>
            </a:r>
            <a:endParaRPr/>
          </a:p>
        </p:txBody>
      </p:sp>
      <p:sp>
        <p:nvSpPr>
          <p:cNvPr id="103" name="Google Shape;10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Another way to iterate </a:t>
            </a:r>
            <a:endParaRPr/>
          </a:p>
        </p:txBody>
      </p:sp>
      <p:sp>
        <p:nvSpPr>
          <p:cNvPr id="109" name="Google Shape;109;p1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use a for loop directly on the list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num_list = [2.0, 5, 13.5, 8]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total = 0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for num in num_list: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	total += num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print(total)</a:t>
            </a:r>
            <a:endParaRPr/>
          </a:p>
        </p:txBody>
      </p:sp>
      <p:sp>
        <p:nvSpPr>
          <p:cNvPr id="110" name="Google Shape;110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List Activity: Turtles!</a:t>
            </a:r>
            <a:endParaRPr/>
          </a:p>
        </p:txBody>
      </p:sp>
      <p:sp>
        <p:nvSpPr>
          <p:cNvPr id="116" name="Google Shape;116;p2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Let's have the turtles change color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Import turtle, turt = turtle.Turtle()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color_list = [‘blue’, ‘green’, ‘red’, ‘cyan’, ‘yellow’]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Have the robot iterate (ie. </a:t>
            </a:r>
            <a:r>
              <a:rPr b="1" lang="en"/>
              <a:t>for color in color_list</a:t>
            </a:r>
            <a:r>
              <a:rPr lang="en"/>
              <a:t>)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Within the for loop, have the robot </a:t>
            </a:r>
            <a:r>
              <a:rPr b="1" lang="en"/>
              <a:t>move forward 100 and move right 144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Change the turtle color using something like </a:t>
            </a:r>
            <a:r>
              <a:rPr b="1" lang="en"/>
              <a:t>turt.pencolor(color)</a:t>
            </a:r>
            <a:endParaRPr b="1"/>
          </a:p>
        </p:txBody>
      </p:sp>
      <p:sp>
        <p:nvSpPr>
          <p:cNvPr id="117" name="Google Shape;117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Adding an element to a list: .append()</a:t>
            </a:r>
            <a:endParaRPr/>
          </a:p>
        </p:txBody>
      </p:sp>
      <p:sp>
        <p:nvSpPr>
          <p:cNvPr id="123" name="Google Shape;123;p2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add to an already existing list using the .append() method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food_list = [‘ice cream’, ‘cake’, ‘pop’]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food_list.append(‘chips’)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print(food_list)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[‘ice cream’, ‘cake’, ‘pop’, ‘chips’]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