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</p:sldIdLst>
  <p:sldSz cy="5143500" cx="9144000"/>
  <p:notesSz cx="6858000" cy="9144000"/>
  <p:embeddedFontLst>
    <p:embeddedFont>
      <p:font typeface="Roboto"/>
      <p:regular r:id="rId31"/>
      <p:bold r:id="rId32"/>
      <p:italic r:id="rId33"/>
      <p:boldItalic r:id="rId34"/>
    </p:embeddedFont>
    <p:embeddedFont>
      <p:font typeface="PT Sans Narrow"/>
      <p:regular r:id="rId35"/>
      <p:bold r:id="rId36"/>
    </p:embeddedFont>
    <p:embeddedFont>
      <p:font typeface="Lato"/>
      <p:regular r:id="rId37"/>
      <p:bold r:id="rId38"/>
      <p:italic r:id="rId39"/>
      <p:boldItalic r:id="rId40"/>
    </p:embeddedFont>
    <p:embeddedFont>
      <p:font typeface="Open Sans"/>
      <p:regular r:id="rId41"/>
      <p:bold r:id="rId42"/>
      <p:italic r:id="rId43"/>
      <p:boldItalic r:id="rId4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85">
          <p15:clr>
            <a:srgbClr val="A4A3A4"/>
          </p15:clr>
        </p15:guide>
        <p15:guide id="2" pos="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C81B3DB-401D-42B4-81F7-1D20318BE99A}">
  <a:tblStyle styleId="{1C81B3DB-401D-42B4-81F7-1D20318BE99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85" orient="horz"/>
        <p:guide pos="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Lato-boldItalic.fntdata"/><Relationship Id="rId20" Type="http://schemas.openxmlformats.org/officeDocument/2006/relationships/slide" Target="slides/slide14.xml"/><Relationship Id="rId42" Type="http://schemas.openxmlformats.org/officeDocument/2006/relationships/font" Target="fonts/OpenSans-bold.fntdata"/><Relationship Id="rId41" Type="http://schemas.openxmlformats.org/officeDocument/2006/relationships/font" Target="fonts/OpenSans-regular.fntdata"/><Relationship Id="rId22" Type="http://schemas.openxmlformats.org/officeDocument/2006/relationships/slide" Target="slides/slide16.xml"/><Relationship Id="rId44" Type="http://schemas.openxmlformats.org/officeDocument/2006/relationships/font" Target="fonts/OpenSans-boldItalic.fntdata"/><Relationship Id="rId21" Type="http://schemas.openxmlformats.org/officeDocument/2006/relationships/slide" Target="slides/slide15.xml"/><Relationship Id="rId43" Type="http://schemas.openxmlformats.org/officeDocument/2006/relationships/font" Target="fonts/OpenSans-italic.fntdata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oboto-regular.fntdata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Roboto-italic.fntdata"/><Relationship Id="rId10" Type="http://schemas.openxmlformats.org/officeDocument/2006/relationships/slide" Target="slides/slide4.xml"/><Relationship Id="rId32" Type="http://schemas.openxmlformats.org/officeDocument/2006/relationships/font" Target="fonts/Roboto-bold.fntdata"/><Relationship Id="rId13" Type="http://schemas.openxmlformats.org/officeDocument/2006/relationships/slide" Target="slides/slide7.xml"/><Relationship Id="rId35" Type="http://schemas.openxmlformats.org/officeDocument/2006/relationships/font" Target="fonts/PTSansNarrow-regular.fntdata"/><Relationship Id="rId12" Type="http://schemas.openxmlformats.org/officeDocument/2006/relationships/slide" Target="slides/slide6.xml"/><Relationship Id="rId34" Type="http://schemas.openxmlformats.org/officeDocument/2006/relationships/font" Target="fonts/Roboto-boldItalic.fntdata"/><Relationship Id="rId15" Type="http://schemas.openxmlformats.org/officeDocument/2006/relationships/slide" Target="slides/slide9.xml"/><Relationship Id="rId37" Type="http://schemas.openxmlformats.org/officeDocument/2006/relationships/font" Target="fonts/Lato-regular.fntdata"/><Relationship Id="rId14" Type="http://schemas.openxmlformats.org/officeDocument/2006/relationships/slide" Target="slides/slide8.xml"/><Relationship Id="rId36" Type="http://schemas.openxmlformats.org/officeDocument/2006/relationships/font" Target="fonts/PTSansNarrow-bold.fntdata"/><Relationship Id="rId17" Type="http://schemas.openxmlformats.org/officeDocument/2006/relationships/slide" Target="slides/slide11.xml"/><Relationship Id="rId39" Type="http://schemas.openxmlformats.org/officeDocument/2006/relationships/font" Target="fonts/Lato-italic.fntdata"/><Relationship Id="rId16" Type="http://schemas.openxmlformats.org/officeDocument/2006/relationships/slide" Target="slides/slide10.xml"/><Relationship Id="rId38" Type="http://schemas.openxmlformats.org/officeDocument/2006/relationships/font" Target="fonts/Lato-bold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294ddcf692_0_3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g2294ddcf692_0_3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294ddcf692_0_3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g2294ddcf692_0_3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294ddcf692_0_4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" name="Google Shape;152;g2294ddcf692_0_4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294ddcf692_0_7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2294ddcf692_0_7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294ddcf692_0_5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2294ddcf692_0_5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34ea37822e_1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134ea37822e_1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294ddcf692_0_5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2294ddcf692_0_5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34ea37822e_1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134ea37822e_1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2294ddcf692_0_6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2294ddcf692_0_6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294ddcf692_0_5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2294ddcf692_0_5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34ea37822e_1_4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34ea37822e_1_4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294ddcf692_0_5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2294ddcf692_0_5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294ddcf692_0_5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2294ddcf692_0_5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294ddcf692_0_6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294ddcf692_0_6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2294ddcf692_0_5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2294ddcf692_0_5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2294ddcf692_0_5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2294ddcf692_0_5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3454c6cb41_1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3454c6cb41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msg = input('Enter a string now: ')</a:t>
            </a:r>
            <a:endParaRPr sz="1000">
              <a:solidFill>
                <a:schemeClr val="dk1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</a:rPr>
              <a:t>Example data: storing answer sheet (A,B,C,D) in a big string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</a:rPr>
              <a:t>Example data: storing answer sheet of numbers (12, 492, 1) in a big string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3454c6cb41_1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3454c6cb41_1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294ddcf69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294ddcf69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294ddcf692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294ddcf692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294ddcf692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294ddcf692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294ddcf692_0_1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2294ddcf692_0_1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294ddcf692_0_2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g2294ddcf692_0_2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Loops</a:t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June 14, 2022</a:t>
            </a:r>
            <a:endParaRPr/>
          </a:p>
        </p:txBody>
      </p:sp>
      <p:sp>
        <p:nvSpPr>
          <p:cNvPr id="68" name="Google Shape;6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Why do we use functions?</a:t>
            </a:r>
            <a:endParaRPr/>
          </a:p>
        </p:txBody>
      </p:sp>
      <p:sp>
        <p:nvSpPr>
          <p:cNvPr id="132" name="Google Shape;132;p22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Break up the problem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The single most important technique for solving complex problems is to break it up into smaller parts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Use one function for each part, test that function, then move on when you’re sure it works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Avoid redundant code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If you’re doing roughly the same thing at multiple different points in a program, make a function for it, don’t copy-paste code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That way, if you have to change something, you only have to change it once</a:t>
            </a:r>
            <a:endParaRPr sz="1600"/>
          </a:p>
        </p:txBody>
      </p:sp>
      <p:sp>
        <p:nvSpPr>
          <p:cNvPr id="133" name="Google Shape;133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Syntax</a:t>
            </a:r>
            <a:endParaRPr/>
          </a:p>
        </p:txBody>
      </p:sp>
      <p:sp>
        <p:nvSpPr>
          <p:cNvPr id="139" name="Google Shape;139;p23"/>
          <p:cNvSpPr txBox="1"/>
          <p:nvPr>
            <p:ph idx="1" type="body"/>
          </p:nvPr>
        </p:nvSpPr>
        <p:spPr>
          <a:xfrm>
            <a:off x="729450" y="1980550"/>
            <a:ext cx="4565400" cy="25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" sz="1500">
                <a:solidFill>
                  <a:srgbClr val="595959"/>
                </a:solidFill>
              </a:rPr>
              <a:t>Starts with function signature</a:t>
            </a:r>
            <a:endParaRPr sz="1500">
              <a:solidFill>
                <a:srgbClr val="595959"/>
              </a:solidFill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○"/>
            </a:pPr>
            <a:r>
              <a:rPr lang="en" sz="1500">
                <a:solidFill>
                  <a:srgbClr val="595959"/>
                </a:solidFill>
              </a:rPr>
              <a:t>def function_name(para1, para2):</a:t>
            </a:r>
            <a:endParaRPr sz="1500">
              <a:solidFill>
                <a:srgbClr val="595959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" sz="1500"/>
              <a:t>Everything tabbed in one step (4 spaces) is inside the function</a:t>
            </a:r>
            <a:endParaRPr sz="1500">
              <a:solidFill>
                <a:srgbClr val="595959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" sz="1500">
                <a:solidFill>
                  <a:srgbClr val="595959"/>
                </a:solidFill>
              </a:rPr>
              <a:t>The function ends</a:t>
            </a:r>
            <a:r>
              <a:rPr lang="en" sz="1500"/>
              <a:t> as soon as it sees a line that’s not tabbed in, t</a:t>
            </a:r>
            <a:endParaRPr sz="1500">
              <a:solidFill>
                <a:srgbClr val="595959"/>
              </a:solidFill>
            </a:endParaRPr>
          </a:p>
        </p:txBody>
      </p:sp>
      <p:sp>
        <p:nvSpPr>
          <p:cNvPr id="140" name="Google Shape;140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1" name="Google Shape;141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46456" y="0"/>
            <a:ext cx="3797537" cy="51434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2" name="Google Shape;142;p23"/>
          <p:cNvCxnSpPr/>
          <p:nvPr/>
        </p:nvCxnSpPr>
        <p:spPr>
          <a:xfrm>
            <a:off x="5759425" y="313350"/>
            <a:ext cx="0" cy="3198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43" name="Google Shape;143;p23"/>
          <p:cNvSpPr txBox="1"/>
          <p:nvPr/>
        </p:nvSpPr>
        <p:spPr>
          <a:xfrm rot="-5400000">
            <a:off x="4854900" y="1509275"/>
            <a:ext cx="1376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Inside function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4" name="Google Shape;144;p23"/>
          <p:cNvCxnSpPr/>
          <p:nvPr/>
        </p:nvCxnSpPr>
        <p:spPr>
          <a:xfrm>
            <a:off x="7661225" y="3911700"/>
            <a:ext cx="0" cy="12318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45" name="Google Shape;145;p23"/>
          <p:cNvSpPr txBox="1"/>
          <p:nvPr/>
        </p:nvSpPr>
        <p:spPr>
          <a:xfrm rot="-5400000">
            <a:off x="7036925" y="4136250"/>
            <a:ext cx="1642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Outside function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23"/>
          <p:cNvSpPr/>
          <p:nvPr/>
        </p:nvSpPr>
        <p:spPr>
          <a:xfrm>
            <a:off x="5346450" y="3825200"/>
            <a:ext cx="2087700" cy="302700"/>
          </a:xfrm>
          <a:prstGeom prst="rect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23"/>
          <p:cNvSpPr txBox="1"/>
          <p:nvPr/>
        </p:nvSpPr>
        <p:spPr>
          <a:xfrm>
            <a:off x="5740050" y="3511950"/>
            <a:ext cx="1642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Not tabbed in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/>
          <p:nvPr/>
        </p:nvSpPr>
        <p:spPr>
          <a:xfrm>
            <a:off x="5346450" y="0"/>
            <a:ext cx="2887500" cy="3027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23"/>
          <p:cNvSpPr txBox="1"/>
          <p:nvPr/>
        </p:nvSpPr>
        <p:spPr>
          <a:xfrm>
            <a:off x="7815875" y="228150"/>
            <a:ext cx="1642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Signature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Print vs. Return</a:t>
            </a:r>
            <a:endParaRPr/>
          </a:p>
        </p:txBody>
      </p:sp>
      <p:sp>
        <p:nvSpPr>
          <p:cNvPr id="155" name="Google Shape;155;p24"/>
          <p:cNvSpPr txBox="1"/>
          <p:nvPr>
            <p:ph idx="1" type="body"/>
          </p:nvPr>
        </p:nvSpPr>
        <p:spPr>
          <a:xfrm>
            <a:off x="727650" y="1332675"/>
            <a:ext cx="7688700" cy="11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1500"/>
              <a:t>Print is used to output to the console</a:t>
            </a:r>
            <a:endParaRPr sz="15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1500"/>
              <a:t>Return is used to pass information out from a function to a larger program</a:t>
            </a:r>
            <a:endParaRPr sz="15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1500"/>
              <a:t>A function can print any number of things, but it can only return once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500"/>
          </a:p>
        </p:txBody>
      </p:sp>
      <p:sp>
        <p:nvSpPr>
          <p:cNvPr id="156" name="Google Shape;156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7" name="Google Shape;157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2687" y="2704725"/>
            <a:ext cx="1968901" cy="157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15087" y="2704725"/>
            <a:ext cx="5936226" cy="219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Function Exercise #1</a:t>
            </a:r>
            <a:endParaRPr/>
          </a:p>
        </p:txBody>
      </p:sp>
      <p:sp>
        <p:nvSpPr>
          <p:cNvPr id="164" name="Google Shape;164;p2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Write a Python function that </a:t>
            </a:r>
            <a:r>
              <a:rPr b="1" lang="en">
                <a:highlight>
                  <a:srgbClr val="FFFFFF"/>
                </a:highlight>
              </a:rPr>
              <a:t>returns </a:t>
            </a:r>
            <a:r>
              <a:rPr lang="en">
                <a:highlight>
                  <a:srgbClr val="FFFFFF"/>
                </a:highlight>
              </a:rPr>
              <a:t>the maximum of two numbers.</a:t>
            </a:r>
            <a:endParaRPr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Hint: Pass in 2 parameters such as </a:t>
            </a:r>
            <a:r>
              <a:rPr b="1" lang="en">
                <a:highlight>
                  <a:srgbClr val="FFFFFF"/>
                </a:highlight>
              </a:rPr>
              <a:t>def maxNum(num1, num2):</a:t>
            </a:r>
            <a:endParaRPr b="1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Challenge: how could we use two input statements within the function and pass in no parameters?</a:t>
            </a:r>
            <a:endParaRPr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	Ex: </a:t>
            </a:r>
            <a:r>
              <a:rPr b="1" lang="en">
                <a:highlight>
                  <a:srgbClr val="FFFFFF"/>
                </a:highlight>
              </a:rPr>
              <a:t>def maxNum():</a:t>
            </a:r>
            <a:endParaRPr b="1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</p:txBody>
      </p:sp>
      <p:sp>
        <p:nvSpPr>
          <p:cNvPr id="165" name="Google Shape;165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Loops?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-"/>
            </a:pPr>
            <a:r>
              <a:rPr lang="en"/>
              <a:t>Loops are statements that can be used to execute a block of code repeatedly as long as conditions are satisfied. 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-"/>
            </a:pPr>
            <a:r>
              <a:rPr lang="en"/>
              <a:t>There are two types of main loops in Python:</a:t>
            </a:r>
            <a:endParaRPr/>
          </a:p>
          <a:p>
            <a:pPr indent="-3429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-"/>
            </a:pPr>
            <a:r>
              <a:rPr lang="en"/>
              <a:t>For</a:t>
            </a:r>
            <a:endParaRPr/>
          </a:p>
          <a:p>
            <a:pPr indent="-3429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-"/>
            </a:pPr>
            <a:r>
              <a:rPr lang="en"/>
              <a:t>While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-"/>
            </a:pPr>
            <a:r>
              <a:rPr lang="en"/>
              <a:t>BUT you can put loops inside of each other, so any combination of that is called a Nested Loop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 Light"/>
              <a:buChar char="-"/>
            </a:pPr>
            <a:r>
              <a:rPr lang="en" sz="1800"/>
              <a:t>Loop inside of a loop!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Loops </a:t>
            </a:r>
            <a:endParaRPr/>
          </a:p>
        </p:txBody>
      </p:sp>
      <p:sp>
        <p:nvSpPr>
          <p:cNvPr id="178" name="Google Shape;178;p2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A for loop iterates through a sequence, accessing one element of the sequence for each loop iteration.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Used t</a:t>
            </a:r>
            <a:r>
              <a:rPr lang="en" sz="2000"/>
              <a:t>o remove redundant/repetitive code (executing that code for a set number of times) 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The general form is the following </a:t>
            </a:r>
            <a:endParaRPr sz="20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f</a:t>
            </a:r>
            <a:r>
              <a:rPr lang="en" sz="1600"/>
              <a:t>or i in range(num): </a:t>
            </a:r>
            <a:endParaRPr sz="1600"/>
          </a:p>
          <a:p>
            <a:pPr indent="-330200" lvl="2" marL="1371600" rtl="0" algn="l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600"/>
              <a:t>print(i)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Note: counting begins at 0 in computer science 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179" name="Google Shape;179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6" name="Google Shape;186;p28"/>
          <p:cNvSpPr txBox="1"/>
          <p:nvPr/>
        </p:nvSpPr>
        <p:spPr>
          <a:xfrm>
            <a:off x="499550" y="1152425"/>
            <a:ext cx="7213200" cy="1255500"/>
          </a:xfrm>
          <a:prstGeom prst="rect">
            <a:avLst/>
          </a:prstGeom>
          <a:solidFill>
            <a:srgbClr val="000000"/>
          </a:solidFill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fruits = [‘apple’, ‘banana’, ‘orange’, ‘mango’]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for 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ele </a:t>
            </a:r>
            <a:r>
              <a:rPr lang="en" sz="18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in 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fruits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800">
                <a:solidFill>
                  <a:srgbClr val="FF00FF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(ele)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AB40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87" name="Google Shape;187;p28"/>
          <p:cNvSpPr txBox="1"/>
          <p:nvPr/>
        </p:nvSpPr>
        <p:spPr>
          <a:xfrm>
            <a:off x="499550" y="2789425"/>
            <a:ext cx="1870200" cy="1439700"/>
          </a:xfrm>
          <a:prstGeom prst="rect">
            <a:avLst/>
          </a:prstGeom>
          <a:solidFill>
            <a:srgbClr val="000000"/>
          </a:solidFill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pple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b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anana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orange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mango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AB40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Loop Exercise #1 </a:t>
            </a:r>
            <a:endParaRPr/>
          </a:p>
        </p:txBody>
      </p:sp>
      <p:sp>
        <p:nvSpPr>
          <p:cNvPr id="193" name="Google Shape;193;p2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we will create a script that will print out the birthday song to the console!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Figure out how many times ‘happy birthday to you’ appears in the song (before ‘happy birthday to &lt;someone’s name&gt;)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Create a for loop that iterates that many times (ie. for i in range(num))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Within this loop, print (‘happy birthday to you’)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Outside of this loop, print(‘happy birthday to’, &lt;someone’s name&gt;)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Then, print(‘happy birthday to you’)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Loop Exercise #2</a:t>
            </a:r>
            <a:endParaRPr/>
          </a:p>
        </p:txBody>
      </p:sp>
      <p:sp>
        <p:nvSpPr>
          <p:cNvPr id="200" name="Google Shape;200;p3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Open Sans"/>
              <a:buChar char="-"/>
            </a:pPr>
            <a:r>
              <a:rPr lang="en" sz="7200"/>
              <a:t>Create a function that takes in two inputs.</a:t>
            </a:r>
            <a:endParaRPr sz="72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Open Sans"/>
              <a:buChar char="-"/>
            </a:pPr>
            <a:r>
              <a:rPr lang="en" sz="7200"/>
              <a:t>Add up all of the even numbers between two inputs and return this sum.</a:t>
            </a:r>
            <a:endParaRPr sz="72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Open Sans"/>
              <a:buChar char="-"/>
            </a:pPr>
            <a:r>
              <a:rPr lang="en" sz="7200"/>
              <a:t>If the second input is smaller than the first, make the program print “Invalid range” and return 0</a:t>
            </a:r>
            <a:endParaRPr sz="7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7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7200"/>
              <a:t>Output Example:</a:t>
            </a:r>
            <a:endParaRPr sz="7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7200"/>
              <a:t>print(add_evens(2,11))</a:t>
            </a:r>
            <a:endParaRPr sz="7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7200"/>
              <a:t>print(add_evens(11,2))</a:t>
            </a:r>
            <a:endParaRPr sz="7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7200"/>
              <a:t>print(add_evens(3,11))</a:t>
            </a:r>
            <a:endParaRPr sz="7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7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While Loops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8" name="Google Shape;208;p31"/>
          <p:cNvSpPr txBox="1"/>
          <p:nvPr/>
        </p:nvSpPr>
        <p:spPr>
          <a:xfrm>
            <a:off x="629875" y="1207550"/>
            <a:ext cx="8063400" cy="18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Start with the while keyword, and some boolean expression that determines whether the loop will keep going at each step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Anything tabbed in is inside the loop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The first line tabbed back out is outside of the loop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2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09" name="Google Shape;20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7763" y="2633850"/>
            <a:ext cx="6108474" cy="190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Warm-up: Creating Wednesday Folder and Python file </a:t>
            </a:r>
            <a:endParaRPr/>
          </a:p>
        </p:txBody>
      </p:sp>
      <p:sp>
        <p:nvSpPr>
          <p:cNvPr id="74" name="Google Shape;74;p1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Create a new directory in your USB drive called Wednesday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Navigate to your </a:t>
            </a:r>
            <a:r>
              <a:rPr lang="en"/>
              <a:t>Wednesday</a:t>
            </a:r>
            <a:r>
              <a:rPr lang="en"/>
              <a:t> directory on VS Code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Create a new file in the Wednesday folder and name it anything of your choice with the .py at the end of the filename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Ex: warmup.py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While Loop - Definite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6" name="Google Shape;216;p32"/>
          <p:cNvSpPr txBox="1"/>
          <p:nvPr/>
        </p:nvSpPr>
        <p:spPr>
          <a:xfrm>
            <a:off x="629875" y="1207550"/>
            <a:ext cx="8063400" cy="18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boolean_expression must eventually become False, otherwise the program never ends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This means that whatever variables are involved in boolean_expression must change during the loop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17" name="Google Shape;21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0550" y="3107700"/>
            <a:ext cx="4862050" cy="136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Common Mistake - Infinite Loop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4" name="Google Shape;224;p33"/>
          <p:cNvSpPr txBox="1"/>
          <p:nvPr/>
        </p:nvSpPr>
        <p:spPr>
          <a:xfrm>
            <a:off x="481475" y="1152425"/>
            <a:ext cx="63222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boolean_expression must eventually become False, otherwise the program never ends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This means that whatever variables are involved in boolean_expression must change during the loop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Getting out of this: Ctrl+C (usually)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2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5" name="Google Shape;225;p33"/>
          <p:cNvSpPr txBox="1"/>
          <p:nvPr/>
        </p:nvSpPr>
        <p:spPr>
          <a:xfrm>
            <a:off x="892425" y="3216450"/>
            <a:ext cx="5001000" cy="1553400"/>
          </a:xfrm>
          <a:prstGeom prst="rect">
            <a:avLst/>
          </a:prstGeom>
          <a:solidFill>
            <a:srgbClr val="000000"/>
          </a:solidFill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while</a:t>
            </a: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boolean_expression:</a:t>
            </a:r>
            <a:endParaRPr sz="1600">
              <a:solidFill>
                <a:srgbClr val="ADADAD"/>
              </a:solidFill>
              <a:highlight>
                <a:srgbClr val="062542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600">
                <a:solidFill>
                  <a:srgbClr val="FF00FF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600">
                <a:solidFill>
                  <a:srgbClr val="00FF0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"This is inside the loop"</a:t>
            </a: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6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600">
                <a:solidFill>
                  <a:srgbClr val="FF00FF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600">
                <a:solidFill>
                  <a:srgbClr val="00FF0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"So is this"</a:t>
            </a: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6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00FF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600">
                <a:solidFill>
                  <a:srgbClr val="00FF0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"This is not"</a:t>
            </a: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6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226" name="Google Shape;22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88000" y="1152425"/>
            <a:ext cx="1356225" cy="367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While Loop Exercise</a:t>
            </a:r>
            <a:endParaRPr/>
          </a:p>
        </p:txBody>
      </p:sp>
      <p:sp>
        <p:nvSpPr>
          <p:cNvPr id="232" name="Google Shape;232;p3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</a:rPr>
              <a:t>Write a WHILE loop that adds all the numbers up to 100.</a:t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Nested Loops!</a:t>
            </a:r>
            <a:endParaRPr/>
          </a:p>
        </p:txBody>
      </p:sp>
      <p:sp>
        <p:nvSpPr>
          <p:cNvPr id="239" name="Google Shape;239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0" name="Google Shape;240;p35"/>
          <p:cNvSpPr txBox="1"/>
          <p:nvPr/>
        </p:nvSpPr>
        <p:spPr>
          <a:xfrm>
            <a:off x="436750" y="1349925"/>
            <a:ext cx="3187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Lato"/>
                <a:ea typeface="Lato"/>
                <a:cs typeface="Lato"/>
                <a:sym typeface="Lato"/>
              </a:rPr>
              <a:t>Loops inside of loops!</a:t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>
                <a:latin typeface="Lato"/>
                <a:ea typeface="Lato"/>
                <a:cs typeface="Lato"/>
                <a:sym typeface="Lato"/>
              </a:rPr>
              <a:t>Inner loop can depend on outer loop, but doesn’t have to</a:t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1" name="Google Shape;241;p35"/>
          <p:cNvSpPr txBox="1"/>
          <p:nvPr/>
        </p:nvSpPr>
        <p:spPr>
          <a:xfrm>
            <a:off x="4130450" y="1745850"/>
            <a:ext cx="4031700" cy="1651800"/>
          </a:xfrm>
          <a:prstGeom prst="rect">
            <a:avLst/>
          </a:prstGeom>
          <a:solidFill>
            <a:srgbClr val="000000"/>
          </a:solidFill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i </a:t>
            </a:r>
            <a:r>
              <a:rPr lang="en" sz="18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800">
                <a:solidFill>
                  <a:srgbClr val="FF00FF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range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(3):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8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j </a:t>
            </a:r>
            <a:r>
              <a:rPr lang="en" sz="18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800">
                <a:solidFill>
                  <a:srgbClr val="FF00FF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range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(i+1):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lang="en" sz="18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(i+j)%2 == 0: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</a:t>
            </a:r>
            <a:r>
              <a:rPr lang="en" sz="1800">
                <a:solidFill>
                  <a:srgbClr val="FF00FF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800">
                <a:solidFill>
                  <a:srgbClr val="00FF0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'even'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Nested Loop and </a:t>
            </a:r>
            <a:r>
              <a:rPr lang="en"/>
              <a:t>Turtle: More practice!</a:t>
            </a:r>
            <a:endParaRPr/>
          </a:p>
        </p:txBody>
      </p:sp>
      <p:pic>
        <p:nvPicPr>
          <p:cNvPr id="247" name="Google Shape;247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650" y="1370875"/>
            <a:ext cx="6253972" cy="298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81697" y="590725"/>
            <a:ext cx="2432828" cy="2352801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Review: Input()</a:t>
            </a:r>
            <a:endParaRPr/>
          </a:p>
        </p:txBody>
      </p:sp>
      <p:sp>
        <p:nvSpPr>
          <p:cNvPr id="81" name="Google Shape;81;p1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Input is a function that allows you to save text written in the terminal to a variable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This is nice for user </a:t>
            </a:r>
            <a:r>
              <a:rPr lang="en"/>
              <a:t>interaction!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General form: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User_input = input(‘What did you say?”) </a:t>
            </a:r>
            <a:endParaRPr/>
          </a:p>
        </p:txBody>
      </p:sp>
      <p:sp>
        <p:nvSpPr>
          <p:cNvPr id="82" name="Google Shape;82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Input Activity: Taking a menu order </a:t>
            </a:r>
            <a:endParaRPr/>
          </a:p>
        </p:txBody>
      </p:sp>
      <p:sp>
        <p:nvSpPr>
          <p:cNvPr id="88" name="Google Shape;88;p16"/>
          <p:cNvSpPr txBox="1"/>
          <p:nvPr>
            <p:ph idx="1" type="body"/>
          </p:nvPr>
        </p:nvSpPr>
        <p:spPr>
          <a:xfrm>
            <a:off x="311700" y="1266325"/>
            <a:ext cx="54504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Create a variable called order that saves the order of the user input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print(‘the user has ordered: ‘, order)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Challenge: Try to create a function that returns a user’s order and print the function in the end.</a:t>
            </a:r>
            <a:endParaRPr/>
          </a:p>
        </p:txBody>
      </p:sp>
      <p:pic>
        <p:nvPicPr>
          <p:cNvPr id="89" name="Google Shape;8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77247" y="1730725"/>
            <a:ext cx="2097875" cy="257175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Conditionals?</a:t>
            </a:r>
            <a:endParaRPr/>
          </a:p>
        </p:txBody>
      </p:sp>
      <p:sp>
        <p:nvSpPr>
          <p:cNvPr id="96" name="Google Shape;96;p17"/>
          <p:cNvSpPr txBox="1"/>
          <p:nvPr>
            <p:ph idx="1" type="body"/>
          </p:nvPr>
        </p:nvSpPr>
        <p:spPr>
          <a:xfrm>
            <a:off x="311700" y="1266325"/>
            <a:ext cx="45387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D2E27"/>
              </a:buClr>
              <a:buSzPts val="1800"/>
              <a:buFont typeface="Open Sans"/>
              <a:buChar char="-"/>
            </a:pPr>
            <a:r>
              <a:rPr lang="en">
                <a:solidFill>
                  <a:srgbClr val="2D2E27"/>
                </a:solidFill>
              </a:rPr>
              <a:t>Conditional statements are used in many programming languages.</a:t>
            </a:r>
            <a:endParaRPr>
              <a:solidFill>
                <a:srgbClr val="2D2E27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D2E27"/>
              </a:buClr>
              <a:buSzPts val="1800"/>
              <a:buFont typeface="Open Sans"/>
              <a:buChar char="-"/>
            </a:pPr>
            <a:r>
              <a:rPr lang="en">
                <a:solidFill>
                  <a:srgbClr val="2D2E27"/>
                </a:solidFill>
              </a:rPr>
              <a:t>They execute certain lines of code, depending on if certain conditions are met.</a:t>
            </a:r>
            <a:endParaRPr>
              <a:solidFill>
                <a:srgbClr val="2D2E27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D2E27"/>
              </a:buClr>
              <a:buSzPts val="1800"/>
              <a:buFont typeface="Anaheim"/>
              <a:buChar char="-"/>
            </a:pPr>
            <a:r>
              <a:rPr lang="en">
                <a:solidFill>
                  <a:srgbClr val="2D2E27"/>
                </a:solidFill>
              </a:rPr>
              <a:t>Conditionals have three statements:</a:t>
            </a:r>
            <a:endParaRPr>
              <a:solidFill>
                <a:srgbClr val="2D2E27"/>
              </a:solidFill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D2E27"/>
              </a:buClr>
              <a:buSzPts val="1800"/>
              <a:buFont typeface="Open Sans"/>
              <a:buChar char="-"/>
            </a:pPr>
            <a:r>
              <a:rPr b="1" lang="en" sz="1800">
                <a:solidFill>
                  <a:srgbClr val="2D2E27"/>
                </a:solidFill>
              </a:rPr>
              <a:t> if, elif (else if), and else.</a:t>
            </a:r>
            <a:endParaRPr b="1" sz="1800">
              <a:solidFill>
                <a:srgbClr val="2D2E27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D2E27"/>
              </a:solidFill>
            </a:endParaRPr>
          </a:p>
        </p:txBody>
      </p:sp>
      <p:sp>
        <p:nvSpPr>
          <p:cNvPr id="97" name="Google Shape;97;p17"/>
          <p:cNvSpPr txBox="1"/>
          <p:nvPr/>
        </p:nvSpPr>
        <p:spPr>
          <a:xfrm>
            <a:off x="4954650" y="3276025"/>
            <a:ext cx="43236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2D2E27"/>
                </a:solidFill>
                <a:latin typeface="Open Sans"/>
                <a:ea typeface="Open Sans"/>
                <a:cs typeface="Open Sans"/>
                <a:sym typeface="Open Sans"/>
              </a:rPr>
              <a:t>If</a:t>
            </a:r>
            <a:r>
              <a:rPr lang="en" sz="1800">
                <a:solidFill>
                  <a:srgbClr val="2D2E27"/>
                </a:solidFill>
                <a:latin typeface="Open Sans"/>
                <a:ea typeface="Open Sans"/>
                <a:cs typeface="Open Sans"/>
                <a:sym typeface="Open Sans"/>
              </a:rPr>
              <a:t> the light is green, then go </a:t>
            </a: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🏃‍♂️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2D2E27"/>
                </a:solidFill>
                <a:latin typeface="Lato"/>
                <a:ea typeface="Lato"/>
                <a:cs typeface="Lato"/>
                <a:sym typeface="Lato"/>
              </a:rPr>
              <a:t>Elif </a:t>
            </a:r>
            <a:r>
              <a:rPr lang="en" sz="1800">
                <a:solidFill>
                  <a:srgbClr val="2D2E27"/>
                </a:solidFill>
                <a:latin typeface="Lato"/>
                <a:ea typeface="Lato"/>
                <a:cs typeface="Lato"/>
                <a:sym typeface="Lato"/>
              </a:rPr>
              <a:t>(else if) the light is yellow, then yield 😳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2D2E27"/>
                </a:solidFill>
                <a:latin typeface="Open Sans"/>
                <a:ea typeface="Open Sans"/>
                <a:cs typeface="Open Sans"/>
                <a:sym typeface="Open Sans"/>
              </a:rPr>
              <a:t>Else</a:t>
            </a:r>
            <a:r>
              <a:rPr lang="en" sz="1800">
                <a:solidFill>
                  <a:srgbClr val="2D2E27"/>
                </a:solidFill>
                <a:latin typeface="Open Sans"/>
                <a:ea typeface="Open Sans"/>
                <a:cs typeface="Open Sans"/>
                <a:sym typeface="Open Sans"/>
              </a:rPr>
              <a:t>, stop 🤚 </a:t>
            </a: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🙅‍♂️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8" name="Google Shape;9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0825" y="633925"/>
            <a:ext cx="2642100" cy="264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Comparison Operators </a:t>
            </a:r>
            <a:endParaRPr/>
          </a:p>
        </p:txBody>
      </p:sp>
      <p:graphicFrame>
        <p:nvGraphicFramePr>
          <p:cNvPr id="104" name="Google Shape;104;p18"/>
          <p:cNvGraphicFramePr/>
          <p:nvPr/>
        </p:nvGraphicFramePr>
        <p:xfrm>
          <a:off x="439150" y="1231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{1C81B3DB-401D-42B4-81F7-1D20318BE99A}</a:tableStyleId>
              </a:tblPr>
              <a:tblGrid>
                <a:gridCol w="3816125"/>
                <a:gridCol w="3816125"/>
              </a:tblGrid>
              <a:tr h="600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==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Equality (NOT THE SAME AS =)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600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&lt;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Less than 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600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&gt;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Greater than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600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&lt;=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Less than or equal to 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600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&gt;=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Greater than or equal to 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600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!=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Not equal to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05" name="Google Shape;105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Conditional Exercise #1</a:t>
            </a:r>
            <a:endParaRPr/>
          </a:p>
        </p:txBody>
      </p:sp>
      <p:sp>
        <p:nvSpPr>
          <p:cNvPr id="111" name="Google Shape;111;p19"/>
          <p:cNvSpPr txBox="1"/>
          <p:nvPr>
            <p:ph idx="1" type="body"/>
          </p:nvPr>
        </p:nvSpPr>
        <p:spPr>
          <a:xfrm>
            <a:off x="311700" y="11524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Write a program to check whether or not the number entered by the user is even, or odd.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Your program must include an input statement and conditional statements.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Hint: Use the modulo operator(%)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900"/>
          </a:p>
        </p:txBody>
      </p:sp>
      <p:sp>
        <p:nvSpPr>
          <p:cNvPr id="112" name="Google Shape;112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Conditional Exercise #2</a:t>
            </a:r>
            <a:endParaRPr/>
          </a:p>
        </p:txBody>
      </p:sp>
      <p:sp>
        <p:nvSpPr>
          <p:cNvPr id="118" name="Google Shape;118;p20"/>
          <p:cNvSpPr txBox="1"/>
          <p:nvPr>
            <p:ph idx="1" type="body"/>
          </p:nvPr>
        </p:nvSpPr>
        <p:spPr>
          <a:xfrm>
            <a:off x="311700" y="100137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" sz="1900"/>
              <a:t>import turtle, create turtle (basically the same way you did yesterday)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AutoNum type="alphaLcPeriod"/>
            </a:pPr>
            <a:r>
              <a:rPr lang="en" sz="1900"/>
              <a:t>import turtle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AutoNum type="alphaLcPeriod"/>
            </a:pPr>
            <a:r>
              <a:rPr lang="en" sz="1900"/>
              <a:t>turt = turtle.Turtle()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" sz="1900"/>
              <a:t>Set the input() function equal to the a variable called direction </a:t>
            </a:r>
            <a:endParaRPr sz="19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direction = input(“what direction do you want to go?”)</a:t>
            </a:r>
            <a:endParaRPr sz="15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" sz="1900"/>
              <a:t>Create an if, elif, and else statement </a:t>
            </a:r>
            <a:endParaRPr sz="19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In the if, check to see if direction == ‘right’</a:t>
            </a:r>
            <a:endParaRPr sz="1500"/>
          </a:p>
          <a:p>
            <a:pPr indent="-323850" lvl="2" marL="1371600" rtl="0" algn="l">
              <a:spcBef>
                <a:spcPts val="0"/>
              </a:spcBef>
              <a:spcAft>
                <a:spcPts val="0"/>
              </a:spcAft>
              <a:buSzPts val="1500"/>
              <a:buAutoNum type="romanLcPeriod"/>
            </a:pPr>
            <a:r>
              <a:rPr lang="en" sz="1500"/>
              <a:t>If the direction is ‘right’, move the turtle 90 degrees to the right and forward 100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In the elif, check to see if direction == ‘left’ </a:t>
            </a:r>
            <a:endParaRPr sz="1500"/>
          </a:p>
          <a:p>
            <a:pPr indent="-323850" lvl="2" marL="1371600" rtl="0" algn="l">
              <a:spcBef>
                <a:spcPts val="0"/>
              </a:spcBef>
              <a:spcAft>
                <a:spcPts val="0"/>
              </a:spcAft>
              <a:buSzPts val="1500"/>
              <a:buAutoNum type="romanLcPeriod"/>
            </a:pPr>
            <a:r>
              <a:rPr lang="en" sz="1500"/>
              <a:t>If the direction is ‘left’, move the turtle 90 degrees to the left and forward 100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In the else, print(‘invalid direction’) </a:t>
            </a:r>
            <a:endParaRPr sz="1500"/>
          </a:p>
        </p:txBody>
      </p:sp>
      <p:sp>
        <p:nvSpPr>
          <p:cNvPr id="119" name="Google Shape;11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Functions</a:t>
            </a:r>
            <a:endParaRPr/>
          </a:p>
        </p:txBody>
      </p:sp>
      <p:sp>
        <p:nvSpPr>
          <p:cNvPr id="125" name="Google Shape;125;p21"/>
          <p:cNvSpPr txBox="1"/>
          <p:nvPr>
            <p:ph idx="1" type="body"/>
          </p:nvPr>
        </p:nvSpPr>
        <p:spPr>
          <a:xfrm>
            <a:off x="727650" y="115242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Verbs of a programming language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They just run some lines of code stored elsewhere and come back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Typical usage syntax 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function_name(argument1, argument2, …, argumentx)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Some functions have zero arguments: function()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Examples: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type(var) returns the type of var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max(num1, num2, num3) returns the maximum of num1, num2, num3 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26" name="Google Shape;126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