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PT Sans Narrow"/>
      <p:regular r:id="rId32"/>
      <p:bold r:id="rId33"/>
    </p:embeddedFont>
    <p:embeddedFont>
      <p:font typeface="Lato"/>
      <p:regular r:id="rId34"/>
      <p:bold r:id="rId35"/>
      <p:italic r:id="rId36"/>
      <p:boldItalic r:id="rId37"/>
    </p:embeddedFont>
    <p:embeddedFont>
      <p:font typeface="Open Sa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italic.fntdata"/><Relationship Id="rId20" Type="http://schemas.openxmlformats.org/officeDocument/2006/relationships/slide" Target="slides/slide15.xml"/><Relationship Id="rId41" Type="http://schemas.openxmlformats.org/officeDocument/2006/relationships/font" Target="fonts/OpenSans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TSansNarrow-bold.fntdata"/><Relationship Id="rId10" Type="http://schemas.openxmlformats.org/officeDocument/2006/relationships/slide" Target="slides/slide5.xml"/><Relationship Id="rId32" Type="http://schemas.openxmlformats.org/officeDocument/2006/relationships/font" Target="fonts/PTSansNarrow-regular.fntdata"/><Relationship Id="rId13" Type="http://schemas.openxmlformats.org/officeDocument/2006/relationships/slide" Target="slides/slide8.xml"/><Relationship Id="rId35" Type="http://schemas.openxmlformats.org/officeDocument/2006/relationships/font" Target="fonts/Lato-bold.fntdata"/><Relationship Id="rId12" Type="http://schemas.openxmlformats.org/officeDocument/2006/relationships/slide" Target="slides/slide7.xml"/><Relationship Id="rId34" Type="http://schemas.openxmlformats.org/officeDocument/2006/relationships/font" Target="fonts/Lato-regular.fntdata"/><Relationship Id="rId15" Type="http://schemas.openxmlformats.org/officeDocument/2006/relationships/slide" Target="slides/slide10.xml"/><Relationship Id="rId37" Type="http://schemas.openxmlformats.org/officeDocument/2006/relationships/font" Target="fonts/Lato-boldItalic.fntdata"/><Relationship Id="rId14" Type="http://schemas.openxmlformats.org/officeDocument/2006/relationships/slide" Target="slides/slide9.xml"/><Relationship Id="rId36" Type="http://schemas.openxmlformats.org/officeDocument/2006/relationships/font" Target="fonts/Lato-italic.fntdata"/><Relationship Id="rId17" Type="http://schemas.openxmlformats.org/officeDocument/2006/relationships/slide" Target="slides/slide12.xml"/><Relationship Id="rId39" Type="http://schemas.openxmlformats.org/officeDocument/2006/relationships/font" Target="fonts/OpenSans-bold.fntdata"/><Relationship Id="rId16" Type="http://schemas.openxmlformats.org/officeDocument/2006/relationships/slide" Target="slides/slide11.xml"/><Relationship Id="rId38" Type="http://schemas.openxmlformats.org/officeDocument/2006/relationships/font" Target="fonts/OpenSans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7d518ead6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g137d518ead6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37d518ead6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137d518ead6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37d518ead6_0_5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137d518ead6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37d518ead6_0_5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g137d518ead6_0_5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7d518ead6_0_5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137d518ead6_0_5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37d518ead6_0_5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g137d518ead6_0_5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7d518ead6_0_5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g137d518ead6_0_5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37d518ead6_0_5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g137d518ead6_0_5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37d518ead6_0_5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g137d518ead6_0_5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37d518ead6_0_5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g137d518ead6_0_5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7d518ead6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7d518ead6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37d518ead6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g137d518ead6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7d518ead6_0_6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137d518ead6_0_6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37d518ead6_0_6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g137d518ead6_0_6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37d518ead6_0_6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g137d518ead6_0_6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55c8fd314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55c8fd314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55c8fd314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55c8fd314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55c8fd314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255c8fd314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7d518ead6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7d518ead6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7d518ead6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37d518ead6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7d518ead6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137d518ead6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7d518ead6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137d518ead6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37d518ead6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137d518ead6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7d518ead6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137d518ead6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7d518ead6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137d518ead6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cs.python.org/3/library/functions.html#ope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earthquake.usgs.gov/earthquakes/map/?extent=2.46018,-122.34375&amp;extent=54.77535,-15.11719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File I/O 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Wednesday</a:t>
            </a:r>
            <a:r>
              <a:rPr lang="en"/>
              <a:t>, June 28,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02" name="Google Shape;202;p22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03" name="Google Shape;20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4" name="Google Shape;204;p22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5" name="Google Shape;205;p22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6" name="Google Shape;206;p22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7" name="Google Shape;207;p22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08" name="Google Shape;208;p22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09" name="Google Shape;209;p22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10" name="Google Shape;210;p22"/>
          <p:cNvSpPr txBox="1"/>
          <p:nvPr>
            <p:ph idx="1" type="body"/>
          </p:nvPr>
        </p:nvSpPr>
        <p:spPr>
          <a:xfrm>
            <a:off x="6477825" y="319453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11" name="Google Shape;211;p22"/>
          <p:cNvCxnSpPr/>
          <p:nvPr/>
        </p:nvCxnSpPr>
        <p:spPr>
          <a:xfrm>
            <a:off x="6765250" y="339133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17" name="Google Shape;217;p23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18" name="Google Shape;21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9" name="Google Shape;219;p23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0" name="Google Shape;220;p23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1" name="Google Shape;221;p23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2" name="Google Shape;222;p23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23" name="Google Shape;223;p23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4" name="Google Shape;224;p23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5" name="Google Shape;225;p23"/>
          <p:cNvSpPr txBox="1"/>
          <p:nvPr>
            <p:ph idx="1" type="body"/>
          </p:nvPr>
        </p:nvSpPr>
        <p:spPr>
          <a:xfrm>
            <a:off x="6477825" y="319453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26" name="Google Shape;226;p23"/>
          <p:cNvCxnSpPr/>
          <p:nvPr/>
        </p:nvCxnSpPr>
        <p:spPr>
          <a:xfrm>
            <a:off x="6765250" y="339133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4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32" name="Google Shape;232;p24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33" name="Google Shape;23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4" name="Google Shape;234;p24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5" name="Google Shape;235;p24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6" name="Google Shape;236;p24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7" name="Google Shape;237;p24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38" name="Google Shape;238;p24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39" name="Google Shape;239;p24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40" name="Google Shape;240;p24"/>
          <p:cNvSpPr txBox="1"/>
          <p:nvPr>
            <p:ph idx="1" type="body"/>
          </p:nvPr>
        </p:nvSpPr>
        <p:spPr>
          <a:xfrm>
            <a:off x="6466750" y="3448913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41" name="Google Shape;241;p24"/>
          <p:cNvCxnSpPr/>
          <p:nvPr/>
        </p:nvCxnSpPr>
        <p:spPr>
          <a:xfrm>
            <a:off x="6765250" y="3645713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5"/>
          <p:cNvSpPr txBox="1"/>
          <p:nvPr>
            <p:ph type="title"/>
          </p:nvPr>
        </p:nvSpPr>
        <p:spPr>
          <a:xfrm>
            <a:off x="73800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47" name="Google Shape;247;p25"/>
          <p:cNvSpPr txBox="1"/>
          <p:nvPr>
            <p:ph idx="1" type="body"/>
          </p:nvPr>
        </p:nvSpPr>
        <p:spPr>
          <a:xfrm>
            <a:off x="32205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48" name="Google Shape;24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" name="Google Shape;249;p25"/>
          <p:cNvSpPr txBox="1"/>
          <p:nvPr>
            <p:ph idx="1" type="body"/>
          </p:nvPr>
        </p:nvSpPr>
        <p:spPr>
          <a:xfrm>
            <a:off x="32205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0" name="Google Shape;250;p25"/>
          <p:cNvSpPr txBox="1"/>
          <p:nvPr>
            <p:ph idx="1" type="body"/>
          </p:nvPr>
        </p:nvSpPr>
        <p:spPr>
          <a:xfrm>
            <a:off x="41704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1" name="Google Shape;251;p25"/>
          <p:cNvSpPr txBox="1"/>
          <p:nvPr>
            <p:ph idx="1" type="body"/>
          </p:nvPr>
        </p:nvSpPr>
        <p:spPr>
          <a:xfrm>
            <a:off x="322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52" name="Google Shape;252;p25"/>
          <p:cNvSpPr txBox="1"/>
          <p:nvPr>
            <p:ph idx="1" type="body"/>
          </p:nvPr>
        </p:nvSpPr>
        <p:spPr>
          <a:xfrm>
            <a:off x="41704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53" name="Google Shape;253;p25"/>
          <p:cNvSpPr txBox="1"/>
          <p:nvPr>
            <p:ph idx="1" type="body"/>
          </p:nvPr>
        </p:nvSpPr>
        <p:spPr>
          <a:xfrm>
            <a:off x="71053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54" name="Google Shape;254;p25"/>
          <p:cNvSpPr txBox="1"/>
          <p:nvPr>
            <p:ph idx="1" type="body"/>
          </p:nvPr>
        </p:nvSpPr>
        <p:spPr>
          <a:xfrm>
            <a:off x="71053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5" name="Google Shape;255;p25"/>
          <p:cNvSpPr txBox="1"/>
          <p:nvPr>
            <p:ph idx="1" type="body"/>
          </p:nvPr>
        </p:nvSpPr>
        <p:spPr>
          <a:xfrm>
            <a:off x="6499250" y="343788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56" name="Google Shape;256;p25"/>
          <p:cNvCxnSpPr/>
          <p:nvPr/>
        </p:nvCxnSpPr>
        <p:spPr>
          <a:xfrm>
            <a:off x="6775600" y="363468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62" name="Google Shape;262;p26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63" name="Google Shape;26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4" name="Google Shape;264;p26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5" name="Google Shape;265;p26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6" name="Google Shape;266;p26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7" name="Google Shape;267;p26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68" name="Google Shape;268;p26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69" name="Google Shape;269;p26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70" name="Google Shape;270;p26"/>
          <p:cNvSpPr txBox="1"/>
          <p:nvPr>
            <p:ph idx="1" type="body"/>
          </p:nvPr>
        </p:nvSpPr>
        <p:spPr>
          <a:xfrm>
            <a:off x="6466750" y="368848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71" name="Google Shape;271;p26"/>
          <p:cNvCxnSpPr/>
          <p:nvPr/>
        </p:nvCxnSpPr>
        <p:spPr>
          <a:xfrm>
            <a:off x="6765250" y="388528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78" name="Google Shape;27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9" name="Google Shape;279;p27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0" name="Google Shape;280;p27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br>
              <a:rPr b="1" lang="en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1" name="Google Shape;281;p27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2" name="Google Shape;282;p27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83" name="Google Shape;283;p27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4" name="Google Shape;284;p27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5" name="Google Shape;285;p27"/>
          <p:cNvSpPr txBox="1"/>
          <p:nvPr>
            <p:ph idx="1" type="body"/>
          </p:nvPr>
        </p:nvSpPr>
        <p:spPr>
          <a:xfrm>
            <a:off x="6499950" y="368848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286" name="Google Shape;286;p27"/>
          <p:cNvCxnSpPr/>
          <p:nvPr/>
        </p:nvCxnSpPr>
        <p:spPr>
          <a:xfrm>
            <a:off x="6765250" y="388528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"/>
          <p:cNvSpPr txBox="1"/>
          <p:nvPr>
            <p:ph type="title"/>
          </p:nvPr>
        </p:nvSpPr>
        <p:spPr>
          <a:xfrm>
            <a:off x="73800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292" name="Google Shape;292;p28"/>
          <p:cNvSpPr txBox="1"/>
          <p:nvPr>
            <p:ph idx="1" type="body"/>
          </p:nvPr>
        </p:nvSpPr>
        <p:spPr>
          <a:xfrm>
            <a:off x="32205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293" name="Google Shape;29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4" name="Google Shape;294;p28"/>
          <p:cNvSpPr txBox="1"/>
          <p:nvPr>
            <p:ph idx="1" type="body"/>
          </p:nvPr>
        </p:nvSpPr>
        <p:spPr>
          <a:xfrm>
            <a:off x="32205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　done!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5" name="Google Shape;295;p28"/>
          <p:cNvSpPr txBox="1"/>
          <p:nvPr>
            <p:ph idx="1" type="body"/>
          </p:nvPr>
        </p:nvSpPr>
        <p:spPr>
          <a:xfrm>
            <a:off x="71053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6" name="Google Shape;296;p28"/>
          <p:cNvSpPr txBox="1"/>
          <p:nvPr>
            <p:ph idx="1" type="body"/>
          </p:nvPr>
        </p:nvSpPr>
        <p:spPr>
          <a:xfrm>
            <a:off x="41704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7" name="Google Shape;297;p28"/>
          <p:cNvSpPr txBox="1"/>
          <p:nvPr>
            <p:ph idx="1" type="body"/>
          </p:nvPr>
        </p:nvSpPr>
        <p:spPr>
          <a:xfrm>
            <a:off x="322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98" name="Google Shape;298;p28"/>
          <p:cNvSpPr txBox="1"/>
          <p:nvPr>
            <p:ph idx="1" type="body"/>
          </p:nvPr>
        </p:nvSpPr>
        <p:spPr>
          <a:xfrm>
            <a:off x="41704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299" name="Google Shape;299;p28"/>
          <p:cNvSpPr txBox="1"/>
          <p:nvPr>
            <p:ph idx="1" type="body"/>
          </p:nvPr>
        </p:nvSpPr>
        <p:spPr>
          <a:xfrm>
            <a:off x="71053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00" name="Google Shape;300;p28"/>
          <p:cNvSpPr txBox="1"/>
          <p:nvPr>
            <p:ph idx="1" type="body"/>
          </p:nvPr>
        </p:nvSpPr>
        <p:spPr>
          <a:xfrm>
            <a:off x="6477100" y="388528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301" name="Google Shape;301;p28"/>
          <p:cNvCxnSpPr/>
          <p:nvPr/>
        </p:nvCxnSpPr>
        <p:spPr>
          <a:xfrm>
            <a:off x="6775600" y="408208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9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307" name="Google Shape;307;p29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308" name="Google Shape;30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9" name="Google Shape;309;p29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rgbClr val="EFEFE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rgbClr val="EFEFEF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rgbClr val="EFEFE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rgbClr val="EFEFEF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done!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0" name="Google Shape;310;p29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1" name="Google Shape;311;p29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2" name="Google Shape;312;p29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13" name="Google Shape;313;p29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314" name="Google Shape;314;p29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15" name="Google Shape;315;p29"/>
          <p:cNvSpPr txBox="1"/>
          <p:nvPr>
            <p:ph idx="1" type="body"/>
          </p:nvPr>
        </p:nvSpPr>
        <p:spPr>
          <a:xfrm>
            <a:off x="6466750" y="388528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316" name="Google Shape;316;p29"/>
          <p:cNvCxnSpPr/>
          <p:nvPr/>
        </p:nvCxnSpPr>
        <p:spPr>
          <a:xfrm>
            <a:off x="6765250" y="408208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File close</a:t>
            </a:r>
            <a:endParaRPr/>
          </a:p>
        </p:txBody>
      </p:sp>
      <p:sp>
        <p:nvSpPr>
          <p:cNvPr id="322" name="Google Shape;322;p30"/>
          <p:cNvSpPr txBox="1"/>
          <p:nvPr>
            <p:ph idx="1" type="body"/>
          </p:nvPr>
        </p:nvSpPr>
        <p:spPr>
          <a:xfrm>
            <a:off x="750000" y="1388125"/>
            <a:ext cx="7644000" cy="31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Pointers are also used to close files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Not doing this is bad style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When writing to a file, if you don’t close it nothing will write</a:t>
            </a:r>
            <a:endParaRPr sz="1600"/>
          </a:p>
        </p:txBody>
      </p:sp>
      <p:sp>
        <p:nvSpPr>
          <p:cNvPr id="323" name="Google Shape;32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4" name="Google Shape;324;p30"/>
          <p:cNvSpPr txBox="1"/>
          <p:nvPr>
            <p:ph idx="1" type="body"/>
          </p:nvPr>
        </p:nvSpPr>
        <p:spPr>
          <a:xfrm>
            <a:off x="4974700" y="2833325"/>
            <a:ext cx="3321900" cy="1450800"/>
          </a:xfrm>
          <a:prstGeom prst="rect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Special Characters</a:t>
            </a:r>
            <a:endParaRPr/>
          </a:p>
        </p:txBody>
      </p:sp>
      <p:sp>
        <p:nvSpPr>
          <p:cNvPr id="330" name="Google Shape;330;p3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‘\n’ is the newline character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This will turn into a new line when written to a file.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‘\t’ is the tab character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This is equivalent to pressing the tab key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These are treated as single characters!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Example: len(‘hi\n’) returns 3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Every single line in a file (except maybe the last) will end with a '\n'</a:t>
            </a:r>
            <a:endParaRPr sz="16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7777"/>
              <a:buFont typeface="Arial"/>
              <a:buNone/>
            </a:pPr>
            <a:r>
              <a:rPr lang="en"/>
              <a:t>open(filename, mode)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400"/>
              <a:t>open is a built-in function (</a:t>
            </a:r>
            <a:r>
              <a:rPr lang="en" sz="14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https://docs.python.org/3/library/functions.html#open</a:t>
            </a:r>
            <a:r>
              <a:rPr lang="en" sz="1400"/>
              <a:t>)</a:t>
            </a:r>
            <a:endParaRPr sz="14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400"/>
              <a:t>Takes in a path and a mode, returns a file pointer</a:t>
            </a:r>
            <a:endParaRPr sz="14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/>
              <a:t>Relative to wherever you’re running Python from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○"/>
            </a:pPr>
            <a:r>
              <a:rPr lang="en" sz="1500">
                <a:latin typeface="Courier New"/>
                <a:ea typeface="Courier New"/>
                <a:cs typeface="Courier New"/>
                <a:sym typeface="Courier New"/>
              </a:rPr>
              <a:t>var = open('../../cool_files/ice.txt','w')</a:t>
            </a:r>
            <a:endParaRPr sz="1500">
              <a:latin typeface="Courier New"/>
              <a:ea typeface="Courier New"/>
              <a:cs typeface="Courier New"/>
              <a:sym typeface="Courier New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400"/>
              <a:t>mode is a 1 or 2-letter string specifying what you want to do with the file:</a:t>
            </a:r>
            <a:endParaRPr sz="14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300"/>
              <a:t>'r' is for read: you will only be able to read from the file, not edit it</a:t>
            </a:r>
            <a:endParaRPr sz="13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300"/>
              <a:t>File must already exist</a:t>
            </a:r>
            <a:endParaRPr sz="13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300"/>
              <a:t>'w' is for write: you will only be able to write to the file, not read it</a:t>
            </a:r>
            <a:endParaRPr sz="13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300"/>
              <a:t>Creates a new file (overwrites the old file if it exists)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Reading from a File</a:t>
            </a:r>
            <a:endParaRPr/>
          </a:p>
        </p:txBody>
      </p:sp>
      <p:sp>
        <p:nvSpPr>
          <p:cNvPr id="336" name="Google Shape;336;p32"/>
          <p:cNvSpPr txBox="1"/>
          <p:nvPr>
            <p:ph idx="1" type="body"/>
          </p:nvPr>
        </p:nvSpPr>
        <p:spPr>
          <a:xfrm>
            <a:off x="394225" y="1299425"/>
            <a:ext cx="4646400" cy="13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Method 1: Loop through the file pointer, as though it was a list of strings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Pro: Automatically stops at end of file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Con: Can’t go backwards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337" name="Google Shape;33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8" name="Google Shape;338;p32"/>
          <p:cNvSpPr txBox="1"/>
          <p:nvPr>
            <p:ph idx="1" type="body"/>
          </p:nvPr>
        </p:nvSpPr>
        <p:spPr>
          <a:xfrm>
            <a:off x="5112875" y="901950"/>
            <a:ext cx="3321900" cy="16215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# method 1</a:t>
            </a:r>
            <a:br>
              <a:rPr b="1" lang="en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39" name="Google Shape;339;p32"/>
          <p:cNvSpPr txBox="1"/>
          <p:nvPr>
            <p:ph idx="1" type="body"/>
          </p:nvPr>
        </p:nvSpPr>
        <p:spPr>
          <a:xfrm>
            <a:off x="393325" y="2873125"/>
            <a:ext cx="4648200" cy="17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Method 2: Read one line at a time with .readline(), which outputs a string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Pro: Can easily skip a line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Con: Can’t go backwards, have to check for end of file manually</a:t>
            </a:r>
            <a:endParaRPr sz="1600"/>
          </a:p>
        </p:txBody>
      </p:sp>
      <p:sp>
        <p:nvSpPr>
          <p:cNvPr id="340" name="Google Shape;340;p32"/>
          <p:cNvSpPr txBox="1"/>
          <p:nvPr>
            <p:ph idx="1" type="body"/>
          </p:nvPr>
        </p:nvSpPr>
        <p:spPr>
          <a:xfrm>
            <a:off x="5112875" y="2717825"/>
            <a:ext cx="3637800" cy="21462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# method 2</a:t>
            </a:r>
            <a:br>
              <a:rPr b="1" lang="en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line = fp.readline()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 != 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line = fp.readline()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Reading from a File</a:t>
            </a:r>
            <a:endParaRPr/>
          </a:p>
        </p:txBody>
      </p:sp>
      <p:sp>
        <p:nvSpPr>
          <p:cNvPr id="346" name="Google Shape;346;p33"/>
          <p:cNvSpPr txBox="1"/>
          <p:nvPr>
            <p:ph idx="1" type="body"/>
          </p:nvPr>
        </p:nvSpPr>
        <p:spPr>
          <a:xfrm>
            <a:off x="660500" y="1287038"/>
            <a:ext cx="4604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Method 3: Read the whole file into a single string with .read()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Pro: Allows you to do character analysis for the whole file at once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Con: Slow for very large files, have to manually split up by newline if needed</a:t>
            </a:r>
            <a:endParaRPr sz="1600"/>
          </a:p>
        </p:txBody>
      </p:sp>
      <p:sp>
        <p:nvSpPr>
          <p:cNvPr id="347" name="Google Shape;34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8" name="Google Shape;348;p33"/>
          <p:cNvSpPr txBox="1"/>
          <p:nvPr>
            <p:ph idx="1" type="body"/>
          </p:nvPr>
        </p:nvSpPr>
        <p:spPr>
          <a:xfrm>
            <a:off x="5265200" y="988425"/>
            <a:ext cx="3750900" cy="1645500"/>
          </a:xfrm>
          <a:prstGeom prst="rect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# method 3</a:t>
            </a:r>
            <a:br>
              <a:rPr b="1" lang="en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text = fp.read()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(text)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49" name="Google Shape;349;p33"/>
          <p:cNvSpPr txBox="1"/>
          <p:nvPr>
            <p:ph idx="1" type="body"/>
          </p:nvPr>
        </p:nvSpPr>
        <p:spPr>
          <a:xfrm>
            <a:off x="713250" y="3682750"/>
            <a:ext cx="4637100" cy="11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Method 4: Read the whole file into a list of strings with .readlines()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Pro: You can jump back and forth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Con: Slow for very large files</a:t>
            </a:r>
            <a:endParaRPr sz="1600"/>
          </a:p>
        </p:txBody>
      </p:sp>
      <p:sp>
        <p:nvSpPr>
          <p:cNvPr id="350" name="Google Shape;350;p33"/>
          <p:cNvSpPr txBox="1"/>
          <p:nvPr>
            <p:ph idx="1" type="body"/>
          </p:nvPr>
        </p:nvSpPr>
        <p:spPr>
          <a:xfrm>
            <a:off x="5265200" y="2965825"/>
            <a:ext cx="3750900" cy="2091000"/>
          </a:xfrm>
          <a:prstGeom prst="rect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# method 4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lines = fp.readlines()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lines: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>
              <a:solidFill>
                <a:srgbClr val="FF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Using </a:t>
            </a:r>
            <a:r>
              <a:rPr i="1" lang="en"/>
              <a:t>with</a:t>
            </a:r>
            <a:r>
              <a:rPr lang="en"/>
              <a:t> and </a:t>
            </a:r>
            <a:r>
              <a:rPr i="1" lang="en"/>
              <a:t>as</a:t>
            </a:r>
            <a:endParaRPr i="1"/>
          </a:p>
        </p:txBody>
      </p:sp>
      <p:sp>
        <p:nvSpPr>
          <p:cNvPr id="356" name="Google Shape;356;p34"/>
          <p:cNvSpPr txBox="1"/>
          <p:nvPr>
            <p:ph idx="1" type="body"/>
          </p:nvPr>
        </p:nvSpPr>
        <p:spPr>
          <a:xfrm>
            <a:off x="4517950" y="2034625"/>
            <a:ext cx="3800100" cy="18069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with open(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) as fp:</a:t>
            </a:r>
            <a:br>
              <a:rPr b="1" lang="en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lines = fp.readlines()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for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lines: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# doesn’t need fp.close()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7" name="Google Shape;35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8" name="Google Shape;358;p34"/>
          <p:cNvSpPr txBox="1"/>
          <p:nvPr>
            <p:ph idx="1" type="body"/>
          </p:nvPr>
        </p:nvSpPr>
        <p:spPr>
          <a:xfrm>
            <a:off x="729450" y="2034625"/>
            <a:ext cx="3009300" cy="16455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lines = fp.readlines()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lines: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fp.close()</a:t>
            </a:r>
            <a:endParaRPr b="1" sz="1600">
              <a:solidFill>
                <a:srgbClr val="FF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9" name="Google Shape;359;p34"/>
          <p:cNvSpPr txBox="1"/>
          <p:nvPr/>
        </p:nvSpPr>
        <p:spPr>
          <a:xfrm>
            <a:off x="3918500" y="2495725"/>
            <a:ext cx="4197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latin typeface="Lato"/>
                <a:ea typeface="Lato"/>
                <a:cs typeface="Lato"/>
                <a:sym typeface="Lato"/>
              </a:rPr>
              <a:t>=</a:t>
            </a:r>
            <a:endParaRPr sz="3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Frequency Counting Exercise</a:t>
            </a:r>
            <a:endParaRPr/>
          </a:p>
        </p:txBody>
      </p:sp>
      <p:sp>
        <p:nvSpPr>
          <p:cNvPr id="365" name="Google Shape;365;p3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/>
              <a:t>Write a function that takes a filename for a text file, and returns a dictionary of the number of times each alphabetic character occurs in the file (case-insensitive: use .lower()).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rPr i="1" lang="en"/>
              <a:t>Challenge: Find the most frequent letter in the file from the output</a:t>
            </a:r>
            <a:endParaRPr i="1"/>
          </a:p>
        </p:txBody>
      </p:sp>
      <p:sp>
        <p:nvSpPr>
          <p:cNvPr id="366" name="Google Shape;366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CSV Files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6"/>
          <p:cNvSpPr txBox="1"/>
          <p:nvPr>
            <p:ph idx="1" type="body"/>
          </p:nvPr>
        </p:nvSpPr>
        <p:spPr>
          <a:xfrm>
            <a:off x="311700" y="1266325"/>
            <a:ext cx="45981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 CSV (Comma-Separated Values) file is a plain text file that stores tabular data in a simple and widely supported format. </a:t>
            </a:r>
            <a:endParaRPr sz="1600"/>
          </a:p>
          <a:p>
            <a:pPr indent="-330200" lvl="0" marL="457200" rtl="0" algn="l">
              <a:spcBef>
                <a:spcPts val="15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It is a common file format used for data storage and exchange, especially in data analysis and database applications.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 a CSV file, each line represents a row of data, and the values within each row are separated by commas (hence the name "comma-separated values"). </a:t>
            </a:r>
            <a:endParaRPr sz="1600"/>
          </a:p>
          <a:p>
            <a:pPr indent="0" lvl="0" marL="91440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91440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5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373" name="Google Shape;373;p36"/>
          <p:cNvPicPr preferRelativeResize="0"/>
          <p:nvPr/>
        </p:nvPicPr>
        <p:blipFill rotWithShape="1">
          <a:blip r:embed="rId3">
            <a:alphaModFix/>
          </a:blip>
          <a:srcRect b="11167" l="0" r="58650" t="29177"/>
          <a:stretch/>
        </p:blipFill>
        <p:spPr>
          <a:xfrm>
            <a:off x="5232975" y="1237413"/>
            <a:ext cx="3288648" cy="2668675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CSV Files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37"/>
          <p:cNvSpPr txBox="1"/>
          <p:nvPr>
            <p:ph idx="1" type="body"/>
          </p:nvPr>
        </p:nvSpPr>
        <p:spPr>
          <a:xfrm>
            <a:off x="4408025" y="1263325"/>
            <a:ext cx="45870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import csv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with open(</a:t>
            </a:r>
            <a:r>
              <a:rPr b="1" lang="en" sz="1600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'weather.csv'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) as csvfile:</a:t>
            </a:r>
            <a:br>
              <a:rPr b="1" lang="en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r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eader = csv.reader(csvfile, delimiter = ‘,’)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for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row </a:t>
            </a:r>
            <a:r>
              <a:rPr b="1"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reader: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(row)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# doesn’t need fp.close() when using with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80" name="Google Shape;380;p37"/>
          <p:cNvSpPr txBox="1"/>
          <p:nvPr>
            <p:ph idx="1" type="body"/>
          </p:nvPr>
        </p:nvSpPr>
        <p:spPr>
          <a:xfrm>
            <a:off x="147725" y="1323050"/>
            <a:ext cx="42603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 csv module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the csv file using 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with</a:t>
            </a:r>
            <a:r>
              <a:rPr lang="en"/>
              <a:t> and </a:t>
            </a:r>
            <a:r>
              <a:rPr i="1" lang="en"/>
              <a:t>as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csv.reader() allows you to iterate over the rows of the csv file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Now you are able to write code to use the csv file </a:t>
            </a:r>
            <a:r>
              <a:rPr lang="en"/>
              <a:t>however</a:t>
            </a:r>
            <a:r>
              <a:rPr lang="en"/>
              <a:t> your like!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https://earthquake.usgs.gov/earthquakes/map/?extent=2.46018,-122.34375&amp;extent=54.77535,-15.11719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CSV File Exercise</a:t>
            </a:r>
            <a:endParaRPr/>
          </a:p>
        </p:txBody>
      </p:sp>
      <p:sp>
        <p:nvSpPr>
          <p:cNvPr id="386" name="Google Shape;386;p3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a function that reads in the </a:t>
            </a:r>
            <a:r>
              <a:rPr lang="en"/>
              <a:t>depth from the weather.csv file</a:t>
            </a:r>
            <a:r>
              <a:rPr lang="en"/>
              <a:t>, converts to an int, and prints out only </a:t>
            </a:r>
            <a:r>
              <a:rPr lang="en"/>
              <a:t>the</a:t>
            </a:r>
            <a:r>
              <a:rPr lang="en"/>
              <a:t> depth data to the terminal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Modes</a:t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600" y="1566074"/>
            <a:ext cx="8127149" cy="29976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562725" y="1552625"/>
            <a:ext cx="4689300" cy="1155000"/>
          </a:xfrm>
          <a:prstGeom prst="rect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 txBox="1"/>
          <p:nvPr/>
        </p:nvSpPr>
        <p:spPr>
          <a:xfrm>
            <a:off x="3228275" y="1152425"/>
            <a:ext cx="314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rPr>
              <a:t>Only using these two for this class</a:t>
            </a:r>
            <a:endParaRPr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572475" y="576075"/>
            <a:ext cx="4837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open() practice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572475" y="1532563"/>
            <a:ext cx="5097900" cy="25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Assuming that you have the file directory structure on the right, and are running </a:t>
            </a:r>
            <a:r>
              <a:rPr b="1" lang="en" sz="1600">
                <a:solidFill>
                  <a:schemeClr val="accent3"/>
                </a:solidFill>
              </a:rPr>
              <a:t>lec21.py</a:t>
            </a:r>
            <a:r>
              <a:rPr lang="en" sz="1600"/>
              <a:t>, do the following: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notes.txt for reading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a new file for writing in the current directory: call it txt.txt.txt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hw8.py for reading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Overwrite bagels.txt by opening it for writing</a:t>
            </a:r>
            <a:endParaRPr sz="1600"/>
          </a:p>
        </p:txBody>
      </p:sp>
      <p:sp>
        <p:nvSpPr>
          <p:cNvPr id="88" name="Google Shape;8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7855" y="1194663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6827579" y="1295045"/>
            <a:ext cx="556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7839" y="2001885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6873979" y="2106792"/>
            <a:ext cx="556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4309" y="2831111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7494016" y="2953278"/>
            <a:ext cx="577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hw8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06650" y="1959781"/>
            <a:ext cx="434930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8133830" y="2491686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bagels.txt</a:t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28254" y="3585579"/>
            <a:ext cx="434930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6883894" y="4117483"/>
            <a:ext cx="17499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hw8.py</a:t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3525" y="2809091"/>
            <a:ext cx="434931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6158655" y="3320063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lec21.py</a:t>
            </a:r>
            <a:endParaRPr b="0" i="0" sz="14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" name="Google Shape;101;p16"/>
          <p:cNvCxnSpPr>
            <a:stCxn id="89" idx="2"/>
            <a:endCxn id="91" idx="0"/>
          </p:cNvCxnSpPr>
          <p:nvPr/>
        </p:nvCxnSpPr>
        <p:spPr>
          <a:xfrm flipH="1" rot="-5400000">
            <a:off x="6948953" y="1844487"/>
            <a:ext cx="314100" cy="6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02" name="Google Shape;102;p16"/>
          <p:cNvCxnSpPr>
            <a:stCxn id="89" idx="2"/>
            <a:endCxn id="95" idx="0"/>
          </p:cNvCxnSpPr>
          <p:nvPr/>
        </p:nvCxnSpPr>
        <p:spPr>
          <a:xfrm flipH="1" rot="-5400000">
            <a:off x="7728803" y="1064637"/>
            <a:ext cx="272100" cy="1518300"/>
          </a:xfrm>
          <a:prstGeom prst="bentConnector3">
            <a:avLst>
              <a:gd fmla="val 49990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03" name="Google Shape;103;p16"/>
          <p:cNvCxnSpPr>
            <a:stCxn id="91" idx="2"/>
            <a:endCxn id="99" idx="0"/>
          </p:cNvCxnSpPr>
          <p:nvPr/>
        </p:nvCxnSpPr>
        <p:spPr>
          <a:xfrm rot="5400000">
            <a:off x="6701287" y="2404659"/>
            <a:ext cx="314100" cy="494700"/>
          </a:xfrm>
          <a:prstGeom prst="bentConnector3">
            <a:avLst>
              <a:gd fmla="val 50005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04" name="Google Shape;104;p16"/>
          <p:cNvCxnSpPr>
            <a:stCxn id="91" idx="2"/>
            <a:endCxn id="93" idx="0"/>
          </p:cNvCxnSpPr>
          <p:nvPr/>
        </p:nvCxnSpPr>
        <p:spPr>
          <a:xfrm flipH="1" rot="-5400000">
            <a:off x="7255837" y="2344809"/>
            <a:ext cx="336300" cy="636600"/>
          </a:xfrm>
          <a:prstGeom prst="bentConnector3">
            <a:avLst>
              <a:gd fmla="val 49978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05" name="Google Shape;105;p16"/>
          <p:cNvCxnSpPr>
            <a:stCxn id="93" idx="2"/>
            <a:endCxn id="97" idx="0"/>
          </p:cNvCxnSpPr>
          <p:nvPr/>
        </p:nvCxnSpPr>
        <p:spPr>
          <a:xfrm flipH="1" rot="-5400000">
            <a:off x="7613307" y="3453035"/>
            <a:ext cx="261300" cy="3600"/>
          </a:xfrm>
          <a:prstGeom prst="bentConnector3">
            <a:avLst>
              <a:gd fmla="val 50001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06" name="Google Shape;10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6694" y="2801433"/>
            <a:ext cx="434931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5331825" y="3312404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notes.txt</a:t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" name="Google Shape;108;p16"/>
          <p:cNvCxnSpPr>
            <a:stCxn id="91" idx="2"/>
            <a:endCxn id="106" idx="0"/>
          </p:cNvCxnSpPr>
          <p:nvPr/>
        </p:nvCxnSpPr>
        <p:spPr>
          <a:xfrm rot="5400000">
            <a:off x="6291637" y="1987509"/>
            <a:ext cx="306600" cy="1321500"/>
          </a:xfrm>
          <a:prstGeom prst="bentConnector3">
            <a:avLst>
              <a:gd fmla="val 49979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561400" y="549738"/>
            <a:ext cx="4837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open() practice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561400" y="1236538"/>
            <a:ext cx="5097900" cy="25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Assuming that you have the file directory structure on the right, and are running </a:t>
            </a:r>
            <a:r>
              <a:rPr b="1" lang="en" sz="1600">
                <a:solidFill>
                  <a:schemeClr val="accent3"/>
                </a:solidFill>
              </a:rPr>
              <a:t>lec21.py</a:t>
            </a:r>
            <a:r>
              <a:rPr lang="en" sz="1600"/>
              <a:t>, do the following: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notes.txt for reading</a:t>
            </a:r>
            <a:endParaRPr sz="1600"/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fp = open('notes.txt','r')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a new file for writing in the current directory: call it txt.txt.txt</a:t>
            </a:r>
            <a:br>
              <a:rPr lang="en" sz="1600"/>
            </a:br>
            <a:r>
              <a:rPr lang="en" sz="1600">
                <a:solidFill>
                  <a:schemeClr val="dk1"/>
                </a:solidFill>
              </a:rPr>
              <a:t>fp2 = open('txt.txt.txt','w')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Open hw8.py for reading</a:t>
            </a:r>
            <a:br>
              <a:rPr lang="en" sz="1600"/>
            </a:br>
            <a:r>
              <a:rPr lang="en" sz="1600">
                <a:solidFill>
                  <a:schemeClr val="dk1"/>
                </a:solidFill>
              </a:rPr>
              <a:t>fp3 = open('hw8/hw8.py','r')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Overwrite bagels.txt by opening it for writing</a:t>
            </a:r>
            <a:br>
              <a:rPr lang="en" sz="1600"/>
            </a:br>
            <a:r>
              <a:rPr lang="en" sz="1600">
                <a:solidFill>
                  <a:schemeClr val="dk1"/>
                </a:solidFill>
              </a:rPr>
              <a:t>fp4 = open('../bagels.txt','w')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7855" y="1194663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/>
        </p:nvSpPr>
        <p:spPr>
          <a:xfrm>
            <a:off x="6827579" y="1295045"/>
            <a:ext cx="556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7839" y="2001885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6873979" y="2106792"/>
            <a:ext cx="556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4309" y="2831111"/>
            <a:ext cx="635696" cy="49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7494016" y="2953278"/>
            <a:ext cx="5772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hw8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06650" y="1959781"/>
            <a:ext cx="434930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8133830" y="2491686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bagels.txt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28254" y="3585579"/>
            <a:ext cx="434930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 txBox="1"/>
          <p:nvPr/>
        </p:nvSpPr>
        <p:spPr>
          <a:xfrm>
            <a:off x="6883894" y="4117483"/>
            <a:ext cx="17499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hw8.py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3525" y="2809091"/>
            <a:ext cx="434931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 txBox="1"/>
          <p:nvPr/>
        </p:nvSpPr>
        <p:spPr>
          <a:xfrm>
            <a:off x="6158655" y="3320063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lec21.py</a:t>
            </a:r>
            <a:endParaRPr b="0" i="0" sz="14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" name="Google Shape;128;p17"/>
          <p:cNvCxnSpPr>
            <a:stCxn id="116" idx="2"/>
            <a:endCxn id="118" idx="0"/>
          </p:cNvCxnSpPr>
          <p:nvPr/>
        </p:nvCxnSpPr>
        <p:spPr>
          <a:xfrm flipH="1" rot="-5400000">
            <a:off x="6948953" y="1844487"/>
            <a:ext cx="314100" cy="6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9" name="Google Shape;129;p17"/>
          <p:cNvCxnSpPr>
            <a:stCxn id="116" idx="2"/>
            <a:endCxn id="122" idx="0"/>
          </p:cNvCxnSpPr>
          <p:nvPr/>
        </p:nvCxnSpPr>
        <p:spPr>
          <a:xfrm flipH="1" rot="-5400000">
            <a:off x="7728803" y="1064637"/>
            <a:ext cx="272100" cy="1518300"/>
          </a:xfrm>
          <a:prstGeom prst="bentConnector3">
            <a:avLst>
              <a:gd fmla="val 49990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0" name="Google Shape;130;p17"/>
          <p:cNvCxnSpPr>
            <a:stCxn id="118" idx="2"/>
            <a:endCxn id="126" idx="0"/>
          </p:cNvCxnSpPr>
          <p:nvPr/>
        </p:nvCxnSpPr>
        <p:spPr>
          <a:xfrm rot="5400000">
            <a:off x="6701287" y="2404659"/>
            <a:ext cx="314100" cy="494700"/>
          </a:xfrm>
          <a:prstGeom prst="bentConnector3">
            <a:avLst>
              <a:gd fmla="val 50005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1" name="Google Shape;131;p17"/>
          <p:cNvCxnSpPr>
            <a:stCxn id="118" idx="2"/>
            <a:endCxn id="120" idx="0"/>
          </p:cNvCxnSpPr>
          <p:nvPr/>
        </p:nvCxnSpPr>
        <p:spPr>
          <a:xfrm flipH="1" rot="-5400000">
            <a:off x="7255837" y="2344809"/>
            <a:ext cx="336300" cy="636600"/>
          </a:xfrm>
          <a:prstGeom prst="bentConnector3">
            <a:avLst>
              <a:gd fmla="val 49978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2" name="Google Shape;132;p17"/>
          <p:cNvCxnSpPr>
            <a:stCxn id="120" idx="2"/>
            <a:endCxn id="124" idx="0"/>
          </p:cNvCxnSpPr>
          <p:nvPr/>
        </p:nvCxnSpPr>
        <p:spPr>
          <a:xfrm flipH="1" rot="-5400000">
            <a:off x="7613307" y="3453035"/>
            <a:ext cx="261300" cy="3600"/>
          </a:xfrm>
          <a:prstGeom prst="bentConnector3">
            <a:avLst>
              <a:gd fmla="val 50001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33" name="Google Shape;13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6694" y="2801433"/>
            <a:ext cx="434931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/>
          <p:nvPr/>
        </p:nvSpPr>
        <p:spPr>
          <a:xfrm>
            <a:off x="5331825" y="3312404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notes.txt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Google Shape;135;p17"/>
          <p:cNvCxnSpPr>
            <a:stCxn id="118" idx="2"/>
            <a:endCxn id="133" idx="0"/>
          </p:cNvCxnSpPr>
          <p:nvPr/>
        </p:nvCxnSpPr>
        <p:spPr>
          <a:xfrm rot="5400000">
            <a:off x="6291637" y="1987509"/>
            <a:ext cx="306600" cy="1321500"/>
          </a:xfrm>
          <a:prstGeom prst="bentConnector3">
            <a:avLst>
              <a:gd fmla="val 49979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36" name="Google Shape;13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9044" y="3733758"/>
            <a:ext cx="434931" cy="53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 txBox="1"/>
          <p:nvPr/>
        </p:nvSpPr>
        <p:spPr>
          <a:xfrm>
            <a:off x="5784175" y="4244729"/>
            <a:ext cx="960000" cy="6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txt.txt</a:t>
            </a: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.txt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Google Shape;138;p17"/>
          <p:cNvCxnSpPr>
            <a:endCxn id="136" idx="0"/>
          </p:cNvCxnSpPr>
          <p:nvPr/>
        </p:nvCxnSpPr>
        <p:spPr>
          <a:xfrm>
            <a:off x="6209810" y="2665458"/>
            <a:ext cx="26700" cy="1068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72765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31170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145" name="Google Shape;14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Google Shape;146;p18"/>
          <p:cNvSpPr txBox="1"/>
          <p:nvPr>
            <p:ph idx="1" type="body"/>
          </p:nvPr>
        </p:nvSpPr>
        <p:spPr>
          <a:xfrm>
            <a:off x="31170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70949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8" name="Google Shape;148;p18"/>
          <p:cNvSpPr txBox="1"/>
          <p:nvPr>
            <p:ph idx="1" type="body"/>
          </p:nvPr>
        </p:nvSpPr>
        <p:spPr>
          <a:xfrm>
            <a:off x="416005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9" name="Google Shape;149;p18"/>
          <p:cNvSpPr txBox="1"/>
          <p:nvPr>
            <p:ph idx="1" type="body"/>
          </p:nvPr>
        </p:nvSpPr>
        <p:spPr>
          <a:xfrm>
            <a:off x="3117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 txBox="1"/>
          <p:nvPr>
            <p:ph idx="1" type="body"/>
          </p:nvPr>
        </p:nvSpPr>
        <p:spPr>
          <a:xfrm>
            <a:off x="41600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Terminal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 txBox="1"/>
          <p:nvPr>
            <p:ph idx="1" type="body"/>
          </p:nvPr>
        </p:nvSpPr>
        <p:spPr>
          <a:xfrm>
            <a:off x="70949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/>
          <p:nvPr>
            <p:ph type="title"/>
          </p:nvPr>
        </p:nvSpPr>
        <p:spPr>
          <a:xfrm>
            <a:off x="71660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157" name="Google Shape;157;p19"/>
          <p:cNvSpPr txBox="1"/>
          <p:nvPr>
            <p:ph idx="1" type="body"/>
          </p:nvPr>
        </p:nvSpPr>
        <p:spPr>
          <a:xfrm>
            <a:off x="30065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158" name="Google Shape;15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9" name="Google Shape;159;p19"/>
          <p:cNvSpPr txBox="1"/>
          <p:nvPr>
            <p:ph idx="1" type="body"/>
          </p:nvPr>
        </p:nvSpPr>
        <p:spPr>
          <a:xfrm>
            <a:off x="30065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0" name="Google Shape;160;p19"/>
          <p:cNvSpPr txBox="1"/>
          <p:nvPr>
            <p:ph idx="1" type="body"/>
          </p:nvPr>
        </p:nvSpPr>
        <p:spPr>
          <a:xfrm>
            <a:off x="70839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1" name="Google Shape;161;p19"/>
          <p:cNvSpPr txBox="1"/>
          <p:nvPr>
            <p:ph idx="1" type="body"/>
          </p:nvPr>
        </p:nvSpPr>
        <p:spPr>
          <a:xfrm>
            <a:off x="41490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2" name="Google Shape;162;p19"/>
          <p:cNvSpPr txBox="1"/>
          <p:nvPr>
            <p:ph idx="1" type="body"/>
          </p:nvPr>
        </p:nvSpPr>
        <p:spPr>
          <a:xfrm>
            <a:off x="3006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63" name="Google Shape;163;p19"/>
          <p:cNvSpPr txBox="1"/>
          <p:nvPr>
            <p:ph idx="1" type="body"/>
          </p:nvPr>
        </p:nvSpPr>
        <p:spPr>
          <a:xfrm>
            <a:off x="41490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164" name="Google Shape;164;p19"/>
          <p:cNvSpPr txBox="1"/>
          <p:nvPr>
            <p:ph idx="1" type="body"/>
          </p:nvPr>
        </p:nvSpPr>
        <p:spPr>
          <a:xfrm>
            <a:off x="70839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6466775" y="299773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66" name="Google Shape;166;p19"/>
          <p:cNvCxnSpPr/>
          <p:nvPr/>
        </p:nvCxnSpPr>
        <p:spPr>
          <a:xfrm>
            <a:off x="6754200" y="319453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/>
          <p:nvPr>
            <p:ph type="title"/>
          </p:nvPr>
        </p:nvSpPr>
        <p:spPr>
          <a:xfrm>
            <a:off x="666175" y="3143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172" name="Google Shape;172;p20"/>
          <p:cNvSpPr txBox="1"/>
          <p:nvPr>
            <p:ph idx="1" type="body"/>
          </p:nvPr>
        </p:nvSpPr>
        <p:spPr>
          <a:xfrm>
            <a:off x="250225" y="808725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173" name="Google Shape;17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4" name="Google Shape;174;p20"/>
          <p:cNvSpPr txBox="1"/>
          <p:nvPr>
            <p:ph idx="1" type="body"/>
          </p:nvPr>
        </p:nvSpPr>
        <p:spPr>
          <a:xfrm>
            <a:off x="250225" y="2941425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5" name="Google Shape;175;p20"/>
          <p:cNvSpPr txBox="1"/>
          <p:nvPr>
            <p:ph idx="1" type="body"/>
          </p:nvPr>
        </p:nvSpPr>
        <p:spPr>
          <a:xfrm>
            <a:off x="7033475" y="2941425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6" name="Google Shape;176;p20"/>
          <p:cNvSpPr txBox="1"/>
          <p:nvPr>
            <p:ph idx="1" type="body"/>
          </p:nvPr>
        </p:nvSpPr>
        <p:spPr>
          <a:xfrm>
            <a:off x="4098575" y="2941425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7" name="Google Shape;177;p20"/>
          <p:cNvSpPr txBox="1"/>
          <p:nvPr>
            <p:ph idx="1" type="body"/>
          </p:nvPr>
        </p:nvSpPr>
        <p:spPr>
          <a:xfrm>
            <a:off x="250225" y="2536925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4098575" y="2536925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7033475" y="2536925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6416350" y="2941425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81" name="Google Shape;181;p20"/>
          <p:cNvCxnSpPr/>
          <p:nvPr/>
        </p:nvCxnSpPr>
        <p:spPr>
          <a:xfrm>
            <a:off x="6703775" y="3138225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738700" y="37066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is a file pointer</a:t>
            </a:r>
            <a:endParaRPr/>
          </a:p>
        </p:txBody>
      </p:sp>
      <p:sp>
        <p:nvSpPr>
          <p:cNvPr id="187" name="Google Shape;187;p21"/>
          <p:cNvSpPr txBox="1"/>
          <p:nvPr>
            <p:ph idx="1" type="body"/>
          </p:nvPr>
        </p:nvSpPr>
        <p:spPr>
          <a:xfrm>
            <a:off x="322750" y="865038"/>
            <a:ext cx="85206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Theory: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It’s a pointer in memory to a part of the file, that tracks how far in you have currently read/written to.  The pointer only moves forward, not backwards.</a:t>
            </a:r>
            <a:endParaRPr sz="14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1600"/>
              <a:t>In Practice:</a:t>
            </a:r>
            <a:endParaRPr sz="1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400"/>
              <a:t>It works like a list of strings that you can only iterate through once.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/>
          </a:p>
        </p:txBody>
      </p:sp>
      <p:sp>
        <p:nvSpPr>
          <p:cNvPr id="188" name="Google Shape;1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322750" y="2997738"/>
            <a:ext cx="3321900" cy="17751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fp =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rgbClr val="00FF00"/>
                </a:solidFill>
                <a:latin typeface="Courier New"/>
                <a:ea typeface="Courier New"/>
                <a:cs typeface="Courier New"/>
                <a:sym typeface="Courier New"/>
              </a:rPr>
              <a:t>'notes.txt'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highlight>
                  <a:schemeClr val="lt2"/>
                </a:highlight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highlight>
                <a:schemeClr val="lt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line </a:t>
            </a:r>
            <a:r>
              <a:rPr b="1"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fp: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rgbClr val="FF00FF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(line)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0" name="Google Shape;190;p21"/>
          <p:cNvSpPr txBox="1"/>
          <p:nvPr>
            <p:ph idx="1" type="body"/>
          </p:nvPr>
        </p:nvSpPr>
        <p:spPr>
          <a:xfrm>
            <a:off x="71060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 b="1">
              <a:solidFill>
                <a:schemeClr val="accent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a  boring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1" name="Google Shape;191;p21"/>
          <p:cNvSpPr txBox="1"/>
          <p:nvPr>
            <p:ph idx="1" type="body"/>
          </p:nvPr>
        </p:nvSpPr>
        <p:spPr>
          <a:xfrm>
            <a:off x="4171100" y="2997738"/>
            <a:ext cx="1860300" cy="1539300"/>
          </a:xfrm>
          <a:prstGeom prst="rect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This is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2" name="Google Shape;192;p21"/>
          <p:cNvSpPr txBox="1"/>
          <p:nvPr>
            <p:ph idx="1" type="body"/>
          </p:nvPr>
        </p:nvSpPr>
        <p:spPr>
          <a:xfrm>
            <a:off x="32275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lec21.py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93" name="Google Shape;193;p21"/>
          <p:cNvSpPr txBox="1"/>
          <p:nvPr>
            <p:ph idx="1" type="body"/>
          </p:nvPr>
        </p:nvSpPr>
        <p:spPr>
          <a:xfrm>
            <a:off x="41711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Terminal</a:t>
            </a:r>
            <a:endParaRPr/>
          </a:p>
        </p:txBody>
      </p:sp>
      <p:sp>
        <p:nvSpPr>
          <p:cNvPr id="194" name="Google Shape;194;p21"/>
          <p:cNvSpPr txBox="1"/>
          <p:nvPr>
            <p:ph idx="1" type="body"/>
          </p:nvPr>
        </p:nvSpPr>
        <p:spPr>
          <a:xfrm>
            <a:off x="7106000" y="2593238"/>
            <a:ext cx="1430400" cy="4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notes.txt</a:t>
            </a:r>
            <a:endParaRPr>
              <a:solidFill>
                <a:srgbClr val="00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95" name="Google Shape;195;p21"/>
          <p:cNvSpPr txBox="1"/>
          <p:nvPr>
            <p:ph idx="1" type="body"/>
          </p:nvPr>
        </p:nvSpPr>
        <p:spPr>
          <a:xfrm>
            <a:off x="6488875" y="2997738"/>
            <a:ext cx="40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accent3"/>
                </a:solidFill>
              </a:rPr>
              <a:t>fp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96" name="Google Shape;196;p21"/>
          <p:cNvCxnSpPr/>
          <p:nvPr/>
        </p:nvCxnSpPr>
        <p:spPr>
          <a:xfrm>
            <a:off x="6776300" y="3194538"/>
            <a:ext cx="3297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