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embeddedFontLst>
    <p:embeddedFont>
      <p:font typeface="Roboto"/>
      <p:regular r:id="rId24"/>
      <p:bold r:id="rId25"/>
      <p:italic r:id="rId26"/>
      <p:boldItalic r:id="rId27"/>
    </p:embeddedFont>
    <p:embeddedFont>
      <p:font typeface="PT Sans Narrow"/>
      <p:regular r:id="rId28"/>
      <p:bold r:id="rId29"/>
    </p:embeddedFont>
    <p:embeddedFont>
      <p:font typeface="Lato"/>
      <p:regular r:id="rId30"/>
      <p:bold r:id="rId31"/>
      <p:italic r:id="rId32"/>
      <p:boldItalic r:id="rId33"/>
    </p:embeddedFont>
    <p:embeddedFont>
      <p:font typeface="Open Sans"/>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Roboto-regular.fntdata"/><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Roboto-italic.fntdata"/><Relationship Id="rId25" Type="http://schemas.openxmlformats.org/officeDocument/2006/relationships/font" Target="fonts/Roboto-bold.fntdata"/><Relationship Id="rId28" Type="http://schemas.openxmlformats.org/officeDocument/2006/relationships/font" Target="fonts/PTSansNarrow-regular.fntdata"/><Relationship Id="rId27" Type="http://schemas.openxmlformats.org/officeDocument/2006/relationships/font" Target="fonts/Roboto-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PTSansNarrow-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ato-bold.fntdata"/><Relationship Id="rId30" Type="http://schemas.openxmlformats.org/officeDocument/2006/relationships/font" Target="fonts/Lato-regular.fntdata"/><Relationship Id="rId11" Type="http://schemas.openxmlformats.org/officeDocument/2006/relationships/slide" Target="slides/slide6.xml"/><Relationship Id="rId33" Type="http://schemas.openxmlformats.org/officeDocument/2006/relationships/font" Target="fonts/Lato-boldItalic.fntdata"/><Relationship Id="rId10" Type="http://schemas.openxmlformats.org/officeDocument/2006/relationships/slide" Target="slides/slide5.xml"/><Relationship Id="rId32" Type="http://schemas.openxmlformats.org/officeDocument/2006/relationships/font" Target="fonts/Lato-italic.fntdata"/><Relationship Id="rId13" Type="http://schemas.openxmlformats.org/officeDocument/2006/relationships/slide" Target="slides/slide8.xml"/><Relationship Id="rId35" Type="http://schemas.openxmlformats.org/officeDocument/2006/relationships/font" Target="fonts/OpenSans-bold.fntdata"/><Relationship Id="rId12" Type="http://schemas.openxmlformats.org/officeDocument/2006/relationships/slide" Target="slides/slide7.xml"/><Relationship Id="rId34" Type="http://schemas.openxmlformats.org/officeDocument/2006/relationships/font" Target="fonts/OpenSans-regular.fntdata"/><Relationship Id="rId15" Type="http://schemas.openxmlformats.org/officeDocument/2006/relationships/slide" Target="slides/slide10.xml"/><Relationship Id="rId37" Type="http://schemas.openxmlformats.org/officeDocument/2006/relationships/font" Target="fonts/OpenSans-boldItalic.fntdata"/><Relationship Id="rId14" Type="http://schemas.openxmlformats.org/officeDocument/2006/relationships/slide" Target="slides/slide9.xml"/><Relationship Id="rId36" Type="http://schemas.openxmlformats.org/officeDocument/2006/relationships/font" Target="fonts/OpenSans-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529dadb67c_0_12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529dadb67c_0_1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5548e1574d_0_7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5548e1574d_0_7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5548e1574d_0_7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g25548e1574d_0_7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254abc2fc8c_1_9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254abc2fc8c_1_9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254abc2fc8c_1_10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254abc2fc8c_1_10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25548e1574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25548e1574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54abc2fc8c_1_16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254abc2fc8c_1_16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254abc2fc8c_1_17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254abc2fc8c_1_17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254abc2fc8c_1_17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254abc2fc8c_1_17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54abc2fc8c_1_17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54abc2fc8c_1_17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54abc2fc8c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54abc2fc8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5548e1574d_0_7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5548e1574d_0_7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54abc2fc8c_1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54abc2fc8c_1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54abc2fc8c_1_8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254abc2fc8c_1_8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Angel </a:t>
            </a:r>
            <a:endParaRPr/>
          </a:p>
          <a:p>
            <a:pPr indent="0" lvl="0" marL="0" rtl="0" algn="l">
              <a:spcBef>
                <a:spcPts val="0"/>
              </a:spcBef>
              <a:spcAft>
                <a:spcPts val="0"/>
              </a:spcAft>
              <a:buNone/>
            </a:pPr>
            <a:r>
              <a:t/>
            </a:r>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Concatenation</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Repetition with *</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Length</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Indexing</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Make a 'for' loop that prints each letter of a string</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Slicing with :</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lang="en" sz="1000">
                <a:solidFill>
                  <a:schemeClr val="dk1"/>
                </a:solidFill>
              </a:rPr>
              <a:t>Substrings</a:t>
            </a:r>
            <a:endParaRPr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for i in range(len('hello world')): print('hello world'[i])</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hello world'[3:5]</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for i in range(len(a)): print(a[:i])</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a.count('l')</a:t>
            </a:r>
            <a:endParaRPr sz="1800">
              <a:solidFill>
                <a:srgbClr val="695D46"/>
              </a:solidFill>
              <a:latin typeface="Open Sans"/>
              <a:ea typeface="Open Sans"/>
              <a:cs typeface="Open Sans"/>
              <a:sym typeface="Open Sans"/>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a.center(w)</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a.count()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54abc2fc8c_1_9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254abc2fc8c_1_9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254abc2fc8c_1_13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254abc2fc8c_1_13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54abc2fc8c_1_15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54abc2fc8c_1_15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54abc2fc8c_1_14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54abc2fc8c_1_14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cxnSp>
        <p:nvCxnSpPr>
          <p:cNvPr id="55" name="Google Shape;55;p14"/>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56" name="Google Shape;56;p14"/>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57" name="Google Shape;57;p14"/>
          <p:cNvGrpSpPr/>
          <p:nvPr/>
        </p:nvGrpSpPr>
        <p:grpSpPr>
          <a:xfrm>
            <a:off x="1004144" y="1022025"/>
            <a:ext cx="7136668" cy="152400"/>
            <a:chOff x="1346429" y="1011300"/>
            <a:chExt cx="6452100" cy="152400"/>
          </a:xfrm>
        </p:grpSpPr>
        <p:cxnSp>
          <p:nvCxnSpPr>
            <p:cNvPr id="58" name="Google Shape;58;p14"/>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59" name="Google Shape;59;p14"/>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60" name="Google Shape;60;p14"/>
          <p:cNvGrpSpPr/>
          <p:nvPr/>
        </p:nvGrpSpPr>
        <p:grpSpPr>
          <a:xfrm>
            <a:off x="1004151" y="3969100"/>
            <a:ext cx="7136668" cy="152400"/>
            <a:chOff x="1346435" y="3969088"/>
            <a:chExt cx="6452100" cy="152400"/>
          </a:xfrm>
        </p:grpSpPr>
        <p:cxnSp>
          <p:nvCxnSpPr>
            <p:cNvPr id="61" name="Google Shape;61;p14"/>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62" name="Google Shape;62;p14"/>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63" name="Google Shape;63;p14"/>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400"/>
              <a:buNone/>
              <a:defRPr sz="5400"/>
            </a:lvl1pPr>
            <a:lvl2pPr lvl="1" rtl="0" algn="ctr">
              <a:spcBef>
                <a:spcPts val="0"/>
              </a:spcBef>
              <a:spcAft>
                <a:spcPts val="0"/>
              </a:spcAft>
              <a:buSzPts val="5400"/>
              <a:buNone/>
              <a:defRPr sz="5400"/>
            </a:lvl2pPr>
            <a:lvl3pPr lvl="2" rtl="0" algn="ctr">
              <a:spcBef>
                <a:spcPts val="0"/>
              </a:spcBef>
              <a:spcAft>
                <a:spcPts val="0"/>
              </a:spcAft>
              <a:buSzPts val="5400"/>
              <a:buNone/>
              <a:defRPr sz="5400"/>
            </a:lvl3pPr>
            <a:lvl4pPr lvl="3" rtl="0" algn="ctr">
              <a:spcBef>
                <a:spcPts val="0"/>
              </a:spcBef>
              <a:spcAft>
                <a:spcPts val="0"/>
              </a:spcAft>
              <a:buSzPts val="5400"/>
              <a:buNone/>
              <a:defRPr sz="5400"/>
            </a:lvl4pPr>
            <a:lvl5pPr lvl="4" rtl="0" algn="ctr">
              <a:spcBef>
                <a:spcPts val="0"/>
              </a:spcBef>
              <a:spcAft>
                <a:spcPts val="0"/>
              </a:spcAft>
              <a:buSzPts val="5400"/>
              <a:buNone/>
              <a:defRPr sz="5400"/>
            </a:lvl5pPr>
            <a:lvl6pPr lvl="5" rtl="0" algn="ctr">
              <a:spcBef>
                <a:spcPts val="0"/>
              </a:spcBef>
              <a:spcAft>
                <a:spcPts val="0"/>
              </a:spcAft>
              <a:buSzPts val="5400"/>
              <a:buNone/>
              <a:defRPr sz="5400"/>
            </a:lvl6pPr>
            <a:lvl7pPr lvl="6" rtl="0" algn="ctr">
              <a:spcBef>
                <a:spcPts val="0"/>
              </a:spcBef>
              <a:spcAft>
                <a:spcPts val="0"/>
              </a:spcAft>
              <a:buSzPts val="5400"/>
              <a:buNone/>
              <a:defRPr sz="5400"/>
            </a:lvl7pPr>
            <a:lvl8pPr lvl="7" rtl="0" algn="ctr">
              <a:spcBef>
                <a:spcPts val="0"/>
              </a:spcBef>
              <a:spcAft>
                <a:spcPts val="0"/>
              </a:spcAft>
              <a:buSzPts val="5400"/>
              <a:buNone/>
              <a:defRPr sz="5400"/>
            </a:lvl8pPr>
            <a:lvl9pPr lvl="8" rtl="0" algn="ctr">
              <a:spcBef>
                <a:spcPts val="0"/>
              </a:spcBef>
              <a:spcAft>
                <a:spcPts val="0"/>
              </a:spcAft>
              <a:buSzPts val="5400"/>
              <a:buNone/>
              <a:defRPr sz="5400"/>
            </a:lvl9pPr>
          </a:lstStyle>
          <a:p/>
        </p:txBody>
      </p:sp>
      <p:sp>
        <p:nvSpPr>
          <p:cNvPr id="64" name="Google Shape;64;p14"/>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400"/>
              <a:buNone/>
              <a:defRPr sz="2400"/>
            </a:lvl1pPr>
            <a:lvl2pPr lvl="1" rtl="0" algn="ctr">
              <a:lnSpc>
                <a:spcPct val="100000"/>
              </a:lnSpc>
              <a:spcBef>
                <a:spcPts val="0"/>
              </a:spcBef>
              <a:spcAft>
                <a:spcPts val="0"/>
              </a:spcAft>
              <a:buSzPts val="2400"/>
              <a:buNone/>
              <a:defRPr sz="2400"/>
            </a:lvl2pPr>
            <a:lvl3pPr lvl="2" rtl="0" algn="ctr">
              <a:lnSpc>
                <a:spcPct val="100000"/>
              </a:lnSpc>
              <a:spcBef>
                <a:spcPts val="0"/>
              </a:spcBef>
              <a:spcAft>
                <a:spcPts val="0"/>
              </a:spcAft>
              <a:buSzPts val="2400"/>
              <a:buNone/>
              <a:defRPr sz="2400"/>
            </a:lvl3pPr>
            <a:lvl4pPr lvl="3" rtl="0" algn="ctr">
              <a:lnSpc>
                <a:spcPct val="100000"/>
              </a:lnSpc>
              <a:spcBef>
                <a:spcPts val="0"/>
              </a:spcBef>
              <a:spcAft>
                <a:spcPts val="0"/>
              </a:spcAft>
              <a:buSzPts val="2400"/>
              <a:buNone/>
              <a:defRPr sz="2400"/>
            </a:lvl4pPr>
            <a:lvl5pPr lvl="4" rtl="0" algn="ctr">
              <a:lnSpc>
                <a:spcPct val="100000"/>
              </a:lnSpc>
              <a:spcBef>
                <a:spcPts val="0"/>
              </a:spcBef>
              <a:spcAft>
                <a:spcPts val="0"/>
              </a:spcAft>
              <a:buSzPts val="2400"/>
              <a:buNone/>
              <a:defRPr sz="2400"/>
            </a:lvl5pPr>
            <a:lvl6pPr lvl="5" rtl="0" algn="ctr">
              <a:lnSpc>
                <a:spcPct val="100000"/>
              </a:lnSpc>
              <a:spcBef>
                <a:spcPts val="0"/>
              </a:spcBef>
              <a:spcAft>
                <a:spcPts val="0"/>
              </a:spcAft>
              <a:buSzPts val="2400"/>
              <a:buNone/>
              <a:defRPr sz="2400"/>
            </a:lvl6pPr>
            <a:lvl7pPr lvl="6" rtl="0" algn="ctr">
              <a:lnSpc>
                <a:spcPct val="100000"/>
              </a:lnSpc>
              <a:spcBef>
                <a:spcPts val="0"/>
              </a:spcBef>
              <a:spcAft>
                <a:spcPts val="0"/>
              </a:spcAft>
              <a:buSzPts val="2400"/>
              <a:buNone/>
              <a:defRPr sz="2400"/>
            </a:lvl7pPr>
            <a:lvl8pPr lvl="7" rtl="0" algn="ctr">
              <a:lnSpc>
                <a:spcPct val="100000"/>
              </a:lnSpc>
              <a:spcBef>
                <a:spcPts val="0"/>
              </a:spcBef>
              <a:spcAft>
                <a:spcPts val="0"/>
              </a:spcAft>
              <a:buSzPts val="2400"/>
              <a:buNone/>
              <a:defRPr sz="2400"/>
            </a:lvl8pPr>
            <a:lvl9pPr lvl="8" rtl="0" algn="ctr">
              <a:lnSpc>
                <a:spcPct val="100000"/>
              </a:lnSpc>
              <a:spcBef>
                <a:spcPts val="0"/>
              </a:spcBef>
              <a:spcAft>
                <a:spcPts val="0"/>
              </a:spcAft>
              <a:buSzPts val="2400"/>
              <a:buNone/>
              <a:defRPr sz="2400"/>
            </a:lvl9pPr>
          </a:lstStyle>
          <a:p/>
        </p:txBody>
      </p:sp>
      <p:sp>
        <p:nvSpPr>
          <p:cNvPr id="65" name="Google Shape;6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6" name="Shape 66"/>
        <p:cNvGrpSpPr/>
        <p:nvPr/>
      </p:nvGrpSpPr>
      <p:grpSpPr>
        <a:xfrm>
          <a:off x="0" y="0"/>
          <a:ext cx="0" cy="0"/>
          <a:chOff x="0" y="0"/>
          <a:chExt cx="0" cy="0"/>
        </a:xfrm>
      </p:grpSpPr>
      <p:sp>
        <p:nvSpPr>
          <p:cNvPr id="67" name="Google Shape;67;p15"/>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5"/>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a:lvl1pPr>
            <a:lvl2pPr lvl="1" rtl="0" algn="ctr">
              <a:spcBef>
                <a:spcPts val="0"/>
              </a:spcBef>
              <a:spcAft>
                <a:spcPts val="0"/>
              </a:spcAft>
              <a:buSzPts val="3600"/>
              <a:buNone/>
              <a:defRPr/>
            </a:lvl2pPr>
            <a:lvl3pPr lvl="2" rtl="0" algn="ctr">
              <a:spcBef>
                <a:spcPts val="0"/>
              </a:spcBef>
              <a:spcAft>
                <a:spcPts val="0"/>
              </a:spcAft>
              <a:buSzPts val="3600"/>
              <a:buNone/>
              <a:defRPr/>
            </a:lvl3pPr>
            <a:lvl4pPr lvl="3" rtl="0" algn="ctr">
              <a:spcBef>
                <a:spcPts val="0"/>
              </a:spcBef>
              <a:spcAft>
                <a:spcPts val="0"/>
              </a:spcAft>
              <a:buSzPts val="3600"/>
              <a:buNone/>
              <a:defRPr/>
            </a:lvl4pPr>
            <a:lvl5pPr lvl="4" rtl="0" algn="ctr">
              <a:spcBef>
                <a:spcPts val="0"/>
              </a:spcBef>
              <a:spcAft>
                <a:spcPts val="0"/>
              </a:spcAft>
              <a:buSzPts val="3600"/>
              <a:buNone/>
              <a:defRPr/>
            </a:lvl5pPr>
            <a:lvl6pPr lvl="5" rtl="0" algn="ctr">
              <a:spcBef>
                <a:spcPts val="0"/>
              </a:spcBef>
              <a:spcAft>
                <a:spcPts val="0"/>
              </a:spcAft>
              <a:buSzPts val="3600"/>
              <a:buNone/>
              <a:defRPr/>
            </a:lvl6pPr>
            <a:lvl7pPr lvl="6" rtl="0" algn="ctr">
              <a:spcBef>
                <a:spcPts val="0"/>
              </a:spcBef>
              <a:spcAft>
                <a:spcPts val="0"/>
              </a:spcAft>
              <a:buSzPts val="3600"/>
              <a:buNone/>
              <a:defRPr/>
            </a:lvl7pPr>
            <a:lvl8pPr lvl="7" rtl="0" algn="ctr">
              <a:spcBef>
                <a:spcPts val="0"/>
              </a:spcBef>
              <a:spcAft>
                <a:spcPts val="0"/>
              </a:spcAft>
              <a:buSzPts val="3600"/>
              <a:buNone/>
              <a:defRPr/>
            </a:lvl8pPr>
            <a:lvl9pPr lvl="8" rtl="0" algn="ctr">
              <a:spcBef>
                <a:spcPts val="0"/>
              </a:spcBef>
              <a:spcAft>
                <a:spcPts val="0"/>
              </a:spcAft>
              <a:buSzPts val="3600"/>
              <a:buNone/>
              <a:defRPr/>
            </a:lvl9pPr>
          </a:lstStyle>
          <a:p/>
        </p:txBody>
      </p:sp>
      <p:sp>
        <p:nvSpPr>
          <p:cNvPr id="69" name="Google Shape;69;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0" name="Shape 70"/>
        <p:cNvGrpSpPr/>
        <p:nvPr/>
      </p:nvGrpSpPr>
      <p:grpSpPr>
        <a:xfrm>
          <a:off x="0" y="0"/>
          <a:ext cx="0" cy="0"/>
          <a:chOff x="0" y="0"/>
          <a:chExt cx="0" cy="0"/>
        </a:xfrm>
      </p:grpSpPr>
      <p:sp>
        <p:nvSpPr>
          <p:cNvPr id="71" name="Google Shape;71;p16"/>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6"/>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73" name="Google Shape;73;p16"/>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74" name="Google Shape;74;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5" name="Shape 75"/>
        <p:cNvGrpSpPr/>
        <p:nvPr/>
      </p:nvGrpSpPr>
      <p:grpSpPr>
        <a:xfrm>
          <a:off x="0" y="0"/>
          <a:ext cx="0" cy="0"/>
          <a:chOff x="0" y="0"/>
          <a:chExt cx="0" cy="0"/>
        </a:xfrm>
      </p:grpSpPr>
      <p:sp>
        <p:nvSpPr>
          <p:cNvPr id="76" name="Google Shape;76;p17"/>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77" name="Google Shape;77;p17"/>
          <p:cNvSpPr txBox="1"/>
          <p:nvPr>
            <p:ph idx="1" type="body"/>
          </p:nvPr>
        </p:nvSpPr>
        <p:spPr>
          <a:xfrm>
            <a:off x="311700" y="1266175"/>
            <a:ext cx="3999900" cy="33027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8" name="Google Shape;78;p17"/>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9" name="Google Shape;79;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0" name="Shape 80"/>
        <p:cNvGrpSpPr/>
        <p:nvPr/>
      </p:nvGrpSpPr>
      <p:grpSpPr>
        <a:xfrm>
          <a:off x="0" y="0"/>
          <a:ext cx="0" cy="0"/>
          <a:chOff x="0" y="0"/>
          <a:chExt cx="0" cy="0"/>
        </a:xfrm>
      </p:grpSpPr>
      <p:sp>
        <p:nvSpPr>
          <p:cNvPr id="81" name="Google Shape;81;p18"/>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82" name="Google Shape;82;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3" name="Shape 83"/>
        <p:cNvGrpSpPr/>
        <p:nvPr/>
      </p:nvGrpSpPr>
      <p:grpSpPr>
        <a:xfrm>
          <a:off x="0" y="0"/>
          <a:ext cx="0" cy="0"/>
          <a:chOff x="0" y="0"/>
          <a:chExt cx="0" cy="0"/>
        </a:xfrm>
      </p:grpSpPr>
      <p:sp>
        <p:nvSpPr>
          <p:cNvPr id="84" name="Google Shape;84;p19"/>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5" name="Google Shape;85;p19"/>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6" name="Google Shape;86;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6"/>
        </a:solidFill>
      </p:bgPr>
    </p:bg>
    <p:spTree>
      <p:nvGrpSpPr>
        <p:cNvPr id="87" name="Shape 87"/>
        <p:cNvGrpSpPr/>
        <p:nvPr/>
      </p:nvGrpSpPr>
      <p:grpSpPr>
        <a:xfrm>
          <a:off x="0" y="0"/>
          <a:ext cx="0" cy="0"/>
          <a:chOff x="0" y="0"/>
          <a:chExt cx="0" cy="0"/>
        </a:xfrm>
      </p:grpSpPr>
      <p:sp>
        <p:nvSpPr>
          <p:cNvPr id="88" name="Google Shape;88;p20"/>
          <p:cNvSpPr txBox="1"/>
          <p:nvPr>
            <p:ph type="title"/>
          </p:nvPr>
        </p:nvSpPr>
        <p:spPr>
          <a:xfrm>
            <a:off x="490250" y="526350"/>
            <a:ext cx="5613600" cy="4090800"/>
          </a:xfrm>
          <a:prstGeom prst="rect">
            <a:avLst/>
          </a:prstGeom>
        </p:spPr>
        <p:txBody>
          <a:bodyPr anchorCtr="0" anchor="ctr" bIns="91425" lIns="91425" spcFirstLastPara="1" rIns="91425" wrap="square" tIns="91425">
            <a:normAutofit/>
          </a:bodyPr>
          <a:lstStyle>
            <a:lvl1pPr lvl="0" rtl="0">
              <a:spcBef>
                <a:spcPts val="0"/>
              </a:spcBef>
              <a:spcAft>
                <a:spcPts val="0"/>
              </a:spcAft>
              <a:buClr>
                <a:schemeClr val="dk2"/>
              </a:buClr>
              <a:buSzPts val="5400"/>
              <a:buNone/>
              <a:defRPr b="0" sz="5400">
                <a:solidFill>
                  <a:schemeClr val="dk2"/>
                </a:solidFill>
              </a:defRPr>
            </a:lvl1pPr>
            <a:lvl2pPr lvl="1" rtl="0">
              <a:spcBef>
                <a:spcPts val="0"/>
              </a:spcBef>
              <a:spcAft>
                <a:spcPts val="0"/>
              </a:spcAft>
              <a:buClr>
                <a:schemeClr val="dk2"/>
              </a:buClr>
              <a:buSzPts val="5400"/>
              <a:buNone/>
              <a:defRPr b="0" sz="5400">
                <a:solidFill>
                  <a:schemeClr val="dk2"/>
                </a:solidFill>
              </a:defRPr>
            </a:lvl2pPr>
            <a:lvl3pPr lvl="2" rtl="0">
              <a:spcBef>
                <a:spcPts val="0"/>
              </a:spcBef>
              <a:spcAft>
                <a:spcPts val="0"/>
              </a:spcAft>
              <a:buClr>
                <a:schemeClr val="dk2"/>
              </a:buClr>
              <a:buSzPts val="5400"/>
              <a:buNone/>
              <a:defRPr b="0" sz="5400">
                <a:solidFill>
                  <a:schemeClr val="dk2"/>
                </a:solidFill>
              </a:defRPr>
            </a:lvl3pPr>
            <a:lvl4pPr lvl="3" rtl="0">
              <a:spcBef>
                <a:spcPts val="0"/>
              </a:spcBef>
              <a:spcAft>
                <a:spcPts val="0"/>
              </a:spcAft>
              <a:buClr>
                <a:schemeClr val="dk2"/>
              </a:buClr>
              <a:buSzPts val="5400"/>
              <a:buNone/>
              <a:defRPr b="0" sz="5400">
                <a:solidFill>
                  <a:schemeClr val="dk2"/>
                </a:solidFill>
              </a:defRPr>
            </a:lvl4pPr>
            <a:lvl5pPr lvl="4" rtl="0">
              <a:spcBef>
                <a:spcPts val="0"/>
              </a:spcBef>
              <a:spcAft>
                <a:spcPts val="0"/>
              </a:spcAft>
              <a:buClr>
                <a:schemeClr val="dk2"/>
              </a:buClr>
              <a:buSzPts val="5400"/>
              <a:buNone/>
              <a:defRPr b="0" sz="5400">
                <a:solidFill>
                  <a:schemeClr val="dk2"/>
                </a:solidFill>
              </a:defRPr>
            </a:lvl5pPr>
            <a:lvl6pPr lvl="5" rtl="0">
              <a:spcBef>
                <a:spcPts val="0"/>
              </a:spcBef>
              <a:spcAft>
                <a:spcPts val="0"/>
              </a:spcAft>
              <a:buClr>
                <a:schemeClr val="dk2"/>
              </a:buClr>
              <a:buSzPts val="5400"/>
              <a:buNone/>
              <a:defRPr b="0" sz="5400">
                <a:solidFill>
                  <a:schemeClr val="dk2"/>
                </a:solidFill>
              </a:defRPr>
            </a:lvl6pPr>
            <a:lvl7pPr lvl="6" rtl="0">
              <a:spcBef>
                <a:spcPts val="0"/>
              </a:spcBef>
              <a:spcAft>
                <a:spcPts val="0"/>
              </a:spcAft>
              <a:buClr>
                <a:schemeClr val="dk2"/>
              </a:buClr>
              <a:buSzPts val="5400"/>
              <a:buNone/>
              <a:defRPr b="0" sz="5400">
                <a:solidFill>
                  <a:schemeClr val="dk2"/>
                </a:solidFill>
              </a:defRPr>
            </a:lvl7pPr>
            <a:lvl8pPr lvl="7" rtl="0">
              <a:spcBef>
                <a:spcPts val="0"/>
              </a:spcBef>
              <a:spcAft>
                <a:spcPts val="0"/>
              </a:spcAft>
              <a:buClr>
                <a:schemeClr val="dk2"/>
              </a:buClr>
              <a:buSzPts val="5400"/>
              <a:buNone/>
              <a:defRPr b="0" sz="5400">
                <a:solidFill>
                  <a:schemeClr val="dk2"/>
                </a:solidFill>
              </a:defRPr>
            </a:lvl8pPr>
            <a:lvl9pPr lvl="8" rtl="0">
              <a:spcBef>
                <a:spcPts val="0"/>
              </a:spcBef>
              <a:spcAft>
                <a:spcPts val="0"/>
              </a:spcAft>
              <a:buClr>
                <a:schemeClr val="dk2"/>
              </a:buClr>
              <a:buSzPts val="5400"/>
              <a:buNone/>
              <a:defRPr b="0" sz="5400">
                <a:solidFill>
                  <a:schemeClr val="dk2"/>
                </a:solidFill>
              </a:defRPr>
            </a:lvl9pPr>
          </a:lstStyle>
          <a:p/>
        </p:txBody>
      </p:sp>
      <p:sp>
        <p:nvSpPr>
          <p:cNvPr id="89" name="Google Shape;89;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0" name="Shape 90"/>
        <p:cNvGrpSpPr/>
        <p:nvPr/>
      </p:nvGrpSpPr>
      <p:grpSpPr>
        <a:xfrm>
          <a:off x="0" y="0"/>
          <a:ext cx="0" cy="0"/>
          <a:chOff x="0" y="0"/>
          <a:chExt cx="0" cy="0"/>
        </a:xfrm>
      </p:grpSpPr>
      <p:sp>
        <p:nvSpPr>
          <p:cNvPr id="91" name="Google Shape;91;p21"/>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92" name="Google Shape;92;p21"/>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93" name="Google Shape;93;p21"/>
          <p:cNvSpPr txBox="1"/>
          <p:nvPr>
            <p:ph type="title"/>
          </p:nvPr>
        </p:nvSpPr>
        <p:spPr>
          <a:xfrm>
            <a:off x="265500" y="1039675"/>
            <a:ext cx="4045200" cy="16758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94" name="Google Shape;94;p21"/>
          <p:cNvSpPr txBox="1"/>
          <p:nvPr>
            <p:ph idx="1" type="subTitle"/>
          </p:nvPr>
        </p:nvSpPr>
        <p:spPr>
          <a:xfrm>
            <a:off x="265500" y="27268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95" name="Google Shape;95;p21"/>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0"/>
              </a:spcBef>
              <a:spcAft>
                <a:spcPts val="0"/>
              </a:spcAft>
              <a:buClr>
                <a:schemeClr val="lt1"/>
              </a:buClr>
              <a:buSzPts val="1400"/>
              <a:buChar char="○"/>
              <a:defRPr>
                <a:solidFill>
                  <a:schemeClr val="lt1"/>
                </a:solidFill>
              </a:defRPr>
            </a:lvl2pPr>
            <a:lvl3pPr indent="-317500" lvl="2" marL="1371600" rtl="0">
              <a:spcBef>
                <a:spcPts val="0"/>
              </a:spcBef>
              <a:spcAft>
                <a:spcPts val="0"/>
              </a:spcAft>
              <a:buClr>
                <a:schemeClr val="lt1"/>
              </a:buClr>
              <a:buSzPts val="1400"/>
              <a:buChar char="■"/>
              <a:defRPr>
                <a:solidFill>
                  <a:schemeClr val="lt1"/>
                </a:solidFill>
              </a:defRPr>
            </a:lvl3pPr>
            <a:lvl4pPr indent="-317500" lvl="3" marL="1828800" rtl="0">
              <a:spcBef>
                <a:spcPts val="0"/>
              </a:spcBef>
              <a:spcAft>
                <a:spcPts val="0"/>
              </a:spcAft>
              <a:buClr>
                <a:schemeClr val="lt1"/>
              </a:buClr>
              <a:buSzPts val="1400"/>
              <a:buChar char="●"/>
              <a:defRPr>
                <a:solidFill>
                  <a:schemeClr val="lt1"/>
                </a:solidFill>
              </a:defRPr>
            </a:lvl4pPr>
            <a:lvl5pPr indent="-317500" lvl="4" marL="2286000" rtl="0">
              <a:spcBef>
                <a:spcPts val="0"/>
              </a:spcBef>
              <a:spcAft>
                <a:spcPts val="0"/>
              </a:spcAft>
              <a:buClr>
                <a:schemeClr val="lt1"/>
              </a:buClr>
              <a:buSzPts val="1400"/>
              <a:buChar char="○"/>
              <a:defRPr>
                <a:solidFill>
                  <a:schemeClr val="lt1"/>
                </a:solidFill>
              </a:defRPr>
            </a:lvl5pPr>
            <a:lvl6pPr indent="-317500" lvl="5" marL="2743200" rtl="0">
              <a:spcBef>
                <a:spcPts val="0"/>
              </a:spcBef>
              <a:spcAft>
                <a:spcPts val="0"/>
              </a:spcAft>
              <a:buClr>
                <a:schemeClr val="lt1"/>
              </a:buClr>
              <a:buSzPts val="1400"/>
              <a:buChar char="■"/>
              <a:defRPr>
                <a:solidFill>
                  <a:schemeClr val="lt1"/>
                </a:solidFill>
              </a:defRPr>
            </a:lvl6pPr>
            <a:lvl7pPr indent="-317500" lvl="6" marL="3200400" rtl="0">
              <a:spcBef>
                <a:spcPts val="0"/>
              </a:spcBef>
              <a:spcAft>
                <a:spcPts val="0"/>
              </a:spcAft>
              <a:buClr>
                <a:schemeClr val="lt1"/>
              </a:buClr>
              <a:buSzPts val="1400"/>
              <a:buChar char="●"/>
              <a:defRPr>
                <a:solidFill>
                  <a:schemeClr val="lt1"/>
                </a:solidFill>
              </a:defRPr>
            </a:lvl7pPr>
            <a:lvl8pPr indent="-317500" lvl="7" marL="3657600" rtl="0">
              <a:spcBef>
                <a:spcPts val="0"/>
              </a:spcBef>
              <a:spcAft>
                <a:spcPts val="0"/>
              </a:spcAft>
              <a:buClr>
                <a:schemeClr val="lt1"/>
              </a:buClr>
              <a:buSzPts val="1400"/>
              <a:buChar char="○"/>
              <a:defRPr>
                <a:solidFill>
                  <a:schemeClr val="lt1"/>
                </a:solidFill>
              </a:defRPr>
            </a:lvl8pPr>
            <a:lvl9pPr indent="-317500" lvl="8" marL="4114800" rtl="0">
              <a:spcBef>
                <a:spcPts val="0"/>
              </a:spcBef>
              <a:spcAft>
                <a:spcPts val="0"/>
              </a:spcAft>
              <a:buClr>
                <a:schemeClr val="lt1"/>
              </a:buClr>
              <a:buSzPts val="1400"/>
              <a:buChar char="■"/>
              <a:defRPr>
                <a:solidFill>
                  <a:schemeClr val="lt1"/>
                </a:solidFill>
              </a:defRPr>
            </a:lvl9pPr>
          </a:lstStyle>
          <a:p/>
        </p:txBody>
      </p:sp>
      <p:sp>
        <p:nvSpPr>
          <p:cNvPr id="96" name="Google Shape;96;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7" name="Shape 97"/>
        <p:cNvGrpSpPr/>
        <p:nvPr/>
      </p:nvGrpSpPr>
      <p:grpSpPr>
        <a:xfrm>
          <a:off x="0" y="0"/>
          <a:ext cx="0" cy="0"/>
          <a:chOff x="0" y="0"/>
          <a:chExt cx="0" cy="0"/>
        </a:xfrm>
      </p:grpSpPr>
      <p:sp>
        <p:nvSpPr>
          <p:cNvPr id="98" name="Google Shape;98;p22"/>
          <p:cNvSpPr txBox="1"/>
          <p:nvPr>
            <p:ph idx="1" type="body"/>
          </p:nvPr>
        </p:nvSpPr>
        <p:spPr>
          <a:xfrm>
            <a:off x="311700" y="4230725"/>
            <a:ext cx="5998800" cy="5988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99" name="Google Shape;99;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0" name="Shape 100"/>
        <p:cNvGrpSpPr/>
        <p:nvPr/>
      </p:nvGrpSpPr>
      <p:grpSpPr>
        <a:xfrm>
          <a:off x="0" y="0"/>
          <a:ext cx="0" cy="0"/>
          <a:chOff x="0" y="0"/>
          <a:chExt cx="0" cy="0"/>
        </a:xfrm>
      </p:grpSpPr>
      <p:sp>
        <p:nvSpPr>
          <p:cNvPr id="101" name="Google Shape;101;p23"/>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23"/>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rmAutofit/>
          </a:bodyPr>
          <a:lstStyle>
            <a:lvl1pPr lvl="0" rtl="0" algn="ctr">
              <a:spcBef>
                <a:spcPts val="0"/>
              </a:spcBef>
              <a:spcAft>
                <a:spcPts val="0"/>
              </a:spcAft>
              <a:buClr>
                <a:schemeClr val="accent3"/>
              </a:buClr>
              <a:buSzPts val="13000"/>
              <a:buNone/>
              <a:defRPr sz="13000">
                <a:solidFill>
                  <a:schemeClr val="accent3"/>
                </a:solidFill>
              </a:defRPr>
            </a:lvl1pPr>
            <a:lvl2pPr lvl="1" rtl="0" algn="ctr">
              <a:spcBef>
                <a:spcPts val="0"/>
              </a:spcBef>
              <a:spcAft>
                <a:spcPts val="0"/>
              </a:spcAft>
              <a:buClr>
                <a:schemeClr val="accent3"/>
              </a:buClr>
              <a:buSzPts val="13000"/>
              <a:buNone/>
              <a:defRPr sz="13000">
                <a:solidFill>
                  <a:schemeClr val="accent3"/>
                </a:solidFill>
              </a:defRPr>
            </a:lvl2pPr>
            <a:lvl3pPr lvl="2" rtl="0" algn="ctr">
              <a:spcBef>
                <a:spcPts val="0"/>
              </a:spcBef>
              <a:spcAft>
                <a:spcPts val="0"/>
              </a:spcAft>
              <a:buClr>
                <a:schemeClr val="accent3"/>
              </a:buClr>
              <a:buSzPts val="13000"/>
              <a:buNone/>
              <a:defRPr sz="13000">
                <a:solidFill>
                  <a:schemeClr val="accent3"/>
                </a:solidFill>
              </a:defRPr>
            </a:lvl3pPr>
            <a:lvl4pPr lvl="3" rtl="0" algn="ctr">
              <a:spcBef>
                <a:spcPts val="0"/>
              </a:spcBef>
              <a:spcAft>
                <a:spcPts val="0"/>
              </a:spcAft>
              <a:buClr>
                <a:schemeClr val="accent3"/>
              </a:buClr>
              <a:buSzPts val="13000"/>
              <a:buNone/>
              <a:defRPr sz="13000">
                <a:solidFill>
                  <a:schemeClr val="accent3"/>
                </a:solidFill>
              </a:defRPr>
            </a:lvl4pPr>
            <a:lvl5pPr lvl="4" rtl="0" algn="ctr">
              <a:spcBef>
                <a:spcPts val="0"/>
              </a:spcBef>
              <a:spcAft>
                <a:spcPts val="0"/>
              </a:spcAft>
              <a:buClr>
                <a:schemeClr val="accent3"/>
              </a:buClr>
              <a:buSzPts val="13000"/>
              <a:buNone/>
              <a:defRPr sz="13000">
                <a:solidFill>
                  <a:schemeClr val="accent3"/>
                </a:solidFill>
              </a:defRPr>
            </a:lvl5pPr>
            <a:lvl6pPr lvl="5" rtl="0" algn="ctr">
              <a:spcBef>
                <a:spcPts val="0"/>
              </a:spcBef>
              <a:spcAft>
                <a:spcPts val="0"/>
              </a:spcAft>
              <a:buClr>
                <a:schemeClr val="accent3"/>
              </a:buClr>
              <a:buSzPts val="13000"/>
              <a:buNone/>
              <a:defRPr sz="13000">
                <a:solidFill>
                  <a:schemeClr val="accent3"/>
                </a:solidFill>
              </a:defRPr>
            </a:lvl6pPr>
            <a:lvl7pPr lvl="6" rtl="0" algn="ctr">
              <a:spcBef>
                <a:spcPts val="0"/>
              </a:spcBef>
              <a:spcAft>
                <a:spcPts val="0"/>
              </a:spcAft>
              <a:buClr>
                <a:schemeClr val="accent3"/>
              </a:buClr>
              <a:buSzPts val="13000"/>
              <a:buNone/>
              <a:defRPr sz="13000">
                <a:solidFill>
                  <a:schemeClr val="accent3"/>
                </a:solidFill>
              </a:defRPr>
            </a:lvl7pPr>
            <a:lvl8pPr lvl="7" rtl="0" algn="ctr">
              <a:spcBef>
                <a:spcPts val="0"/>
              </a:spcBef>
              <a:spcAft>
                <a:spcPts val="0"/>
              </a:spcAft>
              <a:buClr>
                <a:schemeClr val="accent3"/>
              </a:buClr>
              <a:buSzPts val="13000"/>
              <a:buNone/>
              <a:defRPr sz="13000">
                <a:solidFill>
                  <a:schemeClr val="accent3"/>
                </a:solidFill>
              </a:defRPr>
            </a:lvl8pPr>
            <a:lvl9pPr lvl="8" rtl="0" algn="ctr">
              <a:spcBef>
                <a:spcPts val="0"/>
              </a:spcBef>
              <a:spcAft>
                <a:spcPts val="0"/>
              </a:spcAft>
              <a:buClr>
                <a:schemeClr val="accent3"/>
              </a:buClr>
              <a:buSzPts val="13000"/>
              <a:buNone/>
              <a:defRPr sz="13000">
                <a:solidFill>
                  <a:schemeClr val="accent3"/>
                </a:solidFill>
              </a:defRPr>
            </a:lvl9pPr>
          </a:lstStyle>
          <a:p>
            <a:r>
              <a:t>xx%</a:t>
            </a:r>
          </a:p>
        </p:txBody>
      </p:sp>
      <p:sp>
        <p:nvSpPr>
          <p:cNvPr id="103" name="Google Shape;103;p23"/>
          <p:cNvSpPr txBox="1"/>
          <p:nvPr>
            <p:ph idx="1" type="body"/>
          </p:nvPr>
        </p:nvSpPr>
        <p:spPr>
          <a:xfrm>
            <a:off x="311700" y="2995650"/>
            <a:ext cx="8520600" cy="10716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104" name="Google Shape;104;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5" name="Shape 105"/>
        <p:cNvGrpSpPr/>
        <p:nvPr/>
      </p:nvGrpSpPr>
      <p:grpSpPr>
        <a:xfrm>
          <a:off x="0" y="0"/>
          <a:ext cx="0" cy="0"/>
          <a:chOff x="0" y="0"/>
          <a:chExt cx="0" cy="0"/>
        </a:xfrm>
      </p:grpSpPr>
      <p:sp>
        <p:nvSpPr>
          <p:cNvPr id="106" name="Google Shape;106;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52" name="Google Shape;52;p13"/>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latin typeface="Open Sans"/>
                <a:ea typeface="Open Sans"/>
                <a:cs typeface="Open Sans"/>
                <a:sym typeface="Open Sans"/>
              </a:defRPr>
            </a:lvl1pPr>
            <a:lvl2pPr lvl="1" rtl="0" algn="r">
              <a:buNone/>
              <a:defRPr sz="1000">
                <a:solidFill>
                  <a:schemeClr val="dk2"/>
                </a:solidFill>
                <a:latin typeface="Open Sans"/>
                <a:ea typeface="Open Sans"/>
                <a:cs typeface="Open Sans"/>
                <a:sym typeface="Open Sans"/>
              </a:defRPr>
            </a:lvl2pPr>
            <a:lvl3pPr lvl="2" rtl="0" algn="r">
              <a:buNone/>
              <a:defRPr sz="1000">
                <a:solidFill>
                  <a:schemeClr val="dk2"/>
                </a:solidFill>
                <a:latin typeface="Open Sans"/>
                <a:ea typeface="Open Sans"/>
                <a:cs typeface="Open Sans"/>
                <a:sym typeface="Open Sans"/>
              </a:defRPr>
            </a:lvl3pPr>
            <a:lvl4pPr lvl="3" rtl="0" algn="r">
              <a:buNone/>
              <a:defRPr sz="1000">
                <a:solidFill>
                  <a:schemeClr val="dk2"/>
                </a:solidFill>
                <a:latin typeface="Open Sans"/>
                <a:ea typeface="Open Sans"/>
                <a:cs typeface="Open Sans"/>
                <a:sym typeface="Open Sans"/>
              </a:defRPr>
            </a:lvl4pPr>
            <a:lvl5pPr lvl="4" rtl="0" algn="r">
              <a:buNone/>
              <a:defRPr sz="1000">
                <a:solidFill>
                  <a:schemeClr val="dk2"/>
                </a:solidFill>
                <a:latin typeface="Open Sans"/>
                <a:ea typeface="Open Sans"/>
                <a:cs typeface="Open Sans"/>
                <a:sym typeface="Open Sans"/>
              </a:defRPr>
            </a:lvl5pPr>
            <a:lvl6pPr lvl="5" rtl="0" algn="r">
              <a:buNone/>
              <a:defRPr sz="1000">
                <a:solidFill>
                  <a:schemeClr val="dk2"/>
                </a:solidFill>
                <a:latin typeface="Open Sans"/>
                <a:ea typeface="Open Sans"/>
                <a:cs typeface="Open Sans"/>
                <a:sym typeface="Open Sans"/>
              </a:defRPr>
            </a:lvl6pPr>
            <a:lvl7pPr lvl="6" rtl="0" algn="r">
              <a:buNone/>
              <a:defRPr sz="1000">
                <a:solidFill>
                  <a:schemeClr val="dk2"/>
                </a:solidFill>
                <a:latin typeface="Open Sans"/>
                <a:ea typeface="Open Sans"/>
                <a:cs typeface="Open Sans"/>
                <a:sym typeface="Open Sans"/>
              </a:defRPr>
            </a:lvl7pPr>
            <a:lvl8pPr lvl="7" rtl="0" algn="r">
              <a:buNone/>
              <a:defRPr sz="1000">
                <a:solidFill>
                  <a:schemeClr val="dk2"/>
                </a:solidFill>
                <a:latin typeface="Open Sans"/>
                <a:ea typeface="Open Sans"/>
                <a:cs typeface="Open Sans"/>
                <a:sym typeface="Open Sans"/>
              </a:defRPr>
            </a:lvl8pPr>
            <a:lvl9pPr lvl="8" rtl="0"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hyperlink" Target="https://sites.google.com/a/salkeiz.k12.or.us/jgems/suderman/tech-6/sending-ascii-message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5"/>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Strings</a:t>
            </a:r>
            <a:endParaRPr/>
          </a:p>
        </p:txBody>
      </p:sp>
      <p:sp>
        <p:nvSpPr>
          <p:cNvPr id="112" name="Google Shape;112;p25"/>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Monday</a:t>
            </a:r>
            <a:r>
              <a:rPr lang="en"/>
              <a:t>, June 26, 2023</a:t>
            </a:r>
            <a:endParaRPr/>
          </a:p>
        </p:txBody>
      </p:sp>
      <p:sp>
        <p:nvSpPr>
          <p:cNvPr id="113" name="Google Shape;113;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3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Simple wordle</a:t>
            </a:r>
            <a:endParaRPr/>
          </a:p>
        </p:txBody>
      </p:sp>
      <p:pic>
        <p:nvPicPr>
          <p:cNvPr id="180" name="Google Shape;180;p34"/>
          <p:cNvPicPr preferRelativeResize="0"/>
          <p:nvPr/>
        </p:nvPicPr>
        <p:blipFill>
          <a:blip r:embed="rId3">
            <a:alphaModFix/>
          </a:blip>
          <a:stretch>
            <a:fillRect/>
          </a:stretch>
        </p:blipFill>
        <p:spPr>
          <a:xfrm>
            <a:off x="1181063" y="1049525"/>
            <a:ext cx="6781874" cy="3924699"/>
          </a:xfrm>
          <a:prstGeom prst="rect">
            <a:avLst/>
          </a:prstGeom>
          <a:noFill/>
          <a:ln>
            <a:noFill/>
          </a:ln>
        </p:spPr>
      </p:pic>
      <p:sp>
        <p:nvSpPr>
          <p:cNvPr id="181" name="Google Shape;181;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5"/>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.find()</a:t>
            </a:r>
            <a:endParaRPr/>
          </a:p>
        </p:txBody>
      </p:sp>
      <p:sp>
        <p:nvSpPr>
          <p:cNvPr id="187" name="Google Shape;187;p35"/>
          <p:cNvSpPr txBox="1"/>
          <p:nvPr>
            <p:ph idx="1" type="body"/>
          </p:nvPr>
        </p:nvSpPr>
        <p:spPr>
          <a:xfrm>
            <a:off x="727650" y="1238225"/>
            <a:ext cx="7688700" cy="1605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sz="1600"/>
              <a:t>The .find method gets the index of a given substring. If the substring appears in the string, it returns the index of the first character of the first occurrence. If not, it returns -1. </a:t>
            </a:r>
            <a:endParaRPr sz="1600"/>
          </a:p>
          <a:p>
            <a:pPr indent="0" lvl="0" marL="0" rtl="0" algn="l">
              <a:lnSpc>
                <a:spcPct val="115000"/>
              </a:lnSpc>
              <a:spcBef>
                <a:spcPts val="0"/>
              </a:spcBef>
              <a:spcAft>
                <a:spcPts val="0"/>
              </a:spcAft>
              <a:buSzPts val="1300"/>
              <a:buNone/>
            </a:pPr>
            <a:r>
              <a:t/>
            </a:r>
            <a:endParaRPr sz="1600"/>
          </a:p>
          <a:p>
            <a:pPr indent="0" lvl="0" marL="0" rtl="0" algn="l">
              <a:lnSpc>
                <a:spcPct val="115000"/>
              </a:lnSpc>
              <a:spcBef>
                <a:spcPts val="0"/>
              </a:spcBef>
              <a:spcAft>
                <a:spcPts val="0"/>
              </a:spcAft>
              <a:buSzPts val="1300"/>
              <a:buNone/>
            </a:pPr>
            <a:r>
              <a:rPr lang="en" sz="1600"/>
              <a:t>What do these lines print?</a:t>
            </a:r>
            <a:endParaRPr sz="1600"/>
          </a:p>
        </p:txBody>
      </p:sp>
      <p:pic>
        <p:nvPicPr>
          <p:cNvPr id="188" name="Google Shape;188;p35"/>
          <p:cNvPicPr preferRelativeResize="0"/>
          <p:nvPr/>
        </p:nvPicPr>
        <p:blipFill>
          <a:blip r:embed="rId3">
            <a:alphaModFix/>
          </a:blip>
          <a:stretch>
            <a:fillRect/>
          </a:stretch>
        </p:blipFill>
        <p:spPr>
          <a:xfrm>
            <a:off x="4484526" y="2075025"/>
            <a:ext cx="3864925" cy="993450"/>
          </a:xfrm>
          <a:prstGeom prst="rect">
            <a:avLst/>
          </a:prstGeom>
          <a:noFill/>
          <a:ln>
            <a:noFill/>
          </a:ln>
        </p:spPr>
      </p:pic>
      <p:pic>
        <p:nvPicPr>
          <p:cNvPr id="189" name="Google Shape;189;p35"/>
          <p:cNvPicPr preferRelativeResize="0"/>
          <p:nvPr/>
        </p:nvPicPr>
        <p:blipFill>
          <a:blip r:embed="rId4">
            <a:alphaModFix/>
          </a:blip>
          <a:stretch>
            <a:fillRect/>
          </a:stretch>
        </p:blipFill>
        <p:spPr>
          <a:xfrm>
            <a:off x="727649" y="3309250"/>
            <a:ext cx="6211101" cy="1449550"/>
          </a:xfrm>
          <a:prstGeom prst="rect">
            <a:avLst/>
          </a:prstGeom>
          <a:noFill/>
          <a:ln>
            <a:noFill/>
          </a:ln>
        </p:spPr>
      </p:pic>
      <p:sp>
        <p:nvSpPr>
          <p:cNvPr id="190" name="Google Shape;190;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String Activity #1: Creating a Secret Message </a:t>
            </a:r>
            <a:endParaRPr/>
          </a:p>
        </p:txBody>
      </p:sp>
      <p:sp>
        <p:nvSpPr>
          <p:cNvPr id="196" name="Google Shape;196;p36"/>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a:t>Think of a message that you want to create (write it down) </a:t>
            </a:r>
            <a:endParaRPr/>
          </a:p>
          <a:p>
            <a:pPr indent="-342900" lvl="0" marL="457200" rtl="0" algn="l">
              <a:spcBef>
                <a:spcPts val="0"/>
              </a:spcBef>
              <a:spcAft>
                <a:spcPts val="0"/>
              </a:spcAft>
              <a:buSzPts val="1800"/>
              <a:buAutoNum type="arabicPeriod"/>
            </a:pPr>
            <a:r>
              <a:rPr lang="en"/>
              <a:t>Think of what letters you want to mask (ie. do you want an ‘S’ to look like an ‘$’?</a:t>
            </a:r>
            <a:endParaRPr/>
          </a:p>
          <a:p>
            <a:pPr indent="-342900" lvl="0" marL="457200" rtl="0" algn="l">
              <a:spcBef>
                <a:spcPts val="0"/>
              </a:spcBef>
              <a:spcAft>
                <a:spcPts val="0"/>
              </a:spcAft>
              <a:buSzPts val="1800"/>
              <a:buAutoNum type="arabicPeriod"/>
            </a:pPr>
            <a:r>
              <a:rPr lang="en"/>
              <a:t>In your code: </a:t>
            </a:r>
            <a:endParaRPr/>
          </a:p>
          <a:p>
            <a:pPr indent="-317500" lvl="1" marL="914400" rtl="0" algn="l">
              <a:spcBef>
                <a:spcPts val="0"/>
              </a:spcBef>
              <a:spcAft>
                <a:spcPts val="0"/>
              </a:spcAft>
              <a:buSzPts val="1400"/>
              <a:buAutoNum type="alphaLcPeriod"/>
            </a:pPr>
            <a:r>
              <a:rPr lang="en"/>
              <a:t>Create a function called </a:t>
            </a:r>
            <a:r>
              <a:rPr b="1" lang="en"/>
              <a:t>secret_message(message)</a:t>
            </a:r>
            <a:r>
              <a:rPr lang="en"/>
              <a:t> that passes in one parameter.</a:t>
            </a:r>
            <a:endParaRPr/>
          </a:p>
          <a:p>
            <a:pPr indent="-317500" lvl="1" marL="914400" rtl="0" algn="l">
              <a:spcBef>
                <a:spcPts val="0"/>
              </a:spcBef>
              <a:spcAft>
                <a:spcPts val="0"/>
              </a:spcAft>
              <a:buSzPts val="1400"/>
              <a:buAutoNum type="alphaLcPeriod"/>
            </a:pPr>
            <a:r>
              <a:rPr lang="en"/>
              <a:t>Use the built in string .replace() function to create a secret message</a:t>
            </a:r>
            <a:endParaRPr/>
          </a:p>
        </p:txBody>
      </p:sp>
      <p:sp>
        <p:nvSpPr>
          <p:cNvPr id="197" name="Google Shape;197;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String Activity # 2: Counting Vowels</a:t>
            </a:r>
            <a:endParaRPr/>
          </a:p>
        </p:txBody>
      </p:sp>
      <p:sp>
        <p:nvSpPr>
          <p:cNvPr id="203" name="Google Shape;203;p37"/>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Write a function count_vowels(msg) that takes a string as an argument and returns the count of vowels (a, e, i, o, u) in the string.</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String Activity #3: Palindrome Check</a:t>
            </a:r>
            <a:endParaRPr/>
          </a:p>
          <a:p>
            <a:pPr indent="0" lvl="0" marL="0" rtl="0" algn="l">
              <a:spcBef>
                <a:spcPts val="0"/>
              </a:spcBef>
              <a:spcAft>
                <a:spcPts val="0"/>
              </a:spcAft>
              <a:buNone/>
            </a:pPr>
            <a:r>
              <a:t/>
            </a:r>
            <a:endParaRPr/>
          </a:p>
        </p:txBody>
      </p:sp>
      <p:sp>
        <p:nvSpPr>
          <p:cNvPr id="209" name="Google Shape;209;p3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Write a </a:t>
            </a:r>
            <a:r>
              <a:rPr lang="en"/>
              <a:t>function</a:t>
            </a:r>
            <a:r>
              <a:rPr lang="en"/>
              <a:t> </a:t>
            </a:r>
            <a:r>
              <a:rPr lang="en"/>
              <a:t>called</a:t>
            </a:r>
            <a:r>
              <a:rPr lang="en"/>
              <a:t> </a:t>
            </a:r>
            <a:r>
              <a:rPr b="1" lang="en"/>
              <a:t>is_palindrome(string) </a:t>
            </a:r>
            <a:r>
              <a:rPr lang="en"/>
              <a:t>that takes in a string as an argument and returns a boolean value which represents whether the string is a palindrome or not. The string should be lowercase.</a:t>
            </a:r>
            <a:endParaRPr/>
          </a:p>
          <a:p>
            <a:pPr indent="0" lvl="0" marL="0" rtl="0" algn="l">
              <a:spcBef>
                <a:spcPts val="1200"/>
              </a:spcBef>
              <a:spcAft>
                <a:spcPts val="0"/>
              </a:spcAft>
              <a:buNone/>
            </a:pPr>
            <a:r>
              <a:rPr lang="en"/>
              <a:t>Hint: A palindrome is a phrase that is written the same way forwards and backwards (wow, racecar,...)</a:t>
            </a:r>
            <a:endParaRPr/>
          </a:p>
          <a:p>
            <a:pPr indent="0" lvl="0" marL="0" rtl="0" algn="l">
              <a:spcBef>
                <a:spcPts val="1200"/>
              </a:spcBef>
              <a:spcAft>
                <a:spcPts val="1200"/>
              </a:spcAft>
              <a:buNone/>
            </a:pPr>
            <a:r>
              <a:rPr lang="en"/>
              <a:t>Hint 2: Use String Slicing to reverse a string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3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ord() and chr()</a:t>
            </a:r>
            <a:endParaRPr/>
          </a:p>
        </p:txBody>
      </p:sp>
      <p:sp>
        <p:nvSpPr>
          <p:cNvPr id="215" name="Google Shape;215;p39"/>
          <p:cNvSpPr txBox="1"/>
          <p:nvPr>
            <p:ph idx="1" type="body"/>
          </p:nvPr>
        </p:nvSpPr>
        <p:spPr>
          <a:xfrm>
            <a:off x="311700" y="1266325"/>
            <a:ext cx="8520600" cy="3617100"/>
          </a:xfrm>
          <a:prstGeom prst="rect">
            <a:avLst/>
          </a:prstGeom>
        </p:spPr>
        <p:txBody>
          <a:bodyPr anchorCtr="0" anchor="t" bIns="91425" lIns="91425" spcFirstLastPara="1" rIns="91425" wrap="square" tIns="91425">
            <a:normAutofit fontScale="92500" lnSpcReduction="10000"/>
          </a:bodyPr>
          <a:lstStyle/>
          <a:p>
            <a:pPr indent="-322580" lvl="0" marL="457200" rtl="0" algn="l">
              <a:spcBef>
                <a:spcPts val="0"/>
              </a:spcBef>
              <a:spcAft>
                <a:spcPts val="0"/>
              </a:spcAft>
              <a:buSzPct val="100000"/>
              <a:buChar char="●"/>
            </a:pPr>
            <a:r>
              <a:rPr lang="en" sz="1600"/>
              <a:t>Every character has a unique number assigned to it (Unicode)</a:t>
            </a:r>
            <a:endParaRPr sz="1600"/>
          </a:p>
          <a:p>
            <a:pPr indent="-322580" lvl="0" marL="457200" rtl="0" algn="l">
              <a:spcBef>
                <a:spcPts val="0"/>
              </a:spcBef>
              <a:spcAft>
                <a:spcPts val="0"/>
              </a:spcAft>
              <a:buSzPct val="100000"/>
              <a:buChar char="●"/>
            </a:pPr>
            <a:r>
              <a:rPr lang="en" sz="1600"/>
              <a:t>ord() converts a character to a number</a:t>
            </a:r>
            <a:endParaRPr sz="1600"/>
          </a:p>
          <a:p>
            <a:pPr indent="0" lvl="0" marL="0" rtl="0" algn="l">
              <a:lnSpc>
                <a:spcPct val="20000"/>
              </a:lnSpc>
              <a:spcBef>
                <a:spcPts val="1200"/>
              </a:spcBef>
              <a:spcAft>
                <a:spcPts val="0"/>
              </a:spcAft>
              <a:buNone/>
            </a:pPr>
            <a:r>
              <a:rPr lang="en" sz="1600"/>
              <a:t>           </a:t>
            </a:r>
            <a:r>
              <a:rPr lang="en" sz="1600"/>
              <a:t>&gt;&gt;&gt; ord(‘a’)                                                 </a:t>
            </a:r>
            <a:endParaRPr sz="1600"/>
          </a:p>
          <a:p>
            <a:pPr indent="0" lvl="0" marL="0" rtl="0" algn="l">
              <a:lnSpc>
                <a:spcPct val="20000"/>
              </a:lnSpc>
              <a:spcBef>
                <a:spcPts val="1200"/>
              </a:spcBef>
              <a:spcAft>
                <a:spcPts val="0"/>
              </a:spcAft>
              <a:buNone/>
            </a:pPr>
            <a:r>
              <a:rPr lang="en" sz="1600"/>
              <a:t>           97      </a:t>
            </a:r>
            <a:endParaRPr sz="1600"/>
          </a:p>
          <a:p>
            <a:pPr indent="0" lvl="0" marL="457200" rtl="0" algn="l">
              <a:lnSpc>
                <a:spcPct val="20000"/>
              </a:lnSpc>
              <a:spcBef>
                <a:spcPts val="1200"/>
              </a:spcBef>
              <a:spcAft>
                <a:spcPts val="0"/>
              </a:spcAft>
              <a:buNone/>
            </a:pPr>
            <a:r>
              <a:rPr lang="en" sz="1600"/>
              <a:t> &gt;&gt;&gt; ord(‘A’)</a:t>
            </a:r>
            <a:endParaRPr sz="1600"/>
          </a:p>
          <a:p>
            <a:pPr indent="0" lvl="0" marL="457200" rtl="0" algn="l">
              <a:lnSpc>
                <a:spcPct val="20000"/>
              </a:lnSpc>
              <a:spcBef>
                <a:spcPts val="1200"/>
              </a:spcBef>
              <a:spcAft>
                <a:spcPts val="0"/>
              </a:spcAft>
              <a:buNone/>
            </a:pPr>
            <a:r>
              <a:rPr lang="en" sz="1600"/>
              <a:t> 65                   </a:t>
            </a:r>
            <a:endParaRPr sz="1600"/>
          </a:p>
          <a:p>
            <a:pPr indent="-322580" lvl="0" marL="457200" rtl="0" algn="l">
              <a:lnSpc>
                <a:spcPct val="100000"/>
              </a:lnSpc>
              <a:spcBef>
                <a:spcPts val="1200"/>
              </a:spcBef>
              <a:spcAft>
                <a:spcPts val="0"/>
              </a:spcAft>
              <a:buSzPct val="100000"/>
              <a:buChar char="●"/>
            </a:pPr>
            <a:r>
              <a:rPr lang="en" sz="1600"/>
              <a:t>chr() converts a number to a character</a:t>
            </a:r>
            <a:endParaRPr sz="1600"/>
          </a:p>
          <a:p>
            <a:pPr indent="0" lvl="0" marL="0" rtl="0" algn="l">
              <a:lnSpc>
                <a:spcPct val="20000"/>
              </a:lnSpc>
              <a:spcBef>
                <a:spcPts val="1200"/>
              </a:spcBef>
              <a:spcAft>
                <a:spcPts val="0"/>
              </a:spcAft>
              <a:buNone/>
            </a:pPr>
            <a:r>
              <a:rPr lang="en" sz="1600"/>
              <a:t>             &gt;&gt;&gt; chr(97)</a:t>
            </a:r>
            <a:endParaRPr sz="1600"/>
          </a:p>
          <a:p>
            <a:pPr indent="0" lvl="0" marL="0" rtl="0" algn="l">
              <a:lnSpc>
                <a:spcPct val="20000"/>
              </a:lnSpc>
              <a:spcBef>
                <a:spcPts val="1200"/>
              </a:spcBef>
              <a:spcAft>
                <a:spcPts val="0"/>
              </a:spcAft>
              <a:buNone/>
            </a:pPr>
            <a:r>
              <a:rPr lang="en" sz="1600"/>
              <a:t>            '</a:t>
            </a:r>
            <a:r>
              <a:rPr lang="en" sz="1600"/>
              <a:t>a</a:t>
            </a:r>
            <a:r>
              <a:rPr lang="en" sz="1600"/>
              <a:t>'</a:t>
            </a:r>
            <a:endParaRPr sz="1600"/>
          </a:p>
          <a:p>
            <a:pPr indent="0" lvl="0" marL="0" rtl="0" algn="l">
              <a:lnSpc>
                <a:spcPct val="20000"/>
              </a:lnSpc>
              <a:spcBef>
                <a:spcPts val="1200"/>
              </a:spcBef>
              <a:spcAft>
                <a:spcPts val="0"/>
              </a:spcAft>
              <a:buNone/>
            </a:pPr>
            <a:r>
              <a:rPr lang="en" sz="1600"/>
              <a:t>            &gt;&gt;&gt; chr(65)</a:t>
            </a:r>
            <a:endParaRPr sz="1600"/>
          </a:p>
          <a:p>
            <a:pPr indent="0" lvl="0" marL="0" rtl="0" algn="l">
              <a:lnSpc>
                <a:spcPct val="20000"/>
              </a:lnSpc>
              <a:spcBef>
                <a:spcPts val="1200"/>
              </a:spcBef>
              <a:spcAft>
                <a:spcPts val="0"/>
              </a:spcAft>
              <a:buNone/>
            </a:pPr>
            <a:r>
              <a:rPr lang="en" sz="1600"/>
              <a:t>            'A'</a:t>
            </a:r>
            <a:endParaRPr sz="1600"/>
          </a:p>
          <a:p>
            <a:pPr indent="0" lvl="0" marL="0" rtl="0" algn="l">
              <a:spcBef>
                <a:spcPts val="1200"/>
              </a:spcBef>
              <a:spcAft>
                <a:spcPts val="0"/>
              </a:spcAft>
              <a:buNone/>
            </a:pPr>
            <a:r>
              <a:rPr lang="en" sz="1600" u="sng">
                <a:solidFill>
                  <a:schemeClr val="hlink"/>
                </a:solidFill>
                <a:hlinkClick r:id="rId3"/>
              </a:rPr>
              <a:t>https://sites.google.com/a/salkeiz.k12.or.us/jgems/suderman/tech-6/sending-ascii-messages</a:t>
            </a:r>
            <a:endParaRPr sz="1600"/>
          </a:p>
          <a:p>
            <a:pPr indent="0" lvl="0" marL="0" rtl="0" algn="l">
              <a:spcBef>
                <a:spcPts val="1200"/>
              </a:spcBef>
              <a:spcAft>
                <a:spcPts val="0"/>
              </a:spcAft>
              <a:buNone/>
            </a:pPr>
            <a:r>
              <a:t/>
            </a:r>
            <a:endParaRPr sz="1600"/>
          </a:p>
          <a:p>
            <a:pPr indent="0" lvl="0" marL="0" rtl="0" algn="l">
              <a:spcBef>
                <a:spcPts val="1200"/>
              </a:spcBef>
              <a:spcAft>
                <a:spcPts val="1200"/>
              </a:spcAft>
              <a:buNone/>
            </a:pPr>
            <a:r>
              <a:t/>
            </a:r>
            <a:endParaRPr/>
          </a:p>
        </p:txBody>
      </p:sp>
      <p:sp>
        <p:nvSpPr>
          <p:cNvPr id="216" name="Google Shape;216;p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40"/>
          <p:cNvSpPr txBox="1"/>
          <p:nvPr>
            <p:ph type="title"/>
          </p:nvPr>
        </p:nvSpPr>
        <p:spPr>
          <a:xfrm>
            <a:off x="311700" y="17667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Caesar Cipher Activity</a:t>
            </a:r>
            <a:endParaRPr/>
          </a:p>
          <a:p>
            <a:pPr indent="0" lvl="0" marL="0" rtl="0" algn="l">
              <a:spcBef>
                <a:spcPts val="0"/>
              </a:spcBef>
              <a:spcAft>
                <a:spcPts val="0"/>
              </a:spcAft>
              <a:buNone/>
            </a:pPr>
            <a:r>
              <a:t/>
            </a:r>
            <a:endParaRPr/>
          </a:p>
        </p:txBody>
      </p:sp>
      <p:sp>
        <p:nvSpPr>
          <p:cNvPr id="222" name="Google Shape;222;p40"/>
          <p:cNvSpPr txBox="1"/>
          <p:nvPr>
            <p:ph idx="1" type="body"/>
          </p:nvPr>
        </p:nvSpPr>
        <p:spPr>
          <a:xfrm>
            <a:off x="311700" y="920400"/>
            <a:ext cx="8235300" cy="411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rgbClr val="374151"/>
                </a:solidFill>
                <a:latin typeface="Roboto"/>
                <a:ea typeface="Roboto"/>
                <a:cs typeface="Roboto"/>
                <a:sym typeface="Roboto"/>
              </a:rPr>
              <a:t>The Caesar cipher, also known as the Caesar shift, is a simple encryption technique that involves shifting each letter in a message by a fixed number of positions down the alphabet.</a:t>
            </a:r>
            <a:endParaRPr sz="1300">
              <a:solidFill>
                <a:srgbClr val="374151"/>
              </a:solidFill>
              <a:latin typeface="Roboto"/>
              <a:ea typeface="Roboto"/>
              <a:cs typeface="Roboto"/>
              <a:sym typeface="Roboto"/>
            </a:endParaRPr>
          </a:p>
          <a:p>
            <a:pPr indent="0" lvl="0" marL="0" rtl="0" algn="l">
              <a:spcBef>
                <a:spcPts val="1500"/>
              </a:spcBef>
              <a:spcAft>
                <a:spcPts val="0"/>
              </a:spcAft>
              <a:buNone/>
            </a:pPr>
            <a:r>
              <a:rPr lang="en" sz="1300">
                <a:solidFill>
                  <a:srgbClr val="374151"/>
                </a:solidFill>
                <a:latin typeface="Roboto"/>
                <a:ea typeface="Roboto"/>
                <a:cs typeface="Roboto"/>
                <a:sym typeface="Roboto"/>
              </a:rPr>
              <a:t>Here's how the Caesar cipher works:</a:t>
            </a:r>
            <a:endParaRPr sz="1300">
              <a:solidFill>
                <a:srgbClr val="374151"/>
              </a:solidFill>
              <a:latin typeface="Roboto"/>
              <a:ea typeface="Roboto"/>
              <a:cs typeface="Roboto"/>
              <a:sym typeface="Roboto"/>
            </a:endParaRPr>
          </a:p>
          <a:p>
            <a:pPr indent="-311150" lvl="0" marL="457200" rtl="0" algn="l">
              <a:spcBef>
                <a:spcPts val="1500"/>
              </a:spcBef>
              <a:spcAft>
                <a:spcPts val="0"/>
              </a:spcAft>
              <a:buClr>
                <a:srgbClr val="374151"/>
              </a:buClr>
              <a:buSzPts val="1300"/>
              <a:buFont typeface="Roboto"/>
              <a:buAutoNum type="arabicPeriod"/>
            </a:pPr>
            <a:r>
              <a:rPr lang="en" sz="1300">
                <a:solidFill>
                  <a:srgbClr val="374151"/>
                </a:solidFill>
                <a:latin typeface="Roboto"/>
                <a:ea typeface="Roboto"/>
                <a:cs typeface="Roboto"/>
                <a:sym typeface="Roboto"/>
              </a:rPr>
              <a:t>Shift Value: First, you need to decide on a shift value, which is the number of positions each letter should be shifted. For example, a shift value of 3 means that 'A' becomes 'D', 'B' becomes 'E', and so on.</a:t>
            </a:r>
            <a:endParaRPr sz="1300">
              <a:solidFill>
                <a:srgbClr val="374151"/>
              </a:solidFill>
              <a:latin typeface="Roboto"/>
              <a:ea typeface="Roboto"/>
              <a:cs typeface="Roboto"/>
              <a:sym typeface="Roboto"/>
            </a:endParaRPr>
          </a:p>
          <a:p>
            <a:pPr indent="-311150" lvl="0" marL="457200" rtl="0" algn="l">
              <a:spcBef>
                <a:spcPts val="0"/>
              </a:spcBef>
              <a:spcAft>
                <a:spcPts val="0"/>
              </a:spcAft>
              <a:buClr>
                <a:srgbClr val="374151"/>
              </a:buClr>
              <a:buSzPts val="1300"/>
              <a:buFont typeface="Roboto"/>
              <a:buAutoNum type="arabicPeriod"/>
            </a:pPr>
            <a:r>
              <a:rPr lang="en" sz="1300">
                <a:solidFill>
                  <a:srgbClr val="374151"/>
                </a:solidFill>
                <a:latin typeface="Roboto"/>
                <a:ea typeface="Roboto"/>
                <a:cs typeface="Roboto"/>
                <a:sym typeface="Roboto"/>
              </a:rPr>
              <a:t>Encryption: To encrypt a message using the Caesar cipher, you perform the following steps:</a:t>
            </a:r>
            <a:endParaRPr sz="1300">
              <a:solidFill>
                <a:srgbClr val="374151"/>
              </a:solidFill>
              <a:latin typeface="Roboto"/>
              <a:ea typeface="Roboto"/>
              <a:cs typeface="Roboto"/>
              <a:sym typeface="Roboto"/>
            </a:endParaRPr>
          </a:p>
          <a:p>
            <a:pPr indent="-311150" lvl="1" marL="914400" rtl="0" algn="l">
              <a:spcBef>
                <a:spcPts val="0"/>
              </a:spcBef>
              <a:spcAft>
                <a:spcPts val="0"/>
              </a:spcAft>
              <a:buClr>
                <a:srgbClr val="374151"/>
              </a:buClr>
              <a:buSzPts val="1300"/>
              <a:buFont typeface="Roboto"/>
              <a:buChar char="●"/>
            </a:pPr>
            <a:r>
              <a:rPr lang="en" sz="1300">
                <a:solidFill>
                  <a:srgbClr val="374151"/>
                </a:solidFill>
                <a:latin typeface="Roboto"/>
                <a:ea typeface="Roboto"/>
                <a:cs typeface="Roboto"/>
                <a:sym typeface="Roboto"/>
              </a:rPr>
              <a:t>Iterate through each character in the message.</a:t>
            </a:r>
            <a:endParaRPr sz="1300">
              <a:solidFill>
                <a:srgbClr val="374151"/>
              </a:solidFill>
              <a:latin typeface="Roboto"/>
              <a:ea typeface="Roboto"/>
              <a:cs typeface="Roboto"/>
              <a:sym typeface="Roboto"/>
            </a:endParaRPr>
          </a:p>
          <a:p>
            <a:pPr indent="-311150" lvl="1" marL="914400" rtl="0" algn="l">
              <a:spcBef>
                <a:spcPts val="0"/>
              </a:spcBef>
              <a:spcAft>
                <a:spcPts val="0"/>
              </a:spcAft>
              <a:buClr>
                <a:srgbClr val="374151"/>
              </a:buClr>
              <a:buSzPts val="1300"/>
              <a:buFont typeface="Roboto"/>
              <a:buChar char="●"/>
            </a:pPr>
            <a:r>
              <a:rPr lang="en" sz="1300">
                <a:solidFill>
                  <a:srgbClr val="374151"/>
                </a:solidFill>
                <a:latin typeface="Roboto"/>
                <a:ea typeface="Roboto"/>
                <a:cs typeface="Roboto"/>
                <a:sym typeface="Roboto"/>
              </a:rPr>
              <a:t>If the character is a letter, shift it by the specified number of positions down the alphabet. Wrap around to the beginning of the alphabet if necessary.</a:t>
            </a:r>
            <a:endParaRPr sz="1300">
              <a:solidFill>
                <a:srgbClr val="374151"/>
              </a:solidFill>
              <a:latin typeface="Roboto"/>
              <a:ea typeface="Roboto"/>
              <a:cs typeface="Roboto"/>
              <a:sym typeface="Roboto"/>
            </a:endParaRPr>
          </a:p>
          <a:p>
            <a:pPr indent="-311150" lvl="1" marL="914400" rtl="0" algn="l">
              <a:spcBef>
                <a:spcPts val="0"/>
              </a:spcBef>
              <a:spcAft>
                <a:spcPts val="0"/>
              </a:spcAft>
              <a:buClr>
                <a:srgbClr val="374151"/>
              </a:buClr>
              <a:buSzPts val="1300"/>
              <a:buFont typeface="Roboto"/>
              <a:buChar char="●"/>
            </a:pPr>
            <a:r>
              <a:rPr lang="en" sz="1300">
                <a:solidFill>
                  <a:srgbClr val="374151"/>
                </a:solidFill>
                <a:latin typeface="Roboto"/>
                <a:ea typeface="Roboto"/>
                <a:cs typeface="Roboto"/>
                <a:sym typeface="Roboto"/>
              </a:rPr>
              <a:t>Keep the case (uppercase or lowercase) of the original letter unchanged.</a:t>
            </a:r>
            <a:endParaRPr sz="1300">
              <a:solidFill>
                <a:srgbClr val="FF0000"/>
              </a:solidFill>
              <a:latin typeface="Roboto"/>
              <a:ea typeface="Roboto"/>
              <a:cs typeface="Roboto"/>
              <a:sym typeface="Roboto"/>
            </a:endParaRPr>
          </a:p>
          <a:p>
            <a:pPr indent="-311150" lvl="0" marL="457200" rtl="0" algn="l">
              <a:spcBef>
                <a:spcPts val="0"/>
              </a:spcBef>
              <a:spcAft>
                <a:spcPts val="0"/>
              </a:spcAft>
              <a:buClr>
                <a:srgbClr val="374151"/>
              </a:buClr>
              <a:buSzPts val="1300"/>
              <a:buFont typeface="Roboto"/>
              <a:buAutoNum type="arabicPeriod"/>
            </a:pPr>
            <a:r>
              <a:rPr lang="en" sz="1300">
                <a:solidFill>
                  <a:srgbClr val="374151"/>
                </a:solidFill>
                <a:latin typeface="Roboto"/>
                <a:ea typeface="Roboto"/>
                <a:cs typeface="Roboto"/>
                <a:sym typeface="Roboto"/>
              </a:rPr>
              <a:t>Decryption: Decryption in the Caesar cipher involves shifting each letter in the encrypted message by the opposite number of positions to revert back to the original message. For example, if the message was encrypted with a shift value of 3, you would decrypt it using a shift value of -3.</a:t>
            </a:r>
            <a:endParaRPr sz="1300">
              <a:solidFill>
                <a:srgbClr val="374151"/>
              </a:solidFill>
              <a:latin typeface="Roboto"/>
              <a:ea typeface="Roboto"/>
              <a:cs typeface="Roboto"/>
              <a:sym typeface="Roboto"/>
            </a:endParaRPr>
          </a:p>
          <a:p>
            <a:pPr indent="0" lvl="0" marL="0" rtl="0" algn="l">
              <a:spcBef>
                <a:spcPts val="1500"/>
              </a:spcBef>
              <a:spcAft>
                <a:spcPts val="1200"/>
              </a:spcAft>
              <a:buNone/>
            </a:pPr>
            <a:r>
              <a:t/>
            </a:r>
            <a:endParaRPr sz="13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41"/>
          <p:cNvSpPr txBox="1"/>
          <p:nvPr>
            <p:ph type="title"/>
          </p:nvPr>
        </p:nvSpPr>
        <p:spPr>
          <a:xfrm>
            <a:off x="311700" y="17667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Example: </a:t>
            </a:r>
            <a:endParaRPr/>
          </a:p>
          <a:p>
            <a:pPr indent="0" lvl="0" marL="0" rtl="0" algn="l">
              <a:spcBef>
                <a:spcPts val="0"/>
              </a:spcBef>
              <a:spcAft>
                <a:spcPts val="0"/>
              </a:spcAft>
              <a:buNone/>
            </a:pPr>
            <a:r>
              <a:t/>
            </a:r>
            <a:endParaRPr/>
          </a:p>
        </p:txBody>
      </p:sp>
      <p:sp>
        <p:nvSpPr>
          <p:cNvPr id="228" name="Google Shape;228;p41"/>
          <p:cNvSpPr txBox="1"/>
          <p:nvPr>
            <p:ph idx="1" type="body"/>
          </p:nvPr>
        </p:nvSpPr>
        <p:spPr>
          <a:xfrm>
            <a:off x="311700" y="794600"/>
            <a:ext cx="8520600" cy="3302700"/>
          </a:xfrm>
          <a:prstGeom prst="rect">
            <a:avLst/>
          </a:prstGeom>
        </p:spPr>
        <p:txBody>
          <a:bodyPr anchorCtr="0" anchor="t" bIns="91425" lIns="91425" spcFirstLastPara="1" rIns="91425" wrap="square" tIns="91425">
            <a:noAutofit/>
          </a:bodyPr>
          <a:lstStyle/>
          <a:p>
            <a:pPr indent="0" lvl="0" marL="0" rtl="0" algn="l">
              <a:spcBef>
                <a:spcPts val="1500"/>
              </a:spcBef>
              <a:spcAft>
                <a:spcPts val="0"/>
              </a:spcAft>
              <a:buNone/>
            </a:pPr>
            <a:r>
              <a:rPr lang="en" sz="1300">
                <a:solidFill>
                  <a:srgbClr val="374151"/>
                </a:solidFill>
                <a:highlight>
                  <a:srgbClr val="F7F7F8"/>
                </a:highlight>
                <a:latin typeface="Roboto"/>
                <a:ea typeface="Roboto"/>
                <a:cs typeface="Roboto"/>
                <a:sym typeface="Roboto"/>
              </a:rPr>
              <a:t>Message: "HELLO WORLD" </a:t>
            </a:r>
            <a:endParaRPr sz="1300">
              <a:solidFill>
                <a:srgbClr val="374151"/>
              </a:solidFill>
              <a:highlight>
                <a:srgbClr val="F7F7F8"/>
              </a:highlight>
              <a:latin typeface="Roboto"/>
              <a:ea typeface="Roboto"/>
              <a:cs typeface="Roboto"/>
              <a:sym typeface="Roboto"/>
            </a:endParaRPr>
          </a:p>
          <a:p>
            <a:pPr indent="0" lvl="0" marL="0" rtl="0" algn="l">
              <a:spcBef>
                <a:spcPts val="1500"/>
              </a:spcBef>
              <a:spcAft>
                <a:spcPts val="1500"/>
              </a:spcAft>
              <a:buNone/>
            </a:pPr>
            <a:r>
              <a:rPr lang="en" sz="1300">
                <a:solidFill>
                  <a:srgbClr val="374151"/>
                </a:solidFill>
                <a:highlight>
                  <a:srgbClr val="F7F7F8"/>
                </a:highlight>
                <a:latin typeface="Roboto"/>
                <a:ea typeface="Roboto"/>
                <a:cs typeface="Roboto"/>
                <a:sym typeface="Roboto"/>
              </a:rPr>
              <a:t>Shift Value: 3</a:t>
            </a:r>
            <a:endParaRPr sz="1300"/>
          </a:p>
        </p:txBody>
      </p:sp>
      <p:sp>
        <p:nvSpPr>
          <p:cNvPr id="229" name="Google Shape;229;p41"/>
          <p:cNvSpPr txBox="1"/>
          <p:nvPr/>
        </p:nvSpPr>
        <p:spPr>
          <a:xfrm>
            <a:off x="5832300" y="594125"/>
            <a:ext cx="3000000" cy="5394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500"/>
              </a:spcBef>
              <a:spcAft>
                <a:spcPts val="0"/>
              </a:spcAft>
              <a:buNone/>
            </a:pPr>
            <a:r>
              <a:rPr lang="en" sz="1500">
                <a:solidFill>
                  <a:srgbClr val="374151"/>
                </a:solidFill>
                <a:highlight>
                  <a:srgbClr val="F7F7F8"/>
                </a:highlight>
                <a:latin typeface="Roboto"/>
                <a:ea typeface="Roboto"/>
                <a:cs typeface="Roboto"/>
                <a:sym typeface="Roboto"/>
              </a:rPr>
              <a:t>Decryption (with a shift value of -3):</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150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'K' becomes 'H'</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'H' becomes 'E'</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'O' becomes 'L'</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'O' becomes 'L'</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'R' becomes 'O'</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Space remains unchanged</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'Z' becomes 'W'</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'R' becomes 'O'</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'U' becomes 'R'</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'O' becomes 'L'</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'G' becomes 'D'</a:t>
            </a:r>
            <a:endParaRPr sz="1500">
              <a:solidFill>
                <a:srgbClr val="374151"/>
              </a:solidFill>
              <a:highlight>
                <a:srgbClr val="F7F7F8"/>
              </a:highlight>
              <a:latin typeface="Roboto"/>
              <a:ea typeface="Roboto"/>
              <a:cs typeface="Roboto"/>
              <a:sym typeface="Roboto"/>
            </a:endParaRPr>
          </a:p>
          <a:p>
            <a:pPr indent="0" lvl="0" marL="0" rtl="0" algn="l">
              <a:lnSpc>
                <a:spcPct val="115000"/>
              </a:lnSpc>
              <a:spcBef>
                <a:spcPts val="1500"/>
              </a:spcBef>
              <a:spcAft>
                <a:spcPts val="0"/>
              </a:spcAft>
              <a:buNone/>
            </a:pPr>
            <a:r>
              <a:rPr lang="en" sz="1500">
                <a:solidFill>
                  <a:srgbClr val="374151"/>
                </a:solidFill>
                <a:highlight>
                  <a:srgbClr val="F7F7F8"/>
                </a:highlight>
                <a:latin typeface="Roboto"/>
                <a:ea typeface="Roboto"/>
                <a:cs typeface="Roboto"/>
                <a:sym typeface="Roboto"/>
              </a:rPr>
              <a:t>Decrypted Message: "HELLO WORLD"</a:t>
            </a:r>
            <a:endParaRPr sz="1500">
              <a:solidFill>
                <a:srgbClr val="374151"/>
              </a:solidFill>
              <a:highlight>
                <a:srgbClr val="F7F7F8"/>
              </a:highlight>
              <a:latin typeface="Roboto"/>
              <a:ea typeface="Roboto"/>
              <a:cs typeface="Roboto"/>
              <a:sym typeface="Roboto"/>
            </a:endParaRPr>
          </a:p>
          <a:p>
            <a:pPr indent="0" lvl="0" marL="0" rtl="0" algn="l">
              <a:lnSpc>
                <a:spcPct val="115000"/>
              </a:lnSpc>
              <a:spcBef>
                <a:spcPts val="1500"/>
              </a:spcBef>
              <a:spcAft>
                <a:spcPts val="0"/>
              </a:spcAft>
              <a:buNone/>
            </a:pPr>
            <a:r>
              <a:t/>
            </a:r>
            <a:endParaRPr sz="1500">
              <a:solidFill>
                <a:schemeClr val="dk2"/>
              </a:solidFill>
              <a:latin typeface="Open Sans"/>
              <a:ea typeface="Open Sans"/>
              <a:cs typeface="Open Sans"/>
              <a:sym typeface="Open Sans"/>
            </a:endParaRPr>
          </a:p>
          <a:p>
            <a:pPr indent="0" lvl="0" marL="0" rtl="0" algn="l">
              <a:lnSpc>
                <a:spcPct val="115000"/>
              </a:lnSpc>
              <a:spcBef>
                <a:spcPts val="1200"/>
              </a:spcBef>
              <a:spcAft>
                <a:spcPts val="1200"/>
              </a:spcAft>
              <a:buNone/>
            </a:pPr>
            <a:r>
              <a:t/>
            </a:r>
            <a:endParaRPr sz="1500">
              <a:solidFill>
                <a:schemeClr val="dk2"/>
              </a:solidFill>
              <a:latin typeface="Open Sans"/>
              <a:ea typeface="Open Sans"/>
              <a:cs typeface="Open Sans"/>
              <a:sym typeface="Open Sans"/>
            </a:endParaRPr>
          </a:p>
        </p:txBody>
      </p:sp>
      <p:sp>
        <p:nvSpPr>
          <p:cNvPr id="230" name="Google Shape;230;p41"/>
          <p:cNvSpPr txBox="1"/>
          <p:nvPr/>
        </p:nvSpPr>
        <p:spPr>
          <a:xfrm>
            <a:off x="2494725" y="594125"/>
            <a:ext cx="3192300" cy="4252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500"/>
              </a:spcBef>
              <a:spcAft>
                <a:spcPts val="0"/>
              </a:spcAft>
              <a:buNone/>
            </a:pPr>
            <a:r>
              <a:rPr lang="en" sz="1500">
                <a:solidFill>
                  <a:srgbClr val="374151"/>
                </a:solidFill>
                <a:highlight>
                  <a:srgbClr val="F7F7F8"/>
                </a:highlight>
                <a:latin typeface="Roboto"/>
                <a:ea typeface="Roboto"/>
                <a:cs typeface="Roboto"/>
                <a:sym typeface="Roboto"/>
              </a:rPr>
              <a:t>E</a:t>
            </a:r>
            <a:r>
              <a:rPr lang="en" sz="1500">
                <a:solidFill>
                  <a:srgbClr val="374151"/>
                </a:solidFill>
                <a:highlight>
                  <a:srgbClr val="F7F7F8"/>
                </a:highlight>
                <a:latin typeface="Roboto"/>
                <a:ea typeface="Roboto"/>
                <a:cs typeface="Roboto"/>
                <a:sym typeface="Roboto"/>
              </a:rPr>
              <a:t>ncryption:</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150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'H' becomes 'K'</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'E' becomes 'H'</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'L' becomes 'O'</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'L' becomes 'O'</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'O' becomes 'R'</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Space remains unchanged</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'W' becomes 'Z'</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'O' becomes 'R'</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'R' becomes 'U'</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'L' becomes 'O'</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'D' becomes 'G'</a:t>
            </a:r>
            <a:endParaRPr sz="1500">
              <a:solidFill>
                <a:srgbClr val="374151"/>
              </a:solidFill>
              <a:highlight>
                <a:srgbClr val="F7F7F8"/>
              </a:highlight>
              <a:latin typeface="Roboto"/>
              <a:ea typeface="Roboto"/>
              <a:cs typeface="Roboto"/>
              <a:sym typeface="Roboto"/>
            </a:endParaRPr>
          </a:p>
          <a:p>
            <a:pPr indent="0" lvl="0" marL="0" rtl="0" algn="l">
              <a:lnSpc>
                <a:spcPct val="115000"/>
              </a:lnSpc>
              <a:spcBef>
                <a:spcPts val="1500"/>
              </a:spcBef>
              <a:spcAft>
                <a:spcPts val="1500"/>
              </a:spcAft>
              <a:buNone/>
            </a:pPr>
            <a:r>
              <a:rPr lang="en" sz="1500">
                <a:solidFill>
                  <a:srgbClr val="374151"/>
                </a:solidFill>
                <a:highlight>
                  <a:srgbClr val="F7F7F8"/>
                </a:highlight>
                <a:latin typeface="Roboto"/>
                <a:ea typeface="Roboto"/>
                <a:cs typeface="Roboto"/>
                <a:sym typeface="Roboto"/>
              </a:rPr>
              <a:t>Encrypted Message: "KHOOR ZRUOG"</a:t>
            </a:r>
            <a:endParaRPr sz="1500">
              <a:solidFill>
                <a:srgbClr val="374151"/>
              </a:solidFill>
              <a:highlight>
                <a:srgbClr val="F7F7F8"/>
              </a:highlight>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4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Caesar Cipher Exercise</a:t>
            </a:r>
            <a:endParaRPr/>
          </a:p>
          <a:p>
            <a:pPr indent="0" lvl="0" marL="0" rtl="0" algn="l">
              <a:spcBef>
                <a:spcPts val="0"/>
              </a:spcBef>
              <a:spcAft>
                <a:spcPts val="0"/>
              </a:spcAft>
              <a:buNone/>
            </a:pPr>
            <a:r>
              <a:t/>
            </a:r>
            <a:endParaRPr/>
          </a:p>
        </p:txBody>
      </p:sp>
      <p:sp>
        <p:nvSpPr>
          <p:cNvPr id="236" name="Google Shape;236;p42"/>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Write a function that takes in a message and a shift key as arguments and returns an </a:t>
            </a:r>
            <a:r>
              <a:rPr lang="en"/>
              <a:t>encrypted</a:t>
            </a:r>
            <a:r>
              <a:rPr lang="en"/>
              <a:t> message. </a:t>
            </a:r>
            <a:endParaRPr/>
          </a:p>
          <a:p>
            <a:pPr indent="0" lvl="0" marL="0" rtl="0" algn="l">
              <a:spcBef>
                <a:spcPts val="1200"/>
              </a:spcBef>
              <a:spcAft>
                <a:spcPts val="0"/>
              </a:spcAft>
              <a:buNone/>
            </a:pPr>
            <a:r>
              <a:rPr lang="en"/>
              <a:t>Write another function that takes in the </a:t>
            </a:r>
            <a:r>
              <a:rPr lang="en"/>
              <a:t>encrypted</a:t>
            </a:r>
            <a:r>
              <a:rPr lang="en"/>
              <a:t> message and a shift key as arguments and returns the </a:t>
            </a:r>
            <a:r>
              <a:rPr lang="en"/>
              <a:t>original</a:t>
            </a:r>
            <a:r>
              <a:rPr lang="en"/>
              <a:t> message. </a:t>
            </a:r>
            <a:endParaRPr/>
          </a:p>
          <a:p>
            <a:pPr indent="0" lvl="0" marL="0" rtl="0" algn="l">
              <a:spcBef>
                <a:spcPts val="1200"/>
              </a:spcBef>
              <a:spcAft>
                <a:spcPts val="0"/>
              </a:spcAft>
              <a:buNone/>
            </a:pPr>
            <a:r>
              <a:rPr lang="en"/>
              <a:t>Hint 1: Use the shift key to encrypt message</a:t>
            </a:r>
            <a:endParaRPr/>
          </a:p>
          <a:p>
            <a:pPr indent="0" lvl="0" marL="0" rtl="0" algn="l">
              <a:spcBef>
                <a:spcPts val="1200"/>
              </a:spcBef>
              <a:spcAft>
                <a:spcPts val="1200"/>
              </a:spcAft>
              <a:buNone/>
            </a:pPr>
            <a:r>
              <a:rPr lang="en"/>
              <a:t>Hint 2: use the ord() and chr() functions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Warm-up: Creating Monday2 Folder and Python file </a:t>
            </a:r>
            <a:endParaRPr/>
          </a:p>
        </p:txBody>
      </p:sp>
      <p:sp>
        <p:nvSpPr>
          <p:cNvPr id="119" name="Google Shape;119;p26"/>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a:t>Create a new directory in your USB drive called Monday2</a:t>
            </a:r>
            <a:endParaRPr/>
          </a:p>
          <a:p>
            <a:pPr indent="-342900" lvl="0" marL="457200" rtl="0" algn="l">
              <a:spcBef>
                <a:spcPts val="0"/>
              </a:spcBef>
              <a:spcAft>
                <a:spcPts val="0"/>
              </a:spcAft>
              <a:buSzPts val="1800"/>
              <a:buAutoNum type="arabicPeriod"/>
            </a:pPr>
            <a:r>
              <a:rPr lang="en"/>
              <a:t>Navigate to your Monday2 directory on VS Code</a:t>
            </a:r>
            <a:endParaRPr/>
          </a:p>
          <a:p>
            <a:pPr indent="-342900" lvl="0" marL="457200" rtl="0" algn="l">
              <a:spcBef>
                <a:spcPts val="0"/>
              </a:spcBef>
              <a:spcAft>
                <a:spcPts val="0"/>
              </a:spcAft>
              <a:buSzPts val="1800"/>
              <a:buAutoNum type="arabicPeriod"/>
            </a:pPr>
            <a:r>
              <a:rPr lang="en"/>
              <a:t>Create a file in your Monday2 folder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Warm Up 2: List Review</a:t>
            </a:r>
            <a:endParaRPr/>
          </a:p>
        </p:txBody>
      </p:sp>
      <p:sp>
        <p:nvSpPr>
          <p:cNvPr id="125" name="Google Shape;125;p27"/>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Write a function that takes in a list of integers and returns the average value of the numbers. </a:t>
            </a:r>
            <a:endParaRPr/>
          </a:p>
          <a:p>
            <a:pPr indent="0" lvl="0" marL="0" rtl="0" algn="l">
              <a:spcBef>
                <a:spcPts val="1200"/>
              </a:spcBef>
              <a:spcAft>
                <a:spcPts val="1200"/>
              </a:spcAft>
              <a:buNone/>
            </a:pPr>
            <a:r>
              <a:rPr lang="en"/>
              <a:t>Hint: Iterate through the list of integers…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a:t>
            </a:r>
            <a:r>
              <a:rPr lang="en"/>
              <a:t>utable vs Immutable </a:t>
            </a:r>
            <a:endParaRPr/>
          </a:p>
        </p:txBody>
      </p:sp>
      <p:sp>
        <p:nvSpPr>
          <p:cNvPr id="131" name="Google Shape;131;p2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Mutable: changeable</a:t>
            </a:r>
            <a:endParaRPr/>
          </a:p>
          <a:p>
            <a:pPr indent="-342900" lvl="0" marL="457200" rtl="0" algn="l">
              <a:spcBef>
                <a:spcPts val="1200"/>
              </a:spcBef>
              <a:spcAft>
                <a:spcPts val="0"/>
              </a:spcAft>
              <a:buSzPts val="1800"/>
              <a:buChar char="●"/>
            </a:pPr>
            <a:r>
              <a:rPr lang="en"/>
              <a:t>Python will allow you to directly change attributes of this data type </a:t>
            </a:r>
            <a:endParaRPr/>
          </a:p>
          <a:p>
            <a:pPr indent="-342900" lvl="0" marL="457200" rtl="0" algn="l">
              <a:spcBef>
                <a:spcPts val="0"/>
              </a:spcBef>
              <a:spcAft>
                <a:spcPts val="0"/>
              </a:spcAft>
              <a:buSzPts val="1800"/>
              <a:buChar char="●"/>
            </a:pPr>
            <a:r>
              <a:rPr lang="en"/>
              <a:t>Examples: lists</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Immutable: not changeable </a:t>
            </a:r>
            <a:endParaRPr/>
          </a:p>
          <a:p>
            <a:pPr indent="-342900" lvl="0" marL="457200" rtl="0" algn="l">
              <a:spcBef>
                <a:spcPts val="1200"/>
              </a:spcBef>
              <a:spcAft>
                <a:spcPts val="0"/>
              </a:spcAft>
              <a:buSzPts val="1800"/>
              <a:buChar char="●"/>
            </a:pPr>
            <a:r>
              <a:rPr lang="en"/>
              <a:t>Python won’t allow you to directly change attributes of this data type </a:t>
            </a:r>
            <a:endParaRPr/>
          </a:p>
          <a:p>
            <a:pPr indent="-342900" lvl="0" marL="457200" rtl="0" algn="l">
              <a:spcBef>
                <a:spcPts val="0"/>
              </a:spcBef>
              <a:spcAft>
                <a:spcPts val="0"/>
              </a:spcAft>
              <a:buSzPts val="1800"/>
              <a:buChar char="●"/>
            </a:pPr>
            <a:r>
              <a:rPr lang="en"/>
              <a:t>Examples: strings</a:t>
            </a:r>
            <a:endParaRPr/>
          </a:p>
          <a:p>
            <a:pPr indent="0" lvl="0" marL="0" rtl="0" algn="l">
              <a:spcBef>
                <a:spcPts val="1200"/>
              </a:spcBef>
              <a:spcAft>
                <a:spcPts val="1200"/>
              </a:spcAft>
              <a:buNone/>
            </a:pPr>
            <a:r>
              <a:t/>
            </a:r>
            <a:endParaRPr/>
          </a:p>
        </p:txBody>
      </p:sp>
      <p:sp>
        <p:nvSpPr>
          <p:cNvPr id="132" name="Google Shape;132;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Datatype Overview: Strings</a:t>
            </a:r>
            <a:endParaRPr/>
          </a:p>
        </p:txBody>
      </p:sp>
      <p:sp>
        <p:nvSpPr>
          <p:cNvPr id="138" name="Google Shape;138;p29"/>
          <p:cNvSpPr txBox="1"/>
          <p:nvPr>
            <p:ph idx="1" type="body"/>
          </p:nvPr>
        </p:nvSpPr>
        <p:spPr>
          <a:xfrm>
            <a:off x="311700" y="12771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Strings are an assortment of characters wrapped in quotation marks </a:t>
            </a:r>
            <a:endParaRPr/>
          </a:p>
          <a:p>
            <a:pPr indent="-342900" lvl="0" marL="457200" rtl="0" algn="l">
              <a:spcBef>
                <a:spcPts val="0"/>
              </a:spcBef>
              <a:spcAft>
                <a:spcPts val="0"/>
              </a:spcAft>
              <a:buSzPts val="1800"/>
              <a:buChar char="●"/>
            </a:pPr>
            <a:r>
              <a:rPr lang="en"/>
              <a:t>We can also use for loops to get each character in a string!</a:t>
            </a:r>
            <a:endParaRPr/>
          </a:p>
        </p:txBody>
      </p:sp>
      <p:pic>
        <p:nvPicPr>
          <p:cNvPr id="139" name="Google Shape;139;p29"/>
          <p:cNvPicPr preferRelativeResize="0"/>
          <p:nvPr/>
        </p:nvPicPr>
        <p:blipFill rotWithShape="1">
          <a:blip r:embed="rId3">
            <a:alphaModFix/>
          </a:blip>
          <a:srcRect b="49392" l="0" r="21036" t="27895"/>
          <a:stretch/>
        </p:blipFill>
        <p:spPr>
          <a:xfrm>
            <a:off x="400000" y="3690225"/>
            <a:ext cx="7664200" cy="1341225"/>
          </a:xfrm>
          <a:prstGeom prst="rect">
            <a:avLst/>
          </a:prstGeom>
          <a:noFill/>
          <a:ln>
            <a:noFill/>
          </a:ln>
        </p:spPr>
      </p:pic>
      <p:pic>
        <p:nvPicPr>
          <p:cNvPr id="140" name="Google Shape;140;p29"/>
          <p:cNvPicPr preferRelativeResize="0"/>
          <p:nvPr/>
        </p:nvPicPr>
        <p:blipFill rotWithShape="1">
          <a:blip r:embed="rId4">
            <a:alphaModFix/>
          </a:blip>
          <a:srcRect b="0" l="0" r="0" t="0"/>
          <a:stretch/>
        </p:blipFill>
        <p:spPr>
          <a:xfrm>
            <a:off x="3068350" y="2162175"/>
            <a:ext cx="2562225" cy="1428750"/>
          </a:xfrm>
          <a:prstGeom prst="rect">
            <a:avLst/>
          </a:prstGeom>
          <a:noFill/>
          <a:ln>
            <a:noFill/>
          </a:ln>
        </p:spPr>
      </p:pic>
      <p:sp>
        <p:nvSpPr>
          <p:cNvPr id="141" name="Google Shape;141;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pic>
        <p:nvPicPr>
          <p:cNvPr id="146" name="Google Shape;146;p30"/>
          <p:cNvPicPr preferRelativeResize="0"/>
          <p:nvPr/>
        </p:nvPicPr>
        <p:blipFill>
          <a:blip r:embed="rId3">
            <a:alphaModFix/>
          </a:blip>
          <a:stretch>
            <a:fillRect/>
          </a:stretch>
        </p:blipFill>
        <p:spPr>
          <a:xfrm>
            <a:off x="1385224" y="391325"/>
            <a:ext cx="6373551" cy="4447925"/>
          </a:xfrm>
          <a:prstGeom prst="rect">
            <a:avLst/>
          </a:prstGeom>
          <a:noFill/>
          <a:ln>
            <a:noFill/>
          </a:ln>
        </p:spPr>
      </p:pic>
      <p:sp>
        <p:nvSpPr>
          <p:cNvPr id="147" name="Google Shape;147;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3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Looping through a sequence</a:t>
            </a:r>
            <a:endParaRPr/>
          </a:p>
        </p:txBody>
      </p:sp>
      <p:pic>
        <p:nvPicPr>
          <p:cNvPr id="153" name="Google Shape;153;p31"/>
          <p:cNvPicPr preferRelativeResize="0"/>
          <p:nvPr/>
        </p:nvPicPr>
        <p:blipFill>
          <a:blip r:embed="rId3">
            <a:alphaModFix/>
          </a:blip>
          <a:stretch>
            <a:fillRect/>
          </a:stretch>
        </p:blipFill>
        <p:spPr>
          <a:xfrm>
            <a:off x="569825" y="1451550"/>
            <a:ext cx="3018263" cy="2984850"/>
          </a:xfrm>
          <a:prstGeom prst="rect">
            <a:avLst/>
          </a:prstGeom>
          <a:noFill/>
          <a:ln cap="flat" cmpd="sng" w="9525">
            <a:solidFill>
              <a:schemeClr val="accent1"/>
            </a:solidFill>
            <a:prstDash val="solid"/>
            <a:round/>
            <a:headEnd len="sm" w="sm" type="none"/>
            <a:tailEnd len="sm" w="sm" type="none"/>
          </a:ln>
        </p:spPr>
      </p:pic>
      <p:pic>
        <p:nvPicPr>
          <p:cNvPr id="154" name="Google Shape;154;p31"/>
          <p:cNvPicPr preferRelativeResize="0"/>
          <p:nvPr/>
        </p:nvPicPr>
        <p:blipFill>
          <a:blip r:embed="rId4">
            <a:alphaModFix/>
          </a:blip>
          <a:stretch>
            <a:fillRect/>
          </a:stretch>
        </p:blipFill>
        <p:spPr>
          <a:xfrm>
            <a:off x="3740488" y="1550138"/>
            <a:ext cx="4938487" cy="2787687"/>
          </a:xfrm>
          <a:prstGeom prst="rect">
            <a:avLst/>
          </a:prstGeom>
          <a:noFill/>
          <a:ln cap="flat" cmpd="sng" w="9525">
            <a:solidFill>
              <a:schemeClr val="accent1"/>
            </a:solidFill>
            <a:prstDash val="solid"/>
            <a:round/>
            <a:headEnd len="sm" w="sm" type="none"/>
            <a:tailEnd len="sm" w="sm" type="none"/>
          </a:ln>
        </p:spPr>
      </p:pic>
      <p:sp>
        <p:nvSpPr>
          <p:cNvPr id="155" name="Google Shape;155;p31"/>
          <p:cNvSpPr txBox="1"/>
          <p:nvPr/>
        </p:nvSpPr>
        <p:spPr>
          <a:xfrm>
            <a:off x="5948075" y="230650"/>
            <a:ext cx="2643600" cy="714300"/>
          </a:xfrm>
          <a:prstGeom prst="rect">
            <a:avLst/>
          </a:prstGeom>
          <a:noFill/>
          <a:ln cap="flat" cmpd="sng" w="9525">
            <a:solidFill>
              <a:schemeClr val="accent3"/>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600">
                <a:solidFill>
                  <a:schemeClr val="accent3"/>
                </a:solidFill>
                <a:latin typeface="Lato"/>
                <a:ea typeface="Lato"/>
                <a:cs typeface="Lato"/>
                <a:sym typeface="Lato"/>
              </a:rPr>
              <a:t>When accessing an element at index i, use sequence[i]</a:t>
            </a:r>
            <a:endParaRPr>
              <a:solidFill>
                <a:schemeClr val="accent3"/>
              </a:solidFill>
              <a:latin typeface="Lato"/>
              <a:ea typeface="Lato"/>
              <a:cs typeface="Lato"/>
              <a:sym typeface="Lato"/>
            </a:endParaRPr>
          </a:p>
        </p:txBody>
      </p:sp>
      <p:cxnSp>
        <p:nvCxnSpPr>
          <p:cNvPr id="156" name="Google Shape;156;p31"/>
          <p:cNvCxnSpPr>
            <a:stCxn id="155" idx="2"/>
            <a:endCxn id="154" idx="0"/>
          </p:cNvCxnSpPr>
          <p:nvPr/>
        </p:nvCxnSpPr>
        <p:spPr>
          <a:xfrm flipH="1">
            <a:off x="6209675" y="944950"/>
            <a:ext cx="1060200" cy="605100"/>
          </a:xfrm>
          <a:prstGeom prst="straightConnector1">
            <a:avLst/>
          </a:prstGeom>
          <a:noFill/>
          <a:ln cap="flat" cmpd="sng" w="19050">
            <a:solidFill>
              <a:schemeClr val="accent3"/>
            </a:solidFill>
            <a:prstDash val="solid"/>
            <a:round/>
            <a:headEnd len="med" w="med" type="none"/>
            <a:tailEnd len="med" w="med" type="triangle"/>
          </a:ln>
        </p:spPr>
      </p:cxnSp>
      <p:sp>
        <p:nvSpPr>
          <p:cNvPr id="157" name="Google Shape;157;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.index()</a:t>
            </a:r>
            <a:endParaRPr/>
          </a:p>
        </p:txBody>
      </p:sp>
      <p:sp>
        <p:nvSpPr>
          <p:cNvPr id="163" name="Google Shape;163;p32"/>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Finds the first occurrence of the specified value and gives you an error if the value is not found.</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164" name="Google Shape;164;p32"/>
          <p:cNvPicPr preferRelativeResize="0"/>
          <p:nvPr/>
        </p:nvPicPr>
        <p:blipFill>
          <a:blip r:embed="rId3">
            <a:alphaModFix/>
          </a:blip>
          <a:stretch>
            <a:fillRect/>
          </a:stretch>
        </p:blipFill>
        <p:spPr>
          <a:xfrm>
            <a:off x="597300" y="2295701"/>
            <a:ext cx="8055075" cy="1864075"/>
          </a:xfrm>
          <a:prstGeom prst="rect">
            <a:avLst/>
          </a:prstGeom>
          <a:noFill/>
          <a:ln>
            <a:noFill/>
          </a:ln>
        </p:spPr>
      </p:pic>
      <p:sp>
        <p:nvSpPr>
          <p:cNvPr id="165" name="Google Shape;165;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33"/>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.count()</a:t>
            </a:r>
            <a:endParaRPr/>
          </a:p>
        </p:txBody>
      </p:sp>
      <p:sp>
        <p:nvSpPr>
          <p:cNvPr id="171" name="Google Shape;171;p33"/>
          <p:cNvSpPr txBox="1"/>
          <p:nvPr>
            <p:ph idx="1" type="body"/>
          </p:nvPr>
        </p:nvSpPr>
        <p:spPr>
          <a:xfrm>
            <a:off x="311700" y="1266325"/>
            <a:ext cx="8520600" cy="580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Counts the number of times a substring appears in a string</a:t>
            </a:r>
            <a:endParaRPr/>
          </a:p>
        </p:txBody>
      </p:sp>
      <p:pic>
        <p:nvPicPr>
          <p:cNvPr id="172" name="Google Shape;172;p33"/>
          <p:cNvPicPr preferRelativeResize="0"/>
          <p:nvPr/>
        </p:nvPicPr>
        <p:blipFill>
          <a:blip r:embed="rId3">
            <a:alphaModFix/>
          </a:blip>
          <a:stretch>
            <a:fillRect/>
          </a:stretch>
        </p:blipFill>
        <p:spPr>
          <a:xfrm>
            <a:off x="152400" y="1999525"/>
            <a:ext cx="8839201" cy="1772136"/>
          </a:xfrm>
          <a:prstGeom prst="rect">
            <a:avLst/>
          </a:prstGeom>
          <a:noFill/>
          <a:ln>
            <a:noFill/>
          </a:ln>
        </p:spPr>
      </p:pic>
      <p:sp>
        <p:nvSpPr>
          <p:cNvPr id="173" name="Google Shape;173;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74" name="Google Shape;174;p33"/>
          <p:cNvSpPr txBox="1"/>
          <p:nvPr/>
        </p:nvSpPr>
        <p:spPr>
          <a:xfrm>
            <a:off x="848200" y="3794725"/>
            <a:ext cx="62634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Open Sans"/>
                <a:ea typeface="Open Sans"/>
                <a:cs typeface="Open Sans"/>
                <a:sym typeface="Open Sans"/>
              </a:rPr>
              <a:t>&gt;&gt;&gt; s = ’abracadabra’</a:t>
            </a:r>
            <a:endParaRPr>
              <a:latin typeface="Open Sans"/>
              <a:ea typeface="Open Sans"/>
              <a:cs typeface="Open Sans"/>
              <a:sym typeface="Open Sans"/>
            </a:endParaRPr>
          </a:p>
          <a:p>
            <a:pPr indent="0" lvl="0" marL="0" rtl="0" algn="l">
              <a:spcBef>
                <a:spcPts val="0"/>
              </a:spcBef>
              <a:spcAft>
                <a:spcPts val="0"/>
              </a:spcAft>
              <a:buNone/>
            </a:pPr>
            <a:r>
              <a:rPr lang="en">
                <a:latin typeface="Open Sans"/>
                <a:ea typeface="Open Sans"/>
                <a:cs typeface="Open Sans"/>
                <a:sym typeface="Open Sans"/>
              </a:rPr>
              <a:t>&gt;&gt;&gt; s.count(‘a’) </a:t>
            </a:r>
            <a:endParaRPr>
              <a:latin typeface="Open Sans"/>
              <a:ea typeface="Open Sans"/>
              <a:cs typeface="Open Sans"/>
              <a:sym typeface="Open Sans"/>
            </a:endParaRPr>
          </a:p>
          <a:p>
            <a:pPr indent="0" lvl="0" marL="0" rtl="0" algn="l">
              <a:spcBef>
                <a:spcPts val="0"/>
              </a:spcBef>
              <a:spcAft>
                <a:spcPts val="0"/>
              </a:spcAft>
              <a:buNone/>
            </a:pPr>
            <a:r>
              <a:rPr lang="en">
                <a:latin typeface="Open Sans"/>
                <a:ea typeface="Open Sans"/>
                <a:cs typeface="Open Sans"/>
                <a:sym typeface="Open Sans"/>
              </a:rPr>
              <a:t>5</a:t>
            </a:r>
            <a:endParaRPr>
              <a:latin typeface="Open Sans"/>
              <a:ea typeface="Open Sans"/>
              <a:cs typeface="Open Sans"/>
              <a:sym typeface="Open Sans"/>
            </a:endParaRPr>
          </a:p>
          <a:p>
            <a:pPr indent="0" lvl="0" marL="0" rtl="0" algn="l">
              <a:spcBef>
                <a:spcPts val="0"/>
              </a:spcBef>
              <a:spcAft>
                <a:spcPts val="0"/>
              </a:spcAft>
              <a:buNone/>
            </a:pPr>
            <a:r>
              <a:rPr lang="en">
                <a:latin typeface="Open Sans"/>
                <a:ea typeface="Open Sans"/>
                <a:cs typeface="Open Sans"/>
                <a:sym typeface="Open Sans"/>
              </a:rPr>
              <a:t>&gt;&gt;&gt; s.count(‘a’,2)</a:t>
            </a:r>
            <a:endParaRPr>
              <a:latin typeface="Open Sans"/>
              <a:ea typeface="Open Sans"/>
              <a:cs typeface="Open Sans"/>
              <a:sym typeface="Open Sans"/>
            </a:endParaRPr>
          </a:p>
          <a:p>
            <a:pPr indent="0" lvl="0" marL="0" rtl="0" algn="l">
              <a:spcBef>
                <a:spcPts val="0"/>
              </a:spcBef>
              <a:spcAft>
                <a:spcPts val="0"/>
              </a:spcAft>
              <a:buNone/>
            </a:pPr>
            <a:r>
              <a:rPr lang="en">
                <a:latin typeface="Open Sans"/>
                <a:ea typeface="Open Sans"/>
                <a:cs typeface="Open Sans"/>
                <a:sym typeface="Open Sans"/>
              </a:rPr>
              <a:t>4</a:t>
            </a:r>
            <a:endParaRPr>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CE93D8"/>
      </a:accent2>
      <a:accent3>
        <a:srgbClr val="4DB6AC"/>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