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</p:sldIdLst>
  <p:sldSz cy="5143500" cx="9144000"/>
  <p:notesSz cx="6858000" cy="9144000"/>
  <p:embeddedFontLst>
    <p:embeddedFont>
      <p:font typeface="PT Sans Narrow"/>
      <p:regular r:id="rId48"/>
      <p:bold r:id="rId49"/>
    </p:embeddedFont>
    <p:embeddedFont>
      <p:font typeface="Lato"/>
      <p:regular r:id="rId50"/>
      <p:bold r:id="rId51"/>
      <p:italic r:id="rId52"/>
      <p:boldItalic r:id="rId53"/>
    </p:embeddedFont>
    <p:embeddedFont>
      <p:font typeface="Open Sans"/>
      <p:regular r:id="rId54"/>
      <p:bold r:id="rId55"/>
      <p:italic r:id="rId56"/>
      <p:boldItalic r:id="rId5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B759168E-71B0-4478-89D2-810C45CD99B1}">
  <a:tblStyle styleId="{B759168E-71B0-4478-89D2-810C45CD99B1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  <a:tblStyle styleId="{8B619FF0-C8FA-414A-A309-8112730236DB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BEC03018-8898-4EF4-8EC3-0CC1E1B7D33F}" styleName="Table_2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slide" Target="slides/slide38.xml"/><Relationship Id="rId43" Type="http://schemas.openxmlformats.org/officeDocument/2006/relationships/slide" Target="slides/slide37.xml"/><Relationship Id="rId46" Type="http://schemas.openxmlformats.org/officeDocument/2006/relationships/slide" Target="slides/slide40.xml"/><Relationship Id="rId45" Type="http://schemas.openxmlformats.org/officeDocument/2006/relationships/slide" Target="slides/slide39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48" Type="http://schemas.openxmlformats.org/officeDocument/2006/relationships/font" Target="fonts/PTSansNarrow-regular.fntdata"/><Relationship Id="rId47" Type="http://schemas.openxmlformats.org/officeDocument/2006/relationships/slide" Target="slides/slide41.xml"/><Relationship Id="rId49" Type="http://schemas.openxmlformats.org/officeDocument/2006/relationships/font" Target="fonts/PTSansNarrow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51" Type="http://schemas.openxmlformats.org/officeDocument/2006/relationships/font" Target="fonts/Lato-bold.fntdata"/><Relationship Id="rId50" Type="http://schemas.openxmlformats.org/officeDocument/2006/relationships/font" Target="fonts/Lato-regular.fntdata"/><Relationship Id="rId53" Type="http://schemas.openxmlformats.org/officeDocument/2006/relationships/font" Target="fonts/Lato-boldItalic.fntdata"/><Relationship Id="rId52" Type="http://schemas.openxmlformats.org/officeDocument/2006/relationships/font" Target="fonts/Lato-italic.fntdata"/><Relationship Id="rId11" Type="http://schemas.openxmlformats.org/officeDocument/2006/relationships/slide" Target="slides/slide5.xml"/><Relationship Id="rId55" Type="http://schemas.openxmlformats.org/officeDocument/2006/relationships/font" Target="fonts/OpenSans-bold.fntdata"/><Relationship Id="rId10" Type="http://schemas.openxmlformats.org/officeDocument/2006/relationships/slide" Target="slides/slide4.xml"/><Relationship Id="rId54" Type="http://schemas.openxmlformats.org/officeDocument/2006/relationships/font" Target="fonts/OpenSans-regular.fntdata"/><Relationship Id="rId13" Type="http://schemas.openxmlformats.org/officeDocument/2006/relationships/slide" Target="slides/slide7.xml"/><Relationship Id="rId57" Type="http://schemas.openxmlformats.org/officeDocument/2006/relationships/font" Target="fonts/OpenSans-boldItalic.fntdata"/><Relationship Id="rId12" Type="http://schemas.openxmlformats.org/officeDocument/2006/relationships/slide" Target="slides/slide6.xml"/><Relationship Id="rId56" Type="http://schemas.openxmlformats.org/officeDocument/2006/relationships/font" Target="fonts/OpenSans-italic.fnt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251f49d5780_1_5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251f49d5780_1_5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51f49d5780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251f49d5780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251f49d5780_1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251f49d5780_1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51f49d5780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251f49d5780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51f49d5780_1_1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251f49d5780_1_1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51f49d5780_1_2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251f49d5780_1_2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Angel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rgbClr val="695D46"/>
                </a:solidFill>
                <a:latin typeface="Open Sans"/>
                <a:ea typeface="Open Sans"/>
                <a:cs typeface="Open Sans"/>
                <a:sym typeface="Open Sans"/>
              </a:rPr>
              <a:t>some_value = 50</a:t>
            </a:r>
            <a:endParaRPr sz="1400">
              <a:solidFill>
                <a:srgbClr val="695D4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>
              <a:solidFill>
                <a:srgbClr val="695D4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rgbClr val="695D46"/>
                </a:solidFill>
                <a:latin typeface="Open Sans"/>
                <a:ea typeface="Open Sans"/>
                <a:cs typeface="Open Sans"/>
                <a:sym typeface="Open Sans"/>
              </a:rPr>
              <a:t>if some_value % 5 == 0:</a:t>
            </a:r>
            <a:endParaRPr sz="1400">
              <a:solidFill>
                <a:srgbClr val="695D4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rgbClr val="695D46"/>
                </a:solidFill>
                <a:latin typeface="Open Sans"/>
                <a:ea typeface="Open Sans"/>
                <a:cs typeface="Open Sans"/>
                <a:sym typeface="Open Sans"/>
              </a:rPr>
              <a:t>    print('this value is divisible by 5')</a:t>
            </a:r>
            <a:endParaRPr sz="1400">
              <a:solidFill>
                <a:srgbClr val="695D4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rgbClr val="695D46"/>
                </a:solidFill>
                <a:latin typeface="Open Sans"/>
                <a:ea typeface="Open Sans"/>
                <a:cs typeface="Open Sans"/>
                <a:sym typeface="Open Sans"/>
              </a:rPr>
              <a:t>else:</a:t>
            </a:r>
            <a:endParaRPr sz="1400">
              <a:solidFill>
                <a:srgbClr val="695D4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rgbClr val="695D46"/>
                </a:solidFill>
                <a:latin typeface="Open Sans"/>
                <a:ea typeface="Open Sans"/>
                <a:cs typeface="Open Sans"/>
                <a:sym typeface="Open Sans"/>
              </a:rPr>
              <a:t>    print('this value is NOT divisible by 5')</a:t>
            </a:r>
            <a:endParaRPr sz="14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251f49d5780_1_2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251f49d5780_1_2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251f49d5780_1_6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6" name="Google Shape;196;g251f49d5780_1_6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251f49d5780_1_7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3" name="Google Shape;203;g251f49d5780_1_7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251f49d5780_1_8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0" name="Google Shape;210;g251f49d5780_1_8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331bc31abb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331bc31abb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251f49d5780_1_8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0" name="Google Shape;220;g251f49d5780_1_8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51f49d5780_1_9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2" name="Google Shape;232;g251f49d5780_1_9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251f49d5780_1_10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8" name="Google Shape;248;g251f49d5780_1_10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251f49d5780_1_10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7" name="Google Shape;257;g251f49d5780_1_10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251f49d5780_1_11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6" name="Google Shape;266;g251f49d5780_1_1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251f49d5780_1_12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3" name="Google Shape;273;g251f49d5780_1_12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251f49d5780_1_12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2" name="Google Shape;282;g251f49d5780_1_12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251f49d5780_1_13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" name="Google Shape;289;g251f49d5780_1_13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251f49d5780_1_13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251f49d5780_1_13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25409bfc2a5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25409bfc2a5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331bc31abb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331bc31abb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25409bfc2a5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25409bfc2a5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25409bfc2a5_0_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7" name="Google Shape;317;g25409bfc2a5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25409bfc2a5_0_1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4" name="Google Shape;324;g25409bfc2a5_0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25409bfc2a5_0_2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" name="Google Shape;332;g25409bfc2a5_0_2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25409bfc2a5_0_6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25409bfc2a5_0_6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25409bfc2a5_0_2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25409bfc2a5_0_2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25409bfc2a5_0_3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25409bfc2a5_0_3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25409bfc2a5_0_4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25409bfc2a5_0_4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g25409bfc2a5_0_4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1" name="Google Shape;371;g25409bfc2a5_0_4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25409bfc2a5_0_6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8" name="Google Shape;378;g25409bfc2a5_0_6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331bc31abb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331bc31abb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25409bfc2a5_0_5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" name="Google Shape;388;g25409bfc2a5_0_5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25409bfc2a5_0_5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6" name="Google Shape;396;g25409bfc2a5_0_5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3427e87d01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8" name="Google Shape;88;g13427e87d01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3427e87d01_0_1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5" name="Google Shape;95;g13427e87d01_0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3427e87d01_0_3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" name="Google Shape;102;g13427e87d01_0_3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13427e87d01_0_1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9" name="Google Shape;109;g13427e87d01_0_1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3427e87d01_0_1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6" name="Google Shape;116;g13427e87d01_0_1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8" name="Google Shape;18;p2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1"/>
          <p:cNvSpPr txBox="1"/>
          <p:nvPr>
            <p:ph hasCustomPrompt="1" type="title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1"/>
          <p:cNvSpPr txBox="1"/>
          <p:nvPr>
            <p:ph idx="1" type="body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9" name="Google Shape;5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" type="body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idx="2" type="body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6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7" name="Google Shape;47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>
            <p:ph idx="1" type="body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4" name="Google Shape;5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trop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6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6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7.png"/><Relationship Id="rId4" Type="http://schemas.openxmlformats.org/officeDocument/2006/relationships/image" Target="../media/image1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4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15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5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13.png"/><Relationship Id="rId4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Functions and Loops</a:t>
            </a:r>
            <a:endParaRPr/>
          </a:p>
        </p:txBody>
      </p:sp>
      <p:sp>
        <p:nvSpPr>
          <p:cNvPr id="67" name="Google Shape;67;p13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June 21, 2023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2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Review: Overview Turtle Library </a:t>
            </a:r>
            <a:endParaRPr/>
          </a:p>
        </p:txBody>
      </p:sp>
      <p:sp>
        <p:nvSpPr>
          <p:cNvPr id="126" name="Google Shape;126;p22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turtle library is a Python library that enables users to create pictures and shapes via a virtual canvas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We can draw various shapes and fill different colors using the functionalities found in turtle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Basic commands: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turtle.forward()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turtle.backward()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turtle.right()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turtle.left()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turtle.up()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turtle.down()</a:t>
            </a:r>
            <a:endParaRPr/>
          </a:p>
        </p:txBody>
      </p:sp>
      <p:sp>
        <p:nvSpPr>
          <p:cNvPr id="127" name="Google Shape;127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3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 of Conditionals</a:t>
            </a:r>
            <a:endParaRPr/>
          </a:p>
        </p:txBody>
      </p:sp>
      <p:sp>
        <p:nvSpPr>
          <p:cNvPr id="133" name="Google Shape;133;p23"/>
          <p:cNvSpPr txBox="1"/>
          <p:nvPr>
            <p:ph idx="1" type="body"/>
          </p:nvPr>
        </p:nvSpPr>
        <p:spPr>
          <a:xfrm>
            <a:off x="311700" y="1266325"/>
            <a:ext cx="8520600" cy="61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So far, we’ve been working with programs that work in sequential order </a:t>
            </a:r>
            <a:endParaRPr/>
          </a:p>
        </p:txBody>
      </p:sp>
      <p:sp>
        <p:nvSpPr>
          <p:cNvPr id="134" name="Google Shape;134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5" name="Google Shape;135;p23"/>
          <p:cNvSpPr/>
          <p:nvPr/>
        </p:nvSpPr>
        <p:spPr>
          <a:xfrm>
            <a:off x="939400" y="2121688"/>
            <a:ext cx="1168000" cy="450050"/>
          </a:xfrm>
          <a:prstGeom prst="flowChartProcess">
            <a:avLst/>
          </a:prstGeom>
          <a:solidFill>
            <a:srgbClr val="CCA677"/>
          </a:solidFill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import turtle</a:t>
            </a:r>
            <a:endParaRPr/>
          </a:p>
        </p:txBody>
      </p:sp>
      <p:sp>
        <p:nvSpPr>
          <p:cNvPr id="136" name="Google Shape;136;p23"/>
          <p:cNvSpPr/>
          <p:nvPr/>
        </p:nvSpPr>
        <p:spPr>
          <a:xfrm>
            <a:off x="2538425" y="2121700"/>
            <a:ext cx="1351625" cy="450050"/>
          </a:xfrm>
          <a:prstGeom prst="flowChartProcess">
            <a:avLst/>
          </a:prstGeom>
          <a:solidFill>
            <a:srgbClr val="CCA677"/>
          </a:solidFill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turt = turtle.Turtle()</a:t>
            </a:r>
            <a:endParaRPr/>
          </a:p>
        </p:txBody>
      </p:sp>
      <p:sp>
        <p:nvSpPr>
          <p:cNvPr id="137" name="Google Shape;137;p23"/>
          <p:cNvSpPr/>
          <p:nvPr/>
        </p:nvSpPr>
        <p:spPr>
          <a:xfrm>
            <a:off x="4137450" y="2121688"/>
            <a:ext cx="1168000" cy="450050"/>
          </a:xfrm>
          <a:prstGeom prst="flowChartProcess">
            <a:avLst/>
          </a:prstGeom>
          <a:solidFill>
            <a:srgbClr val="CCA677"/>
          </a:solidFill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turt.forward(20)</a:t>
            </a:r>
            <a:endParaRPr/>
          </a:p>
        </p:txBody>
      </p:sp>
      <p:sp>
        <p:nvSpPr>
          <p:cNvPr id="138" name="Google Shape;138;p23"/>
          <p:cNvSpPr/>
          <p:nvPr/>
        </p:nvSpPr>
        <p:spPr>
          <a:xfrm>
            <a:off x="5736463" y="2121688"/>
            <a:ext cx="1168000" cy="450050"/>
          </a:xfrm>
          <a:prstGeom prst="flowChartProcess">
            <a:avLst/>
          </a:prstGeom>
          <a:solidFill>
            <a:srgbClr val="CCA677"/>
          </a:solidFill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turt.right(90)</a:t>
            </a:r>
            <a:endParaRPr/>
          </a:p>
        </p:txBody>
      </p:sp>
      <p:sp>
        <p:nvSpPr>
          <p:cNvPr id="139" name="Google Shape;139;p23"/>
          <p:cNvSpPr/>
          <p:nvPr/>
        </p:nvSpPr>
        <p:spPr>
          <a:xfrm>
            <a:off x="7240175" y="2121700"/>
            <a:ext cx="1232280" cy="450036"/>
          </a:xfrm>
          <a:prstGeom prst="flowChartTerminator">
            <a:avLst/>
          </a:prstGeom>
          <a:solidFill>
            <a:srgbClr val="CCA677"/>
          </a:solidFill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turt.up()</a:t>
            </a:r>
            <a:endParaRPr/>
          </a:p>
        </p:txBody>
      </p:sp>
      <p:cxnSp>
        <p:nvCxnSpPr>
          <p:cNvPr id="140" name="Google Shape;140;p23"/>
          <p:cNvCxnSpPr>
            <a:stCxn id="135" idx="3"/>
            <a:endCxn id="136" idx="1"/>
          </p:cNvCxnSpPr>
          <p:nvPr/>
        </p:nvCxnSpPr>
        <p:spPr>
          <a:xfrm>
            <a:off x="2107400" y="2346713"/>
            <a:ext cx="431100" cy="0"/>
          </a:xfrm>
          <a:prstGeom prst="straightConnector1">
            <a:avLst/>
          </a:prstGeom>
          <a:noFill/>
          <a:ln cap="flat" cmpd="sng" w="19050">
            <a:solidFill>
              <a:srgbClr val="00FFF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1" name="Google Shape;141;p23"/>
          <p:cNvCxnSpPr>
            <a:stCxn id="136" idx="3"/>
            <a:endCxn id="137" idx="1"/>
          </p:cNvCxnSpPr>
          <p:nvPr/>
        </p:nvCxnSpPr>
        <p:spPr>
          <a:xfrm>
            <a:off x="3890050" y="2346725"/>
            <a:ext cx="247500" cy="0"/>
          </a:xfrm>
          <a:prstGeom prst="straightConnector1">
            <a:avLst/>
          </a:prstGeom>
          <a:noFill/>
          <a:ln cap="flat" cmpd="sng" w="19050">
            <a:solidFill>
              <a:srgbClr val="00FFF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2" name="Google Shape;142;p23"/>
          <p:cNvCxnSpPr>
            <a:stCxn id="137" idx="3"/>
            <a:endCxn id="138" idx="1"/>
          </p:cNvCxnSpPr>
          <p:nvPr/>
        </p:nvCxnSpPr>
        <p:spPr>
          <a:xfrm>
            <a:off x="5305450" y="2346713"/>
            <a:ext cx="431100" cy="0"/>
          </a:xfrm>
          <a:prstGeom prst="straightConnector1">
            <a:avLst/>
          </a:prstGeom>
          <a:noFill/>
          <a:ln cap="flat" cmpd="sng" w="19050">
            <a:solidFill>
              <a:srgbClr val="00FFF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3" name="Google Shape;143;p23"/>
          <p:cNvCxnSpPr>
            <a:stCxn id="138" idx="3"/>
            <a:endCxn id="139" idx="1"/>
          </p:cNvCxnSpPr>
          <p:nvPr/>
        </p:nvCxnSpPr>
        <p:spPr>
          <a:xfrm>
            <a:off x="6904463" y="2346713"/>
            <a:ext cx="335700" cy="0"/>
          </a:xfrm>
          <a:prstGeom prst="straightConnector1">
            <a:avLst/>
          </a:prstGeom>
          <a:noFill/>
          <a:ln cap="flat" cmpd="sng" w="19050">
            <a:solidFill>
              <a:srgbClr val="00FFFF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 of Conditionals (cont) </a:t>
            </a:r>
            <a:endParaRPr/>
          </a:p>
        </p:txBody>
      </p:sp>
      <p:sp>
        <p:nvSpPr>
          <p:cNvPr id="149" name="Google Shape;149;p2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However, we can also create programs that have code that is executed only under certain conditions </a:t>
            </a:r>
            <a:endParaRPr/>
          </a:p>
        </p:txBody>
      </p:sp>
      <p:sp>
        <p:nvSpPr>
          <p:cNvPr id="150" name="Google Shape;150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1" name="Google Shape;151;p24"/>
          <p:cNvSpPr/>
          <p:nvPr/>
        </p:nvSpPr>
        <p:spPr>
          <a:xfrm>
            <a:off x="410775" y="3112288"/>
            <a:ext cx="1168000" cy="450050"/>
          </a:xfrm>
          <a:prstGeom prst="flowChartProcess">
            <a:avLst/>
          </a:prstGeom>
          <a:solidFill>
            <a:srgbClr val="CCA677"/>
          </a:solidFill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x = 30</a:t>
            </a:r>
            <a:endParaRPr/>
          </a:p>
        </p:txBody>
      </p:sp>
      <p:sp>
        <p:nvSpPr>
          <p:cNvPr id="152" name="Google Shape;152;p24"/>
          <p:cNvSpPr/>
          <p:nvPr/>
        </p:nvSpPr>
        <p:spPr>
          <a:xfrm>
            <a:off x="2009800" y="3112300"/>
            <a:ext cx="1168000" cy="450050"/>
          </a:xfrm>
          <a:prstGeom prst="flowChartProcess">
            <a:avLst/>
          </a:prstGeom>
          <a:solidFill>
            <a:srgbClr val="CCA677"/>
          </a:solidFill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 = 20</a:t>
            </a:r>
            <a:endParaRPr/>
          </a:p>
        </p:txBody>
      </p:sp>
      <p:sp>
        <p:nvSpPr>
          <p:cNvPr id="153" name="Google Shape;153;p24"/>
          <p:cNvSpPr/>
          <p:nvPr/>
        </p:nvSpPr>
        <p:spPr>
          <a:xfrm>
            <a:off x="5261428" y="2255050"/>
            <a:ext cx="1431100" cy="450050"/>
          </a:xfrm>
          <a:prstGeom prst="flowChartProcess">
            <a:avLst/>
          </a:prstGeom>
          <a:solidFill>
            <a:srgbClr val="CCA677"/>
          </a:solidFill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print(‘y is larger’)</a:t>
            </a:r>
            <a:endParaRPr/>
          </a:p>
        </p:txBody>
      </p:sp>
      <p:cxnSp>
        <p:nvCxnSpPr>
          <p:cNvPr id="154" name="Google Shape;154;p24"/>
          <p:cNvCxnSpPr>
            <a:stCxn id="151" idx="3"/>
            <a:endCxn id="152" idx="1"/>
          </p:cNvCxnSpPr>
          <p:nvPr/>
        </p:nvCxnSpPr>
        <p:spPr>
          <a:xfrm>
            <a:off x="1578775" y="3337313"/>
            <a:ext cx="431100" cy="0"/>
          </a:xfrm>
          <a:prstGeom prst="straightConnector1">
            <a:avLst/>
          </a:prstGeom>
          <a:noFill/>
          <a:ln cap="flat" cmpd="sng" w="19050">
            <a:solidFill>
              <a:srgbClr val="00FFF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5" name="Google Shape;155;p24"/>
          <p:cNvCxnSpPr>
            <a:stCxn id="152" idx="3"/>
          </p:cNvCxnSpPr>
          <p:nvPr/>
        </p:nvCxnSpPr>
        <p:spPr>
          <a:xfrm>
            <a:off x="3177800" y="3337325"/>
            <a:ext cx="431100" cy="0"/>
          </a:xfrm>
          <a:prstGeom prst="straightConnector1">
            <a:avLst/>
          </a:prstGeom>
          <a:noFill/>
          <a:ln cap="flat" cmpd="sng" w="19050">
            <a:solidFill>
              <a:srgbClr val="00FFF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6" name="Google Shape;156;p24"/>
          <p:cNvCxnSpPr>
            <a:stCxn id="157" idx="0"/>
            <a:endCxn id="153" idx="1"/>
          </p:cNvCxnSpPr>
          <p:nvPr/>
        </p:nvCxnSpPr>
        <p:spPr>
          <a:xfrm flipH="1" rot="10800000">
            <a:off x="4324375" y="2480175"/>
            <a:ext cx="937200" cy="482100"/>
          </a:xfrm>
          <a:prstGeom prst="straightConnector1">
            <a:avLst/>
          </a:prstGeom>
          <a:noFill/>
          <a:ln cap="flat" cmpd="sng" w="19050">
            <a:solidFill>
              <a:srgbClr val="00FFF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57" name="Google Shape;157;p24"/>
          <p:cNvSpPr/>
          <p:nvPr/>
        </p:nvSpPr>
        <p:spPr>
          <a:xfrm>
            <a:off x="3608825" y="2962275"/>
            <a:ext cx="1431100" cy="750100"/>
          </a:xfrm>
          <a:prstGeom prst="flowChartDecision">
            <a:avLst/>
          </a:prstGeom>
          <a:solidFill>
            <a:srgbClr val="CCA677"/>
          </a:solidFill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 &gt; 8</a:t>
            </a:r>
            <a:endParaRPr/>
          </a:p>
        </p:txBody>
      </p:sp>
      <p:sp>
        <p:nvSpPr>
          <p:cNvPr id="158" name="Google Shape;158;p24"/>
          <p:cNvSpPr/>
          <p:nvPr/>
        </p:nvSpPr>
        <p:spPr>
          <a:xfrm>
            <a:off x="5317402" y="3894550"/>
            <a:ext cx="1375125" cy="482100"/>
          </a:xfrm>
          <a:prstGeom prst="flowChartProcess">
            <a:avLst/>
          </a:prstGeom>
          <a:solidFill>
            <a:srgbClr val="CCA677"/>
          </a:solidFill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print(‘y is smaller’)</a:t>
            </a:r>
            <a:endParaRPr/>
          </a:p>
        </p:txBody>
      </p:sp>
      <p:cxnSp>
        <p:nvCxnSpPr>
          <p:cNvPr id="159" name="Google Shape;159;p24"/>
          <p:cNvCxnSpPr>
            <a:stCxn id="157" idx="2"/>
            <a:endCxn id="158" idx="1"/>
          </p:cNvCxnSpPr>
          <p:nvPr/>
        </p:nvCxnSpPr>
        <p:spPr>
          <a:xfrm>
            <a:off x="4324375" y="3712375"/>
            <a:ext cx="993000" cy="423300"/>
          </a:xfrm>
          <a:prstGeom prst="straightConnector1">
            <a:avLst/>
          </a:prstGeom>
          <a:noFill/>
          <a:ln cap="flat" cmpd="sng" w="19050">
            <a:solidFill>
              <a:srgbClr val="00FFF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60" name="Google Shape;160;p24"/>
          <p:cNvSpPr txBox="1"/>
          <p:nvPr/>
        </p:nvSpPr>
        <p:spPr>
          <a:xfrm>
            <a:off x="4371975" y="2389875"/>
            <a:ext cx="668100" cy="48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FFFF"/>
                </a:solidFill>
              </a:rPr>
              <a:t>True</a:t>
            </a:r>
            <a:endParaRPr>
              <a:solidFill>
                <a:srgbClr val="00FFFF"/>
              </a:solidFill>
            </a:endParaRPr>
          </a:p>
        </p:txBody>
      </p:sp>
      <p:sp>
        <p:nvSpPr>
          <p:cNvPr id="161" name="Google Shape;161;p24"/>
          <p:cNvSpPr txBox="1"/>
          <p:nvPr/>
        </p:nvSpPr>
        <p:spPr>
          <a:xfrm>
            <a:off x="4458775" y="3878538"/>
            <a:ext cx="668100" cy="48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FFFF"/>
                </a:solidFill>
              </a:rPr>
              <a:t>False</a:t>
            </a:r>
            <a:endParaRPr>
              <a:solidFill>
                <a:srgbClr val="00FFFF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are Conditionals?</a:t>
            </a:r>
            <a:endParaRPr/>
          </a:p>
        </p:txBody>
      </p:sp>
      <p:sp>
        <p:nvSpPr>
          <p:cNvPr id="167" name="Google Shape;167;p25"/>
          <p:cNvSpPr txBox="1"/>
          <p:nvPr>
            <p:ph idx="1" type="body"/>
          </p:nvPr>
        </p:nvSpPr>
        <p:spPr>
          <a:xfrm>
            <a:off x="311700" y="1266325"/>
            <a:ext cx="45387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D2E27"/>
              </a:buClr>
              <a:buSzPts val="1800"/>
              <a:buFont typeface="Open Sans"/>
              <a:buChar char="-"/>
            </a:pPr>
            <a:r>
              <a:rPr lang="en">
                <a:solidFill>
                  <a:srgbClr val="2D2E27"/>
                </a:solidFill>
              </a:rPr>
              <a:t>Conditional statements are used in many programming languages.</a:t>
            </a:r>
            <a:endParaRPr>
              <a:solidFill>
                <a:srgbClr val="2D2E27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D2E27"/>
              </a:buClr>
              <a:buSzPts val="1800"/>
              <a:buFont typeface="Open Sans"/>
              <a:buChar char="-"/>
            </a:pPr>
            <a:r>
              <a:rPr lang="en">
                <a:solidFill>
                  <a:srgbClr val="2D2E27"/>
                </a:solidFill>
              </a:rPr>
              <a:t>They execute certain lines of code, depending on if certain conditions are met.</a:t>
            </a:r>
            <a:endParaRPr>
              <a:solidFill>
                <a:srgbClr val="2D2E27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D2E27"/>
              </a:buClr>
              <a:buSzPts val="1800"/>
              <a:buFont typeface="Anaheim"/>
              <a:buChar char="-"/>
            </a:pPr>
            <a:r>
              <a:rPr lang="en">
                <a:solidFill>
                  <a:srgbClr val="2D2E27"/>
                </a:solidFill>
              </a:rPr>
              <a:t>Conditionals have three statements:</a:t>
            </a:r>
            <a:endParaRPr>
              <a:solidFill>
                <a:srgbClr val="2D2E27"/>
              </a:solidFill>
            </a:endParaRPr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D2E27"/>
              </a:buClr>
              <a:buSzPts val="1800"/>
              <a:buFont typeface="Open Sans"/>
              <a:buChar char="-"/>
            </a:pPr>
            <a:r>
              <a:rPr b="1" lang="en" sz="1800">
                <a:solidFill>
                  <a:srgbClr val="2D2E27"/>
                </a:solidFill>
              </a:rPr>
              <a:t> if, elif (else if), and else.</a:t>
            </a:r>
            <a:endParaRPr b="1" sz="1800">
              <a:solidFill>
                <a:srgbClr val="2D2E27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D2E27"/>
              </a:solidFill>
            </a:endParaRPr>
          </a:p>
        </p:txBody>
      </p:sp>
      <p:sp>
        <p:nvSpPr>
          <p:cNvPr id="168" name="Google Shape;168;p25"/>
          <p:cNvSpPr txBox="1"/>
          <p:nvPr/>
        </p:nvSpPr>
        <p:spPr>
          <a:xfrm>
            <a:off x="4954650" y="3276025"/>
            <a:ext cx="43236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2D2E27"/>
                </a:solidFill>
                <a:latin typeface="Open Sans"/>
                <a:ea typeface="Open Sans"/>
                <a:cs typeface="Open Sans"/>
                <a:sym typeface="Open Sans"/>
              </a:rPr>
              <a:t>If</a:t>
            </a:r>
            <a:r>
              <a:rPr lang="en" sz="1800">
                <a:solidFill>
                  <a:srgbClr val="2D2E27"/>
                </a:solidFill>
                <a:latin typeface="Open Sans"/>
                <a:ea typeface="Open Sans"/>
                <a:cs typeface="Open Sans"/>
                <a:sym typeface="Open Sans"/>
              </a:rPr>
              <a:t> the light is green, then go </a:t>
            </a: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🏃‍♂️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2D2E27"/>
                </a:solidFill>
                <a:latin typeface="Lato"/>
                <a:ea typeface="Lato"/>
                <a:cs typeface="Lato"/>
                <a:sym typeface="Lato"/>
              </a:rPr>
              <a:t>Elif </a:t>
            </a:r>
            <a:r>
              <a:rPr lang="en" sz="1800">
                <a:solidFill>
                  <a:srgbClr val="2D2E27"/>
                </a:solidFill>
                <a:latin typeface="Lato"/>
                <a:ea typeface="Lato"/>
                <a:cs typeface="Lato"/>
                <a:sym typeface="Lato"/>
              </a:rPr>
              <a:t>(else if) the light is yellow, then yield 😳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2D2E27"/>
                </a:solidFill>
                <a:latin typeface="Open Sans"/>
                <a:ea typeface="Open Sans"/>
                <a:cs typeface="Open Sans"/>
                <a:sym typeface="Open Sans"/>
              </a:rPr>
              <a:t>Else</a:t>
            </a:r>
            <a:r>
              <a:rPr lang="en" sz="1800">
                <a:solidFill>
                  <a:srgbClr val="2D2E27"/>
                </a:solidFill>
                <a:latin typeface="Open Sans"/>
                <a:ea typeface="Open Sans"/>
                <a:cs typeface="Open Sans"/>
                <a:sym typeface="Open Sans"/>
              </a:rPr>
              <a:t>, stop 🤚 </a:t>
            </a: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🙅‍♂️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69" name="Google Shape;16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0825" y="633925"/>
            <a:ext cx="2642100" cy="264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Comparison Operators </a:t>
            </a:r>
            <a:endParaRPr/>
          </a:p>
        </p:txBody>
      </p:sp>
      <p:graphicFrame>
        <p:nvGraphicFramePr>
          <p:cNvPr id="175" name="Google Shape;175;p26"/>
          <p:cNvGraphicFramePr/>
          <p:nvPr/>
        </p:nvGraphicFramePr>
        <p:xfrm>
          <a:off x="439150" y="12318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{8B619FF0-C8FA-414A-A309-8112730236DB}</a:tableStyleId>
              </a:tblPr>
              <a:tblGrid>
                <a:gridCol w="3816125"/>
                <a:gridCol w="3816125"/>
              </a:tblGrid>
              <a:tr h="600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== 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Equality (NOT THE SAME AS =)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600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&lt; 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Less than 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600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&gt; 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Greater than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600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&lt;= 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Less than or equal to 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600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&gt;= 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Greater than or equal to 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600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!=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Not equal to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76" name="Google Shape;176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if-else example</a:t>
            </a:r>
            <a:endParaRPr/>
          </a:p>
        </p:txBody>
      </p:sp>
      <p:sp>
        <p:nvSpPr>
          <p:cNvPr id="182" name="Google Shape;182;p27"/>
          <p:cNvSpPr txBox="1"/>
          <p:nvPr>
            <p:ph idx="1" type="body"/>
          </p:nvPr>
        </p:nvSpPr>
        <p:spPr>
          <a:xfrm>
            <a:off x="311700" y="1625000"/>
            <a:ext cx="6965100" cy="252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83" name="Google Shape;183;p27"/>
          <p:cNvSpPr txBox="1"/>
          <p:nvPr/>
        </p:nvSpPr>
        <p:spPr>
          <a:xfrm>
            <a:off x="311700" y="1625000"/>
            <a:ext cx="6965100" cy="1869600"/>
          </a:xfrm>
          <a:prstGeom prst="rect">
            <a:avLst/>
          </a:prstGeom>
          <a:solidFill>
            <a:srgbClr val="000000"/>
          </a:solidFill>
          <a:ln cap="flat" cmpd="sng" w="19050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some_value</a:t>
            </a:r>
            <a:r>
              <a:rPr lang="en" sz="16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 = 50</a:t>
            </a:r>
            <a:endParaRPr sz="1600"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if </a:t>
            </a:r>
            <a:r>
              <a:rPr lang="en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some_value</a:t>
            </a:r>
            <a:r>
              <a:rPr lang="en" sz="16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 % 5 == 0:</a:t>
            </a:r>
            <a:endParaRPr sz="1600"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   print(‘this value is divisible by 5’)</a:t>
            </a:r>
            <a:endParaRPr sz="1600"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else:</a:t>
            </a:r>
            <a:endParaRPr sz="1600"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   print(‘this value is not divisible by 5’)</a:t>
            </a:r>
            <a:endParaRPr sz="1600"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FFAB4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AB40"/>
                </a:solidFill>
                <a:latin typeface="Courier New"/>
                <a:ea typeface="Courier New"/>
                <a:cs typeface="Courier New"/>
                <a:sym typeface="Courier New"/>
              </a:rPr>
              <a:t>&gt;&gt;&gt; </a:t>
            </a:r>
            <a:r>
              <a:rPr lang="en" sz="1600">
                <a:solidFill>
                  <a:srgbClr val="434343"/>
                </a:solidFill>
                <a:latin typeface="Courier New"/>
                <a:ea typeface="Courier New"/>
                <a:cs typeface="Courier New"/>
                <a:sym typeface="Courier New"/>
              </a:rPr>
              <a:t>‘this value is divisible by 5’</a:t>
            </a:r>
            <a:endParaRPr sz="1600">
              <a:solidFill>
                <a:srgbClr val="434343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ADADAD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AB40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84" name="Google Shape;184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if-elif-else</a:t>
            </a:r>
            <a:endParaRPr/>
          </a:p>
        </p:txBody>
      </p:sp>
      <p:sp>
        <p:nvSpPr>
          <p:cNvPr id="190" name="Google Shape;190;p28"/>
          <p:cNvSpPr txBox="1"/>
          <p:nvPr>
            <p:ph idx="1" type="body"/>
          </p:nvPr>
        </p:nvSpPr>
        <p:spPr>
          <a:xfrm>
            <a:off x="311700" y="1625000"/>
            <a:ext cx="7017600" cy="218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91" name="Google Shape;191;p28"/>
          <p:cNvSpPr txBox="1"/>
          <p:nvPr/>
        </p:nvSpPr>
        <p:spPr>
          <a:xfrm>
            <a:off x="311700" y="1219300"/>
            <a:ext cx="7017600" cy="2187300"/>
          </a:xfrm>
          <a:prstGeom prst="rect">
            <a:avLst/>
          </a:prstGeom>
          <a:solidFill>
            <a:srgbClr val="000000"/>
          </a:solidFill>
          <a:ln cap="flat" cmpd="sng" w="19050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some_value</a:t>
            </a:r>
            <a:r>
              <a:rPr lang="en" sz="16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 = 6</a:t>
            </a:r>
            <a:endParaRPr sz="1600"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if </a:t>
            </a:r>
            <a:r>
              <a:rPr lang="en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some_value</a:t>
            </a:r>
            <a:r>
              <a:rPr lang="en" sz="16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 % 5 == 0:</a:t>
            </a:r>
            <a:endParaRPr sz="1600"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   print(‘this value is divisible by 5’)</a:t>
            </a:r>
            <a:endParaRPr sz="1600"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elif some_value % 3 == 0:</a:t>
            </a:r>
            <a:endParaRPr sz="1600"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   print(‘this value is divisible by 3, not 5’)</a:t>
            </a:r>
            <a:endParaRPr sz="1600"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else:</a:t>
            </a:r>
            <a:endParaRPr sz="1600"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   print(‘this value is not divisible by 5’)</a:t>
            </a:r>
            <a:endParaRPr sz="1600"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AB40"/>
                </a:solidFill>
                <a:latin typeface="Courier New"/>
                <a:ea typeface="Courier New"/>
                <a:cs typeface="Courier New"/>
                <a:sym typeface="Courier New"/>
              </a:rPr>
              <a:t>&gt;&gt;&gt; </a:t>
            </a:r>
            <a:r>
              <a:rPr lang="en" sz="1600">
                <a:solidFill>
                  <a:srgbClr val="434343"/>
                </a:solidFill>
                <a:latin typeface="Courier New"/>
                <a:ea typeface="Courier New"/>
                <a:cs typeface="Courier New"/>
                <a:sym typeface="Courier New"/>
              </a:rPr>
              <a:t>‘this value is divisible by 3, not 5’</a:t>
            </a:r>
            <a:endParaRPr sz="1600">
              <a:solidFill>
                <a:srgbClr val="434343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ADADAD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AB40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92" name="Google Shape;192;p28"/>
          <p:cNvSpPr/>
          <p:nvPr/>
        </p:nvSpPr>
        <p:spPr>
          <a:xfrm>
            <a:off x="6216700" y="2159475"/>
            <a:ext cx="2041800" cy="4713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9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Functions</a:t>
            </a:r>
            <a:endParaRPr/>
          </a:p>
        </p:txBody>
      </p:sp>
      <p:sp>
        <p:nvSpPr>
          <p:cNvPr id="199" name="Google Shape;199;p29"/>
          <p:cNvSpPr txBox="1"/>
          <p:nvPr>
            <p:ph idx="1" type="body"/>
          </p:nvPr>
        </p:nvSpPr>
        <p:spPr>
          <a:xfrm>
            <a:off x="727650" y="1152425"/>
            <a:ext cx="7688700" cy="22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Verbs of a programming language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They just run some lines of code stored elsewhere and come back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Typical usage syntax 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function_name(argument1, argument2, …, argumentx)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Some functions have zero arguments: function()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Examples: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type(var) returns the type of var</a:t>
            </a:r>
            <a:endParaRPr sz="18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max(num1, num2, num3) returns the maximum of num1, num2, num3 </a:t>
            </a:r>
            <a:endParaRPr sz="18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200" name="Google Shape;200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Why do we use functions?</a:t>
            </a:r>
            <a:endParaRPr/>
          </a:p>
        </p:txBody>
      </p:sp>
      <p:sp>
        <p:nvSpPr>
          <p:cNvPr id="206" name="Google Shape;206;p30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Break up the problem</a:t>
            </a:r>
            <a:endParaRPr sz="1600"/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The single most important technique for solving complex problems is to break it up into smaller parts</a:t>
            </a:r>
            <a:endParaRPr sz="1600"/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Use one function for each part, test that function, then move on when you’re sure it works</a:t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Avoid redundant code</a:t>
            </a:r>
            <a:endParaRPr sz="1600"/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If you’re doing roughly the same thing at multiple different points in a program, make a function for it, don’t copy-paste code</a:t>
            </a:r>
            <a:endParaRPr sz="1600"/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That way, if you have to change something, you only have to change it once</a:t>
            </a:r>
            <a:endParaRPr sz="1600"/>
          </a:p>
        </p:txBody>
      </p:sp>
      <p:sp>
        <p:nvSpPr>
          <p:cNvPr id="207" name="Google Shape;207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1"/>
          <p:cNvSpPr txBox="1"/>
          <p:nvPr>
            <p:ph type="title"/>
          </p:nvPr>
        </p:nvSpPr>
        <p:spPr>
          <a:xfrm>
            <a:off x="729450" y="1318650"/>
            <a:ext cx="42171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Syntax</a:t>
            </a:r>
            <a:endParaRPr/>
          </a:p>
        </p:txBody>
      </p:sp>
      <p:sp>
        <p:nvSpPr>
          <p:cNvPr id="213" name="Google Shape;213;p31"/>
          <p:cNvSpPr txBox="1"/>
          <p:nvPr>
            <p:ph idx="1" type="body"/>
          </p:nvPr>
        </p:nvSpPr>
        <p:spPr>
          <a:xfrm>
            <a:off x="833925" y="2069225"/>
            <a:ext cx="4298100" cy="253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100"/>
              <a:buChar char="●"/>
            </a:pPr>
            <a:r>
              <a:rPr lang="en" sz="1600">
                <a:solidFill>
                  <a:srgbClr val="595959"/>
                </a:solidFill>
              </a:rPr>
              <a:t>Starts with function signature</a:t>
            </a:r>
            <a:endParaRPr sz="1600">
              <a:solidFill>
                <a:srgbClr val="595959"/>
              </a:solidFill>
            </a:endParaRPr>
          </a:p>
          <a:p>
            <a:pPr indent="-3492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900"/>
              <a:buChar char="○"/>
            </a:pPr>
            <a:r>
              <a:rPr lang="en" sz="1600">
                <a:solidFill>
                  <a:srgbClr val="595959"/>
                </a:solidFill>
              </a:rPr>
              <a:t>def function_name(para1, para2):</a:t>
            </a:r>
            <a:endParaRPr sz="1600">
              <a:solidFill>
                <a:srgbClr val="595959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 sz="1600">
              <a:solidFill>
                <a:srgbClr val="595959"/>
              </a:solidFill>
            </a:endParaRPr>
          </a:p>
        </p:txBody>
      </p:sp>
      <p:sp>
        <p:nvSpPr>
          <p:cNvPr id="214" name="Google Shape;214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15" name="Google Shape;215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46456" y="0"/>
            <a:ext cx="3797537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31"/>
          <p:cNvSpPr/>
          <p:nvPr/>
        </p:nvSpPr>
        <p:spPr>
          <a:xfrm>
            <a:off x="5346450" y="0"/>
            <a:ext cx="2887500" cy="3027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31"/>
          <p:cNvSpPr txBox="1"/>
          <p:nvPr/>
        </p:nvSpPr>
        <p:spPr>
          <a:xfrm>
            <a:off x="7815875" y="228150"/>
            <a:ext cx="16422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Signature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Warm-up (5 min)</a:t>
            </a:r>
            <a:endParaRPr/>
          </a:p>
        </p:txBody>
      </p:sp>
      <p:sp>
        <p:nvSpPr>
          <p:cNvPr id="73" name="Google Shape;73;p1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Write in your notebook the solution to each of these problems (raise your hand if you need help!) 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5*4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12 // 5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5 % 2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10 % 3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(3*3) / (5%2) 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2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Syntax</a:t>
            </a:r>
            <a:endParaRPr/>
          </a:p>
        </p:txBody>
      </p:sp>
      <p:sp>
        <p:nvSpPr>
          <p:cNvPr id="223" name="Google Shape;223;p32"/>
          <p:cNvSpPr txBox="1"/>
          <p:nvPr>
            <p:ph idx="1" type="body"/>
          </p:nvPr>
        </p:nvSpPr>
        <p:spPr>
          <a:xfrm>
            <a:off x="778425" y="2138200"/>
            <a:ext cx="4516200" cy="243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000"/>
              <a:buChar char="●"/>
            </a:pPr>
            <a:r>
              <a:rPr lang="en" sz="1500">
                <a:solidFill>
                  <a:srgbClr val="595959"/>
                </a:solidFill>
              </a:rPr>
              <a:t>Starts with function signature</a:t>
            </a:r>
            <a:endParaRPr sz="1500">
              <a:solidFill>
                <a:srgbClr val="595959"/>
              </a:solidFill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○"/>
            </a:pPr>
            <a:r>
              <a:rPr lang="en" sz="1500">
                <a:solidFill>
                  <a:srgbClr val="595959"/>
                </a:solidFill>
              </a:rPr>
              <a:t>def function_name(para1, para2):</a:t>
            </a:r>
            <a:endParaRPr sz="1500">
              <a:solidFill>
                <a:srgbClr val="595959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000"/>
              <a:buChar char="●"/>
            </a:pPr>
            <a:r>
              <a:rPr lang="en" sz="1500">
                <a:solidFill>
                  <a:srgbClr val="595959"/>
                </a:solidFill>
              </a:rPr>
              <a:t>Everything tabbed in one step (4 spaces) is inside the function</a:t>
            </a:r>
            <a:endParaRPr sz="1500">
              <a:solidFill>
                <a:srgbClr val="595959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 sz="1500">
              <a:solidFill>
                <a:srgbClr val="595959"/>
              </a:solidFill>
            </a:endParaRPr>
          </a:p>
        </p:txBody>
      </p:sp>
      <p:sp>
        <p:nvSpPr>
          <p:cNvPr id="224" name="Google Shape;224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25" name="Google Shape;225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46456" y="0"/>
            <a:ext cx="3797537" cy="51434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6" name="Google Shape;226;p32"/>
          <p:cNvCxnSpPr/>
          <p:nvPr/>
        </p:nvCxnSpPr>
        <p:spPr>
          <a:xfrm>
            <a:off x="5759425" y="313350"/>
            <a:ext cx="0" cy="31986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227" name="Google Shape;227;p32"/>
          <p:cNvSpPr txBox="1"/>
          <p:nvPr/>
        </p:nvSpPr>
        <p:spPr>
          <a:xfrm rot="-5400000">
            <a:off x="4854900" y="1509275"/>
            <a:ext cx="1376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Inside function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32"/>
          <p:cNvSpPr/>
          <p:nvPr/>
        </p:nvSpPr>
        <p:spPr>
          <a:xfrm>
            <a:off x="5346450" y="0"/>
            <a:ext cx="2887500" cy="3027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32"/>
          <p:cNvSpPr txBox="1"/>
          <p:nvPr/>
        </p:nvSpPr>
        <p:spPr>
          <a:xfrm>
            <a:off x="7815875" y="228150"/>
            <a:ext cx="16422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Signature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3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Syntax</a:t>
            </a:r>
            <a:endParaRPr/>
          </a:p>
        </p:txBody>
      </p:sp>
      <p:sp>
        <p:nvSpPr>
          <p:cNvPr id="235" name="Google Shape;235;p33"/>
          <p:cNvSpPr txBox="1"/>
          <p:nvPr>
            <p:ph idx="1" type="body"/>
          </p:nvPr>
        </p:nvSpPr>
        <p:spPr>
          <a:xfrm>
            <a:off x="729450" y="1980550"/>
            <a:ext cx="4565400" cy="25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000"/>
              <a:buChar char="●"/>
            </a:pPr>
            <a:r>
              <a:rPr lang="en" sz="1500">
                <a:solidFill>
                  <a:srgbClr val="595959"/>
                </a:solidFill>
              </a:rPr>
              <a:t>Starts with function signature</a:t>
            </a:r>
            <a:endParaRPr sz="1500">
              <a:solidFill>
                <a:srgbClr val="595959"/>
              </a:solidFill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○"/>
            </a:pPr>
            <a:r>
              <a:rPr lang="en" sz="1500">
                <a:solidFill>
                  <a:srgbClr val="595959"/>
                </a:solidFill>
              </a:rPr>
              <a:t>def function_name(para1, para2):</a:t>
            </a:r>
            <a:endParaRPr sz="1500">
              <a:solidFill>
                <a:srgbClr val="595959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000"/>
              <a:buChar char="●"/>
            </a:pPr>
            <a:r>
              <a:rPr lang="en" sz="1500"/>
              <a:t>Everything tabbed in one step (4 spaces) is inside the function</a:t>
            </a:r>
            <a:endParaRPr sz="1500">
              <a:solidFill>
                <a:srgbClr val="595959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000"/>
              <a:buChar char="●"/>
            </a:pPr>
            <a:r>
              <a:rPr lang="en" sz="1500">
                <a:solidFill>
                  <a:srgbClr val="595959"/>
                </a:solidFill>
              </a:rPr>
              <a:t>The function ends</a:t>
            </a:r>
            <a:r>
              <a:rPr lang="en" sz="1500"/>
              <a:t> as soon as it sees a line that’s not tabbed in, t</a:t>
            </a:r>
            <a:endParaRPr sz="1500">
              <a:solidFill>
                <a:srgbClr val="595959"/>
              </a:solidFill>
            </a:endParaRPr>
          </a:p>
        </p:txBody>
      </p:sp>
      <p:sp>
        <p:nvSpPr>
          <p:cNvPr id="236" name="Google Shape;236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37" name="Google Shape;237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46456" y="0"/>
            <a:ext cx="3797537" cy="51434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38" name="Google Shape;238;p33"/>
          <p:cNvCxnSpPr/>
          <p:nvPr/>
        </p:nvCxnSpPr>
        <p:spPr>
          <a:xfrm>
            <a:off x="5759425" y="313350"/>
            <a:ext cx="0" cy="31986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239" name="Google Shape;239;p33"/>
          <p:cNvSpPr txBox="1"/>
          <p:nvPr/>
        </p:nvSpPr>
        <p:spPr>
          <a:xfrm rot="-5400000">
            <a:off x="4854900" y="1509275"/>
            <a:ext cx="1376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Inside function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0" name="Google Shape;240;p33"/>
          <p:cNvCxnSpPr/>
          <p:nvPr/>
        </p:nvCxnSpPr>
        <p:spPr>
          <a:xfrm>
            <a:off x="7661225" y="3911700"/>
            <a:ext cx="0" cy="1231800"/>
          </a:xfrm>
          <a:prstGeom prst="straightConnector1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241" name="Google Shape;241;p33"/>
          <p:cNvSpPr txBox="1"/>
          <p:nvPr/>
        </p:nvSpPr>
        <p:spPr>
          <a:xfrm rot="-5400000">
            <a:off x="7036925" y="4136250"/>
            <a:ext cx="16422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Outside function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33"/>
          <p:cNvSpPr/>
          <p:nvPr/>
        </p:nvSpPr>
        <p:spPr>
          <a:xfrm>
            <a:off x="5346450" y="3825200"/>
            <a:ext cx="2087700" cy="302700"/>
          </a:xfrm>
          <a:prstGeom prst="rect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p33"/>
          <p:cNvSpPr txBox="1"/>
          <p:nvPr/>
        </p:nvSpPr>
        <p:spPr>
          <a:xfrm>
            <a:off x="5740050" y="3511950"/>
            <a:ext cx="16422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Not tabbed in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33"/>
          <p:cNvSpPr/>
          <p:nvPr/>
        </p:nvSpPr>
        <p:spPr>
          <a:xfrm>
            <a:off x="5346450" y="0"/>
            <a:ext cx="2887500" cy="3027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33"/>
          <p:cNvSpPr txBox="1"/>
          <p:nvPr/>
        </p:nvSpPr>
        <p:spPr>
          <a:xfrm>
            <a:off x="7815875" y="228150"/>
            <a:ext cx="16422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Signature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Frequent Error: Incorrect number of arguments</a:t>
            </a:r>
            <a:endParaRPr/>
          </a:p>
        </p:txBody>
      </p:sp>
      <p:sp>
        <p:nvSpPr>
          <p:cNvPr id="251" name="Google Shape;251;p34"/>
          <p:cNvSpPr txBox="1"/>
          <p:nvPr>
            <p:ph idx="1" type="body"/>
          </p:nvPr>
        </p:nvSpPr>
        <p:spPr>
          <a:xfrm>
            <a:off x="727650" y="1325975"/>
            <a:ext cx="7688700" cy="22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Unless some of your arguments are optional (more on that much later), the number of parameters must equal the number of arguments</a:t>
            </a:r>
            <a:endParaRPr sz="1500"/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Some errors you might get for “def star(xpos, ypos, slength):”</a:t>
            </a:r>
            <a:endParaRPr sz="1500"/>
          </a:p>
        </p:txBody>
      </p:sp>
      <p:sp>
        <p:nvSpPr>
          <p:cNvPr id="252" name="Google Shape;252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53" name="Google Shape;253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5543" y="2274625"/>
            <a:ext cx="8092918" cy="1157875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54" name="Google Shape;254;p3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5537" y="3459775"/>
            <a:ext cx="8092924" cy="1203453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35"/>
          <p:cNvSpPr txBox="1"/>
          <p:nvPr>
            <p:ph type="title"/>
          </p:nvPr>
        </p:nvSpPr>
        <p:spPr>
          <a:xfrm>
            <a:off x="727650" y="249625"/>
            <a:ext cx="81486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200"/>
              <a:t>Frequent Error: Calling a function without parens()</a:t>
            </a:r>
            <a:endParaRPr sz="3200"/>
          </a:p>
        </p:txBody>
      </p:sp>
      <p:sp>
        <p:nvSpPr>
          <p:cNvPr id="260" name="Google Shape;260;p35"/>
          <p:cNvSpPr txBox="1"/>
          <p:nvPr>
            <p:ph idx="1" type="body"/>
          </p:nvPr>
        </p:nvSpPr>
        <p:spPr>
          <a:xfrm>
            <a:off x="727650" y="1214775"/>
            <a:ext cx="7688700" cy="22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Parentheses are required to call a function, even if it takes in no arguments</a:t>
            </a:r>
            <a:endParaRPr sz="1700"/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word = input   # does not call input, but assigns the function input to word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word = input()  # calls input(), assigning the user’s input (function output) to word</a:t>
            </a:r>
            <a:endParaRPr sz="1500"/>
          </a:p>
        </p:txBody>
      </p:sp>
      <p:sp>
        <p:nvSpPr>
          <p:cNvPr id="261" name="Google Shape;261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62" name="Google Shape;262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4488" y="2857775"/>
            <a:ext cx="4580652" cy="180545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63" name="Google Shape;263;p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72638" y="2857768"/>
            <a:ext cx="3826875" cy="1234302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Return</a:t>
            </a:r>
            <a:endParaRPr/>
          </a:p>
        </p:txBody>
      </p:sp>
      <p:sp>
        <p:nvSpPr>
          <p:cNvPr id="269" name="Google Shape;269;p36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Return values are used to get information out of a function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Every function returns exactly one value</a:t>
            </a:r>
            <a:endParaRPr sz="18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By default, it returns a special Python value called None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Once a function returns, it ends immediately</a:t>
            </a:r>
            <a:endParaRPr sz="1800"/>
          </a:p>
        </p:txBody>
      </p:sp>
      <p:sp>
        <p:nvSpPr>
          <p:cNvPr id="270" name="Google Shape;270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3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Print vs. Return</a:t>
            </a:r>
            <a:endParaRPr/>
          </a:p>
        </p:txBody>
      </p:sp>
      <p:sp>
        <p:nvSpPr>
          <p:cNvPr id="276" name="Google Shape;276;p37"/>
          <p:cNvSpPr txBox="1"/>
          <p:nvPr>
            <p:ph idx="1" type="body"/>
          </p:nvPr>
        </p:nvSpPr>
        <p:spPr>
          <a:xfrm>
            <a:off x="727650" y="1332675"/>
            <a:ext cx="7688700" cy="11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1500"/>
              <a:t>Print is used to output to the console</a:t>
            </a:r>
            <a:endParaRPr sz="1500"/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1500"/>
              <a:t>Return is used to pass information out from a function to a larger program</a:t>
            </a:r>
            <a:endParaRPr sz="1500"/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1500"/>
              <a:t>A function can print any number of things, but it can only return once</a:t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 sz="1500"/>
          </a:p>
        </p:txBody>
      </p:sp>
      <p:sp>
        <p:nvSpPr>
          <p:cNvPr id="277" name="Google Shape;277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78" name="Google Shape;278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2687" y="2704725"/>
            <a:ext cx="1968901" cy="1570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15087" y="2704725"/>
            <a:ext cx="5936226" cy="2196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3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What does the following program print?</a:t>
            </a:r>
            <a:endParaRPr/>
          </a:p>
        </p:txBody>
      </p:sp>
      <p:sp>
        <p:nvSpPr>
          <p:cNvPr id="285" name="Google Shape;285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86" name="Google Shape;286;p38"/>
          <p:cNvSpPr txBox="1"/>
          <p:nvPr/>
        </p:nvSpPr>
        <p:spPr>
          <a:xfrm>
            <a:off x="3144600" y="1400025"/>
            <a:ext cx="2854800" cy="3167100"/>
          </a:xfrm>
          <a:prstGeom prst="rect">
            <a:avLst/>
          </a:prstGeom>
          <a:noFill/>
          <a:ln cap="flat" cmpd="sng" w="19050">
            <a:solidFill>
              <a:srgbClr val="ADADA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def</a:t>
            </a:r>
            <a:r>
              <a:rPr b="1" i="0" lang="en" sz="1400" u="none" cap="none" strike="noStrike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i="0" lang="en" sz="1400" u="none" cap="none" strike="noStrike">
                <a:solidFill>
                  <a:srgbClr val="3C78D8"/>
                </a:solidFill>
                <a:latin typeface="Courier New"/>
                <a:ea typeface="Courier New"/>
                <a:cs typeface="Courier New"/>
                <a:sym typeface="Courier New"/>
              </a:rPr>
              <a:t>double_triple</a:t>
            </a:r>
            <a:r>
              <a:rPr b="1" i="0" lang="en" sz="1400" u="none" cap="none" strike="noStrike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(x):</a:t>
            </a:r>
            <a:endParaRPr b="1" i="0" sz="1400" u="none" cap="none" strike="noStrike">
              <a:solidFill>
                <a:schemeClr val="accent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i="0" lang="en" sz="1400" u="none" cap="none" strike="noStrike">
                <a:solidFill>
                  <a:srgbClr val="FF9900"/>
                </a:solidFill>
                <a:latin typeface="Courier New"/>
                <a:ea typeface="Courier New"/>
                <a:cs typeface="Courier New"/>
                <a:sym typeface="Courier New"/>
              </a:rPr>
              <a:t>return</a:t>
            </a:r>
            <a:r>
              <a:rPr b="1" i="0" lang="en" sz="1400" u="none" cap="none" strike="noStrike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 x*3</a:t>
            </a:r>
            <a:endParaRPr b="1" i="0" sz="1400" u="none" cap="none" strike="noStrike">
              <a:solidFill>
                <a:schemeClr val="accent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accent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def</a:t>
            </a:r>
            <a:r>
              <a:rPr b="1" i="0" lang="en" sz="1400" u="none" cap="none" strike="noStrike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i="0" lang="en" sz="1400" u="none" cap="none" strike="noStrike">
                <a:solidFill>
                  <a:srgbClr val="3C78D8"/>
                </a:solidFill>
                <a:latin typeface="Courier New"/>
                <a:ea typeface="Courier New"/>
                <a:cs typeface="Courier New"/>
                <a:sym typeface="Courier New"/>
              </a:rPr>
              <a:t>triple_double</a:t>
            </a:r>
            <a:r>
              <a:rPr b="1" i="0" lang="en" sz="1400" u="none" cap="none" strike="noStrike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(y):</a:t>
            </a:r>
            <a:endParaRPr b="1" i="0" sz="1400" u="none" cap="none" strike="noStrike">
              <a:solidFill>
                <a:schemeClr val="accent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">
                <a:solidFill>
                  <a:schemeClr val="accent3"/>
                </a:solidFill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b="1" i="0" lang="en" sz="1400" u="none" cap="none" strike="noStrike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(y*3)</a:t>
            </a:r>
            <a:endParaRPr b="1" i="0" sz="1400" u="none" cap="none" strike="noStrike">
              <a:solidFill>
                <a:schemeClr val="accent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accent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a</a:t>
            </a:r>
            <a:r>
              <a:rPr b="1" i="0" lang="en" sz="1400" u="none" cap="none" strike="noStrike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 = </a:t>
            </a:r>
            <a:r>
              <a:rPr b="1" i="0" lang="en" sz="1400" u="none" cap="none" strike="noStrike">
                <a:solidFill>
                  <a:srgbClr val="3C78D8"/>
                </a:solidFill>
                <a:latin typeface="Courier New"/>
                <a:ea typeface="Courier New"/>
                <a:cs typeface="Courier New"/>
                <a:sym typeface="Courier New"/>
              </a:rPr>
              <a:t>double_triple</a:t>
            </a:r>
            <a:r>
              <a:rPr b="1" i="0" lang="en" sz="1400" u="none" cap="none" strike="noStrike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(5)</a:t>
            </a:r>
            <a:endParaRPr b="1" i="0" sz="1400" u="none" cap="none" strike="noStrike">
              <a:solidFill>
                <a:schemeClr val="accent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b</a:t>
            </a:r>
            <a:r>
              <a:rPr b="1" i="0" lang="en" sz="1400" u="none" cap="none" strike="noStrike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 = </a:t>
            </a:r>
            <a:r>
              <a:rPr b="1" lang="en">
                <a:solidFill>
                  <a:srgbClr val="3C78D8"/>
                </a:solidFill>
                <a:latin typeface="Courier New"/>
                <a:ea typeface="Courier New"/>
                <a:cs typeface="Courier New"/>
                <a:sym typeface="Courier New"/>
              </a:rPr>
              <a:t>triple_double</a:t>
            </a:r>
            <a:r>
              <a:rPr b="1" i="0" lang="en" sz="1400" u="none" cap="none" strike="noStrike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(7)-2</a:t>
            </a:r>
            <a:endParaRPr b="1" i="0" sz="1400" u="none" cap="none" strike="noStrike">
              <a:solidFill>
                <a:schemeClr val="accent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accent3"/>
                </a:solidFill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b="1" i="0" lang="en" sz="1400" u="none" cap="none" strike="noStrike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b="1" lang="en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a</a:t>
            </a:r>
            <a:r>
              <a:rPr b="1" i="0" lang="en" sz="1400" u="none" cap="none" strike="noStrike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b="1" i="0" sz="1400" u="none" cap="none" strike="noStrike">
              <a:solidFill>
                <a:schemeClr val="accent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accent3"/>
                </a:solidFill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b="1" i="0" lang="en" sz="1400" u="none" cap="none" strike="noStrike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b="1" lang="en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b</a:t>
            </a:r>
            <a:r>
              <a:rPr b="1" i="0" lang="en" sz="1400" u="none" cap="none" strike="noStrike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b="1" i="0" sz="1200" u="none" cap="none" strike="noStrike">
              <a:solidFill>
                <a:schemeClr val="accent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39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Function Exercise # 1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p39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Write a function that checks whether or not a number is divisible by 5.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Have a single parameter in the function signature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Ex: def isNumDivisibleBy5(myNum):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isNumDivisibleBy5(50)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Output: True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isNumDivisibleBy5(14)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Output: False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40"/>
          <p:cNvSpPr txBox="1"/>
          <p:nvPr>
            <p:ph type="title"/>
          </p:nvPr>
        </p:nvSpPr>
        <p:spPr>
          <a:xfrm>
            <a:off x="222225" y="146850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Function Exercise # 2</a:t>
            </a:r>
            <a:endParaRPr/>
          </a:p>
        </p:txBody>
      </p:sp>
      <p:sp>
        <p:nvSpPr>
          <p:cNvPr id="298" name="Google Shape;298;p40"/>
          <p:cNvSpPr txBox="1"/>
          <p:nvPr>
            <p:ph idx="1" type="body"/>
          </p:nvPr>
        </p:nvSpPr>
        <p:spPr>
          <a:xfrm>
            <a:off x="311700" y="1099300"/>
            <a:ext cx="56718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Write 2 functions that converts temperature.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The first one should take in a temperature value as an argument in Celsius and convert it to Fahrenheit. </a:t>
            </a:r>
            <a:r>
              <a:rPr b="1" lang="en"/>
              <a:t>Return</a:t>
            </a:r>
            <a:r>
              <a:rPr lang="en"/>
              <a:t> the temperature in Fahrenheit.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The second one should take in a temperature value as an argument in Fahrenheit and convert it to Celsius. </a:t>
            </a:r>
            <a:r>
              <a:rPr b="1" lang="en"/>
              <a:t>Return</a:t>
            </a:r>
            <a:r>
              <a:rPr lang="en"/>
              <a:t> the temperature in Celsius.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/>
              <a:t>Challenge: Round up the conversions in each function to the nearest </a:t>
            </a:r>
            <a:r>
              <a:rPr b="1" lang="en"/>
              <a:t>multiple</a:t>
            </a:r>
            <a:r>
              <a:rPr b="1" lang="en"/>
              <a:t> of 5 and return it. </a:t>
            </a:r>
            <a:endParaRPr b="1"/>
          </a:p>
        </p:txBody>
      </p:sp>
      <p:sp>
        <p:nvSpPr>
          <p:cNvPr id="299" name="Google Shape;299;p40"/>
          <p:cNvSpPr txBox="1"/>
          <p:nvPr/>
        </p:nvSpPr>
        <p:spPr>
          <a:xfrm>
            <a:off x="5983500" y="1753775"/>
            <a:ext cx="3119400" cy="29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677"/>
              </a:spcBef>
              <a:spcAft>
                <a:spcPts val="0"/>
              </a:spcAft>
              <a:buNone/>
            </a:pPr>
            <a:r>
              <a:rPr b="1" lang="en" sz="1500">
                <a:latin typeface="Times New Roman"/>
                <a:ea typeface="Times New Roman"/>
                <a:cs typeface="Times New Roman"/>
                <a:sym typeface="Times New Roman"/>
              </a:rPr>
              <a:t>Example: </a:t>
            </a:r>
            <a:endParaRPr b="1"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49"/>
              </a:spcBef>
              <a:spcAft>
                <a:spcPts val="0"/>
              </a:spcAft>
              <a:buNone/>
            </a:pPr>
            <a:r>
              <a:rPr lang="en" sz="1500">
                <a:latin typeface="Consolas"/>
                <a:ea typeface="Consolas"/>
                <a:cs typeface="Consolas"/>
                <a:sym typeface="Consolas"/>
              </a:rPr>
              <a:t>&gt;&gt;&gt; </a:t>
            </a:r>
            <a:r>
              <a:rPr lang="en" sz="1500">
                <a:latin typeface="Times New Roman"/>
                <a:ea typeface="Times New Roman"/>
                <a:cs typeface="Times New Roman"/>
                <a:sym typeface="Times New Roman"/>
              </a:rPr>
              <a:t>opt_conv_F_to_C</a:t>
            </a:r>
            <a:r>
              <a:rPr lang="en" sz="1500">
                <a:latin typeface="Consolas"/>
                <a:ea typeface="Consolas"/>
                <a:cs typeface="Consolas"/>
                <a:sym typeface="Consolas"/>
              </a:rPr>
              <a:t>(-40.0) </a:t>
            </a:r>
            <a:endParaRPr sz="1500"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197"/>
              </a:spcBef>
              <a:spcAft>
                <a:spcPts val="0"/>
              </a:spcAft>
              <a:buNone/>
            </a:pPr>
            <a:r>
              <a:rPr lang="en" sz="1500">
                <a:latin typeface="Consolas"/>
                <a:ea typeface="Consolas"/>
                <a:cs typeface="Consolas"/>
                <a:sym typeface="Consolas"/>
              </a:rPr>
              <a:t>-40.0 </a:t>
            </a:r>
            <a:endParaRPr sz="1500"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198"/>
              </a:spcBef>
              <a:spcAft>
                <a:spcPts val="0"/>
              </a:spcAft>
              <a:buNone/>
            </a:pPr>
            <a:r>
              <a:rPr lang="en" sz="1500">
                <a:latin typeface="Consolas"/>
                <a:ea typeface="Consolas"/>
                <a:cs typeface="Consolas"/>
                <a:sym typeface="Consolas"/>
              </a:rPr>
              <a:t>&gt;&gt;&gt; </a:t>
            </a:r>
            <a:r>
              <a:rPr lang="en" sz="1500">
                <a:latin typeface="Times New Roman"/>
                <a:ea typeface="Times New Roman"/>
                <a:cs typeface="Times New Roman"/>
                <a:sym typeface="Times New Roman"/>
              </a:rPr>
              <a:t>opt_conv_F_to_C</a:t>
            </a:r>
            <a:r>
              <a:rPr lang="en" sz="1500">
                <a:latin typeface="Consolas"/>
                <a:ea typeface="Consolas"/>
                <a:cs typeface="Consolas"/>
                <a:sym typeface="Consolas"/>
              </a:rPr>
              <a:t>(-32.0) </a:t>
            </a:r>
            <a:endParaRPr sz="1500"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197"/>
              </a:spcBef>
              <a:spcAft>
                <a:spcPts val="0"/>
              </a:spcAft>
              <a:buNone/>
            </a:pPr>
            <a:r>
              <a:rPr lang="en" sz="1500">
                <a:latin typeface="Consolas"/>
                <a:ea typeface="Consolas"/>
                <a:cs typeface="Consolas"/>
                <a:sym typeface="Consolas"/>
              </a:rPr>
              <a:t>-35.0</a:t>
            </a:r>
            <a:endParaRPr sz="1500"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149"/>
              </a:spcBef>
              <a:spcAft>
                <a:spcPts val="0"/>
              </a:spcAft>
              <a:buNone/>
            </a:pPr>
            <a:r>
              <a:rPr lang="en" sz="1500">
                <a:latin typeface="Consolas"/>
                <a:ea typeface="Consolas"/>
                <a:cs typeface="Consolas"/>
                <a:sym typeface="Consolas"/>
              </a:rPr>
              <a:t>&gt;&gt;&gt; </a:t>
            </a:r>
            <a:r>
              <a:rPr lang="en" sz="1500">
                <a:latin typeface="Times New Roman"/>
                <a:ea typeface="Times New Roman"/>
                <a:cs typeface="Times New Roman"/>
                <a:sym typeface="Times New Roman"/>
              </a:rPr>
              <a:t>opt_conv_F_to_C</a:t>
            </a:r>
            <a:r>
              <a:rPr lang="en" sz="1500">
                <a:latin typeface="Consolas"/>
                <a:ea typeface="Consolas"/>
                <a:cs typeface="Consolas"/>
                <a:sym typeface="Consolas"/>
              </a:rPr>
              <a:t>(32.0) </a:t>
            </a:r>
            <a:endParaRPr sz="1500"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197"/>
              </a:spcBef>
              <a:spcAft>
                <a:spcPts val="0"/>
              </a:spcAft>
              <a:buNone/>
            </a:pPr>
            <a:r>
              <a:rPr lang="en" sz="1500">
                <a:latin typeface="Consolas"/>
                <a:ea typeface="Consolas"/>
                <a:cs typeface="Consolas"/>
                <a:sym typeface="Consolas"/>
              </a:rPr>
              <a:t>0.0 </a:t>
            </a:r>
            <a:endParaRPr sz="1500"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198"/>
              </a:spcBef>
              <a:spcAft>
                <a:spcPts val="0"/>
              </a:spcAft>
              <a:buNone/>
            </a:pPr>
            <a:r>
              <a:rPr lang="en" sz="1500">
                <a:latin typeface="Consolas"/>
                <a:ea typeface="Consolas"/>
                <a:cs typeface="Consolas"/>
                <a:sym typeface="Consolas"/>
              </a:rPr>
              <a:t>&gt;&gt;&gt; </a:t>
            </a:r>
            <a:r>
              <a:rPr lang="en" sz="1500">
                <a:latin typeface="Times New Roman"/>
                <a:ea typeface="Times New Roman"/>
                <a:cs typeface="Times New Roman"/>
                <a:sym typeface="Times New Roman"/>
              </a:rPr>
              <a:t>opt_conv_F_to_C</a:t>
            </a:r>
            <a:r>
              <a:rPr lang="en" sz="1500">
                <a:latin typeface="Consolas"/>
                <a:ea typeface="Consolas"/>
                <a:cs typeface="Consolas"/>
                <a:sym typeface="Consolas"/>
              </a:rPr>
              <a:t>(41.0) </a:t>
            </a:r>
            <a:endParaRPr sz="1500"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197"/>
              </a:spcBef>
              <a:spcAft>
                <a:spcPts val="0"/>
              </a:spcAft>
              <a:buNone/>
            </a:pPr>
            <a:r>
              <a:rPr lang="en" sz="1500">
                <a:latin typeface="Consolas"/>
                <a:ea typeface="Consolas"/>
                <a:cs typeface="Consolas"/>
                <a:sym typeface="Consolas"/>
              </a:rPr>
              <a:t>5.0</a:t>
            </a:r>
            <a:endParaRPr sz="1500"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198"/>
              </a:spcBef>
              <a:spcAft>
                <a:spcPts val="0"/>
              </a:spcAft>
              <a:buNone/>
            </a:pPr>
            <a:r>
              <a:rPr lang="en" sz="1500">
                <a:latin typeface="Consolas"/>
                <a:ea typeface="Consolas"/>
                <a:cs typeface="Consolas"/>
                <a:sym typeface="Consolas"/>
              </a:rPr>
              <a:t>&gt;&gt;&gt; </a:t>
            </a:r>
            <a:r>
              <a:rPr lang="en" sz="1500">
                <a:latin typeface="Times New Roman"/>
                <a:ea typeface="Times New Roman"/>
                <a:cs typeface="Times New Roman"/>
                <a:sym typeface="Times New Roman"/>
              </a:rPr>
              <a:t>opt_conv_F_to_C</a:t>
            </a:r>
            <a:r>
              <a:rPr lang="en" sz="1500">
                <a:latin typeface="Consolas"/>
                <a:ea typeface="Consolas"/>
                <a:cs typeface="Consolas"/>
                <a:sym typeface="Consolas"/>
              </a:rPr>
              <a:t>(100.0) </a:t>
            </a:r>
            <a:endParaRPr sz="1500"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197"/>
              </a:spcBef>
              <a:spcAft>
                <a:spcPts val="0"/>
              </a:spcAft>
              <a:buNone/>
            </a:pPr>
            <a:r>
              <a:rPr lang="en" sz="1500">
                <a:latin typeface="Consolas"/>
                <a:ea typeface="Consolas"/>
                <a:cs typeface="Consolas"/>
                <a:sym typeface="Consolas"/>
              </a:rPr>
              <a:t>40.0</a:t>
            </a:r>
            <a:endParaRPr sz="1500"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300" name="Google Shape;300;p40"/>
          <p:cNvSpPr txBox="1"/>
          <p:nvPr/>
        </p:nvSpPr>
        <p:spPr>
          <a:xfrm>
            <a:off x="5828975" y="1292065"/>
            <a:ext cx="3119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73" lvl="0" marL="464324" marR="314008" rtl="0" algn="ctr">
              <a:lnSpc>
                <a:spcPct val="110154"/>
              </a:lnSpc>
              <a:spcBef>
                <a:spcPts val="1626"/>
              </a:spcBef>
              <a:spcAft>
                <a:spcPts val="0"/>
              </a:spcAft>
              <a:buNone/>
            </a:pPr>
            <a:r>
              <a:rPr lang="en" sz="1800"/>
              <a:t>C/5 = (F - 32)/9</a:t>
            </a:r>
            <a:endParaRPr sz="18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4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Function Exercise # 3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6" name="Google Shape;306;p41"/>
          <p:cNvSpPr txBox="1"/>
          <p:nvPr>
            <p:ph idx="1" type="body"/>
          </p:nvPr>
        </p:nvSpPr>
        <p:spPr>
          <a:xfrm>
            <a:off x="311700" y="1266325"/>
            <a:ext cx="45387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Using Python’s turtle graphics, draw an octagon with sides of length 100 with an embedded star as shown in the figure below.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Hint: You can also think of the embedded star as 8 embedded equilateral triangles.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Challenge: Fill in the embedded star or the triangles</a:t>
            </a:r>
            <a:endParaRPr/>
          </a:p>
        </p:txBody>
      </p:sp>
      <p:pic>
        <p:nvPicPr>
          <p:cNvPr id="307" name="Google Shape;307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50400" y="1152425"/>
            <a:ext cx="3829500" cy="3085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Warm-up (5 min)</a:t>
            </a:r>
            <a:endParaRPr/>
          </a:p>
        </p:txBody>
      </p:sp>
      <p:sp>
        <p:nvSpPr>
          <p:cNvPr id="79" name="Google Shape;79;p15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Write in your notebook the solution to each of these problems (we can also confirm in your code as well!) 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5*4 = 20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12 // 5  = 2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5 % 2 = 1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10 % 3 = 1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(3*3) / (5%2) = 9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42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are Loops?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p42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-"/>
            </a:pPr>
            <a:r>
              <a:rPr lang="en"/>
              <a:t>Loops are statements that can be used to execute a block of code repeatedly as long as conditions are satisfied. 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-"/>
            </a:pPr>
            <a:r>
              <a:rPr lang="en"/>
              <a:t>There are two types of main loops in Python:</a:t>
            </a:r>
            <a:endParaRPr/>
          </a:p>
          <a:p>
            <a:pPr indent="-34290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-"/>
            </a:pPr>
            <a:r>
              <a:rPr lang="en"/>
              <a:t>For</a:t>
            </a:r>
            <a:endParaRPr/>
          </a:p>
          <a:p>
            <a:pPr indent="-34290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-"/>
            </a:pPr>
            <a:r>
              <a:rPr lang="en"/>
              <a:t>While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-"/>
            </a:pPr>
            <a:r>
              <a:rPr lang="en"/>
              <a:t>BUT you can put loops inside of each other, so any combination of that is called a Nested Loop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 Light"/>
              <a:buChar char="-"/>
            </a:pPr>
            <a:r>
              <a:rPr lang="en" sz="1800"/>
              <a:t>Loop inside of a loop!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p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43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 Loops </a:t>
            </a:r>
            <a:endParaRPr/>
          </a:p>
        </p:txBody>
      </p:sp>
      <p:sp>
        <p:nvSpPr>
          <p:cNvPr id="320" name="Google Shape;320;p43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A for loop iterates through a sequence, accessing one element of the sequence for each loop iteration.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Used to remove redundant/repetitive code (executing that code for a set number of times) 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The general form is the following </a:t>
            </a:r>
            <a:endParaRPr sz="20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for i in range(num): </a:t>
            </a:r>
            <a:endParaRPr sz="1600"/>
          </a:p>
          <a:p>
            <a:pPr indent="-330200" lvl="2" marL="1371600" rtl="0" algn="l">
              <a:spcBef>
                <a:spcPts val="0"/>
              </a:spcBef>
              <a:spcAft>
                <a:spcPts val="0"/>
              </a:spcAft>
              <a:buSzPts val="1600"/>
              <a:buChar char="■"/>
            </a:pPr>
            <a:r>
              <a:rPr lang="en" sz="1600"/>
              <a:t>print(i)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Note: counting begins at 0 in computer science </a:t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2000"/>
          </a:p>
        </p:txBody>
      </p:sp>
      <p:sp>
        <p:nvSpPr>
          <p:cNvPr id="321" name="Google Shape;321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4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7" name="Google Shape;327;p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28" name="Google Shape;328;p44"/>
          <p:cNvSpPr txBox="1"/>
          <p:nvPr/>
        </p:nvSpPr>
        <p:spPr>
          <a:xfrm>
            <a:off x="499550" y="1152425"/>
            <a:ext cx="7213200" cy="1255500"/>
          </a:xfrm>
          <a:prstGeom prst="rect">
            <a:avLst/>
          </a:prstGeom>
          <a:solidFill>
            <a:srgbClr val="000000"/>
          </a:solidFill>
          <a:ln cap="flat" cmpd="sng" w="19050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fruits = [‘apple’, ‘banana’, ‘orange’, ‘mango’]</a:t>
            </a:r>
            <a:endParaRPr sz="18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AB40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for </a:t>
            </a: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ele </a:t>
            </a:r>
            <a:r>
              <a:rPr lang="en" sz="1800">
                <a:solidFill>
                  <a:srgbClr val="FFAB40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in </a:t>
            </a: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fruits:</a:t>
            </a:r>
            <a:endParaRPr sz="18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1800">
                <a:solidFill>
                  <a:srgbClr val="FF00FF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(ele)</a:t>
            </a:r>
            <a:endParaRPr sz="18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AB40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29" name="Google Shape;329;p44"/>
          <p:cNvSpPr txBox="1"/>
          <p:nvPr/>
        </p:nvSpPr>
        <p:spPr>
          <a:xfrm>
            <a:off x="499550" y="2789425"/>
            <a:ext cx="1870200" cy="1439700"/>
          </a:xfrm>
          <a:prstGeom prst="rect">
            <a:avLst/>
          </a:prstGeom>
          <a:solidFill>
            <a:srgbClr val="000000"/>
          </a:solidFill>
          <a:ln cap="flat" cmpd="sng" w="19050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apple</a:t>
            </a:r>
            <a:endParaRPr sz="18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banana</a:t>
            </a:r>
            <a:endParaRPr sz="18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orange</a:t>
            </a:r>
            <a:endParaRPr sz="18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mango</a:t>
            </a:r>
            <a:endParaRPr sz="18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AB40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4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 Loop Exercise # 1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5" name="Google Shape;335;p45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Open Sans"/>
              <a:buChar char="-"/>
            </a:pPr>
            <a:r>
              <a:rPr lang="en" sz="7200"/>
              <a:t>Create a function that takes in two arguments.</a:t>
            </a:r>
            <a:endParaRPr sz="7200"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Open Sans"/>
              <a:buChar char="-"/>
            </a:pPr>
            <a:r>
              <a:rPr lang="en" sz="7200"/>
              <a:t>Add up all of the even numbers between the two arguments and return the sum.</a:t>
            </a:r>
            <a:endParaRPr sz="7200"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Open Sans"/>
              <a:buChar char="-"/>
            </a:pPr>
            <a:r>
              <a:rPr lang="en" sz="7200"/>
              <a:t>If the second input is smaller than the first, make the program print “Invalid range” and return 0</a:t>
            </a:r>
            <a:endParaRPr sz="72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72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7200"/>
              <a:t>Output Example:</a:t>
            </a:r>
            <a:endParaRPr sz="72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7200"/>
              <a:t>print(add_evens(2,11))</a:t>
            </a:r>
            <a:endParaRPr sz="72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7200"/>
              <a:t>print(add_evens(11,2))</a:t>
            </a:r>
            <a:endParaRPr sz="72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7200"/>
              <a:t>print(add_evens(3,11))</a:t>
            </a:r>
            <a:endParaRPr sz="72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72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16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336" name="Google Shape;336;p4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4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 Loop and Function Exercise: Prime or Not?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2" name="Google Shape;342;p46"/>
          <p:cNvSpPr txBox="1"/>
          <p:nvPr>
            <p:ph idx="1" type="body"/>
          </p:nvPr>
        </p:nvSpPr>
        <p:spPr>
          <a:xfrm>
            <a:off x="311700" y="1379775"/>
            <a:ext cx="5133600" cy="371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Write a function called </a:t>
            </a:r>
            <a:r>
              <a:rPr b="1" lang="en"/>
              <a:t>is_prime(num)</a:t>
            </a:r>
            <a:r>
              <a:rPr lang="en"/>
              <a:t> that checks if a number is prime or not and </a:t>
            </a:r>
            <a:r>
              <a:rPr lang="en"/>
              <a:t>return a boolean.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Ex: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is_prime(11)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True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is_prime(20)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False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343" name="Google Shape;343;p46"/>
          <p:cNvSpPr txBox="1"/>
          <p:nvPr>
            <p:ph idx="1" type="body"/>
          </p:nvPr>
        </p:nvSpPr>
        <p:spPr>
          <a:xfrm>
            <a:off x="3275000" y="2532925"/>
            <a:ext cx="5133600" cy="371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Hint: Iterate </a:t>
            </a:r>
            <a:r>
              <a:rPr lang="en"/>
              <a:t>through</a:t>
            </a:r>
            <a:r>
              <a:rPr lang="en"/>
              <a:t> a range of numbers until the midway point of the number being checked and use a conditional to check if the number is prime or not.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4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While Loops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9" name="Google Shape;349;p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50" name="Google Shape;350;p47"/>
          <p:cNvSpPr txBox="1"/>
          <p:nvPr/>
        </p:nvSpPr>
        <p:spPr>
          <a:xfrm>
            <a:off x="629875" y="1207550"/>
            <a:ext cx="8063400" cy="18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Anaheim"/>
              <a:buChar char="-"/>
            </a:pPr>
            <a:r>
              <a:rPr lang="en" sz="200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Start with the while keyword, and some boolean expression that determines whether the loop will keep going at each step</a:t>
            </a:r>
            <a:endParaRPr sz="20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Anaheim"/>
              <a:buChar char="-"/>
            </a:pPr>
            <a:r>
              <a:rPr lang="en" sz="200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Anything tabbed in is inside the loop</a:t>
            </a:r>
            <a:endParaRPr sz="20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Anaheim"/>
              <a:buChar char="-"/>
            </a:pPr>
            <a:r>
              <a:rPr lang="en" sz="200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The first line tabbed back out is outside of the loop</a:t>
            </a:r>
            <a:endParaRPr sz="20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2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51" name="Google Shape;351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17763" y="2633850"/>
            <a:ext cx="6108474" cy="1900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4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While Loop - Definite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7" name="Google Shape;357;p4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58" name="Google Shape;358;p48"/>
          <p:cNvSpPr txBox="1"/>
          <p:nvPr/>
        </p:nvSpPr>
        <p:spPr>
          <a:xfrm>
            <a:off x="629875" y="1207550"/>
            <a:ext cx="8063400" cy="18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Anaheim"/>
              <a:buChar char="-"/>
            </a:pPr>
            <a:r>
              <a:rPr lang="en" sz="200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boolean_expression must eventually become False, otherwise the program never ends</a:t>
            </a:r>
            <a:endParaRPr sz="20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Anaheim"/>
              <a:buChar char="-"/>
            </a:pPr>
            <a:r>
              <a:rPr lang="en" sz="200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This means that whatever variables are involved in boolean_expression must change during the loop</a:t>
            </a:r>
            <a:endParaRPr sz="20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0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59" name="Google Shape;359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0550" y="3107700"/>
            <a:ext cx="4862050" cy="136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49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Common Mistake - Infinite Loop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5" name="Google Shape;365;p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66" name="Google Shape;366;p49"/>
          <p:cNvSpPr txBox="1"/>
          <p:nvPr/>
        </p:nvSpPr>
        <p:spPr>
          <a:xfrm>
            <a:off x="481475" y="1152425"/>
            <a:ext cx="63222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Anaheim"/>
              <a:buChar char="-"/>
            </a:pPr>
            <a:r>
              <a:rPr lang="en" sz="200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boolean_expression must eventually become False, otherwise the program never ends</a:t>
            </a:r>
            <a:endParaRPr sz="20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Anaheim"/>
              <a:buChar char="-"/>
            </a:pPr>
            <a:r>
              <a:rPr lang="en" sz="200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This means that whatever variables are involved in boolean_expression must change during the loop</a:t>
            </a:r>
            <a:endParaRPr sz="20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Anaheim"/>
              <a:buChar char="-"/>
            </a:pPr>
            <a:r>
              <a:rPr lang="en" sz="200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Getting out of this: Ctrl+C (usually)</a:t>
            </a:r>
            <a:endParaRPr sz="20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2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67" name="Google Shape;367;p49"/>
          <p:cNvSpPr txBox="1"/>
          <p:nvPr/>
        </p:nvSpPr>
        <p:spPr>
          <a:xfrm>
            <a:off x="892425" y="3216450"/>
            <a:ext cx="5001000" cy="1553400"/>
          </a:xfrm>
          <a:prstGeom prst="rect">
            <a:avLst/>
          </a:prstGeom>
          <a:solidFill>
            <a:srgbClr val="000000"/>
          </a:solidFill>
          <a:ln cap="flat" cmpd="sng" w="19050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AB40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while</a:t>
            </a:r>
            <a:r>
              <a:rPr lang="en" sz="16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 boolean_expression:</a:t>
            </a:r>
            <a:endParaRPr sz="1600">
              <a:solidFill>
                <a:srgbClr val="ADADAD"/>
              </a:solidFill>
              <a:highlight>
                <a:srgbClr val="062542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1600">
                <a:solidFill>
                  <a:srgbClr val="FF00FF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lang="en" sz="16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600">
                <a:solidFill>
                  <a:srgbClr val="00FF00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"This is inside the loop"</a:t>
            </a:r>
            <a:r>
              <a:rPr lang="en" sz="16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6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1600">
                <a:solidFill>
                  <a:srgbClr val="FF00FF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lang="en" sz="16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600">
                <a:solidFill>
                  <a:srgbClr val="00FF00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"So is this"</a:t>
            </a:r>
            <a:r>
              <a:rPr lang="en" sz="16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6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00FF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lang="en" sz="16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600">
                <a:solidFill>
                  <a:srgbClr val="00FF00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"This is not"</a:t>
            </a:r>
            <a:r>
              <a:rPr lang="en" sz="16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6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pic>
        <p:nvPicPr>
          <p:cNvPr id="368" name="Google Shape;368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88000" y="1152425"/>
            <a:ext cx="1356225" cy="3676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5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While Loop Exercise</a:t>
            </a:r>
            <a:endParaRPr/>
          </a:p>
        </p:txBody>
      </p:sp>
      <p:sp>
        <p:nvSpPr>
          <p:cNvPr id="374" name="Google Shape;374;p50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34343"/>
                </a:solidFill>
              </a:rPr>
              <a:t>Write a WHILE loop that adds all the numbers up to 100.</a:t>
            </a:r>
            <a:endParaRPr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375" name="Google Shape;375;p5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5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While loop and Function Exercise: Octal Conversion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1" name="Google Shape;381;p51"/>
          <p:cNvSpPr txBox="1"/>
          <p:nvPr>
            <p:ph idx="1" type="body"/>
          </p:nvPr>
        </p:nvSpPr>
        <p:spPr>
          <a:xfrm>
            <a:off x="284825" y="1152425"/>
            <a:ext cx="46878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 this problem you will convert base-10 integers into octal, a base-8 number system written using 8 possible digits (0 - 7).  Octal numbers are written such that each position corresponds to a power of 8.  For example, the decimal number 250 written in octal is 372: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382" name="Google Shape;382;p51"/>
          <p:cNvGraphicFramePr/>
          <p:nvPr/>
        </p:nvGraphicFramePr>
        <p:xfrm>
          <a:off x="1076750" y="3577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{BEC03018-8898-4EF4-8EC3-0CC1E1B7D33F}</a:tableStyleId>
              </a:tblPr>
              <a:tblGrid>
                <a:gridCol w="835875"/>
                <a:gridCol w="1090250"/>
                <a:gridCol w="969125"/>
              </a:tblGrid>
              <a:tr h="3744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0" marB="63500" marR="63500" marL="63500"/>
                </a:tc>
              </a:tr>
              <a:tr h="4092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3 * 82</a:t>
                      </a:r>
                      <a:endParaRPr sz="1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7 * 81</a:t>
                      </a:r>
                      <a:endParaRPr sz="1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 * 80</a:t>
                      </a:r>
                      <a:endParaRPr sz="1800"/>
                    </a:p>
                  </a:txBody>
                  <a:tcPr marT="63500" marB="63500" marR="63500" marL="63500"/>
                </a:tc>
              </a:tr>
            </a:tbl>
          </a:graphicData>
        </a:graphic>
      </p:graphicFrame>
      <p:sp>
        <p:nvSpPr>
          <p:cNvPr id="383" name="Google Shape;383;p51"/>
          <p:cNvSpPr txBox="1"/>
          <p:nvPr/>
        </p:nvSpPr>
        <p:spPr>
          <a:xfrm>
            <a:off x="311700" y="4455125"/>
            <a:ext cx="5135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Also </a:t>
            </a: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written as 192 + 56 + 2 = 250.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84" name="Google Shape;384;p51"/>
          <p:cNvSpPr txBox="1"/>
          <p:nvPr/>
        </p:nvSpPr>
        <p:spPr>
          <a:xfrm>
            <a:off x="5118838" y="1163400"/>
            <a:ext cx="3385500" cy="28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Write a function with the signature dec_to_oct(decimal_num) to do this conversion.</a:t>
            </a:r>
            <a:endParaRPr b="1" sz="18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Calibri"/>
                <a:ea typeface="Calibri"/>
                <a:cs typeface="Calibri"/>
                <a:sym typeface="Calibri"/>
              </a:rPr>
              <a:t>Hints: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Calibri"/>
              <a:buChar char="●"/>
            </a:pPr>
            <a:r>
              <a:rPr lang="en" sz="1500">
                <a:latin typeface="Calibri"/>
                <a:ea typeface="Calibri"/>
                <a:cs typeface="Calibri"/>
                <a:sym typeface="Calibri"/>
              </a:rPr>
              <a:t>Your final output will be a string.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Calibri"/>
              <a:buChar char="●"/>
            </a:pPr>
            <a:r>
              <a:rPr lang="en" sz="1500">
                <a:latin typeface="Calibri"/>
                <a:ea typeface="Calibri"/>
                <a:cs typeface="Calibri"/>
                <a:sym typeface="Calibri"/>
              </a:rPr>
              <a:t>Modulus is very helpful here!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85" name="Google Shape;385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97175" y="3098950"/>
            <a:ext cx="2028825" cy="1895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Warm-up #2: Creating Tuesday Folder and Python file </a:t>
            </a:r>
            <a:endParaRPr/>
          </a:p>
        </p:txBody>
      </p:sp>
      <p:sp>
        <p:nvSpPr>
          <p:cNvPr id="85" name="Google Shape;85;p16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Create a new directory in your USB drive called ‘Tuesday’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Navigate to your ‘Tuesday’ </a:t>
            </a:r>
            <a:r>
              <a:rPr lang="en"/>
              <a:t>directory (use cd filename)</a:t>
            </a:r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52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Nested Loops!</a:t>
            </a:r>
            <a:endParaRPr/>
          </a:p>
        </p:txBody>
      </p:sp>
      <p:sp>
        <p:nvSpPr>
          <p:cNvPr id="391" name="Google Shape;391;p5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92" name="Google Shape;392;p52"/>
          <p:cNvSpPr txBox="1"/>
          <p:nvPr/>
        </p:nvSpPr>
        <p:spPr>
          <a:xfrm>
            <a:off x="436750" y="1349925"/>
            <a:ext cx="3187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Lato"/>
                <a:ea typeface="Lato"/>
                <a:cs typeface="Lato"/>
                <a:sym typeface="Lato"/>
              </a:rPr>
              <a:t>Loops inside of loops!</a:t>
            </a:r>
            <a:endParaRPr sz="20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000">
                <a:latin typeface="Lato"/>
                <a:ea typeface="Lato"/>
                <a:cs typeface="Lato"/>
                <a:sym typeface="Lato"/>
              </a:rPr>
              <a:t>Inner loop can depend on outer loop, but doesn’t have to</a:t>
            </a:r>
            <a:endParaRPr sz="20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0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93" name="Google Shape;393;p52"/>
          <p:cNvSpPr txBox="1"/>
          <p:nvPr/>
        </p:nvSpPr>
        <p:spPr>
          <a:xfrm>
            <a:off x="4130450" y="1745850"/>
            <a:ext cx="4031700" cy="1651800"/>
          </a:xfrm>
          <a:prstGeom prst="rect">
            <a:avLst/>
          </a:prstGeom>
          <a:solidFill>
            <a:srgbClr val="000000"/>
          </a:solidFill>
          <a:ln cap="flat" cmpd="sng" w="19050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AB40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 i </a:t>
            </a:r>
            <a:r>
              <a:rPr lang="en" sz="1800">
                <a:solidFill>
                  <a:srgbClr val="FFAB40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800">
                <a:solidFill>
                  <a:srgbClr val="FF00FF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range</a:t>
            </a: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(3):</a:t>
            </a:r>
            <a:endParaRPr sz="18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1800">
                <a:solidFill>
                  <a:srgbClr val="FFAB40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 j </a:t>
            </a:r>
            <a:r>
              <a:rPr lang="en" sz="1800">
                <a:solidFill>
                  <a:srgbClr val="FFAB40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800">
                <a:solidFill>
                  <a:srgbClr val="FF00FF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range</a:t>
            </a: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(i+1):</a:t>
            </a:r>
            <a:endParaRPr sz="18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        </a:t>
            </a:r>
            <a:r>
              <a:rPr lang="en" sz="1800">
                <a:solidFill>
                  <a:srgbClr val="FFAB40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if</a:t>
            </a: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 (i+j)%2 == 0:</a:t>
            </a:r>
            <a:endParaRPr sz="18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</a:t>
            </a:r>
            <a:r>
              <a:rPr lang="en" sz="1800">
                <a:solidFill>
                  <a:srgbClr val="FF00FF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800">
                <a:solidFill>
                  <a:srgbClr val="00FF00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'even'</a:t>
            </a:r>
            <a:r>
              <a:rPr lang="en" sz="1800">
                <a:solidFill>
                  <a:srgbClr val="ADADAD"/>
                </a:solidFill>
                <a:highlight>
                  <a:srgbClr val="000000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8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ADADAD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53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Nested Loop and Turtle: More practice!</a:t>
            </a:r>
            <a:endParaRPr/>
          </a:p>
        </p:txBody>
      </p:sp>
      <p:pic>
        <p:nvPicPr>
          <p:cNvPr id="399" name="Google Shape;399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2650" y="1370875"/>
            <a:ext cx="6253972" cy="298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0" name="Google Shape;400;p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81697" y="590725"/>
            <a:ext cx="2432828" cy="2352801"/>
          </a:xfrm>
          <a:prstGeom prst="rect">
            <a:avLst/>
          </a:prstGeom>
          <a:noFill/>
          <a:ln>
            <a:noFill/>
          </a:ln>
        </p:spPr>
      </p:pic>
      <p:sp>
        <p:nvSpPr>
          <p:cNvPr id="401" name="Google Shape;401;p5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en"/>
              <a:t>Types</a:t>
            </a:r>
            <a:endParaRPr/>
          </a:p>
        </p:txBody>
      </p:sp>
      <p:sp>
        <p:nvSpPr>
          <p:cNvPr id="91" name="Google Shape;91;p17"/>
          <p:cNvSpPr txBox="1"/>
          <p:nvPr>
            <p:ph idx="1" type="body"/>
          </p:nvPr>
        </p:nvSpPr>
        <p:spPr>
          <a:xfrm>
            <a:off x="701700" y="1152425"/>
            <a:ext cx="8130600" cy="22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b="1" lang="en" sz="1700"/>
              <a:t>Strings (str)</a:t>
            </a:r>
            <a:r>
              <a:rPr lang="en" sz="1700"/>
              <a:t> : consecutive series of characters ( can be indicated by either single or double quotes)</a:t>
            </a:r>
            <a:br>
              <a:rPr lang="en" sz="1700"/>
            </a:br>
            <a:r>
              <a:rPr lang="en" sz="1700"/>
              <a:t>“Hello World” 	‘robot’	“asdf(&amp;%*&amp;^%”</a:t>
            </a:r>
            <a:endParaRPr sz="17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b="1" lang="en" sz="1700"/>
              <a:t>Integers (int)</a:t>
            </a:r>
            <a:r>
              <a:rPr lang="en" sz="1700"/>
              <a:t> : whole numbers</a:t>
            </a:r>
            <a:br>
              <a:rPr lang="en" sz="1700"/>
            </a:br>
            <a:r>
              <a:rPr lang="en" sz="1700"/>
              <a:t>42	3	100000 	-9</a:t>
            </a:r>
            <a:endParaRPr sz="17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b="1" lang="en" sz="1700"/>
              <a:t>Floating point numbers (float)</a:t>
            </a:r>
            <a:r>
              <a:rPr lang="en" sz="1700"/>
              <a:t>: Rational numbers (Note: limited accuracy can cause some oddities)</a:t>
            </a:r>
            <a:br>
              <a:rPr lang="en" sz="1700"/>
            </a:br>
            <a:r>
              <a:rPr lang="en" sz="1700"/>
              <a:t>3.0	2.73	1.99	-0.5</a:t>
            </a:r>
            <a:endParaRPr sz="17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b="1" lang="en" sz="1700"/>
              <a:t>Booleans (bool):</a:t>
            </a:r>
            <a:br>
              <a:rPr lang="en" sz="1700"/>
            </a:br>
            <a:r>
              <a:rPr lang="en" sz="1700"/>
              <a:t>True 	False</a:t>
            </a:r>
            <a:endParaRPr sz="1700"/>
          </a:p>
        </p:txBody>
      </p:sp>
      <p:pic>
        <p:nvPicPr>
          <p:cNvPr id="92" name="Google Shape;92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23673" y="3312538"/>
            <a:ext cx="3220125" cy="642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8"/>
          <p:cNvSpPr txBox="1"/>
          <p:nvPr>
            <p:ph type="title"/>
          </p:nvPr>
        </p:nvSpPr>
        <p:spPr>
          <a:xfrm>
            <a:off x="311700" y="704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en"/>
              <a:t>Operators</a:t>
            </a:r>
            <a:endParaRPr/>
          </a:p>
        </p:txBody>
      </p:sp>
      <p:graphicFrame>
        <p:nvGraphicFramePr>
          <p:cNvPr id="98" name="Google Shape;98;p18"/>
          <p:cNvGraphicFramePr/>
          <p:nvPr/>
        </p:nvGraphicFramePr>
        <p:xfrm>
          <a:off x="974925" y="7449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{B759168E-71B0-4478-89D2-810C45CD99B1}</a:tableStyleId>
              </a:tblPr>
              <a:tblGrid>
                <a:gridCol w="2366850"/>
                <a:gridCol w="2366850"/>
                <a:gridCol w="2366850"/>
              </a:tblGrid>
              <a:tr h="4593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Operator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Name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Example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</a:tr>
              <a:tr h="4593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=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assignment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x=y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</a:tr>
              <a:tr h="4593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+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addition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x+y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</a:tr>
              <a:tr h="4593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-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subtraction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x-y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</a:tr>
              <a:tr h="4593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*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multiplication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x*y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</a:tr>
              <a:tr h="4593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/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division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x/y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</a:tr>
              <a:tr h="4593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%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modul</a:t>
                      </a:r>
                      <a:r>
                        <a:rPr lang="en" sz="1900"/>
                        <a:t>o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x%y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</a:tr>
              <a:tr h="4593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**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exponentiation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x**y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</a:tr>
              <a:tr h="4593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//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Floor division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" sz="1900" u="none" cap="none" strike="noStrike"/>
                        <a:t>x//y</a:t>
                      </a:r>
                      <a:endParaRPr sz="1900" u="none" cap="none" strike="noStrike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99" name="Google Shape;99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9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en"/>
              <a:t>Math</a:t>
            </a:r>
            <a:r>
              <a:rPr lang="en"/>
              <a:t> Exercise #1</a:t>
            </a:r>
            <a:endParaRPr/>
          </a:p>
        </p:txBody>
      </p:sp>
      <p:sp>
        <p:nvSpPr>
          <p:cNvPr id="105" name="Google Shape;105;p19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300"/>
              <a:buNone/>
            </a:pPr>
            <a:r>
              <a:rPr lang="en"/>
              <a:t>How many years and months are represented by 165 months?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Before coding, think about how can you use floor division and the modulo </a:t>
            </a:r>
            <a:r>
              <a:rPr lang="en"/>
              <a:t>operator</a:t>
            </a:r>
            <a:r>
              <a:rPr lang="en"/>
              <a:t> to get the correct number of years and months 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How do you think we can do this? (hint: how many months in a year?) </a:t>
            </a:r>
            <a:endParaRPr/>
          </a:p>
        </p:txBody>
      </p:sp>
      <p:sp>
        <p:nvSpPr>
          <p:cNvPr id="106" name="Google Shape;106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Input</a:t>
            </a:r>
            <a:endParaRPr/>
          </a:p>
        </p:txBody>
      </p:sp>
      <p:sp>
        <p:nvSpPr>
          <p:cNvPr id="112" name="Google Shape;112;p20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input(prompt_sting) takes in a prompt string (optional), returns whatever string the user inputs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Unlike print, input only takes in ONE string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13" name="Google Shape;113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Type Conversions</a:t>
            </a:r>
            <a:endParaRPr/>
          </a:p>
        </p:txBody>
      </p:sp>
      <p:sp>
        <p:nvSpPr>
          <p:cNvPr id="119" name="Google Shape;119;p2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input() only returns strings, even when the user types in only digits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What if you want to do math with the input?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int(x) converts x to an integer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If x is a float, this truncates the value (rounds </a:t>
            </a:r>
            <a:r>
              <a:rPr lang="en" sz="1800" u="sng"/>
              <a:t>down</a:t>
            </a:r>
            <a:r>
              <a:rPr lang="en" sz="1800"/>
              <a:t> to the nearest integer)</a:t>
            </a:r>
            <a:endParaRPr sz="18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If x is a string, this only works if the string is only digits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float(x) converts x to a floating point number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str(x) converts x to a string</a:t>
            </a:r>
            <a:endParaRPr/>
          </a:p>
        </p:txBody>
      </p:sp>
      <p:sp>
        <p:nvSpPr>
          <p:cNvPr id="120" name="Google Shape;120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CE93D8"/>
      </a:accent2>
      <a:accent3>
        <a:srgbClr val="4DB6AC"/>
      </a:accent3>
      <a:accent4>
        <a:srgbClr val="FF9800"/>
      </a:accent4>
      <a:accent5>
        <a:srgbClr val="009668"/>
      </a:accent5>
      <a:accent6>
        <a:srgbClr val="EEFF41"/>
      </a:accent6>
      <a:hlink>
        <a:srgbClr val="009668"/>
      </a:hlink>
      <a:folHlink>
        <a:srgbClr val="0096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