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y="5143500" cx="9144000"/>
  <p:notesSz cx="6858000" cy="9144000"/>
  <p:embeddedFontLst>
    <p:embeddedFont>
      <p:font typeface="PT Sans Narrow"/>
      <p:regular r:id="rId49"/>
      <p:bold r:id="rId50"/>
    </p:embeddedFont>
    <p:embeddedFont>
      <p:font typeface="Lato"/>
      <p:regular r:id="rId51"/>
      <p:bold r:id="rId52"/>
      <p:italic r:id="rId53"/>
      <p:boldItalic r:id="rId54"/>
    </p:embeddedFont>
    <p:embeddedFont>
      <p:font typeface="Open Sans"/>
      <p:regular r:id="rId55"/>
      <p:bold r:id="rId56"/>
      <p:italic r:id="rId57"/>
      <p:boldItalic r:id="rId5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A95F1E3-12AA-4908-A903-89A6C015085E}">
  <a:tblStyle styleId="{CA95F1E3-12AA-4908-A903-89A6C015085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font" Target="fonts/PTSansNarrow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Lato-regular.fntdata"/><Relationship Id="rId50" Type="http://schemas.openxmlformats.org/officeDocument/2006/relationships/font" Target="fonts/PTSansNarrow-bold.fntdata"/><Relationship Id="rId53" Type="http://schemas.openxmlformats.org/officeDocument/2006/relationships/font" Target="fonts/Lato-italic.fntdata"/><Relationship Id="rId52" Type="http://schemas.openxmlformats.org/officeDocument/2006/relationships/font" Target="fonts/Lato-bold.fntdata"/><Relationship Id="rId11" Type="http://schemas.openxmlformats.org/officeDocument/2006/relationships/slide" Target="slides/slide5.xml"/><Relationship Id="rId55" Type="http://schemas.openxmlformats.org/officeDocument/2006/relationships/font" Target="fonts/OpenSans-regular.fntdata"/><Relationship Id="rId10" Type="http://schemas.openxmlformats.org/officeDocument/2006/relationships/slide" Target="slides/slide4.xml"/><Relationship Id="rId54" Type="http://schemas.openxmlformats.org/officeDocument/2006/relationships/font" Target="fonts/Lato-boldItalic.fntdata"/><Relationship Id="rId13" Type="http://schemas.openxmlformats.org/officeDocument/2006/relationships/slide" Target="slides/slide7.xml"/><Relationship Id="rId57" Type="http://schemas.openxmlformats.org/officeDocument/2006/relationships/font" Target="fonts/OpenSans-italic.fntdata"/><Relationship Id="rId12" Type="http://schemas.openxmlformats.org/officeDocument/2006/relationships/slide" Target="slides/slide6.xml"/><Relationship Id="rId56" Type="http://schemas.openxmlformats.org/officeDocument/2006/relationships/font" Target="fonts/OpenSans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8" Type="http://schemas.openxmlformats.org/officeDocument/2006/relationships/font" Target="fonts/OpenSans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0a7596fe02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0a7596fe02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0a7596fe02_0_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0a7596fe02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0a7596fe02_0_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0a7596fe02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0a7596fe02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0a7596fe02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0a7596fe02_0_7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0a7596fe02_0_7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34e717c4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34e717c4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34e717c47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34e717c47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The list (remember indexing?)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List operations: [], +, *, in, not in, len, [:]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Accessing, changing items in your list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34e717c47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34e717c47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34e717c47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34e717c47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34e717c47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34e717c47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4e717c476_0_5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4e717c476_0_5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34e717c47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34e717c47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34e717c476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34e717c476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34e717c476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34e717c47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34e717c476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34e717c47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34e717c476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34e717c476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0a7596fe02_0_7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0a7596fe02_0_7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34e717c476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34e717c476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34e717c476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34e717c476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34e717c476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34e717c476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Angel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Concatenation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Repetition with *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Length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Indexing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Make a 'for' loop that prints each letter of a string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Slicing with :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lang="en" sz="1000">
                <a:solidFill>
                  <a:schemeClr val="dk1"/>
                </a:solidFill>
              </a:rPr>
              <a:t>Substrings</a:t>
            </a:r>
            <a:endParaRPr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for i in range(len('hello world')): print('hello world'[i])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hello world'[3:5]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for i in range(len(a)): print(a[:i])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a.count('l')</a:t>
            </a:r>
            <a:endParaRPr sz="18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a.center(w)</a:t>
            </a:r>
            <a:endParaRPr b="1" sz="1000">
              <a:solidFill>
                <a:schemeClr val="dk1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AutoNum type="arabicPeriod"/>
            </a:pPr>
            <a:r>
              <a:rPr b="1" lang="en" sz="1000">
                <a:solidFill>
                  <a:schemeClr val="dk1"/>
                </a:solidFill>
              </a:rPr>
              <a:t>a.count()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34e717c476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34e717c476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0a7596fe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0a7596fe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34e717c476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34e717c476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0a7596fe02_0_7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0a7596fe02_0_7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34e717c476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134e717c47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34e717c476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134e717c476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34e717c476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34e717c476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34e717c476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134e717c476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4e717c476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4e717c476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34e717c476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34e717c476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4e717c476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4e717c476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34e717c476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34e717c476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0a7596fe02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0a7596fe0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34e717c476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g134e717c476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34e717c476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34e717c476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0a7596fe02_0_7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20a7596fe02_0_7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0a7596fe02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0a7596fe02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0a7596fe02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0a7596fe02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0a7596fe02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0a7596fe02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0a7596fe02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0a7596fe02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0a7596fe02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0a7596fe02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s://sites.google.com/a/salkeiz.k12.or.us/jgems/suderman/tech-6/sending-ascii-messages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Loops, Lists, and Strings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22,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Mistake - Infinite Loop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2"/>
          <p:cNvSpPr txBox="1"/>
          <p:nvPr/>
        </p:nvSpPr>
        <p:spPr>
          <a:xfrm>
            <a:off x="481475" y="1152425"/>
            <a:ext cx="6322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Getting out of this: Ctrl+C (usually)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3" name="Google Shape;133;p22"/>
          <p:cNvSpPr txBox="1"/>
          <p:nvPr/>
        </p:nvSpPr>
        <p:spPr>
          <a:xfrm>
            <a:off x="892425" y="3216450"/>
            <a:ext cx="5001000" cy="15534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boolean_expression:</a:t>
            </a:r>
            <a:endParaRPr sz="1600">
              <a:solidFill>
                <a:srgbClr val="ADADAD"/>
              </a:solidFill>
              <a:highlight>
                <a:srgbClr val="06254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inside the loop"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"So is this"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not"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8000" y="1152425"/>
            <a:ext cx="1356225" cy="36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Exercise</a:t>
            </a:r>
            <a:endParaRPr/>
          </a:p>
        </p:txBody>
      </p:sp>
      <p:sp>
        <p:nvSpPr>
          <p:cNvPr id="140" name="Google Shape;140;p2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Write a WHILE loop that adds all the numbers up to 100.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and Function Exercise: Octal Conversion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284825" y="1152425"/>
            <a:ext cx="46878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this problem you will convert base-10 integers into octal, a base-8 number system written using 8 possible digits (0 - 7).  Octal numbers are written such that each position corresponds to a power of 8.  For example, the decimal number 250 written in octal is 372: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48" name="Google Shape;148;p24"/>
          <p:cNvGraphicFramePr/>
          <p:nvPr/>
        </p:nvGraphicFramePr>
        <p:xfrm>
          <a:off x="1076750" y="3577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{CA95F1E3-12AA-4908-A903-89A6C015085E}</a:tableStyleId>
              </a:tblPr>
              <a:tblGrid>
                <a:gridCol w="835875"/>
                <a:gridCol w="1090250"/>
                <a:gridCol w="969125"/>
              </a:tblGrid>
              <a:tr h="374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409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 * 82</a:t>
                      </a:r>
                      <a:endParaRPr sz="1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 * 81</a:t>
                      </a:r>
                      <a:endParaRPr sz="1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 * 80</a:t>
                      </a:r>
                      <a:endParaRPr sz="18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49" name="Google Shape;149;p24"/>
          <p:cNvSpPr txBox="1"/>
          <p:nvPr/>
        </p:nvSpPr>
        <p:spPr>
          <a:xfrm>
            <a:off x="311700" y="4455125"/>
            <a:ext cx="513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Also written as 192 + 56 + 2 = 250.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Google Shape;150;p24"/>
          <p:cNvSpPr txBox="1"/>
          <p:nvPr/>
        </p:nvSpPr>
        <p:spPr>
          <a:xfrm>
            <a:off x="5118838" y="1163400"/>
            <a:ext cx="33855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Write a function with the signature dec_to_oct(decimal_num) to do this conversion.</a:t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Hints: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Your final output will be a string.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Modulus is very helpful here!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1" name="Google Shape;1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7175" y="3098950"/>
            <a:ext cx="2028825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Loops!</a:t>
            </a:r>
            <a:endParaRPr/>
          </a:p>
        </p:txBody>
      </p:sp>
      <p:sp>
        <p:nvSpPr>
          <p:cNvPr id="157" name="Google Shape;157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8" name="Google Shape;158;p25"/>
          <p:cNvSpPr txBox="1"/>
          <p:nvPr/>
        </p:nvSpPr>
        <p:spPr>
          <a:xfrm>
            <a:off x="436750" y="1349925"/>
            <a:ext cx="3187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Loops inside of loops!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Inner loop can depend on outer loop, but doesn’t have to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25"/>
          <p:cNvSpPr txBox="1"/>
          <p:nvPr/>
        </p:nvSpPr>
        <p:spPr>
          <a:xfrm>
            <a:off x="4130450" y="1745850"/>
            <a:ext cx="4031700" cy="16518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(3):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j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(i+1):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(i+j)%2 == 0: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8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'even'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 and Turtle: More practice!</a:t>
            </a:r>
            <a:endParaRPr/>
          </a:p>
        </p:txBody>
      </p:sp>
      <p:pic>
        <p:nvPicPr>
          <p:cNvPr id="165" name="Google Shape;16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650" y="1370875"/>
            <a:ext cx="6253972" cy="298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1697" y="590725"/>
            <a:ext cx="2432828" cy="2352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to Lists </a:t>
            </a:r>
            <a:endParaRPr/>
          </a:p>
        </p:txBody>
      </p:sp>
      <p:sp>
        <p:nvSpPr>
          <p:cNvPr id="173" name="Google Shape;173;p2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Lists are a sequence of other </a:t>
            </a:r>
            <a:r>
              <a:rPr lang="en"/>
              <a:t>data types</a:t>
            </a:r>
            <a:r>
              <a:rPr lang="en"/>
              <a:t> (e.g int, float, strings)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Each individual item in a list is an element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Sequences are written using [] with elements separated by commas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position of the item in the sequence is the index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index starts at 0 (NOT 1) </a:t>
            </a:r>
            <a:endParaRPr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8" y="2712525"/>
            <a:ext cx="4218525" cy="214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Accessing Items in Lists </a:t>
            </a:r>
            <a:endParaRPr/>
          </a:p>
        </p:txBody>
      </p:sp>
      <p:sp>
        <p:nvSpPr>
          <p:cNvPr id="181" name="Google Shape;181;p28"/>
          <p:cNvSpPr txBox="1"/>
          <p:nvPr>
            <p:ph idx="1" type="body"/>
          </p:nvPr>
        </p:nvSpPr>
        <p:spPr>
          <a:xfrm>
            <a:off x="311700" y="1266325"/>
            <a:ext cx="4365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get a specific element in a sequence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Syntax: list_name[index]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Remember that indexing starts at 0 </a:t>
            </a:r>
            <a:endParaRPr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2150" y="1274800"/>
            <a:ext cx="4095050" cy="236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Indexing and Lengths </a:t>
            </a:r>
            <a:endParaRPr/>
          </a:p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311700" y="1266325"/>
            <a:ext cx="8520600" cy="36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find the index of an element in a list using the .index()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some_list = [1, 2, 3]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print(some_list.index(1))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You can also find the length of a list using the len()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other_list = [‘George’, ‘Amy’, ‘Tom’]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print(len(other_list))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Iterating through Lists </a:t>
            </a:r>
            <a:endParaRPr/>
          </a:p>
        </p:txBody>
      </p:sp>
      <p:sp>
        <p:nvSpPr>
          <p:cNvPr id="196" name="Google Shape;196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a for loop with the range function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num_list = [2.0, 5, 13.5, 8]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total = 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i in range(len(num_list)):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	total += num_list[i]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print(total)</a:t>
            </a:r>
            <a:endParaRPr/>
          </a:p>
        </p:txBody>
      </p:sp>
      <p:sp>
        <p:nvSpPr>
          <p:cNvPr id="197" name="Google Shape;197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Another way to iterate </a:t>
            </a:r>
            <a:endParaRPr/>
          </a:p>
        </p:txBody>
      </p:sp>
      <p:sp>
        <p:nvSpPr>
          <p:cNvPr id="203" name="Google Shape;203;p3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use a for loop directly on the list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num_list = [2.0, 5, 13.5, 8]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total = 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for num in num_list: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	total += num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print(total)</a:t>
            </a:r>
            <a:endParaRPr/>
          </a:p>
        </p:txBody>
      </p:sp>
      <p:sp>
        <p:nvSpPr>
          <p:cNvPr id="204" name="Google Shape;20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Warm-up: Creating Thursday Folder and Python file 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directory in your USB drive called Thursday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Navigate to your Thursday directory on VS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file in your Thursday folder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Activity: Turtles!</a:t>
            </a:r>
            <a:endParaRPr/>
          </a:p>
        </p:txBody>
      </p:sp>
      <p:sp>
        <p:nvSpPr>
          <p:cNvPr id="210" name="Google Shape;210;p3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Let's have the turtles change color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Import turtle, turt = turtle.Turtle()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color_list = [‘blue’, ‘green’, ‘red’, ‘cyan’, ‘yellow’]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Have the robot iterate (ie. </a:t>
            </a:r>
            <a:r>
              <a:rPr b="1" lang="en"/>
              <a:t>for color in color_list</a:t>
            </a:r>
            <a:r>
              <a:rPr lang="en"/>
              <a:t>)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Within the for loop, have the robot </a:t>
            </a:r>
            <a:r>
              <a:rPr b="1" lang="en"/>
              <a:t>move forward 100 and move right 144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Change the turtle color using something like </a:t>
            </a:r>
            <a:r>
              <a:rPr b="1" lang="en"/>
              <a:t>turt.pencolor(color)</a:t>
            </a:r>
            <a:endParaRPr b="1"/>
          </a:p>
        </p:txBody>
      </p:sp>
      <p:sp>
        <p:nvSpPr>
          <p:cNvPr id="211" name="Google Shape;21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Adding an element to a list: .append()</a:t>
            </a:r>
            <a:endParaRPr/>
          </a:p>
        </p:txBody>
      </p:sp>
      <p:sp>
        <p:nvSpPr>
          <p:cNvPr id="217" name="Google Shape;217;p3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add to an already existing list using the .append()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food_list.append(‘chips’)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[‘ice cream’, ‘cake’, ‘pop’, ‘chips’]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Removing an element from a list: .pop()</a:t>
            </a:r>
            <a:endParaRPr/>
          </a:p>
        </p:txBody>
      </p:sp>
      <p:sp>
        <p:nvSpPr>
          <p:cNvPr id="224" name="Google Shape;224;p3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remove the last element from an already existing list using the .pop()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food_list.pop()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&gt;&gt; [‘ice cream’, ‘cake’’]</a:t>
            </a:r>
            <a:endParaRPr/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Removing an element from a list: .remove()</a:t>
            </a:r>
            <a:endParaRPr/>
          </a:p>
        </p:txBody>
      </p:sp>
      <p:sp>
        <p:nvSpPr>
          <p:cNvPr id="231" name="Google Shape;231;p3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remove any element from an existing list using the .remove() method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 = [‘ice cream’, ‘cake’, ‘pop’]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food_list.remove(‘cake’)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&gt;&gt; print(food_list)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&gt;&gt; [‘ice cream’, ‘pop’’]</a:t>
            </a:r>
            <a:endParaRPr/>
          </a:p>
        </p:txBody>
      </p:sp>
      <p:sp>
        <p:nvSpPr>
          <p:cNvPr id="232" name="Google Shape;23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List Activity: Removing Elements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238" name="Google Shape;238;p3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variable called different_currencies = [‘dollar’, ‘euro’, ‘pound’, ‘milk’]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We see that one of the currencies doesn’t belong, let’s remove it using different_currencies.remove(‘milk’)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Let’s also add another currency using the .append method by using different_currencies.append(‘yen’) </a:t>
            </a:r>
            <a:endParaRPr/>
          </a:p>
        </p:txBody>
      </p:sp>
      <p:sp>
        <p:nvSpPr>
          <p:cNvPr id="239" name="Google Shape;23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Activity #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3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</a:t>
            </a:r>
            <a:r>
              <a:rPr b="1" lang="en"/>
              <a:t>filter_list(numbers)</a:t>
            </a:r>
            <a:r>
              <a:rPr lang="en"/>
              <a:t> that takes a list of integers as input and returns a new list containing only the positive numbers from the original list.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Hint: Create an empty list and then use the .append() function to add the filtered numbers to the empty list and return the list at the end of the function.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Introducing .split()</a:t>
            </a:r>
            <a:endParaRPr/>
          </a:p>
        </p:txBody>
      </p:sp>
      <p:sp>
        <p:nvSpPr>
          <p:cNvPr id="251" name="Google Shape;251;p3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Remember strings? You can use the .split() method on it to turn it into a list!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some_str = “lets go out!”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list_ver = some_str.split()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print(list_ver)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Immutable vs Mutable </a:t>
            </a:r>
            <a:endParaRPr/>
          </a:p>
        </p:txBody>
      </p:sp>
      <p:sp>
        <p:nvSpPr>
          <p:cNvPr id="258" name="Google Shape;258;p3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Immutable: not changeable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 won’t allow you to directly change attributes of this data type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 strings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Mutable: changeable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 will allow you to directly change attributes of this data type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 lists</a:t>
            </a:r>
            <a:endParaRPr/>
          </a:p>
        </p:txBody>
      </p:sp>
      <p:sp>
        <p:nvSpPr>
          <p:cNvPr id="259" name="Google Shape;25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Datatype Overview: Strings</a:t>
            </a:r>
            <a:endParaRPr/>
          </a:p>
        </p:txBody>
      </p:sp>
      <p:sp>
        <p:nvSpPr>
          <p:cNvPr id="265" name="Google Shape;265;p40"/>
          <p:cNvSpPr txBox="1"/>
          <p:nvPr>
            <p:ph idx="1" type="body"/>
          </p:nvPr>
        </p:nvSpPr>
        <p:spPr>
          <a:xfrm>
            <a:off x="311700" y="12771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Strings are an assortment of characters wrapped in quotation marks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also use for loops to get each character in a string!</a:t>
            </a:r>
            <a:endParaRPr/>
          </a:p>
        </p:txBody>
      </p:sp>
      <p:pic>
        <p:nvPicPr>
          <p:cNvPr id="266" name="Google Shape;266;p40"/>
          <p:cNvPicPr preferRelativeResize="0"/>
          <p:nvPr/>
        </p:nvPicPr>
        <p:blipFill rotWithShape="1">
          <a:blip r:embed="rId3">
            <a:alphaModFix/>
          </a:blip>
          <a:srcRect b="49392" l="0" r="21036" t="27895"/>
          <a:stretch/>
        </p:blipFill>
        <p:spPr>
          <a:xfrm>
            <a:off x="400000" y="3690225"/>
            <a:ext cx="7664200" cy="134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68350" y="2162175"/>
            <a:ext cx="256222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224" y="391325"/>
            <a:ext cx="6373551" cy="44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Loops?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Loops are statements that can be used to execute a block of code repeatedly as long as conditions are satisfied.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There are two types of main loops in Python: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For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While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BUT you can put loops inside of each other, so any combination of that is called a Nested Loop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 Light"/>
              <a:buChar char="-"/>
            </a:pPr>
            <a:r>
              <a:rPr lang="en" sz="1800"/>
              <a:t>Loop inside of a loop!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String Activity #1: Creating a Secret Message </a:t>
            </a:r>
            <a:endParaRPr/>
          </a:p>
        </p:txBody>
      </p:sp>
      <p:sp>
        <p:nvSpPr>
          <p:cNvPr id="280" name="Google Shape;280;p4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Think of a message that you want to create (write it down)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Think of what letters you want to mask (ie. do you want an ‘S’ to look like an ‘$’?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 your code: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Create a function called secret_message that passes in one parameter.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Let’s use the built in string .replace() function to create a secret message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secret_message = secret_message.replace(‘old_letter’, ‘new_letter’)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r</a:t>
            </a:r>
            <a:r>
              <a:rPr lang="en"/>
              <a:t>eturn the secret_message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romanLcPeriod"/>
            </a:pPr>
            <a:r>
              <a:rPr lang="en"/>
              <a:t>p</a:t>
            </a:r>
            <a:r>
              <a:rPr lang="en"/>
              <a:t>rint the function</a:t>
            </a:r>
            <a:endParaRPr/>
          </a:p>
        </p:txBody>
      </p:sp>
      <p:sp>
        <p:nvSpPr>
          <p:cNvPr id="281" name="Google Shape;281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String Activity # 2: Counting Vowels</a:t>
            </a:r>
            <a:endParaRPr/>
          </a:p>
        </p:txBody>
      </p:sp>
      <p:sp>
        <p:nvSpPr>
          <p:cNvPr id="287" name="Google Shape;287;p4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highlight>
                  <a:srgbClr val="F7F7F8"/>
                </a:highlight>
              </a:rPr>
              <a:t>Write a function count_vowels that takes a string as input and returns the count of vowels (a, e, i, o, u) in the string.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String Formatting </a:t>
            </a:r>
            <a:endParaRPr/>
          </a:p>
        </p:txBody>
      </p:sp>
      <p:sp>
        <p:nvSpPr>
          <p:cNvPr id="293" name="Google Shape;293;p4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 string has a format() function that allows you to replace placeholders with values from variables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 </a:t>
            </a:r>
            <a:r>
              <a:rPr lang="en" sz="1500">
                <a:solidFill>
                  <a:srgbClr val="0000FF"/>
                </a:solidFill>
              </a:rPr>
              <a:t>replacement field </a:t>
            </a:r>
            <a:r>
              <a:rPr lang="en" sz="1500"/>
              <a:t>is indicated by {} inside a string</a:t>
            </a:r>
            <a:endParaRPr sz="1500"/>
          </a:p>
        </p:txBody>
      </p:sp>
      <p:pic>
        <p:nvPicPr>
          <p:cNvPr id="294" name="Google Shape;294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44625"/>
            <a:ext cx="9188452" cy="21845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Three ways to print “My dog is 3-years-old” using integer variable age=3</a:t>
            </a:r>
            <a:endParaRPr/>
          </a:p>
        </p:txBody>
      </p:sp>
      <p:pic>
        <p:nvPicPr>
          <p:cNvPr id="301" name="Google Shape;30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438" y="1897900"/>
            <a:ext cx="7477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#1</a:t>
            </a:r>
            <a:endParaRPr/>
          </a:p>
        </p:txBody>
      </p:sp>
      <p:sp>
        <p:nvSpPr>
          <p:cNvPr id="308" name="Google Shape;308;p46"/>
          <p:cNvSpPr txBox="1"/>
          <p:nvPr>
            <p:ph idx="1" type="body"/>
          </p:nvPr>
        </p:nvSpPr>
        <p:spPr>
          <a:xfrm>
            <a:off x="727650" y="1340850"/>
            <a:ext cx="7688700" cy="167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Ask the user for their name, favorite food, and favorite drink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Then print: Hi [name], I also like [favorite food], but I don’t like [favorite drink]</a:t>
            </a:r>
            <a:endParaRPr sz="1900"/>
          </a:p>
        </p:txBody>
      </p:sp>
      <p:pic>
        <p:nvPicPr>
          <p:cNvPr id="309" name="Google Shape;30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64853"/>
            <a:ext cx="9144001" cy="2125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 #2</a:t>
            </a:r>
            <a:endParaRPr/>
          </a:p>
        </p:txBody>
      </p:sp>
      <p:sp>
        <p:nvSpPr>
          <p:cNvPr id="316" name="Google Shape;316;p47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/>
              <a:t>Write a Mad Lib function with at least 3 fill-in-the-blanks!</a:t>
            </a:r>
            <a:endParaRPr sz="1600"/>
          </a:p>
        </p:txBody>
      </p:sp>
      <p:pic>
        <p:nvPicPr>
          <p:cNvPr id="317" name="Google Shape;31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26175"/>
            <a:ext cx="5862500" cy="17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8920" y="146375"/>
            <a:ext cx="4279880" cy="41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Looping through a sequence</a:t>
            </a:r>
            <a:endParaRPr/>
          </a:p>
        </p:txBody>
      </p:sp>
      <p:pic>
        <p:nvPicPr>
          <p:cNvPr id="325" name="Google Shape;32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825" y="1451550"/>
            <a:ext cx="3018263" cy="298485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6" name="Google Shape;326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0488" y="1550138"/>
            <a:ext cx="4938487" cy="2787687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7" name="Google Shape;327;p48"/>
          <p:cNvSpPr txBox="1"/>
          <p:nvPr/>
        </p:nvSpPr>
        <p:spPr>
          <a:xfrm>
            <a:off x="5948075" y="230650"/>
            <a:ext cx="2643600" cy="714300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When accessing an element at index i, use sequence[i]</a:t>
            </a:r>
            <a:endParaRPr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328" name="Google Shape;328;p48"/>
          <p:cNvCxnSpPr>
            <a:stCxn id="327" idx="2"/>
            <a:endCxn id="326" idx="0"/>
          </p:cNvCxnSpPr>
          <p:nvPr/>
        </p:nvCxnSpPr>
        <p:spPr>
          <a:xfrm flipH="1">
            <a:off x="6209675" y="944950"/>
            <a:ext cx="1060200" cy="6051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9" name="Google Shape;329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.count()</a:t>
            </a:r>
            <a:endParaRPr/>
          </a:p>
        </p:txBody>
      </p:sp>
      <p:sp>
        <p:nvSpPr>
          <p:cNvPr id="335" name="Google Shape;335;p49"/>
          <p:cNvSpPr txBox="1"/>
          <p:nvPr>
            <p:ph idx="1" type="body"/>
          </p:nvPr>
        </p:nvSpPr>
        <p:spPr>
          <a:xfrm>
            <a:off x="311700" y="1266325"/>
            <a:ext cx="8520600" cy="5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Counts the number of times a substring appears in a string</a:t>
            </a:r>
            <a:endParaRPr/>
          </a:p>
        </p:txBody>
      </p:sp>
      <p:pic>
        <p:nvPicPr>
          <p:cNvPr id="336" name="Google Shape;336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999525"/>
            <a:ext cx="8839201" cy="1772136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wordle</a:t>
            </a:r>
            <a:endParaRPr/>
          </a:p>
        </p:txBody>
      </p:sp>
      <p:pic>
        <p:nvPicPr>
          <p:cNvPr id="343" name="Google Shape;343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63" y="1019700"/>
            <a:ext cx="6781874" cy="3924699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.index()</a:t>
            </a:r>
            <a:endParaRPr/>
          </a:p>
        </p:txBody>
      </p:sp>
      <p:sp>
        <p:nvSpPr>
          <p:cNvPr id="350" name="Google Shape;350;p5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Finds the first occurrence of the specified value and gives you an error if the value is not found.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1" name="Google Shape;35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300" y="2295701"/>
            <a:ext cx="8055075" cy="186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Loops 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 for loop iterates through a sequence, accessing one element of the sequence for each loop iteration.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Used to remove redundant/repetitive code (executing that code for a set number of times)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general form is the following </a:t>
            </a:r>
            <a:endParaRPr sz="20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for i in range(num): 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print(i)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Note: counting begins at 0 in computer science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.find()</a:t>
            </a:r>
            <a:endParaRPr/>
          </a:p>
        </p:txBody>
      </p:sp>
      <p:sp>
        <p:nvSpPr>
          <p:cNvPr id="358" name="Google Shape;358;p52"/>
          <p:cNvSpPr txBox="1"/>
          <p:nvPr>
            <p:ph idx="1" type="body"/>
          </p:nvPr>
        </p:nvSpPr>
        <p:spPr>
          <a:xfrm>
            <a:off x="727650" y="1238225"/>
            <a:ext cx="7688700" cy="16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The .find method gets the index of a given substring. If the substring appears in the string, it returns the index of the first character of the first occurrence. If not, it returns -1.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What do these lines print?</a:t>
            </a:r>
            <a:endParaRPr sz="1600"/>
          </a:p>
        </p:txBody>
      </p:sp>
      <p:pic>
        <p:nvPicPr>
          <p:cNvPr id="359" name="Google Shape;35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526" y="2075025"/>
            <a:ext cx="3864925" cy="99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649" y="3309250"/>
            <a:ext cx="6211101" cy="14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ord() and chr()</a:t>
            </a:r>
            <a:endParaRPr/>
          </a:p>
        </p:txBody>
      </p:sp>
      <p:sp>
        <p:nvSpPr>
          <p:cNvPr id="367" name="Google Shape;367;p5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Every character has a unique number assigned to it (Unicode)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ord() converts a character to a number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chr() converts a number to a character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https://sites.google.com/a/salkeiz.k12.or.us/jgems/suderman/tech-6/sending-ascii-messages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Exercise: Caesar Cypher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5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499550" y="1152425"/>
            <a:ext cx="7213200" cy="12555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 = [‘apple’, ‘banana’, ‘orange’, ‘mango’]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ele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(ele)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99550" y="2789425"/>
            <a:ext cx="1870200" cy="14397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apple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banana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orange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mango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Exercise #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Create a function that takes in two arguments.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Add up all of the even numbers between the two arguments and return the sum.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If the second input is smaller than the first, make the program print “Invalid range” and return 0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Output Example: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print(add_evens(2,11))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print(add_evens(11,2))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print(add_evens(3,11))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and Function Exercise: Prime or Not?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11700" y="1379775"/>
            <a:ext cx="51336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called </a:t>
            </a:r>
            <a:r>
              <a:rPr b="1" lang="en"/>
              <a:t>is_prime(num)</a:t>
            </a:r>
            <a:r>
              <a:rPr lang="en"/>
              <a:t> that checks if a number is prime or not and return a boolean.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is_prime(11)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True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is_prime(20)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False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275000" y="2532925"/>
            <a:ext cx="51336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Hint: Iterate through a range of numbers until the midway point of the number being checked and use a conditional to check if the number is prime or not.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Google Shape;116;p20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Start with the while keyword, and some boolean expression that determines whether the loop will keep going at each step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Anything tabbed in is inside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The first line tabbed back out is outside of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763" y="2633850"/>
            <a:ext cx="6108474" cy="19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- Definite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4" name="Google Shape;124;p21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550" y="3107700"/>
            <a:ext cx="4862050" cy="13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