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9" r:id="rId2"/>
    <p:sldId id="499" r:id="rId3"/>
    <p:sldId id="521" r:id="rId4"/>
    <p:sldId id="500" r:id="rId5"/>
    <p:sldId id="501" r:id="rId6"/>
    <p:sldId id="522" r:id="rId7"/>
    <p:sldId id="498" r:id="rId8"/>
    <p:sldId id="517" r:id="rId9"/>
    <p:sldId id="523" r:id="rId10"/>
    <p:sldId id="476" r:id="rId11"/>
    <p:sldId id="477" r:id="rId12"/>
    <p:sldId id="481" r:id="rId13"/>
    <p:sldId id="507" r:id="rId14"/>
    <p:sldId id="508" r:id="rId15"/>
    <p:sldId id="509" r:id="rId16"/>
    <p:sldId id="512" r:id="rId17"/>
    <p:sldId id="513" r:id="rId18"/>
    <p:sldId id="516" r:id="rId19"/>
    <p:sldId id="524" r:id="rId20"/>
    <p:sldId id="493" r:id="rId21"/>
    <p:sldId id="519" r:id="rId22"/>
    <p:sldId id="5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769"/>
    <a:srgbClr val="CDD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/>
    <p:restoredTop sz="94648"/>
  </p:normalViewPr>
  <p:slideViewPr>
    <p:cSldViewPr snapToGrid="0" snapToObjects="1">
      <p:cViewPr>
        <p:scale>
          <a:sx n="96" d="100"/>
          <a:sy n="96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9F656-6CB1-F74C-80AE-9C8A074D81D1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83D49-383E-264F-9FFD-FC17F017A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83D49-383E-264F-9FFD-FC17F017A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1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83D49-383E-264F-9FFD-FC17F017A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6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32CD-D43B-7546-BBFD-830642A56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CCD57-34A4-194B-B3BB-AABAA88DD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A842A-FC14-7244-AAC8-E423EB56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240BA-36D1-654A-BA21-821AFB9F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9C83D-D2C4-7641-A499-D38684F7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0F2A-74C3-0447-86D3-4418CD98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D87D2-2CEB-B541-830B-D4944D968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8270B-8A0A-2B42-B5D6-031B0780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CB92-A376-C74D-B473-81C83EBA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C49C2-C388-4A4E-9325-9C3066E5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E0A0C-FD63-FA4A-AE6B-E955C5EF0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1FD85-6354-814B-8424-FEFCFA4F0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0544A-42C3-CE43-83F1-94DE55F5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5B2CB-85C6-1743-821D-D9CB76BC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475F4-BB31-194B-B9FC-8DDABA19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F917-959C-7249-97E5-A61D4D41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0BB3C-8100-B440-B8A5-2C8E2B21A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436F2-4378-7A46-8E18-56852198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72087-3055-4E4F-BAE4-BE330A5F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6E5E-A948-C842-8331-06840E22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4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4309-D669-4144-996C-FF3E613D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10CC7-3A3B-024F-BDE5-1DC25041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CCBA0-49C6-4243-BE1D-4B410FC9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48439-407F-2542-88CB-C0F9207B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D0603-3F43-C44D-AB04-E3C5482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680A-B715-FD4B-98AF-CFF2B2C8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3BAC1-A24A-2748-B73F-ED9D2BF48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87663-33E1-4246-9E13-4B953FE56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1127E-F90B-294D-AD1D-4054188B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1C592-7A40-C745-9A50-BECED0D8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7744D-9BAD-5E45-87EA-918D23B7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3CAD-CA9A-AB43-939B-5D3B4A2E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4DFD-5E64-8148-9DE0-18C716959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3007A-998D-D549-8D08-65E8BED3C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791B5-FFD0-8548-9D5A-1C507E12C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762EF-EA45-AD4C-9683-FA50F1859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087FAD-50D1-B345-A8ED-FC5D1206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B45E6A-D06C-C948-8554-49CFD96A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808CD-E3ED-7E4C-A061-72F9549A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8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6A1C-2798-7648-BEE4-BEBF1187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63611-39BD-FF40-B45B-20A8DAB8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3C3EF-D6A3-0C42-867F-E7B13506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6D5D-76EF-A44C-A17B-65AFDB58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51B58-64BD-6540-A45A-9207EAC3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DD5B1-E2B9-0A43-94E2-BD1EA39C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5EAD1-A432-B143-BF9B-5D96CCA2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B787-8B34-4945-825B-B9B746BA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0632A-D023-5442-BEC5-2A4BB611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4AD2A-BCE1-A946-909A-42B4E185A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753F1-6C20-874D-8883-F65C61CB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7F880-33D5-8145-8DB2-D01B13EA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15C15-22E5-194F-9A33-EFF486EB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7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86F4-519B-2840-9180-1439CA51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BDC2EE-5747-8740-ABE4-3124F5342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8737D-013A-474D-9204-9F2220EA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72FDE-54B1-054F-82F0-E9C9DC15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118F-C336-B347-A70F-B0BC3FB6F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14F07-FF47-D240-BF7A-178075CB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E9EA5-E088-8B41-84F1-E54EB325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FBFA2-5603-5B41-9CB4-F62E8724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6E407-4F34-AA43-A734-8F6D4620C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E4DF0-C059-4A43-9B00-7830DBD25274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6F7C5-856F-B243-B31A-E2E03C496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F75D-2EEF-7746-8B80-874CCE38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4926E-3FD5-8E42-89EB-AD9D74E2B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emf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5.png"/><Relationship Id="rId4" Type="http://schemas.openxmlformats.org/officeDocument/2006/relationships/image" Target="../media/image42.emf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5" Type="http://schemas.openxmlformats.org/officeDocument/2006/relationships/image" Target="../media/image44.png"/><Relationship Id="rId4" Type="http://schemas.openxmlformats.org/officeDocument/2006/relationships/image" Target="../media/image46.emf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dept.aem.umn.edu/people/faculty/kmahesh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q6ozALzkF4" TargetMode="External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7.png"/><Relationship Id="rId5" Type="http://schemas.microsoft.com/office/2007/relationships/media" Target="../media/media3.mov"/><Relationship Id="rId10" Type="http://schemas.openxmlformats.org/officeDocument/2006/relationships/image" Target="../media/image16.png"/><Relationship Id="rId4" Type="http://schemas.openxmlformats.org/officeDocument/2006/relationships/video" Target="../media/media2.mo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3" Type="http://schemas.openxmlformats.org/officeDocument/2006/relationships/image" Target="../media/image19.png"/><Relationship Id="rId12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13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57935-2303-8A45-AC80-BAE1363F3AF2}"/>
              </a:ext>
            </a:extLst>
          </p:cNvPr>
          <p:cNvSpPr txBox="1"/>
          <p:nvPr/>
        </p:nvSpPr>
        <p:spPr>
          <a:xfrm>
            <a:off x="3997159" y="3534014"/>
            <a:ext cx="41976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Sreevatsa Anantharamu</a:t>
            </a:r>
          </a:p>
          <a:p>
            <a:pPr algn="ctr"/>
            <a:r>
              <a:rPr lang="en-US" sz="2000" dirty="0"/>
              <a:t>Post-doctoral Associate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Aerospace Engineering and Mechanics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22249-93B8-7E49-B08B-D9486F4F1CAA}"/>
              </a:ext>
            </a:extLst>
          </p:cNvPr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cs typeface="APPLE CHANCERY" panose="03020702040506060504" pitchFamily="66" charset="-79"/>
              </a:rPr>
              <a:t>Some applications of parallel computing in fluid mechanics</a:t>
            </a:r>
          </a:p>
          <a:p>
            <a:pPr algn="ctr"/>
            <a:endParaRPr lang="en-US" sz="4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726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C89E7C5-5127-8E4C-9239-AB279BE7AE02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3DB71D9-E956-654A-96DF-9E809721ACB7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A90E1DB-1514-9B4A-B675-53D88A72C632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How to numerically solve this PDE?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3394857-1749-6848-B2C3-DA51A3243ADF}"/>
                  </a:ext>
                </a:extLst>
              </p:cNvPr>
              <p:cNvSpPr txBox="1"/>
              <p:nvPr/>
            </p:nvSpPr>
            <p:spPr>
              <a:xfrm>
                <a:off x="192156" y="738282"/>
                <a:ext cx="11807687" cy="3041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Then, a numerical method is used to convert the PDE into a linear algebra problem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Suppose we use the finite volume method along with the Adams-</a:t>
                </a:r>
                <a:r>
                  <a:rPr lang="en-US" sz="2400" dirty="0" err="1"/>
                  <a:t>Bashforth</a:t>
                </a:r>
                <a:r>
                  <a:rPr lang="en-US" sz="2400" dirty="0"/>
                  <a:t> time integration scheme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Yields the following linear algebra problem for the approximate average concentration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400" dirty="0"/>
                  <a:t> triangle at time instant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3394857-1749-6848-B2C3-DA51A3243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56" y="738282"/>
                <a:ext cx="11807687" cy="3041858"/>
              </a:xfrm>
              <a:prstGeom prst="rect">
                <a:avLst/>
              </a:prstGeom>
              <a:blipFill>
                <a:blip r:embed="rId2"/>
                <a:stretch>
                  <a:fillRect l="-753" t="-250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A924AAE-1C53-B83F-4AB3-A924B190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018" y="4009422"/>
            <a:ext cx="3847825" cy="1945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8E7942-0D92-421E-8FE2-F8EA85A9215F}"/>
                  </a:ext>
                </a:extLst>
              </p:cNvPr>
              <p:cNvSpPr txBox="1"/>
              <p:nvPr/>
            </p:nvSpPr>
            <p:spPr>
              <a:xfrm>
                <a:off x="843931" y="4009422"/>
                <a:ext cx="6086859" cy="1290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𝑛𝑒𝑖𝑔h𝑏𝑜𝑢𝑟𝑠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𝑡𝑟𝑖𝑎𝑛𝑔𝑙𝑒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8E7942-0D92-421E-8FE2-F8EA85A9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31" y="4009422"/>
                <a:ext cx="6086859" cy="1290225"/>
              </a:xfrm>
              <a:prstGeom prst="rect">
                <a:avLst/>
              </a:prstGeom>
              <a:blipFill>
                <a:blip r:embed="rId4"/>
                <a:stretch>
                  <a:fillRect t="-99029" b="-11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A0CCEF-1C93-4989-D293-3E2767040F82}"/>
                  </a:ext>
                </a:extLst>
              </p:cNvPr>
              <p:cNvSpPr txBox="1"/>
              <p:nvPr/>
            </p:nvSpPr>
            <p:spPr>
              <a:xfrm>
                <a:off x="192156" y="5566484"/>
                <a:ext cx="7124130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=17</m:t>
                    </m:r>
                  </m:oMath>
                </a14:m>
                <a:r>
                  <a:rPr lang="en-US" sz="2400" dirty="0"/>
                  <a:t>, then the summation j is over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6,8,15</m:t>
                    </m:r>
                    <m:r>
                      <m:rPr>
                        <m:lit/>
                      </m:rP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is a quantity that can be computed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A0CCEF-1C93-4989-D293-3E2767040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56" y="5566484"/>
                <a:ext cx="7124130" cy="913070"/>
              </a:xfrm>
              <a:prstGeom prst="rect">
                <a:avLst/>
              </a:prstGeom>
              <a:blipFill>
                <a:blip r:embed="rId5"/>
                <a:stretch>
                  <a:fillRect l="-1248" t="-8219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61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A23EF-65C6-F142-B35D-BDAF43CC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51" y="735778"/>
            <a:ext cx="3847825" cy="1945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1321490C-D804-5148-A2DC-455BDFD00B7B}"/>
                  </a:ext>
                </a:extLst>
              </p:cNvPr>
              <p:cNvSpPr txBox="1"/>
              <p:nvPr/>
            </p:nvSpPr>
            <p:spPr>
              <a:xfrm>
                <a:off x="296133" y="921344"/>
                <a:ext cx="7563868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Can write this as: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400" dirty="0"/>
                  <a:t>, 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400" dirty="0"/>
                  <a:t> as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endParaRPr lang="en-US" sz="2400" dirty="0"/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endParaRPr lang="en-US" sz="2400" dirty="0"/>
              </a:p>
              <a:p>
                <a:pPr lvl="1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</a:pPr>
                <a:endParaRPr lang="en-US" sz="2400" dirty="0"/>
              </a:p>
              <a:p>
                <a:pPr lvl="1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</a:pPr>
                <a:endParaRPr lang="en-US" sz="2400" dirty="0"/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/>
                  <a:t> is a sparse matrix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 is the matrix-vector product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What is the maximum number of non-zeros in any row of A?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How would you store the matrix A?</a:t>
                </a:r>
              </a:p>
            </p:txBody>
          </p:sp>
        </mc:Choice>
        <mc:Fallback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1321490C-D804-5148-A2DC-455BDFD00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33" y="921344"/>
                <a:ext cx="7563868" cy="5632311"/>
              </a:xfrm>
              <a:prstGeom prst="rect">
                <a:avLst/>
              </a:prstGeom>
              <a:blipFill>
                <a:blip r:embed="rId3"/>
                <a:stretch>
                  <a:fillRect l="-1174" t="-1351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How to numerically solve this PDE?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B514F3-DD71-8C45-BBB9-FDE42C3660C5}"/>
              </a:ext>
            </a:extLst>
          </p:cNvPr>
          <p:cNvCxnSpPr/>
          <p:nvPr/>
        </p:nvCxnSpPr>
        <p:spPr>
          <a:xfrm>
            <a:off x="8418136" y="617000"/>
            <a:ext cx="0" cy="6241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C463C1-5E38-F740-A1D4-B1188E830DF1}"/>
              </a:ext>
            </a:extLst>
          </p:cNvPr>
          <p:cNvCxnSpPr>
            <a:cxnSpLocks/>
          </p:cNvCxnSpPr>
          <p:nvPr/>
        </p:nvCxnSpPr>
        <p:spPr>
          <a:xfrm flipH="1">
            <a:off x="8418136" y="3035431"/>
            <a:ext cx="377386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864E15-E719-4943-B4C7-7E21C8D5C60A}"/>
              </a:ext>
            </a:extLst>
          </p:cNvPr>
          <p:cNvSpPr txBox="1"/>
          <p:nvPr/>
        </p:nvSpPr>
        <p:spPr>
          <a:xfrm>
            <a:off x="10048939" y="2689092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Mesh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F445A-38E2-F941-A2E6-472DCAB98FD2}"/>
              </a:ext>
            </a:extLst>
          </p:cNvPr>
          <p:cNvSpPr txBox="1"/>
          <p:nvPr/>
        </p:nvSpPr>
        <p:spPr>
          <a:xfrm>
            <a:off x="9443638" y="6351244"/>
            <a:ext cx="1892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Sparsity pattern of 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1C4DC6-3DF5-A04C-99BA-27E2D4125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38" y="2063586"/>
            <a:ext cx="3795860" cy="1928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12E88-64EC-5044-8286-7A777BCCA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862" y="3318116"/>
            <a:ext cx="3425601" cy="2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9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How can we perform this matrix-vector multiplication in parallel?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277092" y="741007"/>
                <a:ext cx="12749953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Imagine you are developing a parallel algorithm for the matrix-vector multiplication kernel:     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Lets begin by building the simplest algorithm for just two processors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Step #1: Divide the storage of matrix A, vectors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between the two processors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For this lecture, we will use the following simplest strategy 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Assume first 12 rows are stored in rank 0 and remaining 12 rows are stored in rank 1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2" y="741007"/>
                <a:ext cx="12749953" cy="2708434"/>
              </a:xfrm>
              <a:prstGeom prst="rect">
                <a:avLst/>
              </a:prstGeom>
              <a:blipFill>
                <a:blip r:embed="rId2"/>
                <a:stretch>
                  <a:fillRect l="-597" t="-2804" b="-4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D98A0972-C958-7915-6F98-D8980CC83B3F}"/>
              </a:ext>
            </a:extLst>
          </p:cNvPr>
          <p:cNvGrpSpPr/>
          <p:nvPr/>
        </p:nvGrpSpPr>
        <p:grpSpPr>
          <a:xfrm>
            <a:off x="2988664" y="3539017"/>
            <a:ext cx="6058811" cy="3359961"/>
            <a:chOff x="2988664" y="3459505"/>
            <a:chExt cx="6058811" cy="33599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05070D-3683-B041-B1E1-8292F80BEBA2}"/>
                </a:ext>
              </a:extLst>
            </p:cNvPr>
            <p:cNvGrpSpPr/>
            <p:nvPr/>
          </p:nvGrpSpPr>
          <p:grpSpPr>
            <a:xfrm>
              <a:off x="4209069" y="3459505"/>
              <a:ext cx="4271899" cy="2909974"/>
              <a:chOff x="6867078" y="1788675"/>
              <a:chExt cx="4271899" cy="290997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43FE2AE-A9DC-424F-A801-237B0B4F7B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386" t="5147" r="35394" b="10666"/>
              <a:stretch/>
            </p:blipFill>
            <p:spPr>
              <a:xfrm>
                <a:off x="6867078" y="1940390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254AC7-8793-4C44-8C86-1D9B888AB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386" t="5147" r="35394" b="10666"/>
              <a:stretch/>
            </p:blipFill>
            <p:spPr>
              <a:xfrm>
                <a:off x="10865372" y="1941970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209E87D-F473-4645-9AD2-9469522C38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2085" b="7761"/>
              <a:stretch/>
            </p:blipFill>
            <p:spPr>
              <a:xfrm>
                <a:off x="7513137" y="1788675"/>
                <a:ext cx="3288214" cy="2909974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296AB0C-8EF1-454A-853B-E0F33F90C9C4}"/>
                </a:ext>
              </a:extLst>
            </p:cNvPr>
            <p:cNvGrpSpPr/>
            <p:nvPr/>
          </p:nvGrpSpPr>
          <p:grpSpPr>
            <a:xfrm>
              <a:off x="2988664" y="3500465"/>
              <a:ext cx="6058811" cy="3319001"/>
              <a:chOff x="2283482" y="3319710"/>
              <a:chExt cx="6058811" cy="331900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BAD990-CAEA-0D44-A856-2DCE104B08A7}"/>
                  </a:ext>
                </a:extLst>
              </p:cNvPr>
              <p:cNvSpPr txBox="1"/>
              <p:nvPr/>
            </p:nvSpPr>
            <p:spPr>
              <a:xfrm>
                <a:off x="3994943" y="4414583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B7C7F26-9E39-ED41-B7F8-937BA58DCE01}"/>
                      </a:ext>
                    </a:extLst>
                  </p:cNvPr>
                  <p:cNvSpPr txBox="1"/>
                  <p:nvPr/>
                </p:nvSpPr>
                <p:spPr>
                  <a:xfrm>
                    <a:off x="3458859" y="6245658"/>
                    <a:ext cx="36420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b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B7C7F26-9E39-ED41-B7F8-937BA58DCE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8859" y="6245658"/>
                    <a:ext cx="36420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A65A1670-399F-2F4E-9EA2-1B695F05C660}"/>
                      </a:ext>
                    </a:extLst>
                  </p:cNvPr>
                  <p:cNvSpPr txBox="1"/>
                  <p:nvPr/>
                </p:nvSpPr>
                <p:spPr>
                  <a:xfrm>
                    <a:off x="5903158" y="6269379"/>
                    <a:ext cx="3856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A65A1670-399F-2F4E-9EA2-1B695F05C6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03158" y="6269379"/>
                    <a:ext cx="38568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F2E51E2-2832-BE47-B2AE-BD14C354491A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32" y="6236726"/>
                    <a:ext cx="3506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F2E51E2-2832-BE47-B2AE-BD14C35449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0732" y="6236726"/>
                    <a:ext cx="35067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EAE03F4-FE89-3040-9BC0-78D93E270A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99515" y="4739541"/>
                <a:ext cx="5042778" cy="518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F803B0-92CF-E84F-A328-70D5D0295B08}"/>
                  </a:ext>
                </a:extLst>
              </p:cNvPr>
              <p:cNvSpPr/>
              <p:nvPr/>
            </p:nvSpPr>
            <p:spPr>
              <a:xfrm>
                <a:off x="2283482" y="3821809"/>
                <a:ext cx="766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rank 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ED0CC1-DAA7-0847-8DFB-EBBE2F311835}"/>
                  </a:ext>
                </a:extLst>
              </p:cNvPr>
              <p:cNvSpPr/>
              <p:nvPr/>
            </p:nvSpPr>
            <p:spPr>
              <a:xfrm>
                <a:off x="2283482" y="5235485"/>
                <a:ext cx="766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rank 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D29F8B-C957-1E45-A7C9-5DE38574599A}"/>
                  </a:ext>
                </a:extLst>
              </p:cNvPr>
              <p:cNvSpPr/>
              <p:nvPr/>
            </p:nvSpPr>
            <p:spPr>
              <a:xfrm>
                <a:off x="3299513" y="3319710"/>
                <a:ext cx="5042779" cy="1409898"/>
              </a:xfrm>
              <a:prstGeom prst="rect">
                <a:avLst/>
              </a:prstGeom>
              <a:solidFill>
                <a:schemeClr val="accent4">
                  <a:alpha val="32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4C8CEBF-6CD1-6641-BDD0-6F48F2C26A39}"/>
                  </a:ext>
                </a:extLst>
              </p:cNvPr>
              <p:cNvSpPr/>
              <p:nvPr/>
            </p:nvSpPr>
            <p:spPr>
              <a:xfrm>
                <a:off x="3299513" y="4752253"/>
                <a:ext cx="5042779" cy="1400034"/>
              </a:xfrm>
              <a:prstGeom prst="rect">
                <a:avLst/>
              </a:prstGeom>
              <a:solidFill>
                <a:schemeClr val="accent6">
                  <a:alpha val="32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27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A problem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333067" y="828013"/>
                <a:ext cx="5574883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Because each processor stores only a portion of the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, the processors cannot independently evaluate their portion of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For e.g., consider row 1 in rank 0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1,3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1,11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1,16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are stored in rank 0,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US" sz="2400" dirty="0"/>
                  <a:t> is stored in rank 1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7" y="828013"/>
                <a:ext cx="5574883" cy="3554819"/>
              </a:xfrm>
              <a:prstGeom prst="rect">
                <a:avLst/>
              </a:prstGeom>
              <a:blipFill>
                <a:blip r:embed="rId2"/>
                <a:stretch>
                  <a:fillRect l="-1591" t="-2135" b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29D31-7D2B-3A41-A2CF-B25FD322BF1C}"/>
                  </a:ext>
                </a:extLst>
              </p:cNvPr>
              <p:cNvSpPr txBox="1"/>
              <p:nvPr/>
            </p:nvSpPr>
            <p:spPr>
              <a:xfrm>
                <a:off x="333067" y="4565159"/>
                <a:ext cx="11419523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Therefore,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, rank 0 needs to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from rank 1, and rank 1 needs to send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to rank 0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Similarly, rank 1 will need to receive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from rank 0 and rank 0 needs to send 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to rank 1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What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s should rank 1 receive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prstClr val="black"/>
                    </a:solidFill>
                  </a:rPr>
                  <a:t>?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29D31-7D2B-3A41-A2CF-B25FD322B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7" y="4565159"/>
                <a:ext cx="11419523" cy="2831544"/>
              </a:xfrm>
              <a:prstGeom prst="rect">
                <a:avLst/>
              </a:prstGeom>
              <a:blipFill>
                <a:blip r:embed="rId3"/>
                <a:stretch>
                  <a:fillRect l="-778" t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B8F3FF5-2F66-5FBB-06B0-92C7FEAC4DF1}"/>
              </a:ext>
            </a:extLst>
          </p:cNvPr>
          <p:cNvGrpSpPr/>
          <p:nvPr/>
        </p:nvGrpSpPr>
        <p:grpSpPr>
          <a:xfrm>
            <a:off x="5735022" y="1081063"/>
            <a:ext cx="5864141" cy="3340261"/>
            <a:chOff x="5469978" y="3106533"/>
            <a:chExt cx="5864141" cy="334026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06C6F95-0AAF-C442-80E8-7C82701334A4}"/>
                </a:ext>
              </a:extLst>
            </p:cNvPr>
            <p:cNvGrpSpPr/>
            <p:nvPr/>
          </p:nvGrpSpPr>
          <p:grpSpPr>
            <a:xfrm>
              <a:off x="6501602" y="3106533"/>
              <a:ext cx="4271899" cy="2909974"/>
              <a:chOff x="6867078" y="1788675"/>
              <a:chExt cx="4271899" cy="2909974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CF56196-7727-9442-8F2C-44668FC83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386" t="5147" r="35394" b="10666"/>
              <a:stretch/>
            </p:blipFill>
            <p:spPr>
              <a:xfrm>
                <a:off x="6867078" y="1940390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545D7A2-B437-7F4E-8CE6-1B29CA77C0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386" t="5147" r="35394" b="10666"/>
              <a:stretch/>
            </p:blipFill>
            <p:spPr>
              <a:xfrm>
                <a:off x="10865372" y="1941970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8ABA73B-F5DA-AA42-976A-C063DCD88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2085" b="7761"/>
              <a:stretch/>
            </p:blipFill>
            <p:spPr>
              <a:xfrm>
                <a:off x="7513137" y="1788675"/>
                <a:ext cx="3288214" cy="2909974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26850C-F8BD-5645-86B9-71C6AE0F752D}"/>
                </a:ext>
              </a:extLst>
            </p:cNvPr>
            <p:cNvGrpSpPr/>
            <p:nvPr/>
          </p:nvGrpSpPr>
          <p:grpSpPr>
            <a:xfrm>
              <a:off x="5469978" y="3143013"/>
              <a:ext cx="5864141" cy="2832577"/>
              <a:chOff x="5459092" y="3197443"/>
              <a:chExt cx="5864141" cy="283257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196099B-AEDB-1447-9B18-BCF0C06C4C66}"/>
                  </a:ext>
                </a:extLst>
              </p:cNvPr>
              <p:cNvGrpSpPr/>
              <p:nvPr/>
            </p:nvGrpSpPr>
            <p:grpSpPr>
              <a:xfrm>
                <a:off x="5459092" y="3197443"/>
                <a:ext cx="5864141" cy="2832577"/>
                <a:chOff x="2478152" y="3319710"/>
                <a:chExt cx="5864141" cy="2832577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3E57367-12CB-6347-A666-F6970D296977}"/>
                    </a:ext>
                  </a:extLst>
                </p:cNvPr>
                <p:cNvSpPr txBox="1"/>
                <p:nvPr/>
              </p:nvSpPr>
              <p:spPr>
                <a:xfrm>
                  <a:off x="4010047" y="4435561"/>
                  <a:ext cx="38985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412E8DE-CA7D-5745-8F34-B3074D67ED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99515" y="4739541"/>
                  <a:ext cx="5042778" cy="518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849A25-8742-264E-98E6-D35C83AD4356}"/>
                    </a:ext>
                  </a:extLst>
                </p:cNvPr>
                <p:cNvSpPr/>
                <p:nvPr/>
              </p:nvSpPr>
              <p:spPr>
                <a:xfrm>
                  <a:off x="2499537" y="3830969"/>
                  <a:ext cx="7666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rank 0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C707D7C-5255-B849-B423-77FC98E18ED3}"/>
                    </a:ext>
                  </a:extLst>
                </p:cNvPr>
                <p:cNvSpPr/>
                <p:nvPr/>
              </p:nvSpPr>
              <p:spPr>
                <a:xfrm>
                  <a:off x="2478152" y="5210278"/>
                  <a:ext cx="7666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accent6"/>
                      </a:solidFill>
                    </a:rPr>
                    <a:t>rank 1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2A22B3D-C824-D64F-8472-D4B593E2BAC3}"/>
                    </a:ext>
                  </a:extLst>
                </p:cNvPr>
                <p:cNvSpPr/>
                <p:nvPr/>
              </p:nvSpPr>
              <p:spPr>
                <a:xfrm>
                  <a:off x="3299513" y="3319710"/>
                  <a:ext cx="5042779" cy="1409898"/>
                </a:xfrm>
                <a:prstGeom prst="rect">
                  <a:avLst/>
                </a:prstGeom>
                <a:solidFill>
                  <a:schemeClr val="accent4">
                    <a:alpha val="32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0490A13-43DD-1148-89EE-D29D88F54DAE}"/>
                    </a:ext>
                  </a:extLst>
                </p:cNvPr>
                <p:cNvSpPr/>
                <p:nvPr/>
              </p:nvSpPr>
              <p:spPr>
                <a:xfrm>
                  <a:off x="3299513" y="4752253"/>
                  <a:ext cx="5042779" cy="1400034"/>
                </a:xfrm>
                <a:prstGeom prst="rect">
                  <a:avLst/>
                </a:prstGeom>
                <a:solidFill>
                  <a:schemeClr val="accent6">
                    <a:alpha val="32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8796191-38BA-0145-A3AC-A27F7FC755E5}"/>
                  </a:ext>
                </a:extLst>
              </p:cNvPr>
              <p:cNvSpPr/>
              <p:nvPr/>
            </p:nvSpPr>
            <p:spPr>
              <a:xfrm>
                <a:off x="6569573" y="3445310"/>
                <a:ext cx="89273" cy="7487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9F78843-AE68-4740-A6A7-D9278324AE0D}"/>
                  </a:ext>
                </a:extLst>
              </p:cNvPr>
              <p:cNvSpPr/>
              <p:nvPr/>
            </p:nvSpPr>
            <p:spPr>
              <a:xfrm>
                <a:off x="10570522" y="3445310"/>
                <a:ext cx="89273" cy="7487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25A573B-3BDE-E74E-A6BB-E64B1A040F5E}"/>
                  </a:ext>
                </a:extLst>
              </p:cNvPr>
              <p:cNvSpPr/>
              <p:nvPr/>
            </p:nvSpPr>
            <p:spPr>
              <a:xfrm>
                <a:off x="10570520" y="3639342"/>
                <a:ext cx="89273" cy="7487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EEA6B01-B4A3-AE4E-B4BC-ABE56C742CFD}"/>
                  </a:ext>
                </a:extLst>
              </p:cNvPr>
              <p:cNvSpPr/>
              <p:nvPr/>
            </p:nvSpPr>
            <p:spPr>
              <a:xfrm>
                <a:off x="10570122" y="4432407"/>
                <a:ext cx="89273" cy="7487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5B73CDF-8201-A94D-A72B-3D9089E74AB1}"/>
                  </a:ext>
                </a:extLst>
              </p:cNvPr>
              <p:cNvSpPr/>
              <p:nvPr/>
            </p:nvSpPr>
            <p:spPr>
              <a:xfrm>
                <a:off x="10570125" y="4919677"/>
                <a:ext cx="89273" cy="7487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5A5865A-84D3-F74C-A20B-DE963E8E4344}"/>
                  </a:ext>
                </a:extLst>
              </p:cNvPr>
              <p:cNvSpPr/>
              <p:nvPr/>
            </p:nvSpPr>
            <p:spPr>
              <a:xfrm>
                <a:off x="7867237" y="3435862"/>
                <a:ext cx="2410383" cy="92941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2C67AD9-ED17-C24E-B63D-C240DC33F899}"/>
                    </a:ext>
                  </a:extLst>
                </p:cNvPr>
                <p:cNvSpPr txBox="1"/>
                <p:nvPr/>
              </p:nvSpPr>
              <p:spPr>
                <a:xfrm>
                  <a:off x="6463502" y="6053741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2C67AD9-ED17-C24E-B63D-C240DC33F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3502" y="6053741"/>
                  <a:ext cx="36420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1BFDBA8-B764-6F45-BAD7-EDCC94330976}"/>
                    </a:ext>
                  </a:extLst>
                </p:cNvPr>
                <p:cNvSpPr txBox="1"/>
                <p:nvPr/>
              </p:nvSpPr>
              <p:spPr>
                <a:xfrm>
                  <a:off x="8907801" y="6077462"/>
                  <a:ext cx="385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1BFDBA8-B764-6F45-BAD7-EDCC94330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7801" y="6077462"/>
                  <a:ext cx="38568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14F438B-78DF-194A-B109-3819CA3D5748}"/>
                    </a:ext>
                  </a:extLst>
                </p:cNvPr>
                <p:cNvSpPr txBox="1"/>
                <p:nvPr/>
              </p:nvSpPr>
              <p:spPr>
                <a:xfrm>
                  <a:off x="10455375" y="6044809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14F438B-78DF-194A-B109-3819CA3D57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55375" y="6044809"/>
                  <a:ext cx="35067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878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80920" y="1149852"/>
                <a:ext cx="5331563" cy="5221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Step #2: Figure out this meta data required for inter-processor communication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Divide the portion of matrix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stored within each processor into two portions:</a:t>
                </a:r>
              </a:p>
              <a:p>
                <a:pPr marL="914400" lvl="1" indent="-4572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+mj-lt"/>
                  <a:buAutoNum type="arabicPeriod"/>
                </a:pPr>
                <a:r>
                  <a:rPr lang="en-US" sz="2400" dirty="0">
                    <a:solidFill>
                      <a:prstClr val="black"/>
                    </a:solidFill>
                  </a:rPr>
                  <a:t>Grey: Portion whose contribution to vector b </a:t>
                </a:r>
                <a:r>
                  <a:rPr lang="en-US" sz="2400" u="sng" dirty="0">
                    <a:solidFill>
                      <a:prstClr val="black"/>
                    </a:solidFill>
                  </a:rPr>
                  <a:t>can</a:t>
                </a:r>
                <a:r>
                  <a:rPr lang="en-US" sz="2400" dirty="0">
                    <a:solidFill>
                      <a:prstClr val="black"/>
                    </a:solidFill>
                  </a:rPr>
                  <a:t> be computed just from the portion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stored in the same processor</a:t>
                </a:r>
              </a:p>
              <a:p>
                <a:pPr marL="914400" lvl="1" indent="-4572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FF0000"/>
                    </a:solidFill>
                  </a:rPr>
                  <a:t>Red: </a:t>
                </a:r>
                <a:r>
                  <a:rPr lang="en-US" sz="2400" dirty="0">
                    <a:solidFill>
                      <a:prstClr val="black"/>
                    </a:solidFill>
                  </a:rPr>
                  <a:t>Portion whose contribution to vector b </a:t>
                </a:r>
                <a:r>
                  <a:rPr lang="en-US" sz="2400" u="sng" dirty="0">
                    <a:solidFill>
                      <a:srgbClr val="FF0000"/>
                    </a:solidFill>
                  </a:rPr>
                  <a:t>cannot</a:t>
                </a:r>
                <a:r>
                  <a:rPr lang="en-US" sz="2400" dirty="0">
                    <a:solidFill>
                      <a:prstClr val="black"/>
                    </a:solidFill>
                  </a:rPr>
                  <a:t> be computed just from the portion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stored in the same processor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0" y="1149852"/>
                <a:ext cx="5331563" cy="5221942"/>
              </a:xfrm>
              <a:prstGeom prst="rect">
                <a:avLst/>
              </a:prstGeom>
              <a:blipFill>
                <a:blip r:embed="rId3"/>
                <a:stretch>
                  <a:fillRect l="-1425" t="-1456" r="-3088" b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024B022-F9BB-7944-AE72-01F04A05450B}"/>
              </a:ext>
            </a:extLst>
          </p:cNvPr>
          <p:cNvGrpSpPr/>
          <p:nvPr/>
        </p:nvGrpSpPr>
        <p:grpSpPr>
          <a:xfrm>
            <a:off x="5698382" y="1127385"/>
            <a:ext cx="5950125" cy="3454148"/>
            <a:chOff x="5687691" y="1695793"/>
            <a:chExt cx="5950125" cy="34541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768E80-679E-4945-9B3D-98FB2C7003C3}"/>
                </a:ext>
              </a:extLst>
            </p:cNvPr>
            <p:cNvGrpSpPr/>
            <p:nvPr/>
          </p:nvGrpSpPr>
          <p:grpSpPr>
            <a:xfrm>
              <a:off x="6729519" y="1757250"/>
              <a:ext cx="4271899" cy="2909974"/>
              <a:chOff x="6729519" y="1757250"/>
              <a:chExt cx="4271899" cy="290997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9B51E86-BA65-504E-A931-F5E9130EB6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386" t="5147" r="35394" b="10666"/>
              <a:stretch/>
            </p:blipFill>
            <p:spPr>
              <a:xfrm>
                <a:off x="6729519" y="1908965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A23D85-F65E-1542-8FF5-6A305085F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386" t="5147" r="35394" b="10666"/>
              <a:stretch/>
            </p:blipFill>
            <p:spPr>
              <a:xfrm>
                <a:off x="10727813" y="1910545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8FA1CF0-5EAC-2044-B5F4-CCA1FB96BE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2085" b="7761"/>
              <a:stretch/>
            </p:blipFill>
            <p:spPr>
              <a:xfrm>
                <a:off x="7375578" y="1757250"/>
                <a:ext cx="3288214" cy="2909974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BD8EBA2-0CD5-654A-8FA1-63CE3D0E3DB9}"/>
                </a:ext>
              </a:extLst>
            </p:cNvPr>
            <p:cNvGrpSpPr/>
            <p:nvPr/>
          </p:nvGrpSpPr>
          <p:grpSpPr>
            <a:xfrm>
              <a:off x="5687691" y="1695793"/>
              <a:ext cx="5950125" cy="3454148"/>
              <a:chOff x="6155284" y="3207097"/>
              <a:chExt cx="5950125" cy="345414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5DFB7A54-78D4-5840-831D-0B853C23AF82}"/>
                  </a:ext>
                </a:extLst>
              </p:cNvPr>
              <p:cNvGrpSpPr/>
              <p:nvPr/>
            </p:nvGrpSpPr>
            <p:grpSpPr>
              <a:xfrm>
                <a:off x="6155284" y="3308800"/>
                <a:ext cx="5839427" cy="2848977"/>
                <a:chOff x="5605816" y="3198194"/>
                <a:chExt cx="5839427" cy="2848977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C34DDB18-355F-624B-9327-DDDA4B11DAB2}"/>
                    </a:ext>
                  </a:extLst>
                </p:cNvPr>
                <p:cNvGrpSpPr/>
                <p:nvPr/>
              </p:nvGrpSpPr>
              <p:grpSpPr>
                <a:xfrm>
                  <a:off x="5605816" y="3198194"/>
                  <a:ext cx="5839427" cy="2848977"/>
                  <a:chOff x="2478152" y="3324800"/>
                  <a:chExt cx="5839427" cy="2848977"/>
                </a:xfrm>
              </p:grpSpPr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0034D3C4-BC26-3541-A22E-E73D50176912}"/>
                      </a:ext>
                    </a:extLst>
                  </p:cNvPr>
                  <p:cNvSpPr txBox="1"/>
                  <p:nvPr/>
                </p:nvSpPr>
                <p:spPr>
                  <a:xfrm>
                    <a:off x="4010047" y="4435561"/>
                    <a:ext cx="38985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/>
                      <a:t>=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C50F79FE-2E31-354E-AB93-9CBB9D60CF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274801" y="4739541"/>
                    <a:ext cx="5042778" cy="518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EF2713F7-AB68-A94C-BF5A-757B79C4BD2B}"/>
                      </a:ext>
                    </a:extLst>
                  </p:cNvPr>
                  <p:cNvSpPr/>
                  <p:nvPr/>
                </p:nvSpPr>
                <p:spPr>
                  <a:xfrm>
                    <a:off x="2499537" y="3830969"/>
                    <a:ext cx="76662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4"/>
                        </a:solidFill>
                      </a:rPr>
                      <a:t>rank 0</a:t>
                    </a: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D14D0811-1D7D-0B41-B990-0D3CDE938F89}"/>
                      </a:ext>
                    </a:extLst>
                  </p:cNvPr>
                  <p:cNvSpPr/>
                  <p:nvPr/>
                </p:nvSpPr>
                <p:spPr>
                  <a:xfrm>
                    <a:off x="2478152" y="5210278"/>
                    <a:ext cx="76662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6"/>
                        </a:solidFill>
                      </a:rPr>
                      <a:t>rank 1</a:t>
                    </a: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E9D5178-2DEA-7845-8AFD-10F0AC358057}"/>
                      </a:ext>
                    </a:extLst>
                  </p:cNvPr>
                  <p:cNvSpPr/>
                  <p:nvPr/>
                </p:nvSpPr>
                <p:spPr>
                  <a:xfrm>
                    <a:off x="3262301" y="3324800"/>
                    <a:ext cx="5042779" cy="1409898"/>
                  </a:xfrm>
                  <a:prstGeom prst="rect">
                    <a:avLst/>
                  </a:prstGeom>
                  <a:solidFill>
                    <a:schemeClr val="accent4">
                      <a:alpha val="32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8662FF9-9CD1-384B-938D-D00806713C66}"/>
                      </a:ext>
                    </a:extLst>
                  </p:cNvPr>
                  <p:cNvSpPr/>
                  <p:nvPr/>
                </p:nvSpPr>
                <p:spPr>
                  <a:xfrm>
                    <a:off x="3266561" y="4773743"/>
                    <a:ext cx="5042779" cy="1400034"/>
                  </a:xfrm>
                  <a:prstGeom prst="rect">
                    <a:avLst/>
                  </a:prstGeom>
                  <a:solidFill>
                    <a:schemeClr val="accent6">
                      <a:alpha val="32000"/>
                    </a:schemeClr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855D14B-EF20-C647-B4A6-EACF74B91884}"/>
                    </a:ext>
                  </a:extLst>
                </p:cNvPr>
                <p:cNvSpPr/>
                <p:nvPr/>
              </p:nvSpPr>
              <p:spPr>
                <a:xfrm>
                  <a:off x="8044375" y="3431514"/>
                  <a:ext cx="1177195" cy="1179499"/>
                </a:xfrm>
                <a:prstGeom prst="rect">
                  <a:avLst/>
                </a:prstGeom>
                <a:solidFill>
                  <a:schemeClr val="tx1">
                    <a:alpha val="32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58BA07B-492D-234F-A4C5-56E7C6100B27}"/>
                  </a:ext>
                </a:extLst>
              </p:cNvPr>
              <p:cNvSpPr/>
              <p:nvPr/>
            </p:nvSpPr>
            <p:spPr>
              <a:xfrm>
                <a:off x="6176669" y="3207097"/>
                <a:ext cx="5928740" cy="3454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B49DAE-A2C8-3344-896A-37EF768F4739}"/>
                </a:ext>
              </a:extLst>
            </p:cNvPr>
            <p:cNvSpPr/>
            <p:nvPr/>
          </p:nvSpPr>
          <p:spPr>
            <a:xfrm>
              <a:off x="9317571" y="3215303"/>
              <a:ext cx="1177195" cy="1179499"/>
            </a:xfrm>
            <a:prstGeom prst="rect">
              <a:avLst/>
            </a:prstGeom>
            <a:solidFill>
              <a:schemeClr val="tx1"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9361BB-EB6C-AB42-80ED-FFC5A505AD4F}"/>
                </a:ext>
              </a:extLst>
            </p:cNvPr>
            <p:cNvSpPr/>
            <p:nvPr/>
          </p:nvSpPr>
          <p:spPr>
            <a:xfrm>
              <a:off x="9315749" y="2024397"/>
              <a:ext cx="1177195" cy="1179499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96054F-CBA8-AA41-A2DC-04AE767970DF}"/>
                </a:ext>
              </a:extLst>
            </p:cNvPr>
            <p:cNvSpPr/>
            <p:nvPr/>
          </p:nvSpPr>
          <p:spPr>
            <a:xfrm>
              <a:off x="8129683" y="3215735"/>
              <a:ext cx="1177195" cy="1179499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79A990-05C9-5C48-8DE1-F9109C87E192}"/>
                  </a:ext>
                </a:extLst>
              </p:cNvPr>
              <p:cNvSpPr txBox="1"/>
              <p:nvPr/>
            </p:nvSpPr>
            <p:spPr>
              <a:xfrm>
                <a:off x="6682350" y="4704783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79A990-05C9-5C48-8DE1-F9109C87E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350" y="4704783"/>
                <a:ext cx="36420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15A90F-6C8A-9844-8AC0-2298168893CC}"/>
                  </a:ext>
                </a:extLst>
              </p:cNvPr>
              <p:cNvSpPr txBox="1"/>
              <p:nvPr/>
            </p:nvSpPr>
            <p:spPr>
              <a:xfrm>
                <a:off x="9126649" y="4728504"/>
                <a:ext cx="385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15A90F-6C8A-9844-8AC0-229816889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649" y="4728504"/>
                <a:ext cx="3856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4A02647-F5E3-AD4A-AF59-69A5386420FF}"/>
                  </a:ext>
                </a:extLst>
              </p:cNvPr>
              <p:cNvSpPr txBox="1"/>
              <p:nvPr/>
            </p:nvSpPr>
            <p:spPr>
              <a:xfrm>
                <a:off x="10674223" y="4695851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4A02647-F5E3-AD4A-AF59-69A538642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4223" y="4695851"/>
                <a:ext cx="35067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707056-F269-FDBE-0CB3-EB1035D1F78D}"/>
                  </a:ext>
                </a:extLst>
              </p:cNvPr>
              <p:cNvSpPr txBox="1"/>
              <p:nvPr/>
            </p:nvSpPr>
            <p:spPr>
              <a:xfrm>
                <a:off x="5862792" y="5638314"/>
                <a:ext cx="5621307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1,16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707056-F269-FDBE-0CB3-EB1035D1F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792" y="5638314"/>
                <a:ext cx="5621307" cy="4778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60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220951" y="1087824"/>
                <a:ext cx="5223802" cy="322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Identify the non-zero columns in the red portion within each rank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For rank 0, this is the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{14, 16, 17, 19, 20, 21, 22, 23, 24}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For rank 1, this is the set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1, 2, 3, 4, 5, 6, 7, 8, 9, 10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This yields the following metadata for our inter-processor communication: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51" y="1087824"/>
                <a:ext cx="5223802" cy="3221395"/>
              </a:xfrm>
              <a:prstGeom prst="rect">
                <a:avLst/>
              </a:prstGeom>
              <a:blipFill>
                <a:blip r:embed="rId2"/>
                <a:stretch>
                  <a:fillRect l="-1456" t="-2353" r="-1942" b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4192F9-8D8A-6E41-8628-E6D6B8158D44}"/>
                  </a:ext>
                </a:extLst>
              </p:cNvPr>
              <p:cNvSpPr txBox="1"/>
              <p:nvPr/>
            </p:nvSpPr>
            <p:spPr>
              <a:xfrm>
                <a:off x="257448" y="4663784"/>
                <a:ext cx="10671809" cy="185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Rank 0 must receive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from rank 1, and send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to rank 1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Rank 1 must receive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from rank 0, and send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to rank 0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4192F9-8D8A-6E41-8628-E6D6B815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48" y="4663784"/>
                <a:ext cx="10671809" cy="1856919"/>
              </a:xfrm>
              <a:prstGeom prst="rect">
                <a:avLst/>
              </a:prstGeom>
              <a:blipFill>
                <a:blip r:embed="rId3"/>
                <a:stretch>
                  <a:fillRect l="-832" t="-4082" r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EC8A10EA-1CA0-184A-A3D7-8003D99C5134}"/>
              </a:ext>
            </a:extLst>
          </p:cNvPr>
          <p:cNvGrpSpPr/>
          <p:nvPr/>
        </p:nvGrpSpPr>
        <p:grpSpPr>
          <a:xfrm>
            <a:off x="5687691" y="1127379"/>
            <a:ext cx="5950125" cy="3454148"/>
            <a:chOff x="5687691" y="1695793"/>
            <a:chExt cx="5950125" cy="345414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16A0C25-09F6-E044-9614-C923B892E841}"/>
                </a:ext>
              </a:extLst>
            </p:cNvPr>
            <p:cNvGrpSpPr/>
            <p:nvPr/>
          </p:nvGrpSpPr>
          <p:grpSpPr>
            <a:xfrm>
              <a:off x="6729519" y="1757250"/>
              <a:ext cx="4271899" cy="2909974"/>
              <a:chOff x="6729519" y="1757250"/>
              <a:chExt cx="4271899" cy="2909974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42EE4F57-0180-9B46-80F3-E402F6F552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386" t="5147" r="35394" b="10666"/>
              <a:stretch/>
            </p:blipFill>
            <p:spPr>
              <a:xfrm>
                <a:off x="6729519" y="1908965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DEBF3900-F570-1045-AC14-2933276B13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386" t="5147" r="35394" b="10666"/>
              <a:stretch/>
            </p:blipFill>
            <p:spPr>
              <a:xfrm>
                <a:off x="10727813" y="1910545"/>
                <a:ext cx="273605" cy="2562517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589F52A-E13E-304F-98B9-547B46E2DC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2085" b="7761"/>
              <a:stretch/>
            </p:blipFill>
            <p:spPr>
              <a:xfrm>
                <a:off x="7375578" y="1757250"/>
                <a:ext cx="3288214" cy="2909974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E90D72D-5D2F-084C-8661-E7546C024C45}"/>
                </a:ext>
              </a:extLst>
            </p:cNvPr>
            <p:cNvGrpSpPr/>
            <p:nvPr/>
          </p:nvGrpSpPr>
          <p:grpSpPr>
            <a:xfrm>
              <a:off x="5687691" y="1695793"/>
              <a:ext cx="5950125" cy="3454148"/>
              <a:chOff x="6155284" y="3207097"/>
              <a:chExt cx="5950125" cy="3454148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51CC02E-B8F7-1642-8761-EC260C1D9FA9}"/>
                  </a:ext>
                </a:extLst>
              </p:cNvPr>
              <p:cNvGrpSpPr/>
              <p:nvPr/>
            </p:nvGrpSpPr>
            <p:grpSpPr>
              <a:xfrm>
                <a:off x="6155284" y="3308800"/>
                <a:ext cx="5839427" cy="2848977"/>
                <a:chOff x="2478152" y="3324800"/>
                <a:chExt cx="5839427" cy="2848977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7B1176D-5D17-A74D-8C59-5E75C6A2C27B}"/>
                    </a:ext>
                  </a:extLst>
                </p:cNvPr>
                <p:cNvSpPr txBox="1"/>
                <p:nvPr/>
              </p:nvSpPr>
              <p:spPr>
                <a:xfrm>
                  <a:off x="4010047" y="4435561"/>
                  <a:ext cx="38985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</a:t>
                  </a: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99D20D5A-B72D-C440-A9A1-9C1EC53D3B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4801" y="4739541"/>
                  <a:ext cx="5042778" cy="518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1273B8A-37DC-2744-87A0-34468DDCBA40}"/>
                    </a:ext>
                  </a:extLst>
                </p:cNvPr>
                <p:cNvSpPr/>
                <p:nvPr/>
              </p:nvSpPr>
              <p:spPr>
                <a:xfrm>
                  <a:off x="2499537" y="3830969"/>
                  <a:ext cx="7666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rank 0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2F30137-8702-DE4B-BB0C-FF2427C642BD}"/>
                    </a:ext>
                  </a:extLst>
                </p:cNvPr>
                <p:cNvSpPr/>
                <p:nvPr/>
              </p:nvSpPr>
              <p:spPr>
                <a:xfrm>
                  <a:off x="2478152" y="5210278"/>
                  <a:ext cx="7666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accent6"/>
                      </a:solidFill>
                    </a:rPr>
                    <a:t>rank 1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E1A6B67-F923-FA41-8533-1267312589E2}"/>
                    </a:ext>
                  </a:extLst>
                </p:cNvPr>
                <p:cNvSpPr/>
                <p:nvPr/>
              </p:nvSpPr>
              <p:spPr>
                <a:xfrm>
                  <a:off x="3262301" y="3324800"/>
                  <a:ext cx="5042779" cy="1409898"/>
                </a:xfrm>
                <a:prstGeom prst="rect">
                  <a:avLst/>
                </a:prstGeom>
                <a:solidFill>
                  <a:schemeClr val="accent4">
                    <a:alpha val="32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28CFBE4-A99B-CB46-89E6-F5E704AB977A}"/>
                    </a:ext>
                  </a:extLst>
                </p:cNvPr>
                <p:cNvSpPr/>
                <p:nvPr/>
              </p:nvSpPr>
              <p:spPr>
                <a:xfrm>
                  <a:off x="3266561" y="4773743"/>
                  <a:ext cx="5042779" cy="1400034"/>
                </a:xfrm>
                <a:prstGeom prst="rect">
                  <a:avLst/>
                </a:prstGeom>
                <a:solidFill>
                  <a:schemeClr val="accent6">
                    <a:alpha val="32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0B414C8-9EAC-DA4B-BE32-A9A923C7525F}"/>
                  </a:ext>
                </a:extLst>
              </p:cNvPr>
              <p:cNvSpPr/>
              <p:nvPr/>
            </p:nvSpPr>
            <p:spPr>
              <a:xfrm>
                <a:off x="6176669" y="3207097"/>
                <a:ext cx="5928740" cy="3454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FE3970-9266-F647-BC74-8CDCC6321968}"/>
                </a:ext>
              </a:extLst>
            </p:cNvPr>
            <p:cNvSpPr/>
            <p:nvPr/>
          </p:nvSpPr>
          <p:spPr>
            <a:xfrm>
              <a:off x="9315749" y="2024397"/>
              <a:ext cx="1177195" cy="1179499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0B9F024-4515-AC42-8816-DCCB3774E6EE}"/>
                </a:ext>
              </a:extLst>
            </p:cNvPr>
            <p:cNvSpPr/>
            <p:nvPr/>
          </p:nvSpPr>
          <p:spPr>
            <a:xfrm>
              <a:off x="8129683" y="3215735"/>
              <a:ext cx="1177195" cy="1179499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1E3768A-9E95-624E-A4F5-EAD2094BF5E2}"/>
                  </a:ext>
                </a:extLst>
              </p:cNvPr>
              <p:cNvSpPr txBox="1"/>
              <p:nvPr/>
            </p:nvSpPr>
            <p:spPr>
              <a:xfrm>
                <a:off x="6684619" y="4145754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1E3768A-9E95-624E-A4F5-EAD2094BF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619" y="4145754"/>
                <a:ext cx="36420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6ECAC58-AC82-1A46-B8AF-B36AD6FC5339}"/>
                  </a:ext>
                </a:extLst>
              </p:cNvPr>
              <p:cNvSpPr txBox="1"/>
              <p:nvPr/>
            </p:nvSpPr>
            <p:spPr>
              <a:xfrm>
                <a:off x="9128918" y="4169475"/>
                <a:ext cx="385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6ECAC58-AC82-1A46-B8AF-B36AD6FC5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918" y="4169475"/>
                <a:ext cx="38568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6E28493-F0C1-254C-8A20-198B7DA89D8C}"/>
                  </a:ext>
                </a:extLst>
              </p:cNvPr>
              <p:cNvSpPr txBox="1"/>
              <p:nvPr/>
            </p:nvSpPr>
            <p:spPr>
              <a:xfrm>
                <a:off x="10676492" y="4136822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6E28493-F0C1-254C-8A20-198B7DA89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6492" y="4136822"/>
                <a:ext cx="35067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36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118367" y="724637"/>
                <a:ext cx="10963290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Step #3: Allocate space to receive 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s from the other processor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Extend the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within each processor to store this received data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7" y="724637"/>
                <a:ext cx="10963290" cy="1400383"/>
              </a:xfrm>
              <a:prstGeom prst="rect">
                <a:avLst/>
              </a:prstGeom>
              <a:blipFill>
                <a:blip r:embed="rId2"/>
                <a:stretch>
                  <a:fillRect l="-810" t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5798F4E6-23C9-CA4B-8522-726B79E10D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9045156"/>
                  </p:ext>
                </p:extLst>
              </p:nvPr>
            </p:nvGraphicFramePr>
            <p:xfrm>
              <a:off x="1651208" y="1736048"/>
              <a:ext cx="8105286" cy="370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85966">
                      <a:extLst>
                        <a:ext uri="{9D8B030D-6E8A-4147-A177-3AD203B41FA5}">
                          <a16:colId xmlns:a16="http://schemas.microsoft.com/office/drawing/2014/main" val="15457309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68973018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054992556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357083753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029170090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943683086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974859609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143164962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366014350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973091889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6422810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87359181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22122310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893304881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906402833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21716532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86618061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340365548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550528804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470747084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6072195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4432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5798F4E6-23C9-CA4B-8522-726B79E10D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9045156"/>
                  </p:ext>
                </p:extLst>
              </p:nvPr>
            </p:nvGraphicFramePr>
            <p:xfrm>
              <a:off x="1651208" y="1736048"/>
              <a:ext cx="8105286" cy="370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85966">
                      <a:extLst>
                        <a:ext uri="{9D8B030D-6E8A-4147-A177-3AD203B41FA5}">
                          <a16:colId xmlns:a16="http://schemas.microsoft.com/office/drawing/2014/main" val="15457309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68973018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054992556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357083753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029170090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943683086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974859609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143164962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366014350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3973091889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6422810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87359181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22122310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893304881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906402833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217165327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866180615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340365548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550528804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2470747084"/>
                        </a:ext>
                      </a:extLst>
                    </a:gridCol>
                    <a:gridCol w="385966">
                      <a:extLst>
                        <a:ext uri="{9D8B030D-6E8A-4147-A177-3AD203B41FA5}">
                          <a16:colId xmlns:a16="http://schemas.microsoft.com/office/drawing/2014/main" val="16072195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33" t="-3333" r="-203333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333" r="-1867742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6667" t="-3333" r="-183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6774" t="-3333" r="-1670968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0000" t="-3333" r="-162666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3548" t="-3333" r="-1474194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13333" t="-3333" r="-142333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3333" t="-3333" r="-132333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87097" t="-3333" r="-1180645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16667" t="-3333" r="-112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83871" t="-3333" r="-983871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20000" t="-3333" r="-91666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80645" t="-3333" r="-78709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23333" t="-3333" r="-71333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23333" t="-3333" r="-61333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4194" t="-3333" r="-493548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26667" t="-3333" r="-41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70968" t="-3333" r="-296774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30000" t="-3333" r="-20666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67742" t="-3333" r="-1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33333" t="-3333" r="-3333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44322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F5DC1AC-CA09-AC43-9B1E-AF86E0F4D348}"/>
              </a:ext>
            </a:extLst>
          </p:cNvPr>
          <p:cNvGrpSpPr/>
          <p:nvPr/>
        </p:nvGrpSpPr>
        <p:grpSpPr>
          <a:xfrm>
            <a:off x="571659" y="1758245"/>
            <a:ext cx="9184834" cy="963033"/>
            <a:chOff x="670959" y="1736048"/>
            <a:chExt cx="9184834" cy="963033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204EE71-FA56-8E4E-B2B1-89129D928B1D}"/>
                </a:ext>
              </a:extLst>
            </p:cNvPr>
            <p:cNvSpPr/>
            <p:nvPr/>
          </p:nvSpPr>
          <p:spPr>
            <a:xfrm rot="5400000">
              <a:off x="3966056" y="-46665"/>
              <a:ext cx="140740" cy="4714035"/>
            </a:xfrm>
            <a:prstGeom prst="rightBrace">
              <a:avLst>
                <a:gd name="adj1" fmla="val 47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859079-7EBD-2445-95D0-87C3B396E9B4}"/>
                </a:ext>
              </a:extLst>
            </p:cNvPr>
            <p:cNvSpPr txBox="1"/>
            <p:nvPr/>
          </p:nvSpPr>
          <p:spPr>
            <a:xfrm>
              <a:off x="670959" y="1736048"/>
              <a:ext cx="76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rank 0</a:t>
              </a:r>
            </a:p>
          </p:txBody>
        </p: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D468B059-245D-BE44-A014-60AF2403AE70}"/>
                </a:ext>
              </a:extLst>
            </p:cNvPr>
            <p:cNvSpPr/>
            <p:nvPr/>
          </p:nvSpPr>
          <p:spPr>
            <a:xfrm rot="5400000">
              <a:off x="8064431" y="564651"/>
              <a:ext cx="140743" cy="3441981"/>
            </a:xfrm>
            <a:prstGeom prst="rightBrace">
              <a:avLst>
                <a:gd name="adj1" fmla="val 47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CAE4E5-9FF3-9149-9BF7-2A4DB73DABAF}"/>
                </a:ext>
              </a:extLst>
            </p:cNvPr>
            <p:cNvSpPr txBox="1"/>
            <p:nvPr/>
          </p:nvSpPr>
          <p:spPr>
            <a:xfrm>
              <a:off x="3138671" y="2360527"/>
              <a:ext cx="2142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Portion stored in rank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D4D32E5-9EFC-0A4B-BE83-146ECF0282A9}"/>
                    </a:ext>
                  </a:extLst>
                </p:cNvPr>
                <p:cNvSpPr txBox="1"/>
                <p:nvPr/>
              </p:nvSpPr>
              <p:spPr>
                <a:xfrm>
                  <a:off x="6740572" y="2340363"/>
                  <a:ext cx="284007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Space to receive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600" dirty="0"/>
                    <a:t>s from rank 1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D4D32E5-9EFC-0A4B-BE83-146ECF0282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0572" y="2340363"/>
                  <a:ext cx="2840073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889"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4" name="Table 3">
                <a:extLst>
                  <a:ext uri="{FF2B5EF4-FFF2-40B4-BE49-F238E27FC236}">
                    <a16:creationId xmlns:a16="http://schemas.microsoft.com/office/drawing/2014/main" id="{AB77FBF0-99D2-8547-A2AC-A43302500C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6803410"/>
                  </p:ext>
                </p:extLst>
              </p:nvPr>
            </p:nvGraphicFramePr>
            <p:xfrm>
              <a:off x="1651208" y="2772488"/>
              <a:ext cx="8889584" cy="370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4072">
                      <a:extLst>
                        <a:ext uri="{9D8B030D-6E8A-4147-A177-3AD203B41FA5}">
                          <a16:colId xmlns:a16="http://schemas.microsoft.com/office/drawing/2014/main" val="15457309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68973018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05499255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35708375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029170090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94368308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974859609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143164962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366014350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973091889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6422810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87359181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08118039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77893984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893304881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90640283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21716532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86618061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340365548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550528804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470747084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6072195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alpha val="32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FF0000">
                            <a:alpha val="32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4432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4" name="Table 3">
                <a:extLst>
                  <a:ext uri="{FF2B5EF4-FFF2-40B4-BE49-F238E27FC236}">
                    <a16:creationId xmlns:a16="http://schemas.microsoft.com/office/drawing/2014/main" id="{AB77FBF0-99D2-8547-A2AC-A43302500C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6803410"/>
                  </p:ext>
                </p:extLst>
              </p:nvPr>
            </p:nvGraphicFramePr>
            <p:xfrm>
              <a:off x="1651208" y="2772488"/>
              <a:ext cx="8889584" cy="370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4072">
                      <a:extLst>
                        <a:ext uri="{9D8B030D-6E8A-4147-A177-3AD203B41FA5}">
                          <a16:colId xmlns:a16="http://schemas.microsoft.com/office/drawing/2014/main" val="15457309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68973018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05499255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35708375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029170090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94368308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974859609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143164962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366014350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973091889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6422810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87359181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3081180396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77893984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893304881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906402833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217165327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866180615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340365548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550528804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2470747084"/>
                        </a:ext>
                      </a:extLst>
                    </a:gridCol>
                    <a:gridCol w="404072">
                      <a:extLst>
                        <a:ext uri="{9D8B030D-6E8A-4147-A177-3AD203B41FA5}">
                          <a16:colId xmlns:a16="http://schemas.microsoft.com/office/drawing/2014/main" val="16072195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25" t="-3333" r="-209375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3125" t="-3333" r="-199375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9677" t="-3333" r="-195806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000" t="-3333" r="-17968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00000" t="-3333" r="-16968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0000" t="-3333" r="-15968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0000" t="-3333" r="-14968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00000" t="-3333" r="-13968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25806" t="-3333" r="-134193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96875" t="-3333" r="-12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6875" t="-3333" r="-11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96875" t="-3333" r="-10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96875" t="-3333" r="-9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8710" t="-3333" r="-829032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93750" t="-3333" r="-703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493750" t="-3333" r="-603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93750" t="-3333" r="-503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693750" t="-3333" r="-403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93750" t="-3333" r="-3031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54839" t="-3333" r="-21290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90625" t="-3333" r="-10625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90625" t="-3333" r="-6250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44322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B5EE7546-7018-5143-99FC-482161A100E3}"/>
              </a:ext>
            </a:extLst>
          </p:cNvPr>
          <p:cNvGrpSpPr/>
          <p:nvPr/>
        </p:nvGrpSpPr>
        <p:grpSpPr>
          <a:xfrm>
            <a:off x="571659" y="2775596"/>
            <a:ext cx="9869832" cy="965229"/>
            <a:chOff x="670959" y="1736048"/>
            <a:chExt cx="9869832" cy="965229"/>
          </a:xfrm>
        </p:grpSpPr>
        <p:sp>
          <p:nvSpPr>
            <p:cNvPr id="96" name="Right Brace 95">
              <a:extLst>
                <a:ext uri="{FF2B5EF4-FFF2-40B4-BE49-F238E27FC236}">
                  <a16:creationId xmlns:a16="http://schemas.microsoft.com/office/drawing/2014/main" id="{CE6C4DD0-485A-FB48-8C0C-D1E8D0782C93}"/>
                </a:ext>
              </a:extLst>
            </p:cNvPr>
            <p:cNvSpPr/>
            <p:nvPr/>
          </p:nvSpPr>
          <p:spPr>
            <a:xfrm rot="5400000">
              <a:off x="4027841" y="-21951"/>
              <a:ext cx="140740" cy="4714035"/>
            </a:xfrm>
            <a:prstGeom prst="rightBrace">
              <a:avLst>
                <a:gd name="adj1" fmla="val 47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447EE53-22F7-E440-BA48-561A2D278E69}"/>
                </a:ext>
              </a:extLst>
            </p:cNvPr>
            <p:cNvSpPr txBox="1"/>
            <p:nvPr/>
          </p:nvSpPr>
          <p:spPr>
            <a:xfrm>
              <a:off x="670959" y="1736048"/>
              <a:ext cx="76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rank 1</a:t>
              </a:r>
            </a:p>
          </p:txBody>
        </p: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id="{21110E7A-A713-EF43-AA04-E2F1B0875CDC}"/>
                </a:ext>
              </a:extLst>
            </p:cNvPr>
            <p:cNvSpPr/>
            <p:nvPr/>
          </p:nvSpPr>
          <p:spPr>
            <a:xfrm rot="5400000">
              <a:off x="8487251" y="351898"/>
              <a:ext cx="140742" cy="3966339"/>
            </a:xfrm>
            <a:prstGeom prst="rightBrace">
              <a:avLst>
                <a:gd name="adj1" fmla="val 47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D33BF80-33DC-AC4D-863E-A64D74363240}"/>
                </a:ext>
              </a:extLst>
            </p:cNvPr>
            <p:cNvSpPr txBox="1"/>
            <p:nvPr/>
          </p:nvSpPr>
          <p:spPr>
            <a:xfrm>
              <a:off x="3138671" y="2360527"/>
              <a:ext cx="2142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Portion stored in rank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4649D700-9751-D648-8AD3-847D66A3D75E}"/>
                    </a:ext>
                  </a:extLst>
                </p:cNvPr>
                <p:cNvSpPr txBox="1"/>
                <p:nvPr/>
              </p:nvSpPr>
              <p:spPr>
                <a:xfrm>
                  <a:off x="7324563" y="2362723"/>
                  <a:ext cx="284007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Space to receive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600" dirty="0"/>
                    <a:t>s from rank 0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4649D700-9751-D648-8AD3-847D66A3D7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4563" y="2362723"/>
                  <a:ext cx="2840073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889" t="-35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E2C2CD-8BB6-7C45-9E71-F52762B86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275" y="3796002"/>
            <a:ext cx="5251450" cy="30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396672" y="1271225"/>
            <a:ext cx="4856692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</a:rPr>
              <a:t>Step #4: Perform the inter-processor communication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We will use the simplest MPI point-to-point communication routines MPI_SEND and MPI_RECV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These are blocking communication routines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Blocking means that the program will not proceed further until the communication is finished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Fortran code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44FE3-BD22-B447-8C33-57DB044F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54" y="4433833"/>
            <a:ext cx="3081564" cy="1921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ECD5A4-BF38-1243-90B7-7C02C278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812" y="4372234"/>
            <a:ext cx="2980155" cy="2249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BEB32-6966-714D-99C8-44E6190E9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674208"/>
            <a:ext cx="60071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162278" y="835582"/>
                <a:ext cx="7090176" cy="599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Blocking communication is not optimal because 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prstClr val="black"/>
                    </a:solidFill>
                  </a:rPr>
                  <a:t>the program stagnates until the communication is finished</a:t>
                </a: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prstClr val="black"/>
                    </a:solidFill>
                  </a:rPr>
                  <a:t>MPI_SEND and MPI_RECV has a waterfall-like effect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Improvisation #1: Two processors, non-blocking</a:t>
                </a:r>
                <a:endParaRPr lang="en-US" sz="2400" dirty="0">
                  <a:solidFill>
                    <a:prstClr val="black"/>
                  </a:solidFill>
                </a:endParaRP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Overlap computation and communication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This will mask the time spent in communication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For e.g., again consider row 1 in rank 0: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Can compute the partial sum from the first three terms (highlighted in grey) while receiving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from rank 1</a:t>
                </a:r>
              </a:p>
              <a:p>
                <a:pPr marL="342900" lvl="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prstClr val="black"/>
                    </a:solidFill>
                  </a:rPr>
                  <a:t>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is received, append the contribution from the last term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8" y="835582"/>
                <a:ext cx="7090176" cy="5991384"/>
              </a:xfrm>
              <a:prstGeom prst="rect">
                <a:avLst/>
              </a:prstGeom>
              <a:blipFill>
                <a:blip r:embed="rId2"/>
                <a:stretch>
                  <a:fillRect l="-1071" t="-1057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C7C2A9D-8C1F-CB4E-80B6-AEB129CD3CB7}"/>
              </a:ext>
            </a:extLst>
          </p:cNvPr>
          <p:cNvGrpSpPr/>
          <p:nvPr/>
        </p:nvGrpSpPr>
        <p:grpSpPr>
          <a:xfrm>
            <a:off x="7487619" y="4672048"/>
            <a:ext cx="4386468" cy="1224246"/>
            <a:chOff x="7487618" y="5032582"/>
            <a:chExt cx="4386468" cy="122424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7226D92-3D39-05BE-29F8-CAA6162B5361}"/>
                    </a:ext>
                  </a:extLst>
                </p:cNvPr>
                <p:cNvSpPr txBox="1"/>
                <p:nvPr/>
              </p:nvSpPr>
              <p:spPr>
                <a:xfrm>
                  <a:off x="7487618" y="5032582"/>
                  <a:ext cx="4386468" cy="1224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i="1" dirty="0">
                    <a:latin typeface="Cambria Math" panose="020405030504060302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1,11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1,16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7226D92-3D39-05BE-29F8-CAA6162B5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7618" y="5032582"/>
                  <a:ext cx="4386468" cy="122424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EFD04B8-2C0A-2846-89BF-0AA2B86D34F0}"/>
                </a:ext>
              </a:extLst>
            </p:cNvPr>
            <p:cNvSpPr/>
            <p:nvPr/>
          </p:nvSpPr>
          <p:spPr>
            <a:xfrm>
              <a:off x="7983668" y="5440239"/>
              <a:ext cx="3367869" cy="408931"/>
            </a:xfrm>
            <a:prstGeom prst="rect">
              <a:avLst/>
            </a:prstGeom>
            <a:solidFill>
              <a:schemeClr val="tx1"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0A39B9-8756-3F37-715F-6FCB099E6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85" y="1594896"/>
            <a:ext cx="4697737" cy="27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2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548296-2D15-8542-91AA-837E8DFB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64" y="4489376"/>
            <a:ext cx="2567149" cy="181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F0B1C-E5D2-064D-807E-CB99583AE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455" y="4489376"/>
            <a:ext cx="2567268" cy="185868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462919" y="1365180"/>
            <a:ext cx="6134002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</a:rPr>
              <a:t>Pseudo code:</a:t>
            </a:r>
          </a:p>
          <a:p>
            <a:pPr marL="800100" lvl="1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Begin communication</a:t>
            </a:r>
          </a:p>
          <a:p>
            <a:pPr marL="800100" lvl="1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Compute the contribution from the grey portion of the matrix A</a:t>
            </a:r>
          </a:p>
          <a:p>
            <a:pPr marL="800100" lvl="1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Finish communication</a:t>
            </a:r>
          </a:p>
          <a:p>
            <a:pPr marL="800100" lvl="1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Compute the contribution from the red portion of the matrix A</a:t>
            </a: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To perform non-blocking send and receive use </a:t>
            </a:r>
            <a:r>
              <a:rPr lang="en-US" sz="2400" dirty="0" err="1">
                <a:solidFill>
                  <a:prstClr val="black"/>
                </a:solidFill>
              </a:rPr>
              <a:t>MPI_Isend</a:t>
            </a:r>
            <a:r>
              <a:rPr lang="en-US" sz="2400" dirty="0">
                <a:solidFill>
                  <a:prstClr val="black"/>
                </a:solidFill>
              </a:rPr>
              <a:t>/</a:t>
            </a:r>
            <a:r>
              <a:rPr lang="en-US" sz="2400" dirty="0" err="1">
                <a:solidFill>
                  <a:prstClr val="black"/>
                </a:solidFill>
              </a:rPr>
              <a:t>Irecv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Fortran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07668-DBB8-CC43-B169-9567939A3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344" y="1197498"/>
            <a:ext cx="4697737" cy="27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Example fluid mechanics problems that require parallel computers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FF6D64-5DAA-3D49-9542-44B5A7CD9861}"/>
              </a:ext>
            </a:extLst>
          </p:cNvPr>
          <p:cNvSpPr/>
          <p:nvPr/>
        </p:nvSpPr>
        <p:spPr>
          <a:xfrm>
            <a:off x="797471" y="6213499"/>
            <a:ext cx="666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https://dept.aem.umn.edu/people/faculty/kmahesh/index.html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D6F9E-8EE5-364B-9FD3-93C47CFB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53" y="1308571"/>
            <a:ext cx="3873154" cy="2173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7E6E4-FDCA-6944-AD00-2ABD74EC4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294" y="4095336"/>
            <a:ext cx="3608939" cy="189423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2EBA2C3-615A-A34C-968B-13D1D783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7" y="1054560"/>
            <a:ext cx="3089383" cy="2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5D3D3D-51BA-8F44-98AB-F77E7D75A08B}"/>
              </a:ext>
            </a:extLst>
          </p:cNvPr>
          <p:cNvSpPr txBox="1"/>
          <p:nvPr/>
        </p:nvSpPr>
        <p:spPr>
          <a:xfrm>
            <a:off x="202698" y="3860114"/>
            <a:ext cx="363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Propeller </a:t>
            </a:r>
            <a:r>
              <a:rPr lang="en-US" sz="1600" dirty="0" err="1"/>
              <a:t>crashback</a:t>
            </a:r>
            <a:r>
              <a:rPr lang="en-US" sz="1600" dirty="0"/>
              <a:t>: </a:t>
            </a:r>
          </a:p>
          <a:p>
            <a:pPr algn="ctr"/>
            <a:r>
              <a:rPr lang="en-US" sz="1600" dirty="0"/>
              <a:t>Verma, Jang &amp; Mahesh, JFM, 2012, 704</a:t>
            </a:r>
          </a:p>
          <a:p>
            <a:pPr algn="ctr"/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47C0C1-65E0-B447-AE22-94FD7F1DF07E}"/>
              </a:ext>
            </a:extLst>
          </p:cNvPr>
          <p:cNvSpPr txBox="1"/>
          <p:nvPr/>
        </p:nvSpPr>
        <p:spPr>
          <a:xfrm>
            <a:off x="4167618" y="3688147"/>
            <a:ext cx="336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Gas turbine combustor: </a:t>
            </a:r>
          </a:p>
          <a:p>
            <a:pPr algn="ctr"/>
            <a:r>
              <a:rPr lang="en-US" sz="1600" dirty="0"/>
              <a:t>Mahesh, Constantinescu and </a:t>
            </a:r>
            <a:r>
              <a:rPr lang="en-US" sz="1600" dirty="0" err="1"/>
              <a:t>Moin</a:t>
            </a:r>
            <a:r>
              <a:rPr lang="en-US" sz="1600" dirty="0"/>
              <a:t>, JCP, 2004, 197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F9E13-09DD-7E4E-AE83-A8033E383156}"/>
              </a:ext>
            </a:extLst>
          </p:cNvPr>
          <p:cNvSpPr txBox="1"/>
          <p:nvPr/>
        </p:nvSpPr>
        <p:spPr>
          <a:xfrm>
            <a:off x="8016756" y="6069347"/>
            <a:ext cx="375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Turbulent flow between parallel plates:</a:t>
            </a:r>
          </a:p>
          <a:p>
            <a:pPr algn="ctr"/>
            <a:r>
              <a:rPr lang="en-US" sz="1600" dirty="0"/>
              <a:t>Anantharamu and Mahesh, JFM, 2020, 898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3FB092-6ED4-CD41-89CB-A5671369F8CC}"/>
                  </a:ext>
                </a:extLst>
              </p:cNvPr>
              <p:cNvSpPr txBox="1"/>
              <p:nvPr/>
            </p:nvSpPr>
            <p:spPr>
              <a:xfrm>
                <a:off x="263077" y="4492943"/>
                <a:ext cx="7493330" cy="1733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Computational Fluid Dynamics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No. of processors range from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(102) </m:t>
                    </m:r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(106) </m:t>
                    </m:r>
                  </m:oMath>
                </a14:m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For more such problems, please see Prof. Mahesh’s website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3FB092-6ED4-CD41-89CB-A5671369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77" y="4492943"/>
                <a:ext cx="7493330" cy="1733808"/>
              </a:xfrm>
              <a:prstGeom prst="rect">
                <a:avLst/>
              </a:prstGeom>
              <a:blipFill>
                <a:blip r:embed="rId6"/>
                <a:stretch>
                  <a:fillRect l="-1015" t="-362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611A9714-354D-9549-A668-24C5F2E61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832" y="841458"/>
            <a:ext cx="3178464" cy="23541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02BB91-131E-EE40-85A2-DAE3D914211C}"/>
              </a:ext>
            </a:extLst>
          </p:cNvPr>
          <p:cNvSpPr txBox="1"/>
          <p:nvPr/>
        </p:nvSpPr>
        <p:spPr>
          <a:xfrm>
            <a:off x="8375530" y="3275339"/>
            <a:ext cx="298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Jet in crossflow:</a:t>
            </a:r>
          </a:p>
          <a:p>
            <a:pPr algn="ctr"/>
            <a:r>
              <a:rPr lang="en-US" sz="1600" dirty="0" err="1"/>
              <a:t>Iyer</a:t>
            </a:r>
            <a:r>
              <a:rPr lang="en-US" sz="1600" dirty="0"/>
              <a:t> and Mahesh, JFM, 2016, 790 </a:t>
            </a:r>
          </a:p>
        </p:txBody>
      </p:sp>
    </p:spTree>
    <p:extLst>
      <p:ext uri="{BB962C8B-B14F-4D97-AF65-F5344CB8AC3E}">
        <p14:creationId xmlns:p14="http://schemas.microsoft.com/office/powerpoint/2010/main" val="2207946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185496" y="2308934"/>
            <a:ext cx="6112867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</a:rPr>
              <a:t>Improvisation #2: Large number of processors and rows, blocking/non-blocking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Say, 1 billion rows and 0.1 million processors!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How to extend the above ideas in a scalable manner?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1A83F8C-DCC3-0841-ADB6-7A0E550A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55" y="2096899"/>
            <a:ext cx="5251450" cy="30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5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Parallel sparse matrix-vector multiplication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30938" y="674723"/>
            <a:ext cx="6271005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Two major issues:</a:t>
            </a:r>
          </a:p>
          <a:p>
            <a:pPr marL="914400" lvl="1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+mj-lt"/>
              <a:buAutoNum type="arabicPeriod"/>
            </a:pPr>
            <a:r>
              <a:rPr lang="en-US" sz="2400" dirty="0"/>
              <a:t>Linear decomposition of rows may not be optimal</a:t>
            </a:r>
          </a:p>
          <a:p>
            <a:pPr marL="1371600" lvl="2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By optimal, we mean least amount of data exchanged between processors </a:t>
            </a:r>
          </a:p>
          <a:p>
            <a:pPr marL="1371600" lvl="2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Need graph partitioning</a:t>
            </a:r>
          </a:p>
          <a:p>
            <a:pPr marL="1371600" lvl="2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Third Party Libraries: </a:t>
            </a:r>
            <a:r>
              <a:rPr lang="en-US" sz="2400" i="1" dirty="0"/>
              <a:t>METIS, </a:t>
            </a:r>
            <a:r>
              <a:rPr lang="en-US" sz="2400" i="1" dirty="0" err="1"/>
              <a:t>ParMETIS</a:t>
            </a:r>
            <a:r>
              <a:rPr lang="en-US" sz="2400" i="1" dirty="0"/>
              <a:t>, Zoltan, SCOTCH, Mongoose</a:t>
            </a:r>
          </a:p>
          <a:p>
            <a:pPr marL="1371600" lvl="2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E.g.: 1.3 billion rows divided into 0.14 million processors using </a:t>
            </a:r>
            <a:r>
              <a:rPr lang="en-US" sz="2400" dirty="0" err="1"/>
              <a:t>ParMETIS</a:t>
            </a:r>
            <a:endParaRPr lang="en-US" sz="2400" dirty="0"/>
          </a:p>
          <a:p>
            <a:pPr marL="914400" lvl="1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+mj-lt"/>
              <a:buAutoNum type="arabicPeriod"/>
            </a:pPr>
            <a:r>
              <a:rPr lang="en-US" sz="2400" dirty="0"/>
              <a:t>Need a (cost and memory) scalable algorithm to ascertain the metadata necessary for inter-processor communication</a:t>
            </a:r>
          </a:p>
          <a:p>
            <a:pPr marL="1371600" lvl="2" indent="-4572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Complicated, but possible!</a:t>
            </a:r>
          </a:p>
        </p:txBody>
      </p:sp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AF33533A-3426-EE49-9105-1CCA6A6E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101" y="4050630"/>
            <a:ext cx="3363686" cy="2150876"/>
          </a:xfrm>
          <a:prstGeom prst="rect">
            <a:avLst/>
          </a:prstGeom>
        </p:spPr>
      </p:pic>
      <p:pic>
        <p:nvPicPr>
          <p:cNvPr id="5" name="Picture 4" descr="A picture containing transport, aircraft&#10;&#10;Description automatically generated">
            <a:extLst>
              <a:ext uri="{FF2B5EF4-FFF2-40B4-BE49-F238E27FC236}">
                <a16:creationId xmlns:a16="http://schemas.microsoft.com/office/drawing/2014/main" id="{2DC755BB-7DA3-9845-9459-1CB96FBB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06" y="1012749"/>
            <a:ext cx="4256641" cy="2721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EAE85F-E248-4A47-AD75-CB5B7099DF73}"/>
              </a:ext>
            </a:extLst>
          </p:cNvPr>
          <p:cNvSpPr txBox="1"/>
          <p:nvPr/>
        </p:nvSpPr>
        <p:spPr>
          <a:xfrm>
            <a:off x="10797526" y="1522635"/>
            <a:ext cx="1460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sz="1600" i="1" dirty="0"/>
              <a:t>Computational domain for flow around a submarine hull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D45841-1639-7F4E-B564-38F763D5BB1E}"/>
              </a:ext>
            </a:extLst>
          </p:cNvPr>
          <p:cNvCxnSpPr>
            <a:cxnSpLocks/>
          </p:cNvCxnSpPr>
          <p:nvPr/>
        </p:nvCxnSpPr>
        <p:spPr>
          <a:xfrm flipV="1">
            <a:off x="8019540" y="5178859"/>
            <a:ext cx="0" cy="117389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76900A-DDDE-524D-8560-86DC91CF285B}"/>
              </a:ext>
            </a:extLst>
          </p:cNvPr>
          <p:cNvSpPr txBox="1"/>
          <p:nvPr/>
        </p:nvSpPr>
        <p:spPr>
          <a:xfrm>
            <a:off x="7302348" y="6368129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Submarine hull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F768A-229D-F043-90C6-A722F88FB35E}"/>
              </a:ext>
            </a:extLst>
          </p:cNvPr>
          <p:cNvSpPr txBox="1"/>
          <p:nvPr/>
        </p:nvSpPr>
        <p:spPr>
          <a:xfrm>
            <a:off x="10743296" y="4587459"/>
            <a:ext cx="1460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Slice of the above figure along the axis of the cylinder</a:t>
            </a:r>
          </a:p>
        </p:txBody>
      </p:sp>
    </p:spTree>
    <p:extLst>
      <p:ext uri="{BB962C8B-B14F-4D97-AF65-F5344CB8AC3E}">
        <p14:creationId xmlns:p14="http://schemas.microsoft.com/office/powerpoint/2010/main" val="3950757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Some supercomputers used by my current research group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8F4271-E3EF-474A-8891-A9C46E32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11532"/>
              </p:ext>
            </p:extLst>
          </p:nvPr>
        </p:nvGraphicFramePr>
        <p:xfrm>
          <a:off x="3933371" y="1253412"/>
          <a:ext cx="4325257" cy="4351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372">
                  <a:extLst>
                    <a:ext uri="{9D8B030D-6E8A-4147-A177-3AD203B41FA5}">
                      <a16:colId xmlns:a16="http://schemas.microsoft.com/office/drawing/2014/main" val="1003682386"/>
                    </a:ext>
                  </a:extLst>
                </a:gridCol>
                <a:gridCol w="2296885">
                  <a:extLst>
                    <a:ext uri="{9D8B030D-6E8A-4147-A177-3AD203B41FA5}">
                      <a16:colId xmlns:a16="http://schemas.microsoft.com/office/drawing/2014/main" val="1751114677"/>
                    </a:ext>
                  </a:extLst>
                </a:gridCol>
              </a:tblGrid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Supercomputer</a:t>
                      </a: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Number of processors</a:t>
                      </a: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10350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Mira (ANL)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445171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Stampede2 (XSEDE)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807821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Narwhal (DOE)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244590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Onyx (DOE)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685049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Centennial (DOE)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 thousand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38735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Mustang (DOE)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 thousand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70549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Mangi</a:t>
                      </a:r>
                      <a:r>
                        <a:rPr lang="en-US" dirty="0"/>
                        <a:t> (MSI)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thousand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3263"/>
                  </a:ext>
                </a:extLst>
              </a:tr>
              <a:tr h="4834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Mesabi (MSI)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thousand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023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19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C1E2EF-9846-9940-B9D6-9B34F5D3FC65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71B1E2-C052-5D45-8FAC-A9385B65B26F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0F7EA1-5D21-8E40-BA3B-560BA718DB17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How to simulate these (low-speed) fluid flows?</a:t>
              </a:r>
              <a:endParaRPr lang="en-US" sz="2800" dirty="0">
                <a:solidFill>
                  <a:schemeClr val="bg1"/>
                </a:solidFill>
                <a:cs typeface="Apple Chancery" panose="03020702040506060504" pitchFamily="66" charset="-79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2182C1-0A51-4B4C-9CC9-62AF7D92E7CD}"/>
              </a:ext>
            </a:extLst>
          </p:cNvPr>
          <p:cNvGrpSpPr/>
          <p:nvPr/>
        </p:nvGrpSpPr>
        <p:grpSpPr>
          <a:xfrm>
            <a:off x="456419" y="1337551"/>
            <a:ext cx="11735581" cy="4811574"/>
            <a:chOff x="271064" y="913481"/>
            <a:chExt cx="11735581" cy="48115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7B2729E-8565-8642-A20D-ECE32F2DBEE3}"/>
                    </a:ext>
                  </a:extLst>
                </p:cNvPr>
                <p:cNvSpPr txBox="1"/>
                <p:nvPr/>
              </p:nvSpPr>
              <p:spPr>
                <a:xfrm>
                  <a:off x="271064" y="913481"/>
                  <a:ext cx="11735581" cy="48115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r>
                    <a:rPr lang="en-US" sz="2400" dirty="0"/>
                    <a:t>Numerically solving the Navier-Stokes PDE</a:t>
                  </a: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Wingdings" pitchFamily="2" charset="2"/>
                    <a:buChar char="Ø"/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Courier New" panose="02070309020205020404" pitchFamily="49" charset="0"/>
                    <a:buChar char="o"/>
                  </a:pPr>
                  <a:r>
                    <a:rPr lang="en-US" sz="2400" dirty="0"/>
                    <a:t>Nonlinear</a:t>
                  </a: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Courier New" panose="02070309020205020404" pitchFamily="49" charset="0"/>
                    <a:buChar char="o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400" dirty="0"/>
                    <a:t> is the velocity of the fluid</a:t>
                  </a:r>
                </a:p>
                <a:p>
                  <a:pPr marL="342900" indent="-342900">
                    <a:lnSpc>
                      <a:spcPts val="2600"/>
                    </a:lnSpc>
                    <a:spcBef>
                      <a:spcPts val="1200"/>
                    </a:spcBef>
                    <a:buClr>
                      <a:srgbClr val="916D01"/>
                    </a:buClr>
                    <a:buFont typeface="Courier New" panose="02070309020205020404" pitchFamily="49" charset="0"/>
                    <a:buChar char="o"/>
                  </a:pP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sz="2400" dirty="0"/>
                    <a:t> is the pressure</a:t>
                  </a: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7B2729E-8565-8642-A20D-ECE32F2DBE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64" y="913481"/>
                  <a:ext cx="11735581" cy="4811574"/>
                </a:xfrm>
                <a:prstGeom prst="rect">
                  <a:avLst/>
                </a:prstGeom>
                <a:blipFill>
                  <a:blip r:embed="rId2"/>
                  <a:stretch>
                    <a:fillRect l="-757" t="-1579" b="-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F99F77-7EA0-F34E-B3E1-2FF2989C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6479" y="1970479"/>
              <a:ext cx="7244749" cy="1670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93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C1E2EF-9846-9940-B9D6-9B34F5D3FC65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71B1E2-C052-5D45-8FAC-A9385B65B26F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0F7EA1-5D21-8E40-BA3B-560BA718DB17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Why are parallel algorithms necessary?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506855" y="904704"/>
                <a:ext cx="6520586" cy="5657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Use numerical methods to convert the nonlinear PDE into a linear algebra problem,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>
                  <a:solidFill>
                    <a:schemeClr val="accent2"/>
                  </a:solidFill>
                </a:endParaRP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In turbulent flow problems, there can be important physics in small scale motion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To resolve this small-scale motion, we need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/>
                  <a:t> degrees of freedom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Need a lot of FLOPS and RAM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chemeClr val="accent2"/>
                    </a:solidFill>
                  </a:rPr>
                  <a:t>Therefore, parallel algorithms are necessary!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55" y="904704"/>
                <a:ext cx="6520586" cy="5657959"/>
              </a:xfrm>
              <a:prstGeom prst="rect">
                <a:avLst/>
              </a:prstGeom>
              <a:blipFill>
                <a:blip r:embed="rId2"/>
                <a:stretch>
                  <a:fillRect l="-1165" t="-1345" b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420C1AE-5711-9D6F-604E-7363D64B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528" y="2259981"/>
            <a:ext cx="4454485" cy="2338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DD2BC-8C08-E095-A0D6-3B8B9E1B1016}"/>
              </a:ext>
            </a:extLst>
          </p:cNvPr>
          <p:cNvSpPr txBox="1"/>
          <p:nvPr/>
        </p:nvSpPr>
        <p:spPr>
          <a:xfrm>
            <a:off x="7830655" y="4813151"/>
            <a:ext cx="3788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simple-looking problem but the total number of degrees of freedom is around a billion!</a:t>
            </a:r>
          </a:p>
        </p:txBody>
      </p:sp>
    </p:spTree>
    <p:extLst>
      <p:ext uri="{BB962C8B-B14F-4D97-AF65-F5344CB8AC3E}">
        <p14:creationId xmlns:p14="http://schemas.microsoft.com/office/powerpoint/2010/main" val="339202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Topic of this lecture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280964" y="881375"/>
            <a:ext cx="116300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In this lecture, I will discuss parallel algorithm for a crucial operation that arises in these simulations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</a:rPr>
              <a:t>The parallel unstructured sparse matrix-vector multiplication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D3CF3A-9222-945E-1919-47B0A7E54CD7}"/>
              </a:ext>
            </a:extLst>
          </p:cNvPr>
          <p:cNvGrpSpPr/>
          <p:nvPr/>
        </p:nvGrpSpPr>
        <p:grpSpPr>
          <a:xfrm>
            <a:off x="3520927" y="2127870"/>
            <a:ext cx="3625840" cy="2909974"/>
            <a:chOff x="3496899" y="2392245"/>
            <a:chExt cx="3625840" cy="2909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5AF729-7BE4-CABF-D602-97B2115DD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386" t="5147" r="35394" b="10666"/>
            <a:stretch/>
          </p:blipFill>
          <p:spPr>
            <a:xfrm>
              <a:off x="6849134" y="2545540"/>
              <a:ext cx="273605" cy="25625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300D3A-62C9-41E5-2776-80F3856A2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085" b="7761"/>
            <a:stretch/>
          </p:blipFill>
          <p:spPr>
            <a:xfrm>
              <a:off x="3496899" y="2392245"/>
              <a:ext cx="3288214" cy="290997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B56AA-E5D0-7A0B-EA4E-AE98DABF5C13}"/>
                  </a:ext>
                </a:extLst>
              </p:cNvPr>
              <p:cNvSpPr txBox="1"/>
              <p:nvPr/>
            </p:nvSpPr>
            <p:spPr>
              <a:xfrm>
                <a:off x="5087998" y="4944412"/>
                <a:ext cx="385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B56AA-E5D0-7A0B-EA4E-AE98DABF5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998" y="4944412"/>
                <a:ext cx="385683" cy="646331"/>
              </a:xfrm>
              <a:prstGeom prst="rect">
                <a:avLst/>
              </a:prstGeom>
              <a:blipFill>
                <a:blip r:embed="rId4"/>
                <a:stretch>
                  <a:fillRect l="-15625"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159E10-BFAC-B4A0-857B-3B37AE4A8F93}"/>
                  </a:ext>
                </a:extLst>
              </p:cNvPr>
              <p:cNvSpPr txBox="1"/>
              <p:nvPr/>
            </p:nvSpPr>
            <p:spPr>
              <a:xfrm>
                <a:off x="6748935" y="4944412"/>
                <a:ext cx="5080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159E10-BFAC-B4A0-857B-3B37AE4A8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935" y="4944412"/>
                <a:ext cx="50808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4ED849-2564-8245-D933-D348ED55F410}"/>
                  </a:ext>
                </a:extLst>
              </p:cNvPr>
              <p:cNvSpPr txBox="1"/>
              <p:nvPr/>
            </p:nvSpPr>
            <p:spPr>
              <a:xfrm>
                <a:off x="280965" y="5529187"/>
                <a:ext cx="11630070" cy="152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ts val="26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916D01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sparse matrix has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𝑛𝑛𝑧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non-zeros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 each row, where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𝑛𝑛𝑧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400" dirty="0">
                    <a:latin typeface="Calibri" panose="020F0502020204030204"/>
                  </a:rPr>
                  <a:t>is a small number compared to the problem size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ts val="26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916D01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/>
                  </a:rPr>
                  <a:t>Unstructured means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𝑛𝑛𝑧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non-zeros can be on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any column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the row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4ED849-2564-8245-D933-D348ED55F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65" y="5529187"/>
                <a:ext cx="11630070" cy="1523494"/>
              </a:xfrm>
              <a:prstGeom prst="rect">
                <a:avLst/>
              </a:prstGeom>
              <a:blipFill>
                <a:blip r:embed="rId6"/>
                <a:stretch>
                  <a:fillRect l="-764" t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794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Why is unstructured parallel sparse matrix-vector multiplication crucial?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609599" y="1089454"/>
                <a:ext cx="10548730" cy="499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Occurs in a number of scenarios while simulating engineering flows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tx1"/>
                    </a:solidFill>
                  </a:rPr>
                  <a:t>While solving the linear system of equations </a:t>
                </a:r>
                <a:r>
                  <a:rPr lang="en-US" sz="2400" dirty="0"/>
                  <a:t>using </a:t>
                </a:r>
                <a:r>
                  <a:rPr lang="en-US" sz="2400" dirty="0">
                    <a:solidFill>
                      <a:schemeClr val="tx1"/>
                    </a:solidFill>
                  </a:rPr>
                  <a:t>iterative methods</a:t>
                </a:r>
              </a:p>
              <a:p>
                <a:pPr marL="1257300" lvl="2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Gradient descent: Until convergence, 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1257300" lvl="2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§"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Krylov</a:t>
                </a:r>
                <a:r>
                  <a:rPr lang="en-US" sz="2400" dirty="0">
                    <a:solidFill>
                      <a:schemeClr val="tx1"/>
                    </a:solidFill>
                  </a:rPr>
                  <a:t> subspace solvers such as Conjugate Gradient, GMRES: Requires the matrix-vector product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is an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Arnoldi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vector</a:t>
                </a:r>
              </a:p>
              <a:p>
                <a:pPr marL="1257300" lvl="2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chemeClr val="tx1"/>
                    </a:solidFill>
                  </a:rPr>
                  <a:t>While performing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eigenanalysis</a:t>
                </a:r>
                <a:r>
                  <a:rPr lang="en-US" sz="2400" dirty="0">
                    <a:solidFill>
                      <a:schemeClr val="tx1"/>
                    </a:solidFill>
                  </a:rPr>
                  <a:t> of fluid flows using methods such as:</a:t>
                </a:r>
              </a:p>
              <a:p>
                <a:pPr marL="1257300" lvl="2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§"/>
                </a:pPr>
                <a:r>
                  <a:rPr lang="en-US" sz="2400" dirty="0"/>
                  <a:t>Power iteration: Until convergence, 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 dirty="0"/>
                  <a:t> and normalize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1257300" lvl="2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§"/>
                </a:pPr>
                <a:r>
                  <a:rPr lang="en-US" sz="2400" dirty="0" err="1"/>
                  <a:t>Arnoldi’s</a:t>
                </a:r>
                <a:r>
                  <a:rPr lang="en-US" sz="2400" dirty="0"/>
                  <a:t> method: Requires the matrix-vector product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 is an </a:t>
                </a:r>
                <a:r>
                  <a:rPr lang="en-US" sz="2400" dirty="0" err="1"/>
                  <a:t>Arnoldi</a:t>
                </a:r>
                <a:r>
                  <a:rPr lang="en-US" sz="2400" dirty="0"/>
                  <a:t> vector</a:t>
                </a: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089454"/>
                <a:ext cx="10548730" cy="4991110"/>
              </a:xfrm>
              <a:prstGeom prst="rect">
                <a:avLst/>
              </a:prstGeom>
              <a:blipFill>
                <a:blip r:embed="rId2"/>
                <a:stretch>
                  <a:fillRect l="-842" t="-1523" r="-144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965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1172046"/>
            <a:chOff x="0" y="-31034"/>
            <a:chExt cx="12192000" cy="11720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11720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569478" y="199120"/>
              <a:ext cx="10800522" cy="770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  <a:spcBef>
                  <a:spcPts val="1200"/>
                </a:spcBef>
                <a:buClr>
                  <a:srgbClr val="916D01"/>
                </a:buClr>
              </a:pPr>
              <a:r>
                <a:rPr lang="en-US" sz="2800" dirty="0">
                  <a:solidFill>
                    <a:schemeClr val="bg1"/>
                  </a:solidFill>
                </a:rPr>
                <a:t>The simplest fluid mechanics problem that leads to an unstructured sparse matrix-vector multiplication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28161" y="1016331"/>
            <a:ext cx="11871071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Transport of a dye (for e.g., smoke) in a flow</a:t>
            </a:r>
          </a:p>
          <a:p>
            <a:pPr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</a:pPr>
            <a:endParaRPr lang="en-US" sz="2400" dirty="0">
              <a:solidFill>
                <a:schemeClr val="accent2"/>
              </a:solidFill>
            </a:endParaRPr>
          </a:p>
          <a:p>
            <a:pPr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accent2"/>
              </a:solidFill>
            </a:endParaRPr>
          </a:p>
          <a:p>
            <a:pPr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</a:pPr>
            <a:endParaRPr lang="en-US" sz="2400" dirty="0"/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How can we simulate the concentration of a dye in a flow?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93682-F34C-5644-B050-58A8AFDE5491}"/>
              </a:ext>
            </a:extLst>
          </p:cNvPr>
          <p:cNvSpPr txBox="1"/>
          <p:nvPr/>
        </p:nvSpPr>
        <p:spPr>
          <a:xfrm>
            <a:off x="4474589" y="5501017"/>
            <a:ext cx="4280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8"/>
              </a:rPr>
              <a:t>https://www.youtube.com/watch?v=_q6ozALzkF4</a:t>
            </a:r>
            <a:endParaRPr lang="en-US" sz="1200" dirty="0"/>
          </a:p>
        </p:txBody>
      </p:sp>
      <p:pic>
        <p:nvPicPr>
          <p:cNvPr id="3" name="flow over airfoil at non-zero angle of attack" descr="flow over airfoil at non-zero angle of attack">
            <a:hlinkClick r:id="" action="ppaction://media"/>
            <a:extLst>
              <a:ext uri="{FF2B5EF4-FFF2-40B4-BE49-F238E27FC236}">
                <a16:creationId xmlns:a16="http://schemas.microsoft.com/office/drawing/2014/main" id="{A81EDDD6-6034-4E4D-8989-2B8A7B1DC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581" y="2545406"/>
            <a:ext cx="3404701" cy="2301050"/>
          </a:xfrm>
          <a:prstGeom prst="rect">
            <a:avLst/>
          </a:prstGeom>
        </p:spPr>
      </p:pic>
      <p:pic>
        <p:nvPicPr>
          <p:cNvPr id="4" name="flow over airfoil zero angle of attack" descr="flow over airfoil zero angle of attack">
            <a:hlinkClick r:id="" action="ppaction://media"/>
            <a:extLst>
              <a:ext uri="{FF2B5EF4-FFF2-40B4-BE49-F238E27FC236}">
                <a16:creationId xmlns:a16="http://schemas.microsoft.com/office/drawing/2014/main" id="{3147A353-831E-5F41-B39F-C03F759864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6805" y="2545406"/>
            <a:ext cx="3404700" cy="2301049"/>
          </a:xfrm>
          <a:prstGeom prst="rect">
            <a:avLst/>
          </a:prstGeom>
        </p:spPr>
      </p:pic>
      <p:pic>
        <p:nvPicPr>
          <p:cNvPr id="5" name="flow over vehicle" descr="flow over vehicle">
            <a:hlinkClick r:id="" action="ppaction://media"/>
            <a:extLst>
              <a:ext uri="{FF2B5EF4-FFF2-40B4-BE49-F238E27FC236}">
                <a16:creationId xmlns:a16="http://schemas.microsoft.com/office/drawing/2014/main" id="{E641E00E-70B1-EA4F-BF9D-C92F625A1B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65300" y="2545405"/>
            <a:ext cx="3404700" cy="2301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1CE16-9EC6-C44A-A80A-2F44A0A26F37}"/>
              </a:ext>
            </a:extLst>
          </p:cNvPr>
          <p:cNvSpPr txBox="1"/>
          <p:nvPr/>
        </p:nvSpPr>
        <p:spPr>
          <a:xfrm>
            <a:off x="831258" y="4916242"/>
            <a:ext cx="297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Flow over an airplane wing during take off and landing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FADCC-63C3-0343-A8A1-201DA62D6D87}"/>
              </a:ext>
            </a:extLst>
          </p:cNvPr>
          <p:cNvSpPr txBox="1"/>
          <p:nvPr/>
        </p:nvSpPr>
        <p:spPr>
          <a:xfrm>
            <a:off x="4582482" y="4958269"/>
            <a:ext cx="297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Flow over an airplane wing during cruise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72E23-0802-EC4B-AE1A-37660C1A738E}"/>
              </a:ext>
            </a:extLst>
          </p:cNvPr>
          <p:cNvSpPr txBox="1"/>
          <p:nvPr/>
        </p:nvSpPr>
        <p:spPr>
          <a:xfrm>
            <a:off x="8225813" y="5110882"/>
            <a:ext cx="2973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Flow over a car and a truck</a:t>
            </a:r>
          </a:p>
        </p:txBody>
      </p:sp>
    </p:spTree>
    <p:extLst>
      <p:ext uri="{BB962C8B-B14F-4D97-AF65-F5344CB8AC3E}">
        <p14:creationId xmlns:p14="http://schemas.microsoft.com/office/powerpoint/2010/main" val="8366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/>
              <p:nvPr/>
            </p:nvSpPr>
            <p:spPr>
              <a:xfrm>
                <a:off x="188118" y="1499238"/>
                <a:ext cx="11815763" cy="432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>
                  <a:solidFill>
                    <a:schemeClr val="accent2"/>
                  </a:solidFill>
                </a:endParaRP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  <a:p>
                <a:pPr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</a:pPr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b="0" dirty="0"/>
                  <a:t>Suppose we are given the velocity vector: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At time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there is no dye. Hence, the concentration: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For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, the concentration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 is forced to satisfy the following PDE</a:t>
                </a:r>
              </a:p>
              <a:p>
                <a:pPr marL="342900" indent="-342900">
                  <a:lnSpc>
                    <a:spcPts val="2600"/>
                  </a:lnSpc>
                  <a:spcBef>
                    <a:spcPts val="1200"/>
                  </a:spcBef>
                  <a:buClr>
                    <a:srgbClr val="916D01"/>
                  </a:buClr>
                  <a:buFont typeface="Wingdings" pitchFamily="2" charset="2"/>
                  <a:buChar char="Ø"/>
                </a:pPr>
                <a:endParaRPr lang="en-US" sz="2400" dirty="0"/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7B2729E-8565-8642-A20D-ECE32F2D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18" y="1499238"/>
                <a:ext cx="11815763" cy="4324261"/>
              </a:xfrm>
              <a:prstGeom prst="rect">
                <a:avLst/>
              </a:prstGeom>
              <a:blipFill>
                <a:blip r:embed="rId2"/>
                <a:stretch>
                  <a:fillRect l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9FB98BD1-0461-7C4B-8FC3-613EA6D0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92" y="5423672"/>
            <a:ext cx="4908214" cy="8429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BCC0C0-0B24-264B-92A2-6A2195CDE8D4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791786-6D7B-CC4F-9C76-194DDF4C4F8B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843D1-2ACC-2942-84A6-A9C8FE84B6BF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Problem setup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B9C92B3-D5CE-9F48-A9DB-D95A1604F664}"/>
                  </a:ext>
                </a:extLst>
              </p:cNvPr>
              <p:cNvSpPr txBox="1"/>
              <p:nvPr/>
            </p:nvSpPr>
            <p:spPr>
              <a:xfrm>
                <a:off x="9153773" y="5664407"/>
                <a:ext cx="241784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: Diffusion coefficient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B9C92B3-D5CE-9F48-A9DB-D95A1604F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773" y="5664407"/>
                <a:ext cx="2417841" cy="369332"/>
              </a:xfrm>
              <a:prstGeom prst="rect">
                <a:avLst/>
              </a:prstGeom>
              <a:blipFill>
                <a:blip r:embed="rId4"/>
                <a:stretch>
                  <a:fillRect t="-3226" r="-1563" b="-225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8557F9E-85D5-3D49-BCCE-C331BF39D564}"/>
              </a:ext>
            </a:extLst>
          </p:cNvPr>
          <p:cNvGrpSpPr/>
          <p:nvPr/>
        </p:nvGrpSpPr>
        <p:grpSpPr>
          <a:xfrm>
            <a:off x="1695335" y="721674"/>
            <a:ext cx="8373250" cy="2896624"/>
            <a:chOff x="1151636" y="672422"/>
            <a:chExt cx="8373250" cy="28966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37E0CC7-0CE2-1C49-AC1D-A9355A8C4596}"/>
                </a:ext>
              </a:extLst>
            </p:cNvPr>
            <p:cNvSpPr/>
            <p:nvPr/>
          </p:nvSpPr>
          <p:spPr>
            <a:xfrm>
              <a:off x="3960019" y="963427"/>
              <a:ext cx="3986213" cy="2403885"/>
            </a:xfrm>
            <a:custGeom>
              <a:avLst/>
              <a:gdLst>
                <a:gd name="connsiteX0" fmla="*/ 3706636 w 3738252"/>
                <a:gd name="connsiteY0" fmla="*/ 746536 h 2295905"/>
                <a:gd name="connsiteX1" fmla="*/ 2920824 w 3738252"/>
                <a:gd name="connsiteY1" fmla="*/ 117886 h 2295905"/>
                <a:gd name="connsiteX2" fmla="*/ 1392061 w 3738252"/>
                <a:gd name="connsiteY2" fmla="*/ 160749 h 2295905"/>
                <a:gd name="connsiteX3" fmla="*/ 63324 w 3738252"/>
                <a:gd name="connsiteY3" fmla="*/ 1732374 h 2295905"/>
                <a:gd name="connsiteX4" fmla="*/ 363361 w 3738252"/>
                <a:gd name="connsiteY4" fmla="*/ 2289586 h 2295905"/>
                <a:gd name="connsiteX5" fmla="*/ 1677811 w 3738252"/>
                <a:gd name="connsiteY5" fmla="*/ 1432336 h 2295905"/>
                <a:gd name="connsiteX6" fmla="*/ 3392311 w 3738252"/>
                <a:gd name="connsiteY6" fmla="*/ 1275174 h 2295905"/>
                <a:gd name="connsiteX7" fmla="*/ 3706636 w 3738252"/>
                <a:gd name="connsiteY7" fmla="*/ 746536 h 229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8252" h="2295905">
                  <a:moveTo>
                    <a:pt x="3706636" y="746536"/>
                  </a:moveTo>
                  <a:cubicBezTo>
                    <a:pt x="3628055" y="553655"/>
                    <a:pt x="3306586" y="215517"/>
                    <a:pt x="2920824" y="117886"/>
                  </a:cubicBezTo>
                  <a:cubicBezTo>
                    <a:pt x="2535062" y="20255"/>
                    <a:pt x="1868311" y="-108332"/>
                    <a:pt x="1392061" y="160749"/>
                  </a:cubicBezTo>
                  <a:cubicBezTo>
                    <a:pt x="915811" y="429830"/>
                    <a:pt x="234774" y="1377568"/>
                    <a:pt x="63324" y="1732374"/>
                  </a:cubicBezTo>
                  <a:cubicBezTo>
                    <a:pt x="-108126" y="2087180"/>
                    <a:pt x="94280" y="2339592"/>
                    <a:pt x="363361" y="2289586"/>
                  </a:cubicBezTo>
                  <a:cubicBezTo>
                    <a:pt x="632442" y="2239580"/>
                    <a:pt x="1172986" y="1601405"/>
                    <a:pt x="1677811" y="1432336"/>
                  </a:cubicBezTo>
                  <a:cubicBezTo>
                    <a:pt x="2182636" y="1263267"/>
                    <a:pt x="3054174" y="1394236"/>
                    <a:pt x="3392311" y="1275174"/>
                  </a:cubicBezTo>
                  <a:cubicBezTo>
                    <a:pt x="3730448" y="1156112"/>
                    <a:pt x="3785217" y="939417"/>
                    <a:pt x="3706636" y="746536"/>
                  </a:cubicBez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98E43F9-3DD7-7947-82C2-B338E77FD79B}"/>
                </a:ext>
              </a:extLst>
            </p:cNvPr>
            <p:cNvGrpSpPr/>
            <p:nvPr/>
          </p:nvGrpSpPr>
          <p:grpSpPr>
            <a:xfrm>
              <a:off x="3952012" y="975046"/>
              <a:ext cx="3998846" cy="2378607"/>
              <a:chOff x="3821043" y="1865408"/>
              <a:chExt cx="3998846" cy="2378607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C947615-9099-7C4C-895A-E951D359352C}"/>
                  </a:ext>
                </a:extLst>
              </p:cNvPr>
              <p:cNvSpPr/>
              <p:nvPr/>
            </p:nvSpPr>
            <p:spPr>
              <a:xfrm>
                <a:off x="7400925" y="2357438"/>
                <a:ext cx="418964" cy="842962"/>
              </a:xfrm>
              <a:custGeom>
                <a:avLst/>
                <a:gdLst>
                  <a:gd name="connsiteX0" fmla="*/ 0 w 418964"/>
                  <a:gd name="connsiteY0" fmla="*/ 842962 h 842962"/>
                  <a:gd name="connsiteX1" fmla="*/ 414338 w 418964"/>
                  <a:gd name="connsiteY1" fmla="*/ 514350 h 842962"/>
                  <a:gd name="connsiteX2" fmla="*/ 185738 w 418964"/>
                  <a:gd name="connsiteY2" fmla="*/ 0 h 84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8964" h="842962">
                    <a:moveTo>
                      <a:pt x="0" y="842962"/>
                    </a:moveTo>
                    <a:cubicBezTo>
                      <a:pt x="191691" y="748903"/>
                      <a:pt x="383382" y="654844"/>
                      <a:pt x="414338" y="514350"/>
                    </a:cubicBezTo>
                    <a:cubicBezTo>
                      <a:pt x="445294" y="373856"/>
                      <a:pt x="315516" y="186928"/>
                      <a:pt x="185738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479A207-4BCE-9146-84D0-1412D2623E49}"/>
                  </a:ext>
                </a:extLst>
              </p:cNvPr>
              <p:cNvSpPr/>
              <p:nvPr/>
            </p:nvSpPr>
            <p:spPr>
              <a:xfrm>
                <a:off x="3821043" y="3514724"/>
                <a:ext cx="708095" cy="729291"/>
              </a:xfrm>
              <a:custGeom>
                <a:avLst/>
                <a:gdLst>
                  <a:gd name="connsiteX0" fmla="*/ 708095 w 708095"/>
                  <a:gd name="connsiteY0" fmla="*/ 571500 h 729291"/>
                  <a:gd name="connsiteX1" fmla="*/ 379482 w 708095"/>
                  <a:gd name="connsiteY1" fmla="*/ 728663 h 729291"/>
                  <a:gd name="connsiteX2" fmla="*/ 50870 w 708095"/>
                  <a:gd name="connsiteY2" fmla="*/ 614363 h 729291"/>
                  <a:gd name="connsiteX3" fmla="*/ 8007 w 708095"/>
                  <a:gd name="connsiteY3" fmla="*/ 328613 h 729291"/>
                  <a:gd name="connsiteX4" fmla="*/ 122307 w 708095"/>
                  <a:gd name="connsiteY4" fmla="*/ 0 h 72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095" h="729291">
                    <a:moveTo>
                      <a:pt x="708095" y="571500"/>
                    </a:moveTo>
                    <a:cubicBezTo>
                      <a:pt x="598557" y="646509"/>
                      <a:pt x="489020" y="721519"/>
                      <a:pt x="379482" y="728663"/>
                    </a:cubicBezTo>
                    <a:cubicBezTo>
                      <a:pt x="269944" y="735807"/>
                      <a:pt x="112782" y="681038"/>
                      <a:pt x="50870" y="614363"/>
                    </a:cubicBezTo>
                    <a:cubicBezTo>
                      <a:pt x="-11043" y="547688"/>
                      <a:pt x="-3899" y="431007"/>
                      <a:pt x="8007" y="328613"/>
                    </a:cubicBezTo>
                    <a:cubicBezTo>
                      <a:pt x="19913" y="226219"/>
                      <a:pt x="115163" y="128587"/>
                      <a:pt x="122307" y="0"/>
                    </a:cubicBezTo>
                  </a:path>
                </a:pathLst>
              </a:cu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B8C8948-21F4-7642-BBF9-09B81363A45C}"/>
                  </a:ext>
                </a:extLst>
              </p:cNvPr>
              <p:cNvSpPr/>
              <p:nvPr/>
            </p:nvSpPr>
            <p:spPr>
              <a:xfrm>
                <a:off x="3943350" y="1865408"/>
                <a:ext cx="3657600" cy="1706467"/>
              </a:xfrm>
              <a:custGeom>
                <a:avLst/>
                <a:gdLst>
                  <a:gd name="connsiteX0" fmla="*/ 0 w 3657600"/>
                  <a:gd name="connsiteY0" fmla="*/ 1706467 h 1706467"/>
                  <a:gd name="connsiteX1" fmla="*/ 828675 w 3657600"/>
                  <a:gd name="connsiteY1" fmla="*/ 606330 h 1706467"/>
                  <a:gd name="connsiteX2" fmla="*/ 1557338 w 3657600"/>
                  <a:gd name="connsiteY2" fmla="*/ 63405 h 1706467"/>
                  <a:gd name="connsiteX3" fmla="*/ 2486025 w 3657600"/>
                  <a:gd name="connsiteY3" fmla="*/ 20542 h 1706467"/>
                  <a:gd name="connsiteX4" fmla="*/ 3157538 w 3657600"/>
                  <a:gd name="connsiteY4" fmla="*/ 149130 h 1706467"/>
                  <a:gd name="connsiteX5" fmla="*/ 3657600 w 3657600"/>
                  <a:gd name="connsiteY5" fmla="*/ 520605 h 170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7600" h="1706467">
                    <a:moveTo>
                      <a:pt x="0" y="1706467"/>
                    </a:moveTo>
                    <a:cubicBezTo>
                      <a:pt x="284559" y="1293320"/>
                      <a:pt x="569119" y="880173"/>
                      <a:pt x="828675" y="606330"/>
                    </a:cubicBezTo>
                    <a:cubicBezTo>
                      <a:pt x="1088231" y="332487"/>
                      <a:pt x="1281113" y="161036"/>
                      <a:pt x="1557338" y="63405"/>
                    </a:cubicBezTo>
                    <a:cubicBezTo>
                      <a:pt x="1833563" y="-34226"/>
                      <a:pt x="2219325" y="6255"/>
                      <a:pt x="2486025" y="20542"/>
                    </a:cubicBezTo>
                    <a:cubicBezTo>
                      <a:pt x="2752725" y="34829"/>
                      <a:pt x="2962276" y="65786"/>
                      <a:pt x="3157538" y="149130"/>
                    </a:cubicBezTo>
                    <a:cubicBezTo>
                      <a:pt x="3352800" y="232474"/>
                      <a:pt x="3505200" y="376539"/>
                      <a:pt x="3657600" y="520605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8846359-B3A4-F04B-AA09-4A0170CC2885}"/>
                  </a:ext>
                </a:extLst>
              </p:cNvPr>
              <p:cNvSpPr/>
              <p:nvPr/>
            </p:nvSpPr>
            <p:spPr>
              <a:xfrm>
                <a:off x="4500563" y="3214688"/>
                <a:ext cx="2928937" cy="885825"/>
              </a:xfrm>
              <a:custGeom>
                <a:avLst/>
                <a:gdLst>
                  <a:gd name="connsiteX0" fmla="*/ 0 w 2928937"/>
                  <a:gd name="connsiteY0" fmla="*/ 885825 h 885825"/>
                  <a:gd name="connsiteX1" fmla="*/ 728662 w 2928937"/>
                  <a:gd name="connsiteY1" fmla="*/ 357187 h 885825"/>
                  <a:gd name="connsiteX2" fmla="*/ 1143000 w 2928937"/>
                  <a:gd name="connsiteY2" fmla="*/ 142875 h 885825"/>
                  <a:gd name="connsiteX3" fmla="*/ 1857375 w 2928937"/>
                  <a:gd name="connsiteY3" fmla="*/ 42862 h 885825"/>
                  <a:gd name="connsiteX4" fmla="*/ 2586037 w 2928937"/>
                  <a:gd name="connsiteY4" fmla="*/ 42862 h 885825"/>
                  <a:gd name="connsiteX5" fmla="*/ 2928937 w 2928937"/>
                  <a:gd name="connsiteY5" fmla="*/ 0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8937" h="885825">
                    <a:moveTo>
                      <a:pt x="0" y="885825"/>
                    </a:moveTo>
                    <a:cubicBezTo>
                      <a:pt x="269081" y="683418"/>
                      <a:pt x="538162" y="481012"/>
                      <a:pt x="728662" y="357187"/>
                    </a:cubicBezTo>
                    <a:cubicBezTo>
                      <a:pt x="919162" y="233362"/>
                      <a:pt x="954881" y="195262"/>
                      <a:pt x="1143000" y="142875"/>
                    </a:cubicBezTo>
                    <a:cubicBezTo>
                      <a:pt x="1331119" y="90488"/>
                      <a:pt x="1616869" y="59531"/>
                      <a:pt x="1857375" y="42862"/>
                    </a:cubicBezTo>
                    <a:cubicBezTo>
                      <a:pt x="2097881" y="26193"/>
                      <a:pt x="2407443" y="50006"/>
                      <a:pt x="2586037" y="42862"/>
                    </a:cubicBezTo>
                    <a:cubicBezTo>
                      <a:pt x="2764631" y="35718"/>
                      <a:pt x="2846784" y="17859"/>
                      <a:pt x="2928937" y="0"/>
                    </a:cubicBezTo>
                  </a:path>
                </a:pathLst>
              </a:cu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AEEFABC-815E-874C-9B8A-011E152E7DA3}"/>
                    </a:ext>
                  </a:extLst>
                </p:cNvPr>
                <p:cNvSpPr txBox="1"/>
                <p:nvPr/>
              </p:nvSpPr>
              <p:spPr>
                <a:xfrm>
                  <a:off x="8424520" y="1677591"/>
                  <a:ext cx="1100366" cy="646331"/>
                </a:xfrm>
                <a:prstGeom prst="rect">
                  <a:avLst/>
                </a:prstGeom>
                <a:solidFill>
                  <a:srgbClr val="FF6769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Inject dye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AEEFABC-815E-874C-9B8A-011E152E7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520" y="1677591"/>
                  <a:ext cx="1100366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3371" t="-3774" r="-224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22E115F-3D29-1641-A0FE-F2C2E6C86E50}"/>
                    </a:ext>
                  </a:extLst>
                </p:cNvPr>
                <p:cNvSpPr txBox="1"/>
                <p:nvPr/>
              </p:nvSpPr>
              <p:spPr>
                <a:xfrm>
                  <a:off x="1581399" y="2922715"/>
                  <a:ext cx="1577740" cy="64633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Dye comes out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22E115F-3D29-1641-A0FE-F2C2E6C86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1399" y="2922715"/>
                  <a:ext cx="1577740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3200" t="-3774" r="-32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024B139-174D-F24A-8E09-CF35D6695741}"/>
                    </a:ext>
                  </a:extLst>
                </p:cNvPr>
                <p:cNvSpPr txBox="1"/>
                <p:nvPr/>
              </p:nvSpPr>
              <p:spPr>
                <a:xfrm>
                  <a:off x="7946232" y="672422"/>
                  <a:ext cx="780277" cy="64633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Wall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024B139-174D-F24A-8E09-CF35D6695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6232" y="672422"/>
                  <a:ext cx="780277" cy="646331"/>
                </a:xfrm>
                <a:prstGeom prst="rect">
                  <a:avLst/>
                </a:prstGeom>
                <a:blipFill>
                  <a:blip r:embed="rId12"/>
                  <a:stretch>
                    <a:fillRect t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AC8FF04-6802-E14C-840F-97CDB35599B5}"/>
                </a:ext>
              </a:extLst>
            </p:cNvPr>
            <p:cNvCxnSpPr>
              <a:cxnSpLocks/>
              <a:stCxn id="30" idx="3"/>
              <a:endCxn id="21" idx="2"/>
            </p:cNvCxnSpPr>
            <p:nvPr/>
          </p:nvCxnSpPr>
          <p:spPr>
            <a:xfrm flipV="1">
              <a:off x="3159139" y="3238725"/>
              <a:ext cx="843743" cy="71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2FF662-7DFE-2344-942C-9FA5529CD43B}"/>
                </a:ext>
              </a:extLst>
            </p:cNvPr>
            <p:cNvCxnSpPr>
              <a:cxnSpLocks/>
              <a:stCxn id="31" idx="1"/>
              <a:endCxn id="22" idx="3"/>
            </p:cNvCxnSpPr>
            <p:nvPr/>
          </p:nvCxnSpPr>
          <p:spPr>
            <a:xfrm flipH="1">
              <a:off x="6560344" y="995588"/>
              <a:ext cx="1385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9B5DDC1-8809-D444-95E1-9EC4EC947430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H="1">
              <a:off x="7946232" y="1970492"/>
              <a:ext cx="471714" cy="109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0A083CA-1B84-0344-8356-28C4E7F162D9}"/>
                    </a:ext>
                  </a:extLst>
                </p:cNvPr>
                <p:cNvSpPr txBox="1"/>
                <p:nvPr/>
              </p:nvSpPr>
              <p:spPr>
                <a:xfrm>
                  <a:off x="6475779" y="2559398"/>
                  <a:ext cx="780277" cy="64633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Wall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0A083CA-1B84-0344-8356-28C4E7F16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5779" y="2559398"/>
                  <a:ext cx="780277" cy="646331"/>
                </a:xfrm>
                <a:prstGeom prst="rect">
                  <a:avLst/>
                </a:prstGeom>
                <a:blipFill>
                  <a:blip r:embed="rId13"/>
                  <a:stretch>
                    <a:fillRect t="-377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56602D6-AF32-9740-AF3C-46421E204D83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>
              <a:off x="5089891" y="2882564"/>
              <a:ext cx="1385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A848F0-372A-C54C-9611-6723C40C8B54}"/>
                </a:ext>
              </a:extLst>
            </p:cNvPr>
            <p:cNvGrpSpPr/>
            <p:nvPr/>
          </p:nvGrpSpPr>
          <p:grpSpPr>
            <a:xfrm>
              <a:off x="1151636" y="1294405"/>
              <a:ext cx="4072379" cy="369332"/>
              <a:chOff x="9172576" y="2071688"/>
              <a:chExt cx="4072379" cy="369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3DF98B-EC3C-2846-B4E9-7B0BEB31330B}"/>
                  </a:ext>
                </a:extLst>
              </p:cNvPr>
              <p:cNvSpPr txBox="1"/>
              <p:nvPr/>
            </p:nvSpPr>
            <p:spPr>
              <a:xfrm>
                <a:off x="9172576" y="2071688"/>
                <a:ext cx="3253711" cy="369332"/>
              </a:xfrm>
              <a:prstGeom prst="rect">
                <a:avLst/>
              </a:prstGeom>
              <a:solidFill>
                <a:srgbClr val="CDDAE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 general computational domain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B39677E-79C3-6A46-AA09-2433236CD8E0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12426287" y="2256354"/>
                <a:ext cx="81866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F738692-7941-D445-95C7-3D9FF5BEFFDB}"/>
                </a:ext>
              </a:extLst>
            </p:cNvPr>
            <p:cNvSpPr/>
            <p:nvPr/>
          </p:nvSpPr>
          <p:spPr>
            <a:xfrm rot="20921108">
              <a:off x="5168662" y="1814175"/>
              <a:ext cx="1468915" cy="247729"/>
            </a:xfrm>
            <a:custGeom>
              <a:avLst/>
              <a:gdLst>
                <a:gd name="connsiteX0" fmla="*/ 421 w 1800605"/>
                <a:gd name="connsiteY0" fmla="*/ 374787 h 378872"/>
                <a:gd name="connsiteX1" fmla="*/ 1507945 w 1800605"/>
                <a:gd name="connsiteY1" fmla="*/ 4085 h 378872"/>
                <a:gd name="connsiteX2" fmla="*/ 1668583 w 1800605"/>
                <a:gd name="connsiteY2" fmla="*/ 189436 h 378872"/>
                <a:gd name="connsiteX3" fmla="*/ 421 w 1800605"/>
                <a:gd name="connsiteY3" fmla="*/ 374787 h 37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605" h="378872">
                  <a:moveTo>
                    <a:pt x="421" y="374787"/>
                  </a:moveTo>
                  <a:cubicBezTo>
                    <a:pt x="-26352" y="343895"/>
                    <a:pt x="1229918" y="34977"/>
                    <a:pt x="1507945" y="4085"/>
                  </a:cubicBezTo>
                  <a:cubicBezTo>
                    <a:pt x="1785972" y="-26807"/>
                    <a:pt x="1917778" y="125593"/>
                    <a:pt x="1668583" y="189436"/>
                  </a:cubicBezTo>
                  <a:cubicBezTo>
                    <a:pt x="1419389" y="253279"/>
                    <a:pt x="27194" y="405679"/>
                    <a:pt x="421" y="374787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B0F3EC-1931-2B43-5FBD-B6EF352D5D71}"/>
              </a:ext>
            </a:extLst>
          </p:cNvPr>
          <p:cNvSpPr txBox="1"/>
          <p:nvPr/>
        </p:nvSpPr>
        <p:spPr>
          <a:xfrm>
            <a:off x="497829" y="6347367"/>
            <a:ext cx="7095725" cy="702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>
                <a:srgbClr val="916D01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boundary conditions shown in the above figure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4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B84532-6C3F-4B4D-9B11-8C1684F00D2D}"/>
              </a:ext>
            </a:extLst>
          </p:cNvPr>
          <p:cNvGrpSpPr/>
          <p:nvPr/>
        </p:nvGrpSpPr>
        <p:grpSpPr>
          <a:xfrm>
            <a:off x="4417212" y="1193553"/>
            <a:ext cx="3986213" cy="2403885"/>
            <a:chOff x="4417212" y="1419420"/>
            <a:chExt cx="3986213" cy="2403885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8F2AAB70-F50B-E649-8196-BE38EC36B6AE}"/>
                </a:ext>
              </a:extLst>
            </p:cNvPr>
            <p:cNvSpPr/>
            <p:nvPr/>
          </p:nvSpPr>
          <p:spPr>
            <a:xfrm>
              <a:off x="4417212" y="1419420"/>
              <a:ext cx="3986213" cy="2403885"/>
            </a:xfrm>
            <a:custGeom>
              <a:avLst/>
              <a:gdLst>
                <a:gd name="connsiteX0" fmla="*/ 3706636 w 3738252"/>
                <a:gd name="connsiteY0" fmla="*/ 746536 h 2295905"/>
                <a:gd name="connsiteX1" fmla="*/ 2920824 w 3738252"/>
                <a:gd name="connsiteY1" fmla="*/ 117886 h 2295905"/>
                <a:gd name="connsiteX2" fmla="*/ 1392061 w 3738252"/>
                <a:gd name="connsiteY2" fmla="*/ 160749 h 2295905"/>
                <a:gd name="connsiteX3" fmla="*/ 63324 w 3738252"/>
                <a:gd name="connsiteY3" fmla="*/ 1732374 h 2295905"/>
                <a:gd name="connsiteX4" fmla="*/ 363361 w 3738252"/>
                <a:gd name="connsiteY4" fmla="*/ 2289586 h 2295905"/>
                <a:gd name="connsiteX5" fmla="*/ 1677811 w 3738252"/>
                <a:gd name="connsiteY5" fmla="*/ 1432336 h 2295905"/>
                <a:gd name="connsiteX6" fmla="*/ 3392311 w 3738252"/>
                <a:gd name="connsiteY6" fmla="*/ 1275174 h 2295905"/>
                <a:gd name="connsiteX7" fmla="*/ 3706636 w 3738252"/>
                <a:gd name="connsiteY7" fmla="*/ 746536 h 229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38252" h="2295905">
                  <a:moveTo>
                    <a:pt x="3706636" y="746536"/>
                  </a:moveTo>
                  <a:cubicBezTo>
                    <a:pt x="3628055" y="553655"/>
                    <a:pt x="3306586" y="215517"/>
                    <a:pt x="2920824" y="117886"/>
                  </a:cubicBezTo>
                  <a:cubicBezTo>
                    <a:pt x="2535062" y="20255"/>
                    <a:pt x="1868311" y="-108332"/>
                    <a:pt x="1392061" y="160749"/>
                  </a:cubicBezTo>
                  <a:cubicBezTo>
                    <a:pt x="915811" y="429830"/>
                    <a:pt x="234774" y="1377568"/>
                    <a:pt x="63324" y="1732374"/>
                  </a:cubicBezTo>
                  <a:cubicBezTo>
                    <a:pt x="-108126" y="2087180"/>
                    <a:pt x="94280" y="2339592"/>
                    <a:pt x="363361" y="2289586"/>
                  </a:cubicBezTo>
                  <a:cubicBezTo>
                    <a:pt x="632442" y="2239580"/>
                    <a:pt x="1172986" y="1601405"/>
                    <a:pt x="1677811" y="1432336"/>
                  </a:cubicBezTo>
                  <a:cubicBezTo>
                    <a:pt x="2182636" y="1263267"/>
                    <a:pt x="3054174" y="1394236"/>
                    <a:pt x="3392311" y="1275174"/>
                  </a:cubicBezTo>
                  <a:cubicBezTo>
                    <a:pt x="3730448" y="1156112"/>
                    <a:pt x="3785217" y="939417"/>
                    <a:pt x="3706636" y="746536"/>
                  </a:cubicBez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A22CCEC7-88DA-7041-8476-D625BF336A0D}"/>
                </a:ext>
              </a:extLst>
            </p:cNvPr>
            <p:cNvSpPr/>
            <p:nvPr/>
          </p:nvSpPr>
          <p:spPr>
            <a:xfrm rot="20921108">
              <a:off x="5625855" y="2270168"/>
              <a:ext cx="1468915" cy="247729"/>
            </a:xfrm>
            <a:custGeom>
              <a:avLst/>
              <a:gdLst>
                <a:gd name="connsiteX0" fmla="*/ 421 w 1800605"/>
                <a:gd name="connsiteY0" fmla="*/ 374787 h 378872"/>
                <a:gd name="connsiteX1" fmla="*/ 1507945 w 1800605"/>
                <a:gd name="connsiteY1" fmla="*/ 4085 h 378872"/>
                <a:gd name="connsiteX2" fmla="*/ 1668583 w 1800605"/>
                <a:gd name="connsiteY2" fmla="*/ 189436 h 378872"/>
                <a:gd name="connsiteX3" fmla="*/ 421 w 1800605"/>
                <a:gd name="connsiteY3" fmla="*/ 374787 h 37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605" h="378872">
                  <a:moveTo>
                    <a:pt x="421" y="374787"/>
                  </a:moveTo>
                  <a:cubicBezTo>
                    <a:pt x="-26352" y="343895"/>
                    <a:pt x="1229918" y="34977"/>
                    <a:pt x="1507945" y="4085"/>
                  </a:cubicBezTo>
                  <a:cubicBezTo>
                    <a:pt x="1785972" y="-26807"/>
                    <a:pt x="1917778" y="125593"/>
                    <a:pt x="1668583" y="189436"/>
                  </a:cubicBezTo>
                  <a:cubicBezTo>
                    <a:pt x="1419389" y="253279"/>
                    <a:pt x="27194" y="405679"/>
                    <a:pt x="421" y="374787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2729E-8565-8642-A20D-ECE32F2DBEE3}"/>
              </a:ext>
            </a:extLst>
          </p:cNvPr>
          <p:cNvSpPr txBox="1"/>
          <p:nvPr/>
        </p:nvSpPr>
        <p:spPr>
          <a:xfrm>
            <a:off x="442544" y="4856425"/>
            <a:ext cx="1064009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Divide the domain into elements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The set of elements is called a ‘mesh’ (also called a ‘grid’)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Clr>
                <a:srgbClr val="916D01"/>
              </a:buClr>
              <a:buFont typeface="Wingdings" pitchFamily="2" charset="2"/>
              <a:buChar char="Ø"/>
            </a:pPr>
            <a:r>
              <a:rPr lang="en-US" sz="2400" dirty="0"/>
              <a:t>In the example mesh shown, the elements are triangles, and there are 24 of them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07A1DB-DAA1-4749-A1BE-4895E21ED05B}"/>
              </a:ext>
            </a:extLst>
          </p:cNvPr>
          <p:cNvGrpSpPr/>
          <p:nvPr/>
        </p:nvGrpSpPr>
        <p:grpSpPr>
          <a:xfrm>
            <a:off x="3120571" y="1079351"/>
            <a:ext cx="5950858" cy="3048000"/>
            <a:chOff x="2510971" y="1045029"/>
            <a:chExt cx="5950858" cy="304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3A43AE-1682-A14C-9ACC-0CA62C2A77BA}"/>
                </a:ext>
              </a:extLst>
            </p:cNvPr>
            <p:cNvGrpSpPr/>
            <p:nvPr/>
          </p:nvGrpSpPr>
          <p:grpSpPr>
            <a:xfrm>
              <a:off x="3797292" y="1184581"/>
              <a:ext cx="3998846" cy="2386805"/>
              <a:chOff x="3797292" y="1184581"/>
              <a:chExt cx="3998846" cy="2386805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3E92D7D-C431-6945-B1B5-93275BB0111D}"/>
                  </a:ext>
                </a:extLst>
              </p:cNvPr>
              <p:cNvGrpSpPr/>
              <p:nvPr/>
            </p:nvGrpSpPr>
            <p:grpSpPr>
              <a:xfrm>
                <a:off x="3797292" y="1184581"/>
                <a:ext cx="3998846" cy="2386805"/>
                <a:chOff x="3821043" y="1865408"/>
                <a:chExt cx="3998846" cy="238680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916146CA-11CD-E541-B87E-9724E3741235}"/>
                    </a:ext>
                  </a:extLst>
                </p:cNvPr>
                <p:cNvGrpSpPr/>
                <p:nvPr/>
              </p:nvGrpSpPr>
              <p:grpSpPr>
                <a:xfrm>
                  <a:off x="3821043" y="1865408"/>
                  <a:ext cx="3998846" cy="2378607"/>
                  <a:chOff x="3821043" y="1865408"/>
                  <a:chExt cx="3998846" cy="2378607"/>
                </a:xfrm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E4E4B567-B509-6F4D-AE1C-2E4A2A9F5851}"/>
                      </a:ext>
                    </a:extLst>
                  </p:cNvPr>
                  <p:cNvSpPr/>
                  <p:nvPr/>
                </p:nvSpPr>
                <p:spPr>
                  <a:xfrm>
                    <a:off x="7400925" y="2357438"/>
                    <a:ext cx="418964" cy="842962"/>
                  </a:xfrm>
                  <a:custGeom>
                    <a:avLst/>
                    <a:gdLst>
                      <a:gd name="connsiteX0" fmla="*/ 0 w 418964"/>
                      <a:gd name="connsiteY0" fmla="*/ 842962 h 842962"/>
                      <a:gd name="connsiteX1" fmla="*/ 414338 w 418964"/>
                      <a:gd name="connsiteY1" fmla="*/ 514350 h 842962"/>
                      <a:gd name="connsiteX2" fmla="*/ 185738 w 418964"/>
                      <a:gd name="connsiteY2" fmla="*/ 0 h 842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8964" h="842962">
                        <a:moveTo>
                          <a:pt x="0" y="842962"/>
                        </a:moveTo>
                        <a:cubicBezTo>
                          <a:pt x="191691" y="748903"/>
                          <a:pt x="383382" y="654844"/>
                          <a:pt x="414338" y="514350"/>
                        </a:cubicBezTo>
                        <a:cubicBezTo>
                          <a:pt x="445294" y="373856"/>
                          <a:pt x="315516" y="186928"/>
                          <a:pt x="185738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71785550-FF00-1142-8374-0A0F95273DE5}"/>
                      </a:ext>
                    </a:extLst>
                  </p:cNvPr>
                  <p:cNvSpPr/>
                  <p:nvPr/>
                </p:nvSpPr>
                <p:spPr>
                  <a:xfrm>
                    <a:off x="3821043" y="3514724"/>
                    <a:ext cx="708095" cy="729291"/>
                  </a:xfrm>
                  <a:custGeom>
                    <a:avLst/>
                    <a:gdLst>
                      <a:gd name="connsiteX0" fmla="*/ 708095 w 708095"/>
                      <a:gd name="connsiteY0" fmla="*/ 571500 h 729291"/>
                      <a:gd name="connsiteX1" fmla="*/ 379482 w 708095"/>
                      <a:gd name="connsiteY1" fmla="*/ 728663 h 729291"/>
                      <a:gd name="connsiteX2" fmla="*/ 50870 w 708095"/>
                      <a:gd name="connsiteY2" fmla="*/ 614363 h 729291"/>
                      <a:gd name="connsiteX3" fmla="*/ 8007 w 708095"/>
                      <a:gd name="connsiteY3" fmla="*/ 328613 h 729291"/>
                      <a:gd name="connsiteX4" fmla="*/ 122307 w 708095"/>
                      <a:gd name="connsiteY4" fmla="*/ 0 h 729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095" h="729291">
                        <a:moveTo>
                          <a:pt x="708095" y="571500"/>
                        </a:moveTo>
                        <a:cubicBezTo>
                          <a:pt x="598557" y="646509"/>
                          <a:pt x="489020" y="721519"/>
                          <a:pt x="379482" y="728663"/>
                        </a:cubicBezTo>
                        <a:cubicBezTo>
                          <a:pt x="269944" y="735807"/>
                          <a:pt x="112782" y="681038"/>
                          <a:pt x="50870" y="614363"/>
                        </a:cubicBezTo>
                        <a:cubicBezTo>
                          <a:pt x="-11043" y="547688"/>
                          <a:pt x="-3899" y="431007"/>
                          <a:pt x="8007" y="328613"/>
                        </a:cubicBezTo>
                        <a:cubicBezTo>
                          <a:pt x="19913" y="226219"/>
                          <a:pt x="115163" y="128587"/>
                          <a:pt x="122307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B13F443-0C1B-124D-9966-EC29B8290CC1}"/>
                      </a:ext>
                    </a:extLst>
                  </p:cNvPr>
                  <p:cNvSpPr/>
                  <p:nvPr/>
                </p:nvSpPr>
                <p:spPr>
                  <a:xfrm>
                    <a:off x="3943350" y="1865408"/>
                    <a:ext cx="3657600" cy="1706467"/>
                  </a:xfrm>
                  <a:custGeom>
                    <a:avLst/>
                    <a:gdLst>
                      <a:gd name="connsiteX0" fmla="*/ 0 w 3657600"/>
                      <a:gd name="connsiteY0" fmla="*/ 1706467 h 1706467"/>
                      <a:gd name="connsiteX1" fmla="*/ 828675 w 3657600"/>
                      <a:gd name="connsiteY1" fmla="*/ 606330 h 1706467"/>
                      <a:gd name="connsiteX2" fmla="*/ 1557338 w 3657600"/>
                      <a:gd name="connsiteY2" fmla="*/ 63405 h 1706467"/>
                      <a:gd name="connsiteX3" fmla="*/ 2486025 w 3657600"/>
                      <a:gd name="connsiteY3" fmla="*/ 20542 h 1706467"/>
                      <a:gd name="connsiteX4" fmla="*/ 3157538 w 3657600"/>
                      <a:gd name="connsiteY4" fmla="*/ 149130 h 1706467"/>
                      <a:gd name="connsiteX5" fmla="*/ 3657600 w 3657600"/>
                      <a:gd name="connsiteY5" fmla="*/ 520605 h 1706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7600" h="1706467">
                        <a:moveTo>
                          <a:pt x="0" y="1706467"/>
                        </a:moveTo>
                        <a:cubicBezTo>
                          <a:pt x="284559" y="1293320"/>
                          <a:pt x="569119" y="880173"/>
                          <a:pt x="828675" y="606330"/>
                        </a:cubicBezTo>
                        <a:cubicBezTo>
                          <a:pt x="1088231" y="332487"/>
                          <a:pt x="1281113" y="161036"/>
                          <a:pt x="1557338" y="63405"/>
                        </a:cubicBezTo>
                        <a:cubicBezTo>
                          <a:pt x="1833563" y="-34226"/>
                          <a:pt x="2219325" y="6255"/>
                          <a:pt x="2486025" y="20542"/>
                        </a:cubicBezTo>
                        <a:cubicBezTo>
                          <a:pt x="2752725" y="34829"/>
                          <a:pt x="2962276" y="65786"/>
                          <a:pt x="3157538" y="149130"/>
                        </a:cubicBezTo>
                        <a:cubicBezTo>
                          <a:pt x="3352800" y="232474"/>
                          <a:pt x="3505200" y="376539"/>
                          <a:pt x="3657600" y="520605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26F122F4-69DA-C345-9469-F00D7F5A22A0}"/>
                      </a:ext>
                    </a:extLst>
                  </p:cNvPr>
                  <p:cNvSpPr/>
                  <p:nvPr/>
                </p:nvSpPr>
                <p:spPr>
                  <a:xfrm>
                    <a:off x="4500563" y="3214688"/>
                    <a:ext cx="2928937" cy="885825"/>
                  </a:xfrm>
                  <a:custGeom>
                    <a:avLst/>
                    <a:gdLst>
                      <a:gd name="connsiteX0" fmla="*/ 0 w 2928937"/>
                      <a:gd name="connsiteY0" fmla="*/ 885825 h 885825"/>
                      <a:gd name="connsiteX1" fmla="*/ 728662 w 2928937"/>
                      <a:gd name="connsiteY1" fmla="*/ 357187 h 885825"/>
                      <a:gd name="connsiteX2" fmla="*/ 1143000 w 2928937"/>
                      <a:gd name="connsiteY2" fmla="*/ 142875 h 885825"/>
                      <a:gd name="connsiteX3" fmla="*/ 1857375 w 2928937"/>
                      <a:gd name="connsiteY3" fmla="*/ 42862 h 885825"/>
                      <a:gd name="connsiteX4" fmla="*/ 2586037 w 2928937"/>
                      <a:gd name="connsiteY4" fmla="*/ 42862 h 885825"/>
                      <a:gd name="connsiteX5" fmla="*/ 2928937 w 2928937"/>
                      <a:gd name="connsiteY5" fmla="*/ 0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8937" h="885825">
                        <a:moveTo>
                          <a:pt x="0" y="885825"/>
                        </a:moveTo>
                        <a:cubicBezTo>
                          <a:pt x="269081" y="683418"/>
                          <a:pt x="538162" y="481012"/>
                          <a:pt x="728662" y="357187"/>
                        </a:cubicBezTo>
                        <a:cubicBezTo>
                          <a:pt x="919162" y="233362"/>
                          <a:pt x="954881" y="195262"/>
                          <a:pt x="1143000" y="142875"/>
                        </a:cubicBezTo>
                        <a:cubicBezTo>
                          <a:pt x="1331119" y="90488"/>
                          <a:pt x="1616869" y="59531"/>
                          <a:pt x="1857375" y="42862"/>
                        </a:cubicBezTo>
                        <a:cubicBezTo>
                          <a:pt x="2097881" y="26193"/>
                          <a:pt x="2407443" y="50006"/>
                          <a:pt x="2586037" y="42862"/>
                        </a:cubicBezTo>
                        <a:cubicBezTo>
                          <a:pt x="2764631" y="35718"/>
                          <a:pt x="2846784" y="17859"/>
                          <a:pt x="2928937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BB7CA53-D29D-C74A-812E-208E0744D0B9}"/>
                    </a:ext>
                  </a:extLst>
                </p:cNvPr>
                <p:cNvGrpSpPr/>
                <p:nvPr/>
              </p:nvGrpSpPr>
              <p:grpSpPr>
                <a:xfrm>
                  <a:off x="3829050" y="1885950"/>
                  <a:ext cx="3986213" cy="2357437"/>
                  <a:chOff x="3829050" y="1885950"/>
                  <a:chExt cx="3986213" cy="2357437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29921334-D6AC-BA4B-BFE2-957B3DEE4861}"/>
                      </a:ext>
                    </a:extLst>
                  </p:cNvPr>
                  <p:cNvCxnSpPr>
                    <a:cxnSpLocks/>
                    <a:stCxn id="13" idx="1"/>
                    <a:endCxn id="13" idx="0"/>
                  </p:cNvCxnSpPr>
                  <p:nvPr/>
                </p:nvCxnSpPr>
                <p:spPr>
                  <a:xfrm flipH="1">
                    <a:off x="4500563" y="3571875"/>
                    <a:ext cx="728662" cy="52863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E233C081-CC54-024C-BB30-D6E03EBEF9CF}"/>
                      </a:ext>
                    </a:extLst>
                  </p:cNvPr>
                  <p:cNvCxnSpPr>
                    <a:cxnSpLocks/>
                    <a:stCxn id="13" idx="2"/>
                    <a:endCxn id="13" idx="1"/>
                  </p:cNvCxnSpPr>
                  <p:nvPr/>
                </p:nvCxnSpPr>
                <p:spPr>
                  <a:xfrm flipH="1">
                    <a:off x="5229225" y="3357563"/>
                    <a:ext cx="414338" cy="2143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8163005-A395-5545-9467-A6B6892AD5D3}"/>
                      </a:ext>
                    </a:extLst>
                  </p:cNvPr>
                  <p:cNvCxnSpPr>
                    <a:cxnSpLocks/>
                    <a:stCxn id="13" idx="3"/>
                    <a:endCxn id="13" idx="2"/>
                  </p:cNvCxnSpPr>
                  <p:nvPr/>
                </p:nvCxnSpPr>
                <p:spPr>
                  <a:xfrm flipH="1">
                    <a:off x="5643563" y="3257550"/>
                    <a:ext cx="714375" cy="10001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227BBBDC-37D6-344C-8090-BEA317D89BA1}"/>
                      </a:ext>
                    </a:extLst>
                  </p:cNvPr>
                  <p:cNvCxnSpPr>
                    <a:cxnSpLocks/>
                    <a:stCxn id="13" idx="4"/>
                    <a:endCxn id="13" idx="3"/>
                  </p:cNvCxnSpPr>
                  <p:nvPr/>
                </p:nvCxnSpPr>
                <p:spPr>
                  <a:xfrm flipH="1">
                    <a:off x="6357938" y="3257550"/>
                    <a:ext cx="728662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666C7330-A75B-044E-A291-442651131326}"/>
                      </a:ext>
                    </a:extLst>
                  </p:cNvPr>
                  <p:cNvCxnSpPr>
                    <a:cxnSpLocks/>
                    <a:stCxn id="13" idx="5"/>
                    <a:endCxn id="13" idx="4"/>
                  </p:cNvCxnSpPr>
                  <p:nvPr/>
                </p:nvCxnSpPr>
                <p:spPr>
                  <a:xfrm flipH="1">
                    <a:off x="7086600" y="3214688"/>
                    <a:ext cx="342900" cy="4286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C7C521AD-B1C9-AF49-B3E8-D422B863601B}"/>
                      </a:ext>
                    </a:extLst>
                  </p:cNvPr>
                  <p:cNvCxnSpPr>
                    <a:cxnSpLocks/>
                    <a:stCxn id="13" idx="0"/>
                    <a:endCxn id="11" idx="1"/>
                  </p:cNvCxnSpPr>
                  <p:nvPr/>
                </p:nvCxnSpPr>
                <p:spPr>
                  <a:xfrm flipH="1">
                    <a:off x="4200525" y="4100513"/>
                    <a:ext cx="300038" cy="14287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32C13995-5037-3243-AA38-643CEB19E500}"/>
                      </a:ext>
                    </a:extLst>
                  </p:cNvPr>
                  <p:cNvCxnSpPr>
                    <a:cxnSpLocks/>
                    <a:stCxn id="11" idx="1"/>
                    <a:endCxn id="11" idx="2"/>
                  </p:cNvCxnSpPr>
                  <p:nvPr/>
                </p:nvCxnSpPr>
                <p:spPr>
                  <a:xfrm flipH="1" flipV="1">
                    <a:off x="3871913" y="4129087"/>
                    <a:ext cx="328612" cy="1143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4FE42FB-A5B5-6247-B709-36BA5AE4656D}"/>
                      </a:ext>
                    </a:extLst>
                  </p:cNvPr>
                  <p:cNvCxnSpPr>
                    <a:cxnSpLocks/>
                    <a:stCxn id="11" idx="3"/>
                    <a:endCxn id="11" idx="2"/>
                  </p:cNvCxnSpPr>
                  <p:nvPr/>
                </p:nvCxnSpPr>
                <p:spPr>
                  <a:xfrm>
                    <a:off x="3829050" y="3843337"/>
                    <a:ext cx="42863" cy="28575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EB99B2F-13FA-CC45-B414-0029095E8DB4}"/>
                      </a:ext>
                    </a:extLst>
                  </p:cNvPr>
                  <p:cNvCxnSpPr>
                    <a:cxnSpLocks/>
                    <a:stCxn id="12" idx="0"/>
                    <a:endCxn id="11" idx="3"/>
                  </p:cNvCxnSpPr>
                  <p:nvPr/>
                </p:nvCxnSpPr>
                <p:spPr>
                  <a:xfrm flipH="1">
                    <a:off x="3829050" y="3571875"/>
                    <a:ext cx="114300" cy="27146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015D68B1-0718-6140-BB6F-97435DCF68A7}"/>
                      </a:ext>
                    </a:extLst>
                  </p:cNvPr>
                  <p:cNvCxnSpPr>
                    <a:cxnSpLocks/>
                    <a:stCxn id="12" idx="1"/>
                    <a:endCxn id="12" idx="0"/>
                  </p:cNvCxnSpPr>
                  <p:nvPr/>
                </p:nvCxnSpPr>
                <p:spPr>
                  <a:xfrm flipH="1">
                    <a:off x="3943350" y="2471738"/>
                    <a:ext cx="828675" cy="110013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3500EC3F-6088-154F-BE80-79CAA206D5C2}"/>
                      </a:ext>
                    </a:extLst>
                  </p:cNvPr>
                  <p:cNvCxnSpPr>
                    <a:cxnSpLocks/>
                    <a:stCxn id="12" idx="2"/>
                    <a:endCxn id="12" idx="1"/>
                  </p:cNvCxnSpPr>
                  <p:nvPr/>
                </p:nvCxnSpPr>
                <p:spPr>
                  <a:xfrm flipH="1">
                    <a:off x="4772025" y="1928813"/>
                    <a:ext cx="728663" cy="54292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14E2ED69-31BB-7049-9219-1927D483B325}"/>
                      </a:ext>
                    </a:extLst>
                  </p:cNvPr>
                  <p:cNvCxnSpPr>
                    <a:cxnSpLocks/>
                    <a:stCxn id="12" idx="3"/>
                    <a:endCxn id="12" idx="2"/>
                  </p:cNvCxnSpPr>
                  <p:nvPr/>
                </p:nvCxnSpPr>
                <p:spPr>
                  <a:xfrm flipH="1">
                    <a:off x="5500688" y="1885950"/>
                    <a:ext cx="928687" cy="4286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94560E4C-BD6B-B241-8D1D-16A5E7823613}"/>
                      </a:ext>
                    </a:extLst>
                  </p:cNvPr>
                  <p:cNvCxnSpPr>
                    <a:cxnSpLocks/>
                    <a:stCxn id="12" idx="4"/>
                    <a:endCxn id="12" idx="3"/>
                  </p:cNvCxnSpPr>
                  <p:nvPr/>
                </p:nvCxnSpPr>
                <p:spPr>
                  <a:xfrm flipH="1" flipV="1">
                    <a:off x="6429375" y="1885950"/>
                    <a:ext cx="671513" cy="128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1F60DABA-50B0-F742-9B9D-62B96399F25F}"/>
                      </a:ext>
                    </a:extLst>
                  </p:cNvPr>
                  <p:cNvCxnSpPr>
                    <a:cxnSpLocks/>
                    <a:stCxn id="12" idx="5"/>
                    <a:endCxn id="12" idx="4"/>
                  </p:cNvCxnSpPr>
                  <p:nvPr/>
                </p:nvCxnSpPr>
                <p:spPr>
                  <a:xfrm flipH="1" flipV="1">
                    <a:off x="7100888" y="2014538"/>
                    <a:ext cx="500062" cy="3714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F8FB55F1-DDA1-924B-96D2-ECADC2998D1F}"/>
                      </a:ext>
                    </a:extLst>
                  </p:cNvPr>
                  <p:cNvCxnSpPr>
                    <a:cxnSpLocks/>
                    <a:stCxn id="10" idx="1"/>
                    <a:endCxn id="10" idx="2"/>
                  </p:cNvCxnSpPr>
                  <p:nvPr/>
                </p:nvCxnSpPr>
                <p:spPr>
                  <a:xfrm flipH="1" flipV="1">
                    <a:off x="7586663" y="2357438"/>
                    <a:ext cx="228600" cy="51435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8F5A1AB3-C2FA-C742-9E16-0BF69C5C0CBF}"/>
                      </a:ext>
                    </a:extLst>
                  </p:cNvPr>
                  <p:cNvCxnSpPr>
                    <a:cxnSpLocks/>
                    <a:stCxn id="10" idx="1"/>
                    <a:endCxn id="13" idx="5"/>
                  </p:cNvCxnSpPr>
                  <p:nvPr/>
                </p:nvCxnSpPr>
                <p:spPr>
                  <a:xfrm flipH="1">
                    <a:off x="7429500" y="2871788"/>
                    <a:ext cx="385763" cy="3429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5CC1D14A-161B-1B4D-AF9B-41991EDED5A9}"/>
                    </a:ext>
                  </a:extLst>
                </p:cNvPr>
                <p:cNvGrpSpPr/>
                <p:nvPr/>
              </p:nvGrpSpPr>
              <p:grpSpPr>
                <a:xfrm>
                  <a:off x="3829050" y="1885950"/>
                  <a:ext cx="3986213" cy="2366263"/>
                  <a:chOff x="3829050" y="1885950"/>
                  <a:chExt cx="3986213" cy="2366263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29874BE8-7DF7-8549-99D8-EF2F023824FB}"/>
                      </a:ext>
                    </a:extLst>
                  </p:cNvPr>
                  <p:cNvCxnSpPr>
                    <a:cxnSpLocks/>
                    <a:stCxn id="12" idx="0"/>
                  </p:cNvCxnSpPr>
                  <p:nvPr/>
                </p:nvCxnSpPr>
                <p:spPr>
                  <a:xfrm>
                    <a:off x="3943350" y="3571875"/>
                    <a:ext cx="231740" cy="30749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5E75C957-2478-FA4E-BAD9-7CF2948886CE}"/>
                      </a:ext>
                    </a:extLst>
                  </p:cNvPr>
                  <p:cNvCxnSpPr>
                    <a:cxnSpLocks/>
                    <a:stCxn id="11" idx="3"/>
                  </p:cNvCxnSpPr>
                  <p:nvPr/>
                </p:nvCxnSpPr>
                <p:spPr>
                  <a:xfrm>
                    <a:off x="3829050" y="3843337"/>
                    <a:ext cx="346040" cy="5715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7836454F-DDC3-0149-B13E-797B41C96529}"/>
                      </a:ext>
                    </a:extLst>
                  </p:cNvPr>
                  <p:cNvCxnSpPr>
                    <a:cxnSpLocks/>
                    <a:stCxn id="11" idx="2"/>
                  </p:cNvCxnSpPr>
                  <p:nvPr/>
                </p:nvCxnSpPr>
                <p:spPr>
                  <a:xfrm flipV="1">
                    <a:off x="3871913" y="3886199"/>
                    <a:ext cx="300038" cy="2428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1B994F8-D994-B048-8BA6-B013CC963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158892" y="3887355"/>
                    <a:ext cx="44562" cy="36485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4569CB5F-61E8-3A47-83B8-CB32881FCFBB}"/>
                      </a:ext>
                    </a:extLst>
                  </p:cNvPr>
                  <p:cNvCxnSpPr>
                    <a:cxnSpLocks/>
                    <a:stCxn id="11" idx="0"/>
                  </p:cNvCxnSpPr>
                  <p:nvPr/>
                </p:nvCxnSpPr>
                <p:spPr>
                  <a:xfrm flipH="1" flipV="1">
                    <a:off x="4174242" y="3886200"/>
                    <a:ext cx="354896" cy="20002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A675439E-1272-3D47-B91E-64A01D121F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171951" y="3125705"/>
                    <a:ext cx="857249" cy="7598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DBBAF95E-7603-E44B-8005-BFC7B640D92B}"/>
                      </a:ext>
                    </a:extLst>
                  </p:cNvPr>
                  <p:cNvCxnSpPr>
                    <a:cxnSpLocks/>
                    <a:endCxn id="12" idx="0"/>
                  </p:cNvCxnSpPr>
                  <p:nvPr/>
                </p:nvCxnSpPr>
                <p:spPr>
                  <a:xfrm flipH="1">
                    <a:off x="3943350" y="3125077"/>
                    <a:ext cx="1085850" cy="44679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40881A4C-74A7-8D4B-B2A8-F6E96D0C4BB1}"/>
                      </a:ext>
                    </a:extLst>
                  </p:cNvPr>
                  <p:cNvCxnSpPr>
                    <a:cxnSpLocks/>
                    <a:endCxn id="13" idx="0"/>
                  </p:cNvCxnSpPr>
                  <p:nvPr/>
                </p:nvCxnSpPr>
                <p:spPr>
                  <a:xfrm flipH="1">
                    <a:off x="4500563" y="3124449"/>
                    <a:ext cx="528638" cy="97606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125C871F-4792-A24A-B083-82C85F835866}"/>
                      </a:ext>
                    </a:extLst>
                  </p:cNvPr>
                  <p:cNvCxnSpPr>
                    <a:cxnSpLocks/>
                    <a:endCxn id="12" idx="1"/>
                  </p:cNvCxnSpPr>
                  <p:nvPr/>
                </p:nvCxnSpPr>
                <p:spPr>
                  <a:xfrm flipH="1" flipV="1">
                    <a:off x="4772025" y="2471738"/>
                    <a:ext cx="257175" cy="65214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17671403-513E-BA43-8BF3-75B75ED1CC97}"/>
                      </a:ext>
                    </a:extLst>
                  </p:cNvPr>
                  <p:cNvCxnSpPr>
                    <a:cxnSpLocks/>
                    <a:stCxn id="13" idx="1"/>
                  </p:cNvCxnSpPr>
                  <p:nvPr/>
                </p:nvCxnSpPr>
                <p:spPr>
                  <a:xfrm flipH="1" flipV="1">
                    <a:off x="5037207" y="3135507"/>
                    <a:ext cx="192018" cy="43636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72813F3D-03AD-8A48-9285-0D48EAA918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6064" y="2802374"/>
                    <a:ext cx="656079" cy="28736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37B51324-6218-A64E-A9FD-D4A96F349A09}"/>
                      </a:ext>
                    </a:extLst>
                  </p:cNvPr>
                  <p:cNvCxnSpPr>
                    <a:cxnSpLocks/>
                    <a:endCxn id="12" idx="1"/>
                  </p:cNvCxnSpPr>
                  <p:nvPr/>
                </p:nvCxnSpPr>
                <p:spPr>
                  <a:xfrm flipH="1" flipV="1">
                    <a:off x="4772025" y="2471738"/>
                    <a:ext cx="864174" cy="3126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8F7B286E-AA6A-7141-8A2C-5FD905095C26}"/>
                      </a:ext>
                    </a:extLst>
                  </p:cNvPr>
                  <p:cNvCxnSpPr>
                    <a:cxnSpLocks/>
                    <a:endCxn id="12" idx="2"/>
                  </p:cNvCxnSpPr>
                  <p:nvPr/>
                </p:nvCxnSpPr>
                <p:spPr>
                  <a:xfrm flipH="1" flipV="1">
                    <a:off x="5500688" y="1928813"/>
                    <a:ext cx="185738" cy="85686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F3088FFA-0574-D94D-81B0-8C9AC89118AB}"/>
                      </a:ext>
                    </a:extLst>
                  </p:cNvPr>
                  <p:cNvCxnSpPr>
                    <a:cxnSpLocks/>
                    <a:endCxn id="13" idx="2"/>
                  </p:cNvCxnSpPr>
                  <p:nvPr/>
                </p:nvCxnSpPr>
                <p:spPr>
                  <a:xfrm flipH="1">
                    <a:off x="5643563" y="2934856"/>
                    <a:ext cx="42353" cy="42270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BE1C83B1-3A12-7940-BE39-4E6296C76C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696491" y="2554647"/>
                    <a:ext cx="743572" cy="2275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44478D45-FE4B-884C-B08B-E32ACFFEEE26}"/>
                      </a:ext>
                    </a:extLst>
                  </p:cNvPr>
                  <p:cNvCxnSpPr>
                    <a:cxnSpLocks/>
                    <a:endCxn id="12" idx="2"/>
                  </p:cNvCxnSpPr>
                  <p:nvPr/>
                </p:nvCxnSpPr>
                <p:spPr>
                  <a:xfrm flipH="1" flipV="1">
                    <a:off x="5500688" y="1928813"/>
                    <a:ext cx="949187" cy="61901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2ED4766E-B96B-FC4A-BE86-3C6017256187}"/>
                      </a:ext>
                    </a:extLst>
                  </p:cNvPr>
                  <p:cNvCxnSpPr>
                    <a:cxnSpLocks/>
                    <a:endCxn id="13" idx="2"/>
                  </p:cNvCxnSpPr>
                  <p:nvPr/>
                </p:nvCxnSpPr>
                <p:spPr>
                  <a:xfrm flipH="1">
                    <a:off x="5643563" y="2611488"/>
                    <a:ext cx="904875" cy="7460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925EA016-9579-1D4C-BD75-9894C0A81D2D}"/>
                      </a:ext>
                    </a:extLst>
                  </p:cNvPr>
                  <p:cNvCxnSpPr>
                    <a:cxnSpLocks/>
                    <a:endCxn id="12" idx="3"/>
                  </p:cNvCxnSpPr>
                  <p:nvPr/>
                </p:nvCxnSpPr>
                <p:spPr>
                  <a:xfrm flipH="1" flipV="1">
                    <a:off x="6429375" y="1885950"/>
                    <a:ext cx="57503" cy="67412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21897F51-6B2D-2A48-A717-2842C23C0FC2}"/>
                      </a:ext>
                    </a:extLst>
                  </p:cNvPr>
                  <p:cNvCxnSpPr>
                    <a:cxnSpLocks/>
                    <a:endCxn id="13" idx="3"/>
                  </p:cNvCxnSpPr>
                  <p:nvPr/>
                </p:nvCxnSpPr>
                <p:spPr>
                  <a:xfrm flipH="1">
                    <a:off x="6357938" y="2615355"/>
                    <a:ext cx="171449" cy="64219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582D2B8E-365F-6848-A2F7-8B3CB7DF5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497638" y="2591764"/>
                    <a:ext cx="638104" cy="1054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A468A330-0430-C544-9ED0-99530AC55E6E}"/>
                      </a:ext>
                    </a:extLst>
                  </p:cNvPr>
                  <p:cNvCxnSpPr>
                    <a:cxnSpLocks/>
                    <a:stCxn id="10" idx="1"/>
                  </p:cNvCxnSpPr>
                  <p:nvPr/>
                </p:nvCxnSpPr>
                <p:spPr>
                  <a:xfrm flipH="1" flipV="1">
                    <a:off x="7135742" y="2686050"/>
                    <a:ext cx="679521" cy="18573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14188633-5708-164A-8B73-40C93E08A6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096262" y="2034864"/>
                    <a:ext cx="34854" cy="65118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5D83E003-74E3-4B44-835F-46497EB69976}"/>
                      </a:ext>
                    </a:extLst>
                  </p:cNvPr>
                  <p:cNvCxnSpPr>
                    <a:cxnSpLocks/>
                    <a:endCxn id="12" idx="5"/>
                  </p:cNvCxnSpPr>
                  <p:nvPr/>
                </p:nvCxnSpPr>
                <p:spPr>
                  <a:xfrm flipV="1">
                    <a:off x="7131116" y="2386013"/>
                    <a:ext cx="469834" cy="3024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EA72EE5F-523D-4B4C-9E76-6505A7FF28B4}"/>
                      </a:ext>
                    </a:extLst>
                  </p:cNvPr>
                  <p:cNvCxnSpPr>
                    <a:cxnSpLocks/>
                    <a:endCxn id="10" idx="0"/>
                  </p:cNvCxnSpPr>
                  <p:nvPr/>
                </p:nvCxnSpPr>
                <p:spPr>
                  <a:xfrm>
                    <a:off x="7131116" y="2697213"/>
                    <a:ext cx="269809" cy="50318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3F7E03DF-8E9F-C545-9B4E-E540CAC24A58}"/>
                      </a:ext>
                    </a:extLst>
                  </p:cNvPr>
                  <p:cNvCxnSpPr>
                    <a:cxnSpLocks/>
                    <a:stCxn id="13" idx="4"/>
                  </p:cNvCxnSpPr>
                  <p:nvPr/>
                </p:nvCxnSpPr>
                <p:spPr>
                  <a:xfrm flipV="1">
                    <a:off x="7086600" y="2682925"/>
                    <a:ext cx="44516" cy="57462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3A1D2BBE-FFC6-2E4A-B267-026E556C6583}"/>
                      </a:ext>
                    </a:extLst>
                  </p:cNvPr>
                  <p:cNvCxnSpPr>
                    <a:cxnSpLocks/>
                    <a:endCxn id="12" idx="4"/>
                  </p:cNvCxnSpPr>
                  <p:nvPr/>
                </p:nvCxnSpPr>
                <p:spPr>
                  <a:xfrm flipV="1">
                    <a:off x="6518949" y="2014538"/>
                    <a:ext cx="581939" cy="5539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77D9CADA-A5D8-9644-98FA-495FDD443136}"/>
                      </a:ext>
                    </a:extLst>
                  </p:cNvPr>
                  <p:cNvCxnSpPr>
                    <a:cxnSpLocks/>
                    <a:endCxn id="13" idx="4"/>
                  </p:cNvCxnSpPr>
                  <p:nvPr/>
                </p:nvCxnSpPr>
                <p:spPr>
                  <a:xfrm>
                    <a:off x="6518033" y="2610438"/>
                    <a:ext cx="568567" cy="647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1435FBD-60EE-024A-9D8F-5B0F5EDE0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4586" y="2431562"/>
                <a:ext cx="580944" cy="2296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2ADF03C-1B4F-9E4B-A457-3A3882FA8A71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3117461" y="3283662"/>
              <a:ext cx="802139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D799C2-BB6F-8D4E-9DD2-2D580F6CB686}"/>
                </a:ext>
              </a:extLst>
            </p:cNvPr>
            <p:cNvSpPr txBox="1"/>
            <p:nvPr/>
          </p:nvSpPr>
          <p:spPr>
            <a:xfrm>
              <a:off x="2698757" y="3098996"/>
              <a:ext cx="4187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7CE5C6D-D81E-7749-8EA7-B70E9BB31B14}"/>
                </a:ext>
              </a:extLst>
            </p:cNvPr>
            <p:cNvCxnSpPr>
              <a:cxnSpLocks/>
              <a:endCxn id="67" idx="3"/>
            </p:cNvCxnSpPr>
            <p:nvPr/>
          </p:nvCxnSpPr>
          <p:spPr>
            <a:xfrm flipH="1" flipV="1">
              <a:off x="3227237" y="2783892"/>
              <a:ext cx="692363" cy="31510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10BB2B-AD44-E944-B50E-749ED734F8EC}"/>
                </a:ext>
              </a:extLst>
            </p:cNvPr>
            <p:cNvSpPr txBox="1"/>
            <p:nvPr/>
          </p:nvSpPr>
          <p:spPr>
            <a:xfrm>
              <a:off x="2808533" y="2599226"/>
              <a:ext cx="4187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554ED88-D85D-814C-B5C0-17683F15C828}"/>
                </a:ext>
              </a:extLst>
            </p:cNvPr>
            <p:cNvSpPr txBox="1"/>
            <p:nvPr/>
          </p:nvSpPr>
          <p:spPr>
            <a:xfrm>
              <a:off x="4484425" y="2122569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B8B535C-6D9E-9B4C-9189-220087765612}"/>
                </a:ext>
              </a:extLst>
            </p:cNvPr>
            <p:cNvSpPr txBox="1"/>
            <p:nvPr/>
          </p:nvSpPr>
          <p:spPr>
            <a:xfrm>
              <a:off x="4956057" y="1898067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494AD76-E7A1-AF41-89AC-823A95C634C4}"/>
                </a:ext>
              </a:extLst>
            </p:cNvPr>
            <p:cNvSpPr txBox="1"/>
            <p:nvPr/>
          </p:nvSpPr>
          <p:spPr>
            <a:xfrm>
              <a:off x="5152993" y="1484984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5A9E063-600D-344A-BA85-237AD181642F}"/>
                </a:ext>
              </a:extLst>
            </p:cNvPr>
            <p:cNvSpPr txBox="1"/>
            <p:nvPr/>
          </p:nvSpPr>
          <p:spPr>
            <a:xfrm>
              <a:off x="5662218" y="1503438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1F1966B-EFFE-C442-9D11-EC515DBB6A42}"/>
                </a:ext>
              </a:extLst>
            </p:cNvPr>
            <p:cNvSpPr txBox="1"/>
            <p:nvPr/>
          </p:nvSpPr>
          <p:spPr>
            <a:xfrm>
              <a:off x="6060214" y="1248086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1BA5382-2513-8B4B-B540-DD84A8EA87F1}"/>
                </a:ext>
              </a:extLst>
            </p:cNvPr>
            <p:cNvSpPr txBox="1"/>
            <p:nvPr/>
          </p:nvSpPr>
          <p:spPr>
            <a:xfrm>
              <a:off x="6473887" y="1276555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CDD279D-4722-594E-9370-9E67C40763A7}"/>
                </a:ext>
              </a:extLst>
            </p:cNvPr>
            <p:cNvSpPr txBox="1"/>
            <p:nvPr/>
          </p:nvSpPr>
          <p:spPr>
            <a:xfrm>
              <a:off x="6702067" y="1598165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E953E42-BA26-894D-9BE3-ACF960143F16}"/>
                </a:ext>
              </a:extLst>
            </p:cNvPr>
            <p:cNvSpPr txBox="1"/>
            <p:nvPr/>
          </p:nvSpPr>
          <p:spPr>
            <a:xfrm>
              <a:off x="7053523" y="1489601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670A96-3F89-C74D-8199-8258D3C608DD}"/>
                </a:ext>
              </a:extLst>
            </p:cNvPr>
            <p:cNvSpPr txBox="1"/>
            <p:nvPr/>
          </p:nvSpPr>
          <p:spPr>
            <a:xfrm>
              <a:off x="4071777" y="2738383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B624CE0-99E5-A646-876F-617262051222}"/>
                </a:ext>
              </a:extLst>
            </p:cNvPr>
            <p:cNvSpPr txBox="1"/>
            <p:nvPr/>
          </p:nvSpPr>
          <p:spPr>
            <a:xfrm>
              <a:off x="7342282" y="176645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6557650-3B46-1843-AB00-4ACC14DF25B0}"/>
                </a:ext>
              </a:extLst>
            </p:cNvPr>
            <p:cNvSpPr txBox="1"/>
            <p:nvPr/>
          </p:nvSpPr>
          <p:spPr>
            <a:xfrm>
              <a:off x="7225359" y="2069363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22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33ADB0E-4A49-7342-A487-2E21F781655B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>
              <a:off x="7152033" y="2368813"/>
              <a:ext cx="752484" cy="58169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E9F1C2D-2A1A-D14B-8BC8-177B6BE9BF1D}"/>
                </a:ext>
              </a:extLst>
            </p:cNvPr>
            <p:cNvSpPr txBox="1"/>
            <p:nvPr/>
          </p:nvSpPr>
          <p:spPr>
            <a:xfrm>
              <a:off x="7904517" y="2765837"/>
              <a:ext cx="4442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9FFE1DE-CE8D-6D45-9D8F-D6CFA36029FD}"/>
                </a:ext>
              </a:extLst>
            </p:cNvPr>
            <p:cNvSpPr txBox="1"/>
            <p:nvPr/>
          </p:nvSpPr>
          <p:spPr>
            <a:xfrm>
              <a:off x="6775445" y="1988915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540AC9E-9BD8-8340-9B90-09F0B4C188C2}"/>
                </a:ext>
              </a:extLst>
            </p:cNvPr>
            <p:cNvSpPr txBox="1"/>
            <p:nvPr/>
          </p:nvSpPr>
          <p:spPr>
            <a:xfrm>
              <a:off x="6383243" y="2156618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23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0596E21-8C59-9540-8E9E-25E3ED85B097}"/>
                </a:ext>
              </a:extLst>
            </p:cNvPr>
            <p:cNvSpPr txBox="1"/>
            <p:nvPr/>
          </p:nvSpPr>
          <p:spPr>
            <a:xfrm>
              <a:off x="5940895" y="2248555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14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CF94DA2-EB49-1144-BC6E-8EEAC910F4C5}"/>
                </a:ext>
              </a:extLst>
            </p:cNvPr>
            <p:cNvSpPr txBox="1"/>
            <p:nvPr/>
          </p:nvSpPr>
          <p:spPr>
            <a:xfrm>
              <a:off x="5766386" y="2108116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90F1AEF-951F-3744-B83D-5A8815BAF147}"/>
                </a:ext>
              </a:extLst>
            </p:cNvPr>
            <p:cNvSpPr txBox="1"/>
            <p:nvPr/>
          </p:nvSpPr>
          <p:spPr>
            <a:xfrm>
              <a:off x="5323833" y="2249976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B395D6B-5A06-A64F-B10D-2C9CFC83AF28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5315031" y="2681904"/>
              <a:ext cx="752484" cy="58169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E40EB20-712C-9949-AC22-E4FAF58A7B41}"/>
                </a:ext>
              </a:extLst>
            </p:cNvPr>
            <p:cNvSpPr txBox="1"/>
            <p:nvPr/>
          </p:nvSpPr>
          <p:spPr>
            <a:xfrm>
              <a:off x="6067515" y="3078928"/>
              <a:ext cx="4442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4B08236-9B78-CD43-A44C-521706609894}"/>
                </a:ext>
              </a:extLst>
            </p:cNvPr>
            <p:cNvSpPr txBox="1"/>
            <p:nvPr/>
          </p:nvSpPr>
          <p:spPr>
            <a:xfrm>
              <a:off x="4781753" y="2704458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1871C23-0F31-4E40-ADA9-CC96831AAF8C}"/>
                </a:ext>
              </a:extLst>
            </p:cNvPr>
            <p:cNvSpPr txBox="1"/>
            <p:nvPr/>
          </p:nvSpPr>
          <p:spPr>
            <a:xfrm>
              <a:off x="4276788" y="2939095"/>
              <a:ext cx="4187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17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E0317A9-FF71-5244-9B73-F8487D8B5CC9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>
              <a:off x="4311451" y="3407751"/>
              <a:ext cx="559372" cy="241817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51AA060-30B8-A84A-82F7-DA0FCF21AEF0}"/>
                </a:ext>
              </a:extLst>
            </p:cNvPr>
            <p:cNvSpPr txBox="1"/>
            <p:nvPr/>
          </p:nvSpPr>
          <p:spPr>
            <a:xfrm>
              <a:off x="4870823" y="3464902"/>
              <a:ext cx="4442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74E9D2E-3180-6E4A-9EC5-482733E3CB15}"/>
                </a:ext>
              </a:extLst>
            </p:cNvPr>
            <p:cNvCxnSpPr>
              <a:cxnSpLocks/>
              <a:endCxn id="125" idx="1"/>
            </p:cNvCxnSpPr>
            <p:nvPr/>
          </p:nvCxnSpPr>
          <p:spPr>
            <a:xfrm>
              <a:off x="4063769" y="3441651"/>
              <a:ext cx="128993" cy="36101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lgDash"/>
              <a:headEnd type="diamond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7BC9CE3-E105-4B49-ACA2-E844273F05EF}"/>
                </a:ext>
              </a:extLst>
            </p:cNvPr>
            <p:cNvSpPr txBox="1"/>
            <p:nvPr/>
          </p:nvSpPr>
          <p:spPr>
            <a:xfrm>
              <a:off x="4192762" y="3618001"/>
              <a:ext cx="4442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E192BA-1C6E-794A-B587-FF6CED3BDB33}"/>
                </a:ext>
              </a:extLst>
            </p:cNvPr>
            <p:cNvSpPr/>
            <p:nvPr/>
          </p:nvSpPr>
          <p:spPr>
            <a:xfrm>
              <a:off x="2510971" y="1045029"/>
              <a:ext cx="5950858" cy="304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C89E7C5-5127-8E4C-9239-AB279BE7AE02}"/>
              </a:ext>
            </a:extLst>
          </p:cNvPr>
          <p:cNvGrpSpPr/>
          <p:nvPr/>
        </p:nvGrpSpPr>
        <p:grpSpPr>
          <a:xfrm>
            <a:off x="0" y="0"/>
            <a:ext cx="12192000" cy="617000"/>
            <a:chOff x="0" y="-31034"/>
            <a:chExt cx="12192000" cy="61700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3DB71D9-E956-654A-96DF-9E809721ACB7}"/>
                </a:ext>
              </a:extLst>
            </p:cNvPr>
            <p:cNvSpPr/>
            <p:nvPr/>
          </p:nvSpPr>
          <p:spPr>
            <a:xfrm>
              <a:off x="0" y="-31034"/>
              <a:ext cx="12192000" cy="617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A90E1DB-1514-9B4A-B675-53D88A72C632}"/>
                </a:ext>
              </a:extLst>
            </p:cNvPr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cs typeface="Apple Chancery" panose="03020702040506060504" pitchFamily="66" charset="-79"/>
                </a:rPr>
                <a:t>How to numerically solve this PDE?</a:t>
              </a:r>
            </a:p>
          </p:txBody>
        </p: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490ECE7-DEF2-0943-9838-01330F1064CD}"/>
              </a:ext>
            </a:extLst>
          </p:cNvPr>
          <p:cNvCxnSpPr>
            <a:cxnSpLocks/>
          </p:cNvCxnSpPr>
          <p:nvPr/>
        </p:nvCxnSpPr>
        <p:spPr>
          <a:xfrm flipH="1">
            <a:off x="6274588" y="1975948"/>
            <a:ext cx="768400" cy="310273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51F261E-BDA2-354A-B140-ADA1E9B99BEA}"/>
              </a:ext>
            </a:extLst>
          </p:cNvPr>
          <p:cNvCxnSpPr>
            <a:cxnSpLocks/>
          </p:cNvCxnSpPr>
          <p:nvPr/>
        </p:nvCxnSpPr>
        <p:spPr>
          <a:xfrm flipH="1">
            <a:off x="5641506" y="2278004"/>
            <a:ext cx="616486" cy="158169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193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1817</Words>
  <Application>Microsoft Macintosh PowerPoint</Application>
  <PresentationFormat>Widescreen</PresentationFormat>
  <Paragraphs>313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Sreevatsa Anantharamu</dc:creator>
  <cp:lastModifiedBy>Sreevatsa Anantharamu</cp:lastModifiedBy>
  <cp:revision>1367</cp:revision>
  <cp:lastPrinted>2022-04-18T14:35:44Z</cp:lastPrinted>
  <dcterms:created xsi:type="dcterms:W3CDTF">2021-11-28T14:36:41Z</dcterms:created>
  <dcterms:modified xsi:type="dcterms:W3CDTF">2023-04-18T14:28:49Z</dcterms:modified>
</cp:coreProperties>
</file>