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45"/>
  </p:notesMasterIdLst>
  <p:sldIdLst>
    <p:sldId id="256" r:id="rId2"/>
    <p:sldId id="286" r:id="rId3"/>
    <p:sldId id="285" r:id="rId4"/>
    <p:sldId id="309" r:id="rId5"/>
    <p:sldId id="310" r:id="rId6"/>
    <p:sldId id="311" r:id="rId7"/>
    <p:sldId id="299" r:id="rId8"/>
    <p:sldId id="313" r:id="rId9"/>
    <p:sldId id="478" r:id="rId10"/>
    <p:sldId id="479" r:id="rId11"/>
    <p:sldId id="452" r:id="rId12"/>
    <p:sldId id="436" r:id="rId13"/>
    <p:sldId id="300" r:id="rId14"/>
    <p:sldId id="301" r:id="rId15"/>
    <p:sldId id="317" r:id="rId16"/>
    <p:sldId id="316" r:id="rId17"/>
    <p:sldId id="453" r:id="rId18"/>
    <p:sldId id="303" r:id="rId19"/>
    <p:sldId id="438" r:id="rId20"/>
    <p:sldId id="389" r:id="rId21"/>
    <p:sldId id="302" r:id="rId22"/>
    <p:sldId id="304" r:id="rId23"/>
    <p:sldId id="305" r:id="rId24"/>
    <p:sldId id="306" r:id="rId25"/>
    <p:sldId id="402" r:id="rId26"/>
    <p:sldId id="403" r:id="rId27"/>
    <p:sldId id="454" r:id="rId28"/>
    <p:sldId id="450" r:id="rId29"/>
    <p:sldId id="451" r:id="rId30"/>
    <p:sldId id="346" r:id="rId31"/>
    <p:sldId id="352" r:id="rId32"/>
    <p:sldId id="353" r:id="rId33"/>
    <p:sldId id="357" r:id="rId34"/>
    <p:sldId id="324" r:id="rId35"/>
    <p:sldId id="325" r:id="rId36"/>
    <p:sldId id="354" r:id="rId37"/>
    <p:sldId id="321" r:id="rId38"/>
    <p:sldId id="458" r:id="rId39"/>
    <p:sldId id="505" r:id="rId40"/>
    <p:sldId id="500" r:id="rId41"/>
    <p:sldId id="457" r:id="rId42"/>
    <p:sldId id="341" r:id="rId43"/>
    <p:sldId id="361" r:id="rId44"/>
    <p:sldId id="358" r:id="rId45"/>
    <p:sldId id="331" r:id="rId46"/>
    <p:sldId id="329" r:id="rId47"/>
    <p:sldId id="330" r:id="rId48"/>
    <p:sldId id="506" r:id="rId49"/>
    <p:sldId id="362" r:id="rId50"/>
    <p:sldId id="359" r:id="rId51"/>
    <p:sldId id="398" r:id="rId52"/>
    <p:sldId id="336" r:id="rId53"/>
    <p:sldId id="332" r:id="rId54"/>
    <p:sldId id="395" r:id="rId55"/>
    <p:sldId id="456" r:id="rId56"/>
    <p:sldId id="343" r:id="rId57"/>
    <p:sldId id="404" r:id="rId58"/>
    <p:sldId id="507" r:id="rId59"/>
    <p:sldId id="334" r:id="rId60"/>
    <p:sldId id="335" r:id="rId61"/>
    <p:sldId id="459" r:id="rId62"/>
    <p:sldId id="342" r:id="rId63"/>
    <p:sldId id="405" r:id="rId64"/>
    <p:sldId id="406" r:id="rId65"/>
    <p:sldId id="425" r:id="rId66"/>
    <p:sldId id="429" r:id="rId67"/>
    <p:sldId id="430" r:id="rId68"/>
    <p:sldId id="460" r:id="rId69"/>
    <p:sldId id="378" r:id="rId70"/>
    <p:sldId id="463" r:id="rId71"/>
    <p:sldId id="461" r:id="rId72"/>
    <p:sldId id="464" r:id="rId73"/>
    <p:sldId id="408" r:id="rId74"/>
    <p:sldId id="379" r:id="rId75"/>
    <p:sldId id="380" r:id="rId76"/>
    <p:sldId id="465" r:id="rId77"/>
    <p:sldId id="432" r:id="rId78"/>
    <p:sldId id="433" r:id="rId79"/>
    <p:sldId id="431" r:id="rId80"/>
    <p:sldId id="434" r:id="rId81"/>
    <p:sldId id="466" r:id="rId82"/>
    <p:sldId id="513" r:id="rId83"/>
    <p:sldId id="277" r:id="rId84"/>
    <p:sldId id="409" r:id="rId85"/>
    <p:sldId id="508" r:id="rId86"/>
    <p:sldId id="509" r:id="rId87"/>
    <p:sldId id="514" r:id="rId88"/>
    <p:sldId id="511" r:id="rId89"/>
    <p:sldId id="512" r:id="rId90"/>
    <p:sldId id="510" r:id="rId91"/>
    <p:sldId id="515" r:id="rId92"/>
    <p:sldId id="391" r:id="rId93"/>
    <p:sldId id="282" r:id="rId94"/>
    <p:sldId id="516" r:id="rId95"/>
    <p:sldId id="265" r:id="rId96"/>
    <p:sldId id="412" r:id="rId97"/>
    <p:sldId id="283" r:id="rId98"/>
    <p:sldId id="373" r:id="rId99"/>
    <p:sldId id="426" r:id="rId100"/>
    <p:sldId id="363" r:id="rId101"/>
    <p:sldId id="473" r:id="rId102"/>
    <p:sldId id="517" r:id="rId103"/>
    <p:sldId id="422" r:id="rId104"/>
    <p:sldId id="375" r:id="rId105"/>
    <p:sldId id="474" r:id="rId106"/>
    <p:sldId id="518" r:id="rId107"/>
    <p:sldId id="411" r:id="rId108"/>
    <p:sldId id="413" r:id="rId109"/>
    <p:sldId id="369" r:id="rId110"/>
    <p:sldId id="397" r:id="rId111"/>
    <p:sldId id="475" r:id="rId112"/>
    <p:sldId id="365" r:id="rId113"/>
    <p:sldId id="393" r:id="rId114"/>
    <p:sldId id="371" r:id="rId115"/>
    <p:sldId id="424" r:id="rId116"/>
    <p:sldId id="376" r:id="rId117"/>
    <p:sldId id="377" r:id="rId118"/>
    <p:sldId id="427" r:id="rId119"/>
    <p:sldId id="374" r:id="rId120"/>
    <p:sldId id="470" r:id="rId121"/>
    <p:sldId id="521" r:id="rId122"/>
    <p:sldId id="522" r:id="rId123"/>
    <p:sldId id="523" r:id="rId124"/>
    <p:sldId id="519" r:id="rId125"/>
    <p:sldId id="381" r:id="rId126"/>
    <p:sldId id="414" r:id="rId127"/>
    <p:sldId id="472" r:id="rId128"/>
    <p:sldId id="520" r:id="rId129"/>
    <p:sldId id="471" r:id="rId130"/>
    <p:sldId id="384" r:id="rId131"/>
    <p:sldId id="382" r:id="rId132"/>
    <p:sldId id="385" r:id="rId133"/>
    <p:sldId id="484" r:id="rId134"/>
    <p:sldId id="499" r:id="rId135"/>
    <p:sldId id="486" r:id="rId136"/>
    <p:sldId id="487" r:id="rId137"/>
    <p:sldId id="488" r:id="rId138"/>
    <p:sldId id="489" r:id="rId139"/>
    <p:sldId id="490" r:id="rId140"/>
    <p:sldId id="491" r:id="rId141"/>
    <p:sldId id="492" r:id="rId142"/>
    <p:sldId id="493" r:id="rId143"/>
    <p:sldId id="448" r:id="rId144"/>
  </p:sldIdLst>
  <p:sldSz cx="9144000" cy="6858000" type="screen4x3"/>
  <p:notesSz cx="6985000" cy="9283700"/>
  <p:defaultTextStyle>
    <a:defPPr>
      <a:defRPr lang="ko-KR"/>
    </a:defPPr>
    <a:lvl1pPr algn="ctr" rtl="0" fontAlgn="base">
      <a:spcBef>
        <a:spcPct val="0"/>
      </a:spcBef>
      <a:spcAft>
        <a:spcPct val="0"/>
      </a:spcAft>
      <a:defRPr sz="2400" kern="1200">
        <a:solidFill>
          <a:schemeClr val="tx1"/>
        </a:solidFill>
        <a:latin typeface="Book Antiqua" pitchFamily="18" charset="0"/>
        <a:ea typeface="굴림" pitchFamily="34" charset="-127"/>
        <a:cs typeface="+mn-cs"/>
      </a:defRPr>
    </a:lvl1pPr>
    <a:lvl2pPr marL="457200" algn="ctr" rtl="0" fontAlgn="base">
      <a:spcBef>
        <a:spcPct val="0"/>
      </a:spcBef>
      <a:spcAft>
        <a:spcPct val="0"/>
      </a:spcAft>
      <a:defRPr sz="2400" kern="1200">
        <a:solidFill>
          <a:schemeClr val="tx1"/>
        </a:solidFill>
        <a:latin typeface="Book Antiqua" pitchFamily="18" charset="0"/>
        <a:ea typeface="굴림" pitchFamily="34" charset="-127"/>
        <a:cs typeface="+mn-cs"/>
      </a:defRPr>
    </a:lvl2pPr>
    <a:lvl3pPr marL="914400" algn="ctr" rtl="0" fontAlgn="base">
      <a:spcBef>
        <a:spcPct val="0"/>
      </a:spcBef>
      <a:spcAft>
        <a:spcPct val="0"/>
      </a:spcAft>
      <a:defRPr sz="2400" kern="1200">
        <a:solidFill>
          <a:schemeClr val="tx1"/>
        </a:solidFill>
        <a:latin typeface="Book Antiqua" pitchFamily="18" charset="0"/>
        <a:ea typeface="굴림" pitchFamily="34" charset="-127"/>
        <a:cs typeface="+mn-cs"/>
      </a:defRPr>
    </a:lvl3pPr>
    <a:lvl4pPr marL="1371600" algn="ctr" rtl="0" fontAlgn="base">
      <a:spcBef>
        <a:spcPct val="0"/>
      </a:spcBef>
      <a:spcAft>
        <a:spcPct val="0"/>
      </a:spcAft>
      <a:defRPr sz="2400" kern="1200">
        <a:solidFill>
          <a:schemeClr val="tx1"/>
        </a:solidFill>
        <a:latin typeface="Book Antiqua" pitchFamily="18" charset="0"/>
        <a:ea typeface="굴림" pitchFamily="34" charset="-127"/>
        <a:cs typeface="+mn-cs"/>
      </a:defRPr>
    </a:lvl4pPr>
    <a:lvl5pPr marL="1828800" algn="ctr" rtl="0" fontAlgn="base">
      <a:spcBef>
        <a:spcPct val="0"/>
      </a:spcBef>
      <a:spcAft>
        <a:spcPct val="0"/>
      </a:spcAft>
      <a:defRPr sz="2400" kern="1200">
        <a:solidFill>
          <a:schemeClr val="tx1"/>
        </a:solidFill>
        <a:latin typeface="Book Antiqua" pitchFamily="18" charset="0"/>
        <a:ea typeface="굴림" pitchFamily="34" charset="-127"/>
        <a:cs typeface="+mn-cs"/>
      </a:defRPr>
    </a:lvl5pPr>
    <a:lvl6pPr marL="2286000" algn="l" defTabSz="914400" rtl="0" eaLnBrk="1" latinLnBrk="0" hangingPunct="1">
      <a:defRPr sz="2400" kern="1200">
        <a:solidFill>
          <a:schemeClr val="tx1"/>
        </a:solidFill>
        <a:latin typeface="Book Antiqua" pitchFamily="18" charset="0"/>
        <a:ea typeface="굴림" pitchFamily="34" charset="-127"/>
        <a:cs typeface="+mn-cs"/>
      </a:defRPr>
    </a:lvl6pPr>
    <a:lvl7pPr marL="2743200" algn="l" defTabSz="914400" rtl="0" eaLnBrk="1" latinLnBrk="0" hangingPunct="1">
      <a:defRPr sz="2400" kern="1200">
        <a:solidFill>
          <a:schemeClr val="tx1"/>
        </a:solidFill>
        <a:latin typeface="Book Antiqua" pitchFamily="18" charset="0"/>
        <a:ea typeface="굴림" pitchFamily="34" charset="-127"/>
        <a:cs typeface="+mn-cs"/>
      </a:defRPr>
    </a:lvl7pPr>
    <a:lvl8pPr marL="3200400" algn="l" defTabSz="914400" rtl="0" eaLnBrk="1" latinLnBrk="0" hangingPunct="1">
      <a:defRPr sz="2400" kern="1200">
        <a:solidFill>
          <a:schemeClr val="tx1"/>
        </a:solidFill>
        <a:latin typeface="Book Antiqua" pitchFamily="18" charset="0"/>
        <a:ea typeface="굴림" pitchFamily="34" charset="-127"/>
        <a:cs typeface="+mn-cs"/>
      </a:defRPr>
    </a:lvl8pPr>
    <a:lvl9pPr marL="3657600" algn="l" defTabSz="914400" rtl="0" eaLnBrk="1" latinLnBrk="0" hangingPunct="1">
      <a:defRPr sz="2400" kern="1200">
        <a:solidFill>
          <a:schemeClr val="tx1"/>
        </a:solidFill>
        <a:latin typeface="Book Antiqua" pitchFamily="18" charset="0"/>
        <a:ea typeface="굴림"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0000"/>
    <a:srgbClr val="FFCC00"/>
    <a:srgbClr val="A50021"/>
    <a:srgbClr val="FFFF00"/>
    <a:srgbClr val="FF6600"/>
    <a:srgbClr val="008000"/>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856" autoAdjust="0"/>
    <p:restoredTop sz="94836" autoAdjust="0"/>
  </p:normalViewPr>
  <p:slideViewPr>
    <p:cSldViewPr snapToObjects="1">
      <p:cViewPr varScale="1">
        <p:scale>
          <a:sx n="75" d="100"/>
          <a:sy n="75" d="100"/>
        </p:scale>
        <p:origin x="-3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39327138" cy="3932713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7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 Id="rId4" Type="http://schemas.openxmlformats.org/officeDocument/2006/relationships/image" Target="../media/image8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3.emf"/><Relationship Id="rId4" Type="http://schemas.openxmlformats.org/officeDocument/2006/relationships/image" Target="../media/image8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emf"/><Relationship Id="rId4" Type="http://schemas.openxmlformats.org/officeDocument/2006/relationships/image" Target="../media/image9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26833" cy="464581"/>
          </a:xfrm>
          <a:prstGeom prst="rect">
            <a:avLst/>
          </a:prstGeom>
          <a:noFill/>
          <a:ln w="9525">
            <a:noFill/>
            <a:miter lim="800000"/>
            <a:headEnd/>
            <a:tailEnd/>
          </a:ln>
          <a:effectLst/>
        </p:spPr>
        <p:txBody>
          <a:bodyPr vert="horz" wrap="square" lIns="92089" tIns="46044" rIns="92089" bIns="46044" numCol="1" anchor="t" anchorCtr="0" compatLnSpc="1">
            <a:prstTxWarp prst="textNoShape">
              <a:avLst/>
            </a:prstTxWarp>
          </a:bodyPr>
          <a:lstStyle>
            <a:lvl1pPr algn="l" latinLnBrk="1">
              <a:defRPr kumimoji="1" sz="1300">
                <a:latin typeface="굴림" pitchFamily="34" charset="-127"/>
              </a:defRPr>
            </a:lvl1pPr>
          </a:lstStyle>
          <a:p>
            <a:endParaRPr lang="en-US" altLang="ko-KR"/>
          </a:p>
        </p:txBody>
      </p:sp>
      <p:sp>
        <p:nvSpPr>
          <p:cNvPr id="14339" name="Rectangle 3"/>
          <p:cNvSpPr>
            <a:spLocks noGrp="1" noChangeArrowheads="1"/>
          </p:cNvSpPr>
          <p:nvPr>
            <p:ph type="dt" idx="1"/>
          </p:nvPr>
        </p:nvSpPr>
        <p:spPr bwMode="auto">
          <a:xfrm>
            <a:off x="3956550" y="0"/>
            <a:ext cx="3026833" cy="464581"/>
          </a:xfrm>
          <a:prstGeom prst="rect">
            <a:avLst/>
          </a:prstGeom>
          <a:noFill/>
          <a:ln w="9525">
            <a:noFill/>
            <a:miter lim="800000"/>
            <a:headEnd/>
            <a:tailEnd/>
          </a:ln>
          <a:effectLst/>
        </p:spPr>
        <p:txBody>
          <a:bodyPr vert="horz" wrap="square" lIns="92089" tIns="46044" rIns="92089" bIns="46044" numCol="1" anchor="t" anchorCtr="0" compatLnSpc="1">
            <a:prstTxWarp prst="textNoShape">
              <a:avLst/>
            </a:prstTxWarp>
          </a:bodyPr>
          <a:lstStyle>
            <a:lvl1pPr algn="r" latinLnBrk="1">
              <a:defRPr kumimoji="1" sz="1300">
                <a:latin typeface="굴림" pitchFamily="34" charset="-127"/>
              </a:defRPr>
            </a:lvl1pPr>
          </a:lstStyle>
          <a:p>
            <a:endParaRPr lang="en-US" altLang="ko-KR"/>
          </a:p>
        </p:txBody>
      </p:sp>
      <p:sp>
        <p:nvSpPr>
          <p:cNvPr id="14340" name="Rectangle 4"/>
          <p:cNvSpPr>
            <a:spLocks noGrp="1" noRot="1" noChangeAspect="1" noChangeArrowheads="1" noTextEdit="1"/>
          </p:cNvSpPr>
          <p:nvPr>
            <p:ph type="sldImg" idx="2"/>
          </p:nvPr>
        </p:nvSpPr>
        <p:spPr bwMode="auto">
          <a:xfrm>
            <a:off x="1171575" y="695325"/>
            <a:ext cx="4641850" cy="3482975"/>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98500" y="4409560"/>
            <a:ext cx="5588000" cy="4178060"/>
          </a:xfrm>
          <a:prstGeom prst="rect">
            <a:avLst/>
          </a:prstGeom>
          <a:noFill/>
          <a:ln w="9525">
            <a:noFill/>
            <a:miter lim="800000"/>
            <a:headEnd/>
            <a:tailEnd/>
          </a:ln>
          <a:effectLst/>
        </p:spPr>
        <p:txBody>
          <a:bodyPr vert="horz" wrap="square" lIns="92089" tIns="46044" rIns="92089" bIns="46044"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4342" name="Rectangle 6"/>
          <p:cNvSpPr>
            <a:spLocks noGrp="1" noChangeArrowheads="1"/>
          </p:cNvSpPr>
          <p:nvPr>
            <p:ph type="ftr" sz="quarter" idx="4"/>
          </p:nvPr>
        </p:nvSpPr>
        <p:spPr bwMode="auto">
          <a:xfrm>
            <a:off x="0" y="8817534"/>
            <a:ext cx="3026833" cy="464580"/>
          </a:xfrm>
          <a:prstGeom prst="rect">
            <a:avLst/>
          </a:prstGeom>
          <a:noFill/>
          <a:ln w="9525">
            <a:noFill/>
            <a:miter lim="800000"/>
            <a:headEnd/>
            <a:tailEnd/>
          </a:ln>
          <a:effectLst/>
        </p:spPr>
        <p:txBody>
          <a:bodyPr vert="horz" wrap="square" lIns="92089" tIns="46044" rIns="92089" bIns="46044" numCol="1" anchor="b" anchorCtr="0" compatLnSpc="1">
            <a:prstTxWarp prst="textNoShape">
              <a:avLst/>
            </a:prstTxWarp>
          </a:bodyPr>
          <a:lstStyle>
            <a:lvl1pPr algn="l" latinLnBrk="1">
              <a:defRPr kumimoji="1" sz="1300">
                <a:latin typeface="굴림" pitchFamily="34" charset="-127"/>
              </a:defRPr>
            </a:lvl1pPr>
          </a:lstStyle>
          <a:p>
            <a:endParaRPr lang="en-US" altLang="ko-KR"/>
          </a:p>
        </p:txBody>
      </p:sp>
      <p:sp>
        <p:nvSpPr>
          <p:cNvPr id="14343" name="Rectangle 7"/>
          <p:cNvSpPr>
            <a:spLocks noGrp="1" noChangeArrowheads="1"/>
          </p:cNvSpPr>
          <p:nvPr>
            <p:ph type="sldNum" sz="quarter" idx="5"/>
          </p:nvPr>
        </p:nvSpPr>
        <p:spPr bwMode="auto">
          <a:xfrm>
            <a:off x="3956550" y="8817534"/>
            <a:ext cx="3026833" cy="464580"/>
          </a:xfrm>
          <a:prstGeom prst="rect">
            <a:avLst/>
          </a:prstGeom>
          <a:noFill/>
          <a:ln w="9525">
            <a:noFill/>
            <a:miter lim="800000"/>
            <a:headEnd/>
            <a:tailEnd/>
          </a:ln>
          <a:effectLst/>
        </p:spPr>
        <p:txBody>
          <a:bodyPr vert="horz" wrap="square" lIns="92089" tIns="46044" rIns="92089" bIns="46044" numCol="1" anchor="b" anchorCtr="0" compatLnSpc="1">
            <a:prstTxWarp prst="textNoShape">
              <a:avLst/>
            </a:prstTxWarp>
          </a:bodyPr>
          <a:lstStyle>
            <a:lvl1pPr algn="r" latinLnBrk="1">
              <a:defRPr kumimoji="1" sz="1300">
                <a:latin typeface="굴림" pitchFamily="34" charset="-127"/>
              </a:defRPr>
            </a:lvl1pPr>
          </a:lstStyle>
          <a:p>
            <a:fld id="{9CE583B8-E296-4D48-A307-D73182B96AD8}" type="slidenum">
              <a:rPr lang="en-US" altLang="ko-KR"/>
              <a:pPr/>
              <a:t>‹#›</a:t>
            </a:fld>
            <a:endParaRPr lang="en-US" altLang="ko-KR"/>
          </a:p>
        </p:txBody>
      </p:sp>
    </p:spTree>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kumimoji="1" sz="1200" kern="1200">
        <a:solidFill>
          <a:schemeClr val="tx1"/>
        </a:solidFill>
        <a:latin typeface="굴림" pitchFamily="34" charset="-127"/>
        <a:ea typeface="굴림" pitchFamily="34" charset="-127"/>
        <a:cs typeface="+mn-cs"/>
      </a:defRPr>
    </a:lvl1pPr>
    <a:lvl2pPr marL="457200" algn="l" rtl="0" fontAlgn="base" latinLnBrk="1">
      <a:spcBef>
        <a:spcPct val="30000"/>
      </a:spcBef>
      <a:spcAft>
        <a:spcPct val="0"/>
      </a:spcAft>
      <a:defRPr kumimoji="1" sz="1200" kern="1200">
        <a:solidFill>
          <a:schemeClr val="tx1"/>
        </a:solidFill>
        <a:latin typeface="굴림" pitchFamily="34" charset="-127"/>
        <a:ea typeface="굴림" pitchFamily="34" charset="-127"/>
        <a:cs typeface="+mn-cs"/>
      </a:defRPr>
    </a:lvl2pPr>
    <a:lvl3pPr marL="914400" algn="l" rtl="0" fontAlgn="base" latinLnBrk="1">
      <a:spcBef>
        <a:spcPct val="30000"/>
      </a:spcBef>
      <a:spcAft>
        <a:spcPct val="0"/>
      </a:spcAft>
      <a:defRPr kumimoji="1" sz="1200" kern="1200">
        <a:solidFill>
          <a:schemeClr val="tx1"/>
        </a:solidFill>
        <a:latin typeface="굴림" pitchFamily="34" charset="-127"/>
        <a:ea typeface="굴림" pitchFamily="34" charset="-127"/>
        <a:cs typeface="+mn-cs"/>
      </a:defRPr>
    </a:lvl3pPr>
    <a:lvl4pPr marL="1371600" algn="l" rtl="0" fontAlgn="base" latinLnBrk="1">
      <a:spcBef>
        <a:spcPct val="30000"/>
      </a:spcBef>
      <a:spcAft>
        <a:spcPct val="0"/>
      </a:spcAft>
      <a:defRPr kumimoji="1" sz="1200" kern="1200">
        <a:solidFill>
          <a:schemeClr val="tx1"/>
        </a:solidFill>
        <a:latin typeface="굴림" pitchFamily="34" charset="-127"/>
        <a:ea typeface="굴림" pitchFamily="34" charset="-127"/>
        <a:cs typeface="+mn-cs"/>
      </a:defRPr>
    </a:lvl4pPr>
    <a:lvl5pPr marL="1828800" algn="l" rtl="0" fontAlgn="base" latinLnBrk="1">
      <a:spcBef>
        <a:spcPct val="30000"/>
      </a:spcBef>
      <a:spcAft>
        <a:spcPct val="0"/>
      </a:spcAft>
      <a:defRPr kumimoji="1" sz="1200" kern="1200">
        <a:solidFill>
          <a:schemeClr val="tx1"/>
        </a:solidFill>
        <a:latin typeface="굴림" pitchFamily="34" charset="-127"/>
        <a:ea typeface="굴림"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ABF5F-D547-4A1E-85CA-B1EC814866E9}" type="slidenum">
              <a:rPr lang="en-US" altLang="ko-KR"/>
              <a:pPr/>
              <a:t>1</a:t>
            </a:fld>
            <a:endParaRPr lang="en-US" altLang="ko-K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10</a:t>
            </a:fld>
            <a:endParaRPr lang="en-US" altLang="ko-K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100</a:t>
            </a:fld>
            <a:endParaRPr lang="en-US" altLang="ko-K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101</a:t>
            </a:fld>
            <a:endParaRPr lang="en-US" altLang="ko-K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102</a:t>
            </a:fld>
            <a:endParaRPr lang="en-US" altLang="ko-K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103</a:t>
            </a:fld>
            <a:endParaRPr lang="en-US" altLang="ko-K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6F141-3EC1-473A-A3E5-4867669BFD38}" type="slidenum">
              <a:rPr lang="en-US" altLang="ko-KR"/>
              <a:pPr/>
              <a:t>104</a:t>
            </a:fld>
            <a:endParaRPr lang="en-US" altLang="ko-K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105</a:t>
            </a:fld>
            <a:endParaRPr lang="en-US" altLang="ko-K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106</a:t>
            </a:fld>
            <a:endParaRPr lang="en-US" altLang="ko-K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107</a:t>
            </a:fld>
            <a:endParaRPr lang="en-US" altLang="ko-K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108</a:t>
            </a:fld>
            <a:endParaRPr lang="en-US" altLang="ko-K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109</a:t>
            </a:fld>
            <a:endParaRPr lang="en-US"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11</a:t>
            </a:fld>
            <a:endParaRPr lang="en-US" altLang="ko-K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110</a:t>
            </a:fld>
            <a:endParaRPr lang="en-US" altLang="ko-K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111</a:t>
            </a:fld>
            <a:endParaRPr lang="en-US" altLang="ko-K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FFBE4-A187-4C92-9FEA-71D4348EE6F2}" type="slidenum">
              <a:rPr lang="en-US" altLang="ko-KR"/>
              <a:pPr/>
              <a:t>112</a:t>
            </a:fld>
            <a:endParaRPr lang="en-US" altLang="ko-KR"/>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113</a:t>
            </a:fld>
            <a:endParaRPr lang="en-US" altLang="ko-K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93F70-90B0-4561-86D6-FD137BFA647B}" type="slidenum">
              <a:rPr lang="en-US" altLang="ko-KR"/>
              <a:pPr/>
              <a:t>114</a:t>
            </a:fld>
            <a:endParaRPr lang="en-US" altLang="ko-K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115</a:t>
            </a:fld>
            <a:endParaRPr lang="en-US" altLang="ko-K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336CE-5D55-44A9-94AC-4F604206302F}" type="slidenum">
              <a:rPr lang="en-US" altLang="ko-KR"/>
              <a:pPr/>
              <a:t>116</a:t>
            </a:fld>
            <a:endParaRPr lang="en-US" altLang="ko-KR"/>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DAFABA-173F-4BFA-92C2-D558711CB72D}" type="slidenum">
              <a:rPr lang="en-US" altLang="ko-KR"/>
              <a:pPr/>
              <a:t>117</a:t>
            </a:fld>
            <a:endParaRPr lang="en-US" altLang="ko-KR"/>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118</a:t>
            </a:fld>
            <a:endParaRPr lang="en-US" altLang="ko-K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119</a:t>
            </a:fld>
            <a:endParaRPr lang="en-US"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B5596-3513-4A53-8401-4CEADF7AE8D6}" type="slidenum">
              <a:rPr lang="en-US" altLang="ko-KR"/>
              <a:pPr/>
              <a:t>12</a:t>
            </a:fld>
            <a:endParaRPr lang="en-US" altLang="ko-K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120</a:t>
            </a:fld>
            <a:endParaRPr lang="en-US" altLang="ko-K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121</a:t>
            </a:fld>
            <a:endParaRPr lang="en-US" altLang="ko-K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122</a:t>
            </a:fld>
            <a:endParaRPr lang="en-US" altLang="ko-K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123</a:t>
            </a:fld>
            <a:endParaRPr lang="en-US" altLang="ko-K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124</a:t>
            </a:fld>
            <a:endParaRPr lang="en-US" altLang="ko-K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125</a:t>
            </a:fld>
            <a:endParaRPr lang="en-US" altLang="ko-K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126</a:t>
            </a:fld>
            <a:endParaRPr lang="en-US" altLang="ko-K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127</a:t>
            </a:fld>
            <a:endParaRPr lang="en-US" altLang="ko-K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128</a:t>
            </a:fld>
            <a:endParaRPr lang="en-US" altLang="ko-K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129</a:t>
            </a:fld>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663E8D-07A3-4E7D-AEBB-0D3B54D03558}" type="slidenum">
              <a:rPr lang="en-US" altLang="ko-KR"/>
              <a:pPr/>
              <a:t>13</a:t>
            </a:fld>
            <a:endParaRPr lang="en-US" altLang="ko-K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130</a:t>
            </a:fld>
            <a:endParaRPr lang="en-US" altLang="ko-K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131</a:t>
            </a:fld>
            <a:endParaRPr lang="en-US" altLang="ko-K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132</a:t>
            </a:fld>
            <a:endParaRPr lang="en-US" altLang="ko-K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133</a:t>
            </a:fld>
            <a:endParaRPr lang="en-US" altLang="ko-K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134</a:t>
            </a:fld>
            <a:endParaRPr lang="en-US" altLang="ko-K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135</a:t>
            </a:fld>
            <a:endParaRPr lang="en-US" altLang="ko-K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136</a:t>
            </a:fld>
            <a:endParaRPr lang="en-US" altLang="ko-K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137</a:t>
            </a:fld>
            <a:endParaRPr lang="en-US" altLang="ko-K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138</a:t>
            </a:fld>
            <a:endParaRPr lang="en-US" altLang="ko-K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139</a:t>
            </a:fld>
            <a:endParaRPr lang="en-US" altLang="ko-K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2A622-8F4E-489C-A6FB-D8D55CCBC075}" type="slidenum">
              <a:rPr lang="en-US" altLang="ko-KR"/>
              <a:pPr/>
              <a:t>14</a:t>
            </a:fld>
            <a:endParaRPr lang="en-US" altLang="ko-K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140</a:t>
            </a:fld>
            <a:endParaRPr lang="en-US" altLang="ko-K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141</a:t>
            </a:fld>
            <a:endParaRPr lang="en-US" altLang="ko-K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142</a:t>
            </a:fld>
            <a:endParaRPr lang="en-US" altLang="ko-K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64AE4-BBE4-4C2A-AAF2-6E0F61493500}" type="slidenum">
              <a:rPr lang="en-US" altLang="ko-KR"/>
              <a:pPr/>
              <a:t>143</a:t>
            </a:fld>
            <a:endParaRPr lang="en-US" altLang="ko-KR"/>
          </a:p>
        </p:txBody>
      </p:sp>
      <p:sp>
        <p:nvSpPr>
          <p:cNvPr id="421890" name="Rectangle 2"/>
          <p:cNvSpPr>
            <a:spLocks noGrp="1" noRot="1" noChangeAspect="1" noChangeArrowheads="1" noTextEdit="1"/>
          </p:cNvSpPr>
          <p:nvPr>
            <p:ph type="sldImg"/>
          </p:nvPr>
        </p:nvSpPr>
        <p:spPr>
          <a:xfrm>
            <a:off x="1171575" y="698500"/>
            <a:ext cx="4641850" cy="3481388"/>
          </a:xfrm>
          <a:ln/>
        </p:spPr>
      </p:sp>
      <p:sp>
        <p:nvSpPr>
          <p:cNvPr id="421891" name="Rectangle 3"/>
          <p:cNvSpPr>
            <a:spLocks noGrp="1" noChangeArrowheads="1"/>
          </p:cNvSpPr>
          <p:nvPr>
            <p:ph type="body" idx="1"/>
          </p:nvPr>
        </p:nvSpPr>
        <p:spPr>
          <a:xfrm>
            <a:off x="698500" y="4409560"/>
            <a:ext cx="5588000" cy="4176476"/>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B762F-0764-40BC-B394-C39662227C9C}" type="slidenum">
              <a:rPr lang="en-US" altLang="ko-KR"/>
              <a:pPr/>
              <a:t>15</a:t>
            </a:fld>
            <a:endParaRPr lang="en-US" altLang="ko-K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47FEE-222E-489E-B8F6-6A941CAB5E92}" type="slidenum">
              <a:rPr lang="en-US" altLang="ko-KR"/>
              <a:pPr/>
              <a:t>16</a:t>
            </a:fld>
            <a:endParaRPr lang="en-US" altLang="ko-K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17</a:t>
            </a:fld>
            <a:endParaRPr lang="en-US" altLang="ko-K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18</a:t>
            </a:fld>
            <a:endParaRPr lang="en-US"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19</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a:t>
            </a:fld>
            <a:endParaRPr lang="en-US"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20</a:t>
            </a:fld>
            <a:endParaRPr lang="en-US" altLang="ko-K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21</a:t>
            </a:fld>
            <a:endParaRPr lang="en-US" altLang="ko-K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22</a:t>
            </a:fld>
            <a:endParaRPr lang="en-US" altLang="ko-K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23</a:t>
            </a:fld>
            <a:endParaRPr lang="en-US" altLang="ko-K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24</a:t>
            </a:fld>
            <a:endParaRPr lang="en-US" altLang="ko-K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25</a:t>
            </a:fld>
            <a:endParaRPr lang="en-US" altLang="ko-K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26</a:t>
            </a:fld>
            <a:endParaRPr lang="en-US" altLang="ko-K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27</a:t>
            </a:fld>
            <a:endParaRPr lang="en-US" altLang="ko-K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28</a:t>
            </a:fld>
            <a:endParaRPr lang="en-US" altLang="ko-K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29</a:t>
            </a:fld>
            <a:endParaRPr lang="en-US"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a:t>
            </a:fld>
            <a:endParaRPr lang="en-US" altLang="ko-K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30</a:t>
            </a:fld>
            <a:endParaRPr lang="en-US" altLang="ko-K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31</a:t>
            </a:fld>
            <a:endParaRPr lang="en-US" altLang="ko-K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32</a:t>
            </a:fld>
            <a:endParaRPr lang="en-US" altLang="ko-K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33</a:t>
            </a:fld>
            <a:endParaRPr lang="en-US" altLang="ko-K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34</a:t>
            </a:fld>
            <a:endParaRPr lang="en-US" altLang="ko-K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35</a:t>
            </a:fld>
            <a:endParaRPr lang="en-US" altLang="ko-K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36</a:t>
            </a:fld>
            <a:endParaRPr lang="en-US" altLang="ko-K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37</a:t>
            </a:fld>
            <a:endParaRPr lang="en-US" altLang="ko-K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38</a:t>
            </a:fld>
            <a:endParaRPr lang="en-US" altLang="ko-K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39</a:t>
            </a:fld>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a:t>
            </a:fld>
            <a:endParaRPr lang="en-US" altLang="ko-K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40</a:t>
            </a:fld>
            <a:endParaRPr lang="en-US" altLang="ko-K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41</a:t>
            </a:fld>
            <a:endParaRPr lang="en-US" altLang="ko-K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42</a:t>
            </a:fld>
            <a:endParaRPr lang="en-US" altLang="ko-K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43</a:t>
            </a:fld>
            <a:endParaRPr lang="en-US" altLang="ko-K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44</a:t>
            </a:fld>
            <a:endParaRPr lang="en-US" altLang="ko-K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45</a:t>
            </a:fld>
            <a:endParaRPr lang="en-US" altLang="ko-K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46</a:t>
            </a:fld>
            <a:endParaRPr lang="en-US" altLang="ko-K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47</a:t>
            </a:fld>
            <a:endParaRPr lang="en-US" altLang="ko-K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48</a:t>
            </a:fld>
            <a:endParaRPr lang="en-US" altLang="ko-K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49</a:t>
            </a:fld>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5</a:t>
            </a:fld>
            <a:endParaRPr lang="en-US" altLang="ko-K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50</a:t>
            </a:fld>
            <a:endParaRPr lang="en-US" altLang="ko-K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51</a:t>
            </a:fld>
            <a:endParaRPr lang="en-US" altLang="ko-K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52</a:t>
            </a:fld>
            <a:endParaRPr lang="en-US" altLang="ko-K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53</a:t>
            </a:fld>
            <a:endParaRPr lang="en-US" altLang="ko-K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54</a:t>
            </a:fld>
            <a:endParaRPr lang="en-US" altLang="ko-K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55</a:t>
            </a:fld>
            <a:endParaRPr lang="en-US" altLang="ko-K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56</a:t>
            </a:fld>
            <a:endParaRPr lang="en-US" altLang="ko-K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57</a:t>
            </a:fld>
            <a:endParaRPr lang="en-US" altLang="ko-K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02B191-50BC-4E9B-9661-B4830D35FCAD}"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59</a:t>
            </a:fld>
            <a:endParaRPr lang="en-US"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a:t>
            </a:fld>
            <a:endParaRPr lang="en-US" altLang="ko-K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60</a:t>
            </a:fld>
            <a:endParaRPr lang="en-US" altLang="ko-K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61</a:t>
            </a:fld>
            <a:endParaRPr lang="en-US" altLang="ko-K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62</a:t>
            </a:fld>
            <a:endParaRPr lang="en-US" altLang="ko-K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63</a:t>
            </a:fld>
            <a:endParaRPr lang="en-US" altLang="ko-K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64</a:t>
            </a:fld>
            <a:endParaRPr lang="en-US" altLang="ko-K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65</a:t>
            </a:fld>
            <a:endParaRPr lang="en-US" altLang="ko-K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66</a:t>
            </a:fld>
            <a:endParaRPr lang="en-US" altLang="ko-K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67</a:t>
            </a:fld>
            <a:endParaRPr lang="en-US" altLang="ko-K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68</a:t>
            </a:fld>
            <a:endParaRPr lang="en-US" altLang="ko-K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69</a:t>
            </a:fld>
            <a:endParaRPr lang="en-US"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DF3DE-C4D7-4593-927B-72F0138EE0F3}" type="slidenum">
              <a:rPr lang="en-US" altLang="ko-KR"/>
              <a:pPr/>
              <a:t>7</a:t>
            </a:fld>
            <a:endParaRPr lang="en-US" altLang="ko-K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70</a:t>
            </a:fld>
            <a:endParaRPr lang="en-US" altLang="ko-K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71</a:t>
            </a:fld>
            <a:endParaRPr lang="en-US" altLang="ko-K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72</a:t>
            </a:fld>
            <a:endParaRPr lang="en-US" altLang="ko-K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73</a:t>
            </a:fld>
            <a:endParaRPr lang="en-US" altLang="ko-K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74</a:t>
            </a:fld>
            <a:endParaRPr lang="en-US" altLang="ko-K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75</a:t>
            </a:fld>
            <a:endParaRPr lang="en-US" altLang="ko-K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76</a:t>
            </a:fld>
            <a:endParaRPr lang="en-US" altLang="ko-K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77</a:t>
            </a:fld>
            <a:endParaRPr lang="en-US" altLang="ko-K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78</a:t>
            </a:fld>
            <a:endParaRPr lang="en-US" altLang="ko-K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79</a:t>
            </a:fld>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8</a:t>
            </a:fld>
            <a:endParaRPr lang="en-US" altLang="ko-K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80</a:t>
            </a:fld>
            <a:endParaRPr lang="en-US" altLang="ko-K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81</a:t>
            </a:fld>
            <a:endParaRPr lang="en-US" altLang="ko-K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82</a:t>
            </a:fld>
            <a:endParaRPr lang="en-US" altLang="ko-K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83</a:t>
            </a:fld>
            <a:endParaRPr lang="en-US" altLang="ko-K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84</a:t>
            </a:fld>
            <a:endParaRPr lang="en-US" altLang="ko-K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74CFBF-A9C4-47BF-8C6E-F36F2E5735BC}"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23821B-BBDF-4FB6-9609-BAFEF6A5F179}"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23821B-BBDF-4FB6-9609-BAFEF6A5F179}"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23821B-BBDF-4FB6-9609-BAFEF6A5F179}"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23821B-BBDF-4FB6-9609-BAFEF6A5F179}"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9</a:t>
            </a:fld>
            <a:endParaRPr lang="en-US" altLang="ko-K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AF0F70-4AAF-4C76-BD0B-AC34C6C3DF0B}"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91</a:t>
            </a:fld>
            <a:endParaRPr lang="en-US" altLang="ko-K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92</a:t>
            </a:fld>
            <a:endParaRPr lang="en-US" altLang="ko-K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93</a:t>
            </a:fld>
            <a:endParaRPr lang="en-US" altLang="ko-K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94</a:t>
            </a:fld>
            <a:endParaRPr lang="en-US" altLang="ko-K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95</a:t>
            </a:fld>
            <a:endParaRPr lang="en-US" altLang="ko-K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96</a:t>
            </a:fld>
            <a:endParaRPr lang="en-US" altLang="ko-K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E583B8-E296-4D48-A307-D73182B96AD8}" type="slidenum">
              <a:rPr lang="en-US" altLang="ko-KR" smtClean="0"/>
              <a:pPr/>
              <a:t>97</a:t>
            </a:fld>
            <a:endParaRPr lang="en-US" altLang="ko-K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60078-97F5-465D-B041-01BBE57F0576}" type="slidenum">
              <a:rPr lang="en-US" altLang="ko-KR"/>
              <a:pPr/>
              <a:t>98</a:t>
            </a:fld>
            <a:endParaRPr lang="en-US" altLang="ko-KR"/>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C46D5-91CE-4BD5-9521-4CB50FAFC4AF}" type="slidenum">
              <a:rPr lang="en-US" altLang="ko-KR"/>
              <a:pPr/>
              <a:t>99</a:t>
            </a:fld>
            <a:endParaRPr lang="en-US" altLang="ko-KR"/>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314" name="Group 2"/>
          <p:cNvGrpSpPr>
            <a:grpSpLocks/>
          </p:cNvGrpSpPr>
          <p:nvPr/>
        </p:nvGrpSpPr>
        <p:grpSpPr bwMode="auto">
          <a:xfrm>
            <a:off x="152400" y="2238375"/>
            <a:ext cx="8839200" cy="1571625"/>
            <a:chOff x="792" y="1872"/>
            <a:chExt cx="4176" cy="528"/>
          </a:xfrm>
        </p:grpSpPr>
        <p:sp>
          <p:nvSpPr>
            <p:cNvPr id="13315" name="Rectangle 3"/>
            <p:cNvSpPr>
              <a:spLocks noChangeArrowheads="1"/>
            </p:cNvSpPr>
            <p:nvPr/>
          </p:nvSpPr>
          <p:spPr bwMode="auto">
            <a:xfrm>
              <a:off x="792" y="1927"/>
              <a:ext cx="4176" cy="396"/>
            </a:xfrm>
            <a:prstGeom prst="rect">
              <a:avLst/>
            </a:prstGeom>
            <a:noFill/>
            <a:ln w="38100">
              <a:solidFill>
                <a:srgbClr val="B90337"/>
              </a:solidFill>
              <a:miter lim="800000"/>
              <a:headEnd/>
              <a:tailEnd/>
            </a:ln>
            <a:effectLst/>
          </p:spPr>
          <p:txBody>
            <a:bodyPr wrap="none" anchor="ctr"/>
            <a:lstStyle/>
            <a:p>
              <a:endParaRPr lang="en-US"/>
            </a:p>
          </p:txBody>
        </p:sp>
        <p:sp>
          <p:nvSpPr>
            <p:cNvPr id="13316" name="Rectangle 4"/>
            <p:cNvSpPr>
              <a:spLocks noChangeArrowheads="1"/>
            </p:cNvSpPr>
            <p:nvPr/>
          </p:nvSpPr>
          <p:spPr bwMode="white">
            <a:xfrm>
              <a:off x="1008" y="1872"/>
              <a:ext cx="3744" cy="528"/>
            </a:xfrm>
            <a:prstGeom prst="rect">
              <a:avLst/>
            </a:prstGeom>
            <a:solidFill>
              <a:schemeClr val="bg1"/>
            </a:solidFill>
            <a:ln w="9525">
              <a:noFill/>
              <a:miter lim="800000"/>
              <a:headEnd/>
              <a:tailEnd/>
            </a:ln>
            <a:effectLst/>
          </p:spPr>
          <p:txBody>
            <a:bodyPr wrap="none" anchor="ctr"/>
            <a:lstStyle/>
            <a:p>
              <a:endParaRPr lang="en-US"/>
            </a:p>
          </p:txBody>
        </p:sp>
      </p:grpSp>
      <p:sp>
        <p:nvSpPr>
          <p:cNvPr id="13317" name="Rectangle 5"/>
          <p:cNvSpPr>
            <a:spLocks noChangeArrowheads="1"/>
          </p:cNvSpPr>
          <p:nvPr/>
        </p:nvSpPr>
        <p:spPr bwMode="auto">
          <a:xfrm>
            <a:off x="0" y="0"/>
            <a:ext cx="9144000" cy="914400"/>
          </a:xfrm>
          <a:prstGeom prst="rect">
            <a:avLst/>
          </a:prstGeom>
          <a:solidFill>
            <a:srgbClr val="A50021"/>
          </a:solidFill>
          <a:ln w="9525">
            <a:noFill/>
            <a:miter lim="800000"/>
            <a:headEnd/>
            <a:tailEnd/>
          </a:ln>
          <a:effectLst/>
        </p:spPr>
        <p:txBody>
          <a:bodyPr wrap="none" anchor="ctr"/>
          <a:lstStyle/>
          <a:p>
            <a:endParaRPr lang="en-US"/>
          </a:p>
        </p:txBody>
      </p:sp>
      <p:sp>
        <p:nvSpPr>
          <p:cNvPr id="13318" name="Rectangle 6"/>
          <p:cNvSpPr>
            <a:spLocks noGrp="1" noChangeArrowheads="1"/>
          </p:cNvSpPr>
          <p:nvPr>
            <p:ph type="ctrTitle"/>
          </p:nvPr>
        </p:nvSpPr>
        <p:spPr>
          <a:xfrm>
            <a:off x="1600200" y="2692400"/>
            <a:ext cx="5943600" cy="1295400"/>
          </a:xfrm>
        </p:spPr>
        <p:txBody>
          <a:bodyPr/>
          <a:lstStyle>
            <a:lvl1pPr algn="ctr">
              <a:defRPr sz="3600"/>
            </a:lvl1pPr>
          </a:lstStyle>
          <a:p>
            <a:r>
              <a:rPr lang="en-US" altLang="ko-KR"/>
              <a:t>Introduction to </a:t>
            </a:r>
          </a:p>
        </p:txBody>
      </p:sp>
      <p:sp>
        <p:nvSpPr>
          <p:cNvPr id="13319" name="Rectangle 7"/>
          <p:cNvSpPr>
            <a:spLocks noGrp="1" noChangeArrowheads="1"/>
          </p:cNvSpPr>
          <p:nvPr>
            <p:ph type="subTitle" idx="1"/>
          </p:nvPr>
        </p:nvSpPr>
        <p:spPr>
          <a:xfrm>
            <a:off x="914400" y="4140200"/>
            <a:ext cx="7315200" cy="1371600"/>
          </a:xfrm>
        </p:spPr>
        <p:txBody>
          <a:bodyPr/>
          <a:lstStyle>
            <a:lvl1pPr marL="0" indent="0" algn="ctr">
              <a:buFont typeface="Wingdings" pitchFamily="2" charset="2"/>
              <a:buNone/>
              <a:defRPr sz="2200" b="0">
                <a:solidFill>
                  <a:srgbClr val="B90337"/>
                </a:solidFill>
              </a:defRPr>
            </a:lvl1pPr>
          </a:lstStyle>
          <a:p>
            <a:r>
              <a:rPr lang="en-US" altLang="ko-KR"/>
              <a:t>Click to edit Master subtitle style</a:t>
            </a:r>
          </a:p>
        </p:txBody>
      </p:sp>
      <p:sp>
        <p:nvSpPr>
          <p:cNvPr id="13320" name="Rectangle 8"/>
          <p:cNvSpPr>
            <a:spLocks noChangeArrowheads="1"/>
          </p:cNvSpPr>
          <p:nvPr/>
        </p:nvSpPr>
        <p:spPr bwMode="white">
          <a:xfrm>
            <a:off x="609600" y="133350"/>
            <a:ext cx="8534400" cy="914400"/>
          </a:xfrm>
          <a:prstGeom prst="rect">
            <a:avLst/>
          </a:prstGeom>
          <a:noFill/>
          <a:ln w="9525">
            <a:noFill/>
            <a:miter lim="800000"/>
            <a:headEnd/>
            <a:tailEnd/>
          </a:ln>
          <a:effectLst/>
        </p:spPr>
        <p:txBody>
          <a:bodyPr/>
          <a:lstStyle/>
          <a:p>
            <a:pPr algn="r">
              <a:spcBef>
                <a:spcPct val="20000"/>
              </a:spcBef>
              <a:buClr>
                <a:schemeClr val="accent1"/>
              </a:buClr>
              <a:buSzPct val="75000"/>
              <a:buFont typeface="Wingdings" pitchFamily="2" charset="2"/>
              <a:buNone/>
            </a:pPr>
            <a:r>
              <a:rPr lang="en-US" altLang="ko-KR" sz="4800" b="1" i="1">
                <a:solidFill>
                  <a:srgbClr val="FFCC00"/>
                </a:solidFill>
                <a:latin typeface="Arial Black" pitchFamily="34" charset="0"/>
              </a:rPr>
              <a:t>University of Minnesota</a:t>
            </a:r>
          </a:p>
        </p:txBody>
      </p:sp>
      <p:sp>
        <p:nvSpPr>
          <p:cNvPr id="13321" name="Rectangle 9"/>
          <p:cNvSpPr>
            <a:spLocks noChangeArrowheads="1"/>
          </p:cNvSpPr>
          <p:nvPr/>
        </p:nvSpPr>
        <p:spPr bwMode="auto">
          <a:xfrm>
            <a:off x="0" y="6540500"/>
            <a:ext cx="9144000" cy="317500"/>
          </a:xfrm>
          <a:prstGeom prst="rect">
            <a:avLst/>
          </a:prstGeom>
          <a:solidFill>
            <a:srgbClr val="A50021"/>
          </a:solidFill>
          <a:ln w="9525">
            <a:noFill/>
            <a:miter lim="800000"/>
            <a:headEnd/>
            <a:tailEnd/>
          </a:ln>
          <a:effectLst/>
        </p:spPr>
        <p:txBody>
          <a:bodyPr wrap="none" anchor="ctr"/>
          <a:lstStyle/>
          <a:p>
            <a:endParaRPr lang="en-US"/>
          </a:p>
        </p:txBody>
      </p:sp>
      <p:sp>
        <p:nvSpPr>
          <p:cNvPr id="13322" name="Rectangle 10"/>
          <p:cNvSpPr>
            <a:spLocks noChangeArrowheads="1"/>
          </p:cNvSpPr>
          <p:nvPr/>
        </p:nvSpPr>
        <p:spPr bwMode="auto">
          <a:xfrm>
            <a:off x="0" y="6540500"/>
            <a:ext cx="2362200" cy="304800"/>
          </a:xfrm>
          <a:prstGeom prst="rect">
            <a:avLst/>
          </a:prstGeom>
          <a:solidFill>
            <a:srgbClr val="B90337"/>
          </a:solidFill>
          <a:ln w="9525">
            <a:noFill/>
            <a:miter lim="800000"/>
            <a:headEnd/>
            <a:tailEnd/>
          </a:ln>
          <a:effectLst/>
        </p:spPr>
        <p:txBody>
          <a:bodyPr wrap="none" anchor="ctr"/>
          <a:lstStyle/>
          <a:p>
            <a:endParaRPr lang="en-US"/>
          </a:p>
        </p:txBody>
      </p:sp>
      <p:sp>
        <p:nvSpPr>
          <p:cNvPr id="13323" name="Rectangle 11"/>
          <p:cNvSpPr>
            <a:spLocks noGrp="1" noChangeArrowheads="1"/>
          </p:cNvSpPr>
          <p:nvPr>
            <p:ph type="ftr" sz="quarter" idx="3"/>
          </p:nvPr>
        </p:nvSpPr>
        <p:spPr>
          <a:xfrm>
            <a:off x="0" y="6553200"/>
            <a:ext cx="2362200" cy="304800"/>
          </a:xfrm>
        </p:spPr>
        <p:txBody>
          <a:bodyPr/>
          <a:lstStyle>
            <a:lvl1pPr>
              <a:defRPr sz="1200"/>
            </a:lvl1pPr>
          </a:lstStyle>
          <a:p>
            <a:r>
              <a:rPr lang="en-US" altLang="ko-KR"/>
              <a:t>Mohamed F. Mokbel</a:t>
            </a:r>
          </a:p>
        </p:txBody>
      </p:sp>
      <p:sp>
        <p:nvSpPr>
          <p:cNvPr id="13324" name="Rectangle 12"/>
          <p:cNvSpPr>
            <a:spLocks noGrp="1" noChangeArrowheads="1"/>
          </p:cNvSpPr>
          <p:nvPr>
            <p:ph type="sldNum" sz="quarter" idx="4"/>
          </p:nvPr>
        </p:nvSpPr>
        <p:spPr>
          <a:xfrm>
            <a:off x="6629400" y="6553200"/>
            <a:ext cx="1905000" cy="304800"/>
          </a:xfrm>
        </p:spPr>
        <p:txBody>
          <a:bodyPr/>
          <a:lstStyle>
            <a:lvl1pPr>
              <a:defRPr/>
            </a:lvl1pPr>
          </a:lstStyle>
          <a:p>
            <a:fld id="{C90BC484-9120-47C0-988E-D1D73FBB40B4}" type="slidenum">
              <a:rPr lang="en-US" altLang="ko-KR"/>
              <a:pPr/>
              <a:t>‹#›</a:t>
            </a:fld>
            <a:endParaRPr lang="en-US" altLang="ko-KR"/>
          </a:p>
        </p:txBody>
      </p:sp>
      <p:sp>
        <p:nvSpPr>
          <p:cNvPr id="13325" name="Rectangle 13"/>
          <p:cNvSpPr>
            <a:spLocks noGrp="1" noChangeArrowheads="1"/>
          </p:cNvSpPr>
          <p:nvPr>
            <p:ph type="dt" sz="half" idx="2"/>
          </p:nvPr>
        </p:nvSpPr>
        <p:spPr>
          <a:xfrm>
            <a:off x="3419475" y="6553200"/>
            <a:ext cx="2881313" cy="304800"/>
          </a:xfrm>
        </p:spPr>
        <p:txBody>
          <a:bodyPr/>
          <a:lstStyle>
            <a:lvl1pPr>
              <a:defRPr sz="1200"/>
            </a:lvl1pPr>
          </a:lstStyle>
          <a:p>
            <a:r>
              <a:rPr lang="en-US"/>
              <a:t>ICDM 2008</a:t>
            </a:r>
            <a:endParaRPr lang="en-US" altLang="ko-K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9A2BD77-555D-4682-9BF4-7F86275BFC4A}" type="slidenum">
              <a:rPr lang="en-US" altLang="ko-KR"/>
              <a:pPr/>
              <a:t>‹#›</a:t>
            </a:fld>
            <a:endParaRPr lang="en-US" altLang="ko-KR"/>
          </a:p>
        </p:txBody>
      </p:sp>
      <p:sp>
        <p:nvSpPr>
          <p:cNvPr id="5" name="Date Placeholder 4"/>
          <p:cNvSpPr>
            <a:spLocks noGrp="1"/>
          </p:cNvSpPr>
          <p:nvPr>
            <p:ph type="dt" sz="half" idx="11"/>
          </p:nvPr>
        </p:nvSpPr>
        <p:spPr/>
        <p:txBody>
          <a:bodyPr/>
          <a:lstStyle>
            <a:lvl1pPr>
              <a:defRPr/>
            </a:lvl1pPr>
          </a:lstStyle>
          <a:p>
            <a:r>
              <a:rPr lang="en-US"/>
              <a:t>Tutorial: ICDM 2008</a:t>
            </a:r>
            <a:endParaRPr lang="en-US" altLang="ko-KR"/>
          </a:p>
        </p:txBody>
      </p:sp>
      <p:sp>
        <p:nvSpPr>
          <p:cNvPr id="6" name="Footer Placeholder 5"/>
          <p:cNvSpPr>
            <a:spLocks noGrp="1"/>
          </p:cNvSpPr>
          <p:nvPr>
            <p:ph type="ftr" sz="quarter" idx="12"/>
          </p:nvPr>
        </p:nvSpPr>
        <p:spPr/>
        <p:txBody>
          <a:bodyPr/>
          <a:lstStyle>
            <a:lvl1pPr>
              <a:defRPr/>
            </a:lvl1pPr>
          </a:lstStyle>
          <a:p>
            <a:r>
              <a:rPr lang="en-US" altLang="ko-KR"/>
              <a:t>Mohamed F. Mokbel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57150"/>
            <a:ext cx="2038350" cy="6419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7150"/>
            <a:ext cx="5962650" cy="6419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E230973-2C26-4645-904D-ECC624659AB2}" type="slidenum">
              <a:rPr lang="en-US" altLang="ko-KR"/>
              <a:pPr/>
              <a:t>‹#›</a:t>
            </a:fld>
            <a:endParaRPr lang="en-US" altLang="ko-KR"/>
          </a:p>
        </p:txBody>
      </p:sp>
      <p:sp>
        <p:nvSpPr>
          <p:cNvPr id="5" name="Date Placeholder 4"/>
          <p:cNvSpPr>
            <a:spLocks noGrp="1"/>
          </p:cNvSpPr>
          <p:nvPr>
            <p:ph type="dt" sz="half" idx="11"/>
          </p:nvPr>
        </p:nvSpPr>
        <p:spPr/>
        <p:txBody>
          <a:bodyPr/>
          <a:lstStyle>
            <a:lvl1pPr>
              <a:defRPr/>
            </a:lvl1pPr>
          </a:lstStyle>
          <a:p>
            <a:r>
              <a:rPr lang="en-US"/>
              <a:t>Tutorial: ICDM 2008</a:t>
            </a:r>
            <a:endParaRPr lang="en-US" altLang="ko-KR"/>
          </a:p>
        </p:txBody>
      </p:sp>
      <p:sp>
        <p:nvSpPr>
          <p:cNvPr id="6" name="Footer Placeholder 5"/>
          <p:cNvSpPr>
            <a:spLocks noGrp="1"/>
          </p:cNvSpPr>
          <p:nvPr>
            <p:ph type="ftr" sz="quarter" idx="12"/>
          </p:nvPr>
        </p:nvSpPr>
        <p:spPr/>
        <p:txBody>
          <a:bodyPr/>
          <a:lstStyle>
            <a:lvl1pPr>
              <a:defRPr/>
            </a:lvl1pPr>
          </a:lstStyle>
          <a:p>
            <a:r>
              <a:rPr lang="en-US" altLang="ko-KR"/>
              <a:t>Mohamed F. Mokbel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
            <a:ext cx="7010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085850"/>
            <a:ext cx="4000500" cy="5391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85850"/>
            <a:ext cx="4000500" cy="5391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781800" y="6553200"/>
            <a:ext cx="1905000" cy="304800"/>
          </a:xfrm>
        </p:spPr>
        <p:txBody>
          <a:bodyPr/>
          <a:lstStyle>
            <a:lvl1pPr>
              <a:defRPr/>
            </a:lvl1pPr>
          </a:lstStyle>
          <a:p>
            <a:fld id="{D3167F94-39D9-46C6-9F4D-C6A44300218F}" type="slidenum">
              <a:rPr lang="en-US" altLang="ko-KR"/>
              <a:pPr/>
              <a:t>‹#›</a:t>
            </a:fld>
            <a:endParaRPr lang="en-US" altLang="ko-KR"/>
          </a:p>
        </p:txBody>
      </p:sp>
      <p:sp>
        <p:nvSpPr>
          <p:cNvPr id="6" name="Date Placeholder 5"/>
          <p:cNvSpPr>
            <a:spLocks noGrp="1"/>
          </p:cNvSpPr>
          <p:nvPr>
            <p:ph type="dt" sz="half" idx="11"/>
          </p:nvPr>
        </p:nvSpPr>
        <p:spPr>
          <a:xfrm>
            <a:off x="2971800" y="6553200"/>
            <a:ext cx="4267200" cy="304800"/>
          </a:xfrm>
        </p:spPr>
        <p:txBody>
          <a:bodyPr/>
          <a:lstStyle>
            <a:lvl1pPr>
              <a:defRPr/>
            </a:lvl1pPr>
          </a:lstStyle>
          <a:p>
            <a:r>
              <a:rPr lang="en-US"/>
              <a:t>Tutorial: ICDM 2008</a:t>
            </a:r>
            <a:endParaRPr lang="en-US" altLang="ko-KR"/>
          </a:p>
        </p:txBody>
      </p:sp>
      <p:sp>
        <p:nvSpPr>
          <p:cNvPr id="7" name="Footer Placeholder 6"/>
          <p:cNvSpPr>
            <a:spLocks noGrp="1"/>
          </p:cNvSpPr>
          <p:nvPr>
            <p:ph type="ftr" sz="quarter" idx="12"/>
          </p:nvPr>
        </p:nvSpPr>
        <p:spPr>
          <a:xfrm>
            <a:off x="152400" y="6553200"/>
            <a:ext cx="2133600" cy="228600"/>
          </a:xfrm>
        </p:spPr>
        <p:txBody>
          <a:bodyPr/>
          <a:lstStyle>
            <a:lvl1pPr>
              <a:defRPr/>
            </a:lvl1pPr>
          </a:lstStyle>
          <a:p>
            <a:r>
              <a:rPr lang="en-US" altLang="ko-KR"/>
              <a:t>Mohamed F. Mokbel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
            <a:ext cx="7010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085850"/>
            <a:ext cx="4000500" cy="5391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085850"/>
            <a:ext cx="4000500" cy="261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857625"/>
            <a:ext cx="4000500" cy="261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781800" y="6553200"/>
            <a:ext cx="1905000" cy="304800"/>
          </a:xfrm>
        </p:spPr>
        <p:txBody>
          <a:bodyPr/>
          <a:lstStyle>
            <a:lvl1pPr>
              <a:defRPr/>
            </a:lvl1pPr>
          </a:lstStyle>
          <a:p>
            <a:fld id="{DCC2CB7F-99CD-4334-A5C2-035C9875E6BB}" type="slidenum">
              <a:rPr lang="en-US" altLang="ko-KR"/>
              <a:pPr/>
              <a:t>‹#›</a:t>
            </a:fld>
            <a:endParaRPr lang="en-US" altLang="ko-KR"/>
          </a:p>
        </p:txBody>
      </p:sp>
      <p:sp>
        <p:nvSpPr>
          <p:cNvPr id="7" name="Date Placeholder 6"/>
          <p:cNvSpPr>
            <a:spLocks noGrp="1"/>
          </p:cNvSpPr>
          <p:nvPr>
            <p:ph type="dt" sz="half" idx="11"/>
          </p:nvPr>
        </p:nvSpPr>
        <p:spPr>
          <a:xfrm>
            <a:off x="2971800" y="6553200"/>
            <a:ext cx="4267200" cy="304800"/>
          </a:xfrm>
        </p:spPr>
        <p:txBody>
          <a:bodyPr/>
          <a:lstStyle>
            <a:lvl1pPr>
              <a:defRPr/>
            </a:lvl1pPr>
          </a:lstStyle>
          <a:p>
            <a:r>
              <a:rPr lang="en-US"/>
              <a:t>Tutorial: ICDM 2008</a:t>
            </a:r>
            <a:endParaRPr lang="en-US" altLang="ko-KR"/>
          </a:p>
        </p:txBody>
      </p:sp>
      <p:sp>
        <p:nvSpPr>
          <p:cNvPr id="8" name="Footer Placeholder 7"/>
          <p:cNvSpPr>
            <a:spLocks noGrp="1"/>
          </p:cNvSpPr>
          <p:nvPr>
            <p:ph type="ftr" sz="quarter" idx="12"/>
          </p:nvPr>
        </p:nvSpPr>
        <p:spPr>
          <a:xfrm>
            <a:off x="152400" y="6553200"/>
            <a:ext cx="2133600" cy="228600"/>
          </a:xfrm>
        </p:spPr>
        <p:txBody>
          <a:bodyPr/>
          <a:lstStyle>
            <a:lvl1pPr>
              <a:defRPr/>
            </a:lvl1pPr>
          </a:lstStyle>
          <a:p>
            <a:r>
              <a:rPr lang="en-US" altLang="ko-KR"/>
              <a:t>Mohamed F. Mokbel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
            <a:ext cx="7010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085850"/>
            <a:ext cx="8153400" cy="261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3857625"/>
            <a:ext cx="8153400" cy="2619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781800" y="6553200"/>
            <a:ext cx="1905000" cy="304800"/>
          </a:xfrm>
        </p:spPr>
        <p:txBody>
          <a:bodyPr/>
          <a:lstStyle>
            <a:lvl1pPr>
              <a:defRPr/>
            </a:lvl1pPr>
          </a:lstStyle>
          <a:p>
            <a:fld id="{2BE5E1FF-36DE-4EE3-991C-EB3AEAED9EBF}" type="slidenum">
              <a:rPr lang="en-US" altLang="ko-KR"/>
              <a:pPr/>
              <a:t>‹#›</a:t>
            </a:fld>
            <a:endParaRPr lang="en-US" altLang="ko-KR"/>
          </a:p>
        </p:txBody>
      </p:sp>
      <p:sp>
        <p:nvSpPr>
          <p:cNvPr id="6" name="Date Placeholder 5"/>
          <p:cNvSpPr>
            <a:spLocks noGrp="1"/>
          </p:cNvSpPr>
          <p:nvPr>
            <p:ph type="dt" sz="half" idx="11"/>
          </p:nvPr>
        </p:nvSpPr>
        <p:spPr>
          <a:xfrm>
            <a:off x="2971800" y="6553200"/>
            <a:ext cx="4267200" cy="304800"/>
          </a:xfrm>
        </p:spPr>
        <p:txBody>
          <a:bodyPr/>
          <a:lstStyle>
            <a:lvl1pPr>
              <a:defRPr/>
            </a:lvl1pPr>
          </a:lstStyle>
          <a:p>
            <a:r>
              <a:rPr lang="en-US"/>
              <a:t>Tutorial: ICDM 2008</a:t>
            </a:r>
            <a:endParaRPr lang="en-US" altLang="ko-KR"/>
          </a:p>
        </p:txBody>
      </p:sp>
      <p:sp>
        <p:nvSpPr>
          <p:cNvPr id="7" name="Footer Placeholder 6"/>
          <p:cNvSpPr>
            <a:spLocks noGrp="1"/>
          </p:cNvSpPr>
          <p:nvPr>
            <p:ph type="ftr" sz="quarter" idx="12"/>
          </p:nvPr>
        </p:nvSpPr>
        <p:spPr>
          <a:xfrm>
            <a:off x="152400" y="6553200"/>
            <a:ext cx="2133600" cy="228600"/>
          </a:xfrm>
        </p:spPr>
        <p:txBody>
          <a:bodyPr/>
          <a:lstStyle>
            <a:lvl1pPr>
              <a:defRPr/>
            </a:lvl1pPr>
          </a:lstStyle>
          <a:p>
            <a:r>
              <a:rPr lang="en-US" altLang="ko-KR"/>
              <a:t>Mohamed F. Mokbel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4095ED1-384A-4130-A9A3-A4AE433DA2B1}" type="slidenum">
              <a:rPr lang="en-US" altLang="ko-KR"/>
              <a:pPr/>
              <a:t>‹#›</a:t>
            </a:fld>
            <a:endParaRPr lang="en-US" altLang="ko-KR"/>
          </a:p>
        </p:txBody>
      </p:sp>
      <p:sp>
        <p:nvSpPr>
          <p:cNvPr id="5" name="Date Placeholder 4"/>
          <p:cNvSpPr>
            <a:spLocks noGrp="1"/>
          </p:cNvSpPr>
          <p:nvPr>
            <p:ph type="dt" sz="half" idx="11"/>
          </p:nvPr>
        </p:nvSpPr>
        <p:spPr/>
        <p:txBody>
          <a:bodyPr/>
          <a:lstStyle>
            <a:lvl1pPr>
              <a:defRPr/>
            </a:lvl1pPr>
          </a:lstStyle>
          <a:p>
            <a:r>
              <a:rPr lang="en-US"/>
              <a:t>Tutorial: ICDM 2008</a:t>
            </a:r>
            <a:endParaRPr lang="en-US" altLang="ko-KR"/>
          </a:p>
        </p:txBody>
      </p:sp>
      <p:sp>
        <p:nvSpPr>
          <p:cNvPr id="6" name="Footer Placeholder 5"/>
          <p:cNvSpPr>
            <a:spLocks noGrp="1"/>
          </p:cNvSpPr>
          <p:nvPr>
            <p:ph type="ftr" sz="quarter" idx="12"/>
          </p:nvPr>
        </p:nvSpPr>
        <p:spPr/>
        <p:txBody>
          <a:bodyPr/>
          <a:lstStyle>
            <a:lvl1pPr>
              <a:defRPr/>
            </a:lvl1pPr>
          </a:lstStyle>
          <a:p>
            <a:r>
              <a:rPr lang="en-US" altLang="ko-KR"/>
              <a:t>Mohamed F. Mokbel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0B309A1-21D9-468A-BC86-449B3E4B2885}" type="slidenum">
              <a:rPr lang="en-US" altLang="ko-KR"/>
              <a:pPr/>
              <a:t>‹#›</a:t>
            </a:fld>
            <a:endParaRPr lang="en-US" altLang="ko-KR"/>
          </a:p>
        </p:txBody>
      </p:sp>
      <p:sp>
        <p:nvSpPr>
          <p:cNvPr id="5" name="Date Placeholder 4"/>
          <p:cNvSpPr>
            <a:spLocks noGrp="1"/>
          </p:cNvSpPr>
          <p:nvPr>
            <p:ph type="dt" sz="half" idx="11"/>
          </p:nvPr>
        </p:nvSpPr>
        <p:spPr/>
        <p:txBody>
          <a:bodyPr/>
          <a:lstStyle>
            <a:lvl1pPr>
              <a:defRPr/>
            </a:lvl1pPr>
          </a:lstStyle>
          <a:p>
            <a:r>
              <a:rPr lang="en-US"/>
              <a:t>Tutorial: ICDM 2008</a:t>
            </a:r>
            <a:endParaRPr lang="en-US" altLang="ko-KR"/>
          </a:p>
        </p:txBody>
      </p:sp>
      <p:sp>
        <p:nvSpPr>
          <p:cNvPr id="6" name="Footer Placeholder 5"/>
          <p:cNvSpPr>
            <a:spLocks noGrp="1"/>
          </p:cNvSpPr>
          <p:nvPr>
            <p:ph type="ftr" sz="quarter" idx="12"/>
          </p:nvPr>
        </p:nvSpPr>
        <p:spPr/>
        <p:txBody>
          <a:bodyPr/>
          <a:lstStyle>
            <a:lvl1pPr>
              <a:defRPr/>
            </a:lvl1pPr>
          </a:lstStyle>
          <a:p>
            <a:r>
              <a:rPr lang="en-US" altLang="ko-KR"/>
              <a:t>Mohamed F. Mokbel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085850"/>
            <a:ext cx="4000500" cy="539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85850"/>
            <a:ext cx="4000500" cy="539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7555EDF-E976-4D9C-91B7-B5DEF072016D}" type="slidenum">
              <a:rPr lang="en-US" altLang="ko-KR"/>
              <a:pPr/>
              <a:t>‹#›</a:t>
            </a:fld>
            <a:endParaRPr lang="en-US" altLang="ko-KR"/>
          </a:p>
        </p:txBody>
      </p:sp>
      <p:sp>
        <p:nvSpPr>
          <p:cNvPr id="6" name="Date Placeholder 5"/>
          <p:cNvSpPr>
            <a:spLocks noGrp="1"/>
          </p:cNvSpPr>
          <p:nvPr>
            <p:ph type="dt" sz="half" idx="11"/>
          </p:nvPr>
        </p:nvSpPr>
        <p:spPr/>
        <p:txBody>
          <a:bodyPr/>
          <a:lstStyle>
            <a:lvl1pPr>
              <a:defRPr/>
            </a:lvl1pPr>
          </a:lstStyle>
          <a:p>
            <a:r>
              <a:rPr lang="en-US"/>
              <a:t>Tutorial: ICDM 2008</a:t>
            </a:r>
            <a:endParaRPr lang="en-US" altLang="ko-KR"/>
          </a:p>
        </p:txBody>
      </p:sp>
      <p:sp>
        <p:nvSpPr>
          <p:cNvPr id="7" name="Footer Placeholder 6"/>
          <p:cNvSpPr>
            <a:spLocks noGrp="1"/>
          </p:cNvSpPr>
          <p:nvPr>
            <p:ph type="ftr" sz="quarter" idx="12"/>
          </p:nvPr>
        </p:nvSpPr>
        <p:spPr/>
        <p:txBody>
          <a:bodyPr/>
          <a:lstStyle>
            <a:lvl1pPr>
              <a:defRPr/>
            </a:lvl1pPr>
          </a:lstStyle>
          <a:p>
            <a:r>
              <a:rPr lang="en-US" altLang="ko-KR"/>
              <a:t>Mohamed F. Mokbel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BD625B8-3C66-4169-A375-54013882CD5C}" type="slidenum">
              <a:rPr lang="en-US" altLang="ko-KR"/>
              <a:pPr/>
              <a:t>‹#›</a:t>
            </a:fld>
            <a:endParaRPr lang="en-US" altLang="ko-KR"/>
          </a:p>
        </p:txBody>
      </p:sp>
      <p:sp>
        <p:nvSpPr>
          <p:cNvPr id="8" name="Date Placeholder 7"/>
          <p:cNvSpPr>
            <a:spLocks noGrp="1"/>
          </p:cNvSpPr>
          <p:nvPr>
            <p:ph type="dt" sz="half" idx="11"/>
          </p:nvPr>
        </p:nvSpPr>
        <p:spPr/>
        <p:txBody>
          <a:bodyPr/>
          <a:lstStyle>
            <a:lvl1pPr>
              <a:defRPr/>
            </a:lvl1pPr>
          </a:lstStyle>
          <a:p>
            <a:r>
              <a:rPr lang="en-US"/>
              <a:t>Tutorial: ICDM 2008</a:t>
            </a:r>
            <a:endParaRPr lang="en-US" altLang="ko-KR"/>
          </a:p>
        </p:txBody>
      </p:sp>
      <p:sp>
        <p:nvSpPr>
          <p:cNvPr id="9" name="Footer Placeholder 8"/>
          <p:cNvSpPr>
            <a:spLocks noGrp="1"/>
          </p:cNvSpPr>
          <p:nvPr>
            <p:ph type="ftr" sz="quarter" idx="12"/>
          </p:nvPr>
        </p:nvSpPr>
        <p:spPr/>
        <p:txBody>
          <a:bodyPr/>
          <a:lstStyle>
            <a:lvl1pPr>
              <a:defRPr/>
            </a:lvl1pPr>
          </a:lstStyle>
          <a:p>
            <a:r>
              <a:rPr lang="en-US" altLang="ko-KR"/>
              <a:t>Mohamed F. Mokbel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21C81F8-303C-43BE-8D0A-D1966795D5DD}" type="slidenum">
              <a:rPr lang="en-US" altLang="ko-KR"/>
              <a:pPr/>
              <a:t>‹#›</a:t>
            </a:fld>
            <a:endParaRPr lang="en-US" altLang="ko-KR"/>
          </a:p>
        </p:txBody>
      </p:sp>
      <p:sp>
        <p:nvSpPr>
          <p:cNvPr id="4" name="Date Placeholder 3"/>
          <p:cNvSpPr>
            <a:spLocks noGrp="1"/>
          </p:cNvSpPr>
          <p:nvPr>
            <p:ph type="dt" sz="half" idx="11"/>
          </p:nvPr>
        </p:nvSpPr>
        <p:spPr/>
        <p:txBody>
          <a:bodyPr/>
          <a:lstStyle>
            <a:lvl1pPr>
              <a:defRPr/>
            </a:lvl1pPr>
          </a:lstStyle>
          <a:p>
            <a:r>
              <a:rPr lang="en-US"/>
              <a:t>Tutorial: ICDM 2008</a:t>
            </a:r>
            <a:endParaRPr lang="en-US" altLang="ko-KR"/>
          </a:p>
        </p:txBody>
      </p:sp>
      <p:sp>
        <p:nvSpPr>
          <p:cNvPr id="5" name="Footer Placeholder 4"/>
          <p:cNvSpPr>
            <a:spLocks noGrp="1"/>
          </p:cNvSpPr>
          <p:nvPr>
            <p:ph type="ftr" sz="quarter" idx="12"/>
          </p:nvPr>
        </p:nvSpPr>
        <p:spPr/>
        <p:txBody>
          <a:bodyPr/>
          <a:lstStyle>
            <a:lvl1pPr>
              <a:defRPr/>
            </a:lvl1pPr>
          </a:lstStyle>
          <a:p>
            <a:r>
              <a:rPr lang="en-US" altLang="ko-KR"/>
              <a:t>Mohamed F. Mokbel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F6ADAD-9375-4D66-8118-5D0A7F3CEB33}" type="slidenum">
              <a:rPr lang="en-US" altLang="ko-KR"/>
              <a:pPr/>
              <a:t>‹#›</a:t>
            </a:fld>
            <a:endParaRPr lang="en-US" altLang="ko-KR"/>
          </a:p>
        </p:txBody>
      </p:sp>
      <p:sp>
        <p:nvSpPr>
          <p:cNvPr id="3" name="Date Placeholder 2"/>
          <p:cNvSpPr>
            <a:spLocks noGrp="1"/>
          </p:cNvSpPr>
          <p:nvPr>
            <p:ph type="dt" sz="half" idx="11"/>
          </p:nvPr>
        </p:nvSpPr>
        <p:spPr/>
        <p:txBody>
          <a:bodyPr/>
          <a:lstStyle>
            <a:lvl1pPr>
              <a:defRPr/>
            </a:lvl1pPr>
          </a:lstStyle>
          <a:p>
            <a:r>
              <a:rPr lang="en-US"/>
              <a:t>Tutorial: ICDM 2008</a:t>
            </a:r>
            <a:endParaRPr lang="en-US" altLang="ko-KR"/>
          </a:p>
        </p:txBody>
      </p:sp>
      <p:sp>
        <p:nvSpPr>
          <p:cNvPr id="4" name="Footer Placeholder 3"/>
          <p:cNvSpPr>
            <a:spLocks noGrp="1"/>
          </p:cNvSpPr>
          <p:nvPr>
            <p:ph type="ftr" sz="quarter" idx="12"/>
          </p:nvPr>
        </p:nvSpPr>
        <p:spPr/>
        <p:txBody>
          <a:bodyPr/>
          <a:lstStyle>
            <a:lvl1pPr>
              <a:defRPr/>
            </a:lvl1pPr>
          </a:lstStyle>
          <a:p>
            <a:r>
              <a:rPr lang="en-US" altLang="ko-KR"/>
              <a:t>Mohamed F. Mokbel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5ECC481-BA46-48A7-B2D8-96A2B8276C7B}" type="slidenum">
              <a:rPr lang="en-US" altLang="ko-KR"/>
              <a:pPr/>
              <a:t>‹#›</a:t>
            </a:fld>
            <a:endParaRPr lang="en-US" altLang="ko-KR"/>
          </a:p>
        </p:txBody>
      </p:sp>
      <p:sp>
        <p:nvSpPr>
          <p:cNvPr id="6" name="Date Placeholder 5"/>
          <p:cNvSpPr>
            <a:spLocks noGrp="1"/>
          </p:cNvSpPr>
          <p:nvPr>
            <p:ph type="dt" sz="half" idx="11"/>
          </p:nvPr>
        </p:nvSpPr>
        <p:spPr/>
        <p:txBody>
          <a:bodyPr/>
          <a:lstStyle>
            <a:lvl1pPr>
              <a:defRPr/>
            </a:lvl1pPr>
          </a:lstStyle>
          <a:p>
            <a:r>
              <a:rPr lang="en-US"/>
              <a:t>Tutorial: ICDM 2008</a:t>
            </a:r>
            <a:endParaRPr lang="en-US" altLang="ko-KR"/>
          </a:p>
        </p:txBody>
      </p:sp>
      <p:sp>
        <p:nvSpPr>
          <p:cNvPr id="7" name="Footer Placeholder 6"/>
          <p:cNvSpPr>
            <a:spLocks noGrp="1"/>
          </p:cNvSpPr>
          <p:nvPr>
            <p:ph type="ftr" sz="quarter" idx="12"/>
          </p:nvPr>
        </p:nvSpPr>
        <p:spPr/>
        <p:txBody>
          <a:bodyPr/>
          <a:lstStyle>
            <a:lvl1pPr>
              <a:defRPr/>
            </a:lvl1pPr>
          </a:lstStyle>
          <a:p>
            <a:r>
              <a:rPr lang="en-US" altLang="ko-KR"/>
              <a:t>Mohamed F. Mokbel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32410CC-5197-48B7-AB92-74A79A56E446}" type="slidenum">
              <a:rPr lang="en-US" altLang="ko-KR"/>
              <a:pPr/>
              <a:t>‹#›</a:t>
            </a:fld>
            <a:endParaRPr lang="en-US" altLang="ko-KR"/>
          </a:p>
        </p:txBody>
      </p:sp>
      <p:sp>
        <p:nvSpPr>
          <p:cNvPr id="6" name="Date Placeholder 5"/>
          <p:cNvSpPr>
            <a:spLocks noGrp="1"/>
          </p:cNvSpPr>
          <p:nvPr>
            <p:ph type="dt" sz="half" idx="11"/>
          </p:nvPr>
        </p:nvSpPr>
        <p:spPr/>
        <p:txBody>
          <a:bodyPr/>
          <a:lstStyle>
            <a:lvl1pPr>
              <a:defRPr/>
            </a:lvl1pPr>
          </a:lstStyle>
          <a:p>
            <a:r>
              <a:rPr lang="en-US"/>
              <a:t>Tutorial: ICDM 2008</a:t>
            </a:r>
            <a:endParaRPr lang="en-US" altLang="ko-KR"/>
          </a:p>
        </p:txBody>
      </p:sp>
      <p:sp>
        <p:nvSpPr>
          <p:cNvPr id="7" name="Footer Placeholder 6"/>
          <p:cNvSpPr>
            <a:spLocks noGrp="1"/>
          </p:cNvSpPr>
          <p:nvPr>
            <p:ph type="ftr" sz="quarter" idx="12"/>
          </p:nvPr>
        </p:nvSpPr>
        <p:spPr/>
        <p:txBody>
          <a:bodyPr/>
          <a:lstStyle>
            <a:lvl1pPr>
              <a:defRPr/>
            </a:lvl1pPr>
          </a:lstStyle>
          <a:p>
            <a:r>
              <a:rPr lang="en-US" altLang="ko-KR"/>
              <a:t>Mohamed F. Mokbel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Line 2"/>
          <p:cNvSpPr>
            <a:spLocks noChangeShapeType="1"/>
          </p:cNvSpPr>
          <p:nvPr/>
        </p:nvSpPr>
        <p:spPr bwMode="ltGray">
          <a:xfrm>
            <a:off x="558800" y="971550"/>
            <a:ext cx="7239000" cy="0"/>
          </a:xfrm>
          <a:prstGeom prst="line">
            <a:avLst/>
          </a:prstGeom>
          <a:noFill/>
          <a:ln w="28575">
            <a:solidFill>
              <a:schemeClr val="accent2"/>
            </a:solidFill>
            <a:round/>
            <a:headEnd/>
            <a:tailEnd/>
          </a:ln>
          <a:effectLst/>
        </p:spPr>
        <p:txBody>
          <a:bodyPr/>
          <a:lstStyle/>
          <a:p>
            <a:endParaRPr lang="en-US"/>
          </a:p>
        </p:txBody>
      </p:sp>
      <p:sp>
        <p:nvSpPr>
          <p:cNvPr id="12291" name="Rectangle 3"/>
          <p:cNvSpPr>
            <a:spLocks noChangeArrowheads="1"/>
          </p:cNvSpPr>
          <p:nvPr/>
        </p:nvSpPr>
        <p:spPr bwMode="auto">
          <a:xfrm>
            <a:off x="0" y="6540500"/>
            <a:ext cx="9144000" cy="317500"/>
          </a:xfrm>
          <a:prstGeom prst="rect">
            <a:avLst/>
          </a:prstGeom>
          <a:solidFill>
            <a:srgbClr val="A50021"/>
          </a:solidFill>
          <a:ln w="9525">
            <a:noFill/>
            <a:miter lim="800000"/>
            <a:headEnd/>
            <a:tailEnd/>
          </a:ln>
          <a:effectLst/>
        </p:spPr>
        <p:txBody>
          <a:bodyPr wrap="none" anchor="ctr"/>
          <a:lstStyle/>
          <a:p>
            <a:endParaRPr lang="en-US"/>
          </a:p>
        </p:txBody>
      </p:sp>
      <p:sp>
        <p:nvSpPr>
          <p:cNvPr id="12292" name="Rectangle 4"/>
          <p:cNvSpPr>
            <a:spLocks noChangeArrowheads="1"/>
          </p:cNvSpPr>
          <p:nvPr/>
        </p:nvSpPr>
        <p:spPr bwMode="auto">
          <a:xfrm>
            <a:off x="0" y="6542088"/>
            <a:ext cx="2362200" cy="315912"/>
          </a:xfrm>
          <a:prstGeom prst="rect">
            <a:avLst/>
          </a:prstGeom>
          <a:solidFill>
            <a:srgbClr val="FFCC00"/>
          </a:solidFill>
          <a:ln w="9525">
            <a:noFill/>
            <a:miter lim="800000"/>
            <a:headEnd/>
            <a:tailEnd/>
          </a:ln>
          <a:effectLst/>
        </p:spPr>
        <p:txBody>
          <a:bodyPr wrap="none" anchor="ctr"/>
          <a:lstStyle/>
          <a:p>
            <a:endParaRPr lang="en-US" sz="1200" b="1">
              <a:solidFill>
                <a:srgbClr val="B90337"/>
              </a:solidFill>
              <a:latin typeface="Arial" charset="0"/>
            </a:endParaRPr>
          </a:p>
        </p:txBody>
      </p:sp>
      <p:sp>
        <p:nvSpPr>
          <p:cNvPr id="12293" name="Rectangle 5"/>
          <p:cNvSpPr>
            <a:spLocks noChangeArrowheads="1"/>
          </p:cNvSpPr>
          <p:nvPr/>
        </p:nvSpPr>
        <p:spPr bwMode="auto">
          <a:xfrm>
            <a:off x="8077200" y="0"/>
            <a:ext cx="838200" cy="819150"/>
          </a:xfrm>
          <a:prstGeom prst="rect">
            <a:avLst/>
          </a:prstGeom>
          <a:solidFill>
            <a:srgbClr val="A50021"/>
          </a:solidFill>
          <a:ln w="9525">
            <a:noFill/>
            <a:miter lim="800000"/>
            <a:headEnd/>
            <a:tailEnd/>
          </a:ln>
          <a:effectLst/>
        </p:spPr>
        <p:txBody>
          <a:bodyPr wrap="none" anchor="ctr"/>
          <a:lstStyle/>
          <a:p>
            <a:endParaRPr lang="en-US"/>
          </a:p>
        </p:txBody>
      </p:sp>
      <p:sp>
        <p:nvSpPr>
          <p:cNvPr id="12294" name="Rectangle 6"/>
          <p:cNvSpPr>
            <a:spLocks noChangeArrowheads="1"/>
          </p:cNvSpPr>
          <p:nvPr/>
        </p:nvSpPr>
        <p:spPr bwMode="auto">
          <a:xfrm>
            <a:off x="7734300" y="152400"/>
            <a:ext cx="990600" cy="914400"/>
          </a:xfrm>
          <a:prstGeom prst="rect">
            <a:avLst/>
          </a:prstGeom>
          <a:solidFill>
            <a:srgbClr val="FFCC00"/>
          </a:solidFill>
          <a:ln w="9525">
            <a:noFill/>
            <a:miter lim="800000"/>
            <a:headEnd/>
            <a:tailEnd/>
          </a:ln>
          <a:effectLst/>
        </p:spPr>
        <p:txBody>
          <a:bodyPr wrap="none" anchor="ctr"/>
          <a:lstStyle/>
          <a:p>
            <a:endParaRPr lang="en-US"/>
          </a:p>
        </p:txBody>
      </p:sp>
      <p:sp>
        <p:nvSpPr>
          <p:cNvPr id="12295" name="Rectangle 7"/>
          <p:cNvSpPr>
            <a:spLocks noGrp="1" noChangeArrowheads="1"/>
          </p:cNvSpPr>
          <p:nvPr>
            <p:ph type="body" idx="1"/>
          </p:nvPr>
        </p:nvSpPr>
        <p:spPr bwMode="auto">
          <a:xfrm>
            <a:off x="533400" y="1085850"/>
            <a:ext cx="8153400" cy="5391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 Second level</a:t>
            </a:r>
          </a:p>
          <a:p>
            <a:pPr lvl="2"/>
            <a:r>
              <a:rPr lang="en-US" altLang="ko-KR" smtClean="0"/>
              <a:t>Third level</a:t>
            </a:r>
          </a:p>
          <a:p>
            <a:pPr lvl="3"/>
            <a:r>
              <a:rPr lang="en-US" altLang="ko-KR" smtClean="0"/>
              <a:t>Fourth level</a:t>
            </a:r>
          </a:p>
          <a:p>
            <a:pPr lvl="4"/>
            <a:r>
              <a:rPr lang="en-US" altLang="ko-KR" smtClean="0"/>
              <a:t>Fifth level</a:t>
            </a:r>
          </a:p>
        </p:txBody>
      </p:sp>
      <p:sp>
        <p:nvSpPr>
          <p:cNvPr id="12296" name="Rectangle 8"/>
          <p:cNvSpPr>
            <a:spLocks noGrp="1" noChangeArrowheads="1"/>
          </p:cNvSpPr>
          <p:nvPr>
            <p:ph type="sldNum" sz="quarter" idx="4"/>
          </p:nvPr>
        </p:nvSpPr>
        <p:spPr bwMode="auto">
          <a:xfrm>
            <a:off x="67818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E6CE1A"/>
                </a:solidFill>
                <a:latin typeface="Arial" charset="0"/>
              </a:defRPr>
            </a:lvl1pPr>
          </a:lstStyle>
          <a:p>
            <a:fld id="{71556909-FEB5-449E-8BD3-5885B96E8ADC}" type="slidenum">
              <a:rPr lang="en-US" altLang="ko-KR"/>
              <a:pPr/>
              <a:t>‹#›</a:t>
            </a:fld>
            <a:endParaRPr lang="en-US" altLang="ko-KR"/>
          </a:p>
        </p:txBody>
      </p:sp>
      <p:sp>
        <p:nvSpPr>
          <p:cNvPr id="12297" name="Rectangle 9"/>
          <p:cNvSpPr>
            <a:spLocks noGrp="1" noChangeArrowheads="1"/>
          </p:cNvSpPr>
          <p:nvPr>
            <p:ph type="dt" sz="half" idx="2"/>
          </p:nvPr>
        </p:nvSpPr>
        <p:spPr bwMode="auto">
          <a:xfrm>
            <a:off x="2971800" y="6553200"/>
            <a:ext cx="426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E6CE1A"/>
                </a:solidFill>
                <a:latin typeface="Arial" charset="0"/>
              </a:defRPr>
            </a:lvl1pPr>
          </a:lstStyle>
          <a:p>
            <a:r>
              <a:rPr lang="en-US" dirty="0"/>
              <a:t>Tutorial: ICDM 2008</a:t>
            </a:r>
            <a:endParaRPr lang="en-US" altLang="ko-KR" dirty="0"/>
          </a:p>
        </p:txBody>
      </p:sp>
      <p:sp>
        <p:nvSpPr>
          <p:cNvPr id="12298" name="Rectangle 10"/>
          <p:cNvSpPr>
            <a:spLocks noGrp="1" noChangeArrowheads="1"/>
          </p:cNvSpPr>
          <p:nvPr>
            <p:ph type="title"/>
          </p:nvPr>
        </p:nvSpPr>
        <p:spPr bwMode="auto">
          <a:xfrm>
            <a:off x="533400" y="57150"/>
            <a:ext cx="7010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2300" name="Rectangle 12"/>
          <p:cNvSpPr>
            <a:spLocks noGrp="1" noChangeArrowheads="1"/>
          </p:cNvSpPr>
          <p:nvPr>
            <p:ph type="ftr" sz="quarter" idx="3"/>
          </p:nvPr>
        </p:nvSpPr>
        <p:spPr bwMode="grayWhite">
          <a:xfrm>
            <a:off x="152400" y="6553200"/>
            <a:ext cx="2133600" cy="228600"/>
          </a:xfrm>
          <a:prstGeom prst="rect">
            <a:avLst/>
          </a:prstGeom>
          <a:solidFill>
            <a:srgbClr val="FFCC00"/>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B90337"/>
                </a:solidFill>
                <a:latin typeface="Arial" charset="0"/>
              </a:defRPr>
            </a:lvl1pPr>
          </a:lstStyle>
          <a:p>
            <a:r>
              <a:rPr lang="en-US" altLang="ko-KR"/>
              <a:t>Mohamed F. Mokbel</a:t>
            </a:r>
          </a:p>
        </p:txBody>
      </p:sp>
      <p:pic>
        <p:nvPicPr>
          <p:cNvPr id="12302" name="Picture 14" descr="Picture1"/>
          <p:cNvPicPr>
            <a:picLocks noChangeAspect="1" noChangeArrowheads="1"/>
          </p:cNvPicPr>
          <p:nvPr userDrawn="1"/>
        </p:nvPicPr>
        <p:blipFill>
          <a:blip r:embed="rId16"/>
          <a:srcRect/>
          <a:stretch>
            <a:fillRect/>
          </a:stretch>
        </p:blipFill>
        <p:spPr bwMode="auto">
          <a:xfrm>
            <a:off x="7797800" y="296863"/>
            <a:ext cx="858838" cy="596900"/>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iming>
    <p:tnLst>
      <p:par>
        <p:cTn id="1" dur="indefinite" restart="never" nodeType="tmRoot"/>
      </p:par>
    </p:tnLst>
  </p:timing>
  <p:hf hdr="0"/>
  <p:txStyles>
    <p:titleStyle>
      <a:lvl1pPr algn="l" rtl="0" fontAlgn="base">
        <a:spcBef>
          <a:spcPct val="0"/>
        </a:spcBef>
        <a:spcAft>
          <a:spcPct val="0"/>
        </a:spcAft>
        <a:defRPr sz="3200" i="1">
          <a:solidFill>
            <a:srgbClr val="B90337"/>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2pPr>
      <a:lvl3pPr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3pPr>
      <a:lvl4pPr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4pPr>
      <a:lvl5pPr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5pPr>
      <a:lvl6pPr marL="457200"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6pPr>
      <a:lvl7pPr marL="914400"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7pPr>
      <a:lvl8pPr marL="1371600"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8pPr>
      <a:lvl9pPr marL="1828800" algn="l" rtl="0" fontAlgn="base">
        <a:spcBef>
          <a:spcPct val="0"/>
        </a:spcBef>
        <a:spcAft>
          <a:spcPct val="0"/>
        </a:spcAft>
        <a:defRPr sz="3200" i="1">
          <a:solidFill>
            <a:srgbClr val="B90337"/>
          </a:solidFill>
          <a:effectLst>
            <a:outerShdw blurRad="38100" dist="38100" dir="2700000" algn="tl">
              <a:srgbClr val="C0C0C0"/>
            </a:outerShdw>
          </a:effectLst>
          <a:latin typeface="HY견고딕" pitchFamily="18" charset="-127"/>
          <a:ea typeface="HY견고딕" pitchFamily="18" charset="-127"/>
        </a:defRPr>
      </a:lvl9pPr>
    </p:titleStyle>
    <p:bodyStyle>
      <a:lvl1pPr marL="457200" indent="-457200" algn="l" rtl="0" fontAlgn="base">
        <a:spcBef>
          <a:spcPct val="20000"/>
        </a:spcBef>
        <a:spcAft>
          <a:spcPct val="0"/>
        </a:spcAft>
        <a:buClr>
          <a:srgbClr val="CC0000"/>
        </a:buClr>
        <a:buFont typeface="Wingdings" pitchFamily="2" charset="2"/>
        <a:buAutoNum type="arabicPeriod"/>
        <a:defRPr sz="2400" b="1">
          <a:solidFill>
            <a:schemeClr val="tx1"/>
          </a:solidFill>
          <a:latin typeface="+mn-lt"/>
          <a:ea typeface="+mn-ea"/>
          <a:cs typeface="+mn-cs"/>
        </a:defRPr>
      </a:lvl1pPr>
      <a:lvl2pPr marL="838200" indent="-381000" algn="l" rtl="0" fontAlgn="base">
        <a:spcBef>
          <a:spcPct val="20000"/>
        </a:spcBef>
        <a:spcAft>
          <a:spcPct val="0"/>
        </a:spcAft>
        <a:buClr>
          <a:srgbClr val="B90337"/>
        </a:buClr>
        <a:buFont typeface="Wingdings" pitchFamily="2" charset="2"/>
        <a:buAutoNum type="circleNumDbPlain"/>
        <a:defRPr sz="2000">
          <a:solidFill>
            <a:schemeClr val="tx1"/>
          </a:solidFill>
          <a:latin typeface="+mn-lt"/>
          <a:ea typeface="+mn-ea"/>
        </a:defRPr>
      </a:lvl2pPr>
      <a:lvl3pPr marL="12954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3pPr>
      <a:lvl4pPr marL="17526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4pPr>
      <a:lvl5pPr marL="22098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5pPr>
      <a:lvl6pPr marL="26670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6pPr>
      <a:lvl7pPr marL="31242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7pPr>
      <a:lvl8pPr marL="35814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8pPr>
      <a:lvl9pPr marL="4038600" indent="-381000" algn="l" rtl="0" fontAlgn="base">
        <a:spcBef>
          <a:spcPct val="20000"/>
        </a:spcBef>
        <a:spcAft>
          <a:spcPct val="0"/>
        </a:spcAft>
        <a:buClr>
          <a:srgbClr val="B90337"/>
        </a:buClr>
        <a:buFont typeface="Wingdings" pitchFamily="2" charset="2"/>
        <a:buChar char="o"/>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3.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9.xml"/><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hyperlink" Target="http://www.finanzen.net/pda/grafik/pda_palmv_2.gif" TargetMode="External"/><Relationship Id="rId3" Type="http://schemas.openxmlformats.org/officeDocument/2006/relationships/image" Target="../media/image8.jpeg"/><Relationship Id="rId21" Type="http://schemas.openxmlformats.org/officeDocument/2006/relationships/image" Target="../media/image26.jpeg"/><Relationship Id="rId34" Type="http://schemas.openxmlformats.org/officeDocument/2006/relationships/hyperlink" Target="http://cell-phone.gadget-review.net/images/BlackBerry-8700c.jpg" TargetMode="External"/><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28.jpeg"/><Relationship Id="rId33" Type="http://schemas.openxmlformats.org/officeDocument/2006/relationships/image" Target="../media/image32.jpeg"/><Relationship Id="rId2" Type="http://schemas.openxmlformats.org/officeDocument/2006/relationships/notesSlide" Target="../notesSlides/notesSlide12.xml"/><Relationship Id="rId16" Type="http://schemas.openxmlformats.org/officeDocument/2006/relationships/image" Target="../media/image21.jpeg"/><Relationship Id="rId20" Type="http://schemas.openxmlformats.org/officeDocument/2006/relationships/image" Target="../media/image25.jpeg"/><Relationship Id="rId29"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hyperlink" Target="http://www.vectorgps.ru/news/images/hires_48_2.jpg" TargetMode="External"/><Relationship Id="rId32" Type="http://schemas.openxmlformats.org/officeDocument/2006/relationships/hyperlink" Target="http://www.ocrra.org/cell%20phone%20clip.gif" TargetMode="External"/><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7.jpeg"/><Relationship Id="rId28" Type="http://schemas.openxmlformats.org/officeDocument/2006/relationships/hyperlink" Target="http://www.geek.com/hwswrev/pda/wizard/htcwizard10.JPG" TargetMode="External"/><Relationship Id="rId10" Type="http://schemas.openxmlformats.org/officeDocument/2006/relationships/image" Target="../media/image15.png"/><Relationship Id="rId19" Type="http://schemas.openxmlformats.org/officeDocument/2006/relationships/image" Target="../media/image24.jpeg"/><Relationship Id="rId31" Type="http://schemas.openxmlformats.org/officeDocument/2006/relationships/image" Target="../media/image31.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hyperlink" Target="http://www.vectorgps.ru/news/images/hires_48_1.jpg" TargetMode="External"/><Relationship Id="rId27" Type="http://schemas.openxmlformats.org/officeDocument/2006/relationships/image" Target="../media/image29.jpeg"/><Relationship Id="rId30" Type="http://schemas.openxmlformats.org/officeDocument/2006/relationships/hyperlink" Target="http://www.skinit.fr/media/images/skinit/pda.jpg" TargetMode="External"/><Relationship Id="rId35" Type="http://schemas.openxmlformats.org/officeDocument/2006/relationships/image" Target="../media/image33.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1.jpe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8.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cnn.com/2003/TECH/ptech/03/11/geo.slavery.ap/"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www.foxnews.com/story/0,2933,131487,00.html"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technology.guardian.co.uk/news/story/0,,1699156,00.html"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40.xml.rels><?xml version="1.0" encoding="UTF-8" standalone="yes"?>
<Relationships xmlns="http://schemas.openxmlformats.org/package/2006/relationships"><Relationship Id="rId3" Type="http://schemas.openxmlformats.org/officeDocument/2006/relationships/hyperlink" Target="http://www.openmobilealliance.org/tech/affiliates/lif/lifindex.html" TargetMode="Externa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1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4.wmf"/><Relationship Id="rId4" Type="http://schemas.openxmlformats.org/officeDocument/2006/relationships/image" Target="../media/image53.wmf"/></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slides/_rels/slide2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3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image" Target="../media/image64.wmf"/></Relationships>
</file>

<file path=ppt/slides/_rels/slide35.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image" Target="../media/image64.wmf"/></Relationships>
</file>

<file path=ppt/slides/_rels/slide36.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49.wmf"/><Relationship Id="rId7" Type="http://schemas.openxmlformats.org/officeDocument/2006/relationships/image" Target="../media/image66.w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4.wmf"/><Relationship Id="rId5" Type="http://schemas.openxmlformats.org/officeDocument/2006/relationships/image" Target="../media/image69.gi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9.gif"/><Relationship Id="rId5" Type="http://schemas.openxmlformats.org/officeDocument/2006/relationships/image" Target="../media/image54.wmf"/><Relationship Id="rId4" Type="http://schemas.openxmlformats.org/officeDocument/2006/relationships/image" Target="../media/image53.w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69.gif"/><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69.xml"/><Relationship Id="rId1" Type="http://schemas.openxmlformats.org/officeDocument/2006/relationships/slideLayout" Target="../slideLayouts/slideLayout12.xml"/><Relationship Id="rId5" Type="http://schemas.openxmlformats.org/officeDocument/2006/relationships/image" Target="../media/image79.wmf"/><Relationship Id="rId4" Type="http://schemas.openxmlformats.org/officeDocument/2006/relationships/image" Target="../media/image78.wmf"/></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hyperlink" Target="http://www.finanzen.net/pda/grafik/pda_palmv_2.gif" TargetMode="External"/><Relationship Id="rId3" Type="http://schemas.openxmlformats.org/officeDocument/2006/relationships/image" Target="../media/image8.jpeg"/><Relationship Id="rId21" Type="http://schemas.openxmlformats.org/officeDocument/2006/relationships/image" Target="../media/image26.jpeg"/><Relationship Id="rId34" Type="http://schemas.openxmlformats.org/officeDocument/2006/relationships/hyperlink" Target="http://cell-phone.gadget-review.net/images/BlackBerry-8700c.jpg" TargetMode="External"/><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28.jpeg"/><Relationship Id="rId33" Type="http://schemas.openxmlformats.org/officeDocument/2006/relationships/image" Target="../media/image32.jpeg"/><Relationship Id="rId2" Type="http://schemas.openxmlformats.org/officeDocument/2006/relationships/notesSlide" Target="../notesSlides/notesSlide7.xml"/><Relationship Id="rId16" Type="http://schemas.openxmlformats.org/officeDocument/2006/relationships/image" Target="../media/image21.jpeg"/><Relationship Id="rId20" Type="http://schemas.openxmlformats.org/officeDocument/2006/relationships/image" Target="../media/image25.jpeg"/><Relationship Id="rId29"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hyperlink" Target="http://www.vectorgps.ru/news/images/hires_48_2.jpg" TargetMode="External"/><Relationship Id="rId32" Type="http://schemas.openxmlformats.org/officeDocument/2006/relationships/hyperlink" Target="http://www.ocrra.org/cell%20phone%20clip.gif" TargetMode="External"/><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7.jpeg"/><Relationship Id="rId28" Type="http://schemas.openxmlformats.org/officeDocument/2006/relationships/hyperlink" Target="http://www.geek.com/hwswrev/pda/wizard/htcwizard10.JPG" TargetMode="External"/><Relationship Id="rId36" Type="http://schemas.openxmlformats.org/officeDocument/2006/relationships/image" Target="../media/image34.jpeg"/><Relationship Id="rId10" Type="http://schemas.openxmlformats.org/officeDocument/2006/relationships/image" Target="../media/image15.png"/><Relationship Id="rId19" Type="http://schemas.openxmlformats.org/officeDocument/2006/relationships/image" Target="../media/image24.jpeg"/><Relationship Id="rId31" Type="http://schemas.openxmlformats.org/officeDocument/2006/relationships/image" Target="../media/image31.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hyperlink" Target="http://www.vectorgps.ru/news/images/hires_48_1.jpg" TargetMode="External"/><Relationship Id="rId27" Type="http://schemas.openxmlformats.org/officeDocument/2006/relationships/image" Target="../media/image29.jpeg"/><Relationship Id="rId30" Type="http://schemas.openxmlformats.org/officeDocument/2006/relationships/hyperlink" Target="http://www.skinit.fr/media/images/skinit/pda.jpg" TargetMode="External"/><Relationship Id="rId35" Type="http://schemas.openxmlformats.org/officeDocument/2006/relationships/image" Target="../media/image3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8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ftr" sz="quarter" idx="3"/>
          </p:nvPr>
        </p:nvSpPr>
        <p:spPr/>
        <p:txBody>
          <a:bodyPr/>
          <a:lstStyle/>
          <a:p>
            <a:r>
              <a:rPr lang="en-US" altLang="ko-KR"/>
              <a:t>Mohamed F. Mokbel</a:t>
            </a:r>
          </a:p>
        </p:txBody>
      </p:sp>
      <p:sp>
        <p:nvSpPr>
          <p:cNvPr id="5" name="Rectangle 12"/>
          <p:cNvSpPr>
            <a:spLocks noGrp="1" noChangeArrowheads="1"/>
          </p:cNvSpPr>
          <p:nvPr>
            <p:ph type="sldNum" sz="quarter" idx="4"/>
          </p:nvPr>
        </p:nvSpPr>
        <p:spPr/>
        <p:txBody>
          <a:bodyPr/>
          <a:lstStyle/>
          <a:p>
            <a:fld id="{C3B559C0-10BF-4B91-B746-F1EE50E70B7F}" type="slidenum">
              <a:rPr lang="en-US" altLang="ko-KR"/>
              <a:pPr/>
              <a:t>1</a:t>
            </a:fld>
            <a:endParaRPr lang="en-US" altLang="ko-KR"/>
          </a:p>
        </p:txBody>
      </p:sp>
      <p:sp>
        <p:nvSpPr>
          <p:cNvPr id="6" name="Rectangle 13"/>
          <p:cNvSpPr>
            <a:spLocks noGrp="1" noChangeArrowheads="1"/>
          </p:cNvSpPr>
          <p:nvPr>
            <p:ph type="dt" sz="half" idx="2"/>
          </p:nvPr>
        </p:nvSpPr>
        <p:spPr/>
        <p:txBody>
          <a:bodyPr/>
          <a:lstStyle/>
          <a:p>
            <a:r>
              <a:rPr lang="en-US"/>
              <a:t>ICDM 2008</a:t>
            </a:r>
            <a:endParaRPr lang="en-US" altLang="ko-KR"/>
          </a:p>
        </p:txBody>
      </p:sp>
      <p:sp>
        <p:nvSpPr>
          <p:cNvPr id="2050" name="Rectangle 2"/>
          <p:cNvSpPr>
            <a:spLocks noGrp="1" noChangeArrowheads="1"/>
          </p:cNvSpPr>
          <p:nvPr>
            <p:ph type="ctrTitle"/>
          </p:nvPr>
        </p:nvSpPr>
        <p:spPr>
          <a:xfrm>
            <a:off x="309563" y="2314575"/>
            <a:ext cx="8458200" cy="1320800"/>
          </a:xfrm>
        </p:spPr>
        <p:txBody>
          <a:bodyPr/>
          <a:lstStyle/>
          <a:p>
            <a:r>
              <a:rPr lang="en-US" altLang="ko-KR" i="0">
                <a:solidFill>
                  <a:schemeClr val="accent1"/>
                </a:solidFill>
                <a:ea typeface="SimHei" pitchFamily="2" charset="-122"/>
              </a:rPr>
              <a:t>Privacy-Preserving Location Services</a:t>
            </a:r>
          </a:p>
        </p:txBody>
      </p:sp>
      <p:sp>
        <p:nvSpPr>
          <p:cNvPr id="2051" name="Rectangle 3"/>
          <p:cNvSpPr>
            <a:spLocks noGrp="1" noChangeArrowheads="1"/>
          </p:cNvSpPr>
          <p:nvPr>
            <p:ph type="subTitle" idx="1"/>
          </p:nvPr>
        </p:nvSpPr>
        <p:spPr>
          <a:xfrm>
            <a:off x="228600" y="4495800"/>
            <a:ext cx="8686800" cy="1371600"/>
          </a:xfrm>
        </p:spPr>
        <p:txBody>
          <a:bodyPr/>
          <a:lstStyle/>
          <a:p>
            <a:r>
              <a:rPr lang="en-US" altLang="ko-KR" sz="2400" dirty="0">
                <a:solidFill>
                  <a:srgbClr val="CC0000"/>
                </a:solidFill>
                <a:latin typeface="Arial" charset="0"/>
              </a:rPr>
              <a:t>Mohamed F. </a:t>
            </a:r>
            <a:r>
              <a:rPr lang="en-US" altLang="ko-KR" sz="2400" dirty="0" err="1">
                <a:solidFill>
                  <a:srgbClr val="CC0000"/>
                </a:solidFill>
                <a:latin typeface="Arial" charset="0"/>
              </a:rPr>
              <a:t>Mokbel</a:t>
            </a:r>
            <a:endParaRPr lang="en-US" altLang="ko-KR" sz="2400" dirty="0">
              <a:solidFill>
                <a:srgbClr val="CC0000"/>
              </a:solidFill>
              <a:latin typeface="Arial" charset="0"/>
            </a:endParaRPr>
          </a:p>
          <a:p>
            <a:r>
              <a:rPr lang="en-US" altLang="ko-KR" sz="2000" dirty="0" smtClean="0">
                <a:solidFill>
                  <a:srgbClr val="CC0000"/>
                </a:solidFill>
                <a:latin typeface="Arial" charset="0"/>
              </a:rPr>
              <a:t>mokbel@cs.umn.edu</a:t>
            </a:r>
            <a:endParaRPr lang="en-US" altLang="ko-KR" sz="2000" dirty="0">
              <a:solidFill>
                <a:srgbClr val="CC0000"/>
              </a:solidFill>
              <a:latin typeface="Arial" charset="0"/>
            </a:endParaRPr>
          </a:p>
          <a:p>
            <a:r>
              <a:rPr lang="en-US" altLang="ko-KR" sz="2000" dirty="0">
                <a:solidFill>
                  <a:srgbClr val="CC0000"/>
                </a:solidFill>
                <a:latin typeface="Arial" charset="0"/>
              </a:rPr>
              <a:t>Department of Computer Science and </a:t>
            </a:r>
            <a:r>
              <a:rPr lang="en-US" altLang="ko-KR" sz="2000" dirty="0" smtClean="0">
                <a:solidFill>
                  <a:srgbClr val="CC0000"/>
                </a:solidFill>
                <a:latin typeface="Arial" charset="0"/>
              </a:rPr>
              <a:t>Engineering</a:t>
            </a:r>
          </a:p>
          <a:p>
            <a:r>
              <a:rPr lang="en-US" altLang="ko-KR" sz="2000" dirty="0" smtClean="0">
                <a:solidFill>
                  <a:srgbClr val="CC0000"/>
                </a:solidFill>
                <a:latin typeface="Arial" charset="0"/>
              </a:rPr>
              <a:t> </a:t>
            </a:r>
            <a:r>
              <a:rPr lang="en-US" altLang="ko-KR" sz="2000" dirty="0">
                <a:solidFill>
                  <a:srgbClr val="CC0000"/>
                </a:solidFill>
                <a:latin typeface="Arial" charset="0"/>
              </a:rPr>
              <a:t>University of Minnesota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F097EE35-DC65-48F3-95B2-21A3439A7A8C}" type="slidenum">
              <a:rPr lang="en-US" altLang="ko-KR"/>
              <a:pPr/>
              <a:t>10</a:t>
            </a:fld>
            <a:endParaRPr lang="en-US" altLang="ko-KR"/>
          </a:p>
        </p:txBody>
      </p:sp>
      <p:sp>
        <p:nvSpPr>
          <p:cNvPr id="12" name="Date Placeholder 2"/>
          <p:cNvSpPr>
            <a:spLocks noGrp="1"/>
          </p:cNvSpPr>
          <p:nvPr>
            <p:ph type="dt" sz="half" idx="11"/>
          </p:nvPr>
        </p:nvSpPr>
        <p:spPr/>
        <p:txBody>
          <a:bodyPr/>
          <a:lstStyle/>
          <a:p>
            <a:r>
              <a:rPr lang="en-US"/>
              <a:t>Tutorial: ICDM 2008</a:t>
            </a:r>
            <a:endParaRPr lang="en-US" altLang="ko-KR"/>
          </a:p>
        </p:txBody>
      </p:sp>
      <p:sp>
        <p:nvSpPr>
          <p:cNvPr id="13" name="Footer Placeholder 3"/>
          <p:cNvSpPr>
            <a:spLocks noGrp="1"/>
          </p:cNvSpPr>
          <p:nvPr>
            <p:ph type="ftr" sz="quarter" idx="12"/>
          </p:nvPr>
        </p:nvSpPr>
        <p:spPr>
          <a:xfrm>
            <a:off x="133350" y="6553200"/>
            <a:ext cx="2133600" cy="228600"/>
          </a:xfrm>
        </p:spPr>
        <p:txBody>
          <a:bodyPr/>
          <a:lstStyle/>
          <a:p>
            <a:r>
              <a:rPr lang="en-US" altLang="ko-KR" dirty="0"/>
              <a:t>Mohamed F. </a:t>
            </a:r>
            <a:r>
              <a:rPr lang="en-US" altLang="ko-KR" dirty="0" err="1"/>
              <a:t>Mokbel</a:t>
            </a:r>
            <a:endParaRPr lang="en-US" altLang="ko-KR" dirty="0"/>
          </a:p>
        </p:txBody>
      </p:sp>
      <p:sp>
        <p:nvSpPr>
          <p:cNvPr id="460802" name="Title 1"/>
          <p:cNvSpPr>
            <a:spLocks noGrp="1"/>
          </p:cNvSpPr>
          <p:nvPr>
            <p:ph type="title" idx="4294967295"/>
          </p:nvPr>
        </p:nvSpPr>
        <p:spPr>
          <a:xfrm>
            <a:off x="153988" y="415925"/>
            <a:ext cx="8245475" cy="498475"/>
          </a:xfrm>
        </p:spPr>
        <p:txBody>
          <a:bodyPr lIns="92075" tIns="46038" rIns="92075" bIns="46038" anchor="b"/>
          <a:lstStyle/>
          <a:p>
            <a:r>
              <a:rPr lang="en-US"/>
              <a:t>Location-based Services: What is Next</a:t>
            </a:r>
          </a:p>
        </p:txBody>
      </p:sp>
      <p:sp>
        <p:nvSpPr>
          <p:cNvPr id="460803" name="Content Placeholder 2"/>
          <p:cNvSpPr>
            <a:spLocks noGrp="1"/>
          </p:cNvSpPr>
          <p:nvPr>
            <p:ph idx="4294967295"/>
          </p:nvPr>
        </p:nvSpPr>
        <p:spPr/>
        <p:txBody>
          <a:bodyPr lIns="92075" tIns="46038" rIns="92075" bIns="46038"/>
          <a:lstStyle/>
          <a:p>
            <a:pPr marL="228600" indent="-228600"/>
            <a:endParaRPr lang="en-US"/>
          </a:p>
        </p:txBody>
      </p:sp>
      <p:pic>
        <p:nvPicPr>
          <p:cNvPr id="460807" name="Picture 2"/>
          <p:cNvPicPr>
            <a:picLocks noChangeArrowheads="1"/>
          </p:cNvPicPr>
          <p:nvPr/>
        </p:nvPicPr>
        <p:blipFill>
          <a:blip r:embed="rId3"/>
          <a:srcRect l="1315" t="20084" r="3305" b="6696"/>
          <a:stretch>
            <a:fillRect/>
          </a:stretch>
        </p:blipFill>
        <p:spPr bwMode="auto">
          <a:xfrm>
            <a:off x="249238" y="1027113"/>
            <a:ext cx="8666162" cy="5281612"/>
          </a:xfrm>
          <a:prstGeom prst="rect">
            <a:avLst/>
          </a:prstGeom>
          <a:noFill/>
          <a:ln w="12700">
            <a:noFill/>
            <a:miter lim="800000"/>
            <a:headEnd type="none" w="sm" len="sm"/>
            <a:tailEnd type="none" w="sm" len="sm"/>
          </a:ln>
        </p:spPr>
      </p:pic>
      <p:sp>
        <p:nvSpPr>
          <p:cNvPr id="460808" name="Rectangle 7"/>
          <p:cNvSpPr>
            <a:spLocks noChangeArrowheads="1"/>
          </p:cNvSpPr>
          <p:nvPr/>
        </p:nvSpPr>
        <p:spPr bwMode="auto">
          <a:xfrm>
            <a:off x="0" y="6308725"/>
            <a:ext cx="9144000" cy="276225"/>
          </a:xfrm>
          <a:prstGeom prst="rect">
            <a:avLst/>
          </a:prstGeom>
          <a:noFill/>
          <a:ln w="9525">
            <a:noFill/>
            <a:miter lim="800000"/>
            <a:headEnd/>
            <a:tailEnd/>
          </a:ln>
        </p:spPr>
        <p:txBody>
          <a:bodyPr>
            <a:spAutoFit/>
          </a:bodyPr>
          <a:lstStyle/>
          <a:p>
            <a:pPr algn="l">
              <a:spcBef>
                <a:spcPct val="50000"/>
              </a:spcBef>
            </a:pPr>
            <a:r>
              <a:rPr lang="en-US" sz="1200" dirty="0">
                <a:latin typeface="Arial" charset="0"/>
                <a:cs typeface="Arial" charset="0"/>
              </a:rPr>
              <a:t>http://www.abiresearch.com/press/1097-Mobile+Location+Based+Services+Revenue+to+Reach+$13.3+Billion+Worldwide+by+2013</a:t>
            </a:r>
          </a:p>
        </p:txBody>
      </p:sp>
      <p:sp>
        <p:nvSpPr>
          <p:cNvPr id="10" name="Oval 9"/>
          <p:cNvSpPr>
            <a:spLocks noChangeArrowheads="1"/>
          </p:cNvSpPr>
          <p:nvPr/>
        </p:nvSpPr>
        <p:spPr bwMode="auto">
          <a:xfrm>
            <a:off x="1752600" y="1371600"/>
            <a:ext cx="6934200" cy="1295400"/>
          </a:xfrm>
          <a:prstGeom prst="ellipse">
            <a:avLst/>
          </a:prstGeom>
          <a:noFill/>
          <a:ln w="57150" algn="ctr">
            <a:solidFill>
              <a:srgbClr val="A50021"/>
            </a:solidFill>
            <a:round/>
            <a:headEnd type="none" w="sm" len="sm"/>
            <a:tailEnd type="none" w="sm" len="sm"/>
          </a:ln>
        </p:spPr>
        <p:txBody>
          <a:bodyPr/>
          <a:lstStyle/>
          <a:p>
            <a:pPr>
              <a:spcBef>
                <a:spcPct val="50000"/>
              </a:spcBef>
            </a:pPr>
            <a:endParaRPr lang="en-US">
              <a:latin typeface="Arial" charset="0"/>
              <a:cs typeface="Arial" charset="0"/>
            </a:endParaRPr>
          </a:p>
        </p:txBody>
      </p:sp>
      <p:sp>
        <p:nvSpPr>
          <p:cNvPr id="460810" name="Rectangle 10"/>
          <p:cNvSpPr>
            <a:spLocks noChangeArrowheads="1"/>
          </p:cNvSpPr>
          <p:nvPr/>
        </p:nvSpPr>
        <p:spPr bwMode="auto">
          <a:xfrm>
            <a:off x="2266950" y="3929063"/>
            <a:ext cx="6648450" cy="536575"/>
          </a:xfrm>
          <a:prstGeom prst="rect">
            <a:avLst/>
          </a:prstGeom>
          <a:solidFill>
            <a:srgbClr val="FFFF99">
              <a:alpha val="39999"/>
            </a:srgbClr>
          </a:solidFill>
          <a:ln w="38100"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E7976EFE-BB75-4410-84AE-9D0DB6EA12A8}" type="slidenum">
              <a:rPr lang="en-US" altLang="ko-KR"/>
              <a:pPr/>
              <a:t>100</a:t>
            </a:fld>
            <a:endParaRPr lang="en-US" altLang="ko-KR"/>
          </a:p>
        </p:txBody>
      </p:sp>
      <p:sp>
        <p:nvSpPr>
          <p:cNvPr id="19" name="Date Placeholder 4"/>
          <p:cNvSpPr>
            <a:spLocks noGrp="1"/>
          </p:cNvSpPr>
          <p:nvPr>
            <p:ph type="dt" sz="half" idx="11"/>
          </p:nvPr>
        </p:nvSpPr>
        <p:spPr/>
        <p:txBody>
          <a:bodyPr/>
          <a:lstStyle/>
          <a:p>
            <a:r>
              <a:rPr lang="en-US"/>
              <a:t>Tutorial: ICDM 2008</a:t>
            </a:r>
            <a:endParaRPr lang="en-US" altLang="ko-KR"/>
          </a:p>
        </p:txBody>
      </p:sp>
      <p:sp>
        <p:nvSpPr>
          <p:cNvPr id="20" name="Footer Placeholder 5"/>
          <p:cNvSpPr>
            <a:spLocks noGrp="1"/>
          </p:cNvSpPr>
          <p:nvPr>
            <p:ph type="ftr" sz="quarter" idx="12"/>
          </p:nvPr>
        </p:nvSpPr>
        <p:spPr/>
        <p:txBody>
          <a:bodyPr/>
          <a:lstStyle/>
          <a:p>
            <a:r>
              <a:rPr lang="en-US" altLang="ko-KR"/>
              <a:t>Mohamed F. Mokbel</a:t>
            </a:r>
          </a:p>
        </p:txBody>
      </p:sp>
      <p:sp>
        <p:nvSpPr>
          <p:cNvPr id="316418" name="Rectangle 2"/>
          <p:cNvSpPr>
            <a:spLocks noGrp="1" noChangeArrowheads="1"/>
          </p:cNvSpPr>
          <p:nvPr>
            <p:ph type="title"/>
          </p:nvPr>
        </p:nvSpPr>
        <p:spPr/>
        <p:txBody>
          <a:bodyPr/>
          <a:lstStyle/>
          <a:p>
            <a:r>
              <a:rPr lang="en-US" sz="2800"/>
              <a:t>Range Queries</a:t>
            </a:r>
            <a:br>
              <a:rPr lang="en-US" sz="2800"/>
            </a:br>
            <a:r>
              <a:rPr lang="en-US" sz="2400">
                <a:solidFill>
                  <a:srgbClr val="CC0000"/>
                </a:solidFill>
              </a:rPr>
              <a:t>Private </a:t>
            </a:r>
            <a:r>
              <a:rPr lang="en-US" sz="2400">
                <a:solidFill>
                  <a:schemeClr val="hlink"/>
                </a:solidFill>
              </a:rPr>
              <a:t>Queries over </a:t>
            </a:r>
            <a:r>
              <a:rPr lang="en-US" sz="2400">
                <a:solidFill>
                  <a:srgbClr val="CC0000"/>
                </a:solidFill>
              </a:rPr>
              <a:t>Private</a:t>
            </a:r>
            <a:r>
              <a:rPr lang="en-US" sz="2400">
                <a:solidFill>
                  <a:schemeClr val="hlink"/>
                </a:solidFill>
              </a:rPr>
              <a:t> Data</a:t>
            </a:r>
          </a:p>
        </p:txBody>
      </p:sp>
      <p:grpSp>
        <p:nvGrpSpPr>
          <p:cNvPr id="316419" name="Group 3"/>
          <p:cNvGrpSpPr>
            <a:grpSpLocks/>
          </p:cNvGrpSpPr>
          <p:nvPr/>
        </p:nvGrpSpPr>
        <p:grpSpPr bwMode="auto">
          <a:xfrm>
            <a:off x="5302250" y="1328738"/>
            <a:ext cx="3429000" cy="4254500"/>
            <a:chOff x="576" y="968"/>
            <a:chExt cx="2160" cy="2680"/>
          </a:xfrm>
        </p:grpSpPr>
        <p:grpSp>
          <p:nvGrpSpPr>
            <p:cNvPr id="316420" name="Group 4"/>
            <p:cNvGrpSpPr>
              <a:grpSpLocks/>
            </p:cNvGrpSpPr>
            <p:nvPr/>
          </p:nvGrpSpPr>
          <p:grpSpPr bwMode="auto">
            <a:xfrm>
              <a:off x="576" y="968"/>
              <a:ext cx="2160" cy="2160"/>
              <a:chOff x="3168" y="1152"/>
              <a:chExt cx="2160" cy="2160"/>
            </a:xfrm>
          </p:grpSpPr>
          <p:sp>
            <p:nvSpPr>
              <p:cNvPr id="316421" name="Line 5"/>
              <p:cNvSpPr>
                <a:spLocks noChangeShapeType="1"/>
              </p:cNvSpPr>
              <p:nvPr/>
            </p:nvSpPr>
            <p:spPr bwMode="auto">
              <a:xfrm flipV="1">
                <a:off x="3168" y="1152"/>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316422" name="Line 6"/>
              <p:cNvSpPr>
                <a:spLocks noChangeShapeType="1"/>
              </p:cNvSpPr>
              <p:nvPr/>
            </p:nvSpPr>
            <p:spPr bwMode="auto">
              <a:xfrm rot="5400000" flipV="1">
                <a:off x="4248" y="2232"/>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sp>
          <p:nvSpPr>
            <p:cNvPr id="316423" name="Text Box 7"/>
            <p:cNvSpPr txBox="1">
              <a:spLocks noChangeArrowheads="1"/>
            </p:cNvSpPr>
            <p:nvPr/>
          </p:nvSpPr>
          <p:spPr bwMode="auto">
            <a:xfrm>
              <a:off x="720" y="3360"/>
              <a:ext cx="1920" cy="288"/>
            </a:xfrm>
            <a:prstGeom prst="rect">
              <a:avLst/>
            </a:prstGeom>
            <a:noFill/>
            <a:ln w="38100" algn="ctr">
              <a:noFill/>
              <a:miter lim="800000"/>
              <a:headEnd/>
              <a:tailEnd/>
            </a:ln>
            <a:effectLst/>
          </p:spPr>
          <p:txBody>
            <a:bodyPr>
              <a:spAutoFit/>
            </a:bodyPr>
            <a:lstStyle/>
            <a:p>
              <a:pPr>
                <a:spcBef>
                  <a:spcPct val="50000"/>
                </a:spcBef>
              </a:pPr>
              <a:r>
                <a:rPr lang="en-US" b="1" i="1">
                  <a:solidFill>
                    <a:srgbClr val="CC0000"/>
                  </a:solidFill>
                  <a:latin typeface="Times New Roman" pitchFamily="18" charset="0"/>
                </a:rPr>
                <a:t>Range query</a:t>
              </a:r>
            </a:p>
          </p:txBody>
        </p:sp>
      </p:grpSp>
      <p:sp>
        <p:nvSpPr>
          <p:cNvPr id="316428" name="Rectangle 12"/>
          <p:cNvSpPr>
            <a:spLocks noChangeArrowheads="1"/>
          </p:cNvSpPr>
          <p:nvPr/>
        </p:nvSpPr>
        <p:spPr bwMode="auto">
          <a:xfrm>
            <a:off x="5772150" y="2660650"/>
            <a:ext cx="922338" cy="4222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16429" name="Rectangle 13"/>
          <p:cNvSpPr>
            <a:spLocks noChangeArrowheads="1"/>
          </p:cNvSpPr>
          <p:nvPr/>
        </p:nvSpPr>
        <p:spPr bwMode="auto">
          <a:xfrm>
            <a:off x="6770688" y="3087688"/>
            <a:ext cx="708025" cy="379412"/>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16430" name="Rectangle 14"/>
          <p:cNvSpPr>
            <a:spLocks noChangeArrowheads="1"/>
          </p:cNvSpPr>
          <p:nvPr/>
        </p:nvSpPr>
        <p:spPr bwMode="auto">
          <a:xfrm>
            <a:off x="5772150" y="3889375"/>
            <a:ext cx="690563" cy="608013"/>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16431" name="Rectangle 15"/>
          <p:cNvSpPr>
            <a:spLocks noChangeArrowheads="1"/>
          </p:cNvSpPr>
          <p:nvPr/>
        </p:nvSpPr>
        <p:spPr bwMode="auto">
          <a:xfrm>
            <a:off x="7423150" y="4043363"/>
            <a:ext cx="706438" cy="4984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16432" name="Rectangle 16"/>
          <p:cNvSpPr>
            <a:spLocks noChangeArrowheads="1"/>
          </p:cNvSpPr>
          <p:nvPr/>
        </p:nvSpPr>
        <p:spPr bwMode="auto">
          <a:xfrm>
            <a:off x="7923213" y="3006725"/>
            <a:ext cx="806450" cy="3778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16433" name="Rectangle 17"/>
          <p:cNvSpPr>
            <a:spLocks noChangeArrowheads="1"/>
          </p:cNvSpPr>
          <p:nvPr/>
        </p:nvSpPr>
        <p:spPr bwMode="auto">
          <a:xfrm>
            <a:off x="5772150" y="1892300"/>
            <a:ext cx="690563" cy="3460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16434" name="Rectangle 18"/>
          <p:cNvSpPr>
            <a:spLocks noChangeArrowheads="1"/>
          </p:cNvSpPr>
          <p:nvPr/>
        </p:nvSpPr>
        <p:spPr bwMode="auto">
          <a:xfrm>
            <a:off x="7731125" y="2046288"/>
            <a:ext cx="614363" cy="3841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pic>
        <p:nvPicPr>
          <p:cNvPr id="316435" name="Picture 19" descr="j0292020"/>
          <p:cNvPicPr>
            <a:picLocks noChangeAspect="1" noChangeArrowheads="1"/>
          </p:cNvPicPr>
          <p:nvPr/>
        </p:nvPicPr>
        <p:blipFill>
          <a:blip r:embed="rId3"/>
          <a:srcRect/>
          <a:stretch>
            <a:fillRect/>
          </a:stretch>
        </p:blipFill>
        <p:spPr bwMode="auto">
          <a:xfrm>
            <a:off x="7038975" y="2771775"/>
            <a:ext cx="550863" cy="522288"/>
          </a:xfrm>
          <a:prstGeom prst="rect">
            <a:avLst/>
          </a:prstGeom>
          <a:noFill/>
        </p:spPr>
      </p:pic>
      <p:sp>
        <p:nvSpPr>
          <p:cNvPr id="316436" name="Rectangle 20"/>
          <p:cNvSpPr>
            <a:spLocks noChangeArrowheads="1"/>
          </p:cNvSpPr>
          <p:nvPr/>
        </p:nvSpPr>
        <p:spPr bwMode="auto">
          <a:xfrm>
            <a:off x="6194425" y="2584450"/>
            <a:ext cx="1497013" cy="1228725"/>
          </a:xfrm>
          <a:prstGeom prst="rect">
            <a:avLst/>
          </a:prstGeom>
          <a:solidFill>
            <a:srgbClr val="A50021">
              <a:alpha val="50000"/>
            </a:srgbClr>
          </a:solidFill>
          <a:ln w="50800" algn="ctr">
            <a:solidFill>
              <a:srgbClr val="FF9900"/>
            </a:solidFill>
            <a:miter lim="800000"/>
            <a:headEnd/>
            <a:tailEnd/>
          </a:ln>
          <a:effectLst/>
        </p:spPr>
        <p:txBody>
          <a:bodyPr wrap="none" anchor="ctr"/>
          <a:lstStyle/>
          <a:p>
            <a:endParaRPr lang="en-US"/>
          </a:p>
        </p:txBody>
      </p:sp>
      <p:sp>
        <p:nvSpPr>
          <p:cNvPr id="316446" name="Rectangle 30"/>
          <p:cNvSpPr>
            <a:spLocks noGrp="1" noChangeArrowheads="1"/>
          </p:cNvSpPr>
          <p:nvPr>
            <p:ph type="body" idx="1"/>
          </p:nvPr>
        </p:nvSpPr>
        <p:spPr>
          <a:xfrm>
            <a:off x="347663" y="1163638"/>
            <a:ext cx="4876800" cy="5391150"/>
          </a:xfrm>
          <a:noFill/>
          <a:ln/>
        </p:spPr>
        <p:txBody>
          <a:bodyPr/>
          <a:lstStyle/>
          <a:p>
            <a:pPr>
              <a:lnSpc>
                <a:spcPct val="90000"/>
              </a:lnSpc>
              <a:buFont typeface="Wingdings" pitchFamily="2" charset="2"/>
              <a:buChar char="n"/>
            </a:pPr>
            <a:r>
              <a:rPr lang="en-US" b="0"/>
              <a:t>Example: Find my friends within </a:t>
            </a:r>
            <a:r>
              <a:rPr lang="en-US" b="0" i="1"/>
              <a:t>x</a:t>
            </a:r>
            <a:r>
              <a:rPr lang="en-US" b="0"/>
              <a:t> miles of my location where my location is somewhere within the cloaked spatial region</a:t>
            </a:r>
          </a:p>
          <a:p>
            <a:pPr>
              <a:lnSpc>
                <a:spcPct val="90000"/>
              </a:lnSpc>
              <a:buFont typeface="Wingdings" pitchFamily="2" charset="2"/>
              <a:buChar char="n"/>
            </a:pPr>
            <a:endParaRPr lang="en-US" b="0"/>
          </a:p>
          <a:p>
            <a:pPr>
              <a:lnSpc>
                <a:spcPct val="90000"/>
              </a:lnSpc>
              <a:buFont typeface="Wingdings" pitchFamily="2" charset="2"/>
              <a:buChar char="n"/>
            </a:pPr>
            <a:r>
              <a:rPr lang="en-US" b="0"/>
              <a:t>Both the querying user and objects of interest are represented as cloaked regions</a:t>
            </a:r>
          </a:p>
          <a:p>
            <a:pPr>
              <a:lnSpc>
                <a:spcPct val="90000"/>
              </a:lnSpc>
              <a:buFont typeface="Wingdings" pitchFamily="2" charset="2"/>
              <a:buChar char="n"/>
            </a:pPr>
            <a:endParaRPr lang="en-US" b="0"/>
          </a:p>
          <a:p>
            <a:pPr>
              <a:lnSpc>
                <a:spcPct val="90000"/>
              </a:lnSpc>
              <a:buFont typeface="Wingdings" pitchFamily="2" charset="2"/>
              <a:buChar char="n"/>
            </a:pPr>
            <a:r>
              <a:rPr lang="en-US" b="0"/>
              <a:t>Solution approaches will be a mix of the techniques used at “</a:t>
            </a:r>
            <a:r>
              <a:rPr lang="en-US" b="0" i="1"/>
              <a:t>private queries over public objects</a:t>
            </a:r>
            <a:r>
              <a:rPr lang="en-US" b="0"/>
              <a:t>” and “</a:t>
            </a:r>
            <a:r>
              <a:rPr lang="en-US" b="0" i="1"/>
              <a:t>public queries over private objects</a:t>
            </a:r>
            <a:r>
              <a:rPr lang="en-US" b="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6436"/>
                                        </p:tgtEl>
                                        <p:attrNameLst>
                                          <p:attrName>style.visibility</p:attrName>
                                        </p:attrNameLst>
                                      </p:cBhvr>
                                      <p:to>
                                        <p:strVal val="visible"/>
                                      </p:to>
                                    </p:set>
                                    <p:animEffect transition="in" filter="wipe(down)">
                                      <p:cBhvr>
                                        <p:cTn id="7" dur="500"/>
                                        <p:tgtEl>
                                          <p:spTgt spid="31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3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0"/>
          </p:nvPr>
        </p:nvSpPr>
        <p:spPr/>
        <p:txBody>
          <a:bodyPr/>
          <a:lstStyle/>
          <a:p>
            <a:fld id="{08DFB2C3-E2D2-47DB-95CA-A6D7EDB51550}" type="slidenum">
              <a:rPr lang="en-US" altLang="ko-KR"/>
              <a:pPr/>
              <a:t>101</a:t>
            </a:fld>
            <a:endParaRPr lang="en-US" altLang="ko-KR"/>
          </a:p>
        </p:txBody>
      </p:sp>
      <p:sp>
        <p:nvSpPr>
          <p:cNvPr id="31" name="Date Placeholder 4"/>
          <p:cNvSpPr>
            <a:spLocks noGrp="1"/>
          </p:cNvSpPr>
          <p:nvPr>
            <p:ph type="dt" sz="half" idx="11"/>
          </p:nvPr>
        </p:nvSpPr>
        <p:spPr/>
        <p:txBody>
          <a:bodyPr/>
          <a:lstStyle/>
          <a:p>
            <a:r>
              <a:rPr lang="en-US"/>
              <a:t>Tutorial: ICDM 2008</a:t>
            </a:r>
            <a:endParaRPr lang="en-US" altLang="ko-KR"/>
          </a:p>
        </p:txBody>
      </p:sp>
      <p:sp>
        <p:nvSpPr>
          <p:cNvPr id="32" name="Footer Placeholder 5"/>
          <p:cNvSpPr>
            <a:spLocks noGrp="1"/>
          </p:cNvSpPr>
          <p:nvPr>
            <p:ph type="ftr" sz="quarter" idx="12"/>
          </p:nvPr>
        </p:nvSpPr>
        <p:spPr/>
        <p:txBody>
          <a:bodyPr/>
          <a:lstStyle/>
          <a:p>
            <a:r>
              <a:rPr lang="en-US" altLang="ko-KR"/>
              <a:t>Mohamed F. Mokbel</a:t>
            </a:r>
          </a:p>
        </p:txBody>
      </p:sp>
      <p:sp>
        <p:nvSpPr>
          <p:cNvPr id="451586" name="Rectangle 2"/>
          <p:cNvSpPr>
            <a:spLocks noGrp="1" noChangeArrowheads="1"/>
          </p:cNvSpPr>
          <p:nvPr>
            <p:ph type="title"/>
          </p:nvPr>
        </p:nvSpPr>
        <p:spPr>
          <a:xfrm>
            <a:off x="533400" y="93663"/>
            <a:ext cx="7010400" cy="762000"/>
          </a:xfrm>
        </p:spPr>
        <p:txBody>
          <a:bodyPr/>
          <a:lstStyle/>
          <a:p>
            <a:r>
              <a:rPr lang="en-US" sz="2800"/>
              <a:t>Range Queries</a:t>
            </a:r>
            <a:br>
              <a:rPr lang="en-US" sz="2800"/>
            </a:br>
            <a:r>
              <a:rPr lang="en-US" sz="2400">
                <a:solidFill>
                  <a:srgbClr val="CC0000"/>
                </a:solidFill>
              </a:rPr>
              <a:t>Private </a:t>
            </a:r>
            <a:r>
              <a:rPr lang="en-US" sz="2400">
                <a:solidFill>
                  <a:schemeClr val="hlink"/>
                </a:solidFill>
              </a:rPr>
              <a:t>Queries over </a:t>
            </a:r>
            <a:r>
              <a:rPr lang="en-US" sz="2400">
                <a:solidFill>
                  <a:srgbClr val="CC0000"/>
                </a:solidFill>
              </a:rPr>
              <a:t>Private</a:t>
            </a:r>
            <a:r>
              <a:rPr lang="en-US" sz="2400">
                <a:solidFill>
                  <a:schemeClr val="hlink"/>
                </a:solidFill>
              </a:rPr>
              <a:t> Data</a:t>
            </a:r>
          </a:p>
        </p:txBody>
      </p:sp>
      <p:sp>
        <p:nvSpPr>
          <p:cNvPr id="451601" name="Rectangle 17"/>
          <p:cNvSpPr>
            <a:spLocks noGrp="1" noChangeArrowheads="1"/>
          </p:cNvSpPr>
          <p:nvPr>
            <p:ph type="body" idx="1"/>
          </p:nvPr>
        </p:nvSpPr>
        <p:spPr>
          <a:xfrm>
            <a:off x="150813" y="1163638"/>
            <a:ext cx="4767262" cy="5391150"/>
          </a:xfrm>
          <a:noFill/>
          <a:ln/>
        </p:spPr>
        <p:txBody>
          <a:bodyPr/>
          <a:lstStyle/>
          <a:p>
            <a:pPr>
              <a:lnSpc>
                <a:spcPct val="90000"/>
              </a:lnSpc>
              <a:buFont typeface="Wingdings" pitchFamily="2" charset="2"/>
              <a:buChar char="n"/>
            </a:pPr>
            <a:r>
              <a:rPr lang="en-US" b="0"/>
              <a:t>Candidate Answer: </a:t>
            </a:r>
          </a:p>
          <a:p>
            <a:pPr lvl="1">
              <a:lnSpc>
                <a:spcPct val="90000"/>
              </a:lnSpc>
              <a:buFont typeface="Wingdings" pitchFamily="2" charset="2"/>
              <a:buChar char="n"/>
            </a:pPr>
            <a:r>
              <a:rPr lang="en-US" sz="2400">
                <a:solidFill>
                  <a:srgbClr val="CC0000"/>
                </a:solidFill>
              </a:rPr>
              <a:t>C, D, E, F, G, H</a:t>
            </a:r>
          </a:p>
          <a:p>
            <a:pPr>
              <a:lnSpc>
                <a:spcPct val="90000"/>
              </a:lnSpc>
              <a:buFont typeface="Wingdings" pitchFamily="2" charset="2"/>
              <a:buChar char="n"/>
            </a:pPr>
            <a:endParaRPr lang="en-US" sz="1000" b="0">
              <a:solidFill>
                <a:srgbClr val="CC0000"/>
              </a:solidFill>
            </a:endParaRPr>
          </a:p>
          <a:p>
            <a:pPr>
              <a:lnSpc>
                <a:spcPct val="90000"/>
              </a:lnSpc>
              <a:buFont typeface="Wingdings" pitchFamily="2" charset="2"/>
              <a:buChar char="n"/>
            </a:pPr>
            <a:r>
              <a:rPr lang="en-US" b="0"/>
              <a:t>Resolve Queries First. Divide the user cloaked area into regions where each region has a certain set of candidate answers. Apply the uniform distribution model to get the probability of each object</a:t>
            </a:r>
          </a:p>
          <a:p>
            <a:pPr>
              <a:lnSpc>
                <a:spcPct val="90000"/>
              </a:lnSpc>
              <a:buFont typeface="Wingdings" pitchFamily="2" charset="2"/>
              <a:buChar char="n"/>
            </a:pPr>
            <a:endParaRPr lang="en-US" sz="1000" b="0"/>
          </a:p>
          <a:p>
            <a:pPr>
              <a:lnSpc>
                <a:spcPct val="90000"/>
              </a:lnSpc>
              <a:buFont typeface="Wingdings" pitchFamily="2" charset="2"/>
              <a:buChar char="n"/>
            </a:pPr>
            <a:r>
              <a:rPr lang="en-US" b="0"/>
              <a:t>Extensive computations are required. Need for heuristic solutions</a:t>
            </a:r>
          </a:p>
          <a:p>
            <a:pPr>
              <a:lnSpc>
                <a:spcPct val="90000"/>
              </a:lnSpc>
              <a:buFont typeface="Wingdings" pitchFamily="2" charset="2"/>
              <a:buChar char="n"/>
            </a:pPr>
            <a:endParaRPr lang="en-US" sz="1000" b="0"/>
          </a:p>
          <a:p>
            <a:pPr>
              <a:lnSpc>
                <a:spcPct val="90000"/>
              </a:lnSpc>
              <a:buFont typeface="Wingdings" pitchFamily="2" charset="2"/>
              <a:buChar char="n"/>
            </a:pPr>
            <a:r>
              <a:rPr lang="en-US" b="0"/>
              <a:t>Threshold range queries are much easier to compute</a:t>
            </a:r>
          </a:p>
          <a:p>
            <a:pPr>
              <a:lnSpc>
                <a:spcPct val="90000"/>
              </a:lnSpc>
              <a:buFont typeface="Wingdings" pitchFamily="2" charset="2"/>
              <a:buChar char="n"/>
            </a:pPr>
            <a:endParaRPr lang="en-US" b="0"/>
          </a:p>
        </p:txBody>
      </p:sp>
      <p:sp>
        <p:nvSpPr>
          <p:cNvPr id="451602" name="Rectangle 18"/>
          <p:cNvSpPr>
            <a:spLocks noChangeArrowheads="1"/>
          </p:cNvSpPr>
          <p:nvPr/>
        </p:nvSpPr>
        <p:spPr bwMode="auto">
          <a:xfrm>
            <a:off x="7340600" y="2352675"/>
            <a:ext cx="1033463" cy="5032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1603" name="Rectangle 19"/>
          <p:cNvSpPr>
            <a:spLocks noChangeArrowheads="1"/>
          </p:cNvSpPr>
          <p:nvPr/>
        </p:nvSpPr>
        <p:spPr bwMode="auto">
          <a:xfrm>
            <a:off x="7645400" y="3502025"/>
            <a:ext cx="727075" cy="7334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1604" name="Rectangle 20"/>
          <p:cNvSpPr>
            <a:spLocks noChangeArrowheads="1"/>
          </p:cNvSpPr>
          <p:nvPr/>
        </p:nvSpPr>
        <p:spPr bwMode="auto">
          <a:xfrm>
            <a:off x="6226175" y="4427538"/>
            <a:ext cx="1033463" cy="50323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1605" name="Rectangle 21"/>
          <p:cNvSpPr>
            <a:spLocks noChangeArrowheads="1"/>
          </p:cNvSpPr>
          <p:nvPr/>
        </p:nvSpPr>
        <p:spPr bwMode="auto">
          <a:xfrm flipV="1">
            <a:off x="6376988" y="1816100"/>
            <a:ext cx="498475" cy="76835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1606" name="Rectangle 22"/>
          <p:cNvSpPr>
            <a:spLocks noChangeArrowheads="1"/>
          </p:cNvSpPr>
          <p:nvPr/>
        </p:nvSpPr>
        <p:spPr bwMode="auto">
          <a:xfrm>
            <a:off x="6415088" y="3198813"/>
            <a:ext cx="844550" cy="84613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1607" name="Rectangle 23"/>
          <p:cNvSpPr>
            <a:spLocks noChangeArrowheads="1"/>
          </p:cNvSpPr>
          <p:nvPr/>
        </p:nvSpPr>
        <p:spPr bwMode="auto">
          <a:xfrm>
            <a:off x="7685088" y="4768850"/>
            <a:ext cx="1033462" cy="5032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1608" name="Rectangle 24"/>
          <p:cNvSpPr>
            <a:spLocks noChangeArrowheads="1"/>
          </p:cNvSpPr>
          <p:nvPr/>
        </p:nvSpPr>
        <p:spPr bwMode="auto">
          <a:xfrm>
            <a:off x="6299200" y="5502275"/>
            <a:ext cx="1033463" cy="5032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1609" name="Rectangle 25"/>
          <p:cNvSpPr>
            <a:spLocks noChangeArrowheads="1"/>
          </p:cNvSpPr>
          <p:nvPr/>
        </p:nvSpPr>
        <p:spPr bwMode="auto">
          <a:xfrm>
            <a:off x="7297738" y="1389063"/>
            <a:ext cx="460375" cy="6953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1610" name="Rectangle 26"/>
          <p:cNvSpPr>
            <a:spLocks noChangeArrowheads="1"/>
          </p:cNvSpPr>
          <p:nvPr/>
        </p:nvSpPr>
        <p:spPr bwMode="auto">
          <a:xfrm>
            <a:off x="5146675" y="2963863"/>
            <a:ext cx="1033463" cy="50323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1611" name="Rectangle 27"/>
          <p:cNvSpPr>
            <a:spLocks noChangeArrowheads="1"/>
          </p:cNvSpPr>
          <p:nvPr/>
        </p:nvSpPr>
        <p:spPr bwMode="auto">
          <a:xfrm>
            <a:off x="5070475" y="3851275"/>
            <a:ext cx="649288" cy="11906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1613" name="Text Box 29"/>
          <p:cNvSpPr txBox="1">
            <a:spLocks noChangeArrowheads="1"/>
          </p:cNvSpPr>
          <p:nvPr/>
        </p:nvSpPr>
        <p:spPr bwMode="auto">
          <a:xfrm>
            <a:off x="7221538" y="1277938"/>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A</a:t>
            </a:r>
          </a:p>
        </p:txBody>
      </p:sp>
      <p:sp>
        <p:nvSpPr>
          <p:cNvPr id="451614" name="Text Box 30"/>
          <p:cNvSpPr txBox="1">
            <a:spLocks noChangeArrowheads="1"/>
          </p:cNvSpPr>
          <p:nvPr/>
        </p:nvSpPr>
        <p:spPr bwMode="auto">
          <a:xfrm>
            <a:off x="7989888" y="2279650"/>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C</a:t>
            </a:r>
          </a:p>
        </p:txBody>
      </p:sp>
      <p:sp>
        <p:nvSpPr>
          <p:cNvPr id="451615" name="Text Box 31"/>
          <p:cNvSpPr txBox="1">
            <a:spLocks noChangeArrowheads="1"/>
          </p:cNvSpPr>
          <p:nvPr/>
        </p:nvSpPr>
        <p:spPr bwMode="auto">
          <a:xfrm>
            <a:off x="6299200" y="1738313"/>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B</a:t>
            </a:r>
          </a:p>
        </p:txBody>
      </p:sp>
      <p:sp>
        <p:nvSpPr>
          <p:cNvPr id="451616" name="Text Box 32"/>
          <p:cNvSpPr txBox="1">
            <a:spLocks noChangeArrowheads="1"/>
          </p:cNvSpPr>
          <p:nvPr/>
        </p:nvSpPr>
        <p:spPr bwMode="auto">
          <a:xfrm>
            <a:off x="7989888" y="347027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F</a:t>
            </a:r>
          </a:p>
        </p:txBody>
      </p:sp>
      <p:sp>
        <p:nvSpPr>
          <p:cNvPr id="451617" name="Text Box 33"/>
          <p:cNvSpPr txBox="1">
            <a:spLocks noChangeArrowheads="1"/>
          </p:cNvSpPr>
          <p:nvPr/>
        </p:nvSpPr>
        <p:spPr bwMode="auto">
          <a:xfrm>
            <a:off x="6376988" y="315912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E</a:t>
            </a:r>
          </a:p>
        </p:txBody>
      </p:sp>
      <p:sp>
        <p:nvSpPr>
          <p:cNvPr id="451618" name="Text Box 34"/>
          <p:cNvSpPr txBox="1">
            <a:spLocks noChangeArrowheads="1"/>
          </p:cNvSpPr>
          <p:nvPr/>
        </p:nvSpPr>
        <p:spPr bwMode="auto">
          <a:xfrm>
            <a:off x="5070475" y="2894013"/>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D</a:t>
            </a:r>
          </a:p>
        </p:txBody>
      </p:sp>
      <p:sp>
        <p:nvSpPr>
          <p:cNvPr id="451619" name="Text Box 35"/>
          <p:cNvSpPr txBox="1">
            <a:spLocks noChangeArrowheads="1"/>
          </p:cNvSpPr>
          <p:nvPr/>
        </p:nvSpPr>
        <p:spPr bwMode="auto">
          <a:xfrm>
            <a:off x="8297863" y="4738688"/>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I</a:t>
            </a:r>
          </a:p>
        </p:txBody>
      </p:sp>
      <p:sp>
        <p:nvSpPr>
          <p:cNvPr id="451620" name="Text Box 36"/>
          <p:cNvSpPr txBox="1">
            <a:spLocks noChangeArrowheads="1"/>
          </p:cNvSpPr>
          <p:nvPr/>
        </p:nvSpPr>
        <p:spPr bwMode="auto">
          <a:xfrm>
            <a:off x="5032375" y="381317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G</a:t>
            </a:r>
          </a:p>
        </p:txBody>
      </p:sp>
      <p:sp>
        <p:nvSpPr>
          <p:cNvPr id="451621" name="Text Box 37"/>
          <p:cNvSpPr txBox="1">
            <a:spLocks noChangeArrowheads="1"/>
          </p:cNvSpPr>
          <p:nvPr/>
        </p:nvSpPr>
        <p:spPr bwMode="auto">
          <a:xfrm>
            <a:off x="6223000" y="542607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J</a:t>
            </a:r>
          </a:p>
        </p:txBody>
      </p:sp>
      <p:sp>
        <p:nvSpPr>
          <p:cNvPr id="451622" name="Text Box 38"/>
          <p:cNvSpPr txBox="1">
            <a:spLocks noChangeArrowheads="1"/>
          </p:cNvSpPr>
          <p:nvPr/>
        </p:nvSpPr>
        <p:spPr bwMode="auto">
          <a:xfrm>
            <a:off x="6184900" y="4546600"/>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H</a:t>
            </a:r>
          </a:p>
        </p:txBody>
      </p:sp>
      <p:sp>
        <p:nvSpPr>
          <p:cNvPr id="451623" name="Rectangle 39"/>
          <p:cNvSpPr>
            <a:spLocks noChangeArrowheads="1"/>
          </p:cNvSpPr>
          <p:nvPr/>
        </p:nvSpPr>
        <p:spPr bwMode="auto">
          <a:xfrm>
            <a:off x="6145213" y="3314700"/>
            <a:ext cx="1268412" cy="882650"/>
          </a:xfrm>
          <a:prstGeom prst="rect">
            <a:avLst/>
          </a:prstGeom>
          <a:noFill/>
          <a:ln w="38100" algn="ctr">
            <a:solidFill>
              <a:srgbClr val="A50021"/>
            </a:solidFill>
            <a:miter lim="800000"/>
            <a:headEnd/>
            <a:tailEnd/>
          </a:ln>
          <a:effectLst/>
        </p:spPr>
        <p:txBody>
          <a:bodyPr wrap="none" anchor="ctr"/>
          <a:lstStyle/>
          <a:p>
            <a:endParaRPr lang="en-US"/>
          </a:p>
        </p:txBody>
      </p:sp>
      <p:sp>
        <p:nvSpPr>
          <p:cNvPr id="451624" name="Line 40"/>
          <p:cNvSpPr>
            <a:spLocks noChangeShapeType="1"/>
          </p:cNvSpPr>
          <p:nvPr/>
        </p:nvSpPr>
        <p:spPr bwMode="auto">
          <a:xfrm>
            <a:off x="7413625" y="3775075"/>
            <a:ext cx="614363" cy="1588"/>
          </a:xfrm>
          <a:prstGeom prst="line">
            <a:avLst/>
          </a:prstGeom>
          <a:noFill/>
          <a:ln w="38100">
            <a:solidFill>
              <a:srgbClr val="A50021"/>
            </a:solidFill>
            <a:round/>
            <a:headEnd/>
            <a:tailEnd type="triangle" w="med" len="med"/>
          </a:ln>
          <a:effectLst/>
        </p:spPr>
        <p:txBody>
          <a:bodyPr wrap="none" anchor="ctr"/>
          <a:lstStyle/>
          <a:p>
            <a:endParaRPr lang="en-US"/>
          </a:p>
        </p:txBody>
      </p:sp>
      <p:sp>
        <p:nvSpPr>
          <p:cNvPr id="451625" name="Line 41"/>
          <p:cNvSpPr>
            <a:spLocks noChangeShapeType="1"/>
          </p:cNvSpPr>
          <p:nvPr/>
        </p:nvSpPr>
        <p:spPr bwMode="auto">
          <a:xfrm flipH="1">
            <a:off x="5532438" y="3775075"/>
            <a:ext cx="614362" cy="1588"/>
          </a:xfrm>
          <a:prstGeom prst="line">
            <a:avLst/>
          </a:prstGeom>
          <a:noFill/>
          <a:ln w="38100">
            <a:solidFill>
              <a:srgbClr val="A50021"/>
            </a:solidFill>
            <a:round/>
            <a:headEnd/>
            <a:tailEnd type="triangle" w="med" len="med"/>
          </a:ln>
          <a:effectLst/>
        </p:spPr>
        <p:txBody>
          <a:bodyPr wrap="none" anchor="ctr"/>
          <a:lstStyle/>
          <a:p>
            <a:endParaRPr lang="en-US"/>
          </a:p>
        </p:txBody>
      </p:sp>
      <p:sp>
        <p:nvSpPr>
          <p:cNvPr id="451626" name="Line 42"/>
          <p:cNvSpPr>
            <a:spLocks noChangeShapeType="1"/>
          </p:cNvSpPr>
          <p:nvPr/>
        </p:nvSpPr>
        <p:spPr bwMode="auto">
          <a:xfrm rot="16200000" flipH="1">
            <a:off x="6489700" y="4503738"/>
            <a:ext cx="614363" cy="1587"/>
          </a:xfrm>
          <a:prstGeom prst="line">
            <a:avLst/>
          </a:prstGeom>
          <a:noFill/>
          <a:ln w="38100">
            <a:solidFill>
              <a:srgbClr val="A50021"/>
            </a:solidFill>
            <a:round/>
            <a:headEnd/>
            <a:tailEnd type="triangle" w="med" len="med"/>
          </a:ln>
          <a:effectLst/>
        </p:spPr>
        <p:txBody>
          <a:bodyPr wrap="none" anchor="ctr"/>
          <a:lstStyle/>
          <a:p>
            <a:endParaRPr lang="en-US"/>
          </a:p>
        </p:txBody>
      </p:sp>
      <p:sp>
        <p:nvSpPr>
          <p:cNvPr id="451627" name="Line 43"/>
          <p:cNvSpPr>
            <a:spLocks noChangeShapeType="1"/>
          </p:cNvSpPr>
          <p:nvPr/>
        </p:nvSpPr>
        <p:spPr bwMode="auto">
          <a:xfrm rot="5400000" flipH="1" flipV="1">
            <a:off x="6492876" y="3006725"/>
            <a:ext cx="614362" cy="1587"/>
          </a:xfrm>
          <a:prstGeom prst="line">
            <a:avLst/>
          </a:prstGeom>
          <a:noFill/>
          <a:ln w="38100">
            <a:solidFill>
              <a:srgbClr val="A50021"/>
            </a:solidFill>
            <a:round/>
            <a:headEnd/>
            <a:tailEnd type="triangle" w="med" len="med"/>
          </a:ln>
          <a:effectLst/>
        </p:spPr>
        <p:txBody>
          <a:bodyPr wrap="none" anchor="ctr"/>
          <a:lstStyle/>
          <a:p>
            <a:endParaRPr lang="en-US"/>
          </a:p>
        </p:txBody>
      </p:sp>
      <p:sp>
        <p:nvSpPr>
          <p:cNvPr id="451628" name="AutoShape 44"/>
          <p:cNvSpPr>
            <a:spLocks noChangeArrowheads="1"/>
          </p:cNvSpPr>
          <p:nvPr/>
        </p:nvSpPr>
        <p:spPr bwMode="auto">
          <a:xfrm>
            <a:off x="5532438" y="2700338"/>
            <a:ext cx="2495550" cy="2111375"/>
          </a:xfrm>
          <a:prstGeom prst="roundRect">
            <a:avLst>
              <a:gd name="adj" fmla="val 16667"/>
            </a:avLst>
          </a:prstGeom>
          <a:noFill/>
          <a:ln w="38100" algn="ctr">
            <a:solidFill>
              <a:srgbClr val="A5002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1624"/>
                                        </p:tgtEl>
                                        <p:attrNameLst>
                                          <p:attrName>style.visibility</p:attrName>
                                        </p:attrNameLst>
                                      </p:cBhvr>
                                      <p:to>
                                        <p:strVal val="visible"/>
                                      </p:to>
                                    </p:set>
                                    <p:animEffect transition="in" filter="wipe(left)">
                                      <p:cBhvr>
                                        <p:cTn id="7" dur="500"/>
                                        <p:tgtEl>
                                          <p:spTgt spid="4516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51627"/>
                                        </p:tgtEl>
                                        <p:attrNameLst>
                                          <p:attrName>style.visibility</p:attrName>
                                        </p:attrNameLst>
                                      </p:cBhvr>
                                      <p:to>
                                        <p:strVal val="visible"/>
                                      </p:to>
                                    </p:set>
                                    <p:animEffect transition="in" filter="wipe(down)">
                                      <p:cBhvr>
                                        <p:cTn id="10" dur="500"/>
                                        <p:tgtEl>
                                          <p:spTgt spid="45162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51625"/>
                                        </p:tgtEl>
                                        <p:attrNameLst>
                                          <p:attrName>style.visibility</p:attrName>
                                        </p:attrNameLst>
                                      </p:cBhvr>
                                      <p:to>
                                        <p:strVal val="visible"/>
                                      </p:to>
                                    </p:set>
                                    <p:animEffect transition="in" filter="wipe(right)">
                                      <p:cBhvr>
                                        <p:cTn id="13" dur="500"/>
                                        <p:tgtEl>
                                          <p:spTgt spid="4516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51626"/>
                                        </p:tgtEl>
                                        <p:attrNameLst>
                                          <p:attrName>style.visibility</p:attrName>
                                        </p:attrNameLst>
                                      </p:cBhvr>
                                      <p:to>
                                        <p:strVal val="visible"/>
                                      </p:to>
                                    </p:set>
                                    <p:animEffect transition="in" filter="wipe(up)">
                                      <p:cBhvr>
                                        <p:cTn id="16" dur="500"/>
                                        <p:tgtEl>
                                          <p:spTgt spid="4516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16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0" nodeType="clickEffect">
                                  <p:stCondLst>
                                    <p:cond delay="0"/>
                                  </p:stCondLst>
                                  <p:childTnLst>
                                    <p:set>
                                      <p:cBhvr rctx="PPT">
                                        <p:cTn id="24" dur="indefinite"/>
                                        <p:tgtEl>
                                          <p:spTgt spid="451623"/>
                                        </p:tgtEl>
                                        <p:attrNameLst>
                                          <p:attrName>style.opacity</p:attrName>
                                        </p:attrNameLst>
                                      </p:cBhvr>
                                      <p:to>
                                        <p:strVal val="0.25"/>
                                      </p:to>
                                    </p:set>
                                    <p:animEffect filter="image" prLst="opacity: 0.25">
                                      <p:cBhvr rctx="IE">
                                        <p:cTn id="25" dur="indefinite"/>
                                        <p:tgtEl>
                                          <p:spTgt spid="451623"/>
                                        </p:tgtEl>
                                      </p:cBhvr>
                                    </p:animEffect>
                                  </p:childTnLst>
                                </p:cTn>
                              </p:par>
                              <p:par>
                                <p:cTn id="26" presetID="9" presetClass="emph" presetSubtype="0" grpId="1" nodeType="withEffect">
                                  <p:stCondLst>
                                    <p:cond delay="0"/>
                                  </p:stCondLst>
                                  <p:childTnLst>
                                    <p:set>
                                      <p:cBhvr rctx="PPT">
                                        <p:cTn id="27" dur="indefinite"/>
                                        <p:tgtEl>
                                          <p:spTgt spid="451627"/>
                                        </p:tgtEl>
                                        <p:attrNameLst>
                                          <p:attrName>style.opacity</p:attrName>
                                        </p:attrNameLst>
                                      </p:cBhvr>
                                      <p:to>
                                        <p:strVal val="0.25"/>
                                      </p:to>
                                    </p:set>
                                    <p:animEffect filter="image" prLst="opacity: 0.25">
                                      <p:cBhvr rctx="IE">
                                        <p:cTn id="28" dur="indefinite"/>
                                        <p:tgtEl>
                                          <p:spTgt spid="451627"/>
                                        </p:tgtEl>
                                      </p:cBhvr>
                                    </p:animEffect>
                                  </p:childTnLst>
                                </p:cTn>
                              </p:par>
                              <p:par>
                                <p:cTn id="29" presetID="9" presetClass="emph" presetSubtype="0" grpId="1" nodeType="withEffect">
                                  <p:stCondLst>
                                    <p:cond delay="0"/>
                                  </p:stCondLst>
                                  <p:childTnLst>
                                    <p:set>
                                      <p:cBhvr rctx="PPT">
                                        <p:cTn id="30" dur="indefinite"/>
                                        <p:tgtEl>
                                          <p:spTgt spid="451624"/>
                                        </p:tgtEl>
                                        <p:attrNameLst>
                                          <p:attrName>style.opacity</p:attrName>
                                        </p:attrNameLst>
                                      </p:cBhvr>
                                      <p:to>
                                        <p:strVal val="0.25"/>
                                      </p:to>
                                    </p:set>
                                    <p:animEffect filter="image" prLst="opacity: 0.25">
                                      <p:cBhvr rctx="IE">
                                        <p:cTn id="31" dur="indefinite"/>
                                        <p:tgtEl>
                                          <p:spTgt spid="451624"/>
                                        </p:tgtEl>
                                      </p:cBhvr>
                                    </p:animEffect>
                                  </p:childTnLst>
                                </p:cTn>
                              </p:par>
                              <p:par>
                                <p:cTn id="32" presetID="9" presetClass="emph" presetSubtype="0" grpId="1" nodeType="withEffect">
                                  <p:stCondLst>
                                    <p:cond delay="0"/>
                                  </p:stCondLst>
                                  <p:childTnLst>
                                    <p:set>
                                      <p:cBhvr rctx="PPT">
                                        <p:cTn id="33" dur="indefinite"/>
                                        <p:tgtEl>
                                          <p:spTgt spid="451626"/>
                                        </p:tgtEl>
                                        <p:attrNameLst>
                                          <p:attrName>style.opacity</p:attrName>
                                        </p:attrNameLst>
                                      </p:cBhvr>
                                      <p:to>
                                        <p:strVal val="0.25"/>
                                      </p:to>
                                    </p:set>
                                    <p:animEffect filter="image" prLst="opacity: 0.25">
                                      <p:cBhvr rctx="IE">
                                        <p:cTn id="34" dur="indefinite"/>
                                        <p:tgtEl>
                                          <p:spTgt spid="451626"/>
                                        </p:tgtEl>
                                      </p:cBhvr>
                                    </p:animEffect>
                                  </p:childTnLst>
                                </p:cTn>
                              </p:par>
                              <p:par>
                                <p:cTn id="35" presetID="9" presetClass="emph" presetSubtype="0" grpId="1" nodeType="withEffect">
                                  <p:stCondLst>
                                    <p:cond delay="0"/>
                                  </p:stCondLst>
                                  <p:childTnLst>
                                    <p:set>
                                      <p:cBhvr rctx="PPT">
                                        <p:cTn id="36" dur="indefinite"/>
                                        <p:tgtEl>
                                          <p:spTgt spid="451625"/>
                                        </p:tgtEl>
                                        <p:attrNameLst>
                                          <p:attrName>style.opacity</p:attrName>
                                        </p:attrNameLst>
                                      </p:cBhvr>
                                      <p:to>
                                        <p:strVal val="0.25"/>
                                      </p:to>
                                    </p:set>
                                    <p:animEffect filter="image" prLst="opacity: 0.25">
                                      <p:cBhvr rctx="IE">
                                        <p:cTn id="37" dur="indefinite"/>
                                        <p:tgtEl>
                                          <p:spTgt spid="451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623" grpId="0" animBg="1"/>
      <p:bldP spid="451624" grpId="0" animBg="1"/>
      <p:bldP spid="451624" grpId="1" animBg="1"/>
      <p:bldP spid="451625" grpId="0" animBg="1"/>
      <p:bldP spid="451625" grpId="1" animBg="1"/>
      <p:bldP spid="451626" grpId="0" animBg="1"/>
      <p:bldP spid="451626" grpId="1" animBg="1"/>
      <p:bldP spid="451627" grpId="0" animBg="1"/>
      <p:bldP spid="451627" grpId="1" animBg="1"/>
      <p:bldP spid="45162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2120A5-429F-44E9-AB8E-B073177D5E55}" type="slidenum">
              <a:rPr lang="en-US" altLang="ko-KR"/>
              <a:pPr/>
              <a:t>102</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42370" name="Rectangle 2"/>
          <p:cNvSpPr>
            <a:spLocks noGrp="1" noChangeArrowheads="1"/>
          </p:cNvSpPr>
          <p:nvPr>
            <p:ph type="title"/>
          </p:nvPr>
        </p:nvSpPr>
        <p:spPr/>
        <p:txBody>
          <a:bodyPr/>
          <a:lstStyle/>
          <a:p>
            <a:r>
              <a:rPr lang="en-US"/>
              <a:t>Tutorial Outline</a:t>
            </a:r>
          </a:p>
        </p:txBody>
      </p:sp>
      <p:sp>
        <p:nvSpPr>
          <p:cNvPr id="442371" name="Rectangle 3"/>
          <p:cNvSpPr>
            <a:spLocks noGrp="1" noChangeArrowheads="1"/>
          </p:cNvSpPr>
          <p:nvPr>
            <p:ph type="body" idx="1"/>
          </p:nvPr>
        </p:nvSpPr>
        <p:spPr>
          <a:xfrm>
            <a:off x="342900" y="1292225"/>
            <a:ext cx="8801100" cy="5299075"/>
          </a:xfrm>
        </p:spPr>
        <p:txBody>
          <a:bodyPr/>
          <a:lstStyle/>
          <a:p>
            <a:pPr>
              <a:lnSpc>
                <a:spcPct val="90000"/>
              </a:lnSpc>
              <a:buFont typeface="Wingdings" pitchFamily="2" charset="2"/>
              <a:buChar char="n"/>
            </a:pPr>
            <a:r>
              <a:rPr lang="en-US"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lnSpc>
                <a:spcPct val="90000"/>
              </a:lnSpc>
              <a:buFont typeface="Wingdings" pitchFamily="2" charset="2"/>
              <a:buChar char="n"/>
            </a:pPr>
            <a:endParaRPr lang="en-US" sz="14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lnSpc>
                <a:spcPct val="90000"/>
              </a:lnSpc>
              <a:buFont typeface="Wingdings" pitchFamily="2" charset="2"/>
              <a:buNone/>
            </a:pPr>
            <a:r>
              <a:rPr lang="en-US" sz="2200" b="1" dirty="0">
                <a:solidFill>
                  <a:schemeClr val="bg2"/>
                </a:solidFill>
              </a:rPr>
              <a:t>	</a:t>
            </a:r>
          </a:p>
          <a:p>
            <a:pPr>
              <a:lnSpc>
                <a:spcPct val="90000"/>
              </a:lnSpc>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III: Privacy Attack Models</a:t>
            </a:r>
            <a:endParaRPr lang="en-US" sz="26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endParaRPr lang="en-US" sz="2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r>
              <a:rPr lang="en-US" dirty="0">
                <a:solidFill>
                  <a:srgbClr val="CC0000"/>
                </a:solidFill>
              </a:rPr>
              <a:t>PART IV:</a:t>
            </a:r>
            <a:r>
              <a:rPr lang="en-US" dirty="0">
                <a:solidFill>
                  <a:schemeClr val="bg2"/>
                </a:solidFill>
              </a:rPr>
              <a:t> </a:t>
            </a:r>
            <a:r>
              <a:rPr lang="en-US" dirty="0"/>
              <a:t>Privacy-aware Location-based Query Processing</a:t>
            </a:r>
          </a:p>
          <a:p>
            <a:pPr lvl="1">
              <a:lnSpc>
                <a:spcPct val="90000"/>
              </a:lnSpc>
              <a:buFont typeface="Wingdings" pitchFamily="2" charset="2"/>
              <a:buChar char="n"/>
            </a:pPr>
            <a:r>
              <a:rPr lang="en-US" dirty="0" smtClean="0"/>
              <a:t>Dealing with fake locations/space (Client-server architecture)</a:t>
            </a:r>
            <a:endParaRPr lang="en-US" dirty="0"/>
          </a:p>
          <a:p>
            <a:pPr lvl="1">
              <a:lnSpc>
                <a:spcPct val="90000"/>
              </a:lnSpc>
              <a:buFont typeface="Wingdings" pitchFamily="2" charset="2"/>
              <a:buChar char="n"/>
            </a:pPr>
            <a:r>
              <a:rPr lang="en-US" dirty="0" smtClean="0"/>
              <a:t>Dealing with cloaked regions (Third trusted party and </a:t>
            </a:r>
            <a:r>
              <a:rPr lang="en-US" dirty="0" smtClean="0"/>
              <a:t>P2P architectures)</a:t>
            </a:r>
          </a:p>
          <a:p>
            <a:pPr lvl="2">
              <a:lnSpc>
                <a:spcPct val="90000"/>
              </a:lnSpc>
              <a:buFont typeface="Wingdings" pitchFamily="2" charset="2"/>
              <a:buChar char="n"/>
            </a:pPr>
            <a:r>
              <a:rPr lang="en-US" dirty="0" smtClean="0"/>
              <a:t>Range Queries</a:t>
            </a:r>
          </a:p>
          <a:p>
            <a:pPr lvl="2">
              <a:lnSpc>
                <a:spcPct val="90000"/>
              </a:lnSpc>
              <a:buFont typeface="Wingdings" pitchFamily="2" charset="2"/>
              <a:buChar char="n"/>
            </a:pPr>
            <a:r>
              <a:rPr lang="en-US" b="1" dirty="0" smtClean="0">
                <a:solidFill>
                  <a:srgbClr val="C00000"/>
                </a:solidFill>
              </a:rPr>
              <a:t>Aggregate Queries</a:t>
            </a:r>
          </a:p>
          <a:p>
            <a:pPr lvl="2">
              <a:lnSpc>
                <a:spcPct val="90000"/>
              </a:lnSpc>
              <a:buFont typeface="Wingdings" pitchFamily="2" charset="2"/>
              <a:buChar char="n"/>
            </a:pPr>
            <a:r>
              <a:rPr lang="en-US" dirty="0" smtClean="0"/>
              <a:t>Nearest-Neighbor Queries</a:t>
            </a:r>
          </a:p>
          <a:p>
            <a:pPr lvl="2">
              <a:lnSpc>
                <a:spcPct val="90000"/>
              </a:lnSpc>
              <a:buFont typeface="Wingdings" pitchFamily="2" charset="2"/>
              <a:buChar char="n"/>
            </a:pPr>
            <a:endParaRPr lang="en-US" dirty="0" smtClean="0"/>
          </a:p>
          <a:p>
            <a:pPr>
              <a:lnSpc>
                <a:spcPct val="90000"/>
              </a:lnSpc>
              <a:buFont typeface="Wingdings" pitchFamily="2" charset="2"/>
              <a:buChar char="n"/>
            </a:pPr>
            <a:r>
              <a:rPr lang="en-US" b="0" dirty="0" smtClean="0">
                <a:solidFill>
                  <a:schemeClr val="bg2"/>
                </a:solidFill>
              </a:rPr>
              <a:t>PART </a:t>
            </a:r>
            <a:r>
              <a:rPr lang="en-US" b="0" dirty="0">
                <a:solidFill>
                  <a:schemeClr val="bg2"/>
                </a:solidFill>
              </a:rPr>
              <a:t>V: Summary and Future Research Directions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p:cNvSpPr>
            <a:spLocks noGrp="1"/>
          </p:cNvSpPr>
          <p:nvPr>
            <p:ph type="sldNum" sz="quarter" idx="10"/>
          </p:nvPr>
        </p:nvSpPr>
        <p:spPr/>
        <p:txBody>
          <a:bodyPr/>
          <a:lstStyle/>
          <a:p>
            <a:fld id="{23BBB7AD-257E-48FB-BE84-D29275737B70}" type="slidenum">
              <a:rPr lang="en-US" altLang="ko-KR"/>
              <a:pPr/>
              <a:t>103</a:t>
            </a:fld>
            <a:endParaRPr lang="en-US" altLang="ko-KR"/>
          </a:p>
        </p:txBody>
      </p:sp>
      <p:sp>
        <p:nvSpPr>
          <p:cNvPr id="47" name="Date Placeholder 4"/>
          <p:cNvSpPr>
            <a:spLocks noGrp="1"/>
          </p:cNvSpPr>
          <p:nvPr>
            <p:ph type="dt" sz="half" idx="11"/>
          </p:nvPr>
        </p:nvSpPr>
        <p:spPr/>
        <p:txBody>
          <a:bodyPr/>
          <a:lstStyle/>
          <a:p>
            <a:r>
              <a:rPr lang="en-US"/>
              <a:t>Tutorial: ICDM 2008</a:t>
            </a:r>
            <a:endParaRPr lang="en-US" altLang="ko-KR"/>
          </a:p>
        </p:txBody>
      </p:sp>
      <p:sp>
        <p:nvSpPr>
          <p:cNvPr id="48" name="Footer Placeholder 5"/>
          <p:cNvSpPr>
            <a:spLocks noGrp="1"/>
          </p:cNvSpPr>
          <p:nvPr>
            <p:ph type="ftr" sz="quarter" idx="12"/>
          </p:nvPr>
        </p:nvSpPr>
        <p:spPr/>
        <p:txBody>
          <a:bodyPr/>
          <a:lstStyle/>
          <a:p>
            <a:r>
              <a:rPr lang="en-US" altLang="ko-KR"/>
              <a:t>Mohamed F. Mokbel</a:t>
            </a:r>
          </a:p>
        </p:txBody>
      </p:sp>
      <p:sp>
        <p:nvSpPr>
          <p:cNvPr id="390146" name="Oval 2"/>
          <p:cNvSpPr>
            <a:spLocks noChangeAspect="1" noChangeArrowheads="1"/>
          </p:cNvSpPr>
          <p:nvPr/>
        </p:nvSpPr>
        <p:spPr bwMode="auto">
          <a:xfrm>
            <a:off x="2843213" y="1778000"/>
            <a:ext cx="1189037" cy="1189038"/>
          </a:xfrm>
          <a:prstGeom prst="ellipse">
            <a:avLst/>
          </a:prstGeom>
          <a:solidFill>
            <a:srgbClr val="FFCC99">
              <a:alpha val="30000"/>
            </a:srgbClr>
          </a:solidFill>
          <a:ln w="12700" algn="ctr">
            <a:solidFill>
              <a:srgbClr val="FF9900"/>
            </a:solidFill>
            <a:prstDash val="dash"/>
            <a:round/>
            <a:headEnd/>
            <a:tailEnd/>
          </a:ln>
          <a:effectLst/>
        </p:spPr>
        <p:txBody>
          <a:bodyPr wrap="none" anchor="ctr"/>
          <a:lstStyle/>
          <a:p>
            <a:endParaRPr lang="en-US"/>
          </a:p>
        </p:txBody>
      </p:sp>
      <p:sp>
        <p:nvSpPr>
          <p:cNvPr id="390147" name="Oval 3"/>
          <p:cNvSpPr>
            <a:spLocks noChangeAspect="1" noChangeArrowheads="1"/>
          </p:cNvSpPr>
          <p:nvPr/>
        </p:nvSpPr>
        <p:spPr bwMode="auto">
          <a:xfrm>
            <a:off x="1462088" y="3048000"/>
            <a:ext cx="1189037" cy="1189038"/>
          </a:xfrm>
          <a:prstGeom prst="ellipse">
            <a:avLst/>
          </a:prstGeom>
          <a:solidFill>
            <a:srgbClr val="FFCC99">
              <a:alpha val="30000"/>
            </a:srgbClr>
          </a:solidFill>
          <a:ln w="12700" algn="ctr">
            <a:solidFill>
              <a:srgbClr val="FF9900"/>
            </a:solidFill>
            <a:prstDash val="dash"/>
            <a:round/>
            <a:headEnd/>
            <a:tailEnd/>
          </a:ln>
          <a:effectLst/>
        </p:spPr>
        <p:txBody>
          <a:bodyPr wrap="none" anchor="ctr"/>
          <a:lstStyle/>
          <a:p>
            <a:endParaRPr lang="en-US"/>
          </a:p>
        </p:txBody>
      </p:sp>
      <p:sp>
        <p:nvSpPr>
          <p:cNvPr id="390148" name="Oval 4"/>
          <p:cNvSpPr>
            <a:spLocks noChangeAspect="1" noChangeArrowheads="1"/>
          </p:cNvSpPr>
          <p:nvPr/>
        </p:nvSpPr>
        <p:spPr bwMode="auto">
          <a:xfrm>
            <a:off x="2998788" y="3046413"/>
            <a:ext cx="1189037" cy="1189037"/>
          </a:xfrm>
          <a:prstGeom prst="ellipse">
            <a:avLst/>
          </a:prstGeom>
          <a:solidFill>
            <a:srgbClr val="FFCC99">
              <a:alpha val="30000"/>
            </a:srgbClr>
          </a:solidFill>
          <a:ln w="12700" algn="ctr">
            <a:solidFill>
              <a:srgbClr val="FF9900"/>
            </a:solidFill>
            <a:prstDash val="dash"/>
            <a:round/>
            <a:headEnd/>
            <a:tailEnd/>
          </a:ln>
          <a:effectLst/>
        </p:spPr>
        <p:txBody>
          <a:bodyPr wrap="none" anchor="ctr"/>
          <a:lstStyle/>
          <a:p>
            <a:endParaRPr lang="en-US"/>
          </a:p>
        </p:txBody>
      </p:sp>
      <p:sp>
        <p:nvSpPr>
          <p:cNvPr id="390149" name="Oval 5"/>
          <p:cNvSpPr>
            <a:spLocks noChangeAspect="1" noChangeArrowheads="1"/>
          </p:cNvSpPr>
          <p:nvPr/>
        </p:nvSpPr>
        <p:spPr bwMode="auto">
          <a:xfrm>
            <a:off x="2268538" y="3086100"/>
            <a:ext cx="1189037" cy="1189038"/>
          </a:xfrm>
          <a:prstGeom prst="ellipse">
            <a:avLst/>
          </a:prstGeom>
          <a:solidFill>
            <a:srgbClr val="FFCC99">
              <a:alpha val="30000"/>
            </a:srgbClr>
          </a:solidFill>
          <a:ln w="12700" algn="ctr">
            <a:solidFill>
              <a:srgbClr val="FF9900"/>
            </a:solidFill>
            <a:prstDash val="dash"/>
            <a:round/>
            <a:headEnd/>
            <a:tailEnd/>
          </a:ln>
          <a:effectLst/>
        </p:spPr>
        <p:txBody>
          <a:bodyPr wrap="none" anchor="ctr"/>
          <a:lstStyle/>
          <a:p>
            <a:endParaRPr lang="en-US"/>
          </a:p>
        </p:txBody>
      </p:sp>
      <p:sp>
        <p:nvSpPr>
          <p:cNvPr id="390150" name="Oval 6"/>
          <p:cNvSpPr>
            <a:spLocks noChangeAspect="1" noChangeArrowheads="1"/>
          </p:cNvSpPr>
          <p:nvPr/>
        </p:nvSpPr>
        <p:spPr bwMode="auto">
          <a:xfrm>
            <a:off x="1500188" y="2201863"/>
            <a:ext cx="1189037" cy="1189037"/>
          </a:xfrm>
          <a:prstGeom prst="ellipse">
            <a:avLst/>
          </a:prstGeom>
          <a:solidFill>
            <a:srgbClr val="FFCC99">
              <a:alpha val="30000"/>
            </a:srgbClr>
          </a:solidFill>
          <a:ln w="12700" algn="ctr">
            <a:solidFill>
              <a:srgbClr val="FF9900"/>
            </a:solidFill>
            <a:prstDash val="dash"/>
            <a:round/>
            <a:headEnd/>
            <a:tailEnd/>
          </a:ln>
          <a:effectLst/>
        </p:spPr>
        <p:txBody>
          <a:bodyPr wrap="none" anchor="ctr"/>
          <a:lstStyle/>
          <a:p>
            <a:endParaRPr lang="en-US"/>
          </a:p>
        </p:txBody>
      </p:sp>
      <p:sp>
        <p:nvSpPr>
          <p:cNvPr id="390151" name="Rectangle 7"/>
          <p:cNvSpPr>
            <a:spLocks noGrp="1" noChangeArrowheads="1"/>
          </p:cNvSpPr>
          <p:nvPr>
            <p:ph type="title"/>
          </p:nvPr>
        </p:nvSpPr>
        <p:spPr/>
        <p:txBody>
          <a:bodyPr/>
          <a:lstStyle/>
          <a:p>
            <a:r>
              <a:rPr lang="en-US" sz="2800"/>
              <a:t>Aggregate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a:t>
            </a:r>
          </a:p>
        </p:txBody>
      </p:sp>
      <p:sp>
        <p:nvSpPr>
          <p:cNvPr id="390152" name="Rectangle 8"/>
          <p:cNvSpPr>
            <a:spLocks noChangeArrowheads="1"/>
          </p:cNvSpPr>
          <p:nvPr/>
        </p:nvSpPr>
        <p:spPr bwMode="auto">
          <a:xfrm>
            <a:off x="1958975" y="2662238"/>
            <a:ext cx="1268413" cy="882650"/>
          </a:xfrm>
          <a:prstGeom prst="rect">
            <a:avLst/>
          </a:prstGeom>
          <a:noFill/>
          <a:ln w="38100" algn="ctr">
            <a:solidFill>
              <a:srgbClr val="FF9900"/>
            </a:solidFill>
            <a:miter lim="800000"/>
            <a:headEnd/>
            <a:tailEnd/>
          </a:ln>
          <a:effectLst/>
        </p:spPr>
        <p:txBody>
          <a:bodyPr wrap="none" anchor="ctr"/>
          <a:lstStyle/>
          <a:p>
            <a:endParaRPr lang="en-US"/>
          </a:p>
        </p:txBody>
      </p:sp>
      <p:sp>
        <p:nvSpPr>
          <p:cNvPr id="390153" name="Rectangle 9"/>
          <p:cNvSpPr>
            <a:spLocks noGrp="1" noChangeArrowheads="1"/>
          </p:cNvSpPr>
          <p:nvPr>
            <p:ph type="body" idx="1"/>
          </p:nvPr>
        </p:nvSpPr>
        <p:spPr>
          <a:xfrm>
            <a:off x="385763" y="1163638"/>
            <a:ext cx="8758237" cy="614362"/>
          </a:xfrm>
          <a:noFill/>
          <a:ln/>
        </p:spPr>
        <p:txBody>
          <a:bodyPr/>
          <a:lstStyle/>
          <a:p>
            <a:pPr>
              <a:buFont typeface="Wingdings" pitchFamily="2" charset="2"/>
              <a:buChar char="n"/>
            </a:pPr>
            <a:r>
              <a:rPr lang="en-US" b="0"/>
              <a:t>How many gas stations within </a:t>
            </a:r>
            <a:r>
              <a:rPr lang="en-US" b="0" i="1"/>
              <a:t>x</a:t>
            </a:r>
            <a:r>
              <a:rPr lang="en-US" b="0"/>
              <a:t> miles of my location</a:t>
            </a:r>
          </a:p>
        </p:txBody>
      </p:sp>
      <p:sp>
        <p:nvSpPr>
          <p:cNvPr id="390154" name="Oval 10"/>
          <p:cNvSpPr>
            <a:spLocks noChangeArrowheads="1"/>
          </p:cNvSpPr>
          <p:nvPr/>
        </p:nvSpPr>
        <p:spPr bwMode="auto">
          <a:xfrm>
            <a:off x="1038225" y="2354263"/>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90155" name="Oval 11"/>
          <p:cNvSpPr>
            <a:spLocks noChangeArrowheads="1"/>
          </p:cNvSpPr>
          <p:nvPr/>
        </p:nvSpPr>
        <p:spPr bwMode="auto">
          <a:xfrm>
            <a:off x="3305175" y="2278063"/>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90156" name="Oval 12"/>
          <p:cNvSpPr>
            <a:spLocks noChangeArrowheads="1"/>
          </p:cNvSpPr>
          <p:nvPr/>
        </p:nvSpPr>
        <p:spPr bwMode="auto">
          <a:xfrm>
            <a:off x="2382838" y="1739900"/>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90157" name="Oval 13"/>
          <p:cNvSpPr>
            <a:spLocks noChangeArrowheads="1"/>
          </p:cNvSpPr>
          <p:nvPr/>
        </p:nvSpPr>
        <p:spPr bwMode="auto">
          <a:xfrm>
            <a:off x="3497263" y="3508375"/>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90158" name="Oval 14"/>
          <p:cNvSpPr>
            <a:spLocks noChangeArrowheads="1"/>
          </p:cNvSpPr>
          <p:nvPr/>
        </p:nvSpPr>
        <p:spPr bwMode="auto">
          <a:xfrm>
            <a:off x="2767013" y="3582988"/>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90159" name="Oval 15"/>
          <p:cNvSpPr>
            <a:spLocks noChangeArrowheads="1"/>
          </p:cNvSpPr>
          <p:nvPr/>
        </p:nvSpPr>
        <p:spPr bwMode="auto">
          <a:xfrm>
            <a:off x="2000250" y="2700338"/>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90160" name="Oval 16"/>
          <p:cNvSpPr>
            <a:spLocks noChangeArrowheads="1"/>
          </p:cNvSpPr>
          <p:nvPr/>
        </p:nvSpPr>
        <p:spPr bwMode="auto">
          <a:xfrm>
            <a:off x="1116013" y="4006850"/>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90161" name="Oval 17"/>
          <p:cNvSpPr>
            <a:spLocks noChangeArrowheads="1"/>
          </p:cNvSpPr>
          <p:nvPr/>
        </p:nvSpPr>
        <p:spPr bwMode="auto">
          <a:xfrm>
            <a:off x="1922463" y="3584575"/>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90162" name="Line 18"/>
          <p:cNvSpPr>
            <a:spLocks noChangeShapeType="1"/>
          </p:cNvSpPr>
          <p:nvPr/>
        </p:nvSpPr>
        <p:spPr bwMode="auto">
          <a:xfrm>
            <a:off x="3227388" y="3122613"/>
            <a:ext cx="614362" cy="1587"/>
          </a:xfrm>
          <a:prstGeom prst="line">
            <a:avLst/>
          </a:prstGeom>
          <a:noFill/>
          <a:ln w="38100">
            <a:solidFill>
              <a:srgbClr val="A50021"/>
            </a:solidFill>
            <a:round/>
            <a:headEnd/>
            <a:tailEnd type="triangle" w="med" len="med"/>
          </a:ln>
          <a:effectLst/>
        </p:spPr>
        <p:txBody>
          <a:bodyPr wrap="none" anchor="ctr"/>
          <a:lstStyle/>
          <a:p>
            <a:endParaRPr lang="en-US"/>
          </a:p>
        </p:txBody>
      </p:sp>
      <p:sp>
        <p:nvSpPr>
          <p:cNvPr id="390163" name="Line 19"/>
          <p:cNvSpPr>
            <a:spLocks noChangeShapeType="1"/>
          </p:cNvSpPr>
          <p:nvPr/>
        </p:nvSpPr>
        <p:spPr bwMode="auto">
          <a:xfrm flipH="1">
            <a:off x="1346200" y="3122613"/>
            <a:ext cx="614363" cy="1587"/>
          </a:xfrm>
          <a:prstGeom prst="line">
            <a:avLst/>
          </a:prstGeom>
          <a:noFill/>
          <a:ln w="38100">
            <a:solidFill>
              <a:srgbClr val="A50021"/>
            </a:solidFill>
            <a:round/>
            <a:headEnd/>
            <a:tailEnd type="triangle" w="med" len="med"/>
          </a:ln>
          <a:effectLst/>
        </p:spPr>
        <p:txBody>
          <a:bodyPr wrap="none" anchor="ctr"/>
          <a:lstStyle/>
          <a:p>
            <a:endParaRPr lang="en-US"/>
          </a:p>
        </p:txBody>
      </p:sp>
      <p:sp>
        <p:nvSpPr>
          <p:cNvPr id="390164" name="Line 20"/>
          <p:cNvSpPr>
            <a:spLocks noChangeShapeType="1"/>
          </p:cNvSpPr>
          <p:nvPr/>
        </p:nvSpPr>
        <p:spPr bwMode="auto">
          <a:xfrm rot="16200000" flipH="1">
            <a:off x="2303463" y="3851275"/>
            <a:ext cx="614362" cy="1588"/>
          </a:xfrm>
          <a:prstGeom prst="line">
            <a:avLst/>
          </a:prstGeom>
          <a:noFill/>
          <a:ln w="38100">
            <a:solidFill>
              <a:srgbClr val="A50021"/>
            </a:solidFill>
            <a:round/>
            <a:headEnd/>
            <a:tailEnd type="triangle" w="med" len="med"/>
          </a:ln>
          <a:effectLst/>
        </p:spPr>
        <p:txBody>
          <a:bodyPr wrap="none" anchor="ctr"/>
          <a:lstStyle/>
          <a:p>
            <a:endParaRPr lang="en-US"/>
          </a:p>
        </p:txBody>
      </p:sp>
      <p:sp>
        <p:nvSpPr>
          <p:cNvPr id="390165" name="Line 21"/>
          <p:cNvSpPr>
            <a:spLocks noChangeShapeType="1"/>
          </p:cNvSpPr>
          <p:nvPr/>
        </p:nvSpPr>
        <p:spPr bwMode="auto">
          <a:xfrm rot="5400000" flipH="1" flipV="1">
            <a:off x="2306637" y="2354263"/>
            <a:ext cx="614363" cy="1588"/>
          </a:xfrm>
          <a:prstGeom prst="line">
            <a:avLst/>
          </a:prstGeom>
          <a:noFill/>
          <a:ln w="38100">
            <a:solidFill>
              <a:srgbClr val="A50021"/>
            </a:solidFill>
            <a:round/>
            <a:headEnd/>
            <a:tailEnd type="triangle" w="med" len="med"/>
          </a:ln>
          <a:effectLst/>
        </p:spPr>
        <p:txBody>
          <a:bodyPr wrap="none" anchor="ctr"/>
          <a:lstStyle/>
          <a:p>
            <a:endParaRPr lang="en-US"/>
          </a:p>
        </p:txBody>
      </p:sp>
      <p:sp>
        <p:nvSpPr>
          <p:cNvPr id="390166" name="AutoShape 22"/>
          <p:cNvSpPr>
            <a:spLocks noChangeArrowheads="1"/>
          </p:cNvSpPr>
          <p:nvPr/>
        </p:nvSpPr>
        <p:spPr bwMode="auto">
          <a:xfrm>
            <a:off x="1346200" y="2047875"/>
            <a:ext cx="2495550" cy="2111375"/>
          </a:xfrm>
          <a:prstGeom prst="roundRect">
            <a:avLst>
              <a:gd name="adj" fmla="val 16667"/>
            </a:avLst>
          </a:prstGeom>
          <a:noFill/>
          <a:ln w="38100" algn="ctr">
            <a:solidFill>
              <a:srgbClr val="A50021"/>
            </a:solidFill>
            <a:round/>
            <a:headEnd/>
            <a:tailEnd/>
          </a:ln>
          <a:effectLst/>
        </p:spPr>
        <p:txBody>
          <a:bodyPr wrap="none" anchor="ctr"/>
          <a:lstStyle/>
          <a:p>
            <a:endParaRPr lang="en-US"/>
          </a:p>
        </p:txBody>
      </p:sp>
      <p:grpSp>
        <p:nvGrpSpPr>
          <p:cNvPr id="390209" name="Group 65"/>
          <p:cNvGrpSpPr>
            <a:grpSpLocks/>
          </p:cNvGrpSpPr>
          <p:nvPr/>
        </p:nvGrpSpPr>
        <p:grpSpPr bwMode="auto">
          <a:xfrm>
            <a:off x="4803775" y="1701800"/>
            <a:ext cx="4340225" cy="3916363"/>
            <a:chOff x="3026" y="1072"/>
            <a:chExt cx="2734" cy="2467"/>
          </a:xfrm>
        </p:grpSpPr>
        <p:sp>
          <p:nvSpPr>
            <p:cNvPr id="390173" name="Oval 29"/>
            <p:cNvSpPr>
              <a:spLocks noChangeAspect="1" noChangeArrowheads="1"/>
            </p:cNvSpPr>
            <p:nvPr/>
          </p:nvSpPr>
          <p:spPr bwMode="auto">
            <a:xfrm>
              <a:off x="3189" y="1522"/>
              <a:ext cx="1104" cy="1062"/>
            </a:xfrm>
            <a:prstGeom prst="ellipse">
              <a:avLst/>
            </a:prstGeom>
            <a:solidFill>
              <a:srgbClr val="FFCC99">
                <a:alpha val="50000"/>
              </a:srgbClr>
            </a:solidFill>
            <a:ln w="38100" algn="ctr">
              <a:solidFill>
                <a:srgbClr val="FF9900"/>
              </a:solidFill>
              <a:round/>
              <a:headEnd/>
              <a:tailEnd/>
            </a:ln>
            <a:effectLst/>
          </p:spPr>
          <p:txBody>
            <a:bodyPr wrap="none" anchor="ctr"/>
            <a:lstStyle/>
            <a:p>
              <a:endParaRPr lang="en-US"/>
            </a:p>
          </p:txBody>
        </p:sp>
        <p:sp>
          <p:nvSpPr>
            <p:cNvPr id="390174" name="Oval 30"/>
            <p:cNvSpPr>
              <a:spLocks noChangeAspect="1" noChangeArrowheads="1"/>
            </p:cNvSpPr>
            <p:nvPr/>
          </p:nvSpPr>
          <p:spPr bwMode="auto">
            <a:xfrm>
              <a:off x="4436" y="1144"/>
              <a:ext cx="1103" cy="1061"/>
            </a:xfrm>
            <a:prstGeom prst="ellipse">
              <a:avLst/>
            </a:prstGeom>
            <a:solidFill>
              <a:srgbClr val="FFCC99">
                <a:alpha val="50000"/>
              </a:srgbClr>
            </a:solidFill>
            <a:ln w="38100" algn="ctr">
              <a:solidFill>
                <a:srgbClr val="FF9900"/>
              </a:solidFill>
              <a:round/>
              <a:headEnd/>
              <a:tailEnd/>
            </a:ln>
            <a:effectLst/>
          </p:spPr>
          <p:txBody>
            <a:bodyPr wrap="none" anchor="ctr"/>
            <a:lstStyle/>
            <a:p>
              <a:endParaRPr lang="en-US"/>
            </a:p>
          </p:txBody>
        </p:sp>
        <p:sp>
          <p:nvSpPr>
            <p:cNvPr id="390175" name="Rectangle 31"/>
            <p:cNvSpPr>
              <a:spLocks noChangeArrowheads="1"/>
            </p:cNvSpPr>
            <p:nvPr/>
          </p:nvSpPr>
          <p:spPr bwMode="auto">
            <a:xfrm>
              <a:off x="3147" y="1072"/>
              <a:ext cx="2443" cy="842"/>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390176" name="Rectangle 32"/>
            <p:cNvSpPr>
              <a:spLocks noChangeArrowheads="1"/>
            </p:cNvSpPr>
            <p:nvPr/>
          </p:nvSpPr>
          <p:spPr bwMode="auto">
            <a:xfrm>
              <a:off x="3422" y="1289"/>
              <a:ext cx="1766" cy="363"/>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a:solidFill>
                    <a:srgbClr val="990033"/>
                  </a:solidFill>
                  <a:latin typeface="Times New Roman" pitchFamily="18" charset="0"/>
                  <a:ea typeface="HyhwpEQ" pitchFamily="18" charset="-127"/>
                </a:rPr>
                <a:t>Answer per area</a:t>
              </a:r>
            </a:p>
          </p:txBody>
        </p:sp>
        <p:sp>
          <p:nvSpPr>
            <p:cNvPr id="390177" name="Oval 33"/>
            <p:cNvSpPr>
              <a:spLocks noChangeAspect="1" noChangeArrowheads="1"/>
            </p:cNvSpPr>
            <p:nvPr/>
          </p:nvSpPr>
          <p:spPr bwMode="auto">
            <a:xfrm>
              <a:off x="3154" y="2277"/>
              <a:ext cx="1104" cy="1062"/>
            </a:xfrm>
            <a:prstGeom prst="ellipse">
              <a:avLst/>
            </a:prstGeom>
            <a:solidFill>
              <a:srgbClr val="FFCC99">
                <a:alpha val="50000"/>
              </a:srgbClr>
            </a:solidFill>
            <a:ln w="38100" algn="ctr">
              <a:solidFill>
                <a:srgbClr val="FF9900"/>
              </a:solidFill>
              <a:round/>
              <a:headEnd/>
              <a:tailEnd/>
            </a:ln>
            <a:effectLst/>
          </p:spPr>
          <p:txBody>
            <a:bodyPr wrap="none" anchor="ctr"/>
            <a:lstStyle/>
            <a:p>
              <a:endParaRPr lang="en-US"/>
            </a:p>
          </p:txBody>
        </p:sp>
        <p:sp>
          <p:nvSpPr>
            <p:cNvPr id="390178" name="Oval 34"/>
            <p:cNvSpPr>
              <a:spLocks noChangeAspect="1" noChangeArrowheads="1"/>
            </p:cNvSpPr>
            <p:nvPr/>
          </p:nvSpPr>
          <p:spPr bwMode="auto">
            <a:xfrm>
              <a:off x="4486" y="2328"/>
              <a:ext cx="1104" cy="1062"/>
            </a:xfrm>
            <a:prstGeom prst="ellipse">
              <a:avLst/>
            </a:prstGeom>
            <a:solidFill>
              <a:srgbClr val="FFCC99">
                <a:alpha val="50000"/>
              </a:srgbClr>
            </a:solidFill>
            <a:ln w="38100" algn="ctr">
              <a:solidFill>
                <a:srgbClr val="FF9900"/>
              </a:solidFill>
              <a:round/>
              <a:headEnd/>
              <a:tailEnd/>
            </a:ln>
            <a:effectLst/>
          </p:spPr>
          <p:txBody>
            <a:bodyPr wrap="none" anchor="ctr"/>
            <a:lstStyle/>
            <a:p>
              <a:endParaRPr lang="en-US"/>
            </a:p>
          </p:txBody>
        </p:sp>
        <p:sp>
          <p:nvSpPr>
            <p:cNvPr id="390179" name="Oval 35"/>
            <p:cNvSpPr>
              <a:spLocks noChangeAspect="1" noChangeArrowheads="1"/>
            </p:cNvSpPr>
            <p:nvPr/>
          </p:nvSpPr>
          <p:spPr bwMode="auto">
            <a:xfrm>
              <a:off x="3902" y="2311"/>
              <a:ext cx="1104" cy="1062"/>
            </a:xfrm>
            <a:prstGeom prst="ellipse">
              <a:avLst/>
            </a:prstGeom>
            <a:solidFill>
              <a:srgbClr val="FFCC99">
                <a:alpha val="50000"/>
              </a:srgbClr>
            </a:solidFill>
            <a:ln w="38100" algn="ctr">
              <a:solidFill>
                <a:srgbClr val="FF9900"/>
              </a:solidFill>
              <a:round/>
              <a:headEnd/>
              <a:tailEnd/>
            </a:ln>
            <a:effectLst/>
          </p:spPr>
          <p:txBody>
            <a:bodyPr wrap="none" anchor="ctr"/>
            <a:lstStyle/>
            <a:p>
              <a:endParaRPr lang="en-US"/>
            </a:p>
          </p:txBody>
        </p:sp>
        <p:sp>
          <p:nvSpPr>
            <p:cNvPr id="390180" name="Rectangle 36"/>
            <p:cNvSpPr>
              <a:spLocks noChangeArrowheads="1"/>
            </p:cNvSpPr>
            <p:nvPr/>
          </p:nvSpPr>
          <p:spPr bwMode="auto">
            <a:xfrm>
              <a:off x="3615" y="1933"/>
              <a:ext cx="1177" cy="788"/>
            </a:xfrm>
            <a:prstGeom prst="rect">
              <a:avLst/>
            </a:prstGeom>
            <a:noFill/>
            <a:ln w="38100" algn="ctr">
              <a:solidFill>
                <a:srgbClr val="FF9900"/>
              </a:solidFill>
              <a:miter lim="800000"/>
              <a:headEnd/>
              <a:tailEnd/>
            </a:ln>
            <a:effectLst/>
          </p:spPr>
          <p:txBody>
            <a:bodyPr wrap="none" anchor="ctr"/>
            <a:lstStyle/>
            <a:p>
              <a:endParaRPr lang="en-US"/>
            </a:p>
          </p:txBody>
        </p:sp>
        <p:sp>
          <p:nvSpPr>
            <p:cNvPr id="390181" name="Oval 37"/>
            <p:cNvSpPr>
              <a:spLocks noChangeArrowheads="1"/>
            </p:cNvSpPr>
            <p:nvPr/>
          </p:nvSpPr>
          <p:spPr bwMode="auto">
            <a:xfrm>
              <a:off x="3664" y="2374"/>
              <a:ext cx="144" cy="144"/>
            </a:xfrm>
            <a:prstGeom prst="ellipse">
              <a:avLst/>
            </a:prstGeom>
            <a:solidFill>
              <a:srgbClr val="FF0000"/>
            </a:solidFill>
            <a:ln w="12700" algn="ctr">
              <a:solidFill>
                <a:schemeClr val="tx1"/>
              </a:solidFill>
              <a:round/>
              <a:headEnd/>
              <a:tailEnd/>
            </a:ln>
            <a:effectLst/>
          </p:spPr>
          <p:txBody>
            <a:bodyPr wrap="none" anchor="ctr"/>
            <a:lstStyle/>
            <a:p>
              <a:endParaRPr lang="en-US"/>
            </a:p>
          </p:txBody>
        </p:sp>
        <p:sp>
          <p:nvSpPr>
            <p:cNvPr id="390182" name="Oval 38"/>
            <p:cNvSpPr>
              <a:spLocks noChangeArrowheads="1"/>
            </p:cNvSpPr>
            <p:nvPr/>
          </p:nvSpPr>
          <p:spPr bwMode="auto">
            <a:xfrm>
              <a:off x="3857" y="2374"/>
              <a:ext cx="144" cy="144"/>
            </a:xfrm>
            <a:prstGeom prst="ellipse">
              <a:avLst/>
            </a:prstGeom>
            <a:solidFill>
              <a:srgbClr val="FFFF00"/>
            </a:solidFill>
            <a:ln w="12700" algn="ctr">
              <a:solidFill>
                <a:schemeClr val="tx1"/>
              </a:solidFill>
              <a:round/>
              <a:headEnd/>
              <a:tailEnd/>
            </a:ln>
            <a:effectLst/>
          </p:spPr>
          <p:txBody>
            <a:bodyPr wrap="none" anchor="ctr"/>
            <a:lstStyle/>
            <a:p>
              <a:endParaRPr lang="en-US"/>
            </a:p>
          </p:txBody>
        </p:sp>
        <p:sp>
          <p:nvSpPr>
            <p:cNvPr id="390183" name="Oval 39"/>
            <p:cNvSpPr>
              <a:spLocks noChangeArrowheads="1"/>
            </p:cNvSpPr>
            <p:nvPr/>
          </p:nvSpPr>
          <p:spPr bwMode="auto">
            <a:xfrm>
              <a:off x="4583" y="2544"/>
              <a:ext cx="144" cy="144"/>
            </a:xfrm>
            <a:prstGeom prst="ellipse">
              <a:avLst/>
            </a:prstGeom>
            <a:solidFill>
              <a:srgbClr val="FF00FF"/>
            </a:solidFill>
            <a:ln w="12700" algn="ctr">
              <a:solidFill>
                <a:schemeClr val="tx1"/>
              </a:solidFill>
              <a:round/>
              <a:headEnd/>
              <a:tailEnd/>
            </a:ln>
            <a:effectLst/>
          </p:spPr>
          <p:txBody>
            <a:bodyPr wrap="none" anchor="ctr"/>
            <a:lstStyle/>
            <a:p>
              <a:endParaRPr lang="en-US"/>
            </a:p>
          </p:txBody>
        </p:sp>
        <p:sp>
          <p:nvSpPr>
            <p:cNvPr id="390184" name="Oval 40"/>
            <p:cNvSpPr>
              <a:spLocks noChangeArrowheads="1"/>
            </p:cNvSpPr>
            <p:nvPr/>
          </p:nvSpPr>
          <p:spPr bwMode="auto">
            <a:xfrm>
              <a:off x="4607" y="1939"/>
              <a:ext cx="144" cy="144"/>
            </a:xfrm>
            <a:prstGeom prst="ellipse">
              <a:avLst/>
            </a:prstGeom>
            <a:solidFill>
              <a:srgbClr val="00FF00"/>
            </a:solidFill>
            <a:ln w="12700" algn="ctr">
              <a:solidFill>
                <a:schemeClr val="tx1"/>
              </a:solidFill>
              <a:round/>
              <a:headEnd/>
              <a:tailEnd/>
            </a:ln>
            <a:effectLst/>
          </p:spPr>
          <p:txBody>
            <a:bodyPr wrap="none" anchor="ctr"/>
            <a:lstStyle/>
            <a:p>
              <a:endParaRPr lang="en-US"/>
            </a:p>
          </p:txBody>
        </p:sp>
        <p:sp>
          <p:nvSpPr>
            <p:cNvPr id="390185" name="Oval 41"/>
            <p:cNvSpPr>
              <a:spLocks noChangeArrowheads="1"/>
            </p:cNvSpPr>
            <p:nvPr/>
          </p:nvSpPr>
          <p:spPr bwMode="auto">
            <a:xfrm>
              <a:off x="3930" y="2036"/>
              <a:ext cx="144" cy="144"/>
            </a:xfrm>
            <a:prstGeom prst="ellipse">
              <a:avLst/>
            </a:prstGeom>
            <a:solidFill>
              <a:srgbClr val="FF0000"/>
            </a:solidFill>
            <a:ln w="12700" algn="ctr">
              <a:solidFill>
                <a:schemeClr val="tx1"/>
              </a:solidFill>
              <a:round/>
              <a:headEnd/>
              <a:tailEnd/>
            </a:ln>
            <a:effectLst/>
          </p:spPr>
          <p:txBody>
            <a:bodyPr wrap="none" anchor="ctr"/>
            <a:lstStyle/>
            <a:p>
              <a:endParaRPr lang="en-US"/>
            </a:p>
          </p:txBody>
        </p:sp>
        <p:sp>
          <p:nvSpPr>
            <p:cNvPr id="390186" name="Oval 42"/>
            <p:cNvSpPr>
              <a:spLocks noChangeArrowheads="1"/>
            </p:cNvSpPr>
            <p:nvPr/>
          </p:nvSpPr>
          <p:spPr bwMode="auto">
            <a:xfrm>
              <a:off x="3712" y="2592"/>
              <a:ext cx="144" cy="144"/>
            </a:xfrm>
            <a:prstGeom prst="ellipse">
              <a:avLst/>
            </a:prstGeom>
            <a:solidFill>
              <a:srgbClr val="FFFF00"/>
            </a:solidFill>
            <a:ln w="12700" algn="ctr">
              <a:solidFill>
                <a:schemeClr val="tx1"/>
              </a:solidFill>
              <a:round/>
              <a:headEnd/>
              <a:tailEnd/>
            </a:ln>
            <a:effectLst/>
          </p:spPr>
          <p:txBody>
            <a:bodyPr wrap="none" anchor="ctr"/>
            <a:lstStyle/>
            <a:p>
              <a:endParaRPr lang="en-US"/>
            </a:p>
          </p:txBody>
        </p:sp>
        <p:sp>
          <p:nvSpPr>
            <p:cNvPr id="390187" name="Oval 43"/>
            <p:cNvSpPr>
              <a:spLocks noChangeArrowheads="1"/>
            </p:cNvSpPr>
            <p:nvPr/>
          </p:nvSpPr>
          <p:spPr bwMode="auto">
            <a:xfrm>
              <a:off x="3954" y="2568"/>
              <a:ext cx="144" cy="144"/>
            </a:xfrm>
            <a:prstGeom prst="ellipse">
              <a:avLst/>
            </a:prstGeom>
            <a:solidFill>
              <a:srgbClr val="FFFF00"/>
            </a:solidFill>
            <a:ln w="12700" algn="ctr">
              <a:solidFill>
                <a:schemeClr val="tx1"/>
              </a:solidFill>
              <a:round/>
              <a:headEnd/>
              <a:tailEnd/>
            </a:ln>
            <a:effectLst/>
          </p:spPr>
          <p:txBody>
            <a:bodyPr wrap="none" anchor="ctr"/>
            <a:lstStyle/>
            <a:p>
              <a:endParaRPr lang="en-US"/>
            </a:p>
          </p:txBody>
        </p:sp>
        <p:sp>
          <p:nvSpPr>
            <p:cNvPr id="390188" name="Oval 44"/>
            <p:cNvSpPr>
              <a:spLocks noChangeArrowheads="1"/>
            </p:cNvSpPr>
            <p:nvPr/>
          </p:nvSpPr>
          <p:spPr bwMode="auto">
            <a:xfrm>
              <a:off x="4075" y="2544"/>
              <a:ext cx="144" cy="144"/>
            </a:xfrm>
            <a:prstGeom prst="ellipse">
              <a:avLst/>
            </a:prstGeom>
            <a:solidFill>
              <a:srgbClr val="FF00FF"/>
            </a:solidFill>
            <a:ln w="12700" algn="ctr">
              <a:solidFill>
                <a:schemeClr val="tx1"/>
              </a:solidFill>
              <a:round/>
              <a:headEnd/>
              <a:tailEnd/>
            </a:ln>
            <a:effectLst/>
          </p:spPr>
          <p:txBody>
            <a:bodyPr wrap="none" anchor="ctr"/>
            <a:lstStyle/>
            <a:p>
              <a:endParaRPr lang="en-US"/>
            </a:p>
          </p:txBody>
        </p:sp>
        <p:sp>
          <p:nvSpPr>
            <p:cNvPr id="390189" name="Oval 45"/>
            <p:cNvSpPr>
              <a:spLocks noChangeArrowheads="1"/>
            </p:cNvSpPr>
            <p:nvPr/>
          </p:nvSpPr>
          <p:spPr bwMode="auto">
            <a:xfrm>
              <a:off x="4341" y="2495"/>
              <a:ext cx="144" cy="144"/>
            </a:xfrm>
            <a:prstGeom prst="ellipse">
              <a:avLst/>
            </a:prstGeom>
            <a:solidFill>
              <a:srgbClr val="FF00FF"/>
            </a:solidFill>
            <a:ln w="12700" algn="ctr">
              <a:solidFill>
                <a:schemeClr val="tx1"/>
              </a:solidFill>
              <a:round/>
              <a:headEnd/>
              <a:tailEnd/>
            </a:ln>
            <a:effectLst/>
          </p:spPr>
          <p:txBody>
            <a:bodyPr wrap="none" anchor="ctr"/>
            <a:lstStyle/>
            <a:p>
              <a:endParaRPr lang="en-US"/>
            </a:p>
          </p:txBody>
        </p:sp>
        <p:sp>
          <p:nvSpPr>
            <p:cNvPr id="390190" name="Oval 46"/>
            <p:cNvSpPr>
              <a:spLocks noChangeArrowheads="1"/>
            </p:cNvSpPr>
            <p:nvPr/>
          </p:nvSpPr>
          <p:spPr bwMode="auto">
            <a:xfrm>
              <a:off x="4631" y="2423"/>
              <a:ext cx="144" cy="144"/>
            </a:xfrm>
            <a:prstGeom prst="ellipse">
              <a:avLst/>
            </a:prstGeom>
            <a:solidFill>
              <a:srgbClr val="00CCFF"/>
            </a:solidFill>
            <a:ln w="12700" algn="ctr">
              <a:solidFill>
                <a:schemeClr val="tx1"/>
              </a:solidFill>
              <a:round/>
              <a:headEnd/>
              <a:tailEnd/>
            </a:ln>
            <a:effectLst/>
          </p:spPr>
          <p:txBody>
            <a:bodyPr wrap="none" anchor="ctr"/>
            <a:lstStyle/>
            <a:p>
              <a:endParaRPr lang="en-US"/>
            </a:p>
          </p:txBody>
        </p:sp>
        <p:sp>
          <p:nvSpPr>
            <p:cNvPr id="390191" name="Rectangle 47"/>
            <p:cNvSpPr>
              <a:spLocks noChangeArrowheads="1"/>
            </p:cNvSpPr>
            <p:nvPr/>
          </p:nvSpPr>
          <p:spPr bwMode="auto">
            <a:xfrm>
              <a:off x="3145" y="2740"/>
              <a:ext cx="2615" cy="799"/>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390192" name="Rectangle 48"/>
            <p:cNvSpPr>
              <a:spLocks noChangeArrowheads="1"/>
            </p:cNvSpPr>
            <p:nvPr/>
          </p:nvSpPr>
          <p:spPr bwMode="auto">
            <a:xfrm>
              <a:off x="4816" y="1677"/>
              <a:ext cx="774" cy="1161"/>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390193" name="Rectangle 49"/>
            <p:cNvSpPr>
              <a:spLocks noChangeArrowheads="1"/>
            </p:cNvSpPr>
            <p:nvPr/>
          </p:nvSpPr>
          <p:spPr bwMode="auto">
            <a:xfrm>
              <a:off x="3026" y="1774"/>
              <a:ext cx="576" cy="1161"/>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grpSp>
      <p:sp>
        <p:nvSpPr>
          <p:cNvPr id="390208" name="Rectangle 64"/>
          <p:cNvSpPr>
            <a:spLocks noChangeArrowheads="1"/>
          </p:cNvSpPr>
          <p:nvPr/>
        </p:nvSpPr>
        <p:spPr bwMode="auto">
          <a:xfrm>
            <a:off x="311150" y="4657725"/>
            <a:ext cx="8482013" cy="1536700"/>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Minimum = 0, Maximum = 2</a:t>
            </a:r>
          </a:p>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Prob (0) = 0.2, Prob(1) = 0.25 + 0.2 + 0.5 = 0.5, Prob(2) = 0.3</a:t>
            </a:r>
          </a:p>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Average = 1.1</a:t>
            </a:r>
          </a:p>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Alternatively, each area can be represented by an answer</a:t>
            </a:r>
          </a:p>
          <a:p>
            <a:pPr marL="457200" indent="-457200" algn="l">
              <a:spcBef>
                <a:spcPct val="20000"/>
              </a:spcBef>
              <a:buClr>
                <a:srgbClr val="CC0000"/>
              </a:buClr>
              <a:buFont typeface="Wingdings" pitchFamily="2" charset="2"/>
              <a:buChar char="n"/>
            </a:pPr>
            <a:endParaRPr lang="en-US">
              <a:latin typeface="Times New Roman" pitchFamily="18" charset="0"/>
              <a:ea typeface="HyhwpEQ"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0162"/>
                                        </p:tgtEl>
                                        <p:attrNameLst>
                                          <p:attrName>style.visibility</p:attrName>
                                        </p:attrNameLst>
                                      </p:cBhvr>
                                      <p:to>
                                        <p:strVal val="visible"/>
                                      </p:to>
                                    </p:set>
                                    <p:animEffect transition="in" filter="wipe(left)">
                                      <p:cBhvr>
                                        <p:cTn id="7" dur="500"/>
                                        <p:tgtEl>
                                          <p:spTgt spid="3901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0165"/>
                                        </p:tgtEl>
                                        <p:attrNameLst>
                                          <p:attrName>style.visibility</p:attrName>
                                        </p:attrNameLst>
                                      </p:cBhvr>
                                      <p:to>
                                        <p:strVal val="visible"/>
                                      </p:to>
                                    </p:set>
                                    <p:animEffect transition="in" filter="wipe(down)">
                                      <p:cBhvr>
                                        <p:cTn id="10" dur="500"/>
                                        <p:tgtEl>
                                          <p:spTgt spid="39016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90163"/>
                                        </p:tgtEl>
                                        <p:attrNameLst>
                                          <p:attrName>style.visibility</p:attrName>
                                        </p:attrNameLst>
                                      </p:cBhvr>
                                      <p:to>
                                        <p:strVal val="visible"/>
                                      </p:to>
                                    </p:set>
                                    <p:animEffect transition="in" filter="wipe(right)">
                                      <p:cBhvr>
                                        <p:cTn id="13" dur="500"/>
                                        <p:tgtEl>
                                          <p:spTgt spid="39016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90164"/>
                                        </p:tgtEl>
                                        <p:attrNameLst>
                                          <p:attrName>style.visibility</p:attrName>
                                        </p:attrNameLst>
                                      </p:cBhvr>
                                      <p:to>
                                        <p:strVal val="visible"/>
                                      </p:to>
                                    </p:set>
                                    <p:animEffect transition="in" filter="wipe(up)">
                                      <p:cBhvr>
                                        <p:cTn id="16" dur="500"/>
                                        <p:tgtEl>
                                          <p:spTgt spid="39016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01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390161"/>
                                        </p:tgtEl>
                                        <p:attrNameLst>
                                          <p:attrName>fillcolor</p:attrName>
                                        </p:attrNameLst>
                                      </p:cBhvr>
                                      <p:to>
                                        <a:srgbClr val="FFFF00"/>
                                      </p:to>
                                    </p:animClr>
                                    <p:set>
                                      <p:cBhvr>
                                        <p:cTn id="25" dur="500" fill="hold"/>
                                        <p:tgtEl>
                                          <p:spTgt spid="390161"/>
                                        </p:tgtEl>
                                        <p:attrNameLst>
                                          <p:attrName>fill.type</p:attrName>
                                        </p:attrNameLst>
                                      </p:cBhvr>
                                      <p:to>
                                        <p:strVal val="solid"/>
                                      </p:to>
                                    </p:set>
                                    <p:set>
                                      <p:cBhvr>
                                        <p:cTn id="26" dur="500" fill="hold"/>
                                        <p:tgtEl>
                                          <p:spTgt spid="390161"/>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390159"/>
                                        </p:tgtEl>
                                        <p:attrNameLst>
                                          <p:attrName>fillcolor</p:attrName>
                                        </p:attrNameLst>
                                      </p:cBhvr>
                                      <p:to>
                                        <a:srgbClr val="FF0000"/>
                                      </p:to>
                                    </p:animClr>
                                    <p:set>
                                      <p:cBhvr>
                                        <p:cTn id="29" dur="500" fill="hold"/>
                                        <p:tgtEl>
                                          <p:spTgt spid="390159"/>
                                        </p:tgtEl>
                                        <p:attrNameLst>
                                          <p:attrName>fill.type</p:attrName>
                                        </p:attrNameLst>
                                      </p:cBhvr>
                                      <p:to>
                                        <p:strVal val="solid"/>
                                      </p:to>
                                    </p:set>
                                    <p:set>
                                      <p:cBhvr>
                                        <p:cTn id="30" dur="500" fill="hold"/>
                                        <p:tgtEl>
                                          <p:spTgt spid="390159"/>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390158"/>
                                        </p:tgtEl>
                                        <p:attrNameLst>
                                          <p:attrName>fillcolor</p:attrName>
                                        </p:attrNameLst>
                                      </p:cBhvr>
                                      <p:to>
                                        <a:srgbClr val="FF00FF"/>
                                      </p:to>
                                    </p:animClr>
                                    <p:set>
                                      <p:cBhvr>
                                        <p:cTn id="33" dur="500" fill="hold"/>
                                        <p:tgtEl>
                                          <p:spTgt spid="390158"/>
                                        </p:tgtEl>
                                        <p:attrNameLst>
                                          <p:attrName>fill.type</p:attrName>
                                        </p:attrNameLst>
                                      </p:cBhvr>
                                      <p:to>
                                        <p:strVal val="solid"/>
                                      </p:to>
                                    </p:set>
                                    <p:set>
                                      <p:cBhvr>
                                        <p:cTn id="34" dur="500" fill="hold"/>
                                        <p:tgtEl>
                                          <p:spTgt spid="390158"/>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390155"/>
                                        </p:tgtEl>
                                        <p:attrNameLst>
                                          <p:attrName>fillcolor</p:attrName>
                                        </p:attrNameLst>
                                      </p:cBhvr>
                                      <p:to>
                                        <a:srgbClr val="66FF33"/>
                                      </p:to>
                                    </p:animClr>
                                    <p:set>
                                      <p:cBhvr>
                                        <p:cTn id="37" dur="500" fill="hold"/>
                                        <p:tgtEl>
                                          <p:spTgt spid="390155"/>
                                        </p:tgtEl>
                                        <p:attrNameLst>
                                          <p:attrName>fill.type</p:attrName>
                                        </p:attrNameLst>
                                      </p:cBhvr>
                                      <p:to>
                                        <p:strVal val="solid"/>
                                      </p:to>
                                    </p:set>
                                    <p:set>
                                      <p:cBhvr>
                                        <p:cTn id="38" dur="500" fill="hold"/>
                                        <p:tgtEl>
                                          <p:spTgt spid="390155"/>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390157"/>
                                        </p:tgtEl>
                                        <p:attrNameLst>
                                          <p:attrName>fillcolor</p:attrName>
                                        </p:attrNameLst>
                                      </p:cBhvr>
                                      <p:to>
                                        <a:srgbClr val="66CCFF"/>
                                      </p:to>
                                    </p:animClr>
                                    <p:set>
                                      <p:cBhvr>
                                        <p:cTn id="41" dur="500" fill="hold"/>
                                        <p:tgtEl>
                                          <p:spTgt spid="390157"/>
                                        </p:tgtEl>
                                        <p:attrNameLst>
                                          <p:attrName>fill.type</p:attrName>
                                        </p:attrNameLst>
                                      </p:cBhvr>
                                      <p:to>
                                        <p:strVal val="solid"/>
                                      </p:to>
                                    </p:set>
                                    <p:set>
                                      <p:cBhvr>
                                        <p:cTn id="42" dur="500" fill="hold"/>
                                        <p:tgtEl>
                                          <p:spTgt spid="390157"/>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390150"/>
                                        </p:tgtEl>
                                        <p:attrNameLst>
                                          <p:attrName>style.visibility</p:attrName>
                                        </p:attrNameLst>
                                      </p:cBhvr>
                                      <p:to>
                                        <p:strVal val="visible"/>
                                      </p:to>
                                    </p:set>
                                    <p:animEffect transition="in" filter="circle(out)">
                                      <p:cBhvr>
                                        <p:cTn id="47" dur="500"/>
                                        <p:tgtEl>
                                          <p:spTgt spid="39015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390147"/>
                                        </p:tgtEl>
                                        <p:attrNameLst>
                                          <p:attrName>style.visibility</p:attrName>
                                        </p:attrNameLst>
                                      </p:cBhvr>
                                      <p:to>
                                        <p:strVal val="visible"/>
                                      </p:to>
                                    </p:set>
                                    <p:animEffect transition="in" filter="circle(out)">
                                      <p:cBhvr>
                                        <p:cTn id="52" dur="500"/>
                                        <p:tgtEl>
                                          <p:spTgt spid="39014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390149"/>
                                        </p:tgtEl>
                                        <p:attrNameLst>
                                          <p:attrName>style.visibility</p:attrName>
                                        </p:attrNameLst>
                                      </p:cBhvr>
                                      <p:to>
                                        <p:strVal val="visible"/>
                                      </p:to>
                                    </p:set>
                                    <p:animEffect transition="in" filter="circle(out)">
                                      <p:cBhvr>
                                        <p:cTn id="57" dur="500"/>
                                        <p:tgtEl>
                                          <p:spTgt spid="390149"/>
                                        </p:tgtEl>
                                      </p:cBhvr>
                                    </p:animEffect>
                                  </p:childTnLst>
                                </p:cTn>
                              </p:par>
                            </p:childTnLst>
                          </p:cTn>
                        </p:par>
                        <p:par>
                          <p:cTn id="58" fill="hold">
                            <p:stCondLst>
                              <p:cond delay="500"/>
                            </p:stCondLst>
                            <p:childTnLst>
                              <p:par>
                                <p:cTn id="59" presetID="6" presetClass="entr" presetSubtype="32" fill="hold" grpId="0" nodeType="afterEffect">
                                  <p:stCondLst>
                                    <p:cond delay="0"/>
                                  </p:stCondLst>
                                  <p:childTnLst>
                                    <p:set>
                                      <p:cBhvr>
                                        <p:cTn id="60" dur="1" fill="hold">
                                          <p:stCondLst>
                                            <p:cond delay="0"/>
                                          </p:stCondLst>
                                        </p:cTn>
                                        <p:tgtEl>
                                          <p:spTgt spid="390146"/>
                                        </p:tgtEl>
                                        <p:attrNameLst>
                                          <p:attrName>style.visibility</p:attrName>
                                        </p:attrNameLst>
                                      </p:cBhvr>
                                      <p:to>
                                        <p:strVal val="visible"/>
                                      </p:to>
                                    </p:set>
                                    <p:animEffect transition="in" filter="circle(out)">
                                      <p:cBhvr>
                                        <p:cTn id="61" dur="500"/>
                                        <p:tgtEl>
                                          <p:spTgt spid="390146"/>
                                        </p:tgtEl>
                                      </p:cBhvr>
                                    </p:animEffect>
                                  </p:childTnLst>
                                </p:cTn>
                              </p:par>
                            </p:childTnLst>
                          </p:cTn>
                        </p:par>
                        <p:par>
                          <p:cTn id="62" fill="hold">
                            <p:stCondLst>
                              <p:cond delay="1000"/>
                            </p:stCondLst>
                            <p:childTnLst>
                              <p:par>
                                <p:cTn id="63" presetID="6" presetClass="entr" presetSubtype="32" fill="hold" grpId="0" nodeType="afterEffect">
                                  <p:stCondLst>
                                    <p:cond delay="0"/>
                                  </p:stCondLst>
                                  <p:childTnLst>
                                    <p:set>
                                      <p:cBhvr>
                                        <p:cTn id="64" dur="1" fill="hold">
                                          <p:stCondLst>
                                            <p:cond delay="0"/>
                                          </p:stCondLst>
                                        </p:cTn>
                                        <p:tgtEl>
                                          <p:spTgt spid="390148"/>
                                        </p:tgtEl>
                                        <p:attrNameLst>
                                          <p:attrName>style.visibility</p:attrName>
                                        </p:attrNameLst>
                                      </p:cBhvr>
                                      <p:to>
                                        <p:strVal val="visible"/>
                                      </p:to>
                                    </p:set>
                                    <p:animEffect transition="in" filter="circle(out)">
                                      <p:cBhvr>
                                        <p:cTn id="65" dur="500"/>
                                        <p:tgtEl>
                                          <p:spTgt spid="390148"/>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90208">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90208">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90208">
                                            <p:txEl>
                                              <p:pRg st="2" end="2"/>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90208">
                                            <p:txEl>
                                              <p:pRg st="3" end="3"/>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90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animBg="1"/>
      <p:bldP spid="390147" grpId="0" animBg="1"/>
      <p:bldP spid="390148" grpId="0" animBg="1"/>
      <p:bldP spid="390149" grpId="0" animBg="1"/>
      <p:bldP spid="390150" grpId="0" animBg="1"/>
      <p:bldP spid="390162" grpId="0" animBg="1"/>
      <p:bldP spid="390163" grpId="0" animBg="1"/>
      <p:bldP spid="390164" grpId="0" animBg="1"/>
      <p:bldP spid="390165" grpId="0" animBg="1"/>
      <p:bldP spid="39016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0"/>
          </p:nvPr>
        </p:nvSpPr>
        <p:spPr/>
        <p:txBody>
          <a:bodyPr/>
          <a:lstStyle/>
          <a:p>
            <a:fld id="{E0E0B679-8FB2-4788-BA94-596E078FA97A}" type="slidenum">
              <a:rPr lang="en-US" altLang="ko-KR"/>
              <a:pPr/>
              <a:t>104</a:t>
            </a:fld>
            <a:endParaRPr lang="en-US" altLang="ko-KR"/>
          </a:p>
        </p:txBody>
      </p:sp>
      <p:sp>
        <p:nvSpPr>
          <p:cNvPr id="28" name="Date Placeholder 6"/>
          <p:cNvSpPr>
            <a:spLocks noGrp="1"/>
          </p:cNvSpPr>
          <p:nvPr>
            <p:ph type="dt" sz="half" idx="11"/>
          </p:nvPr>
        </p:nvSpPr>
        <p:spPr/>
        <p:txBody>
          <a:bodyPr/>
          <a:lstStyle/>
          <a:p>
            <a:r>
              <a:rPr lang="en-US"/>
              <a:t>Tutorial: ICDM 2008</a:t>
            </a:r>
            <a:endParaRPr lang="en-US" altLang="ko-KR"/>
          </a:p>
        </p:txBody>
      </p:sp>
      <p:sp>
        <p:nvSpPr>
          <p:cNvPr id="29" name="Footer Placeholder 7"/>
          <p:cNvSpPr>
            <a:spLocks noGrp="1"/>
          </p:cNvSpPr>
          <p:nvPr>
            <p:ph type="ftr" sz="quarter" idx="12"/>
          </p:nvPr>
        </p:nvSpPr>
        <p:spPr/>
        <p:txBody>
          <a:bodyPr/>
          <a:lstStyle/>
          <a:p>
            <a:r>
              <a:rPr lang="en-US" altLang="ko-KR"/>
              <a:t>Mohamed F. Mokbel</a:t>
            </a:r>
          </a:p>
        </p:txBody>
      </p:sp>
      <p:sp>
        <p:nvSpPr>
          <p:cNvPr id="332802" name="Rectangle 2"/>
          <p:cNvSpPr>
            <a:spLocks noGrp="1" noChangeArrowheads="1"/>
          </p:cNvSpPr>
          <p:nvPr>
            <p:ph type="title"/>
          </p:nvPr>
        </p:nvSpPr>
        <p:spPr>
          <a:xfrm>
            <a:off x="533400" y="49213"/>
            <a:ext cx="7010400" cy="762000"/>
          </a:xfrm>
        </p:spPr>
        <p:txBody>
          <a:bodyPr/>
          <a:lstStyle/>
          <a:p>
            <a:r>
              <a:rPr lang="en-US" sz="2800"/>
              <a:t>Aggregate Queries</a:t>
            </a:r>
            <a:br>
              <a:rPr lang="en-US" sz="2800"/>
            </a:br>
            <a:r>
              <a:rPr lang="en-US" sz="2400">
                <a:solidFill>
                  <a:srgbClr val="FFCC00"/>
                </a:solidFill>
              </a:rPr>
              <a:t>Public</a:t>
            </a:r>
            <a:r>
              <a:rPr lang="en-US" sz="2400">
                <a:solidFill>
                  <a:srgbClr val="CC0000"/>
                </a:solidFill>
              </a:rPr>
              <a:t> </a:t>
            </a:r>
            <a:r>
              <a:rPr lang="en-US" sz="2400">
                <a:solidFill>
                  <a:schemeClr val="hlink"/>
                </a:solidFill>
              </a:rPr>
              <a:t>Queries over </a:t>
            </a:r>
            <a:r>
              <a:rPr lang="en-US" sz="2400">
                <a:solidFill>
                  <a:srgbClr val="CC0000"/>
                </a:solidFill>
              </a:rPr>
              <a:t>Private</a:t>
            </a:r>
            <a:r>
              <a:rPr lang="en-US" sz="2400">
                <a:solidFill>
                  <a:schemeClr val="hlink"/>
                </a:solidFill>
              </a:rPr>
              <a:t> Data</a:t>
            </a:r>
            <a:endParaRPr lang="en-US" altLang="zh-TW" sz="2400">
              <a:solidFill>
                <a:schemeClr val="hlink"/>
              </a:solidFill>
            </a:endParaRPr>
          </a:p>
        </p:txBody>
      </p:sp>
      <p:sp>
        <p:nvSpPr>
          <p:cNvPr id="332803" name="Rectangle 3"/>
          <p:cNvSpPr>
            <a:spLocks noGrp="1" noChangeArrowheads="1"/>
          </p:cNvSpPr>
          <p:nvPr>
            <p:ph type="body" sz="half" idx="1"/>
          </p:nvPr>
        </p:nvSpPr>
        <p:spPr>
          <a:xfrm>
            <a:off x="77788" y="1047750"/>
            <a:ext cx="6927850" cy="1728788"/>
          </a:xfrm>
        </p:spPr>
        <p:txBody>
          <a:bodyPr/>
          <a:lstStyle/>
          <a:p>
            <a:pPr>
              <a:buFont typeface="Wingdings" pitchFamily="2" charset="2"/>
              <a:buChar char="n"/>
            </a:pPr>
            <a:r>
              <a:rPr lang="en-US" altLang="zh-TW" i="1"/>
              <a:t>Aggregate Queries:</a:t>
            </a:r>
            <a:r>
              <a:rPr lang="en-US" altLang="zh-TW" b="0"/>
              <a:t> How many objects within area of interest</a:t>
            </a:r>
          </a:p>
          <a:p>
            <a:pPr lvl="1">
              <a:buFont typeface="Wingdings" pitchFamily="2" charset="2"/>
              <a:buChar char="n"/>
            </a:pPr>
            <a:r>
              <a:rPr lang="en-US" altLang="zh-TW" sz="2200" i="1"/>
              <a:t>Minimum:</a:t>
            </a:r>
            <a:r>
              <a:rPr lang="en-US" altLang="zh-TW" sz="2200">
                <a:solidFill>
                  <a:srgbClr val="A50021"/>
                </a:solidFill>
              </a:rPr>
              <a:t> 1, </a:t>
            </a:r>
            <a:r>
              <a:rPr lang="en-US" altLang="zh-TW" sz="2200" i="1"/>
              <a:t>Maximum:</a:t>
            </a:r>
            <a:r>
              <a:rPr lang="en-US" altLang="zh-TW" sz="2200">
                <a:solidFill>
                  <a:srgbClr val="A50021"/>
                </a:solidFill>
              </a:rPr>
              <a:t> 5</a:t>
            </a:r>
          </a:p>
          <a:p>
            <a:pPr lvl="1">
              <a:buFont typeface="Wingdings" pitchFamily="2" charset="2"/>
              <a:buChar char="n"/>
            </a:pPr>
            <a:r>
              <a:rPr lang="en-US" altLang="zh-TW" sz="2200" i="1"/>
              <a:t>Average:</a:t>
            </a:r>
            <a:r>
              <a:rPr lang="en-US" altLang="zh-TW" sz="2200">
                <a:solidFill>
                  <a:srgbClr val="A50021"/>
                </a:solidFill>
              </a:rPr>
              <a:t>  0.3 + 0.2 + 1 + 0.6 + 0.4 = 2.5</a:t>
            </a:r>
          </a:p>
        </p:txBody>
      </p:sp>
      <p:sp>
        <p:nvSpPr>
          <p:cNvPr id="332827" name="Rectangle 27"/>
          <p:cNvSpPr>
            <a:spLocks noChangeArrowheads="1"/>
          </p:cNvSpPr>
          <p:nvPr/>
        </p:nvSpPr>
        <p:spPr bwMode="auto">
          <a:xfrm>
            <a:off x="0" y="2890838"/>
            <a:ext cx="5340350" cy="2305050"/>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b="1" i="1">
                <a:latin typeface="Times New Roman" pitchFamily="18" charset="0"/>
                <a:ea typeface="HyhwpEQ" pitchFamily="18" charset="-127"/>
              </a:rPr>
              <a:t>Probabilistic Aggregate Queries:</a:t>
            </a:r>
            <a:r>
              <a:rPr lang="en-US" altLang="zh-TW">
                <a:latin typeface="Times New Roman" pitchFamily="18" charset="0"/>
                <a:ea typeface="HyhwpEQ" pitchFamily="18" charset="-127"/>
              </a:rPr>
              <a:t> How many objects (with probabilities) within area of interest</a:t>
            </a:r>
          </a:p>
          <a:p>
            <a:pPr marL="838200" lvl="1" indent="-381000" algn="l">
              <a:spcBef>
                <a:spcPct val="20000"/>
              </a:spcBef>
              <a:buClr>
                <a:srgbClr val="B90337"/>
              </a:buClr>
              <a:buFont typeface="Wingdings" pitchFamily="2" charset="2"/>
              <a:buChar char="n"/>
            </a:pPr>
            <a:r>
              <a:rPr lang="en-US" altLang="zh-TW" sz="2200" i="1">
                <a:latin typeface="Times New Roman" pitchFamily="18" charset="0"/>
                <a:ea typeface="HyhwpEQ" pitchFamily="18" charset="-127"/>
              </a:rPr>
              <a:t>Prob(1)=(0.7)(0.8)(0.4)(0.6)=0.1344</a:t>
            </a:r>
          </a:p>
          <a:p>
            <a:pPr marL="838200" lvl="1" indent="-381000" algn="l">
              <a:spcBef>
                <a:spcPct val="20000"/>
              </a:spcBef>
              <a:buClr>
                <a:srgbClr val="B90337"/>
              </a:buClr>
              <a:buFont typeface="Wingdings" pitchFamily="2" charset="2"/>
              <a:buChar char="n"/>
            </a:pPr>
            <a:r>
              <a:rPr lang="en-US" altLang="zh-TW" sz="2200" i="1">
                <a:latin typeface="Times New Roman" pitchFamily="18" charset="0"/>
                <a:ea typeface="HyhwpEQ" pitchFamily="18" charset="-127"/>
              </a:rPr>
              <a:t>….</a:t>
            </a:r>
          </a:p>
          <a:p>
            <a:pPr marL="838200" lvl="1" indent="-381000" algn="l">
              <a:spcBef>
                <a:spcPct val="20000"/>
              </a:spcBef>
              <a:buClr>
                <a:srgbClr val="B90337"/>
              </a:buClr>
              <a:buFont typeface="Wingdings" pitchFamily="2" charset="2"/>
              <a:buChar char="n"/>
            </a:pPr>
            <a:r>
              <a:rPr lang="en-US" altLang="zh-TW" sz="2200">
                <a:solidFill>
                  <a:srgbClr val="A50021"/>
                </a:solidFill>
                <a:latin typeface="Times New Roman" pitchFamily="18" charset="0"/>
                <a:ea typeface="HyhwpEQ" pitchFamily="18" charset="-127"/>
              </a:rPr>
              <a:t>[1, 0.1344], [2, 0.3824], [3,0.3464],        [4, 0.1244], [5,0.0144]</a:t>
            </a:r>
          </a:p>
          <a:p>
            <a:pPr marL="838200" lvl="1" indent="-381000" algn="l">
              <a:spcBef>
                <a:spcPct val="20000"/>
              </a:spcBef>
              <a:buClr>
                <a:srgbClr val="B90337"/>
              </a:buClr>
              <a:buFont typeface="Wingdings" pitchFamily="2" charset="2"/>
              <a:buChar char="n"/>
            </a:pPr>
            <a:r>
              <a:rPr lang="en-US" altLang="zh-TW" sz="2200">
                <a:latin typeface="Times New Roman" pitchFamily="18" charset="0"/>
                <a:ea typeface="HyhwpEQ" pitchFamily="18" charset="-127"/>
              </a:rPr>
              <a:t>More statistics can be computed</a:t>
            </a:r>
          </a:p>
        </p:txBody>
      </p:sp>
      <p:grpSp>
        <p:nvGrpSpPr>
          <p:cNvPr id="332849" name="Group 49"/>
          <p:cNvGrpSpPr>
            <a:grpSpLocks/>
          </p:cNvGrpSpPr>
          <p:nvPr/>
        </p:nvGrpSpPr>
        <p:grpSpPr bwMode="auto">
          <a:xfrm>
            <a:off x="5340350" y="1431925"/>
            <a:ext cx="3725863" cy="4727575"/>
            <a:chOff x="3364" y="902"/>
            <a:chExt cx="2347" cy="2978"/>
          </a:xfrm>
        </p:grpSpPr>
        <p:sp>
          <p:nvSpPr>
            <p:cNvPr id="332850" name="Rectangle 50"/>
            <p:cNvSpPr>
              <a:spLocks noChangeArrowheads="1"/>
            </p:cNvSpPr>
            <p:nvPr/>
          </p:nvSpPr>
          <p:spPr bwMode="auto">
            <a:xfrm>
              <a:off x="4818" y="1579"/>
              <a:ext cx="651" cy="31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32851" name="Rectangle 51"/>
            <p:cNvSpPr>
              <a:spLocks noChangeArrowheads="1"/>
            </p:cNvSpPr>
            <p:nvPr/>
          </p:nvSpPr>
          <p:spPr bwMode="auto">
            <a:xfrm>
              <a:off x="5010" y="2303"/>
              <a:ext cx="458" cy="462"/>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32852" name="Rectangle 52"/>
            <p:cNvSpPr>
              <a:spLocks noChangeArrowheads="1"/>
            </p:cNvSpPr>
            <p:nvPr/>
          </p:nvSpPr>
          <p:spPr bwMode="auto">
            <a:xfrm>
              <a:off x="4116" y="2886"/>
              <a:ext cx="651" cy="31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32853" name="Rectangle 53"/>
            <p:cNvSpPr>
              <a:spLocks noChangeArrowheads="1"/>
            </p:cNvSpPr>
            <p:nvPr/>
          </p:nvSpPr>
          <p:spPr bwMode="auto">
            <a:xfrm flipV="1">
              <a:off x="4211" y="1241"/>
              <a:ext cx="314" cy="484"/>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32854" name="Rectangle 54"/>
            <p:cNvSpPr>
              <a:spLocks noChangeArrowheads="1"/>
            </p:cNvSpPr>
            <p:nvPr/>
          </p:nvSpPr>
          <p:spPr bwMode="auto">
            <a:xfrm>
              <a:off x="4235" y="2112"/>
              <a:ext cx="532" cy="533"/>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32855" name="Rectangle 55"/>
            <p:cNvSpPr>
              <a:spLocks noChangeArrowheads="1"/>
            </p:cNvSpPr>
            <p:nvPr/>
          </p:nvSpPr>
          <p:spPr bwMode="auto">
            <a:xfrm>
              <a:off x="5035" y="3101"/>
              <a:ext cx="651" cy="31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32856" name="Rectangle 56"/>
            <p:cNvSpPr>
              <a:spLocks noChangeArrowheads="1"/>
            </p:cNvSpPr>
            <p:nvPr/>
          </p:nvSpPr>
          <p:spPr bwMode="auto">
            <a:xfrm>
              <a:off x="4162" y="3563"/>
              <a:ext cx="651" cy="31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32857" name="Rectangle 57"/>
            <p:cNvSpPr>
              <a:spLocks noChangeArrowheads="1"/>
            </p:cNvSpPr>
            <p:nvPr/>
          </p:nvSpPr>
          <p:spPr bwMode="auto">
            <a:xfrm>
              <a:off x="4791" y="972"/>
              <a:ext cx="290" cy="4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32858" name="Rectangle 58"/>
            <p:cNvSpPr>
              <a:spLocks noChangeArrowheads="1"/>
            </p:cNvSpPr>
            <p:nvPr/>
          </p:nvSpPr>
          <p:spPr bwMode="auto">
            <a:xfrm>
              <a:off x="3436" y="1964"/>
              <a:ext cx="651" cy="31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32859" name="Rectangle 59"/>
            <p:cNvSpPr>
              <a:spLocks noChangeArrowheads="1"/>
            </p:cNvSpPr>
            <p:nvPr/>
          </p:nvSpPr>
          <p:spPr bwMode="auto">
            <a:xfrm>
              <a:off x="3388" y="2523"/>
              <a:ext cx="409" cy="75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32860" name="Rectangle 60"/>
            <p:cNvSpPr>
              <a:spLocks noChangeArrowheads="1"/>
            </p:cNvSpPr>
            <p:nvPr/>
          </p:nvSpPr>
          <p:spPr bwMode="auto">
            <a:xfrm>
              <a:off x="3944" y="1773"/>
              <a:ext cx="1331" cy="1234"/>
            </a:xfrm>
            <a:prstGeom prst="rect">
              <a:avLst/>
            </a:prstGeom>
            <a:noFill/>
            <a:ln w="50800" algn="ctr">
              <a:solidFill>
                <a:srgbClr val="FF9900"/>
              </a:solidFill>
              <a:miter lim="800000"/>
              <a:headEnd/>
              <a:tailEnd/>
            </a:ln>
            <a:effectLst/>
          </p:spPr>
          <p:txBody>
            <a:bodyPr wrap="none" anchor="ctr"/>
            <a:lstStyle/>
            <a:p>
              <a:endParaRPr lang="en-US"/>
            </a:p>
          </p:txBody>
        </p:sp>
        <p:sp>
          <p:nvSpPr>
            <p:cNvPr id="332861" name="Text Box 61"/>
            <p:cNvSpPr txBox="1">
              <a:spLocks noChangeArrowheads="1"/>
            </p:cNvSpPr>
            <p:nvPr/>
          </p:nvSpPr>
          <p:spPr bwMode="auto">
            <a:xfrm>
              <a:off x="4743" y="902"/>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A</a:t>
              </a:r>
            </a:p>
          </p:txBody>
        </p:sp>
        <p:sp>
          <p:nvSpPr>
            <p:cNvPr id="332862" name="Text Box 62"/>
            <p:cNvSpPr txBox="1">
              <a:spLocks noChangeArrowheads="1"/>
            </p:cNvSpPr>
            <p:nvPr/>
          </p:nvSpPr>
          <p:spPr bwMode="auto">
            <a:xfrm>
              <a:off x="5227" y="1533"/>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C</a:t>
              </a:r>
            </a:p>
          </p:txBody>
        </p:sp>
        <p:sp>
          <p:nvSpPr>
            <p:cNvPr id="332863" name="Text Box 63"/>
            <p:cNvSpPr txBox="1">
              <a:spLocks noChangeArrowheads="1"/>
            </p:cNvSpPr>
            <p:nvPr/>
          </p:nvSpPr>
          <p:spPr bwMode="auto">
            <a:xfrm>
              <a:off x="4162" y="1192"/>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B</a:t>
              </a:r>
            </a:p>
          </p:txBody>
        </p:sp>
        <p:sp>
          <p:nvSpPr>
            <p:cNvPr id="332864" name="Text Box 64"/>
            <p:cNvSpPr txBox="1">
              <a:spLocks noChangeArrowheads="1"/>
            </p:cNvSpPr>
            <p:nvPr/>
          </p:nvSpPr>
          <p:spPr bwMode="auto">
            <a:xfrm>
              <a:off x="5227" y="2283"/>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F</a:t>
              </a:r>
            </a:p>
          </p:txBody>
        </p:sp>
        <p:sp>
          <p:nvSpPr>
            <p:cNvPr id="332865" name="Text Box 65"/>
            <p:cNvSpPr txBox="1">
              <a:spLocks noChangeArrowheads="1"/>
            </p:cNvSpPr>
            <p:nvPr/>
          </p:nvSpPr>
          <p:spPr bwMode="auto">
            <a:xfrm>
              <a:off x="4211" y="2087"/>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E</a:t>
              </a:r>
            </a:p>
          </p:txBody>
        </p:sp>
        <p:sp>
          <p:nvSpPr>
            <p:cNvPr id="332866" name="Text Box 66"/>
            <p:cNvSpPr txBox="1">
              <a:spLocks noChangeArrowheads="1"/>
            </p:cNvSpPr>
            <p:nvPr/>
          </p:nvSpPr>
          <p:spPr bwMode="auto">
            <a:xfrm>
              <a:off x="3388" y="1920"/>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D</a:t>
              </a:r>
            </a:p>
          </p:txBody>
        </p:sp>
        <p:sp>
          <p:nvSpPr>
            <p:cNvPr id="332867" name="Text Box 67"/>
            <p:cNvSpPr txBox="1">
              <a:spLocks noChangeArrowheads="1"/>
            </p:cNvSpPr>
            <p:nvPr/>
          </p:nvSpPr>
          <p:spPr bwMode="auto">
            <a:xfrm>
              <a:off x="5421" y="3082"/>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I</a:t>
              </a:r>
            </a:p>
          </p:txBody>
        </p:sp>
        <p:sp>
          <p:nvSpPr>
            <p:cNvPr id="332868" name="Text Box 68"/>
            <p:cNvSpPr txBox="1">
              <a:spLocks noChangeArrowheads="1"/>
            </p:cNvSpPr>
            <p:nvPr/>
          </p:nvSpPr>
          <p:spPr bwMode="auto">
            <a:xfrm>
              <a:off x="3364" y="2499"/>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G</a:t>
              </a:r>
            </a:p>
          </p:txBody>
        </p:sp>
        <p:sp>
          <p:nvSpPr>
            <p:cNvPr id="332869" name="Text Box 69"/>
            <p:cNvSpPr txBox="1">
              <a:spLocks noChangeArrowheads="1"/>
            </p:cNvSpPr>
            <p:nvPr/>
          </p:nvSpPr>
          <p:spPr bwMode="auto">
            <a:xfrm>
              <a:off x="4114" y="3515"/>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J</a:t>
              </a:r>
            </a:p>
          </p:txBody>
        </p:sp>
        <p:sp>
          <p:nvSpPr>
            <p:cNvPr id="332870" name="Text Box 70"/>
            <p:cNvSpPr txBox="1">
              <a:spLocks noChangeArrowheads="1"/>
            </p:cNvSpPr>
            <p:nvPr/>
          </p:nvSpPr>
          <p:spPr bwMode="auto">
            <a:xfrm>
              <a:off x="4090" y="2961"/>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H</a:t>
              </a: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0"/>
          </p:nvPr>
        </p:nvSpPr>
        <p:spPr/>
        <p:txBody>
          <a:bodyPr/>
          <a:lstStyle/>
          <a:p>
            <a:fld id="{059C8970-60A4-4318-9368-E04860D02C79}" type="slidenum">
              <a:rPr lang="en-US" altLang="ko-KR"/>
              <a:pPr/>
              <a:t>105</a:t>
            </a:fld>
            <a:endParaRPr lang="en-US" altLang="ko-KR"/>
          </a:p>
        </p:txBody>
      </p:sp>
      <p:sp>
        <p:nvSpPr>
          <p:cNvPr id="31" name="Date Placeholder 4"/>
          <p:cNvSpPr>
            <a:spLocks noGrp="1"/>
          </p:cNvSpPr>
          <p:nvPr>
            <p:ph type="dt" sz="half" idx="11"/>
          </p:nvPr>
        </p:nvSpPr>
        <p:spPr/>
        <p:txBody>
          <a:bodyPr/>
          <a:lstStyle/>
          <a:p>
            <a:r>
              <a:rPr lang="en-US"/>
              <a:t>Tutorial: ICDM 2008</a:t>
            </a:r>
            <a:endParaRPr lang="en-US" altLang="ko-KR"/>
          </a:p>
        </p:txBody>
      </p:sp>
      <p:sp>
        <p:nvSpPr>
          <p:cNvPr id="32" name="Footer Placeholder 5"/>
          <p:cNvSpPr>
            <a:spLocks noGrp="1"/>
          </p:cNvSpPr>
          <p:nvPr>
            <p:ph type="ftr" sz="quarter" idx="12"/>
          </p:nvPr>
        </p:nvSpPr>
        <p:spPr/>
        <p:txBody>
          <a:bodyPr/>
          <a:lstStyle/>
          <a:p>
            <a:r>
              <a:rPr lang="en-US" altLang="ko-KR"/>
              <a:t>Mohamed F. Mokbel</a:t>
            </a:r>
          </a:p>
        </p:txBody>
      </p:sp>
      <p:sp>
        <p:nvSpPr>
          <p:cNvPr id="452610" name="Rectangle 2"/>
          <p:cNvSpPr>
            <a:spLocks noGrp="1" noChangeArrowheads="1"/>
          </p:cNvSpPr>
          <p:nvPr>
            <p:ph type="title"/>
          </p:nvPr>
        </p:nvSpPr>
        <p:spPr>
          <a:xfrm>
            <a:off x="155575" y="93663"/>
            <a:ext cx="7916863" cy="762000"/>
          </a:xfrm>
        </p:spPr>
        <p:txBody>
          <a:bodyPr/>
          <a:lstStyle/>
          <a:p>
            <a:r>
              <a:rPr lang="en-US" sz="2800" dirty="0"/>
              <a:t>Aggregate Queries</a:t>
            </a:r>
            <a:br>
              <a:rPr lang="en-US" sz="2800" dirty="0"/>
            </a:br>
            <a:r>
              <a:rPr lang="en-US" sz="2400" dirty="0">
                <a:solidFill>
                  <a:srgbClr val="CC0000"/>
                </a:solidFill>
              </a:rPr>
              <a:t>Private </a:t>
            </a:r>
            <a:r>
              <a:rPr lang="en-US" sz="2400" dirty="0">
                <a:solidFill>
                  <a:schemeClr val="hlink"/>
                </a:solidFill>
              </a:rPr>
              <a:t>Queries over </a:t>
            </a:r>
            <a:r>
              <a:rPr lang="en-US" sz="2400" dirty="0">
                <a:solidFill>
                  <a:srgbClr val="CC0000"/>
                </a:solidFill>
              </a:rPr>
              <a:t>Private</a:t>
            </a:r>
            <a:r>
              <a:rPr lang="en-US" sz="2400" dirty="0">
                <a:solidFill>
                  <a:schemeClr val="hlink"/>
                </a:solidFill>
              </a:rPr>
              <a:t> </a:t>
            </a:r>
            <a:r>
              <a:rPr lang="en-US" sz="2400" dirty="0" smtClean="0">
                <a:solidFill>
                  <a:schemeClr val="hlink"/>
                </a:solidFill>
              </a:rPr>
              <a:t>Data</a:t>
            </a:r>
            <a:endParaRPr lang="en-US" sz="2400" dirty="0">
              <a:solidFill>
                <a:schemeClr val="hlink"/>
              </a:solidFill>
            </a:endParaRPr>
          </a:p>
        </p:txBody>
      </p:sp>
      <p:sp>
        <p:nvSpPr>
          <p:cNvPr id="452611" name="Rectangle 3"/>
          <p:cNvSpPr>
            <a:spLocks noGrp="1" noChangeArrowheads="1"/>
          </p:cNvSpPr>
          <p:nvPr>
            <p:ph type="body" idx="1"/>
          </p:nvPr>
        </p:nvSpPr>
        <p:spPr>
          <a:xfrm>
            <a:off x="150813" y="1714500"/>
            <a:ext cx="4767262" cy="3878262"/>
          </a:xfrm>
          <a:noFill/>
          <a:ln/>
        </p:spPr>
        <p:txBody>
          <a:bodyPr/>
          <a:lstStyle/>
          <a:p>
            <a:pPr>
              <a:buFont typeface="Wingdings" pitchFamily="2" charset="2"/>
              <a:buChar char="n"/>
            </a:pPr>
            <a:r>
              <a:rPr lang="en-US" i="1" dirty="0"/>
              <a:t>Private Queries over Private Data: </a:t>
            </a:r>
            <a:r>
              <a:rPr lang="en-US" b="0" dirty="0"/>
              <a:t>To be able to compute the aggregates, we would have to go through the same procedure for range queries to either compute the probabilities of each object or divide the query region into partial regions with an answer for each region</a:t>
            </a:r>
          </a:p>
          <a:p>
            <a:pPr>
              <a:buFont typeface="Wingdings" pitchFamily="2" charset="2"/>
              <a:buChar char="n"/>
            </a:pPr>
            <a:endParaRPr lang="en-US" b="0" dirty="0"/>
          </a:p>
        </p:txBody>
      </p:sp>
      <p:sp>
        <p:nvSpPr>
          <p:cNvPr id="452612" name="Rectangle 4"/>
          <p:cNvSpPr>
            <a:spLocks noChangeArrowheads="1"/>
          </p:cNvSpPr>
          <p:nvPr/>
        </p:nvSpPr>
        <p:spPr bwMode="auto">
          <a:xfrm>
            <a:off x="7340600" y="2352675"/>
            <a:ext cx="1033463" cy="5032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2613" name="Rectangle 5"/>
          <p:cNvSpPr>
            <a:spLocks noChangeArrowheads="1"/>
          </p:cNvSpPr>
          <p:nvPr/>
        </p:nvSpPr>
        <p:spPr bwMode="auto">
          <a:xfrm>
            <a:off x="7645400" y="3502025"/>
            <a:ext cx="727075" cy="7334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2614" name="Rectangle 6"/>
          <p:cNvSpPr>
            <a:spLocks noChangeArrowheads="1"/>
          </p:cNvSpPr>
          <p:nvPr/>
        </p:nvSpPr>
        <p:spPr bwMode="auto">
          <a:xfrm>
            <a:off x="6226175" y="4427538"/>
            <a:ext cx="1033463" cy="50323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2615" name="Rectangle 7"/>
          <p:cNvSpPr>
            <a:spLocks noChangeArrowheads="1"/>
          </p:cNvSpPr>
          <p:nvPr/>
        </p:nvSpPr>
        <p:spPr bwMode="auto">
          <a:xfrm flipV="1">
            <a:off x="6376988" y="1816100"/>
            <a:ext cx="498475" cy="76835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2616" name="Rectangle 8"/>
          <p:cNvSpPr>
            <a:spLocks noChangeArrowheads="1"/>
          </p:cNvSpPr>
          <p:nvPr/>
        </p:nvSpPr>
        <p:spPr bwMode="auto">
          <a:xfrm>
            <a:off x="6415088" y="3198813"/>
            <a:ext cx="844550" cy="84613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2617" name="Rectangle 9"/>
          <p:cNvSpPr>
            <a:spLocks noChangeArrowheads="1"/>
          </p:cNvSpPr>
          <p:nvPr/>
        </p:nvSpPr>
        <p:spPr bwMode="auto">
          <a:xfrm>
            <a:off x="7685088" y="4768850"/>
            <a:ext cx="1033462" cy="5032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2618" name="Rectangle 10"/>
          <p:cNvSpPr>
            <a:spLocks noChangeArrowheads="1"/>
          </p:cNvSpPr>
          <p:nvPr/>
        </p:nvSpPr>
        <p:spPr bwMode="auto">
          <a:xfrm>
            <a:off x="6299200" y="5502275"/>
            <a:ext cx="1033463" cy="5032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2619" name="Rectangle 11"/>
          <p:cNvSpPr>
            <a:spLocks noChangeArrowheads="1"/>
          </p:cNvSpPr>
          <p:nvPr/>
        </p:nvSpPr>
        <p:spPr bwMode="auto">
          <a:xfrm>
            <a:off x="7297738" y="1389063"/>
            <a:ext cx="460375" cy="6953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2620" name="Rectangle 12"/>
          <p:cNvSpPr>
            <a:spLocks noChangeArrowheads="1"/>
          </p:cNvSpPr>
          <p:nvPr/>
        </p:nvSpPr>
        <p:spPr bwMode="auto">
          <a:xfrm>
            <a:off x="5146675" y="2963863"/>
            <a:ext cx="1033463" cy="50323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2621" name="Rectangle 13"/>
          <p:cNvSpPr>
            <a:spLocks noChangeArrowheads="1"/>
          </p:cNvSpPr>
          <p:nvPr/>
        </p:nvSpPr>
        <p:spPr bwMode="auto">
          <a:xfrm>
            <a:off x="5070475" y="3851275"/>
            <a:ext cx="649288" cy="11906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452622" name="Text Box 14"/>
          <p:cNvSpPr txBox="1">
            <a:spLocks noChangeArrowheads="1"/>
          </p:cNvSpPr>
          <p:nvPr/>
        </p:nvSpPr>
        <p:spPr bwMode="auto">
          <a:xfrm>
            <a:off x="7221538" y="1277938"/>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A</a:t>
            </a:r>
          </a:p>
        </p:txBody>
      </p:sp>
      <p:sp>
        <p:nvSpPr>
          <p:cNvPr id="452623" name="Text Box 15"/>
          <p:cNvSpPr txBox="1">
            <a:spLocks noChangeArrowheads="1"/>
          </p:cNvSpPr>
          <p:nvPr/>
        </p:nvSpPr>
        <p:spPr bwMode="auto">
          <a:xfrm>
            <a:off x="7989888" y="2279650"/>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C</a:t>
            </a:r>
          </a:p>
        </p:txBody>
      </p:sp>
      <p:sp>
        <p:nvSpPr>
          <p:cNvPr id="452624" name="Text Box 16"/>
          <p:cNvSpPr txBox="1">
            <a:spLocks noChangeArrowheads="1"/>
          </p:cNvSpPr>
          <p:nvPr/>
        </p:nvSpPr>
        <p:spPr bwMode="auto">
          <a:xfrm>
            <a:off x="6299200" y="1738313"/>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B</a:t>
            </a:r>
          </a:p>
        </p:txBody>
      </p:sp>
      <p:sp>
        <p:nvSpPr>
          <p:cNvPr id="452625" name="Text Box 17"/>
          <p:cNvSpPr txBox="1">
            <a:spLocks noChangeArrowheads="1"/>
          </p:cNvSpPr>
          <p:nvPr/>
        </p:nvSpPr>
        <p:spPr bwMode="auto">
          <a:xfrm>
            <a:off x="7989888" y="347027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F</a:t>
            </a:r>
          </a:p>
        </p:txBody>
      </p:sp>
      <p:sp>
        <p:nvSpPr>
          <p:cNvPr id="452626" name="Text Box 18"/>
          <p:cNvSpPr txBox="1">
            <a:spLocks noChangeArrowheads="1"/>
          </p:cNvSpPr>
          <p:nvPr/>
        </p:nvSpPr>
        <p:spPr bwMode="auto">
          <a:xfrm>
            <a:off x="6376988" y="315912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E</a:t>
            </a:r>
          </a:p>
        </p:txBody>
      </p:sp>
      <p:sp>
        <p:nvSpPr>
          <p:cNvPr id="452627" name="Text Box 19"/>
          <p:cNvSpPr txBox="1">
            <a:spLocks noChangeArrowheads="1"/>
          </p:cNvSpPr>
          <p:nvPr/>
        </p:nvSpPr>
        <p:spPr bwMode="auto">
          <a:xfrm>
            <a:off x="5070475" y="2894013"/>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D</a:t>
            </a:r>
          </a:p>
        </p:txBody>
      </p:sp>
      <p:sp>
        <p:nvSpPr>
          <p:cNvPr id="452628" name="Text Box 20"/>
          <p:cNvSpPr txBox="1">
            <a:spLocks noChangeArrowheads="1"/>
          </p:cNvSpPr>
          <p:nvPr/>
        </p:nvSpPr>
        <p:spPr bwMode="auto">
          <a:xfrm>
            <a:off x="8297863" y="4738688"/>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I</a:t>
            </a:r>
          </a:p>
        </p:txBody>
      </p:sp>
      <p:sp>
        <p:nvSpPr>
          <p:cNvPr id="452629" name="Text Box 21"/>
          <p:cNvSpPr txBox="1">
            <a:spLocks noChangeArrowheads="1"/>
          </p:cNvSpPr>
          <p:nvPr/>
        </p:nvSpPr>
        <p:spPr bwMode="auto">
          <a:xfrm>
            <a:off x="5032375" y="381317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G</a:t>
            </a:r>
          </a:p>
        </p:txBody>
      </p:sp>
      <p:sp>
        <p:nvSpPr>
          <p:cNvPr id="452630" name="Text Box 22"/>
          <p:cNvSpPr txBox="1">
            <a:spLocks noChangeArrowheads="1"/>
          </p:cNvSpPr>
          <p:nvPr/>
        </p:nvSpPr>
        <p:spPr bwMode="auto">
          <a:xfrm>
            <a:off x="6223000" y="542607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J</a:t>
            </a:r>
          </a:p>
        </p:txBody>
      </p:sp>
      <p:sp>
        <p:nvSpPr>
          <p:cNvPr id="452631" name="Text Box 23"/>
          <p:cNvSpPr txBox="1">
            <a:spLocks noChangeArrowheads="1"/>
          </p:cNvSpPr>
          <p:nvPr/>
        </p:nvSpPr>
        <p:spPr bwMode="auto">
          <a:xfrm>
            <a:off x="6184900" y="4546600"/>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H</a:t>
            </a:r>
          </a:p>
        </p:txBody>
      </p:sp>
      <p:sp>
        <p:nvSpPr>
          <p:cNvPr id="452632" name="Rectangle 24"/>
          <p:cNvSpPr>
            <a:spLocks noChangeArrowheads="1"/>
          </p:cNvSpPr>
          <p:nvPr/>
        </p:nvSpPr>
        <p:spPr bwMode="auto">
          <a:xfrm>
            <a:off x="6145213" y="3314700"/>
            <a:ext cx="1268412" cy="882650"/>
          </a:xfrm>
          <a:prstGeom prst="rect">
            <a:avLst/>
          </a:prstGeom>
          <a:noFill/>
          <a:ln w="38100" algn="ctr">
            <a:solidFill>
              <a:srgbClr val="A50021"/>
            </a:solidFill>
            <a:miter lim="800000"/>
            <a:headEnd/>
            <a:tailEnd/>
          </a:ln>
          <a:effectLst/>
        </p:spPr>
        <p:txBody>
          <a:bodyPr wrap="none" anchor="ctr"/>
          <a:lstStyle/>
          <a:p>
            <a:endParaRPr lang="en-US"/>
          </a:p>
        </p:txBody>
      </p:sp>
      <p:sp>
        <p:nvSpPr>
          <p:cNvPr id="452633" name="Line 25"/>
          <p:cNvSpPr>
            <a:spLocks noChangeShapeType="1"/>
          </p:cNvSpPr>
          <p:nvPr/>
        </p:nvSpPr>
        <p:spPr bwMode="auto">
          <a:xfrm>
            <a:off x="7413625" y="3775075"/>
            <a:ext cx="614363" cy="1588"/>
          </a:xfrm>
          <a:prstGeom prst="line">
            <a:avLst/>
          </a:prstGeom>
          <a:noFill/>
          <a:ln w="38100">
            <a:solidFill>
              <a:srgbClr val="A50021"/>
            </a:solidFill>
            <a:round/>
            <a:headEnd/>
            <a:tailEnd type="triangle" w="med" len="med"/>
          </a:ln>
          <a:effectLst/>
        </p:spPr>
        <p:txBody>
          <a:bodyPr wrap="none" anchor="ctr"/>
          <a:lstStyle/>
          <a:p>
            <a:endParaRPr lang="en-US"/>
          </a:p>
        </p:txBody>
      </p:sp>
      <p:sp>
        <p:nvSpPr>
          <p:cNvPr id="452634" name="Line 26"/>
          <p:cNvSpPr>
            <a:spLocks noChangeShapeType="1"/>
          </p:cNvSpPr>
          <p:nvPr/>
        </p:nvSpPr>
        <p:spPr bwMode="auto">
          <a:xfrm flipH="1">
            <a:off x="5532438" y="3775075"/>
            <a:ext cx="614362" cy="1588"/>
          </a:xfrm>
          <a:prstGeom prst="line">
            <a:avLst/>
          </a:prstGeom>
          <a:noFill/>
          <a:ln w="38100">
            <a:solidFill>
              <a:srgbClr val="A50021"/>
            </a:solidFill>
            <a:round/>
            <a:headEnd/>
            <a:tailEnd type="triangle" w="med" len="med"/>
          </a:ln>
          <a:effectLst/>
        </p:spPr>
        <p:txBody>
          <a:bodyPr wrap="none" anchor="ctr"/>
          <a:lstStyle/>
          <a:p>
            <a:endParaRPr lang="en-US"/>
          </a:p>
        </p:txBody>
      </p:sp>
      <p:sp>
        <p:nvSpPr>
          <p:cNvPr id="452635" name="Line 27"/>
          <p:cNvSpPr>
            <a:spLocks noChangeShapeType="1"/>
          </p:cNvSpPr>
          <p:nvPr/>
        </p:nvSpPr>
        <p:spPr bwMode="auto">
          <a:xfrm rot="16200000" flipH="1">
            <a:off x="6489700" y="4503738"/>
            <a:ext cx="614363" cy="1587"/>
          </a:xfrm>
          <a:prstGeom prst="line">
            <a:avLst/>
          </a:prstGeom>
          <a:noFill/>
          <a:ln w="38100">
            <a:solidFill>
              <a:srgbClr val="A50021"/>
            </a:solidFill>
            <a:round/>
            <a:headEnd/>
            <a:tailEnd type="triangle" w="med" len="med"/>
          </a:ln>
          <a:effectLst/>
        </p:spPr>
        <p:txBody>
          <a:bodyPr wrap="none" anchor="ctr"/>
          <a:lstStyle/>
          <a:p>
            <a:endParaRPr lang="en-US"/>
          </a:p>
        </p:txBody>
      </p:sp>
      <p:sp>
        <p:nvSpPr>
          <p:cNvPr id="452636" name="Line 28"/>
          <p:cNvSpPr>
            <a:spLocks noChangeShapeType="1"/>
          </p:cNvSpPr>
          <p:nvPr/>
        </p:nvSpPr>
        <p:spPr bwMode="auto">
          <a:xfrm rot="5400000" flipH="1" flipV="1">
            <a:off x="6492876" y="3006725"/>
            <a:ext cx="614362" cy="1587"/>
          </a:xfrm>
          <a:prstGeom prst="line">
            <a:avLst/>
          </a:prstGeom>
          <a:noFill/>
          <a:ln w="38100">
            <a:solidFill>
              <a:srgbClr val="A50021"/>
            </a:solidFill>
            <a:round/>
            <a:headEnd/>
            <a:tailEnd type="triangle" w="med" len="med"/>
          </a:ln>
          <a:effectLst/>
        </p:spPr>
        <p:txBody>
          <a:bodyPr wrap="none" anchor="ctr"/>
          <a:lstStyle/>
          <a:p>
            <a:endParaRPr lang="en-US"/>
          </a:p>
        </p:txBody>
      </p:sp>
      <p:sp>
        <p:nvSpPr>
          <p:cNvPr id="452637" name="AutoShape 29"/>
          <p:cNvSpPr>
            <a:spLocks noChangeArrowheads="1"/>
          </p:cNvSpPr>
          <p:nvPr/>
        </p:nvSpPr>
        <p:spPr bwMode="auto">
          <a:xfrm>
            <a:off x="5532438" y="2700338"/>
            <a:ext cx="2495550" cy="2111375"/>
          </a:xfrm>
          <a:prstGeom prst="roundRect">
            <a:avLst>
              <a:gd name="adj" fmla="val 16667"/>
            </a:avLst>
          </a:prstGeom>
          <a:noFill/>
          <a:ln w="38100" algn="ctr">
            <a:solidFill>
              <a:srgbClr val="A5002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452632"/>
                                        </p:tgtEl>
                                        <p:attrNameLst>
                                          <p:attrName>style.opacity</p:attrName>
                                        </p:attrNameLst>
                                      </p:cBhvr>
                                      <p:to>
                                        <p:strVal val="0.5"/>
                                      </p:to>
                                    </p:set>
                                    <p:animEffect filter="image" prLst="opacity: 0.5">
                                      <p:cBhvr rctx="IE">
                                        <p:cTn id="7" dur="indefinite"/>
                                        <p:tgtEl>
                                          <p:spTgt spid="452632"/>
                                        </p:tgtEl>
                                      </p:cBhvr>
                                    </p:animEffect>
                                  </p:childTnLst>
                                </p:cTn>
                              </p:par>
                              <p:par>
                                <p:cTn id="8" presetID="9" presetClass="emph" presetSubtype="0" grpId="0" nodeType="withEffect">
                                  <p:stCondLst>
                                    <p:cond delay="0"/>
                                  </p:stCondLst>
                                  <p:childTnLst>
                                    <p:set>
                                      <p:cBhvr rctx="PPT">
                                        <p:cTn id="9" dur="indefinite"/>
                                        <p:tgtEl>
                                          <p:spTgt spid="452636"/>
                                        </p:tgtEl>
                                        <p:attrNameLst>
                                          <p:attrName>style.opacity</p:attrName>
                                        </p:attrNameLst>
                                      </p:cBhvr>
                                      <p:to>
                                        <p:strVal val="0.5"/>
                                      </p:to>
                                    </p:set>
                                    <p:animEffect filter="image" prLst="opacity: 0.5">
                                      <p:cBhvr rctx="IE">
                                        <p:cTn id="10" dur="indefinite"/>
                                        <p:tgtEl>
                                          <p:spTgt spid="452636"/>
                                        </p:tgtEl>
                                      </p:cBhvr>
                                    </p:animEffect>
                                  </p:childTnLst>
                                </p:cTn>
                              </p:par>
                              <p:par>
                                <p:cTn id="11" presetID="9" presetClass="emph" presetSubtype="0" grpId="0" nodeType="withEffect">
                                  <p:stCondLst>
                                    <p:cond delay="0"/>
                                  </p:stCondLst>
                                  <p:childTnLst>
                                    <p:set>
                                      <p:cBhvr rctx="PPT">
                                        <p:cTn id="12" dur="indefinite"/>
                                        <p:tgtEl>
                                          <p:spTgt spid="452633"/>
                                        </p:tgtEl>
                                        <p:attrNameLst>
                                          <p:attrName>style.opacity</p:attrName>
                                        </p:attrNameLst>
                                      </p:cBhvr>
                                      <p:to>
                                        <p:strVal val="0.5"/>
                                      </p:to>
                                    </p:set>
                                    <p:animEffect filter="image" prLst="opacity: 0.5">
                                      <p:cBhvr rctx="IE">
                                        <p:cTn id="13" dur="indefinite"/>
                                        <p:tgtEl>
                                          <p:spTgt spid="452633"/>
                                        </p:tgtEl>
                                      </p:cBhvr>
                                    </p:animEffect>
                                  </p:childTnLst>
                                </p:cTn>
                              </p:par>
                              <p:par>
                                <p:cTn id="14" presetID="9" presetClass="emph" presetSubtype="0" grpId="0" nodeType="withEffect">
                                  <p:stCondLst>
                                    <p:cond delay="0"/>
                                  </p:stCondLst>
                                  <p:childTnLst>
                                    <p:set>
                                      <p:cBhvr rctx="PPT">
                                        <p:cTn id="15" dur="indefinite"/>
                                        <p:tgtEl>
                                          <p:spTgt spid="452635"/>
                                        </p:tgtEl>
                                        <p:attrNameLst>
                                          <p:attrName>style.opacity</p:attrName>
                                        </p:attrNameLst>
                                      </p:cBhvr>
                                      <p:to>
                                        <p:strVal val="0.5"/>
                                      </p:to>
                                    </p:set>
                                    <p:animEffect filter="image" prLst="opacity: 0.5">
                                      <p:cBhvr rctx="IE">
                                        <p:cTn id="16" dur="indefinite"/>
                                        <p:tgtEl>
                                          <p:spTgt spid="452635"/>
                                        </p:tgtEl>
                                      </p:cBhvr>
                                    </p:animEffect>
                                  </p:childTnLst>
                                </p:cTn>
                              </p:par>
                              <p:par>
                                <p:cTn id="17" presetID="9" presetClass="emph" presetSubtype="0" grpId="0" nodeType="withEffect">
                                  <p:stCondLst>
                                    <p:cond delay="0"/>
                                  </p:stCondLst>
                                  <p:childTnLst>
                                    <p:set>
                                      <p:cBhvr rctx="PPT">
                                        <p:cTn id="18" dur="indefinite"/>
                                        <p:tgtEl>
                                          <p:spTgt spid="452634"/>
                                        </p:tgtEl>
                                        <p:attrNameLst>
                                          <p:attrName>style.opacity</p:attrName>
                                        </p:attrNameLst>
                                      </p:cBhvr>
                                      <p:to>
                                        <p:strVal val="0.5"/>
                                      </p:to>
                                    </p:set>
                                    <p:animEffect filter="image" prLst="opacity: 0.5">
                                      <p:cBhvr rctx="IE">
                                        <p:cTn id="19" dur="indefinite"/>
                                        <p:tgtEl>
                                          <p:spTgt spid="452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32" grpId="0" animBg="1"/>
      <p:bldP spid="452633" grpId="0" animBg="1"/>
      <p:bldP spid="452634" grpId="0" animBg="1"/>
      <p:bldP spid="452635" grpId="0" animBg="1"/>
      <p:bldP spid="45263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2120A5-429F-44E9-AB8E-B073177D5E55}" type="slidenum">
              <a:rPr lang="en-US" altLang="ko-KR"/>
              <a:pPr/>
              <a:t>106</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42370" name="Rectangle 2"/>
          <p:cNvSpPr>
            <a:spLocks noGrp="1" noChangeArrowheads="1"/>
          </p:cNvSpPr>
          <p:nvPr>
            <p:ph type="title"/>
          </p:nvPr>
        </p:nvSpPr>
        <p:spPr/>
        <p:txBody>
          <a:bodyPr/>
          <a:lstStyle/>
          <a:p>
            <a:r>
              <a:rPr lang="en-US"/>
              <a:t>Tutorial Outline</a:t>
            </a:r>
          </a:p>
        </p:txBody>
      </p:sp>
      <p:sp>
        <p:nvSpPr>
          <p:cNvPr id="442371" name="Rectangle 3"/>
          <p:cNvSpPr>
            <a:spLocks noGrp="1" noChangeArrowheads="1"/>
          </p:cNvSpPr>
          <p:nvPr>
            <p:ph type="body" idx="1"/>
          </p:nvPr>
        </p:nvSpPr>
        <p:spPr>
          <a:xfrm>
            <a:off x="342900" y="1292225"/>
            <a:ext cx="8801100" cy="5299075"/>
          </a:xfrm>
        </p:spPr>
        <p:txBody>
          <a:bodyPr/>
          <a:lstStyle/>
          <a:p>
            <a:pPr>
              <a:lnSpc>
                <a:spcPct val="90000"/>
              </a:lnSpc>
              <a:buFont typeface="Wingdings" pitchFamily="2" charset="2"/>
              <a:buChar char="n"/>
            </a:pPr>
            <a:r>
              <a:rPr lang="en-US"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lnSpc>
                <a:spcPct val="90000"/>
              </a:lnSpc>
              <a:buFont typeface="Wingdings" pitchFamily="2" charset="2"/>
              <a:buChar char="n"/>
            </a:pPr>
            <a:endParaRPr lang="en-US" sz="14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lnSpc>
                <a:spcPct val="90000"/>
              </a:lnSpc>
              <a:buFont typeface="Wingdings" pitchFamily="2" charset="2"/>
              <a:buNone/>
            </a:pPr>
            <a:r>
              <a:rPr lang="en-US" sz="2200" b="1" dirty="0">
                <a:solidFill>
                  <a:schemeClr val="bg2"/>
                </a:solidFill>
              </a:rPr>
              <a:t>	</a:t>
            </a:r>
          </a:p>
          <a:p>
            <a:pPr>
              <a:lnSpc>
                <a:spcPct val="90000"/>
              </a:lnSpc>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III: Privacy Attack Models</a:t>
            </a:r>
            <a:endParaRPr lang="en-US" sz="26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endParaRPr lang="en-US" sz="2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r>
              <a:rPr lang="en-US" dirty="0">
                <a:solidFill>
                  <a:srgbClr val="CC0000"/>
                </a:solidFill>
              </a:rPr>
              <a:t>PART IV:</a:t>
            </a:r>
            <a:r>
              <a:rPr lang="en-US" dirty="0">
                <a:solidFill>
                  <a:schemeClr val="bg2"/>
                </a:solidFill>
              </a:rPr>
              <a:t> </a:t>
            </a:r>
            <a:r>
              <a:rPr lang="en-US" dirty="0"/>
              <a:t>Privacy-aware Location-based Query Processing</a:t>
            </a:r>
          </a:p>
          <a:p>
            <a:pPr lvl="1">
              <a:lnSpc>
                <a:spcPct val="90000"/>
              </a:lnSpc>
              <a:buFont typeface="Wingdings" pitchFamily="2" charset="2"/>
              <a:buChar char="n"/>
            </a:pPr>
            <a:r>
              <a:rPr lang="en-US" dirty="0" smtClean="0"/>
              <a:t>Dealing with fake locations/space (Client-server architecture)</a:t>
            </a:r>
            <a:endParaRPr lang="en-US" dirty="0"/>
          </a:p>
          <a:p>
            <a:pPr lvl="1">
              <a:lnSpc>
                <a:spcPct val="90000"/>
              </a:lnSpc>
              <a:buFont typeface="Wingdings" pitchFamily="2" charset="2"/>
              <a:buChar char="n"/>
            </a:pPr>
            <a:r>
              <a:rPr lang="en-US" dirty="0" smtClean="0"/>
              <a:t>Dealing with cloaked regions (Third trusted party and </a:t>
            </a:r>
            <a:r>
              <a:rPr lang="en-US" dirty="0" smtClean="0"/>
              <a:t>P2P architectures)</a:t>
            </a:r>
          </a:p>
          <a:p>
            <a:pPr lvl="2">
              <a:lnSpc>
                <a:spcPct val="90000"/>
              </a:lnSpc>
              <a:buFont typeface="Wingdings" pitchFamily="2" charset="2"/>
              <a:buChar char="n"/>
            </a:pPr>
            <a:r>
              <a:rPr lang="en-US" dirty="0" smtClean="0"/>
              <a:t>Range Queries</a:t>
            </a:r>
          </a:p>
          <a:p>
            <a:pPr lvl="2">
              <a:lnSpc>
                <a:spcPct val="90000"/>
              </a:lnSpc>
              <a:buFont typeface="Wingdings" pitchFamily="2" charset="2"/>
              <a:buChar char="n"/>
            </a:pPr>
            <a:r>
              <a:rPr lang="en-US" dirty="0" smtClean="0"/>
              <a:t>Aggregate Queries</a:t>
            </a:r>
          </a:p>
          <a:p>
            <a:pPr lvl="2">
              <a:lnSpc>
                <a:spcPct val="90000"/>
              </a:lnSpc>
              <a:buFont typeface="Wingdings" pitchFamily="2" charset="2"/>
              <a:buChar char="n"/>
            </a:pPr>
            <a:r>
              <a:rPr lang="en-US" b="1" dirty="0" smtClean="0">
                <a:solidFill>
                  <a:srgbClr val="C00000"/>
                </a:solidFill>
              </a:rPr>
              <a:t>Nearest-Neighbor Queries</a:t>
            </a:r>
          </a:p>
          <a:p>
            <a:pPr lvl="2">
              <a:lnSpc>
                <a:spcPct val="90000"/>
              </a:lnSpc>
              <a:buFont typeface="Wingdings" pitchFamily="2" charset="2"/>
              <a:buChar char="n"/>
            </a:pPr>
            <a:endParaRPr lang="en-US" dirty="0" smtClean="0"/>
          </a:p>
          <a:p>
            <a:pPr>
              <a:lnSpc>
                <a:spcPct val="90000"/>
              </a:lnSpc>
              <a:buFont typeface="Wingdings" pitchFamily="2" charset="2"/>
              <a:buChar char="n"/>
            </a:pPr>
            <a:r>
              <a:rPr lang="en-US" b="0" dirty="0" smtClean="0">
                <a:solidFill>
                  <a:schemeClr val="bg2"/>
                </a:solidFill>
              </a:rPr>
              <a:t>PART </a:t>
            </a:r>
            <a:r>
              <a:rPr lang="en-US" b="0" dirty="0">
                <a:solidFill>
                  <a:schemeClr val="bg2"/>
                </a:solidFill>
              </a:rPr>
              <a:t>V: Summary and Future Research Directions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
          <p:cNvSpPr>
            <a:spLocks noGrp="1"/>
          </p:cNvSpPr>
          <p:nvPr>
            <p:ph type="sldNum" sz="quarter" idx="10"/>
          </p:nvPr>
        </p:nvSpPr>
        <p:spPr/>
        <p:txBody>
          <a:bodyPr/>
          <a:lstStyle/>
          <a:p>
            <a:fld id="{B449A8E1-DD67-4995-9CD1-69C65AD05DBD}" type="slidenum">
              <a:rPr lang="en-US" altLang="ko-KR"/>
              <a:pPr/>
              <a:t>107</a:t>
            </a:fld>
            <a:endParaRPr lang="en-US" altLang="ko-KR"/>
          </a:p>
        </p:txBody>
      </p:sp>
      <p:sp>
        <p:nvSpPr>
          <p:cNvPr id="37" name="Date Placeholder 4"/>
          <p:cNvSpPr>
            <a:spLocks noGrp="1"/>
          </p:cNvSpPr>
          <p:nvPr>
            <p:ph type="dt" sz="half" idx="11"/>
          </p:nvPr>
        </p:nvSpPr>
        <p:spPr/>
        <p:txBody>
          <a:bodyPr/>
          <a:lstStyle/>
          <a:p>
            <a:r>
              <a:rPr lang="en-US"/>
              <a:t>Tutorial: ICDM 2008</a:t>
            </a:r>
            <a:endParaRPr lang="en-US" altLang="ko-KR"/>
          </a:p>
        </p:txBody>
      </p:sp>
      <p:sp>
        <p:nvSpPr>
          <p:cNvPr id="38" name="Footer Placeholder 5"/>
          <p:cNvSpPr>
            <a:spLocks noGrp="1"/>
          </p:cNvSpPr>
          <p:nvPr>
            <p:ph type="ftr" sz="quarter" idx="12"/>
          </p:nvPr>
        </p:nvSpPr>
        <p:spPr/>
        <p:txBody>
          <a:bodyPr/>
          <a:lstStyle/>
          <a:p>
            <a:r>
              <a:rPr lang="en-US" altLang="ko-KR"/>
              <a:t>Mohamed F. Mokbel</a:t>
            </a:r>
          </a:p>
        </p:txBody>
      </p:sp>
      <p:sp>
        <p:nvSpPr>
          <p:cNvPr id="377858" name="Rectangle 2"/>
          <p:cNvSpPr>
            <a:spLocks noGrp="1" noChangeArrowheads="1"/>
          </p:cNvSpPr>
          <p:nvPr>
            <p:ph type="title"/>
          </p:nvPr>
        </p:nvSpPr>
        <p:spPr>
          <a:xfrm>
            <a:off x="533400" y="125413"/>
            <a:ext cx="7010400" cy="762000"/>
          </a:xfrm>
        </p:spPr>
        <p:txBody>
          <a:bodyPr/>
          <a:lstStyle/>
          <a:p>
            <a:r>
              <a:rPr lang="en-US" sz="2800"/>
              <a:t>Nearest-Neighbor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a:t>
            </a:r>
          </a:p>
        </p:txBody>
      </p:sp>
      <p:grpSp>
        <p:nvGrpSpPr>
          <p:cNvPr id="377870" name="Group 14"/>
          <p:cNvGrpSpPr>
            <a:grpSpLocks/>
          </p:cNvGrpSpPr>
          <p:nvPr/>
        </p:nvGrpSpPr>
        <p:grpSpPr bwMode="auto">
          <a:xfrm>
            <a:off x="6553200" y="3124200"/>
            <a:ext cx="933450" cy="381000"/>
            <a:chOff x="4128" y="1968"/>
            <a:chExt cx="588" cy="240"/>
          </a:xfrm>
        </p:grpSpPr>
        <p:pic>
          <p:nvPicPr>
            <p:cNvPr id="377871" name="Picture 15"/>
            <p:cNvPicPr>
              <a:picLocks noChangeAspect="1" noChangeArrowheads="1"/>
            </p:cNvPicPr>
            <p:nvPr/>
          </p:nvPicPr>
          <p:blipFill>
            <a:blip r:embed="rId3" cstate="print"/>
            <a:srcRect/>
            <a:stretch>
              <a:fillRect/>
            </a:stretch>
          </p:blipFill>
          <p:spPr bwMode="auto">
            <a:xfrm>
              <a:off x="4560" y="1968"/>
              <a:ext cx="156" cy="240"/>
            </a:xfrm>
            <a:prstGeom prst="rect">
              <a:avLst/>
            </a:prstGeom>
            <a:noFill/>
            <a:ln w="38100" algn="ctr">
              <a:noFill/>
              <a:miter lim="800000"/>
              <a:headEnd/>
              <a:tailEnd/>
            </a:ln>
            <a:effectLst/>
          </p:spPr>
        </p:pic>
        <p:pic>
          <p:nvPicPr>
            <p:cNvPr id="377872" name="Picture 16"/>
            <p:cNvPicPr>
              <a:picLocks noChangeAspect="1" noChangeArrowheads="1"/>
            </p:cNvPicPr>
            <p:nvPr/>
          </p:nvPicPr>
          <p:blipFill>
            <a:blip r:embed="rId3" cstate="print"/>
            <a:srcRect/>
            <a:stretch>
              <a:fillRect/>
            </a:stretch>
          </p:blipFill>
          <p:spPr bwMode="auto">
            <a:xfrm>
              <a:off x="4128" y="1968"/>
              <a:ext cx="156" cy="240"/>
            </a:xfrm>
            <a:prstGeom prst="rect">
              <a:avLst/>
            </a:prstGeom>
            <a:noFill/>
            <a:ln w="38100" algn="ctr">
              <a:noFill/>
              <a:miter lim="800000"/>
              <a:headEnd/>
              <a:tailEnd/>
            </a:ln>
            <a:effectLst/>
          </p:spPr>
        </p:pic>
      </p:grpSp>
      <p:grpSp>
        <p:nvGrpSpPr>
          <p:cNvPr id="377873" name="Group 17"/>
          <p:cNvGrpSpPr>
            <a:grpSpLocks/>
          </p:cNvGrpSpPr>
          <p:nvPr/>
        </p:nvGrpSpPr>
        <p:grpSpPr bwMode="auto">
          <a:xfrm>
            <a:off x="5646738" y="1524000"/>
            <a:ext cx="2686050" cy="3124200"/>
            <a:chOff x="3552" y="960"/>
            <a:chExt cx="1692" cy="1968"/>
          </a:xfrm>
        </p:grpSpPr>
        <p:pic>
          <p:nvPicPr>
            <p:cNvPr id="377874" name="Picture 18"/>
            <p:cNvPicPr>
              <a:picLocks noChangeAspect="1" noChangeArrowheads="1"/>
            </p:cNvPicPr>
            <p:nvPr/>
          </p:nvPicPr>
          <p:blipFill>
            <a:blip r:embed="rId3" cstate="print"/>
            <a:srcRect/>
            <a:stretch>
              <a:fillRect/>
            </a:stretch>
          </p:blipFill>
          <p:spPr bwMode="auto">
            <a:xfrm>
              <a:off x="4704" y="1392"/>
              <a:ext cx="156" cy="240"/>
            </a:xfrm>
            <a:prstGeom prst="rect">
              <a:avLst/>
            </a:prstGeom>
            <a:noFill/>
            <a:ln w="38100" algn="ctr">
              <a:noFill/>
              <a:miter lim="800000"/>
              <a:headEnd/>
              <a:tailEnd/>
            </a:ln>
            <a:effectLst/>
          </p:spPr>
        </p:pic>
        <p:pic>
          <p:nvPicPr>
            <p:cNvPr id="377875" name="Picture 19"/>
            <p:cNvPicPr>
              <a:picLocks noChangeAspect="1" noChangeArrowheads="1"/>
            </p:cNvPicPr>
            <p:nvPr/>
          </p:nvPicPr>
          <p:blipFill>
            <a:blip r:embed="rId3" cstate="print"/>
            <a:srcRect/>
            <a:stretch>
              <a:fillRect/>
            </a:stretch>
          </p:blipFill>
          <p:spPr bwMode="auto">
            <a:xfrm>
              <a:off x="3984" y="1152"/>
              <a:ext cx="156" cy="240"/>
            </a:xfrm>
            <a:prstGeom prst="rect">
              <a:avLst/>
            </a:prstGeom>
            <a:noFill/>
            <a:ln w="38100" algn="ctr">
              <a:noFill/>
              <a:miter lim="800000"/>
              <a:headEnd/>
              <a:tailEnd/>
            </a:ln>
            <a:effectLst/>
          </p:spPr>
        </p:pic>
        <p:pic>
          <p:nvPicPr>
            <p:cNvPr id="377876" name="Picture 20"/>
            <p:cNvPicPr>
              <a:picLocks noChangeAspect="1" noChangeArrowheads="1"/>
            </p:cNvPicPr>
            <p:nvPr/>
          </p:nvPicPr>
          <p:blipFill>
            <a:blip r:embed="rId3" cstate="print"/>
            <a:srcRect/>
            <a:stretch>
              <a:fillRect/>
            </a:stretch>
          </p:blipFill>
          <p:spPr bwMode="auto">
            <a:xfrm>
              <a:off x="4896" y="1824"/>
              <a:ext cx="156" cy="240"/>
            </a:xfrm>
            <a:prstGeom prst="rect">
              <a:avLst/>
            </a:prstGeom>
            <a:noFill/>
            <a:ln w="38100" algn="ctr">
              <a:noFill/>
              <a:miter lim="800000"/>
              <a:headEnd/>
              <a:tailEnd/>
            </a:ln>
            <a:effectLst/>
          </p:spPr>
        </p:pic>
        <p:pic>
          <p:nvPicPr>
            <p:cNvPr id="377877" name="Picture 21"/>
            <p:cNvPicPr>
              <a:picLocks noChangeAspect="1" noChangeArrowheads="1"/>
            </p:cNvPicPr>
            <p:nvPr/>
          </p:nvPicPr>
          <p:blipFill>
            <a:blip r:embed="rId3" cstate="print"/>
            <a:srcRect/>
            <a:stretch>
              <a:fillRect/>
            </a:stretch>
          </p:blipFill>
          <p:spPr bwMode="auto">
            <a:xfrm>
              <a:off x="4272" y="2640"/>
              <a:ext cx="156" cy="240"/>
            </a:xfrm>
            <a:prstGeom prst="rect">
              <a:avLst/>
            </a:prstGeom>
            <a:noFill/>
            <a:ln w="38100" algn="ctr">
              <a:noFill/>
              <a:miter lim="800000"/>
              <a:headEnd/>
              <a:tailEnd/>
            </a:ln>
            <a:effectLst/>
          </p:spPr>
        </p:pic>
        <p:pic>
          <p:nvPicPr>
            <p:cNvPr id="377878" name="Picture 22"/>
            <p:cNvPicPr>
              <a:picLocks noChangeAspect="1" noChangeArrowheads="1"/>
            </p:cNvPicPr>
            <p:nvPr/>
          </p:nvPicPr>
          <p:blipFill>
            <a:blip r:embed="rId3" cstate="print"/>
            <a:srcRect/>
            <a:stretch>
              <a:fillRect/>
            </a:stretch>
          </p:blipFill>
          <p:spPr bwMode="auto">
            <a:xfrm>
              <a:off x="3600" y="960"/>
              <a:ext cx="156" cy="240"/>
            </a:xfrm>
            <a:prstGeom prst="rect">
              <a:avLst/>
            </a:prstGeom>
            <a:noFill/>
            <a:ln w="38100" algn="ctr">
              <a:noFill/>
              <a:miter lim="800000"/>
              <a:headEnd/>
              <a:tailEnd/>
            </a:ln>
            <a:effectLst/>
          </p:spPr>
        </p:pic>
        <p:pic>
          <p:nvPicPr>
            <p:cNvPr id="377879" name="Picture 23"/>
            <p:cNvPicPr>
              <a:picLocks noChangeAspect="1" noChangeArrowheads="1"/>
            </p:cNvPicPr>
            <p:nvPr/>
          </p:nvPicPr>
          <p:blipFill>
            <a:blip r:embed="rId3" cstate="print"/>
            <a:srcRect/>
            <a:stretch>
              <a:fillRect/>
            </a:stretch>
          </p:blipFill>
          <p:spPr bwMode="auto">
            <a:xfrm>
              <a:off x="4656" y="2688"/>
              <a:ext cx="156" cy="240"/>
            </a:xfrm>
            <a:prstGeom prst="rect">
              <a:avLst/>
            </a:prstGeom>
            <a:noFill/>
            <a:ln w="38100" algn="ctr">
              <a:noFill/>
              <a:miter lim="800000"/>
              <a:headEnd/>
              <a:tailEnd/>
            </a:ln>
            <a:effectLst/>
          </p:spPr>
        </p:pic>
        <p:pic>
          <p:nvPicPr>
            <p:cNvPr id="377880" name="Picture 24"/>
            <p:cNvPicPr>
              <a:picLocks noChangeAspect="1" noChangeArrowheads="1"/>
            </p:cNvPicPr>
            <p:nvPr/>
          </p:nvPicPr>
          <p:blipFill>
            <a:blip r:embed="rId3" cstate="print"/>
            <a:srcRect/>
            <a:stretch>
              <a:fillRect/>
            </a:stretch>
          </p:blipFill>
          <p:spPr bwMode="auto">
            <a:xfrm>
              <a:off x="3552" y="2448"/>
              <a:ext cx="156" cy="240"/>
            </a:xfrm>
            <a:prstGeom prst="rect">
              <a:avLst/>
            </a:prstGeom>
            <a:noFill/>
            <a:ln w="38100" algn="ctr">
              <a:noFill/>
              <a:miter lim="800000"/>
              <a:headEnd/>
              <a:tailEnd/>
            </a:ln>
            <a:effectLst/>
          </p:spPr>
        </p:pic>
        <p:pic>
          <p:nvPicPr>
            <p:cNvPr id="377881" name="Picture 25"/>
            <p:cNvPicPr>
              <a:picLocks noChangeAspect="1" noChangeArrowheads="1"/>
            </p:cNvPicPr>
            <p:nvPr/>
          </p:nvPicPr>
          <p:blipFill>
            <a:blip r:embed="rId3" cstate="print"/>
            <a:srcRect/>
            <a:stretch>
              <a:fillRect/>
            </a:stretch>
          </p:blipFill>
          <p:spPr bwMode="auto">
            <a:xfrm>
              <a:off x="5088" y="1440"/>
              <a:ext cx="156" cy="240"/>
            </a:xfrm>
            <a:prstGeom prst="rect">
              <a:avLst/>
            </a:prstGeom>
            <a:noFill/>
            <a:ln w="38100" algn="ctr">
              <a:noFill/>
              <a:miter lim="800000"/>
              <a:headEnd/>
              <a:tailEnd/>
            </a:ln>
            <a:effectLst/>
          </p:spPr>
        </p:pic>
        <p:pic>
          <p:nvPicPr>
            <p:cNvPr id="377882" name="Picture 26"/>
            <p:cNvPicPr>
              <a:picLocks noChangeAspect="1" noChangeArrowheads="1"/>
            </p:cNvPicPr>
            <p:nvPr/>
          </p:nvPicPr>
          <p:blipFill>
            <a:blip r:embed="rId3" cstate="print"/>
            <a:srcRect/>
            <a:stretch>
              <a:fillRect/>
            </a:stretch>
          </p:blipFill>
          <p:spPr bwMode="auto">
            <a:xfrm>
              <a:off x="4464" y="1152"/>
              <a:ext cx="156" cy="240"/>
            </a:xfrm>
            <a:prstGeom prst="rect">
              <a:avLst/>
            </a:prstGeom>
            <a:noFill/>
            <a:ln w="38100" algn="ctr">
              <a:noFill/>
              <a:miter lim="800000"/>
              <a:headEnd/>
              <a:tailEnd/>
            </a:ln>
            <a:effectLst/>
          </p:spPr>
        </p:pic>
      </p:grpSp>
      <p:grpSp>
        <p:nvGrpSpPr>
          <p:cNvPr id="377883" name="Group 27"/>
          <p:cNvGrpSpPr>
            <a:grpSpLocks/>
          </p:cNvGrpSpPr>
          <p:nvPr/>
        </p:nvGrpSpPr>
        <p:grpSpPr bwMode="auto">
          <a:xfrm>
            <a:off x="5619750" y="2286000"/>
            <a:ext cx="2247900" cy="1828800"/>
            <a:chOff x="3540" y="1440"/>
            <a:chExt cx="1416" cy="1152"/>
          </a:xfrm>
        </p:grpSpPr>
        <p:pic>
          <p:nvPicPr>
            <p:cNvPr id="377884" name="Picture 28"/>
            <p:cNvPicPr>
              <a:picLocks noChangeAspect="1" noChangeArrowheads="1"/>
            </p:cNvPicPr>
            <p:nvPr/>
          </p:nvPicPr>
          <p:blipFill>
            <a:blip r:embed="rId3" cstate="print"/>
            <a:srcRect/>
            <a:stretch>
              <a:fillRect/>
            </a:stretch>
          </p:blipFill>
          <p:spPr bwMode="auto">
            <a:xfrm>
              <a:off x="4272" y="1536"/>
              <a:ext cx="156" cy="240"/>
            </a:xfrm>
            <a:prstGeom prst="rect">
              <a:avLst/>
            </a:prstGeom>
            <a:noFill/>
            <a:ln w="38100" algn="ctr">
              <a:noFill/>
              <a:miter lim="800000"/>
              <a:headEnd/>
              <a:tailEnd/>
            </a:ln>
            <a:effectLst/>
          </p:spPr>
        </p:pic>
        <p:pic>
          <p:nvPicPr>
            <p:cNvPr id="377885" name="Picture 29"/>
            <p:cNvPicPr>
              <a:picLocks noChangeAspect="1" noChangeArrowheads="1"/>
            </p:cNvPicPr>
            <p:nvPr/>
          </p:nvPicPr>
          <p:blipFill>
            <a:blip r:embed="rId3" cstate="print"/>
            <a:srcRect/>
            <a:stretch>
              <a:fillRect/>
            </a:stretch>
          </p:blipFill>
          <p:spPr bwMode="auto">
            <a:xfrm>
              <a:off x="3840" y="2352"/>
              <a:ext cx="156" cy="240"/>
            </a:xfrm>
            <a:prstGeom prst="rect">
              <a:avLst/>
            </a:prstGeom>
            <a:noFill/>
            <a:ln w="38100" algn="ctr">
              <a:noFill/>
              <a:miter lim="800000"/>
              <a:headEnd/>
              <a:tailEnd/>
            </a:ln>
            <a:effectLst/>
          </p:spPr>
        </p:pic>
        <p:pic>
          <p:nvPicPr>
            <p:cNvPr id="377886" name="Picture 30"/>
            <p:cNvPicPr>
              <a:picLocks noChangeAspect="1" noChangeArrowheads="1"/>
            </p:cNvPicPr>
            <p:nvPr/>
          </p:nvPicPr>
          <p:blipFill>
            <a:blip r:embed="rId3" cstate="print"/>
            <a:srcRect/>
            <a:stretch>
              <a:fillRect/>
            </a:stretch>
          </p:blipFill>
          <p:spPr bwMode="auto">
            <a:xfrm>
              <a:off x="3540" y="2064"/>
              <a:ext cx="156" cy="240"/>
            </a:xfrm>
            <a:prstGeom prst="rect">
              <a:avLst/>
            </a:prstGeom>
            <a:noFill/>
            <a:ln w="38100" algn="ctr">
              <a:noFill/>
              <a:miter lim="800000"/>
              <a:headEnd/>
              <a:tailEnd/>
            </a:ln>
            <a:effectLst/>
          </p:spPr>
        </p:pic>
        <p:pic>
          <p:nvPicPr>
            <p:cNvPr id="377887" name="Picture 31"/>
            <p:cNvPicPr>
              <a:picLocks noChangeAspect="1" noChangeArrowheads="1"/>
            </p:cNvPicPr>
            <p:nvPr/>
          </p:nvPicPr>
          <p:blipFill>
            <a:blip r:embed="rId3" cstate="print"/>
            <a:srcRect/>
            <a:stretch>
              <a:fillRect/>
            </a:stretch>
          </p:blipFill>
          <p:spPr bwMode="auto">
            <a:xfrm>
              <a:off x="4800" y="2256"/>
              <a:ext cx="156" cy="240"/>
            </a:xfrm>
            <a:prstGeom prst="rect">
              <a:avLst/>
            </a:prstGeom>
            <a:noFill/>
            <a:ln w="38100" algn="ctr">
              <a:noFill/>
              <a:miter lim="800000"/>
              <a:headEnd/>
              <a:tailEnd/>
            </a:ln>
            <a:effectLst/>
          </p:spPr>
        </p:pic>
        <p:pic>
          <p:nvPicPr>
            <p:cNvPr id="377888" name="Picture 32"/>
            <p:cNvPicPr>
              <a:picLocks noChangeAspect="1" noChangeArrowheads="1"/>
            </p:cNvPicPr>
            <p:nvPr/>
          </p:nvPicPr>
          <p:blipFill>
            <a:blip r:embed="rId3" cstate="print"/>
            <a:srcRect/>
            <a:stretch>
              <a:fillRect/>
            </a:stretch>
          </p:blipFill>
          <p:spPr bwMode="auto">
            <a:xfrm>
              <a:off x="3600" y="1440"/>
              <a:ext cx="156" cy="240"/>
            </a:xfrm>
            <a:prstGeom prst="rect">
              <a:avLst/>
            </a:prstGeom>
            <a:noFill/>
            <a:ln w="38100" algn="ctr">
              <a:noFill/>
              <a:miter lim="800000"/>
              <a:headEnd/>
              <a:tailEnd/>
            </a:ln>
            <a:effectLst/>
          </p:spPr>
        </p:pic>
        <p:sp>
          <p:nvSpPr>
            <p:cNvPr id="377889" name="Rectangle 33"/>
            <p:cNvSpPr>
              <a:spLocks noChangeArrowheads="1"/>
            </p:cNvSpPr>
            <p:nvPr/>
          </p:nvSpPr>
          <p:spPr bwMode="auto">
            <a:xfrm>
              <a:off x="3936" y="1824"/>
              <a:ext cx="768" cy="48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grpSp>
      <p:grpSp>
        <p:nvGrpSpPr>
          <p:cNvPr id="377891" name="Group 35"/>
          <p:cNvGrpSpPr>
            <a:grpSpLocks/>
          </p:cNvGrpSpPr>
          <p:nvPr/>
        </p:nvGrpSpPr>
        <p:grpSpPr bwMode="auto">
          <a:xfrm>
            <a:off x="5257800" y="1524000"/>
            <a:ext cx="3429000" cy="4191000"/>
            <a:chOff x="3312" y="960"/>
            <a:chExt cx="2160" cy="2640"/>
          </a:xfrm>
        </p:grpSpPr>
        <p:grpSp>
          <p:nvGrpSpPr>
            <p:cNvPr id="377892" name="Group 36"/>
            <p:cNvGrpSpPr>
              <a:grpSpLocks/>
            </p:cNvGrpSpPr>
            <p:nvPr/>
          </p:nvGrpSpPr>
          <p:grpSpPr bwMode="auto">
            <a:xfrm>
              <a:off x="3312" y="960"/>
              <a:ext cx="2160" cy="2160"/>
              <a:chOff x="3168" y="1152"/>
              <a:chExt cx="2160" cy="2160"/>
            </a:xfrm>
          </p:grpSpPr>
          <p:sp>
            <p:nvSpPr>
              <p:cNvPr id="377893" name="Line 37"/>
              <p:cNvSpPr>
                <a:spLocks noChangeShapeType="1"/>
              </p:cNvSpPr>
              <p:nvPr/>
            </p:nvSpPr>
            <p:spPr bwMode="auto">
              <a:xfrm flipV="1">
                <a:off x="3168" y="1152"/>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377894" name="Line 38"/>
              <p:cNvSpPr>
                <a:spLocks noChangeShapeType="1"/>
              </p:cNvSpPr>
              <p:nvPr/>
            </p:nvSpPr>
            <p:spPr bwMode="auto">
              <a:xfrm rot="5400000" flipV="1">
                <a:off x="4248" y="2232"/>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sp>
          <p:nvSpPr>
            <p:cNvPr id="377895" name="Text Box 39"/>
            <p:cNvSpPr txBox="1">
              <a:spLocks noChangeArrowheads="1"/>
            </p:cNvSpPr>
            <p:nvPr/>
          </p:nvSpPr>
          <p:spPr bwMode="auto">
            <a:xfrm>
              <a:off x="3408" y="3312"/>
              <a:ext cx="1920" cy="288"/>
            </a:xfrm>
            <a:prstGeom prst="rect">
              <a:avLst/>
            </a:prstGeom>
            <a:noFill/>
            <a:ln w="38100" algn="ctr">
              <a:noFill/>
              <a:miter lim="800000"/>
              <a:headEnd/>
              <a:tailEnd/>
            </a:ln>
            <a:effectLst/>
          </p:spPr>
          <p:txBody>
            <a:bodyPr>
              <a:spAutoFit/>
            </a:bodyPr>
            <a:lstStyle/>
            <a:p>
              <a:pPr>
                <a:spcBef>
                  <a:spcPct val="50000"/>
                </a:spcBef>
              </a:pPr>
              <a:r>
                <a:rPr lang="en-US" b="1" i="1">
                  <a:solidFill>
                    <a:srgbClr val="CC0000"/>
                  </a:solidFill>
                  <a:latin typeface="Times New Roman" pitchFamily="18" charset="0"/>
                </a:rPr>
                <a:t>NN query</a:t>
              </a:r>
            </a:p>
          </p:txBody>
        </p:sp>
      </p:grpSp>
      <p:sp>
        <p:nvSpPr>
          <p:cNvPr id="377896" name="Oval 40"/>
          <p:cNvSpPr>
            <a:spLocks noChangeArrowheads="1"/>
          </p:cNvSpPr>
          <p:nvPr/>
        </p:nvSpPr>
        <p:spPr bwMode="auto">
          <a:xfrm>
            <a:off x="5715000" y="2241550"/>
            <a:ext cx="304800" cy="457200"/>
          </a:xfrm>
          <a:prstGeom prst="ellipse">
            <a:avLst/>
          </a:prstGeom>
          <a:noFill/>
          <a:ln w="38100" algn="ctr">
            <a:solidFill>
              <a:srgbClr val="FF9900"/>
            </a:solidFill>
            <a:round/>
            <a:headEnd/>
            <a:tailEnd/>
          </a:ln>
          <a:effectLst/>
        </p:spPr>
        <p:txBody>
          <a:bodyPr wrap="none" anchor="ctr"/>
          <a:lstStyle/>
          <a:p>
            <a:endParaRPr lang="en-US"/>
          </a:p>
        </p:txBody>
      </p:sp>
      <p:sp>
        <p:nvSpPr>
          <p:cNvPr id="377897" name="Oval 41"/>
          <p:cNvSpPr>
            <a:spLocks noChangeArrowheads="1"/>
          </p:cNvSpPr>
          <p:nvPr/>
        </p:nvSpPr>
        <p:spPr bwMode="auto">
          <a:xfrm>
            <a:off x="6764338" y="2395538"/>
            <a:ext cx="304800" cy="457200"/>
          </a:xfrm>
          <a:prstGeom prst="ellipse">
            <a:avLst/>
          </a:prstGeom>
          <a:noFill/>
          <a:ln w="38100" algn="ctr">
            <a:solidFill>
              <a:srgbClr val="FF9900"/>
            </a:solidFill>
            <a:round/>
            <a:headEnd/>
            <a:tailEnd/>
          </a:ln>
          <a:effectLst/>
        </p:spPr>
        <p:txBody>
          <a:bodyPr wrap="none" anchor="ctr"/>
          <a:lstStyle/>
          <a:p>
            <a:endParaRPr lang="en-US"/>
          </a:p>
        </p:txBody>
      </p:sp>
      <p:sp>
        <p:nvSpPr>
          <p:cNvPr id="377898" name="Oval 42"/>
          <p:cNvSpPr>
            <a:spLocks noChangeArrowheads="1"/>
          </p:cNvSpPr>
          <p:nvPr/>
        </p:nvSpPr>
        <p:spPr bwMode="auto">
          <a:xfrm>
            <a:off x="7224713" y="3087688"/>
            <a:ext cx="304800" cy="457200"/>
          </a:xfrm>
          <a:prstGeom prst="ellipse">
            <a:avLst/>
          </a:prstGeom>
          <a:noFill/>
          <a:ln w="38100" algn="ctr">
            <a:solidFill>
              <a:srgbClr val="FF9900"/>
            </a:solidFill>
            <a:round/>
            <a:headEnd/>
            <a:tailEnd/>
          </a:ln>
          <a:effectLst/>
        </p:spPr>
        <p:txBody>
          <a:bodyPr wrap="none" anchor="ctr"/>
          <a:lstStyle/>
          <a:p>
            <a:endParaRPr lang="en-US"/>
          </a:p>
        </p:txBody>
      </p:sp>
      <p:sp>
        <p:nvSpPr>
          <p:cNvPr id="377899" name="Oval 43"/>
          <p:cNvSpPr>
            <a:spLocks noChangeArrowheads="1"/>
          </p:cNvSpPr>
          <p:nvPr/>
        </p:nvSpPr>
        <p:spPr bwMode="auto">
          <a:xfrm>
            <a:off x="6572250" y="3087688"/>
            <a:ext cx="304800" cy="457200"/>
          </a:xfrm>
          <a:prstGeom prst="ellipse">
            <a:avLst/>
          </a:prstGeom>
          <a:noFill/>
          <a:ln w="38100" algn="ctr">
            <a:solidFill>
              <a:srgbClr val="FF9900"/>
            </a:solidFill>
            <a:round/>
            <a:headEnd/>
            <a:tailEnd/>
          </a:ln>
          <a:effectLst/>
        </p:spPr>
        <p:txBody>
          <a:bodyPr wrap="none" anchor="ctr"/>
          <a:lstStyle/>
          <a:p>
            <a:endParaRPr lang="en-US"/>
          </a:p>
        </p:txBody>
      </p:sp>
      <p:sp>
        <p:nvSpPr>
          <p:cNvPr id="377900" name="Oval 44"/>
          <p:cNvSpPr>
            <a:spLocks noChangeArrowheads="1"/>
          </p:cNvSpPr>
          <p:nvPr/>
        </p:nvSpPr>
        <p:spPr bwMode="auto">
          <a:xfrm>
            <a:off x="5608638" y="3240088"/>
            <a:ext cx="304800" cy="457200"/>
          </a:xfrm>
          <a:prstGeom prst="ellipse">
            <a:avLst/>
          </a:prstGeom>
          <a:noFill/>
          <a:ln w="38100" algn="ctr">
            <a:solidFill>
              <a:srgbClr val="FF9900"/>
            </a:solidFill>
            <a:round/>
            <a:headEnd/>
            <a:tailEnd/>
          </a:ln>
          <a:effectLst/>
        </p:spPr>
        <p:txBody>
          <a:bodyPr wrap="none" anchor="ctr"/>
          <a:lstStyle/>
          <a:p>
            <a:endParaRPr lang="en-US"/>
          </a:p>
        </p:txBody>
      </p:sp>
      <p:sp>
        <p:nvSpPr>
          <p:cNvPr id="377901" name="Oval 45"/>
          <p:cNvSpPr>
            <a:spLocks noChangeArrowheads="1"/>
          </p:cNvSpPr>
          <p:nvPr/>
        </p:nvSpPr>
        <p:spPr bwMode="auto">
          <a:xfrm>
            <a:off x="6072188" y="3697288"/>
            <a:ext cx="304800" cy="457200"/>
          </a:xfrm>
          <a:prstGeom prst="ellipse">
            <a:avLst/>
          </a:prstGeom>
          <a:noFill/>
          <a:ln w="38100" algn="ctr">
            <a:solidFill>
              <a:srgbClr val="FF9900"/>
            </a:solidFill>
            <a:round/>
            <a:headEnd/>
            <a:tailEnd/>
          </a:ln>
          <a:effectLst/>
        </p:spPr>
        <p:txBody>
          <a:bodyPr wrap="none" anchor="ctr"/>
          <a:lstStyle/>
          <a:p>
            <a:endParaRPr lang="en-US"/>
          </a:p>
        </p:txBody>
      </p:sp>
      <p:sp>
        <p:nvSpPr>
          <p:cNvPr id="377902" name="Rectangle 46"/>
          <p:cNvSpPr>
            <a:spLocks noChangeArrowheads="1"/>
          </p:cNvSpPr>
          <p:nvPr/>
        </p:nvSpPr>
        <p:spPr bwMode="auto">
          <a:xfrm>
            <a:off x="7605713" y="3544888"/>
            <a:ext cx="346075" cy="574675"/>
          </a:xfrm>
          <a:prstGeom prst="rect">
            <a:avLst/>
          </a:prstGeom>
          <a:solidFill>
            <a:schemeClr val="bg1"/>
          </a:solidFill>
          <a:ln w="38100" algn="ctr">
            <a:noFill/>
            <a:miter lim="800000"/>
            <a:headEnd/>
            <a:tailEnd/>
          </a:ln>
          <a:effectLst/>
        </p:spPr>
        <p:txBody>
          <a:bodyPr wrap="none" anchor="ctr"/>
          <a:lstStyle/>
          <a:p>
            <a:endParaRPr lang="en-US"/>
          </a:p>
        </p:txBody>
      </p:sp>
      <p:sp>
        <p:nvSpPr>
          <p:cNvPr id="377903" name="Rectangle 47"/>
          <p:cNvSpPr>
            <a:spLocks noGrp="1" noChangeArrowheads="1"/>
          </p:cNvSpPr>
          <p:nvPr>
            <p:ph type="body" idx="1"/>
          </p:nvPr>
        </p:nvSpPr>
        <p:spPr>
          <a:xfrm>
            <a:off x="231775" y="1187450"/>
            <a:ext cx="4876800" cy="5391150"/>
          </a:xfrm>
          <a:noFill/>
          <a:ln/>
        </p:spPr>
        <p:txBody>
          <a:bodyPr/>
          <a:lstStyle/>
          <a:p>
            <a:pPr>
              <a:buFont typeface="Wingdings" pitchFamily="2" charset="2"/>
              <a:buChar char="n"/>
            </a:pPr>
            <a:r>
              <a:rPr lang="en-US" b="0"/>
              <a:t>Example: Find my nearest gas station given that I am somewhere in the cloaked spatial region</a:t>
            </a:r>
          </a:p>
          <a:p>
            <a:pPr>
              <a:buFont typeface="Wingdings" pitchFamily="2" charset="2"/>
              <a:buChar char="n"/>
            </a:pPr>
            <a:endParaRPr lang="en-US" b="0"/>
          </a:p>
          <a:p>
            <a:pPr>
              <a:buFont typeface="Wingdings" pitchFamily="2" charset="2"/>
              <a:buChar char="n"/>
            </a:pPr>
            <a:r>
              <a:rPr lang="en-US" b="0"/>
              <a:t>The basic idea is to find all candidate answers</a:t>
            </a:r>
          </a:p>
          <a:p>
            <a:pPr>
              <a:buFont typeface="Wingdings" pitchFamily="2" charset="2"/>
              <a:buChar char="n"/>
            </a:pPr>
            <a:endParaRPr lang="en-US" b="0"/>
          </a:p>
          <a:p>
            <a:pPr>
              <a:buFont typeface="Wingdings" pitchFamily="2" charset="2"/>
              <a:buChar char="n"/>
            </a:pPr>
            <a:r>
              <a:rPr lang="en-US" b="0"/>
              <a:t>There is a trade-off between the area of the cloaked spatial region (privacy) and the size of the candidate answer (quality of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7896"/>
                                        </p:tgtEl>
                                        <p:attrNameLst>
                                          <p:attrName>style.visibility</p:attrName>
                                        </p:attrNameLst>
                                      </p:cBhvr>
                                      <p:to>
                                        <p:strVal val="visible"/>
                                      </p:to>
                                    </p:set>
                                    <p:animEffect transition="in" filter="wipe(down)">
                                      <p:cBhvr>
                                        <p:cTn id="7" dur="500"/>
                                        <p:tgtEl>
                                          <p:spTgt spid="37789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7900"/>
                                        </p:tgtEl>
                                        <p:attrNameLst>
                                          <p:attrName>style.visibility</p:attrName>
                                        </p:attrNameLst>
                                      </p:cBhvr>
                                      <p:to>
                                        <p:strVal val="visible"/>
                                      </p:to>
                                    </p:set>
                                    <p:animEffect transition="in" filter="wipe(down)">
                                      <p:cBhvr>
                                        <p:cTn id="10" dur="500"/>
                                        <p:tgtEl>
                                          <p:spTgt spid="37790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7897"/>
                                        </p:tgtEl>
                                        <p:attrNameLst>
                                          <p:attrName>style.visibility</p:attrName>
                                        </p:attrNameLst>
                                      </p:cBhvr>
                                      <p:to>
                                        <p:strVal val="visible"/>
                                      </p:to>
                                    </p:set>
                                    <p:animEffect transition="in" filter="wipe(down)">
                                      <p:cBhvr>
                                        <p:cTn id="13" dur="500"/>
                                        <p:tgtEl>
                                          <p:spTgt spid="37789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7899"/>
                                        </p:tgtEl>
                                        <p:attrNameLst>
                                          <p:attrName>style.visibility</p:attrName>
                                        </p:attrNameLst>
                                      </p:cBhvr>
                                      <p:to>
                                        <p:strVal val="visible"/>
                                      </p:to>
                                    </p:set>
                                    <p:animEffect transition="in" filter="wipe(down)">
                                      <p:cBhvr>
                                        <p:cTn id="16" dur="500"/>
                                        <p:tgtEl>
                                          <p:spTgt spid="37789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77898"/>
                                        </p:tgtEl>
                                        <p:attrNameLst>
                                          <p:attrName>style.visibility</p:attrName>
                                        </p:attrNameLst>
                                      </p:cBhvr>
                                      <p:to>
                                        <p:strVal val="visible"/>
                                      </p:to>
                                    </p:set>
                                    <p:animEffect transition="in" filter="wipe(down)">
                                      <p:cBhvr>
                                        <p:cTn id="19" dur="500"/>
                                        <p:tgtEl>
                                          <p:spTgt spid="37789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7901"/>
                                        </p:tgtEl>
                                        <p:attrNameLst>
                                          <p:attrName>style.visibility</p:attrName>
                                        </p:attrNameLst>
                                      </p:cBhvr>
                                      <p:to>
                                        <p:strVal val="visible"/>
                                      </p:to>
                                    </p:set>
                                    <p:animEffect transition="in" filter="wipe(down)">
                                      <p:cBhvr>
                                        <p:cTn id="22" dur="500"/>
                                        <p:tgtEl>
                                          <p:spTgt spid="37790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7787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77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96" grpId="0" animBg="1"/>
      <p:bldP spid="377897" grpId="0" animBg="1"/>
      <p:bldP spid="377898" grpId="0" animBg="1"/>
      <p:bldP spid="377899" grpId="0" animBg="1"/>
      <p:bldP spid="377900" grpId="0" animBg="1"/>
      <p:bldP spid="377901" grpId="0" animBg="1"/>
      <p:bldP spid="37790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fld id="{235B7EE6-31CC-48C8-883E-8B25D79B8766}" type="slidenum">
              <a:rPr lang="en-US" altLang="ko-KR"/>
              <a:pPr/>
              <a:t>108</a:t>
            </a:fld>
            <a:endParaRPr lang="en-US" altLang="ko-KR"/>
          </a:p>
        </p:txBody>
      </p:sp>
      <p:sp>
        <p:nvSpPr>
          <p:cNvPr id="32" name="Date Placeholder 4"/>
          <p:cNvSpPr>
            <a:spLocks noGrp="1"/>
          </p:cNvSpPr>
          <p:nvPr>
            <p:ph type="dt" sz="half" idx="11"/>
          </p:nvPr>
        </p:nvSpPr>
        <p:spPr/>
        <p:txBody>
          <a:bodyPr/>
          <a:lstStyle/>
          <a:p>
            <a:r>
              <a:rPr lang="en-US"/>
              <a:t>Tutorial: ICDM 2008</a:t>
            </a:r>
            <a:endParaRPr lang="en-US" altLang="ko-KR"/>
          </a:p>
        </p:txBody>
      </p:sp>
      <p:sp>
        <p:nvSpPr>
          <p:cNvPr id="33" name="Footer Placeholder 5"/>
          <p:cNvSpPr>
            <a:spLocks noGrp="1"/>
          </p:cNvSpPr>
          <p:nvPr>
            <p:ph type="ftr" sz="quarter" idx="12"/>
          </p:nvPr>
        </p:nvSpPr>
        <p:spPr/>
        <p:txBody>
          <a:bodyPr/>
          <a:lstStyle/>
          <a:p>
            <a:r>
              <a:rPr lang="en-US" altLang="ko-KR"/>
              <a:t>Mohamed F. Mokbel</a:t>
            </a:r>
          </a:p>
        </p:txBody>
      </p:sp>
      <p:sp>
        <p:nvSpPr>
          <p:cNvPr id="379926" name="Rectangle 22"/>
          <p:cNvSpPr>
            <a:spLocks noChangeArrowheads="1"/>
          </p:cNvSpPr>
          <p:nvPr/>
        </p:nvSpPr>
        <p:spPr bwMode="auto">
          <a:xfrm>
            <a:off x="6523038" y="3613150"/>
            <a:ext cx="1219200" cy="76200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79906" name="Rectangle 2"/>
          <p:cNvSpPr>
            <a:spLocks noGrp="1" noChangeArrowheads="1"/>
          </p:cNvSpPr>
          <p:nvPr>
            <p:ph type="title"/>
          </p:nvPr>
        </p:nvSpPr>
        <p:spPr/>
        <p:txBody>
          <a:bodyPr/>
          <a:lstStyle/>
          <a:p>
            <a:r>
              <a:rPr lang="en-US" sz="2800"/>
              <a:t>Nearest-Neighbor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 Optimal Answer</a:t>
            </a:r>
          </a:p>
        </p:txBody>
      </p:sp>
      <p:grpSp>
        <p:nvGrpSpPr>
          <p:cNvPr id="379907" name="Group 3"/>
          <p:cNvGrpSpPr>
            <a:grpSpLocks/>
          </p:cNvGrpSpPr>
          <p:nvPr/>
        </p:nvGrpSpPr>
        <p:grpSpPr bwMode="auto">
          <a:xfrm>
            <a:off x="6823075" y="3841750"/>
            <a:ext cx="933450" cy="381000"/>
            <a:chOff x="4128" y="1968"/>
            <a:chExt cx="588" cy="240"/>
          </a:xfrm>
        </p:grpSpPr>
        <p:pic>
          <p:nvPicPr>
            <p:cNvPr id="379908" name="Picture 4"/>
            <p:cNvPicPr>
              <a:picLocks noChangeAspect="1" noChangeArrowheads="1"/>
            </p:cNvPicPr>
            <p:nvPr/>
          </p:nvPicPr>
          <p:blipFill>
            <a:blip r:embed="rId3" cstate="print"/>
            <a:srcRect/>
            <a:stretch>
              <a:fillRect/>
            </a:stretch>
          </p:blipFill>
          <p:spPr bwMode="auto">
            <a:xfrm>
              <a:off x="4560" y="1968"/>
              <a:ext cx="156" cy="240"/>
            </a:xfrm>
            <a:prstGeom prst="rect">
              <a:avLst/>
            </a:prstGeom>
            <a:noFill/>
            <a:ln w="38100" algn="ctr">
              <a:noFill/>
              <a:miter lim="800000"/>
              <a:headEnd/>
              <a:tailEnd/>
            </a:ln>
            <a:effectLst/>
          </p:spPr>
        </p:pic>
        <p:pic>
          <p:nvPicPr>
            <p:cNvPr id="379909" name="Picture 5"/>
            <p:cNvPicPr>
              <a:picLocks noChangeAspect="1" noChangeArrowheads="1"/>
            </p:cNvPicPr>
            <p:nvPr/>
          </p:nvPicPr>
          <p:blipFill>
            <a:blip r:embed="rId3" cstate="print"/>
            <a:srcRect/>
            <a:stretch>
              <a:fillRect/>
            </a:stretch>
          </p:blipFill>
          <p:spPr bwMode="auto">
            <a:xfrm>
              <a:off x="4128" y="1968"/>
              <a:ext cx="156" cy="240"/>
            </a:xfrm>
            <a:prstGeom prst="rect">
              <a:avLst/>
            </a:prstGeom>
            <a:noFill/>
            <a:ln w="38100" algn="ctr">
              <a:noFill/>
              <a:miter lim="800000"/>
              <a:headEnd/>
              <a:tailEnd/>
            </a:ln>
            <a:effectLst/>
          </p:spPr>
        </p:pic>
      </p:grpSp>
      <p:pic>
        <p:nvPicPr>
          <p:cNvPr id="379911" name="Picture 7"/>
          <p:cNvPicPr>
            <a:picLocks noChangeAspect="1" noChangeArrowheads="1"/>
          </p:cNvPicPr>
          <p:nvPr/>
        </p:nvPicPr>
        <p:blipFill>
          <a:blip r:embed="rId3" cstate="print"/>
          <a:srcRect/>
          <a:stretch>
            <a:fillRect/>
          </a:stretch>
        </p:blipFill>
        <p:spPr bwMode="auto">
          <a:xfrm>
            <a:off x="7745413" y="2927350"/>
            <a:ext cx="247650" cy="381000"/>
          </a:xfrm>
          <a:prstGeom prst="rect">
            <a:avLst/>
          </a:prstGeom>
          <a:noFill/>
          <a:ln w="38100" algn="ctr">
            <a:noFill/>
            <a:miter lim="800000"/>
            <a:headEnd/>
            <a:tailEnd/>
          </a:ln>
          <a:effectLst/>
        </p:spPr>
      </p:pic>
      <p:pic>
        <p:nvPicPr>
          <p:cNvPr id="379912" name="Picture 8"/>
          <p:cNvPicPr>
            <a:picLocks noChangeAspect="1" noChangeArrowheads="1"/>
          </p:cNvPicPr>
          <p:nvPr/>
        </p:nvPicPr>
        <p:blipFill>
          <a:blip r:embed="rId3" cstate="print"/>
          <a:srcRect/>
          <a:stretch>
            <a:fillRect/>
          </a:stretch>
        </p:blipFill>
        <p:spPr bwMode="auto">
          <a:xfrm>
            <a:off x="6602413" y="2546350"/>
            <a:ext cx="247650" cy="381000"/>
          </a:xfrm>
          <a:prstGeom prst="rect">
            <a:avLst/>
          </a:prstGeom>
          <a:noFill/>
          <a:ln w="38100" algn="ctr">
            <a:noFill/>
            <a:miter lim="800000"/>
            <a:headEnd/>
            <a:tailEnd/>
          </a:ln>
          <a:effectLst/>
        </p:spPr>
      </p:pic>
      <p:pic>
        <p:nvPicPr>
          <p:cNvPr id="379913" name="Picture 9"/>
          <p:cNvPicPr>
            <a:picLocks noChangeAspect="1" noChangeArrowheads="1"/>
          </p:cNvPicPr>
          <p:nvPr/>
        </p:nvPicPr>
        <p:blipFill>
          <a:blip r:embed="rId3" cstate="print"/>
          <a:srcRect/>
          <a:stretch>
            <a:fillRect/>
          </a:stretch>
        </p:blipFill>
        <p:spPr bwMode="auto">
          <a:xfrm>
            <a:off x="8162925" y="3584575"/>
            <a:ext cx="247650" cy="381000"/>
          </a:xfrm>
          <a:prstGeom prst="rect">
            <a:avLst/>
          </a:prstGeom>
          <a:noFill/>
          <a:ln w="38100" algn="ctr">
            <a:noFill/>
            <a:miter lim="800000"/>
            <a:headEnd/>
            <a:tailEnd/>
          </a:ln>
          <a:effectLst/>
        </p:spPr>
      </p:pic>
      <p:pic>
        <p:nvPicPr>
          <p:cNvPr id="379914" name="Picture 10"/>
          <p:cNvPicPr>
            <a:picLocks noChangeAspect="1" noChangeArrowheads="1"/>
          </p:cNvPicPr>
          <p:nvPr/>
        </p:nvPicPr>
        <p:blipFill>
          <a:blip r:embed="rId3" cstate="print"/>
          <a:srcRect/>
          <a:stretch>
            <a:fillRect/>
          </a:stretch>
        </p:blipFill>
        <p:spPr bwMode="auto">
          <a:xfrm>
            <a:off x="7164388" y="4699000"/>
            <a:ext cx="247650" cy="381000"/>
          </a:xfrm>
          <a:prstGeom prst="rect">
            <a:avLst/>
          </a:prstGeom>
          <a:noFill/>
          <a:ln w="38100" algn="ctr">
            <a:noFill/>
            <a:miter lim="800000"/>
            <a:headEnd/>
            <a:tailEnd/>
          </a:ln>
          <a:effectLst/>
        </p:spPr>
      </p:pic>
      <p:pic>
        <p:nvPicPr>
          <p:cNvPr id="379915" name="Picture 11"/>
          <p:cNvPicPr>
            <a:picLocks noChangeAspect="1" noChangeArrowheads="1"/>
          </p:cNvPicPr>
          <p:nvPr/>
        </p:nvPicPr>
        <p:blipFill>
          <a:blip r:embed="rId3" cstate="print"/>
          <a:srcRect/>
          <a:stretch>
            <a:fillRect/>
          </a:stretch>
        </p:blipFill>
        <p:spPr bwMode="auto">
          <a:xfrm>
            <a:off x="5992813" y="2241550"/>
            <a:ext cx="247650" cy="381000"/>
          </a:xfrm>
          <a:prstGeom prst="rect">
            <a:avLst/>
          </a:prstGeom>
          <a:noFill/>
          <a:ln w="38100" algn="ctr">
            <a:noFill/>
            <a:miter lim="800000"/>
            <a:headEnd/>
            <a:tailEnd/>
          </a:ln>
          <a:effectLst/>
        </p:spPr>
      </p:pic>
      <p:pic>
        <p:nvPicPr>
          <p:cNvPr id="379916" name="Picture 12"/>
          <p:cNvPicPr>
            <a:picLocks noChangeAspect="1" noChangeArrowheads="1"/>
          </p:cNvPicPr>
          <p:nvPr/>
        </p:nvPicPr>
        <p:blipFill>
          <a:blip r:embed="rId3" cstate="print"/>
          <a:srcRect/>
          <a:stretch>
            <a:fillRect/>
          </a:stretch>
        </p:blipFill>
        <p:spPr bwMode="auto">
          <a:xfrm>
            <a:off x="8393113" y="4430713"/>
            <a:ext cx="247650" cy="381000"/>
          </a:xfrm>
          <a:prstGeom prst="rect">
            <a:avLst/>
          </a:prstGeom>
          <a:noFill/>
          <a:ln w="38100" algn="ctr">
            <a:noFill/>
            <a:miter lim="800000"/>
            <a:headEnd/>
            <a:tailEnd/>
          </a:ln>
          <a:effectLst/>
        </p:spPr>
      </p:pic>
      <p:pic>
        <p:nvPicPr>
          <p:cNvPr id="379917" name="Picture 13"/>
          <p:cNvPicPr>
            <a:picLocks noChangeAspect="1" noChangeArrowheads="1"/>
          </p:cNvPicPr>
          <p:nvPr/>
        </p:nvPicPr>
        <p:blipFill>
          <a:blip r:embed="rId3" cstate="print"/>
          <a:srcRect/>
          <a:stretch>
            <a:fillRect/>
          </a:stretch>
        </p:blipFill>
        <p:spPr bwMode="auto">
          <a:xfrm>
            <a:off x="5916613" y="4603750"/>
            <a:ext cx="247650" cy="381000"/>
          </a:xfrm>
          <a:prstGeom prst="rect">
            <a:avLst/>
          </a:prstGeom>
          <a:noFill/>
          <a:ln w="38100" algn="ctr">
            <a:noFill/>
            <a:miter lim="800000"/>
            <a:headEnd/>
            <a:tailEnd/>
          </a:ln>
          <a:effectLst/>
        </p:spPr>
      </p:pic>
      <p:pic>
        <p:nvPicPr>
          <p:cNvPr id="379918" name="Picture 14"/>
          <p:cNvPicPr>
            <a:picLocks noChangeAspect="1" noChangeArrowheads="1"/>
          </p:cNvPicPr>
          <p:nvPr/>
        </p:nvPicPr>
        <p:blipFill>
          <a:blip r:embed="rId3" cstate="print"/>
          <a:srcRect/>
          <a:stretch>
            <a:fillRect/>
          </a:stretch>
        </p:blipFill>
        <p:spPr bwMode="auto">
          <a:xfrm>
            <a:off x="8355013" y="3003550"/>
            <a:ext cx="247650" cy="381000"/>
          </a:xfrm>
          <a:prstGeom prst="rect">
            <a:avLst/>
          </a:prstGeom>
          <a:noFill/>
          <a:ln w="38100" algn="ctr">
            <a:noFill/>
            <a:miter lim="800000"/>
            <a:headEnd/>
            <a:tailEnd/>
          </a:ln>
          <a:effectLst/>
        </p:spPr>
      </p:pic>
      <p:pic>
        <p:nvPicPr>
          <p:cNvPr id="379919" name="Picture 15"/>
          <p:cNvPicPr>
            <a:picLocks noChangeAspect="1" noChangeArrowheads="1"/>
          </p:cNvPicPr>
          <p:nvPr/>
        </p:nvPicPr>
        <p:blipFill>
          <a:blip r:embed="rId3" cstate="print"/>
          <a:srcRect/>
          <a:stretch>
            <a:fillRect/>
          </a:stretch>
        </p:blipFill>
        <p:spPr bwMode="auto">
          <a:xfrm>
            <a:off x="7364413" y="2546350"/>
            <a:ext cx="247650" cy="381000"/>
          </a:xfrm>
          <a:prstGeom prst="rect">
            <a:avLst/>
          </a:prstGeom>
          <a:noFill/>
          <a:ln w="38100" algn="ctr">
            <a:noFill/>
            <a:miter lim="800000"/>
            <a:headEnd/>
            <a:tailEnd/>
          </a:ln>
          <a:effectLst/>
        </p:spPr>
      </p:pic>
      <p:pic>
        <p:nvPicPr>
          <p:cNvPr id="379921" name="Picture 17"/>
          <p:cNvPicPr>
            <a:picLocks noChangeAspect="1" noChangeArrowheads="1"/>
          </p:cNvPicPr>
          <p:nvPr/>
        </p:nvPicPr>
        <p:blipFill>
          <a:blip r:embed="rId3" cstate="print"/>
          <a:srcRect/>
          <a:stretch>
            <a:fillRect/>
          </a:stretch>
        </p:blipFill>
        <p:spPr bwMode="auto">
          <a:xfrm>
            <a:off x="7056438" y="3155950"/>
            <a:ext cx="247650" cy="381000"/>
          </a:xfrm>
          <a:prstGeom prst="rect">
            <a:avLst/>
          </a:prstGeom>
          <a:noFill/>
          <a:ln w="38100" algn="ctr">
            <a:noFill/>
            <a:miter lim="800000"/>
            <a:headEnd/>
            <a:tailEnd/>
          </a:ln>
          <a:effectLst/>
        </p:spPr>
      </p:pic>
      <p:pic>
        <p:nvPicPr>
          <p:cNvPr id="379922" name="Picture 18"/>
          <p:cNvPicPr>
            <a:picLocks noChangeAspect="1" noChangeArrowheads="1"/>
          </p:cNvPicPr>
          <p:nvPr/>
        </p:nvPicPr>
        <p:blipFill>
          <a:blip r:embed="rId3" cstate="print"/>
          <a:srcRect/>
          <a:stretch>
            <a:fillRect/>
          </a:stretch>
        </p:blipFill>
        <p:spPr bwMode="auto">
          <a:xfrm>
            <a:off x="6370638" y="4451350"/>
            <a:ext cx="247650" cy="381000"/>
          </a:xfrm>
          <a:prstGeom prst="rect">
            <a:avLst/>
          </a:prstGeom>
          <a:noFill/>
          <a:ln w="38100" algn="ctr">
            <a:noFill/>
            <a:miter lim="800000"/>
            <a:headEnd/>
            <a:tailEnd/>
          </a:ln>
          <a:effectLst/>
        </p:spPr>
      </p:pic>
      <p:pic>
        <p:nvPicPr>
          <p:cNvPr id="379923" name="Picture 19"/>
          <p:cNvPicPr>
            <a:picLocks noChangeAspect="1" noChangeArrowheads="1"/>
          </p:cNvPicPr>
          <p:nvPr/>
        </p:nvPicPr>
        <p:blipFill>
          <a:blip r:embed="rId3" cstate="print"/>
          <a:srcRect/>
          <a:stretch>
            <a:fillRect/>
          </a:stretch>
        </p:blipFill>
        <p:spPr bwMode="auto">
          <a:xfrm>
            <a:off x="5894388" y="3994150"/>
            <a:ext cx="247650" cy="381000"/>
          </a:xfrm>
          <a:prstGeom prst="rect">
            <a:avLst/>
          </a:prstGeom>
          <a:noFill/>
          <a:ln w="38100" algn="ctr">
            <a:noFill/>
            <a:miter lim="800000"/>
            <a:headEnd/>
            <a:tailEnd/>
          </a:ln>
          <a:effectLst/>
        </p:spPr>
      </p:pic>
      <p:pic>
        <p:nvPicPr>
          <p:cNvPr id="379924" name="Picture 20"/>
          <p:cNvPicPr>
            <a:picLocks noChangeAspect="1" noChangeArrowheads="1"/>
          </p:cNvPicPr>
          <p:nvPr/>
        </p:nvPicPr>
        <p:blipFill>
          <a:blip r:embed="rId3" cstate="print"/>
          <a:srcRect/>
          <a:stretch>
            <a:fillRect/>
          </a:stretch>
        </p:blipFill>
        <p:spPr bwMode="auto">
          <a:xfrm>
            <a:off x="8008938" y="4298950"/>
            <a:ext cx="247650" cy="381000"/>
          </a:xfrm>
          <a:prstGeom prst="rect">
            <a:avLst/>
          </a:prstGeom>
          <a:noFill/>
          <a:ln w="38100" algn="ctr">
            <a:noFill/>
            <a:miter lim="800000"/>
            <a:headEnd/>
            <a:tailEnd/>
          </a:ln>
          <a:effectLst/>
        </p:spPr>
      </p:pic>
      <p:pic>
        <p:nvPicPr>
          <p:cNvPr id="379925" name="Picture 21"/>
          <p:cNvPicPr>
            <a:picLocks noChangeAspect="1" noChangeArrowheads="1"/>
          </p:cNvPicPr>
          <p:nvPr/>
        </p:nvPicPr>
        <p:blipFill>
          <a:blip r:embed="rId3" cstate="print"/>
          <a:srcRect/>
          <a:stretch>
            <a:fillRect/>
          </a:stretch>
        </p:blipFill>
        <p:spPr bwMode="auto">
          <a:xfrm>
            <a:off x="5989638" y="3003550"/>
            <a:ext cx="247650" cy="381000"/>
          </a:xfrm>
          <a:prstGeom prst="rect">
            <a:avLst/>
          </a:prstGeom>
          <a:noFill/>
          <a:ln w="38100" algn="ctr">
            <a:noFill/>
            <a:miter lim="800000"/>
            <a:headEnd/>
            <a:tailEnd/>
          </a:ln>
          <a:effectLst/>
        </p:spPr>
      </p:pic>
      <p:grpSp>
        <p:nvGrpSpPr>
          <p:cNvPr id="379942" name="Group 38"/>
          <p:cNvGrpSpPr>
            <a:grpSpLocks/>
          </p:cNvGrpSpPr>
          <p:nvPr/>
        </p:nvGrpSpPr>
        <p:grpSpPr bwMode="auto">
          <a:xfrm>
            <a:off x="5878513" y="2959100"/>
            <a:ext cx="1920875" cy="1912938"/>
            <a:chOff x="3703" y="1864"/>
            <a:chExt cx="1210" cy="1205"/>
          </a:xfrm>
        </p:grpSpPr>
        <p:sp>
          <p:nvSpPr>
            <p:cNvPr id="379935" name="Oval 31"/>
            <p:cNvSpPr>
              <a:spLocks noChangeArrowheads="1"/>
            </p:cNvSpPr>
            <p:nvPr/>
          </p:nvSpPr>
          <p:spPr bwMode="auto">
            <a:xfrm>
              <a:off x="4310" y="2397"/>
              <a:ext cx="192" cy="288"/>
            </a:xfrm>
            <a:prstGeom prst="ellipse">
              <a:avLst/>
            </a:prstGeom>
            <a:noFill/>
            <a:ln w="38100" algn="ctr">
              <a:solidFill>
                <a:srgbClr val="FF9900"/>
              </a:solidFill>
              <a:round/>
              <a:headEnd/>
              <a:tailEnd/>
            </a:ln>
            <a:effectLst/>
          </p:spPr>
          <p:txBody>
            <a:bodyPr wrap="none" anchor="ctr"/>
            <a:lstStyle/>
            <a:p>
              <a:endParaRPr lang="en-US"/>
            </a:p>
          </p:txBody>
        </p:sp>
        <p:grpSp>
          <p:nvGrpSpPr>
            <p:cNvPr id="379941" name="Group 37"/>
            <p:cNvGrpSpPr>
              <a:grpSpLocks/>
            </p:cNvGrpSpPr>
            <p:nvPr/>
          </p:nvGrpSpPr>
          <p:grpSpPr bwMode="auto">
            <a:xfrm>
              <a:off x="3703" y="1864"/>
              <a:ext cx="1210" cy="1205"/>
              <a:chOff x="3703" y="1864"/>
              <a:chExt cx="1210" cy="1205"/>
            </a:xfrm>
          </p:grpSpPr>
          <p:sp>
            <p:nvSpPr>
              <p:cNvPr id="379932" name="Oval 28"/>
              <p:cNvSpPr>
                <a:spLocks noChangeArrowheads="1"/>
              </p:cNvSpPr>
              <p:nvPr/>
            </p:nvSpPr>
            <p:spPr bwMode="auto">
              <a:xfrm>
                <a:off x="3770" y="1864"/>
                <a:ext cx="192" cy="288"/>
              </a:xfrm>
              <a:prstGeom prst="ellipse">
                <a:avLst/>
              </a:prstGeom>
              <a:noFill/>
              <a:ln w="38100" algn="ctr">
                <a:solidFill>
                  <a:srgbClr val="FF9900"/>
                </a:solidFill>
                <a:round/>
                <a:headEnd/>
                <a:tailEnd/>
              </a:ln>
              <a:effectLst/>
            </p:spPr>
            <p:txBody>
              <a:bodyPr wrap="none" anchor="ctr"/>
              <a:lstStyle/>
              <a:p>
                <a:endParaRPr lang="en-US"/>
              </a:p>
            </p:txBody>
          </p:sp>
          <p:sp>
            <p:nvSpPr>
              <p:cNvPr id="379933" name="Oval 29"/>
              <p:cNvSpPr>
                <a:spLocks noChangeArrowheads="1"/>
              </p:cNvSpPr>
              <p:nvPr/>
            </p:nvSpPr>
            <p:spPr bwMode="auto">
              <a:xfrm>
                <a:off x="4431" y="1961"/>
                <a:ext cx="192" cy="288"/>
              </a:xfrm>
              <a:prstGeom prst="ellipse">
                <a:avLst/>
              </a:prstGeom>
              <a:noFill/>
              <a:ln w="38100" algn="ctr">
                <a:solidFill>
                  <a:srgbClr val="FF9900"/>
                </a:solidFill>
                <a:round/>
                <a:headEnd/>
                <a:tailEnd/>
              </a:ln>
              <a:effectLst/>
            </p:spPr>
            <p:txBody>
              <a:bodyPr wrap="none" anchor="ctr"/>
              <a:lstStyle/>
              <a:p>
                <a:endParaRPr lang="en-US"/>
              </a:p>
            </p:txBody>
          </p:sp>
          <p:sp>
            <p:nvSpPr>
              <p:cNvPr id="379934" name="Oval 30"/>
              <p:cNvSpPr>
                <a:spLocks noChangeArrowheads="1"/>
              </p:cNvSpPr>
              <p:nvPr/>
            </p:nvSpPr>
            <p:spPr bwMode="auto">
              <a:xfrm>
                <a:off x="4721" y="2397"/>
                <a:ext cx="192" cy="288"/>
              </a:xfrm>
              <a:prstGeom prst="ellipse">
                <a:avLst/>
              </a:prstGeom>
              <a:noFill/>
              <a:ln w="38100" algn="ctr">
                <a:solidFill>
                  <a:srgbClr val="FF9900"/>
                </a:solidFill>
                <a:round/>
                <a:headEnd/>
                <a:tailEnd/>
              </a:ln>
              <a:effectLst/>
            </p:spPr>
            <p:txBody>
              <a:bodyPr wrap="none" anchor="ctr"/>
              <a:lstStyle/>
              <a:p>
                <a:endParaRPr lang="en-US"/>
              </a:p>
            </p:txBody>
          </p:sp>
          <p:sp>
            <p:nvSpPr>
              <p:cNvPr id="379936" name="Oval 32"/>
              <p:cNvSpPr>
                <a:spLocks noChangeArrowheads="1"/>
              </p:cNvSpPr>
              <p:nvPr/>
            </p:nvSpPr>
            <p:spPr bwMode="auto">
              <a:xfrm>
                <a:off x="3703" y="2493"/>
                <a:ext cx="192" cy="288"/>
              </a:xfrm>
              <a:prstGeom prst="ellipse">
                <a:avLst/>
              </a:prstGeom>
              <a:noFill/>
              <a:ln w="38100" algn="ctr">
                <a:solidFill>
                  <a:srgbClr val="FF9900"/>
                </a:solidFill>
                <a:round/>
                <a:headEnd/>
                <a:tailEnd/>
              </a:ln>
              <a:effectLst/>
            </p:spPr>
            <p:txBody>
              <a:bodyPr wrap="none" anchor="ctr"/>
              <a:lstStyle/>
              <a:p>
                <a:endParaRPr lang="en-US"/>
              </a:p>
            </p:txBody>
          </p:sp>
          <p:sp>
            <p:nvSpPr>
              <p:cNvPr id="379937" name="Oval 33"/>
              <p:cNvSpPr>
                <a:spLocks noChangeArrowheads="1"/>
              </p:cNvSpPr>
              <p:nvPr/>
            </p:nvSpPr>
            <p:spPr bwMode="auto">
              <a:xfrm>
                <a:off x="3995" y="2781"/>
                <a:ext cx="192" cy="288"/>
              </a:xfrm>
              <a:prstGeom prst="ellipse">
                <a:avLst/>
              </a:prstGeom>
              <a:noFill/>
              <a:ln w="38100" algn="ctr">
                <a:solidFill>
                  <a:srgbClr val="FF9900"/>
                </a:solidFill>
                <a:round/>
                <a:headEnd/>
                <a:tailEnd/>
              </a:ln>
              <a:effectLst/>
            </p:spPr>
            <p:txBody>
              <a:bodyPr wrap="none" anchor="ctr"/>
              <a:lstStyle/>
              <a:p>
                <a:endParaRPr lang="en-US"/>
              </a:p>
            </p:txBody>
          </p:sp>
        </p:grpSp>
      </p:grpSp>
      <p:sp>
        <p:nvSpPr>
          <p:cNvPr id="379939" name="Rectangle 35"/>
          <p:cNvSpPr>
            <a:spLocks noGrp="1" noChangeArrowheads="1"/>
          </p:cNvSpPr>
          <p:nvPr>
            <p:ph type="body" idx="1"/>
          </p:nvPr>
        </p:nvSpPr>
        <p:spPr>
          <a:xfrm>
            <a:off x="231775" y="1187450"/>
            <a:ext cx="4876800" cy="5391150"/>
          </a:xfrm>
          <a:noFill/>
          <a:ln/>
        </p:spPr>
        <p:txBody>
          <a:bodyPr/>
          <a:lstStyle/>
          <a:p>
            <a:pPr>
              <a:buFont typeface="Wingdings" pitchFamily="2" charset="2"/>
              <a:buChar char="n"/>
            </a:pPr>
            <a:r>
              <a:rPr lang="en-US" b="0"/>
              <a:t>The </a:t>
            </a:r>
            <a:r>
              <a:rPr lang="en-US" b="0" i="1">
                <a:solidFill>
                  <a:srgbClr val="990033"/>
                </a:solidFill>
              </a:rPr>
              <a:t>Optimal</a:t>
            </a:r>
            <a:r>
              <a:rPr lang="en-US" b="0"/>
              <a:t> answer can be defined as the answer with only exact candidates, i.e., each returned candidate has the potential to be part of the answer.</a:t>
            </a:r>
          </a:p>
          <a:p>
            <a:pPr lvl="1">
              <a:buFont typeface="Wingdings" pitchFamily="2" charset="2"/>
              <a:buChar char="n"/>
            </a:pPr>
            <a:r>
              <a:rPr lang="en-US"/>
              <a:t>Too cumbersome to compute</a:t>
            </a:r>
          </a:p>
          <a:p>
            <a:pPr>
              <a:buFont typeface="Wingdings" pitchFamily="2" charset="2"/>
              <a:buChar char="n"/>
            </a:pPr>
            <a:endParaRPr lang="en-US" b="0"/>
          </a:p>
          <a:p>
            <a:pPr>
              <a:buFont typeface="Wingdings" pitchFamily="2" charset="2"/>
              <a:buChar char="n"/>
            </a:pPr>
            <a:r>
              <a:rPr lang="en-US" b="0"/>
              <a:t>A heuristic to get the optimal answer is to find the minimum possible range that include all potential candidate answers  </a:t>
            </a:r>
          </a:p>
          <a:p>
            <a:pPr lvl="1">
              <a:buFont typeface="Wingdings" pitchFamily="2" charset="2"/>
              <a:buChar char="n"/>
            </a:pPr>
            <a:r>
              <a:rPr lang="en-US"/>
              <a:t>False positives will take place</a:t>
            </a:r>
          </a:p>
        </p:txBody>
      </p:sp>
      <p:sp>
        <p:nvSpPr>
          <p:cNvPr id="379940" name="Rectangle 36"/>
          <p:cNvSpPr>
            <a:spLocks noChangeArrowheads="1"/>
          </p:cNvSpPr>
          <p:nvPr/>
        </p:nvSpPr>
        <p:spPr bwMode="auto">
          <a:xfrm>
            <a:off x="5878513" y="2928938"/>
            <a:ext cx="2189162" cy="1958975"/>
          </a:xfrm>
          <a:prstGeom prst="rect">
            <a:avLst/>
          </a:prstGeom>
          <a:noFill/>
          <a:ln w="38100" algn="ctr">
            <a:solidFill>
              <a:srgbClr val="FF9900"/>
            </a:solidFill>
            <a:prstDash val="dash"/>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99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9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99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4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C81D7699-D85E-4B66-8AB7-65BCCAE7818D}" type="slidenum">
              <a:rPr lang="en-US" altLang="ko-KR"/>
              <a:pPr/>
              <a:t>109</a:t>
            </a:fld>
            <a:endParaRPr lang="en-US" altLang="ko-KR"/>
          </a:p>
        </p:txBody>
      </p:sp>
      <p:sp>
        <p:nvSpPr>
          <p:cNvPr id="20" name="Date Placeholder 4"/>
          <p:cNvSpPr>
            <a:spLocks noGrp="1"/>
          </p:cNvSpPr>
          <p:nvPr>
            <p:ph type="dt" sz="half" idx="11"/>
          </p:nvPr>
        </p:nvSpPr>
        <p:spPr/>
        <p:txBody>
          <a:bodyPr/>
          <a:lstStyle/>
          <a:p>
            <a:r>
              <a:rPr lang="en-US"/>
              <a:t>Tutorial: ICDM 2008</a:t>
            </a:r>
            <a:endParaRPr lang="en-US" altLang="ko-KR"/>
          </a:p>
        </p:txBody>
      </p:sp>
      <p:sp>
        <p:nvSpPr>
          <p:cNvPr id="21" name="Footer Placeholder 5"/>
          <p:cNvSpPr>
            <a:spLocks noGrp="1"/>
          </p:cNvSpPr>
          <p:nvPr>
            <p:ph type="ftr" sz="quarter" idx="12"/>
          </p:nvPr>
        </p:nvSpPr>
        <p:spPr/>
        <p:txBody>
          <a:bodyPr/>
          <a:lstStyle/>
          <a:p>
            <a:r>
              <a:rPr lang="en-US" altLang="ko-KR"/>
              <a:t>Mohamed F. Mokbel</a:t>
            </a:r>
          </a:p>
        </p:txBody>
      </p:sp>
      <p:sp>
        <p:nvSpPr>
          <p:cNvPr id="323586" name="Rectangle 2"/>
          <p:cNvSpPr>
            <a:spLocks noGrp="1" noChangeArrowheads="1"/>
          </p:cNvSpPr>
          <p:nvPr>
            <p:ph type="title"/>
          </p:nvPr>
        </p:nvSpPr>
        <p:spPr>
          <a:xfrm>
            <a:off x="347663" y="131763"/>
            <a:ext cx="8102600" cy="762000"/>
          </a:xfrm>
        </p:spPr>
        <p:txBody>
          <a:bodyPr/>
          <a:lstStyle/>
          <a:p>
            <a:r>
              <a:rPr lang="en-US" sz="2800"/>
              <a:t>Nearest-Neighbor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 Optimal Answer (1-D)</a:t>
            </a:r>
          </a:p>
        </p:txBody>
      </p:sp>
      <p:sp>
        <p:nvSpPr>
          <p:cNvPr id="323587" name="Rectangle 3"/>
          <p:cNvSpPr>
            <a:spLocks noGrp="1" noChangeArrowheads="1"/>
          </p:cNvSpPr>
          <p:nvPr>
            <p:ph type="body" idx="1"/>
          </p:nvPr>
        </p:nvSpPr>
        <p:spPr>
          <a:xfrm>
            <a:off x="269875" y="1085850"/>
            <a:ext cx="8604250" cy="1247775"/>
          </a:xfrm>
        </p:spPr>
        <p:txBody>
          <a:bodyPr/>
          <a:lstStyle/>
          <a:p>
            <a:pPr>
              <a:buFont typeface="Wingdings" pitchFamily="2" charset="2"/>
              <a:buChar char="n"/>
            </a:pPr>
            <a:r>
              <a:rPr lang="en-US" b="0"/>
              <a:t>Given a one-dimensional line </a:t>
            </a:r>
            <a:r>
              <a:rPr lang="en-US" b="0" i="1"/>
              <a:t>L = [start, end]</a:t>
            </a:r>
            <a:r>
              <a:rPr lang="en-US" b="0"/>
              <a:t>, a set of objects     </a:t>
            </a:r>
            <a:r>
              <a:rPr lang="en-US" b="0" i="1"/>
              <a:t>O= {o</a:t>
            </a:r>
            <a:r>
              <a:rPr lang="en-US" b="0" i="1" baseline="-25000"/>
              <a:t>1</a:t>
            </a:r>
            <a:r>
              <a:rPr lang="en-US" b="0" i="1"/>
              <a:t>, o</a:t>
            </a:r>
            <a:r>
              <a:rPr lang="en-US" b="0" i="1" baseline="-25000"/>
              <a:t>2</a:t>
            </a:r>
            <a:r>
              <a:rPr lang="en-US" b="0" i="1"/>
              <a:t>,…,o</a:t>
            </a:r>
            <a:r>
              <a:rPr lang="en-US" b="0" i="1" baseline="-25000"/>
              <a:t>n</a:t>
            </a:r>
            <a:r>
              <a:rPr lang="en-US" b="0" i="1"/>
              <a:t>}</a:t>
            </a:r>
            <a:r>
              <a:rPr lang="en-US" b="0"/>
              <a:t>, find an answer as tuples </a:t>
            </a:r>
            <a:r>
              <a:rPr lang="en-US" b="0" i="1"/>
              <a:t>&lt;o</a:t>
            </a:r>
            <a:r>
              <a:rPr lang="en-US" b="0" i="1" baseline="-25000"/>
              <a:t>i </a:t>
            </a:r>
            <a:r>
              <a:rPr lang="en-US" b="0" i="1"/>
              <a:t>,T&gt;</a:t>
            </a:r>
            <a:r>
              <a:rPr lang="en-US" b="0"/>
              <a:t>  where </a:t>
            </a:r>
            <a:r>
              <a:rPr lang="en-US" b="0" i="1"/>
              <a:t>o</a:t>
            </a:r>
            <a:r>
              <a:rPr lang="en-US" b="0" i="1" baseline="-25000"/>
              <a:t>i</a:t>
            </a:r>
            <a:r>
              <a:rPr lang="en-US" b="0" i="1"/>
              <a:t> </a:t>
            </a:r>
            <a:r>
              <a:rPr lang="ru-RU" b="0" i="1">
                <a:cs typeface="Times New Roman" pitchFamily="18" charset="0"/>
              </a:rPr>
              <a:t>Є</a:t>
            </a:r>
            <a:r>
              <a:rPr lang="en-US" b="0" i="1">
                <a:cs typeface="Times New Roman" pitchFamily="18" charset="0"/>
              </a:rPr>
              <a:t> O</a:t>
            </a:r>
            <a:r>
              <a:rPr lang="en-US" b="0"/>
              <a:t> and </a:t>
            </a:r>
            <a:r>
              <a:rPr lang="en-US" b="0" i="1"/>
              <a:t>T </a:t>
            </a:r>
            <a:r>
              <a:rPr lang="ru-RU" b="0" i="1">
                <a:cs typeface="Times New Roman" pitchFamily="18" charset="0"/>
                <a:sym typeface="Symbol" pitchFamily="18" charset="2"/>
              </a:rPr>
              <a:t></a:t>
            </a:r>
            <a:r>
              <a:rPr lang="en-US" b="0" i="1"/>
              <a:t> L </a:t>
            </a:r>
            <a:r>
              <a:rPr lang="en-US" b="0"/>
              <a:t>such that </a:t>
            </a:r>
            <a:r>
              <a:rPr lang="en-US" b="0" i="1"/>
              <a:t>o</a:t>
            </a:r>
            <a:r>
              <a:rPr lang="en-US" b="0" i="1" baseline="-25000"/>
              <a:t>i</a:t>
            </a:r>
            <a:r>
              <a:rPr lang="en-US" b="0"/>
              <a:t> is the nearest object to any point in L</a:t>
            </a:r>
          </a:p>
          <a:p>
            <a:pPr>
              <a:buFont typeface="Wingdings" pitchFamily="2" charset="2"/>
              <a:buChar char="n"/>
            </a:pPr>
            <a:endParaRPr lang="en-US" b="0" i="1"/>
          </a:p>
        </p:txBody>
      </p:sp>
      <p:sp>
        <p:nvSpPr>
          <p:cNvPr id="323588" name="Line 4"/>
          <p:cNvSpPr>
            <a:spLocks noChangeShapeType="1"/>
          </p:cNvSpPr>
          <p:nvPr/>
        </p:nvSpPr>
        <p:spPr bwMode="auto">
          <a:xfrm>
            <a:off x="2697163" y="3354388"/>
            <a:ext cx="3373437" cy="0"/>
          </a:xfrm>
          <a:prstGeom prst="line">
            <a:avLst/>
          </a:prstGeom>
          <a:noFill/>
          <a:ln w="38100">
            <a:solidFill>
              <a:srgbClr val="990033"/>
            </a:solidFill>
            <a:miter lim="800000"/>
            <a:headEnd type="none" w="sm" len="sm"/>
            <a:tailEnd type="stealth" w="lg" len="lg"/>
          </a:ln>
          <a:effectLst/>
        </p:spPr>
        <p:txBody>
          <a:bodyPr wrap="none" anchor="ctr"/>
          <a:lstStyle/>
          <a:p>
            <a:endParaRPr lang="en-US"/>
          </a:p>
        </p:txBody>
      </p:sp>
      <p:sp>
        <p:nvSpPr>
          <p:cNvPr id="323589" name="Oval 5"/>
          <p:cNvSpPr>
            <a:spLocks noChangeAspect="1" noChangeArrowheads="1"/>
          </p:cNvSpPr>
          <p:nvPr/>
        </p:nvSpPr>
        <p:spPr bwMode="auto">
          <a:xfrm>
            <a:off x="5449888" y="2855913"/>
            <a:ext cx="149225" cy="133350"/>
          </a:xfrm>
          <a:prstGeom prst="ellipse">
            <a:avLst/>
          </a:prstGeom>
          <a:solidFill>
            <a:srgbClr val="FFCC00"/>
          </a:solidFill>
          <a:ln w="9525">
            <a:solidFill>
              <a:srgbClr val="990033"/>
            </a:solidFill>
            <a:round/>
            <a:headEnd type="none" w="sm" len="sm"/>
            <a:tailEnd type="none" w="sm" len="sm"/>
          </a:ln>
          <a:effectLst/>
        </p:spPr>
        <p:txBody>
          <a:bodyPr wrap="none" anchor="ctr"/>
          <a:lstStyle/>
          <a:p>
            <a:endParaRPr lang="en-US" sz="1800">
              <a:latin typeface="Arial" charset="0"/>
            </a:endParaRPr>
          </a:p>
        </p:txBody>
      </p:sp>
      <p:sp>
        <p:nvSpPr>
          <p:cNvPr id="323590" name="Oval 6"/>
          <p:cNvSpPr>
            <a:spLocks noChangeAspect="1" noChangeArrowheads="1"/>
          </p:cNvSpPr>
          <p:nvPr/>
        </p:nvSpPr>
        <p:spPr bwMode="auto">
          <a:xfrm>
            <a:off x="4052888" y="2941638"/>
            <a:ext cx="149225" cy="133350"/>
          </a:xfrm>
          <a:prstGeom prst="ellipse">
            <a:avLst/>
          </a:prstGeom>
          <a:solidFill>
            <a:srgbClr val="FFCC00"/>
          </a:solidFill>
          <a:ln w="9525">
            <a:solidFill>
              <a:srgbClr val="990033"/>
            </a:solidFill>
            <a:round/>
            <a:headEnd type="none" w="sm" len="sm"/>
            <a:tailEnd type="none" w="sm" len="sm"/>
          </a:ln>
          <a:effectLst/>
        </p:spPr>
        <p:txBody>
          <a:bodyPr wrap="none" anchor="ctr"/>
          <a:lstStyle/>
          <a:p>
            <a:endParaRPr lang="en-US" sz="1800">
              <a:latin typeface="Arial" charset="0"/>
            </a:endParaRPr>
          </a:p>
        </p:txBody>
      </p:sp>
      <p:sp>
        <p:nvSpPr>
          <p:cNvPr id="323591" name="Oval 7"/>
          <p:cNvSpPr>
            <a:spLocks noChangeAspect="1" noChangeArrowheads="1"/>
          </p:cNvSpPr>
          <p:nvPr/>
        </p:nvSpPr>
        <p:spPr bwMode="auto">
          <a:xfrm>
            <a:off x="3395663" y="2665413"/>
            <a:ext cx="149225" cy="133350"/>
          </a:xfrm>
          <a:prstGeom prst="ellipse">
            <a:avLst/>
          </a:prstGeom>
          <a:solidFill>
            <a:srgbClr val="FFCC00"/>
          </a:solidFill>
          <a:ln w="9525">
            <a:solidFill>
              <a:srgbClr val="990033"/>
            </a:solidFill>
            <a:round/>
            <a:headEnd type="none" w="sm" len="sm"/>
            <a:tailEnd type="none" w="sm" len="sm"/>
          </a:ln>
          <a:effectLst/>
        </p:spPr>
        <p:txBody>
          <a:bodyPr wrap="none" anchor="ctr"/>
          <a:lstStyle/>
          <a:p>
            <a:endParaRPr lang="en-US" sz="1800">
              <a:latin typeface="Arial" charset="0"/>
            </a:endParaRPr>
          </a:p>
        </p:txBody>
      </p:sp>
      <p:sp>
        <p:nvSpPr>
          <p:cNvPr id="323592" name="Oval 8"/>
          <p:cNvSpPr>
            <a:spLocks noChangeAspect="1" noChangeArrowheads="1"/>
          </p:cNvSpPr>
          <p:nvPr/>
        </p:nvSpPr>
        <p:spPr bwMode="auto">
          <a:xfrm>
            <a:off x="4916488" y="3614738"/>
            <a:ext cx="149225" cy="133350"/>
          </a:xfrm>
          <a:prstGeom prst="ellipse">
            <a:avLst/>
          </a:prstGeom>
          <a:solidFill>
            <a:srgbClr val="FFCC00"/>
          </a:solidFill>
          <a:ln w="9525">
            <a:solidFill>
              <a:srgbClr val="990033"/>
            </a:solidFill>
            <a:round/>
            <a:headEnd type="none" w="sm" len="sm"/>
            <a:tailEnd type="none" w="sm" len="sm"/>
          </a:ln>
          <a:effectLst/>
        </p:spPr>
        <p:txBody>
          <a:bodyPr wrap="none" anchor="ctr"/>
          <a:lstStyle/>
          <a:p>
            <a:endParaRPr lang="en-US" sz="1800">
              <a:latin typeface="Arial" charset="0"/>
            </a:endParaRPr>
          </a:p>
        </p:txBody>
      </p:sp>
      <p:sp>
        <p:nvSpPr>
          <p:cNvPr id="323593" name="Oval 9"/>
          <p:cNvSpPr>
            <a:spLocks noChangeAspect="1" noChangeArrowheads="1"/>
          </p:cNvSpPr>
          <p:nvPr/>
        </p:nvSpPr>
        <p:spPr bwMode="auto">
          <a:xfrm>
            <a:off x="4781550" y="2392363"/>
            <a:ext cx="149225" cy="133350"/>
          </a:xfrm>
          <a:prstGeom prst="ellipse">
            <a:avLst/>
          </a:prstGeom>
          <a:solidFill>
            <a:srgbClr val="FFCC00"/>
          </a:solidFill>
          <a:ln w="9525">
            <a:solidFill>
              <a:srgbClr val="990033"/>
            </a:solidFill>
            <a:round/>
            <a:headEnd type="none" w="sm" len="sm"/>
            <a:tailEnd type="none" w="sm" len="sm"/>
          </a:ln>
          <a:effectLst/>
        </p:spPr>
        <p:txBody>
          <a:bodyPr wrap="none" anchor="ctr"/>
          <a:lstStyle/>
          <a:p>
            <a:endParaRPr lang="en-US" sz="1800">
              <a:latin typeface="Arial" charset="0"/>
            </a:endParaRPr>
          </a:p>
        </p:txBody>
      </p:sp>
      <p:sp>
        <p:nvSpPr>
          <p:cNvPr id="323594" name="Oval 10"/>
          <p:cNvSpPr>
            <a:spLocks noChangeAspect="1" noChangeArrowheads="1"/>
          </p:cNvSpPr>
          <p:nvPr/>
        </p:nvSpPr>
        <p:spPr bwMode="auto">
          <a:xfrm>
            <a:off x="3225800" y="3848100"/>
            <a:ext cx="149225" cy="133350"/>
          </a:xfrm>
          <a:prstGeom prst="ellipse">
            <a:avLst/>
          </a:prstGeom>
          <a:solidFill>
            <a:srgbClr val="FFCC00"/>
          </a:solidFill>
          <a:ln w="9525">
            <a:solidFill>
              <a:srgbClr val="990033"/>
            </a:solidFill>
            <a:round/>
            <a:headEnd type="none" w="sm" len="sm"/>
            <a:tailEnd type="none" w="sm" len="sm"/>
          </a:ln>
          <a:effectLst/>
        </p:spPr>
        <p:txBody>
          <a:bodyPr wrap="none" anchor="ctr"/>
          <a:lstStyle/>
          <a:p>
            <a:endParaRPr lang="en-US" sz="1800">
              <a:latin typeface="Arial" charset="0"/>
            </a:endParaRPr>
          </a:p>
        </p:txBody>
      </p:sp>
      <p:sp>
        <p:nvSpPr>
          <p:cNvPr id="323595" name="Oval 11"/>
          <p:cNvSpPr>
            <a:spLocks noChangeAspect="1" noChangeArrowheads="1"/>
          </p:cNvSpPr>
          <p:nvPr/>
        </p:nvSpPr>
        <p:spPr bwMode="auto">
          <a:xfrm>
            <a:off x="4098925" y="3824288"/>
            <a:ext cx="149225" cy="133350"/>
          </a:xfrm>
          <a:prstGeom prst="ellipse">
            <a:avLst/>
          </a:prstGeom>
          <a:solidFill>
            <a:srgbClr val="FFCC00"/>
          </a:solidFill>
          <a:ln w="9525">
            <a:solidFill>
              <a:srgbClr val="990033"/>
            </a:solidFill>
            <a:round/>
            <a:headEnd type="none" w="sm" len="sm"/>
            <a:tailEnd type="none" w="sm" len="sm"/>
          </a:ln>
          <a:effectLst/>
        </p:spPr>
        <p:txBody>
          <a:bodyPr wrap="none" anchor="ctr"/>
          <a:lstStyle/>
          <a:p>
            <a:endParaRPr lang="en-US" sz="1800">
              <a:latin typeface="Arial" charset="0"/>
            </a:endParaRPr>
          </a:p>
        </p:txBody>
      </p:sp>
      <p:sp>
        <p:nvSpPr>
          <p:cNvPr id="323596" name="Rectangle 12"/>
          <p:cNvSpPr>
            <a:spLocks noChangeArrowheads="1"/>
          </p:cNvSpPr>
          <p:nvPr/>
        </p:nvSpPr>
        <p:spPr bwMode="auto">
          <a:xfrm>
            <a:off x="2679700" y="3287713"/>
            <a:ext cx="127000" cy="139700"/>
          </a:xfrm>
          <a:prstGeom prst="rect">
            <a:avLst/>
          </a:prstGeom>
          <a:solidFill>
            <a:srgbClr val="00FF00"/>
          </a:solidFill>
          <a:ln w="19050" algn="ctr">
            <a:solidFill>
              <a:schemeClr val="tx1"/>
            </a:solidFill>
            <a:miter lim="800000"/>
            <a:headEnd type="none" w="sm" len="sm"/>
            <a:tailEnd type="none" w="sm" len="sm"/>
          </a:ln>
          <a:effectLst/>
        </p:spPr>
        <p:txBody>
          <a:bodyPr wrap="none" anchor="ctr"/>
          <a:lstStyle/>
          <a:p>
            <a:endParaRPr lang="en-US"/>
          </a:p>
        </p:txBody>
      </p:sp>
      <p:sp>
        <p:nvSpPr>
          <p:cNvPr id="323597" name="Rectangle 13"/>
          <p:cNvSpPr>
            <a:spLocks noChangeArrowheads="1"/>
          </p:cNvSpPr>
          <p:nvPr/>
        </p:nvSpPr>
        <p:spPr bwMode="auto">
          <a:xfrm>
            <a:off x="6057900" y="3294063"/>
            <a:ext cx="127000" cy="139700"/>
          </a:xfrm>
          <a:prstGeom prst="rect">
            <a:avLst/>
          </a:prstGeom>
          <a:solidFill>
            <a:srgbClr val="00FF00"/>
          </a:solidFill>
          <a:ln w="19050" algn="ctr">
            <a:solidFill>
              <a:schemeClr val="tx1"/>
            </a:solidFill>
            <a:miter lim="800000"/>
            <a:headEnd type="none" w="sm" len="sm"/>
            <a:tailEnd type="none" w="sm" len="sm"/>
          </a:ln>
          <a:effectLst/>
        </p:spPr>
        <p:txBody>
          <a:bodyPr wrap="none" anchor="ctr"/>
          <a:lstStyle/>
          <a:p>
            <a:endParaRPr lang="en-US"/>
          </a:p>
        </p:txBody>
      </p:sp>
      <p:sp>
        <p:nvSpPr>
          <p:cNvPr id="323599" name="Line 15"/>
          <p:cNvSpPr>
            <a:spLocks noChangeShapeType="1"/>
          </p:cNvSpPr>
          <p:nvPr/>
        </p:nvSpPr>
        <p:spPr bwMode="auto">
          <a:xfrm>
            <a:off x="3736975" y="3367088"/>
            <a:ext cx="773113" cy="0"/>
          </a:xfrm>
          <a:prstGeom prst="line">
            <a:avLst/>
          </a:prstGeom>
          <a:noFill/>
          <a:ln w="63500">
            <a:solidFill>
              <a:srgbClr val="008000"/>
            </a:solidFill>
            <a:miter lim="800000"/>
            <a:headEnd type="none" w="sm" len="sm"/>
            <a:tailEnd type="none" w="sm" len="sm"/>
          </a:ln>
          <a:effectLst/>
        </p:spPr>
        <p:txBody>
          <a:bodyPr wrap="none" anchor="ctr"/>
          <a:lstStyle/>
          <a:p>
            <a:endParaRPr lang="en-US"/>
          </a:p>
        </p:txBody>
      </p:sp>
      <p:sp>
        <p:nvSpPr>
          <p:cNvPr id="323600" name="Line 16"/>
          <p:cNvSpPr>
            <a:spLocks noChangeShapeType="1"/>
          </p:cNvSpPr>
          <p:nvPr/>
        </p:nvSpPr>
        <p:spPr bwMode="auto">
          <a:xfrm flipV="1">
            <a:off x="4525963" y="3351213"/>
            <a:ext cx="928687" cy="15875"/>
          </a:xfrm>
          <a:prstGeom prst="line">
            <a:avLst/>
          </a:prstGeom>
          <a:noFill/>
          <a:ln w="63500">
            <a:solidFill>
              <a:srgbClr val="FFFF00"/>
            </a:solidFill>
            <a:miter lim="800000"/>
            <a:headEnd type="none" w="sm" len="sm"/>
            <a:tailEnd type="none" w="sm" len="sm"/>
          </a:ln>
          <a:effectLst/>
        </p:spPr>
        <p:txBody>
          <a:bodyPr wrap="none" anchor="ctr"/>
          <a:lstStyle/>
          <a:p>
            <a:endParaRPr lang="en-US"/>
          </a:p>
        </p:txBody>
      </p:sp>
      <p:sp>
        <p:nvSpPr>
          <p:cNvPr id="323601" name="Line 17"/>
          <p:cNvSpPr>
            <a:spLocks noChangeShapeType="1"/>
          </p:cNvSpPr>
          <p:nvPr/>
        </p:nvSpPr>
        <p:spPr bwMode="auto">
          <a:xfrm>
            <a:off x="5427663" y="3351213"/>
            <a:ext cx="630237" cy="0"/>
          </a:xfrm>
          <a:prstGeom prst="line">
            <a:avLst/>
          </a:prstGeom>
          <a:noFill/>
          <a:ln w="63500">
            <a:solidFill>
              <a:srgbClr val="FF6600"/>
            </a:solidFill>
            <a:miter lim="800000"/>
            <a:headEnd type="none" w="sm" len="sm"/>
            <a:tailEnd type="none" w="lg" len="lg"/>
          </a:ln>
          <a:effectLst/>
        </p:spPr>
        <p:txBody>
          <a:bodyPr wrap="none" anchor="ctr"/>
          <a:lstStyle/>
          <a:p>
            <a:endParaRPr lang="en-US"/>
          </a:p>
        </p:txBody>
      </p:sp>
      <p:sp>
        <p:nvSpPr>
          <p:cNvPr id="323602" name="Line 18"/>
          <p:cNvSpPr>
            <a:spLocks noChangeShapeType="1"/>
          </p:cNvSpPr>
          <p:nvPr/>
        </p:nvSpPr>
        <p:spPr bwMode="auto">
          <a:xfrm>
            <a:off x="2819400" y="3367088"/>
            <a:ext cx="922338" cy="0"/>
          </a:xfrm>
          <a:prstGeom prst="line">
            <a:avLst/>
          </a:prstGeom>
          <a:noFill/>
          <a:ln w="63500">
            <a:solidFill>
              <a:srgbClr val="0000FF"/>
            </a:solidFill>
            <a:miter lim="800000"/>
            <a:headEnd type="none" w="sm" len="sm"/>
            <a:tailEnd type="none" w="sm" len="sm"/>
          </a:ln>
          <a:effectLst/>
        </p:spPr>
        <p:txBody>
          <a:bodyPr wrap="none" anchor="ctr"/>
          <a:lstStyle/>
          <a:p>
            <a:endParaRPr lang="en-US"/>
          </a:p>
        </p:txBody>
      </p:sp>
      <p:sp>
        <p:nvSpPr>
          <p:cNvPr id="323603" name="Rectangle 19"/>
          <p:cNvSpPr>
            <a:spLocks noChangeArrowheads="1"/>
          </p:cNvSpPr>
          <p:nvPr/>
        </p:nvSpPr>
        <p:spPr bwMode="auto">
          <a:xfrm>
            <a:off x="309563" y="4351338"/>
            <a:ext cx="8834437" cy="1436687"/>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dirty="0">
                <a:latin typeface="Times New Roman" pitchFamily="18" charset="0"/>
                <a:ea typeface="HyhwpEQ" pitchFamily="18" charset="-127"/>
              </a:rPr>
              <a:t>Developed for continuous nearest-neighbor queries</a:t>
            </a:r>
          </a:p>
          <a:p>
            <a:pPr marL="457200" indent="-457200" algn="l">
              <a:spcBef>
                <a:spcPct val="20000"/>
              </a:spcBef>
              <a:buClr>
                <a:srgbClr val="CC0000"/>
              </a:buClr>
              <a:buFont typeface="Wingdings" pitchFamily="2" charset="2"/>
              <a:buChar char="n"/>
            </a:pPr>
            <a:endParaRPr lang="en-US" sz="1000" dirty="0">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dirty="0">
                <a:latin typeface="Times New Roman" pitchFamily="18" charset="0"/>
                <a:ea typeface="HyhwpEQ" pitchFamily="18" charset="-127"/>
              </a:rPr>
              <a:t>Optimal answer in terms of only providing all possible answers. No redundant </a:t>
            </a:r>
            <a:r>
              <a:rPr lang="en-US" dirty="0" smtClean="0">
                <a:latin typeface="Times New Roman" pitchFamily="18" charset="0"/>
                <a:ea typeface="HyhwpEQ" pitchFamily="18" charset="-127"/>
              </a:rPr>
              <a:t>answers </a:t>
            </a:r>
            <a:r>
              <a:rPr lang="en-US" dirty="0">
                <a:latin typeface="Times New Roman" pitchFamily="18" charset="0"/>
                <a:ea typeface="HyhwpEQ" pitchFamily="18" charset="-127"/>
              </a:rPr>
              <a:t>are returned</a:t>
            </a:r>
          </a:p>
          <a:p>
            <a:pPr marL="457200" indent="-457200" algn="l">
              <a:spcBef>
                <a:spcPct val="20000"/>
              </a:spcBef>
              <a:buClr>
                <a:srgbClr val="CC0000"/>
              </a:buClr>
              <a:buFont typeface="Wingdings" pitchFamily="2" charset="2"/>
              <a:buChar char="n"/>
            </a:pPr>
            <a:endParaRPr lang="en-US" sz="1000" dirty="0">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dirty="0">
                <a:latin typeface="Times New Roman" pitchFamily="18" charset="0"/>
                <a:ea typeface="HyhwpEQ" pitchFamily="18" charset="-127"/>
              </a:rPr>
              <a:t>Answer can be represented as </a:t>
            </a:r>
            <a:r>
              <a:rPr lang="en-US" i="1" dirty="0">
                <a:latin typeface="Times New Roman" pitchFamily="18" charset="0"/>
                <a:ea typeface="HyhwpEQ" pitchFamily="18" charset="-127"/>
              </a:rPr>
              <a:t>all objects</a:t>
            </a:r>
            <a:r>
              <a:rPr lang="en-US" dirty="0">
                <a:latin typeface="Times New Roman" pitchFamily="18" charset="0"/>
                <a:ea typeface="HyhwpEQ" pitchFamily="18" charset="-127"/>
              </a:rPr>
              <a:t>, </a:t>
            </a:r>
            <a:r>
              <a:rPr lang="en-US" i="1" dirty="0">
                <a:latin typeface="Times New Roman" pitchFamily="18" charset="0"/>
                <a:ea typeface="HyhwpEQ" pitchFamily="18" charset="-127"/>
              </a:rPr>
              <a:t>probability</a:t>
            </a:r>
            <a:r>
              <a:rPr lang="en-US" dirty="0">
                <a:latin typeface="Times New Roman" pitchFamily="18" charset="0"/>
                <a:ea typeface="HyhwpEQ" pitchFamily="18" charset="-127"/>
              </a:rPr>
              <a:t>, or </a:t>
            </a:r>
            <a:r>
              <a:rPr lang="en-US" i="1" dirty="0">
                <a:latin typeface="Times New Roman" pitchFamily="18" charset="0"/>
                <a:ea typeface="HyhwpEQ" pitchFamily="18" charset="-127"/>
              </a:rPr>
              <a:t>by area</a:t>
            </a:r>
          </a:p>
          <a:p>
            <a:pPr marL="457200" indent="-457200" algn="l">
              <a:spcBef>
                <a:spcPct val="20000"/>
              </a:spcBef>
              <a:buClr>
                <a:srgbClr val="CC0000"/>
              </a:buClr>
              <a:buFont typeface="Wingdings" pitchFamily="2" charset="2"/>
              <a:buChar char="n"/>
            </a:pPr>
            <a:endParaRPr lang="en-US" dirty="0">
              <a:latin typeface="Times New Roman" pitchFamily="18" charset="0"/>
              <a:ea typeface="HyhwpEQ"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6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35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36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3601"/>
                                        </p:tgtEl>
                                        <p:attrNameLst>
                                          <p:attrName>style.visibility</p:attrName>
                                        </p:attrNameLst>
                                      </p:cBhvr>
                                      <p:to>
                                        <p:strVal val="visible"/>
                                      </p:to>
                                    </p:set>
                                  </p:childTnLst>
                                </p:cTn>
                              </p:par>
                              <p:par>
                                <p:cTn id="13" presetID="1" presetClass="emph" presetSubtype="2" fill="hold" nodeType="withEffect">
                                  <p:stCondLst>
                                    <p:cond delay="0"/>
                                  </p:stCondLst>
                                  <p:childTnLst>
                                    <p:animClr clrSpc="rgb" dir="cw">
                                      <p:cBhvr>
                                        <p:cTn id="14" dur="500" fill="hold"/>
                                        <p:tgtEl>
                                          <p:spTgt spid="323589"/>
                                        </p:tgtEl>
                                        <p:attrNameLst>
                                          <p:attrName>fillcolor</p:attrName>
                                        </p:attrNameLst>
                                      </p:cBhvr>
                                      <p:to>
                                        <a:srgbClr val="FF6600"/>
                                      </p:to>
                                    </p:animClr>
                                    <p:set>
                                      <p:cBhvr>
                                        <p:cTn id="15" dur="500" fill="hold"/>
                                        <p:tgtEl>
                                          <p:spTgt spid="323589"/>
                                        </p:tgtEl>
                                        <p:attrNameLst>
                                          <p:attrName>fill.type</p:attrName>
                                        </p:attrNameLst>
                                      </p:cBhvr>
                                      <p:to>
                                        <p:strVal val="solid"/>
                                      </p:to>
                                    </p:set>
                                    <p:set>
                                      <p:cBhvr>
                                        <p:cTn id="16" dur="500" fill="hold"/>
                                        <p:tgtEl>
                                          <p:spTgt spid="323589"/>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323592"/>
                                        </p:tgtEl>
                                        <p:attrNameLst>
                                          <p:attrName>fillcolor</p:attrName>
                                        </p:attrNameLst>
                                      </p:cBhvr>
                                      <p:to>
                                        <a:srgbClr val="FFFF00"/>
                                      </p:to>
                                    </p:animClr>
                                    <p:set>
                                      <p:cBhvr>
                                        <p:cTn id="19" dur="500" fill="hold"/>
                                        <p:tgtEl>
                                          <p:spTgt spid="323592"/>
                                        </p:tgtEl>
                                        <p:attrNameLst>
                                          <p:attrName>fill.type</p:attrName>
                                        </p:attrNameLst>
                                      </p:cBhvr>
                                      <p:to>
                                        <p:strVal val="solid"/>
                                      </p:to>
                                    </p:set>
                                    <p:set>
                                      <p:cBhvr>
                                        <p:cTn id="20" dur="500" fill="hold"/>
                                        <p:tgtEl>
                                          <p:spTgt spid="323592"/>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323590"/>
                                        </p:tgtEl>
                                        <p:attrNameLst>
                                          <p:attrName>fillcolor</p:attrName>
                                        </p:attrNameLst>
                                      </p:cBhvr>
                                      <p:to>
                                        <a:srgbClr val="008000"/>
                                      </p:to>
                                    </p:animClr>
                                    <p:set>
                                      <p:cBhvr>
                                        <p:cTn id="23" dur="500" fill="hold"/>
                                        <p:tgtEl>
                                          <p:spTgt spid="323590"/>
                                        </p:tgtEl>
                                        <p:attrNameLst>
                                          <p:attrName>fill.type</p:attrName>
                                        </p:attrNameLst>
                                      </p:cBhvr>
                                      <p:to>
                                        <p:strVal val="solid"/>
                                      </p:to>
                                    </p:set>
                                    <p:set>
                                      <p:cBhvr>
                                        <p:cTn id="24" dur="500" fill="hold"/>
                                        <p:tgtEl>
                                          <p:spTgt spid="323590"/>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323594"/>
                                        </p:tgtEl>
                                        <p:attrNameLst>
                                          <p:attrName>fillcolor</p:attrName>
                                        </p:attrNameLst>
                                      </p:cBhvr>
                                      <p:to>
                                        <a:srgbClr val="3333FF"/>
                                      </p:to>
                                    </p:animClr>
                                    <p:set>
                                      <p:cBhvr>
                                        <p:cTn id="27" dur="500" fill="hold"/>
                                        <p:tgtEl>
                                          <p:spTgt spid="323594"/>
                                        </p:tgtEl>
                                        <p:attrNameLst>
                                          <p:attrName>fill.type</p:attrName>
                                        </p:attrNameLst>
                                      </p:cBhvr>
                                      <p:to>
                                        <p:strVal val="solid"/>
                                      </p:to>
                                    </p:set>
                                    <p:set>
                                      <p:cBhvr>
                                        <p:cTn id="28" dur="500" fill="hold"/>
                                        <p:tgtEl>
                                          <p:spTgt spid="323594"/>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360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360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3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9" grpId="0" animBg="1"/>
      <p:bldP spid="323600" grpId="0" animBg="1"/>
      <p:bldP spid="323601" grpId="0" animBg="1"/>
      <p:bldP spid="3236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093F41-D607-4370-B63E-C920DF381B96}" type="slidenum">
              <a:rPr lang="en-US" altLang="ko-KR"/>
              <a:pPr/>
              <a:t>11</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25986" name="Rectangle 2"/>
          <p:cNvSpPr>
            <a:spLocks noGrp="1" noChangeArrowheads="1"/>
          </p:cNvSpPr>
          <p:nvPr>
            <p:ph type="title"/>
          </p:nvPr>
        </p:nvSpPr>
        <p:spPr/>
        <p:txBody>
          <a:bodyPr/>
          <a:lstStyle/>
          <a:p>
            <a:r>
              <a:rPr lang="en-US"/>
              <a:t>Tutorial Outline</a:t>
            </a:r>
          </a:p>
        </p:txBody>
      </p:sp>
      <p:sp>
        <p:nvSpPr>
          <p:cNvPr id="425987" name="Rectangle 3"/>
          <p:cNvSpPr>
            <a:spLocks noGrp="1" noChangeArrowheads="1"/>
          </p:cNvSpPr>
          <p:nvPr>
            <p:ph type="body" idx="1"/>
          </p:nvPr>
        </p:nvSpPr>
        <p:spPr>
          <a:xfrm>
            <a:off x="501650" y="1201738"/>
            <a:ext cx="8642350" cy="5562600"/>
          </a:xfrm>
        </p:spPr>
        <p:txBody>
          <a:bodyPr/>
          <a:lstStyle/>
          <a:p>
            <a:pPr>
              <a:buFont typeface="Wingdings" pitchFamily="2" charset="2"/>
              <a:buChar char="n"/>
            </a:pPr>
            <a:r>
              <a:rPr lang="en-US" b="0">
                <a:solidFill>
                  <a:srgbClr val="A50021"/>
                </a:solidFill>
              </a:rPr>
              <a:t>PART I:</a:t>
            </a:r>
            <a:r>
              <a:rPr lang="en-US" b="0"/>
              <a:t> Privacy Concerns of location-based Services </a:t>
            </a:r>
          </a:p>
          <a:p>
            <a:pPr lvl="1">
              <a:buFont typeface="Wingdings" pitchFamily="2" charset="2"/>
              <a:buChar char="n"/>
            </a:pPr>
            <a:endParaRPr lang="en-US" sz="1400"/>
          </a:p>
          <a:p>
            <a:pPr lvl="1">
              <a:buFont typeface="Wingdings" pitchFamily="2" charset="2"/>
              <a:buChar char="n"/>
            </a:pPr>
            <a:r>
              <a:rPr lang="en-US" sz="2200"/>
              <a:t>Location-based Services: Then, Now, What is Next</a:t>
            </a:r>
          </a:p>
          <a:p>
            <a:pPr lvl="1">
              <a:buFont typeface="Wingdings" pitchFamily="2" charset="2"/>
              <a:buChar char="n"/>
            </a:pPr>
            <a:r>
              <a:rPr lang="en-US" sz="2200" b="1">
                <a:solidFill>
                  <a:srgbClr val="CC0000"/>
                </a:solidFill>
              </a:rPr>
              <a:t>Location Privacy: Why Now?</a:t>
            </a:r>
          </a:p>
          <a:p>
            <a:pPr lvl="1">
              <a:buFont typeface="Wingdings" pitchFamily="2" charset="2"/>
              <a:buChar char="n"/>
            </a:pPr>
            <a:r>
              <a:rPr lang="en-US" sz="2200"/>
              <a:t>User Perception of Location Privacy</a:t>
            </a:r>
          </a:p>
          <a:p>
            <a:pPr lvl="1">
              <a:buFont typeface="Wingdings" pitchFamily="2" charset="2"/>
              <a:buChar char="n"/>
            </a:pPr>
            <a:r>
              <a:rPr lang="en-US" sz="2200"/>
              <a:t>What is Special about Location Privacy</a:t>
            </a:r>
          </a:p>
          <a:p>
            <a:pPr lvl="1">
              <a:buFont typeface="Wingdings" pitchFamily="2" charset="2"/>
              <a:buNone/>
            </a:pPr>
            <a:endParaRPr lang="en-US" sz="2200"/>
          </a:p>
          <a:p>
            <a:pPr>
              <a:buFont typeface="Wingdings" pitchFamily="2" charset="2"/>
              <a:buChar char="n"/>
            </a:pPr>
            <a:r>
              <a:rPr lang="en-US" b="0">
                <a:solidFill>
                  <a:schemeClr val="bg2"/>
                </a:solidFill>
              </a:rPr>
              <a:t>PART II: Realizing Location Privacy in Mobile Environments</a:t>
            </a:r>
          </a:p>
          <a:p>
            <a:pPr>
              <a:buFont typeface="Wingdings" pitchFamily="2" charset="2"/>
              <a:buChar char="n"/>
            </a:pPr>
            <a:r>
              <a:rPr lang="en-US" b="0">
                <a:solidFill>
                  <a:schemeClr val="bg2"/>
                </a:solidFill>
              </a:rPr>
              <a:t>PART III: Privacy Attack Models</a:t>
            </a:r>
          </a:p>
          <a:p>
            <a:pPr>
              <a:buFont typeface="Wingdings" pitchFamily="2" charset="2"/>
              <a:buChar char="n"/>
            </a:pPr>
            <a:r>
              <a:rPr lang="en-US" b="0">
                <a:solidFill>
                  <a:schemeClr val="bg2"/>
                </a:solidFill>
              </a:rPr>
              <a:t>PART IV: Privacy-aware Location-based Query Processing</a:t>
            </a:r>
          </a:p>
          <a:p>
            <a:pPr>
              <a:buFont typeface="Wingdings" pitchFamily="2" charset="2"/>
              <a:buChar char="n"/>
            </a:pPr>
            <a:r>
              <a:rPr lang="en-US" b="0">
                <a:solidFill>
                  <a:schemeClr val="bg2"/>
                </a:solidFill>
              </a:rPr>
              <a:t>PART V: Summary and Future Research Directions</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
          <p:cNvSpPr>
            <a:spLocks noGrp="1"/>
          </p:cNvSpPr>
          <p:nvPr>
            <p:ph type="sldNum" sz="quarter" idx="10"/>
          </p:nvPr>
        </p:nvSpPr>
        <p:spPr/>
        <p:txBody>
          <a:bodyPr/>
          <a:lstStyle/>
          <a:p>
            <a:fld id="{3E3C1845-83C7-4998-B38F-E37EF9FB6074}" type="slidenum">
              <a:rPr lang="en-US" altLang="ko-KR"/>
              <a:pPr/>
              <a:t>110</a:t>
            </a:fld>
            <a:endParaRPr lang="en-US" altLang="ko-KR"/>
          </a:p>
        </p:txBody>
      </p:sp>
      <p:sp>
        <p:nvSpPr>
          <p:cNvPr id="44" name="Date Placeholder 5"/>
          <p:cNvSpPr>
            <a:spLocks noGrp="1"/>
          </p:cNvSpPr>
          <p:nvPr>
            <p:ph type="dt" sz="half" idx="11"/>
          </p:nvPr>
        </p:nvSpPr>
        <p:spPr/>
        <p:txBody>
          <a:bodyPr/>
          <a:lstStyle/>
          <a:p>
            <a:r>
              <a:rPr lang="en-US"/>
              <a:t>Tutorial: ICDM 2008</a:t>
            </a:r>
            <a:endParaRPr lang="en-US" altLang="ko-KR"/>
          </a:p>
        </p:txBody>
      </p:sp>
      <p:sp>
        <p:nvSpPr>
          <p:cNvPr id="45" name="Footer Placeholder 6"/>
          <p:cNvSpPr>
            <a:spLocks noGrp="1"/>
          </p:cNvSpPr>
          <p:nvPr>
            <p:ph type="ftr" sz="quarter" idx="12"/>
          </p:nvPr>
        </p:nvSpPr>
        <p:spPr/>
        <p:txBody>
          <a:bodyPr/>
          <a:lstStyle/>
          <a:p>
            <a:r>
              <a:rPr lang="en-US" altLang="ko-KR"/>
              <a:t>Mohamed F. Mokbel</a:t>
            </a:r>
          </a:p>
        </p:txBody>
      </p:sp>
      <p:sp>
        <p:nvSpPr>
          <p:cNvPr id="361474" name="Rectangle 2"/>
          <p:cNvSpPr>
            <a:spLocks noGrp="1" noChangeArrowheads="1"/>
          </p:cNvSpPr>
          <p:nvPr>
            <p:ph type="title"/>
          </p:nvPr>
        </p:nvSpPr>
        <p:spPr>
          <a:xfrm>
            <a:off x="385763" y="57150"/>
            <a:ext cx="7772400" cy="762000"/>
          </a:xfrm>
        </p:spPr>
        <p:txBody>
          <a:bodyPr/>
          <a:lstStyle/>
          <a:p>
            <a:r>
              <a:rPr lang="en-US" sz="2800"/>
              <a:t>Nearest-Neighbor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 Optimal Answer (1-D)</a:t>
            </a:r>
          </a:p>
        </p:txBody>
      </p:sp>
      <p:sp>
        <p:nvSpPr>
          <p:cNvPr id="361475" name="Rectangle 3"/>
          <p:cNvSpPr>
            <a:spLocks noChangeArrowheads="1"/>
          </p:cNvSpPr>
          <p:nvPr/>
        </p:nvSpPr>
        <p:spPr bwMode="auto">
          <a:xfrm>
            <a:off x="539750" y="115888"/>
            <a:ext cx="7127875" cy="865187"/>
          </a:xfrm>
          <a:prstGeom prst="rect">
            <a:avLst/>
          </a:prstGeom>
          <a:noFill/>
          <a:ln w="9525">
            <a:noFill/>
            <a:miter lim="800000"/>
            <a:headEnd/>
            <a:tailEnd/>
          </a:ln>
          <a:effectLst/>
        </p:spPr>
        <p:txBody>
          <a:bodyPr anchor="ctr"/>
          <a:lstStyle/>
          <a:p>
            <a:pPr algn="l"/>
            <a:endParaRPr lang="en-US" altLang="zh-TW" sz="3200" b="1" i="1">
              <a:solidFill>
                <a:srgbClr val="B90337"/>
              </a:solidFill>
              <a:effectLst>
                <a:outerShdw blurRad="38100" dist="38100" dir="2700000" algn="tl">
                  <a:srgbClr val="C0C0C0"/>
                </a:outerShdw>
              </a:effectLst>
              <a:latin typeface="HY견고딕" pitchFamily="18" charset="-127"/>
              <a:ea typeface="HY견고딕" pitchFamily="18" charset="-127"/>
            </a:endParaRPr>
          </a:p>
        </p:txBody>
      </p:sp>
      <p:sp>
        <p:nvSpPr>
          <p:cNvPr id="361476" name="Rectangle 4"/>
          <p:cNvSpPr>
            <a:spLocks noChangeArrowheads="1"/>
          </p:cNvSpPr>
          <p:nvPr/>
        </p:nvSpPr>
        <p:spPr bwMode="auto">
          <a:xfrm>
            <a:off x="179388" y="1123950"/>
            <a:ext cx="4000500" cy="535146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None/>
            </a:pPr>
            <a:endParaRPr lang="en-US" altLang="zh-TW" sz="1600" b="1">
              <a:latin typeface="Times New Roman" pitchFamily="18" charset="0"/>
              <a:ea typeface="HyhwpEQ" pitchFamily="18" charset="-127"/>
            </a:endParaRPr>
          </a:p>
        </p:txBody>
      </p:sp>
      <p:sp>
        <p:nvSpPr>
          <p:cNvPr id="361477" name="Line 5"/>
          <p:cNvSpPr>
            <a:spLocks noChangeShapeType="1"/>
          </p:cNvSpPr>
          <p:nvPr/>
        </p:nvSpPr>
        <p:spPr bwMode="auto">
          <a:xfrm>
            <a:off x="5029200" y="3733800"/>
            <a:ext cx="3352800" cy="0"/>
          </a:xfrm>
          <a:prstGeom prst="line">
            <a:avLst/>
          </a:prstGeom>
          <a:noFill/>
          <a:ln w="57150">
            <a:solidFill>
              <a:schemeClr val="tx1"/>
            </a:solidFill>
            <a:round/>
            <a:headEnd/>
            <a:tailEnd/>
          </a:ln>
          <a:effectLst/>
        </p:spPr>
        <p:txBody>
          <a:bodyPr wrap="none" anchor="ctr"/>
          <a:lstStyle/>
          <a:p>
            <a:endParaRPr lang="en-US"/>
          </a:p>
        </p:txBody>
      </p:sp>
      <p:sp>
        <p:nvSpPr>
          <p:cNvPr id="361478" name="Oval 6"/>
          <p:cNvSpPr>
            <a:spLocks noChangeArrowheads="1"/>
          </p:cNvSpPr>
          <p:nvPr/>
        </p:nvSpPr>
        <p:spPr bwMode="auto">
          <a:xfrm>
            <a:off x="4724400" y="2662238"/>
            <a:ext cx="228600" cy="228600"/>
          </a:xfrm>
          <a:prstGeom prst="ellipse">
            <a:avLst/>
          </a:prstGeom>
          <a:solidFill>
            <a:schemeClr val="tx1"/>
          </a:solidFill>
          <a:ln w="38100" algn="ctr">
            <a:noFill/>
            <a:round/>
            <a:headEnd/>
            <a:tailEnd/>
          </a:ln>
          <a:effectLst/>
        </p:spPr>
        <p:txBody>
          <a:bodyPr wrap="none" anchor="ctr"/>
          <a:lstStyle/>
          <a:p>
            <a:endParaRPr lang="en-US"/>
          </a:p>
        </p:txBody>
      </p:sp>
      <p:sp>
        <p:nvSpPr>
          <p:cNvPr id="361479" name="Text Box 7"/>
          <p:cNvSpPr txBox="1">
            <a:spLocks noChangeArrowheads="1"/>
          </p:cNvSpPr>
          <p:nvPr/>
        </p:nvSpPr>
        <p:spPr bwMode="auto">
          <a:xfrm>
            <a:off x="4648200" y="2286000"/>
            <a:ext cx="387350" cy="457200"/>
          </a:xfrm>
          <a:prstGeom prst="rect">
            <a:avLst/>
          </a:prstGeom>
          <a:noFill/>
          <a:ln w="38100" algn="ctr">
            <a:noFill/>
            <a:miter lim="800000"/>
            <a:headEnd/>
            <a:tailEnd/>
          </a:ln>
          <a:effectLst/>
        </p:spPr>
        <p:txBody>
          <a:bodyPr wrap="none">
            <a:spAutoFit/>
          </a:bodyPr>
          <a:lstStyle/>
          <a:p>
            <a:r>
              <a:rPr lang="en-US">
                <a:latin typeface="Arial" charset="0"/>
                <a:cs typeface="Arial" charset="0"/>
              </a:rPr>
              <a:t>A</a:t>
            </a:r>
          </a:p>
        </p:txBody>
      </p:sp>
      <p:sp>
        <p:nvSpPr>
          <p:cNvPr id="361480" name="Oval 8"/>
          <p:cNvSpPr>
            <a:spLocks noChangeArrowheads="1"/>
          </p:cNvSpPr>
          <p:nvPr/>
        </p:nvSpPr>
        <p:spPr bwMode="auto">
          <a:xfrm>
            <a:off x="5476875" y="3021013"/>
            <a:ext cx="228600" cy="228600"/>
          </a:xfrm>
          <a:prstGeom prst="ellipse">
            <a:avLst/>
          </a:prstGeom>
          <a:solidFill>
            <a:schemeClr val="tx1"/>
          </a:solidFill>
          <a:ln w="38100" algn="ctr">
            <a:noFill/>
            <a:round/>
            <a:headEnd/>
            <a:tailEnd/>
          </a:ln>
          <a:effectLst/>
        </p:spPr>
        <p:txBody>
          <a:bodyPr wrap="none" anchor="ctr"/>
          <a:lstStyle/>
          <a:p>
            <a:endParaRPr lang="en-US"/>
          </a:p>
        </p:txBody>
      </p:sp>
      <p:sp>
        <p:nvSpPr>
          <p:cNvPr id="361481" name="Text Box 9"/>
          <p:cNvSpPr txBox="1">
            <a:spLocks noChangeArrowheads="1"/>
          </p:cNvSpPr>
          <p:nvPr/>
        </p:nvSpPr>
        <p:spPr bwMode="auto">
          <a:xfrm>
            <a:off x="5400675" y="2640013"/>
            <a:ext cx="387350" cy="457200"/>
          </a:xfrm>
          <a:prstGeom prst="rect">
            <a:avLst/>
          </a:prstGeom>
          <a:noFill/>
          <a:ln w="38100" algn="ctr">
            <a:noFill/>
            <a:miter lim="800000"/>
            <a:headEnd/>
            <a:tailEnd/>
          </a:ln>
          <a:effectLst/>
        </p:spPr>
        <p:txBody>
          <a:bodyPr wrap="none">
            <a:spAutoFit/>
          </a:bodyPr>
          <a:lstStyle/>
          <a:p>
            <a:r>
              <a:rPr lang="en-US">
                <a:latin typeface="Arial" charset="0"/>
                <a:cs typeface="Arial" charset="0"/>
              </a:rPr>
              <a:t>B</a:t>
            </a:r>
          </a:p>
        </p:txBody>
      </p:sp>
      <p:sp>
        <p:nvSpPr>
          <p:cNvPr id="361482" name="Oval 10"/>
          <p:cNvSpPr>
            <a:spLocks noChangeArrowheads="1"/>
          </p:cNvSpPr>
          <p:nvPr/>
        </p:nvSpPr>
        <p:spPr bwMode="auto">
          <a:xfrm>
            <a:off x="6230938" y="4367213"/>
            <a:ext cx="228600" cy="228600"/>
          </a:xfrm>
          <a:prstGeom prst="ellipse">
            <a:avLst/>
          </a:prstGeom>
          <a:solidFill>
            <a:schemeClr val="tx1"/>
          </a:solidFill>
          <a:ln w="38100" algn="ctr">
            <a:noFill/>
            <a:round/>
            <a:headEnd/>
            <a:tailEnd/>
          </a:ln>
          <a:effectLst/>
        </p:spPr>
        <p:txBody>
          <a:bodyPr wrap="none" anchor="ctr"/>
          <a:lstStyle/>
          <a:p>
            <a:endParaRPr lang="en-US"/>
          </a:p>
        </p:txBody>
      </p:sp>
      <p:sp>
        <p:nvSpPr>
          <p:cNvPr id="361483" name="Text Box 11"/>
          <p:cNvSpPr txBox="1">
            <a:spLocks noChangeArrowheads="1"/>
          </p:cNvSpPr>
          <p:nvPr/>
        </p:nvSpPr>
        <p:spPr bwMode="auto">
          <a:xfrm>
            <a:off x="6146800" y="4519613"/>
            <a:ext cx="404813" cy="457200"/>
          </a:xfrm>
          <a:prstGeom prst="rect">
            <a:avLst/>
          </a:prstGeom>
          <a:noFill/>
          <a:ln w="38100" algn="ctr">
            <a:noFill/>
            <a:miter lim="800000"/>
            <a:headEnd/>
            <a:tailEnd/>
          </a:ln>
          <a:effectLst/>
        </p:spPr>
        <p:txBody>
          <a:bodyPr wrap="none">
            <a:spAutoFit/>
          </a:bodyPr>
          <a:lstStyle/>
          <a:p>
            <a:r>
              <a:rPr lang="en-US">
                <a:latin typeface="Arial" charset="0"/>
                <a:cs typeface="Arial" charset="0"/>
              </a:rPr>
              <a:t>C</a:t>
            </a:r>
          </a:p>
        </p:txBody>
      </p:sp>
      <p:sp>
        <p:nvSpPr>
          <p:cNvPr id="361484" name="Oval 12"/>
          <p:cNvSpPr>
            <a:spLocks noChangeArrowheads="1"/>
          </p:cNvSpPr>
          <p:nvPr/>
        </p:nvSpPr>
        <p:spPr bwMode="auto">
          <a:xfrm>
            <a:off x="6781800" y="2971800"/>
            <a:ext cx="228600" cy="228600"/>
          </a:xfrm>
          <a:prstGeom prst="ellipse">
            <a:avLst/>
          </a:prstGeom>
          <a:solidFill>
            <a:schemeClr val="tx1"/>
          </a:solidFill>
          <a:ln w="38100" algn="ctr">
            <a:noFill/>
            <a:round/>
            <a:headEnd/>
            <a:tailEnd/>
          </a:ln>
          <a:effectLst/>
        </p:spPr>
        <p:txBody>
          <a:bodyPr wrap="none" anchor="ctr"/>
          <a:lstStyle/>
          <a:p>
            <a:endParaRPr lang="en-US"/>
          </a:p>
        </p:txBody>
      </p:sp>
      <p:sp>
        <p:nvSpPr>
          <p:cNvPr id="361485" name="Text Box 13"/>
          <p:cNvSpPr txBox="1">
            <a:spLocks noChangeArrowheads="1"/>
          </p:cNvSpPr>
          <p:nvPr/>
        </p:nvSpPr>
        <p:spPr bwMode="auto">
          <a:xfrm>
            <a:off x="6697663" y="2590800"/>
            <a:ext cx="404812" cy="457200"/>
          </a:xfrm>
          <a:prstGeom prst="rect">
            <a:avLst/>
          </a:prstGeom>
          <a:noFill/>
          <a:ln w="38100" algn="ctr">
            <a:noFill/>
            <a:miter lim="800000"/>
            <a:headEnd/>
            <a:tailEnd/>
          </a:ln>
          <a:effectLst/>
        </p:spPr>
        <p:txBody>
          <a:bodyPr wrap="none">
            <a:spAutoFit/>
          </a:bodyPr>
          <a:lstStyle/>
          <a:p>
            <a:r>
              <a:rPr lang="en-US">
                <a:latin typeface="Arial" charset="0"/>
                <a:cs typeface="Arial" charset="0"/>
              </a:rPr>
              <a:t>D</a:t>
            </a:r>
          </a:p>
        </p:txBody>
      </p:sp>
      <p:sp>
        <p:nvSpPr>
          <p:cNvPr id="361486" name="Oval 14"/>
          <p:cNvSpPr>
            <a:spLocks noChangeArrowheads="1"/>
          </p:cNvSpPr>
          <p:nvPr/>
        </p:nvSpPr>
        <p:spPr bwMode="auto">
          <a:xfrm>
            <a:off x="7213600" y="4979988"/>
            <a:ext cx="228600" cy="228600"/>
          </a:xfrm>
          <a:prstGeom prst="ellipse">
            <a:avLst/>
          </a:prstGeom>
          <a:solidFill>
            <a:schemeClr val="tx1"/>
          </a:solidFill>
          <a:ln w="38100" algn="ctr">
            <a:noFill/>
            <a:round/>
            <a:headEnd/>
            <a:tailEnd/>
          </a:ln>
          <a:effectLst/>
        </p:spPr>
        <p:txBody>
          <a:bodyPr wrap="none" anchor="ctr"/>
          <a:lstStyle/>
          <a:p>
            <a:endParaRPr lang="en-US"/>
          </a:p>
        </p:txBody>
      </p:sp>
      <p:sp>
        <p:nvSpPr>
          <p:cNvPr id="361487" name="Text Box 15"/>
          <p:cNvSpPr txBox="1">
            <a:spLocks noChangeArrowheads="1"/>
          </p:cNvSpPr>
          <p:nvPr/>
        </p:nvSpPr>
        <p:spPr bwMode="auto">
          <a:xfrm>
            <a:off x="7137400" y="5132388"/>
            <a:ext cx="387350" cy="457200"/>
          </a:xfrm>
          <a:prstGeom prst="rect">
            <a:avLst/>
          </a:prstGeom>
          <a:noFill/>
          <a:ln w="38100" algn="ctr">
            <a:noFill/>
            <a:miter lim="800000"/>
            <a:headEnd/>
            <a:tailEnd/>
          </a:ln>
          <a:effectLst/>
        </p:spPr>
        <p:txBody>
          <a:bodyPr wrap="none">
            <a:spAutoFit/>
          </a:bodyPr>
          <a:lstStyle/>
          <a:p>
            <a:r>
              <a:rPr lang="en-US">
                <a:latin typeface="Arial" charset="0"/>
                <a:cs typeface="Arial" charset="0"/>
              </a:rPr>
              <a:t>E</a:t>
            </a:r>
          </a:p>
        </p:txBody>
      </p:sp>
      <p:sp>
        <p:nvSpPr>
          <p:cNvPr id="361488" name="Oval 16"/>
          <p:cNvSpPr>
            <a:spLocks noChangeArrowheads="1"/>
          </p:cNvSpPr>
          <p:nvPr/>
        </p:nvSpPr>
        <p:spPr bwMode="auto">
          <a:xfrm>
            <a:off x="8077200" y="2743200"/>
            <a:ext cx="228600" cy="228600"/>
          </a:xfrm>
          <a:prstGeom prst="ellipse">
            <a:avLst/>
          </a:prstGeom>
          <a:solidFill>
            <a:schemeClr val="tx1"/>
          </a:solidFill>
          <a:ln w="38100" algn="ctr">
            <a:noFill/>
            <a:round/>
            <a:headEnd/>
            <a:tailEnd/>
          </a:ln>
          <a:effectLst/>
        </p:spPr>
        <p:txBody>
          <a:bodyPr wrap="none" anchor="ctr"/>
          <a:lstStyle/>
          <a:p>
            <a:endParaRPr lang="en-US"/>
          </a:p>
        </p:txBody>
      </p:sp>
      <p:sp>
        <p:nvSpPr>
          <p:cNvPr id="361489" name="Text Box 17"/>
          <p:cNvSpPr txBox="1">
            <a:spLocks noChangeArrowheads="1"/>
          </p:cNvSpPr>
          <p:nvPr/>
        </p:nvSpPr>
        <p:spPr bwMode="auto">
          <a:xfrm>
            <a:off x="7983538" y="2362200"/>
            <a:ext cx="420687" cy="457200"/>
          </a:xfrm>
          <a:prstGeom prst="rect">
            <a:avLst/>
          </a:prstGeom>
          <a:noFill/>
          <a:ln w="38100" algn="ctr">
            <a:noFill/>
            <a:miter lim="800000"/>
            <a:headEnd/>
            <a:tailEnd/>
          </a:ln>
          <a:effectLst/>
        </p:spPr>
        <p:txBody>
          <a:bodyPr wrap="none">
            <a:spAutoFit/>
          </a:bodyPr>
          <a:lstStyle/>
          <a:p>
            <a:r>
              <a:rPr lang="en-US">
                <a:latin typeface="Arial" charset="0"/>
                <a:cs typeface="Arial" charset="0"/>
              </a:rPr>
              <a:t>G</a:t>
            </a:r>
          </a:p>
        </p:txBody>
      </p:sp>
      <p:sp>
        <p:nvSpPr>
          <p:cNvPr id="361490" name="Oval 18"/>
          <p:cNvSpPr>
            <a:spLocks noChangeArrowheads="1"/>
          </p:cNvSpPr>
          <p:nvPr/>
        </p:nvSpPr>
        <p:spPr bwMode="auto">
          <a:xfrm>
            <a:off x="7691438" y="3933825"/>
            <a:ext cx="228600" cy="228600"/>
          </a:xfrm>
          <a:prstGeom prst="ellipse">
            <a:avLst/>
          </a:prstGeom>
          <a:solidFill>
            <a:schemeClr val="tx1"/>
          </a:solidFill>
          <a:ln w="38100" algn="ctr">
            <a:noFill/>
            <a:round/>
            <a:headEnd/>
            <a:tailEnd/>
          </a:ln>
          <a:effectLst/>
        </p:spPr>
        <p:txBody>
          <a:bodyPr wrap="none" anchor="ctr"/>
          <a:lstStyle/>
          <a:p>
            <a:endParaRPr lang="en-US"/>
          </a:p>
        </p:txBody>
      </p:sp>
      <p:sp>
        <p:nvSpPr>
          <p:cNvPr id="361491" name="Text Box 19"/>
          <p:cNvSpPr txBox="1">
            <a:spLocks noChangeArrowheads="1"/>
          </p:cNvSpPr>
          <p:nvPr/>
        </p:nvSpPr>
        <p:spPr bwMode="auto">
          <a:xfrm>
            <a:off x="7623175" y="4086225"/>
            <a:ext cx="369888" cy="457200"/>
          </a:xfrm>
          <a:prstGeom prst="rect">
            <a:avLst/>
          </a:prstGeom>
          <a:noFill/>
          <a:ln w="38100" algn="ctr">
            <a:noFill/>
            <a:miter lim="800000"/>
            <a:headEnd/>
            <a:tailEnd/>
          </a:ln>
          <a:effectLst/>
        </p:spPr>
        <p:txBody>
          <a:bodyPr wrap="none">
            <a:spAutoFit/>
          </a:bodyPr>
          <a:lstStyle/>
          <a:p>
            <a:r>
              <a:rPr lang="en-US">
                <a:latin typeface="Arial" charset="0"/>
                <a:cs typeface="Arial" charset="0"/>
              </a:rPr>
              <a:t>F</a:t>
            </a:r>
          </a:p>
        </p:txBody>
      </p:sp>
      <p:sp>
        <p:nvSpPr>
          <p:cNvPr id="361492" name="Text Box 20"/>
          <p:cNvSpPr txBox="1">
            <a:spLocks noChangeArrowheads="1"/>
          </p:cNvSpPr>
          <p:nvPr/>
        </p:nvSpPr>
        <p:spPr bwMode="auto">
          <a:xfrm>
            <a:off x="4826000" y="3733800"/>
            <a:ext cx="336550" cy="457200"/>
          </a:xfrm>
          <a:prstGeom prst="rect">
            <a:avLst/>
          </a:prstGeom>
          <a:noFill/>
          <a:ln w="38100" algn="ctr">
            <a:noFill/>
            <a:miter lim="800000"/>
            <a:headEnd/>
            <a:tailEnd/>
          </a:ln>
          <a:effectLst/>
        </p:spPr>
        <p:txBody>
          <a:bodyPr wrap="none">
            <a:spAutoFit/>
          </a:bodyPr>
          <a:lstStyle/>
          <a:p>
            <a:r>
              <a:rPr lang="en-US" i="1">
                <a:latin typeface="Arial" charset="0"/>
                <a:cs typeface="Arial" charset="0"/>
              </a:rPr>
              <a:t>s</a:t>
            </a:r>
          </a:p>
        </p:txBody>
      </p:sp>
      <p:sp>
        <p:nvSpPr>
          <p:cNvPr id="361493" name="Text Box 21"/>
          <p:cNvSpPr txBox="1">
            <a:spLocks noChangeArrowheads="1"/>
          </p:cNvSpPr>
          <p:nvPr/>
        </p:nvSpPr>
        <p:spPr bwMode="auto">
          <a:xfrm>
            <a:off x="8145463" y="3733800"/>
            <a:ext cx="354012" cy="457200"/>
          </a:xfrm>
          <a:prstGeom prst="rect">
            <a:avLst/>
          </a:prstGeom>
          <a:noFill/>
          <a:ln w="38100" algn="ctr">
            <a:noFill/>
            <a:miter lim="800000"/>
            <a:headEnd/>
            <a:tailEnd/>
          </a:ln>
          <a:effectLst/>
        </p:spPr>
        <p:txBody>
          <a:bodyPr wrap="none">
            <a:spAutoFit/>
          </a:bodyPr>
          <a:lstStyle/>
          <a:p>
            <a:r>
              <a:rPr lang="en-US" i="1">
                <a:latin typeface="Arial" charset="0"/>
                <a:cs typeface="Arial" charset="0"/>
              </a:rPr>
              <a:t>e</a:t>
            </a:r>
          </a:p>
        </p:txBody>
      </p:sp>
      <p:sp>
        <p:nvSpPr>
          <p:cNvPr id="361495" name="Oval 23"/>
          <p:cNvSpPr>
            <a:spLocks noChangeArrowheads="1"/>
          </p:cNvSpPr>
          <p:nvPr/>
        </p:nvSpPr>
        <p:spPr bwMode="auto">
          <a:xfrm>
            <a:off x="4103688" y="2781300"/>
            <a:ext cx="1836737" cy="1836738"/>
          </a:xfrm>
          <a:prstGeom prst="ellipse">
            <a:avLst/>
          </a:prstGeom>
          <a:noFill/>
          <a:ln w="38100" algn="ctr">
            <a:solidFill>
              <a:srgbClr val="FFCC00"/>
            </a:solidFill>
            <a:round/>
            <a:headEnd/>
            <a:tailEnd/>
          </a:ln>
          <a:effectLst/>
        </p:spPr>
        <p:txBody>
          <a:bodyPr wrap="none" anchor="ctr"/>
          <a:lstStyle/>
          <a:p>
            <a:endParaRPr lang="en-US"/>
          </a:p>
        </p:txBody>
      </p:sp>
      <p:sp>
        <p:nvSpPr>
          <p:cNvPr id="361496" name="Oval 24"/>
          <p:cNvSpPr>
            <a:spLocks noChangeArrowheads="1"/>
          </p:cNvSpPr>
          <p:nvPr/>
        </p:nvSpPr>
        <p:spPr bwMode="auto">
          <a:xfrm>
            <a:off x="4749800" y="152400"/>
            <a:ext cx="7059613" cy="6951663"/>
          </a:xfrm>
          <a:prstGeom prst="ellipse">
            <a:avLst/>
          </a:prstGeom>
          <a:noFill/>
          <a:ln w="38100" algn="ctr">
            <a:solidFill>
              <a:srgbClr val="FFCC00"/>
            </a:solidFill>
            <a:round/>
            <a:headEnd/>
            <a:tailEnd/>
          </a:ln>
          <a:effectLst/>
        </p:spPr>
        <p:txBody>
          <a:bodyPr wrap="none" anchor="ctr"/>
          <a:lstStyle/>
          <a:p>
            <a:endParaRPr lang="en-US"/>
          </a:p>
        </p:txBody>
      </p:sp>
      <p:sp>
        <p:nvSpPr>
          <p:cNvPr id="361497" name="Oval 25"/>
          <p:cNvSpPr>
            <a:spLocks noChangeArrowheads="1"/>
          </p:cNvSpPr>
          <p:nvPr/>
        </p:nvSpPr>
        <p:spPr bwMode="auto">
          <a:xfrm>
            <a:off x="4197350" y="2867025"/>
            <a:ext cx="1655763" cy="1655763"/>
          </a:xfrm>
          <a:prstGeom prst="ellipse">
            <a:avLst/>
          </a:prstGeom>
          <a:noFill/>
          <a:ln w="38100" algn="ctr">
            <a:solidFill>
              <a:srgbClr val="A50021"/>
            </a:solidFill>
            <a:round/>
            <a:headEnd/>
            <a:tailEnd/>
          </a:ln>
          <a:effectLst/>
        </p:spPr>
        <p:txBody>
          <a:bodyPr wrap="none" anchor="ctr"/>
          <a:lstStyle/>
          <a:p>
            <a:endParaRPr lang="en-US"/>
          </a:p>
        </p:txBody>
      </p:sp>
      <p:sp>
        <p:nvSpPr>
          <p:cNvPr id="361498" name="Oval 26"/>
          <p:cNvSpPr>
            <a:spLocks noChangeArrowheads="1"/>
          </p:cNvSpPr>
          <p:nvPr/>
        </p:nvSpPr>
        <p:spPr bwMode="auto">
          <a:xfrm>
            <a:off x="5508625" y="800100"/>
            <a:ext cx="5580063" cy="5688013"/>
          </a:xfrm>
          <a:prstGeom prst="ellipse">
            <a:avLst/>
          </a:prstGeom>
          <a:noFill/>
          <a:ln w="38100" algn="ctr">
            <a:solidFill>
              <a:srgbClr val="A50021"/>
            </a:solidFill>
            <a:round/>
            <a:headEnd/>
            <a:tailEnd/>
          </a:ln>
          <a:effectLst/>
        </p:spPr>
        <p:txBody>
          <a:bodyPr wrap="none" anchor="ctr"/>
          <a:lstStyle/>
          <a:p>
            <a:endParaRPr lang="en-US"/>
          </a:p>
        </p:txBody>
      </p:sp>
      <p:sp>
        <p:nvSpPr>
          <p:cNvPr id="361499" name="Oval 27"/>
          <p:cNvSpPr>
            <a:spLocks noChangeArrowheads="1"/>
          </p:cNvSpPr>
          <p:nvPr/>
        </p:nvSpPr>
        <p:spPr bwMode="auto">
          <a:xfrm>
            <a:off x="5292725" y="2924175"/>
            <a:ext cx="1547813" cy="1549400"/>
          </a:xfrm>
          <a:prstGeom prst="ellipse">
            <a:avLst/>
          </a:prstGeom>
          <a:noFill/>
          <a:ln w="38100" algn="ctr">
            <a:solidFill>
              <a:srgbClr val="FFCC00"/>
            </a:solidFill>
            <a:round/>
            <a:headEnd/>
            <a:tailEnd/>
          </a:ln>
          <a:effectLst/>
        </p:spPr>
        <p:txBody>
          <a:bodyPr wrap="none" anchor="ctr"/>
          <a:lstStyle/>
          <a:p>
            <a:endParaRPr lang="en-US"/>
          </a:p>
        </p:txBody>
      </p:sp>
      <p:sp>
        <p:nvSpPr>
          <p:cNvPr id="361500" name="Line 28"/>
          <p:cNvSpPr>
            <a:spLocks noChangeShapeType="1"/>
          </p:cNvSpPr>
          <p:nvPr/>
        </p:nvSpPr>
        <p:spPr bwMode="auto">
          <a:xfrm>
            <a:off x="5580063" y="3141663"/>
            <a:ext cx="755650" cy="1366837"/>
          </a:xfrm>
          <a:prstGeom prst="line">
            <a:avLst/>
          </a:prstGeom>
          <a:noFill/>
          <a:ln w="38100">
            <a:solidFill>
              <a:schemeClr val="tx1"/>
            </a:solidFill>
            <a:round/>
            <a:headEnd/>
            <a:tailEnd/>
          </a:ln>
          <a:effectLst/>
        </p:spPr>
        <p:txBody>
          <a:bodyPr wrap="none" anchor="ctr"/>
          <a:lstStyle/>
          <a:p>
            <a:endParaRPr lang="en-US"/>
          </a:p>
        </p:txBody>
      </p:sp>
      <p:sp>
        <p:nvSpPr>
          <p:cNvPr id="361501" name="Line 29"/>
          <p:cNvSpPr>
            <a:spLocks noChangeShapeType="1"/>
          </p:cNvSpPr>
          <p:nvPr/>
        </p:nvSpPr>
        <p:spPr bwMode="auto">
          <a:xfrm flipV="1">
            <a:off x="5913438" y="3422650"/>
            <a:ext cx="647700" cy="360363"/>
          </a:xfrm>
          <a:prstGeom prst="line">
            <a:avLst/>
          </a:prstGeom>
          <a:noFill/>
          <a:ln w="38100">
            <a:solidFill>
              <a:schemeClr val="tx1"/>
            </a:solidFill>
            <a:round/>
            <a:headEnd/>
            <a:tailEnd/>
          </a:ln>
          <a:effectLst/>
        </p:spPr>
        <p:txBody>
          <a:bodyPr wrap="none" anchor="ctr"/>
          <a:lstStyle/>
          <a:p>
            <a:endParaRPr lang="en-US"/>
          </a:p>
        </p:txBody>
      </p:sp>
      <p:sp>
        <p:nvSpPr>
          <p:cNvPr id="361502" name="Oval 30"/>
          <p:cNvSpPr>
            <a:spLocks noChangeArrowheads="1"/>
          </p:cNvSpPr>
          <p:nvPr/>
        </p:nvSpPr>
        <p:spPr bwMode="auto">
          <a:xfrm>
            <a:off x="6156325" y="1700213"/>
            <a:ext cx="4284663" cy="3924300"/>
          </a:xfrm>
          <a:prstGeom prst="ellipse">
            <a:avLst/>
          </a:prstGeom>
          <a:noFill/>
          <a:ln w="38100" algn="ctr">
            <a:solidFill>
              <a:srgbClr val="FFCC00"/>
            </a:solidFill>
            <a:round/>
            <a:headEnd/>
            <a:tailEnd/>
          </a:ln>
          <a:effectLst/>
        </p:spPr>
        <p:txBody>
          <a:bodyPr wrap="none" anchor="ctr"/>
          <a:lstStyle/>
          <a:p>
            <a:endParaRPr lang="en-US"/>
          </a:p>
        </p:txBody>
      </p:sp>
      <p:sp>
        <p:nvSpPr>
          <p:cNvPr id="361503" name="Line 31"/>
          <p:cNvSpPr>
            <a:spLocks noChangeShapeType="1"/>
          </p:cNvSpPr>
          <p:nvPr/>
        </p:nvSpPr>
        <p:spPr bwMode="auto">
          <a:xfrm flipH="1">
            <a:off x="6335713" y="3068638"/>
            <a:ext cx="576262" cy="1439862"/>
          </a:xfrm>
          <a:prstGeom prst="line">
            <a:avLst/>
          </a:prstGeom>
          <a:noFill/>
          <a:ln w="38100">
            <a:solidFill>
              <a:schemeClr val="tx1"/>
            </a:solidFill>
            <a:round/>
            <a:headEnd/>
            <a:tailEnd/>
          </a:ln>
          <a:effectLst/>
        </p:spPr>
        <p:txBody>
          <a:bodyPr wrap="none" anchor="ctr"/>
          <a:lstStyle/>
          <a:p>
            <a:endParaRPr lang="en-US"/>
          </a:p>
        </p:txBody>
      </p:sp>
      <p:sp>
        <p:nvSpPr>
          <p:cNvPr id="361504" name="Line 32"/>
          <p:cNvSpPr>
            <a:spLocks noChangeShapeType="1"/>
          </p:cNvSpPr>
          <p:nvPr/>
        </p:nvSpPr>
        <p:spPr bwMode="auto">
          <a:xfrm>
            <a:off x="5940425" y="3500438"/>
            <a:ext cx="684213" cy="252412"/>
          </a:xfrm>
          <a:prstGeom prst="line">
            <a:avLst/>
          </a:prstGeom>
          <a:noFill/>
          <a:ln w="38100">
            <a:solidFill>
              <a:schemeClr val="tx1"/>
            </a:solidFill>
            <a:round/>
            <a:headEnd/>
            <a:tailEnd/>
          </a:ln>
          <a:effectLst/>
        </p:spPr>
        <p:txBody>
          <a:bodyPr wrap="none" anchor="ctr"/>
          <a:lstStyle/>
          <a:p>
            <a:endParaRPr lang="en-US"/>
          </a:p>
        </p:txBody>
      </p:sp>
      <p:sp>
        <p:nvSpPr>
          <p:cNvPr id="361505" name="Oval 33"/>
          <p:cNvSpPr>
            <a:spLocks noChangeArrowheads="1"/>
          </p:cNvSpPr>
          <p:nvPr/>
        </p:nvSpPr>
        <p:spPr bwMode="auto">
          <a:xfrm>
            <a:off x="5829300" y="2997200"/>
            <a:ext cx="1503363" cy="1504950"/>
          </a:xfrm>
          <a:prstGeom prst="ellipse">
            <a:avLst/>
          </a:prstGeom>
          <a:noFill/>
          <a:ln w="38100" algn="ctr">
            <a:solidFill>
              <a:srgbClr val="CC0000"/>
            </a:solidFill>
            <a:round/>
            <a:headEnd/>
            <a:tailEnd/>
          </a:ln>
          <a:effectLst/>
        </p:spPr>
        <p:txBody>
          <a:bodyPr wrap="none" anchor="ctr"/>
          <a:lstStyle/>
          <a:p>
            <a:endParaRPr lang="en-US"/>
          </a:p>
        </p:txBody>
      </p:sp>
      <p:sp>
        <p:nvSpPr>
          <p:cNvPr id="361506" name="Oval 34"/>
          <p:cNvSpPr>
            <a:spLocks noChangeArrowheads="1"/>
          </p:cNvSpPr>
          <p:nvPr/>
        </p:nvSpPr>
        <p:spPr bwMode="auto">
          <a:xfrm>
            <a:off x="6767513" y="2133600"/>
            <a:ext cx="3097212" cy="3089275"/>
          </a:xfrm>
          <a:prstGeom prst="ellipse">
            <a:avLst/>
          </a:prstGeom>
          <a:noFill/>
          <a:ln w="38100" algn="ctr">
            <a:solidFill>
              <a:srgbClr val="CC0000"/>
            </a:solidFill>
            <a:round/>
            <a:headEnd/>
            <a:tailEnd/>
          </a:ln>
          <a:effectLst/>
        </p:spPr>
        <p:txBody>
          <a:bodyPr wrap="none" anchor="ctr"/>
          <a:lstStyle/>
          <a:p>
            <a:endParaRPr lang="en-US"/>
          </a:p>
        </p:txBody>
      </p:sp>
      <p:sp>
        <p:nvSpPr>
          <p:cNvPr id="361507" name="Line 35"/>
          <p:cNvSpPr>
            <a:spLocks noChangeShapeType="1"/>
          </p:cNvSpPr>
          <p:nvPr/>
        </p:nvSpPr>
        <p:spPr bwMode="auto">
          <a:xfrm>
            <a:off x="6877050" y="3068638"/>
            <a:ext cx="935038" cy="973137"/>
          </a:xfrm>
          <a:prstGeom prst="line">
            <a:avLst/>
          </a:prstGeom>
          <a:noFill/>
          <a:ln w="38100">
            <a:solidFill>
              <a:schemeClr val="tx1"/>
            </a:solidFill>
            <a:round/>
            <a:headEnd/>
            <a:tailEnd/>
          </a:ln>
          <a:effectLst/>
        </p:spPr>
        <p:txBody>
          <a:bodyPr wrap="none" anchor="ctr"/>
          <a:lstStyle/>
          <a:p>
            <a:endParaRPr lang="en-US"/>
          </a:p>
        </p:txBody>
      </p:sp>
      <p:sp>
        <p:nvSpPr>
          <p:cNvPr id="361508" name="Oval 36"/>
          <p:cNvSpPr>
            <a:spLocks noChangeArrowheads="1"/>
          </p:cNvSpPr>
          <p:nvPr/>
        </p:nvSpPr>
        <p:spPr bwMode="auto">
          <a:xfrm>
            <a:off x="6408738" y="2963863"/>
            <a:ext cx="1438275" cy="1473200"/>
          </a:xfrm>
          <a:prstGeom prst="ellipse">
            <a:avLst/>
          </a:prstGeom>
          <a:noFill/>
          <a:ln w="38100" algn="ctr">
            <a:solidFill>
              <a:srgbClr val="FF6600"/>
            </a:solidFill>
            <a:round/>
            <a:headEnd/>
            <a:tailEnd/>
          </a:ln>
          <a:effectLst/>
        </p:spPr>
        <p:txBody>
          <a:bodyPr wrap="none" anchor="ctr"/>
          <a:lstStyle/>
          <a:p>
            <a:endParaRPr lang="en-US"/>
          </a:p>
        </p:txBody>
      </p:sp>
      <p:sp>
        <p:nvSpPr>
          <p:cNvPr id="361509" name="Oval 37"/>
          <p:cNvSpPr>
            <a:spLocks noChangeArrowheads="1"/>
          </p:cNvSpPr>
          <p:nvPr/>
        </p:nvSpPr>
        <p:spPr bwMode="auto">
          <a:xfrm>
            <a:off x="7720013" y="3048000"/>
            <a:ext cx="1258887" cy="1298575"/>
          </a:xfrm>
          <a:prstGeom prst="ellipse">
            <a:avLst/>
          </a:prstGeom>
          <a:noFill/>
          <a:ln w="38100" algn="ctr">
            <a:solidFill>
              <a:srgbClr val="FF6600"/>
            </a:solidFill>
            <a:round/>
            <a:headEnd/>
            <a:tailEnd/>
          </a:ln>
          <a:effectLst/>
        </p:spPr>
        <p:txBody>
          <a:bodyPr wrap="none" anchor="ctr"/>
          <a:lstStyle/>
          <a:p>
            <a:endParaRPr lang="en-US"/>
          </a:p>
        </p:txBody>
      </p:sp>
      <p:sp>
        <p:nvSpPr>
          <p:cNvPr id="361510" name="Line 38"/>
          <p:cNvSpPr>
            <a:spLocks noChangeShapeType="1"/>
          </p:cNvSpPr>
          <p:nvPr/>
        </p:nvSpPr>
        <p:spPr bwMode="auto">
          <a:xfrm flipV="1">
            <a:off x="6877050" y="3536950"/>
            <a:ext cx="431800" cy="396875"/>
          </a:xfrm>
          <a:prstGeom prst="line">
            <a:avLst/>
          </a:prstGeom>
          <a:noFill/>
          <a:ln w="38100">
            <a:solidFill>
              <a:schemeClr val="tx1"/>
            </a:solidFill>
            <a:round/>
            <a:headEnd/>
            <a:tailEnd/>
          </a:ln>
          <a:effectLst/>
        </p:spPr>
        <p:txBody>
          <a:bodyPr wrap="none" anchor="ctr"/>
          <a:lstStyle/>
          <a:p>
            <a:endParaRPr lang="en-US"/>
          </a:p>
        </p:txBody>
      </p:sp>
      <p:sp>
        <p:nvSpPr>
          <p:cNvPr id="361514" name="Rectangle 42"/>
          <p:cNvSpPr>
            <a:spLocks noGrp="1" noChangeArrowheads="1"/>
          </p:cNvSpPr>
          <p:nvPr>
            <p:ph type="body" sz="half" idx="1"/>
          </p:nvPr>
        </p:nvSpPr>
        <p:spPr>
          <a:xfrm>
            <a:off x="0" y="1189038"/>
            <a:ext cx="4994275" cy="5543550"/>
          </a:xfrm>
        </p:spPr>
        <p:txBody>
          <a:bodyPr/>
          <a:lstStyle/>
          <a:p>
            <a:pPr>
              <a:lnSpc>
                <a:spcPct val="80000"/>
              </a:lnSpc>
              <a:buFont typeface="Wingdings" pitchFamily="2" charset="2"/>
              <a:buChar char="n"/>
            </a:pPr>
            <a:r>
              <a:rPr lang="en-US" b="0"/>
              <a:t>Scan objects by plane-sweep way</a:t>
            </a:r>
          </a:p>
          <a:p>
            <a:pPr>
              <a:lnSpc>
                <a:spcPct val="80000"/>
              </a:lnSpc>
              <a:buFont typeface="Wingdings" pitchFamily="2" charset="2"/>
              <a:buChar char="n"/>
            </a:pPr>
            <a:endParaRPr lang="en-US" sz="1400" b="0"/>
          </a:p>
          <a:p>
            <a:pPr>
              <a:lnSpc>
                <a:spcPct val="80000"/>
              </a:lnSpc>
              <a:buFont typeface="Wingdings" pitchFamily="2" charset="2"/>
              <a:buChar char="n"/>
            </a:pPr>
            <a:r>
              <a:rPr lang="en-US" b="0"/>
              <a:t>Maintain two vicinity circles centered a the start and end points</a:t>
            </a:r>
          </a:p>
          <a:p>
            <a:pPr>
              <a:lnSpc>
                <a:spcPct val="80000"/>
              </a:lnSpc>
              <a:buFont typeface="Wingdings" pitchFamily="2" charset="2"/>
              <a:buChar char="n"/>
            </a:pPr>
            <a:endParaRPr lang="en-US" sz="1400" b="0"/>
          </a:p>
          <a:p>
            <a:pPr>
              <a:lnSpc>
                <a:spcPct val="80000"/>
              </a:lnSpc>
              <a:buFont typeface="Wingdings" pitchFamily="2" charset="2"/>
              <a:buChar char="n"/>
            </a:pPr>
            <a:r>
              <a:rPr lang="en-US" b="0"/>
              <a:t>If an object lies within the two vicinity circles, remove the previous object</a:t>
            </a:r>
          </a:p>
          <a:p>
            <a:pPr>
              <a:lnSpc>
                <a:spcPct val="80000"/>
              </a:lnSpc>
              <a:buFont typeface="Wingdings" pitchFamily="2" charset="2"/>
              <a:buChar char="n"/>
            </a:pPr>
            <a:endParaRPr lang="en-US" sz="1400" b="0"/>
          </a:p>
          <a:p>
            <a:pPr>
              <a:lnSpc>
                <a:spcPct val="80000"/>
              </a:lnSpc>
              <a:buFont typeface="Wingdings" pitchFamily="2" charset="2"/>
              <a:buChar char="n"/>
            </a:pPr>
            <a:r>
              <a:rPr lang="en-US" b="0"/>
              <a:t>If an object lies within only one vicinity circle, then the previous object is part of the answer</a:t>
            </a:r>
          </a:p>
          <a:p>
            <a:pPr lvl="1">
              <a:lnSpc>
                <a:spcPct val="80000"/>
              </a:lnSpc>
              <a:buFont typeface="Wingdings" pitchFamily="2" charset="2"/>
              <a:buChar char="n"/>
            </a:pPr>
            <a:r>
              <a:rPr lang="en-US"/>
              <a:t>Draw a bisector to get part of the answer</a:t>
            </a:r>
          </a:p>
          <a:p>
            <a:pPr lvl="1">
              <a:lnSpc>
                <a:spcPct val="80000"/>
              </a:lnSpc>
              <a:buFont typeface="Wingdings" pitchFamily="2" charset="2"/>
              <a:buChar char="n"/>
            </a:pPr>
            <a:r>
              <a:rPr lang="en-US"/>
              <a:t>Update the start point</a:t>
            </a:r>
          </a:p>
          <a:p>
            <a:pPr lvl="1">
              <a:lnSpc>
                <a:spcPct val="80000"/>
              </a:lnSpc>
              <a:buFont typeface="Wingdings" pitchFamily="2" charset="2"/>
              <a:buChar char="n"/>
            </a:pPr>
            <a:endParaRPr lang="en-US" sz="1400" b="1"/>
          </a:p>
          <a:p>
            <a:pPr>
              <a:lnSpc>
                <a:spcPct val="80000"/>
              </a:lnSpc>
              <a:buFont typeface="Wingdings" pitchFamily="2" charset="2"/>
              <a:buChar char="n"/>
            </a:pPr>
            <a:r>
              <a:rPr lang="en-US" b="0"/>
              <a:t> Ignore objects that are outside the vicinity circle</a:t>
            </a:r>
          </a:p>
        </p:txBody>
      </p:sp>
      <p:sp>
        <p:nvSpPr>
          <p:cNvPr id="361516" name="Line 44"/>
          <p:cNvSpPr>
            <a:spLocks noChangeShapeType="1"/>
          </p:cNvSpPr>
          <p:nvPr/>
        </p:nvSpPr>
        <p:spPr bwMode="auto">
          <a:xfrm>
            <a:off x="5032375" y="3736975"/>
            <a:ext cx="998538" cy="0"/>
          </a:xfrm>
          <a:prstGeom prst="line">
            <a:avLst/>
          </a:prstGeom>
          <a:noFill/>
          <a:ln w="60325">
            <a:solidFill>
              <a:srgbClr val="A50021"/>
            </a:solidFill>
            <a:round/>
            <a:headEnd/>
            <a:tailEnd/>
          </a:ln>
          <a:effectLst/>
        </p:spPr>
        <p:txBody>
          <a:bodyPr wrap="none" anchor="ctr"/>
          <a:lstStyle/>
          <a:p>
            <a:endParaRPr lang="en-US"/>
          </a:p>
        </p:txBody>
      </p:sp>
      <p:sp>
        <p:nvSpPr>
          <p:cNvPr id="361518" name="Line 46"/>
          <p:cNvSpPr>
            <a:spLocks noChangeShapeType="1"/>
          </p:cNvSpPr>
          <p:nvPr/>
        </p:nvSpPr>
        <p:spPr bwMode="auto">
          <a:xfrm>
            <a:off x="6030913" y="3736975"/>
            <a:ext cx="538162" cy="0"/>
          </a:xfrm>
          <a:prstGeom prst="line">
            <a:avLst/>
          </a:prstGeom>
          <a:noFill/>
          <a:ln w="60325">
            <a:solidFill>
              <a:srgbClr val="FFCC00"/>
            </a:solidFill>
            <a:round/>
            <a:headEnd/>
            <a:tailEnd/>
          </a:ln>
          <a:effectLst/>
        </p:spPr>
        <p:txBody>
          <a:bodyPr wrap="none" anchor="ctr"/>
          <a:lstStyle/>
          <a:p>
            <a:endParaRPr lang="en-US"/>
          </a:p>
        </p:txBody>
      </p:sp>
      <p:sp>
        <p:nvSpPr>
          <p:cNvPr id="361519" name="Line 47"/>
          <p:cNvSpPr>
            <a:spLocks noChangeShapeType="1"/>
          </p:cNvSpPr>
          <p:nvPr/>
        </p:nvSpPr>
        <p:spPr bwMode="auto">
          <a:xfrm>
            <a:off x="6569075" y="3736975"/>
            <a:ext cx="538163" cy="0"/>
          </a:xfrm>
          <a:prstGeom prst="line">
            <a:avLst/>
          </a:prstGeom>
          <a:noFill/>
          <a:ln w="60325">
            <a:solidFill>
              <a:srgbClr val="CC0000"/>
            </a:solidFill>
            <a:round/>
            <a:headEnd/>
            <a:tailEnd/>
          </a:ln>
          <a:effectLst/>
        </p:spPr>
        <p:txBody>
          <a:bodyPr wrap="none" anchor="ctr"/>
          <a:lstStyle/>
          <a:p>
            <a:endParaRPr lang="en-US"/>
          </a:p>
        </p:txBody>
      </p:sp>
      <p:sp>
        <p:nvSpPr>
          <p:cNvPr id="361523" name="Line 51"/>
          <p:cNvSpPr>
            <a:spLocks noChangeShapeType="1"/>
          </p:cNvSpPr>
          <p:nvPr/>
        </p:nvSpPr>
        <p:spPr bwMode="auto">
          <a:xfrm>
            <a:off x="7107238" y="3736975"/>
            <a:ext cx="1266825" cy="0"/>
          </a:xfrm>
          <a:prstGeom prst="line">
            <a:avLst/>
          </a:prstGeom>
          <a:noFill/>
          <a:ln w="60325">
            <a:solidFill>
              <a:srgbClr val="FF66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361478"/>
                                        </p:tgtEl>
                                        <p:attrNameLst>
                                          <p:attrName>fillcolor</p:attrName>
                                        </p:attrNameLst>
                                      </p:cBhvr>
                                      <p:to>
                                        <a:srgbClr val="FFCC00"/>
                                      </p:to>
                                    </p:animClr>
                                    <p:set>
                                      <p:cBhvr>
                                        <p:cTn id="7" dur="500" fill="hold"/>
                                        <p:tgtEl>
                                          <p:spTgt spid="361478"/>
                                        </p:tgtEl>
                                        <p:attrNameLst>
                                          <p:attrName>fill.type</p:attrName>
                                        </p:attrNameLst>
                                      </p:cBhvr>
                                      <p:to>
                                        <p:strVal val="solid"/>
                                      </p:to>
                                    </p:set>
                                    <p:set>
                                      <p:cBhvr>
                                        <p:cTn id="8" dur="500" fill="hold"/>
                                        <p:tgtEl>
                                          <p:spTgt spid="36147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14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14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15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361480"/>
                                        </p:tgtEl>
                                        <p:attrNameLst>
                                          <p:attrName>fillcolor</p:attrName>
                                        </p:attrNameLst>
                                      </p:cBhvr>
                                      <p:to>
                                        <a:srgbClr val="A50021"/>
                                      </p:to>
                                    </p:animClr>
                                    <p:set>
                                      <p:cBhvr>
                                        <p:cTn id="21" dur="500" fill="hold"/>
                                        <p:tgtEl>
                                          <p:spTgt spid="361480"/>
                                        </p:tgtEl>
                                        <p:attrNameLst>
                                          <p:attrName>fill.type</p:attrName>
                                        </p:attrNameLst>
                                      </p:cBhvr>
                                      <p:to>
                                        <p:strVal val="solid"/>
                                      </p:to>
                                    </p:set>
                                    <p:set>
                                      <p:cBhvr>
                                        <p:cTn id="22" dur="500" fill="hold"/>
                                        <p:tgtEl>
                                          <p:spTgt spid="361480"/>
                                        </p:tgtEl>
                                        <p:attrNameLst>
                                          <p:attrName>fill.on</p:attrName>
                                        </p:attrNameLst>
                                      </p:cBhvr>
                                      <p:to>
                                        <p:strVal val="true"/>
                                      </p:to>
                                    </p:set>
                                  </p:childTnLst>
                                </p:cTn>
                              </p:par>
                              <p:par>
                                <p:cTn id="23" presetID="1" presetClass="entr" presetSubtype="0" fill="hold" nodeType="withEffect">
                                  <p:stCondLst>
                                    <p:cond delay="0"/>
                                  </p:stCondLst>
                                  <p:childTnLst>
                                    <p:set>
                                      <p:cBhvr>
                                        <p:cTn id="24" dur="1" fill="hold">
                                          <p:stCondLst>
                                            <p:cond delay="0"/>
                                          </p:stCondLst>
                                        </p:cTn>
                                        <p:tgtEl>
                                          <p:spTgt spid="3615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6149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61495"/>
                                        </p:tgtEl>
                                        <p:attrNameLst>
                                          <p:attrName>style.visibility</p:attrName>
                                        </p:attrNameLst>
                                      </p:cBhvr>
                                      <p:to>
                                        <p:strVal val="hidden"/>
                                      </p:to>
                                    </p:set>
                                  </p:childTnLst>
                                </p:cTn>
                              </p:par>
                              <p:par>
                                <p:cTn id="31" presetID="1" presetClass="emph" presetSubtype="2" fill="hold" nodeType="withEffect">
                                  <p:stCondLst>
                                    <p:cond delay="0"/>
                                  </p:stCondLst>
                                  <p:childTnLst>
                                    <p:animClr clrSpc="rgb" dir="cw">
                                      <p:cBhvr>
                                        <p:cTn id="32" dur="2000" fill="hold"/>
                                        <p:tgtEl>
                                          <p:spTgt spid="361478"/>
                                        </p:tgtEl>
                                        <p:attrNameLst>
                                          <p:attrName>fillcolor</p:attrName>
                                        </p:attrNameLst>
                                      </p:cBhvr>
                                      <p:to>
                                        <a:schemeClr val="tx1"/>
                                      </p:to>
                                    </p:animClr>
                                    <p:set>
                                      <p:cBhvr>
                                        <p:cTn id="33" dur="2000" fill="hold"/>
                                        <p:tgtEl>
                                          <p:spTgt spid="361478"/>
                                        </p:tgtEl>
                                        <p:attrNameLst>
                                          <p:attrName>fill.type</p:attrName>
                                        </p:attrNameLst>
                                      </p:cBhvr>
                                      <p:to>
                                        <p:strVal val="solid"/>
                                      </p:to>
                                    </p:set>
                                    <p:set>
                                      <p:cBhvr>
                                        <p:cTn id="34" dur="2000" fill="hold"/>
                                        <p:tgtEl>
                                          <p:spTgt spid="361478"/>
                                        </p:tgtEl>
                                        <p:attrNameLst>
                                          <p:attrName>fill.on</p:attrName>
                                        </p:attrNameLst>
                                      </p:cBhvr>
                                      <p:to>
                                        <p:strVal val="true"/>
                                      </p:to>
                                    </p:set>
                                  </p:childTnLst>
                                </p:cTn>
                              </p:par>
                              <p:par>
                                <p:cTn id="35" presetID="9" presetClass="emph" presetSubtype="0" grpId="0" nodeType="withEffect">
                                  <p:stCondLst>
                                    <p:cond delay="0"/>
                                  </p:stCondLst>
                                  <p:childTnLst>
                                    <p:set>
                                      <p:cBhvr rctx="PPT">
                                        <p:cTn id="36" dur="indefinite"/>
                                        <p:tgtEl>
                                          <p:spTgt spid="361478"/>
                                        </p:tgtEl>
                                        <p:attrNameLst>
                                          <p:attrName>style.opacity</p:attrName>
                                        </p:attrNameLst>
                                      </p:cBhvr>
                                      <p:to>
                                        <p:strVal val="0.25"/>
                                      </p:to>
                                    </p:set>
                                    <p:animEffect filter="image" prLst="opacity: 0.25">
                                      <p:cBhvr rctx="IE">
                                        <p:cTn id="37" dur="indefinite"/>
                                        <p:tgtEl>
                                          <p:spTgt spid="361478"/>
                                        </p:tgtEl>
                                      </p:cBhvr>
                                    </p:animEffect>
                                  </p:childTnLst>
                                </p:cTn>
                              </p:par>
                              <p:par>
                                <p:cTn id="38" presetID="9" presetClass="emph" presetSubtype="0" grpId="0" nodeType="withEffect">
                                  <p:stCondLst>
                                    <p:cond delay="0"/>
                                  </p:stCondLst>
                                  <p:childTnLst>
                                    <p:set>
                                      <p:cBhvr rctx="PPT">
                                        <p:cTn id="39" dur="indefinite"/>
                                        <p:tgtEl>
                                          <p:spTgt spid="361479"/>
                                        </p:tgtEl>
                                        <p:attrNameLst>
                                          <p:attrName>style.opacity</p:attrName>
                                        </p:attrNameLst>
                                      </p:cBhvr>
                                      <p:to>
                                        <p:strVal val="0.25"/>
                                      </p:to>
                                    </p:set>
                                    <p:animEffect filter="image" prLst="opacity: 0.25">
                                      <p:cBhvr rctx="IE">
                                        <p:cTn id="40" dur="indefinite"/>
                                        <p:tgtEl>
                                          <p:spTgt spid="361479"/>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14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14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361482"/>
                                        </p:tgtEl>
                                        <p:attrNameLst>
                                          <p:attrName>fillcolor</p:attrName>
                                        </p:attrNameLst>
                                      </p:cBhvr>
                                      <p:to>
                                        <a:srgbClr val="FFCC00"/>
                                      </p:to>
                                    </p:animClr>
                                    <p:set>
                                      <p:cBhvr>
                                        <p:cTn id="51" dur="500" fill="hold"/>
                                        <p:tgtEl>
                                          <p:spTgt spid="361482"/>
                                        </p:tgtEl>
                                        <p:attrNameLst>
                                          <p:attrName>fill.type</p:attrName>
                                        </p:attrNameLst>
                                      </p:cBhvr>
                                      <p:to>
                                        <p:strVal val="solid"/>
                                      </p:to>
                                    </p:set>
                                    <p:set>
                                      <p:cBhvr>
                                        <p:cTn id="52" dur="500" fill="hold"/>
                                        <p:tgtEl>
                                          <p:spTgt spid="361482"/>
                                        </p:tgtEl>
                                        <p:attrNameLst>
                                          <p:attrName>fill.on</p:attrName>
                                        </p:attrNameLst>
                                      </p:cBhvr>
                                      <p:to>
                                        <p:strVal val="true"/>
                                      </p:to>
                                    </p:set>
                                  </p:childTnLst>
                                </p:cTn>
                              </p:par>
                              <p:par>
                                <p:cTn id="53" presetID="1" presetClass="entr" presetSubtype="0" fill="hold" nodeType="withEffect">
                                  <p:stCondLst>
                                    <p:cond delay="0"/>
                                  </p:stCondLst>
                                  <p:childTnLst>
                                    <p:set>
                                      <p:cBhvr>
                                        <p:cTn id="54" dur="1" fill="hold">
                                          <p:stCondLst>
                                            <p:cond delay="0"/>
                                          </p:stCondLst>
                                        </p:cTn>
                                        <p:tgtEl>
                                          <p:spTgt spid="361514">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1514">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1514">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150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150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1516"/>
                                        </p:tgtEl>
                                        <p:attrNameLst>
                                          <p:attrName>style.visibility</p:attrName>
                                        </p:attrNameLst>
                                      </p:cBhvr>
                                      <p:to>
                                        <p:strVal val="visible"/>
                                      </p:to>
                                    </p:set>
                                    <p:animEffect transition="in" filter="wipe(left)">
                                      <p:cBhvr>
                                        <p:cTn id="69" dur="500"/>
                                        <p:tgtEl>
                                          <p:spTgt spid="361516"/>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361498"/>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361497"/>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61501"/>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36150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6149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6150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mph" presetSubtype="2" fill="hold" nodeType="clickEffect">
                                  <p:stCondLst>
                                    <p:cond delay="0"/>
                                  </p:stCondLst>
                                  <p:childTnLst>
                                    <p:animClr clrSpc="rgb" dir="cw">
                                      <p:cBhvr>
                                        <p:cTn id="89" dur="500" fill="hold"/>
                                        <p:tgtEl>
                                          <p:spTgt spid="361484"/>
                                        </p:tgtEl>
                                        <p:attrNameLst>
                                          <p:attrName>fillcolor</p:attrName>
                                        </p:attrNameLst>
                                      </p:cBhvr>
                                      <p:to>
                                        <a:srgbClr val="CC0000"/>
                                      </p:to>
                                    </p:animClr>
                                    <p:set>
                                      <p:cBhvr>
                                        <p:cTn id="90" dur="500" fill="hold"/>
                                        <p:tgtEl>
                                          <p:spTgt spid="361484"/>
                                        </p:tgtEl>
                                        <p:attrNameLst>
                                          <p:attrName>fill.type</p:attrName>
                                        </p:attrNameLst>
                                      </p:cBhvr>
                                      <p:to>
                                        <p:strVal val="solid"/>
                                      </p:to>
                                    </p:set>
                                    <p:set>
                                      <p:cBhvr>
                                        <p:cTn id="91" dur="500" fill="hold"/>
                                        <p:tgtEl>
                                          <p:spTgt spid="361484"/>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61504"/>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61503"/>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61518"/>
                                        </p:tgtEl>
                                        <p:attrNameLst>
                                          <p:attrName>style.visibility</p:attrName>
                                        </p:attrNameLst>
                                      </p:cBhvr>
                                      <p:to>
                                        <p:strVal val="visible"/>
                                      </p:to>
                                    </p:set>
                                    <p:animEffect transition="in" filter="wipe(left)">
                                      <p:cBhvr>
                                        <p:cTn id="102" dur="500"/>
                                        <p:tgtEl>
                                          <p:spTgt spid="361518"/>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361502"/>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61499"/>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361504"/>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361503"/>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6150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6150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61514">
                                            <p:txEl>
                                              <p:pRg st="10" end="10"/>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9" presetClass="emph" presetSubtype="0" grpId="0" nodeType="clickEffect">
                                  <p:stCondLst>
                                    <p:cond delay="0"/>
                                  </p:stCondLst>
                                  <p:childTnLst>
                                    <p:set>
                                      <p:cBhvr rctx="PPT">
                                        <p:cTn id="124" dur="indefinite"/>
                                        <p:tgtEl>
                                          <p:spTgt spid="361486"/>
                                        </p:tgtEl>
                                        <p:attrNameLst>
                                          <p:attrName>style.opacity</p:attrName>
                                        </p:attrNameLst>
                                      </p:cBhvr>
                                      <p:to>
                                        <p:strVal val="0.25"/>
                                      </p:to>
                                    </p:set>
                                    <p:animEffect filter="image" prLst="opacity: 0.25">
                                      <p:cBhvr rctx="IE">
                                        <p:cTn id="125" dur="indefinite"/>
                                        <p:tgtEl>
                                          <p:spTgt spid="361486"/>
                                        </p:tgtEl>
                                      </p:cBhvr>
                                    </p:animEffect>
                                  </p:childTnLst>
                                </p:cTn>
                              </p:par>
                              <p:par>
                                <p:cTn id="126" presetID="9" presetClass="emph" presetSubtype="0" grpId="0" nodeType="withEffect">
                                  <p:stCondLst>
                                    <p:cond delay="0"/>
                                  </p:stCondLst>
                                  <p:childTnLst>
                                    <p:set>
                                      <p:cBhvr rctx="PPT">
                                        <p:cTn id="127" dur="indefinite"/>
                                        <p:tgtEl>
                                          <p:spTgt spid="361487"/>
                                        </p:tgtEl>
                                        <p:attrNameLst>
                                          <p:attrName>style.opacity</p:attrName>
                                        </p:attrNameLst>
                                      </p:cBhvr>
                                      <p:to>
                                        <p:strVal val="0.25"/>
                                      </p:to>
                                    </p:set>
                                    <p:animEffect filter="image" prLst="opacity: 0.25">
                                      <p:cBhvr rctx="IE">
                                        <p:cTn id="128" dur="indefinite"/>
                                        <p:tgtEl>
                                          <p:spTgt spid="361487"/>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mph" presetSubtype="2" fill="hold" nodeType="clickEffect">
                                  <p:stCondLst>
                                    <p:cond delay="0"/>
                                  </p:stCondLst>
                                  <p:childTnLst>
                                    <p:animClr clrSpc="rgb" dir="cw">
                                      <p:cBhvr>
                                        <p:cTn id="132" dur="500" fill="hold"/>
                                        <p:tgtEl>
                                          <p:spTgt spid="361490"/>
                                        </p:tgtEl>
                                        <p:attrNameLst>
                                          <p:attrName>fillcolor</p:attrName>
                                        </p:attrNameLst>
                                      </p:cBhvr>
                                      <p:to>
                                        <a:srgbClr val="FF6600"/>
                                      </p:to>
                                    </p:animClr>
                                    <p:set>
                                      <p:cBhvr>
                                        <p:cTn id="133" dur="500" fill="hold"/>
                                        <p:tgtEl>
                                          <p:spTgt spid="361490"/>
                                        </p:tgtEl>
                                        <p:attrNameLst>
                                          <p:attrName>fill.type</p:attrName>
                                        </p:attrNameLst>
                                      </p:cBhvr>
                                      <p:to>
                                        <p:strVal val="solid"/>
                                      </p:to>
                                    </p:set>
                                    <p:set>
                                      <p:cBhvr>
                                        <p:cTn id="134" dur="500" fill="hold"/>
                                        <p:tgtEl>
                                          <p:spTgt spid="361490"/>
                                        </p:tgtEl>
                                        <p:attrNameLst>
                                          <p:attrName>fill.on</p:attrName>
                                        </p:attrNameLst>
                                      </p:cBhvr>
                                      <p:to>
                                        <p:strVal val="tru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6150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61510"/>
                                        </p:tgtEl>
                                        <p:attrNameLst>
                                          <p:attrName>style.visibility</p:attrName>
                                        </p:attrNameLst>
                                      </p:cBhvr>
                                      <p:to>
                                        <p:strVal val="visible"/>
                                      </p:to>
                                    </p:set>
                                  </p:childTnLst>
                                </p:cTn>
                              </p:par>
                              <p:par>
                                <p:cTn id="141" presetID="22" presetClass="entr" presetSubtype="8" fill="hold" grpId="0" nodeType="withEffect">
                                  <p:stCondLst>
                                    <p:cond delay="0"/>
                                  </p:stCondLst>
                                  <p:childTnLst>
                                    <p:set>
                                      <p:cBhvr>
                                        <p:cTn id="142" dur="1" fill="hold">
                                          <p:stCondLst>
                                            <p:cond delay="0"/>
                                          </p:stCondLst>
                                        </p:cTn>
                                        <p:tgtEl>
                                          <p:spTgt spid="361519"/>
                                        </p:tgtEl>
                                        <p:attrNameLst>
                                          <p:attrName>style.visibility</p:attrName>
                                        </p:attrNameLst>
                                      </p:cBhvr>
                                      <p:to>
                                        <p:strVal val="visible"/>
                                      </p:to>
                                    </p:set>
                                    <p:animEffect transition="in" filter="wipe(left)">
                                      <p:cBhvr>
                                        <p:cTn id="143" dur="500"/>
                                        <p:tgtEl>
                                          <p:spTgt spid="361519"/>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1" nodeType="clickEffect">
                                  <p:stCondLst>
                                    <p:cond delay="0"/>
                                  </p:stCondLst>
                                  <p:childTnLst>
                                    <p:set>
                                      <p:cBhvr>
                                        <p:cTn id="147" dur="1" fill="hold">
                                          <p:stCondLst>
                                            <p:cond delay="0"/>
                                          </p:stCondLst>
                                        </p:cTn>
                                        <p:tgtEl>
                                          <p:spTgt spid="361506"/>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361505"/>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361507"/>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361510"/>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361509"/>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361508"/>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9" presetClass="emph" presetSubtype="0" grpId="0" nodeType="clickEffect">
                                  <p:stCondLst>
                                    <p:cond delay="0"/>
                                  </p:stCondLst>
                                  <p:childTnLst>
                                    <p:set>
                                      <p:cBhvr rctx="PPT">
                                        <p:cTn id="163" dur="indefinite"/>
                                        <p:tgtEl>
                                          <p:spTgt spid="361488"/>
                                        </p:tgtEl>
                                        <p:attrNameLst>
                                          <p:attrName>style.opacity</p:attrName>
                                        </p:attrNameLst>
                                      </p:cBhvr>
                                      <p:to>
                                        <p:strVal val="0.25"/>
                                      </p:to>
                                    </p:set>
                                    <p:animEffect filter="image" prLst="opacity: 0.25">
                                      <p:cBhvr rctx="IE">
                                        <p:cTn id="164" dur="indefinite"/>
                                        <p:tgtEl>
                                          <p:spTgt spid="361488"/>
                                        </p:tgtEl>
                                      </p:cBhvr>
                                    </p:animEffect>
                                  </p:childTnLst>
                                </p:cTn>
                              </p:par>
                              <p:par>
                                <p:cTn id="165" presetID="9" presetClass="emph" presetSubtype="0" grpId="0" nodeType="withEffect">
                                  <p:stCondLst>
                                    <p:cond delay="0"/>
                                  </p:stCondLst>
                                  <p:childTnLst>
                                    <p:set>
                                      <p:cBhvr rctx="PPT">
                                        <p:cTn id="166" dur="indefinite"/>
                                        <p:tgtEl>
                                          <p:spTgt spid="361489"/>
                                        </p:tgtEl>
                                        <p:attrNameLst>
                                          <p:attrName>style.opacity</p:attrName>
                                        </p:attrNameLst>
                                      </p:cBhvr>
                                      <p:to>
                                        <p:strVal val="0.25"/>
                                      </p:to>
                                    </p:set>
                                    <p:animEffect filter="image" prLst="opacity: 0.25">
                                      <p:cBhvr rctx="IE">
                                        <p:cTn id="167" dur="indefinite"/>
                                        <p:tgtEl>
                                          <p:spTgt spid="36148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361523"/>
                                        </p:tgtEl>
                                        <p:attrNameLst>
                                          <p:attrName>style.visibility</p:attrName>
                                        </p:attrNameLst>
                                      </p:cBhvr>
                                      <p:to>
                                        <p:strVal val="visible"/>
                                      </p:to>
                                    </p:set>
                                    <p:animEffect transition="in" filter="wipe(left)">
                                      <p:cBhvr>
                                        <p:cTn id="172" dur="500"/>
                                        <p:tgtEl>
                                          <p:spTgt spid="361523"/>
                                        </p:tgtEl>
                                      </p:cBhvr>
                                    </p:animEffect>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childTnLst>
                                    <p:set>
                                      <p:cBhvr>
                                        <p:cTn id="176" dur="1" fill="hold">
                                          <p:stCondLst>
                                            <p:cond delay="0"/>
                                          </p:stCondLst>
                                        </p:cTn>
                                        <p:tgtEl>
                                          <p:spTgt spid="361509"/>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361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8" grpId="0" animBg="1"/>
      <p:bldP spid="361479" grpId="0"/>
      <p:bldP spid="361486" grpId="0" animBg="1"/>
      <p:bldP spid="361487" grpId="0"/>
      <p:bldP spid="361488" grpId="0" animBg="1"/>
      <p:bldP spid="361489" grpId="0"/>
      <p:bldP spid="361495" grpId="0" animBg="1"/>
      <p:bldP spid="361495" grpId="1" animBg="1"/>
      <p:bldP spid="361496" grpId="0" animBg="1"/>
      <p:bldP spid="361496" grpId="1" animBg="1"/>
      <p:bldP spid="361497" grpId="0" animBg="1"/>
      <p:bldP spid="361497" grpId="1" animBg="1"/>
      <p:bldP spid="361498" grpId="0" animBg="1"/>
      <p:bldP spid="361498" grpId="1" animBg="1"/>
      <p:bldP spid="361499" grpId="0" animBg="1"/>
      <p:bldP spid="361499" grpId="1" animBg="1"/>
      <p:bldP spid="361500" grpId="0" animBg="1"/>
      <p:bldP spid="361500" grpId="1" animBg="1"/>
      <p:bldP spid="361501" grpId="0" animBg="1"/>
      <p:bldP spid="361501" grpId="1" animBg="1"/>
      <p:bldP spid="361502" grpId="0" animBg="1"/>
      <p:bldP spid="361502" grpId="1" animBg="1"/>
      <p:bldP spid="361503" grpId="0" animBg="1"/>
      <p:bldP spid="361503" grpId="1" animBg="1"/>
      <p:bldP spid="361504" grpId="0" animBg="1"/>
      <p:bldP spid="361504" grpId="1" animBg="1"/>
      <p:bldP spid="361505" grpId="0" animBg="1"/>
      <p:bldP spid="361505" grpId="1" animBg="1"/>
      <p:bldP spid="361506" grpId="0" animBg="1"/>
      <p:bldP spid="361506" grpId="1" animBg="1"/>
      <p:bldP spid="361507" grpId="0" animBg="1"/>
      <p:bldP spid="361507" grpId="1" animBg="1"/>
      <p:bldP spid="361508" grpId="0" animBg="1"/>
      <p:bldP spid="361508" grpId="1" animBg="1"/>
      <p:bldP spid="361509" grpId="0" animBg="1"/>
      <p:bldP spid="361509" grpId="1" animBg="1"/>
      <p:bldP spid="361510" grpId="0" animBg="1"/>
      <p:bldP spid="361510" grpId="1" animBg="1"/>
      <p:bldP spid="361516" grpId="0" animBg="1"/>
      <p:bldP spid="361518" grpId="0" animBg="1"/>
      <p:bldP spid="361519" grpId="0" animBg="1"/>
      <p:bldP spid="361523"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4"/>
          <p:cNvSpPr>
            <a:spLocks noGrp="1"/>
          </p:cNvSpPr>
          <p:nvPr>
            <p:ph type="sldNum" sz="quarter" idx="10"/>
          </p:nvPr>
        </p:nvSpPr>
        <p:spPr/>
        <p:txBody>
          <a:bodyPr/>
          <a:lstStyle/>
          <a:p>
            <a:fld id="{727D45DA-E324-423E-A683-CF6E05D1576D}" type="slidenum">
              <a:rPr lang="en-US" altLang="ko-KR"/>
              <a:pPr/>
              <a:t>111</a:t>
            </a:fld>
            <a:endParaRPr lang="en-US" altLang="ko-KR"/>
          </a:p>
        </p:txBody>
      </p:sp>
      <p:sp>
        <p:nvSpPr>
          <p:cNvPr id="64" name="Date Placeholder 5"/>
          <p:cNvSpPr>
            <a:spLocks noGrp="1"/>
          </p:cNvSpPr>
          <p:nvPr>
            <p:ph type="dt" sz="half" idx="11"/>
          </p:nvPr>
        </p:nvSpPr>
        <p:spPr/>
        <p:txBody>
          <a:bodyPr/>
          <a:lstStyle/>
          <a:p>
            <a:r>
              <a:rPr lang="en-US"/>
              <a:t>Tutorial: ICDM 2008</a:t>
            </a:r>
            <a:endParaRPr lang="en-US" altLang="ko-KR"/>
          </a:p>
        </p:txBody>
      </p:sp>
      <p:sp>
        <p:nvSpPr>
          <p:cNvPr id="65" name="Footer Placeholder 6"/>
          <p:cNvSpPr>
            <a:spLocks noGrp="1"/>
          </p:cNvSpPr>
          <p:nvPr>
            <p:ph type="ftr" sz="quarter" idx="12"/>
          </p:nvPr>
        </p:nvSpPr>
        <p:spPr/>
        <p:txBody>
          <a:bodyPr/>
          <a:lstStyle/>
          <a:p>
            <a:r>
              <a:rPr lang="en-US" altLang="ko-KR"/>
              <a:t>Mohamed F. Mokbel</a:t>
            </a:r>
          </a:p>
        </p:txBody>
      </p:sp>
      <p:grpSp>
        <p:nvGrpSpPr>
          <p:cNvPr id="453634" name="Group 2"/>
          <p:cNvGrpSpPr>
            <a:grpSpLocks/>
          </p:cNvGrpSpPr>
          <p:nvPr/>
        </p:nvGrpSpPr>
        <p:grpSpPr bwMode="auto">
          <a:xfrm>
            <a:off x="6616700" y="2362200"/>
            <a:ext cx="2127250" cy="1905000"/>
            <a:chOff x="4120" y="1296"/>
            <a:chExt cx="1340" cy="1200"/>
          </a:xfrm>
        </p:grpSpPr>
        <p:sp>
          <p:nvSpPr>
            <p:cNvPr id="453635" name="Line 3"/>
            <p:cNvSpPr>
              <a:spLocks noChangeShapeType="1"/>
            </p:cNvSpPr>
            <p:nvPr/>
          </p:nvSpPr>
          <p:spPr bwMode="auto">
            <a:xfrm>
              <a:off x="5172" y="1296"/>
              <a:ext cx="288" cy="1200"/>
            </a:xfrm>
            <a:prstGeom prst="line">
              <a:avLst/>
            </a:prstGeom>
            <a:noFill/>
            <a:ln w="19050">
              <a:solidFill>
                <a:srgbClr val="FF6600"/>
              </a:solidFill>
              <a:round/>
              <a:headEnd/>
              <a:tailEnd/>
            </a:ln>
            <a:effectLst/>
          </p:spPr>
          <p:txBody>
            <a:bodyPr wrap="none" anchor="ctr"/>
            <a:lstStyle/>
            <a:p>
              <a:endParaRPr lang="en-US"/>
            </a:p>
          </p:txBody>
        </p:sp>
        <p:sp>
          <p:nvSpPr>
            <p:cNvPr id="453636" name="Line 4"/>
            <p:cNvSpPr>
              <a:spLocks noChangeShapeType="1"/>
            </p:cNvSpPr>
            <p:nvPr/>
          </p:nvSpPr>
          <p:spPr bwMode="auto">
            <a:xfrm flipH="1">
              <a:off x="4120" y="1888"/>
              <a:ext cx="1200" cy="322"/>
            </a:xfrm>
            <a:prstGeom prst="line">
              <a:avLst/>
            </a:prstGeom>
            <a:noFill/>
            <a:ln w="19050">
              <a:solidFill>
                <a:srgbClr val="FF6600"/>
              </a:solidFill>
              <a:round/>
              <a:headEnd/>
              <a:tailEnd/>
            </a:ln>
            <a:effectLst/>
          </p:spPr>
          <p:txBody>
            <a:bodyPr wrap="none" anchor="ctr"/>
            <a:lstStyle/>
            <a:p>
              <a:endParaRPr lang="en-US"/>
            </a:p>
          </p:txBody>
        </p:sp>
      </p:grpSp>
      <p:grpSp>
        <p:nvGrpSpPr>
          <p:cNvPr id="453637" name="Group 5"/>
          <p:cNvGrpSpPr>
            <a:grpSpLocks/>
          </p:cNvGrpSpPr>
          <p:nvPr/>
        </p:nvGrpSpPr>
        <p:grpSpPr bwMode="auto">
          <a:xfrm>
            <a:off x="5486400" y="2362200"/>
            <a:ext cx="2819400" cy="1708150"/>
            <a:chOff x="3408" y="1296"/>
            <a:chExt cx="1776" cy="1076"/>
          </a:xfrm>
        </p:grpSpPr>
        <p:sp>
          <p:nvSpPr>
            <p:cNvPr id="453638" name="Line 6"/>
            <p:cNvSpPr>
              <a:spLocks noChangeShapeType="1"/>
            </p:cNvSpPr>
            <p:nvPr/>
          </p:nvSpPr>
          <p:spPr bwMode="auto">
            <a:xfrm flipV="1">
              <a:off x="3408" y="1296"/>
              <a:ext cx="1776" cy="48"/>
            </a:xfrm>
            <a:prstGeom prst="line">
              <a:avLst/>
            </a:prstGeom>
            <a:noFill/>
            <a:ln w="19050">
              <a:solidFill>
                <a:srgbClr val="FF00FF"/>
              </a:solidFill>
              <a:round/>
              <a:headEnd/>
              <a:tailEnd/>
            </a:ln>
            <a:effectLst/>
          </p:spPr>
          <p:txBody>
            <a:bodyPr wrap="none" anchor="ctr"/>
            <a:lstStyle/>
            <a:p>
              <a:endParaRPr lang="en-US"/>
            </a:p>
          </p:txBody>
        </p:sp>
        <p:sp>
          <p:nvSpPr>
            <p:cNvPr id="453639" name="Line 7"/>
            <p:cNvSpPr>
              <a:spLocks noChangeShapeType="1"/>
            </p:cNvSpPr>
            <p:nvPr/>
          </p:nvSpPr>
          <p:spPr bwMode="auto">
            <a:xfrm>
              <a:off x="4314" y="1316"/>
              <a:ext cx="0" cy="1056"/>
            </a:xfrm>
            <a:prstGeom prst="line">
              <a:avLst/>
            </a:prstGeom>
            <a:noFill/>
            <a:ln w="19050">
              <a:solidFill>
                <a:srgbClr val="FF00FF"/>
              </a:solidFill>
              <a:round/>
              <a:headEnd/>
              <a:tailEnd/>
            </a:ln>
            <a:effectLst/>
          </p:spPr>
          <p:txBody>
            <a:bodyPr wrap="none" anchor="ctr"/>
            <a:lstStyle/>
            <a:p>
              <a:endParaRPr lang="en-US"/>
            </a:p>
          </p:txBody>
        </p:sp>
      </p:grpSp>
      <p:grpSp>
        <p:nvGrpSpPr>
          <p:cNvPr id="453640" name="Group 8"/>
          <p:cNvGrpSpPr>
            <a:grpSpLocks/>
          </p:cNvGrpSpPr>
          <p:nvPr/>
        </p:nvGrpSpPr>
        <p:grpSpPr bwMode="auto">
          <a:xfrm>
            <a:off x="5181600" y="2438400"/>
            <a:ext cx="1828800" cy="990600"/>
            <a:chOff x="3216" y="1344"/>
            <a:chExt cx="1152" cy="624"/>
          </a:xfrm>
        </p:grpSpPr>
        <p:sp>
          <p:nvSpPr>
            <p:cNvPr id="453641" name="Line 9"/>
            <p:cNvSpPr>
              <a:spLocks noChangeShapeType="1"/>
            </p:cNvSpPr>
            <p:nvPr/>
          </p:nvSpPr>
          <p:spPr bwMode="auto">
            <a:xfrm flipV="1">
              <a:off x="3216" y="1344"/>
              <a:ext cx="192" cy="480"/>
            </a:xfrm>
            <a:prstGeom prst="line">
              <a:avLst/>
            </a:prstGeom>
            <a:noFill/>
            <a:ln w="19050">
              <a:solidFill>
                <a:srgbClr val="0000FF"/>
              </a:solidFill>
              <a:round/>
              <a:headEnd/>
              <a:tailEnd/>
            </a:ln>
            <a:effectLst/>
          </p:spPr>
          <p:txBody>
            <a:bodyPr wrap="none" anchor="ctr"/>
            <a:lstStyle/>
            <a:p>
              <a:endParaRPr lang="en-US"/>
            </a:p>
          </p:txBody>
        </p:sp>
        <p:sp>
          <p:nvSpPr>
            <p:cNvPr id="453642" name="Line 10"/>
            <p:cNvSpPr>
              <a:spLocks noChangeShapeType="1"/>
            </p:cNvSpPr>
            <p:nvPr/>
          </p:nvSpPr>
          <p:spPr bwMode="auto">
            <a:xfrm>
              <a:off x="3312" y="1584"/>
              <a:ext cx="1056" cy="384"/>
            </a:xfrm>
            <a:prstGeom prst="line">
              <a:avLst/>
            </a:prstGeom>
            <a:noFill/>
            <a:ln w="19050">
              <a:solidFill>
                <a:srgbClr val="0000FF"/>
              </a:solidFill>
              <a:round/>
              <a:headEnd/>
              <a:tailEnd/>
            </a:ln>
            <a:effectLst/>
          </p:spPr>
          <p:txBody>
            <a:bodyPr wrap="none" anchor="ctr"/>
            <a:lstStyle/>
            <a:p>
              <a:endParaRPr lang="en-US"/>
            </a:p>
          </p:txBody>
        </p:sp>
      </p:grpSp>
      <p:grpSp>
        <p:nvGrpSpPr>
          <p:cNvPr id="453643" name="Group 11"/>
          <p:cNvGrpSpPr>
            <a:grpSpLocks/>
          </p:cNvGrpSpPr>
          <p:nvPr/>
        </p:nvGrpSpPr>
        <p:grpSpPr bwMode="auto">
          <a:xfrm>
            <a:off x="5486400" y="2438400"/>
            <a:ext cx="1974850" cy="1595438"/>
            <a:chOff x="3408" y="1344"/>
            <a:chExt cx="1244" cy="1005"/>
          </a:xfrm>
        </p:grpSpPr>
        <p:sp>
          <p:nvSpPr>
            <p:cNvPr id="453644" name="Line 12"/>
            <p:cNvSpPr>
              <a:spLocks noChangeShapeType="1"/>
            </p:cNvSpPr>
            <p:nvPr/>
          </p:nvSpPr>
          <p:spPr bwMode="auto">
            <a:xfrm flipH="1" flipV="1">
              <a:off x="3408" y="1344"/>
              <a:ext cx="177" cy="1005"/>
            </a:xfrm>
            <a:prstGeom prst="line">
              <a:avLst/>
            </a:prstGeom>
            <a:noFill/>
            <a:ln w="19050">
              <a:solidFill>
                <a:srgbClr val="00FFFF"/>
              </a:solidFill>
              <a:round/>
              <a:headEnd/>
              <a:tailEnd/>
            </a:ln>
            <a:effectLst/>
          </p:spPr>
          <p:txBody>
            <a:bodyPr wrap="none" anchor="ctr"/>
            <a:lstStyle/>
            <a:p>
              <a:endParaRPr lang="en-US"/>
            </a:p>
          </p:txBody>
        </p:sp>
        <p:sp>
          <p:nvSpPr>
            <p:cNvPr id="453645" name="Line 13"/>
            <p:cNvSpPr>
              <a:spLocks noChangeShapeType="1"/>
            </p:cNvSpPr>
            <p:nvPr/>
          </p:nvSpPr>
          <p:spPr bwMode="auto">
            <a:xfrm flipV="1">
              <a:off x="3500" y="1631"/>
              <a:ext cx="1152" cy="210"/>
            </a:xfrm>
            <a:prstGeom prst="line">
              <a:avLst/>
            </a:prstGeom>
            <a:noFill/>
            <a:ln w="19050">
              <a:solidFill>
                <a:srgbClr val="00FFFF"/>
              </a:solidFill>
              <a:round/>
              <a:headEnd/>
              <a:tailEnd/>
            </a:ln>
            <a:effectLst/>
          </p:spPr>
          <p:txBody>
            <a:bodyPr wrap="none" anchor="ctr"/>
            <a:lstStyle/>
            <a:p>
              <a:endParaRPr lang="en-US"/>
            </a:p>
          </p:txBody>
        </p:sp>
      </p:grpSp>
      <p:grpSp>
        <p:nvGrpSpPr>
          <p:cNvPr id="453646" name="Group 14"/>
          <p:cNvGrpSpPr>
            <a:grpSpLocks/>
          </p:cNvGrpSpPr>
          <p:nvPr/>
        </p:nvGrpSpPr>
        <p:grpSpPr bwMode="auto">
          <a:xfrm>
            <a:off x="5486400" y="2438400"/>
            <a:ext cx="3473450" cy="3276600"/>
            <a:chOff x="3408" y="1344"/>
            <a:chExt cx="2188" cy="2064"/>
          </a:xfrm>
        </p:grpSpPr>
        <p:sp>
          <p:nvSpPr>
            <p:cNvPr id="453647" name="Line 15"/>
            <p:cNvSpPr>
              <a:spLocks noChangeShapeType="1"/>
            </p:cNvSpPr>
            <p:nvPr/>
          </p:nvSpPr>
          <p:spPr bwMode="auto">
            <a:xfrm>
              <a:off x="3408" y="1344"/>
              <a:ext cx="624" cy="2064"/>
            </a:xfrm>
            <a:prstGeom prst="line">
              <a:avLst/>
            </a:prstGeom>
            <a:noFill/>
            <a:ln w="19050">
              <a:solidFill>
                <a:srgbClr val="FFFF00"/>
              </a:solidFill>
              <a:round/>
              <a:headEnd/>
              <a:tailEnd/>
            </a:ln>
            <a:effectLst/>
          </p:spPr>
          <p:txBody>
            <a:bodyPr wrap="none" anchor="ctr"/>
            <a:lstStyle/>
            <a:p>
              <a:endParaRPr lang="en-US"/>
            </a:p>
          </p:txBody>
        </p:sp>
        <p:sp>
          <p:nvSpPr>
            <p:cNvPr id="453648" name="Line 16"/>
            <p:cNvSpPr>
              <a:spLocks noChangeShapeType="1"/>
            </p:cNvSpPr>
            <p:nvPr/>
          </p:nvSpPr>
          <p:spPr bwMode="auto">
            <a:xfrm flipV="1">
              <a:off x="3724" y="1824"/>
              <a:ext cx="1872" cy="546"/>
            </a:xfrm>
            <a:prstGeom prst="line">
              <a:avLst/>
            </a:prstGeom>
            <a:noFill/>
            <a:ln w="19050">
              <a:solidFill>
                <a:srgbClr val="FFFF00"/>
              </a:solidFill>
              <a:round/>
              <a:headEnd/>
              <a:tailEnd/>
            </a:ln>
            <a:effectLst/>
          </p:spPr>
          <p:txBody>
            <a:bodyPr wrap="none" anchor="ctr"/>
            <a:lstStyle/>
            <a:p>
              <a:endParaRPr lang="en-US"/>
            </a:p>
          </p:txBody>
        </p:sp>
      </p:grpSp>
      <p:grpSp>
        <p:nvGrpSpPr>
          <p:cNvPr id="453649" name="Group 17"/>
          <p:cNvGrpSpPr>
            <a:grpSpLocks/>
          </p:cNvGrpSpPr>
          <p:nvPr/>
        </p:nvGrpSpPr>
        <p:grpSpPr bwMode="auto">
          <a:xfrm>
            <a:off x="5486400" y="1524000"/>
            <a:ext cx="2176463" cy="2505075"/>
            <a:chOff x="3408" y="768"/>
            <a:chExt cx="1371" cy="1578"/>
          </a:xfrm>
        </p:grpSpPr>
        <p:sp>
          <p:nvSpPr>
            <p:cNvPr id="453650" name="Line 18"/>
            <p:cNvSpPr>
              <a:spLocks noChangeShapeType="1"/>
            </p:cNvSpPr>
            <p:nvPr/>
          </p:nvSpPr>
          <p:spPr bwMode="auto">
            <a:xfrm>
              <a:off x="3833" y="1050"/>
              <a:ext cx="946" cy="1296"/>
            </a:xfrm>
            <a:prstGeom prst="line">
              <a:avLst/>
            </a:prstGeom>
            <a:noFill/>
            <a:ln w="19050">
              <a:solidFill>
                <a:srgbClr val="00FF00"/>
              </a:solidFill>
              <a:round/>
              <a:headEnd/>
              <a:tailEnd/>
            </a:ln>
            <a:effectLst/>
          </p:spPr>
          <p:txBody>
            <a:bodyPr wrap="none" anchor="ctr"/>
            <a:lstStyle/>
            <a:p>
              <a:endParaRPr lang="en-US"/>
            </a:p>
          </p:txBody>
        </p:sp>
        <p:sp>
          <p:nvSpPr>
            <p:cNvPr id="453651" name="Line 19"/>
            <p:cNvSpPr>
              <a:spLocks noChangeShapeType="1"/>
            </p:cNvSpPr>
            <p:nvPr/>
          </p:nvSpPr>
          <p:spPr bwMode="auto">
            <a:xfrm flipV="1">
              <a:off x="3408" y="768"/>
              <a:ext cx="816" cy="576"/>
            </a:xfrm>
            <a:prstGeom prst="line">
              <a:avLst/>
            </a:prstGeom>
            <a:noFill/>
            <a:ln w="19050">
              <a:solidFill>
                <a:srgbClr val="00FF00"/>
              </a:solidFill>
              <a:round/>
              <a:headEnd/>
              <a:tailEnd/>
            </a:ln>
            <a:effectLst/>
          </p:spPr>
          <p:txBody>
            <a:bodyPr wrap="none" anchor="ctr"/>
            <a:lstStyle/>
            <a:p>
              <a:endParaRPr lang="en-US"/>
            </a:p>
          </p:txBody>
        </p:sp>
      </p:grpSp>
      <p:grpSp>
        <p:nvGrpSpPr>
          <p:cNvPr id="453652" name="Group 20"/>
          <p:cNvGrpSpPr>
            <a:grpSpLocks/>
          </p:cNvGrpSpPr>
          <p:nvPr/>
        </p:nvGrpSpPr>
        <p:grpSpPr bwMode="auto">
          <a:xfrm>
            <a:off x="6642100" y="1524000"/>
            <a:ext cx="1587500" cy="1892300"/>
            <a:chOff x="4136" y="768"/>
            <a:chExt cx="1000" cy="1192"/>
          </a:xfrm>
        </p:grpSpPr>
        <p:sp>
          <p:nvSpPr>
            <p:cNvPr id="453653" name="Line 21"/>
            <p:cNvSpPr>
              <a:spLocks noChangeShapeType="1"/>
            </p:cNvSpPr>
            <p:nvPr/>
          </p:nvSpPr>
          <p:spPr bwMode="auto">
            <a:xfrm>
              <a:off x="4224" y="768"/>
              <a:ext cx="912" cy="528"/>
            </a:xfrm>
            <a:prstGeom prst="line">
              <a:avLst/>
            </a:prstGeom>
            <a:noFill/>
            <a:ln w="19050">
              <a:solidFill>
                <a:srgbClr val="FF00FF"/>
              </a:solidFill>
              <a:round/>
              <a:headEnd/>
              <a:tailEnd/>
            </a:ln>
            <a:effectLst/>
          </p:spPr>
          <p:txBody>
            <a:bodyPr wrap="none" anchor="ctr"/>
            <a:lstStyle/>
            <a:p>
              <a:endParaRPr lang="en-US"/>
            </a:p>
          </p:txBody>
        </p:sp>
        <p:sp>
          <p:nvSpPr>
            <p:cNvPr id="453654" name="Line 22"/>
            <p:cNvSpPr>
              <a:spLocks noChangeShapeType="1"/>
            </p:cNvSpPr>
            <p:nvPr/>
          </p:nvSpPr>
          <p:spPr bwMode="auto">
            <a:xfrm flipH="1">
              <a:off x="4136" y="1048"/>
              <a:ext cx="561" cy="912"/>
            </a:xfrm>
            <a:prstGeom prst="line">
              <a:avLst/>
            </a:prstGeom>
            <a:noFill/>
            <a:ln w="19050">
              <a:solidFill>
                <a:srgbClr val="FF00FF"/>
              </a:solidFill>
              <a:round/>
              <a:headEnd/>
              <a:tailEnd/>
            </a:ln>
            <a:effectLst/>
          </p:spPr>
          <p:txBody>
            <a:bodyPr wrap="none" anchor="ctr"/>
            <a:lstStyle/>
            <a:p>
              <a:endParaRPr lang="en-US"/>
            </a:p>
          </p:txBody>
        </p:sp>
      </p:grpSp>
      <p:grpSp>
        <p:nvGrpSpPr>
          <p:cNvPr id="453655" name="Group 23"/>
          <p:cNvGrpSpPr>
            <a:grpSpLocks/>
          </p:cNvGrpSpPr>
          <p:nvPr/>
        </p:nvGrpSpPr>
        <p:grpSpPr bwMode="auto">
          <a:xfrm>
            <a:off x="6781800" y="1524000"/>
            <a:ext cx="3152775" cy="3886200"/>
            <a:chOff x="4272" y="960"/>
            <a:chExt cx="1986" cy="2448"/>
          </a:xfrm>
        </p:grpSpPr>
        <p:sp>
          <p:nvSpPr>
            <p:cNvPr id="453656" name="Line 24"/>
            <p:cNvSpPr>
              <a:spLocks noChangeShapeType="1"/>
            </p:cNvSpPr>
            <p:nvPr/>
          </p:nvSpPr>
          <p:spPr bwMode="auto">
            <a:xfrm>
              <a:off x="4272" y="960"/>
              <a:ext cx="624" cy="2448"/>
            </a:xfrm>
            <a:prstGeom prst="line">
              <a:avLst/>
            </a:prstGeom>
            <a:noFill/>
            <a:ln w="19050">
              <a:solidFill>
                <a:srgbClr val="6600FF"/>
              </a:solidFill>
              <a:round/>
              <a:headEnd/>
              <a:tailEnd/>
            </a:ln>
            <a:effectLst/>
          </p:spPr>
          <p:txBody>
            <a:bodyPr wrap="none" anchor="ctr"/>
            <a:lstStyle/>
            <a:p>
              <a:endParaRPr lang="en-US"/>
            </a:p>
          </p:txBody>
        </p:sp>
        <p:sp>
          <p:nvSpPr>
            <p:cNvPr id="453657" name="Line 25"/>
            <p:cNvSpPr>
              <a:spLocks noChangeShapeType="1"/>
            </p:cNvSpPr>
            <p:nvPr/>
          </p:nvSpPr>
          <p:spPr bwMode="auto">
            <a:xfrm flipV="1">
              <a:off x="4578" y="1824"/>
              <a:ext cx="1680" cy="384"/>
            </a:xfrm>
            <a:prstGeom prst="line">
              <a:avLst/>
            </a:prstGeom>
            <a:noFill/>
            <a:ln w="19050">
              <a:solidFill>
                <a:srgbClr val="6600FF"/>
              </a:solidFill>
              <a:round/>
              <a:headEnd/>
              <a:tailEnd/>
            </a:ln>
            <a:effectLst/>
          </p:spPr>
          <p:txBody>
            <a:bodyPr wrap="none" anchor="ctr"/>
            <a:lstStyle/>
            <a:p>
              <a:endParaRPr lang="en-US"/>
            </a:p>
          </p:txBody>
        </p:sp>
      </p:grpSp>
      <p:sp>
        <p:nvSpPr>
          <p:cNvPr id="453658" name="Rectangle 26"/>
          <p:cNvSpPr>
            <a:spLocks noGrp="1" noChangeArrowheads="1"/>
          </p:cNvSpPr>
          <p:nvPr>
            <p:ph type="title"/>
          </p:nvPr>
        </p:nvSpPr>
        <p:spPr>
          <a:xfrm>
            <a:off x="533400" y="57150"/>
            <a:ext cx="7818438" cy="762000"/>
          </a:xfrm>
        </p:spPr>
        <p:txBody>
          <a:bodyPr/>
          <a:lstStyle/>
          <a:p>
            <a:r>
              <a:rPr lang="en-US" sz="2800"/>
              <a:t>Nearest-Neighbor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 Optimal Answer (2-D)</a:t>
            </a:r>
          </a:p>
        </p:txBody>
      </p:sp>
      <p:sp>
        <p:nvSpPr>
          <p:cNvPr id="453659" name="Rectangle 27"/>
          <p:cNvSpPr>
            <a:spLocks noGrp="1" noChangeArrowheads="1"/>
          </p:cNvSpPr>
          <p:nvPr>
            <p:ph type="body" sz="half" idx="1"/>
          </p:nvPr>
        </p:nvSpPr>
        <p:spPr>
          <a:xfrm>
            <a:off x="-73025" y="971550"/>
            <a:ext cx="4875213" cy="5351463"/>
          </a:xfrm>
        </p:spPr>
        <p:txBody>
          <a:bodyPr/>
          <a:lstStyle/>
          <a:p>
            <a:pPr>
              <a:buFont typeface="Wingdings" pitchFamily="2" charset="2"/>
              <a:buChar char="n"/>
            </a:pPr>
            <a:r>
              <a:rPr lang="en-US" b="0"/>
              <a:t>For each edge for the cloaked region, scan objects with plane-sweep</a:t>
            </a:r>
          </a:p>
          <a:p>
            <a:pPr>
              <a:buFont typeface="Wingdings" pitchFamily="2" charset="2"/>
              <a:buChar char="n"/>
            </a:pPr>
            <a:endParaRPr lang="en-US" sz="1000" b="0"/>
          </a:p>
          <a:p>
            <a:pPr>
              <a:buFont typeface="Wingdings" pitchFamily="2" charset="2"/>
              <a:buChar char="n"/>
            </a:pPr>
            <a:r>
              <a:rPr lang="en-US" b="0"/>
              <a:t>For each two consecutive points, get the intersection between their bisector and the current edge</a:t>
            </a:r>
          </a:p>
          <a:p>
            <a:pPr>
              <a:buFont typeface="Wingdings" pitchFamily="2" charset="2"/>
              <a:buChar char="n"/>
            </a:pPr>
            <a:endParaRPr lang="en-US" sz="1000" b="0"/>
          </a:p>
          <a:p>
            <a:pPr>
              <a:buFont typeface="Wingdings" pitchFamily="2" charset="2"/>
              <a:buChar char="n"/>
            </a:pPr>
            <a:r>
              <a:rPr lang="en-US" b="0"/>
              <a:t>Based on the set of bisectors, we decide the point that could be nearest neighbors to any point on that edge</a:t>
            </a:r>
          </a:p>
          <a:p>
            <a:pPr>
              <a:buFont typeface="Wingdings" pitchFamily="2" charset="2"/>
              <a:buChar char="n"/>
            </a:pPr>
            <a:endParaRPr lang="en-US" sz="1000" b="0"/>
          </a:p>
          <a:p>
            <a:pPr>
              <a:buFont typeface="Wingdings" pitchFamily="2" charset="2"/>
              <a:buChar char="n"/>
            </a:pPr>
            <a:r>
              <a:rPr lang="en-US" b="0" i="1">
                <a:solidFill>
                  <a:srgbClr val="A50021"/>
                </a:solidFill>
              </a:rPr>
              <a:t>All objects of interest that are within the query range are returned also in the answer</a:t>
            </a:r>
          </a:p>
        </p:txBody>
      </p:sp>
      <p:sp>
        <p:nvSpPr>
          <p:cNvPr id="453660" name="Line 28"/>
          <p:cNvSpPr>
            <a:spLocks noChangeShapeType="1"/>
          </p:cNvSpPr>
          <p:nvPr/>
        </p:nvSpPr>
        <p:spPr bwMode="auto">
          <a:xfrm>
            <a:off x="6019800" y="3200400"/>
            <a:ext cx="2209800" cy="0"/>
          </a:xfrm>
          <a:prstGeom prst="line">
            <a:avLst/>
          </a:prstGeom>
          <a:noFill/>
          <a:ln w="28575">
            <a:solidFill>
              <a:schemeClr val="tx1"/>
            </a:solidFill>
            <a:round/>
            <a:headEnd/>
            <a:tailEnd/>
          </a:ln>
          <a:effectLst/>
        </p:spPr>
        <p:txBody>
          <a:bodyPr/>
          <a:lstStyle/>
          <a:p>
            <a:endParaRPr lang="en-US"/>
          </a:p>
        </p:txBody>
      </p:sp>
      <p:sp>
        <p:nvSpPr>
          <p:cNvPr id="453661" name="Oval 29"/>
          <p:cNvSpPr>
            <a:spLocks noChangeArrowheads="1"/>
          </p:cNvSpPr>
          <p:nvPr/>
        </p:nvSpPr>
        <p:spPr bwMode="auto">
          <a:xfrm>
            <a:off x="5397500" y="2352675"/>
            <a:ext cx="152400" cy="152400"/>
          </a:xfrm>
          <a:prstGeom prst="ellipse">
            <a:avLst/>
          </a:prstGeom>
          <a:solidFill>
            <a:srgbClr val="0000CC"/>
          </a:solidFill>
          <a:ln w="9525">
            <a:solidFill>
              <a:schemeClr val="tx1"/>
            </a:solidFill>
            <a:round/>
            <a:headEnd/>
            <a:tailEnd/>
          </a:ln>
          <a:effectLst/>
        </p:spPr>
        <p:txBody>
          <a:bodyPr wrap="none" anchor="ctr"/>
          <a:lstStyle/>
          <a:p>
            <a:endParaRPr lang="en-US"/>
          </a:p>
        </p:txBody>
      </p:sp>
      <p:sp>
        <p:nvSpPr>
          <p:cNvPr id="453662" name="Oval 30"/>
          <p:cNvSpPr>
            <a:spLocks noChangeArrowheads="1"/>
          </p:cNvSpPr>
          <p:nvPr/>
        </p:nvSpPr>
        <p:spPr bwMode="auto">
          <a:xfrm>
            <a:off x="6700838" y="1462088"/>
            <a:ext cx="152400" cy="1524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53663" name="Oval 31"/>
          <p:cNvSpPr>
            <a:spLocks noChangeArrowheads="1"/>
          </p:cNvSpPr>
          <p:nvPr/>
        </p:nvSpPr>
        <p:spPr bwMode="auto">
          <a:xfrm>
            <a:off x="8199438" y="2295525"/>
            <a:ext cx="152400" cy="152400"/>
          </a:xfrm>
          <a:prstGeom prst="ellipse">
            <a:avLst/>
          </a:prstGeom>
          <a:solidFill>
            <a:srgbClr val="FF00FF"/>
          </a:solidFill>
          <a:ln w="9525">
            <a:solidFill>
              <a:schemeClr val="tx1"/>
            </a:solidFill>
            <a:round/>
            <a:headEnd/>
            <a:tailEnd/>
          </a:ln>
          <a:effectLst/>
        </p:spPr>
        <p:txBody>
          <a:bodyPr wrap="none" anchor="ctr"/>
          <a:lstStyle/>
          <a:p>
            <a:endParaRPr lang="en-US"/>
          </a:p>
        </p:txBody>
      </p:sp>
      <p:sp>
        <p:nvSpPr>
          <p:cNvPr id="453664" name="Text Box 32"/>
          <p:cNvSpPr txBox="1">
            <a:spLocks noChangeArrowheads="1"/>
          </p:cNvSpPr>
          <p:nvPr/>
        </p:nvSpPr>
        <p:spPr bwMode="auto">
          <a:xfrm>
            <a:off x="5257800" y="1819275"/>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p</a:t>
            </a:r>
            <a:r>
              <a:rPr lang="en-US" i="1" baseline="-25000">
                <a:latin typeface="Arial" charset="0"/>
                <a:cs typeface="Arial" charset="0"/>
              </a:rPr>
              <a:t>2</a:t>
            </a:r>
          </a:p>
        </p:txBody>
      </p:sp>
      <p:sp>
        <p:nvSpPr>
          <p:cNvPr id="453665" name="Text Box 33"/>
          <p:cNvSpPr txBox="1">
            <a:spLocks noChangeArrowheads="1"/>
          </p:cNvSpPr>
          <p:nvPr/>
        </p:nvSpPr>
        <p:spPr bwMode="auto">
          <a:xfrm>
            <a:off x="6553200" y="1524000"/>
            <a:ext cx="533400" cy="457200"/>
          </a:xfrm>
          <a:prstGeom prst="rect">
            <a:avLst/>
          </a:prstGeom>
          <a:noFill/>
          <a:ln w="9525">
            <a:noFill/>
            <a:miter lim="800000"/>
            <a:headEnd/>
            <a:tailEnd/>
          </a:ln>
          <a:effectLst/>
        </p:spPr>
        <p:txBody>
          <a:bodyPr>
            <a:spAutoFit/>
          </a:bodyPr>
          <a:lstStyle/>
          <a:p>
            <a:pPr algn="l"/>
            <a:r>
              <a:rPr lang="en-US" i="1">
                <a:latin typeface="Arial" charset="0"/>
                <a:cs typeface="Arial" charset="0"/>
              </a:rPr>
              <a:t>p</a:t>
            </a:r>
            <a:r>
              <a:rPr lang="en-US" i="1" baseline="-25000">
                <a:latin typeface="Arial" charset="0"/>
                <a:cs typeface="Arial" charset="0"/>
              </a:rPr>
              <a:t>5</a:t>
            </a:r>
          </a:p>
        </p:txBody>
      </p:sp>
      <p:sp>
        <p:nvSpPr>
          <p:cNvPr id="453666" name="Text Box 34"/>
          <p:cNvSpPr txBox="1">
            <a:spLocks noChangeArrowheads="1"/>
          </p:cNvSpPr>
          <p:nvPr/>
        </p:nvSpPr>
        <p:spPr bwMode="auto">
          <a:xfrm>
            <a:off x="8077200" y="1828800"/>
            <a:ext cx="533400" cy="457200"/>
          </a:xfrm>
          <a:prstGeom prst="rect">
            <a:avLst/>
          </a:prstGeom>
          <a:noFill/>
          <a:ln w="9525">
            <a:noFill/>
            <a:miter lim="800000"/>
            <a:headEnd/>
            <a:tailEnd/>
          </a:ln>
          <a:effectLst/>
        </p:spPr>
        <p:txBody>
          <a:bodyPr>
            <a:spAutoFit/>
          </a:bodyPr>
          <a:lstStyle/>
          <a:p>
            <a:pPr algn="l"/>
            <a:r>
              <a:rPr lang="en-US" i="1">
                <a:latin typeface="Arial" charset="0"/>
                <a:cs typeface="Arial" charset="0"/>
              </a:rPr>
              <a:t>p</a:t>
            </a:r>
            <a:r>
              <a:rPr lang="en-US" i="1" baseline="-25000">
                <a:latin typeface="Arial" charset="0"/>
                <a:cs typeface="Arial" charset="0"/>
              </a:rPr>
              <a:t>7</a:t>
            </a:r>
          </a:p>
        </p:txBody>
      </p:sp>
      <p:sp>
        <p:nvSpPr>
          <p:cNvPr id="453667" name="Text Box 35"/>
          <p:cNvSpPr txBox="1">
            <a:spLocks noChangeArrowheads="1"/>
          </p:cNvSpPr>
          <p:nvPr/>
        </p:nvSpPr>
        <p:spPr bwMode="auto">
          <a:xfrm>
            <a:off x="5708650" y="3090863"/>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s</a:t>
            </a:r>
            <a:endParaRPr lang="en-US" i="1" baseline="-25000">
              <a:latin typeface="Arial" charset="0"/>
              <a:cs typeface="Arial" charset="0"/>
            </a:endParaRPr>
          </a:p>
        </p:txBody>
      </p:sp>
      <p:sp>
        <p:nvSpPr>
          <p:cNvPr id="453668" name="Text Box 36"/>
          <p:cNvSpPr txBox="1">
            <a:spLocks noChangeArrowheads="1"/>
          </p:cNvSpPr>
          <p:nvPr/>
        </p:nvSpPr>
        <p:spPr bwMode="auto">
          <a:xfrm>
            <a:off x="8172450" y="3090863"/>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e</a:t>
            </a:r>
            <a:endParaRPr lang="en-US" i="1" baseline="-25000">
              <a:latin typeface="Arial" charset="0"/>
              <a:cs typeface="Arial" charset="0"/>
            </a:endParaRPr>
          </a:p>
        </p:txBody>
      </p:sp>
      <p:sp>
        <p:nvSpPr>
          <p:cNvPr id="453669" name="Text Box 37"/>
          <p:cNvSpPr txBox="1">
            <a:spLocks noChangeArrowheads="1"/>
          </p:cNvSpPr>
          <p:nvPr/>
        </p:nvSpPr>
        <p:spPr bwMode="auto">
          <a:xfrm>
            <a:off x="7162800" y="3090863"/>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s</a:t>
            </a:r>
            <a:r>
              <a:rPr lang="en-US" i="1" baseline="-25000">
                <a:latin typeface="Arial" charset="0"/>
                <a:cs typeface="Arial" charset="0"/>
              </a:rPr>
              <a:t>2</a:t>
            </a:r>
          </a:p>
        </p:txBody>
      </p:sp>
      <p:sp>
        <p:nvSpPr>
          <p:cNvPr id="453670" name="Text Box 38"/>
          <p:cNvSpPr txBox="1">
            <a:spLocks noChangeArrowheads="1"/>
          </p:cNvSpPr>
          <p:nvPr/>
        </p:nvSpPr>
        <p:spPr bwMode="auto">
          <a:xfrm>
            <a:off x="6172200" y="3090863"/>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s</a:t>
            </a:r>
            <a:r>
              <a:rPr lang="en-US" i="1" baseline="-25000">
                <a:latin typeface="Arial" charset="0"/>
                <a:cs typeface="Arial" charset="0"/>
              </a:rPr>
              <a:t>1</a:t>
            </a:r>
          </a:p>
        </p:txBody>
      </p:sp>
      <p:sp>
        <p:nvSpPr>
          <p:cNvPr id="453671" name="Line 39"/>
          <p:cNvSpPr>
            <a:spLocks noChangeShapeType="1"/>
          </p:cNvSpPr>
          <p:nvPr/>
        </p:nvSpPr>
        <p:spPr bwMode="auto">
          <a:xfrm>
            <a:off x="6019800" y="3200400"/>
            <a:ext cx="0" cy="1752600"/>
          </a:xfrm>
          <a:prstGeom prst="line">
            <a:avLst/>
          </a:prstGeom>
          <a:noFill/>
          <a:ln w="28575">
            <a:solidFill>
              <a:schemeClr val="tx1"/>
            </a:solidFill>
            <a:round/>
            <a:headEnd/>
            <a:tailEnd/>
          </a:ln>
          <a:effectLst/>
        </p:spPr>
        <p:txBody>
          <a:bodyPr/>
          <a:lstStyle/>
          <a:p>
            <a:endParaRPr lang="en-US"/>
          </a:p>
        </p:txBody>
      </p:sp>
      <p:sp>
        <p:nvSpPr>
          <p:cNvPr id="453672" name="Line 40"/>
          <p:cNvSpPr>
            <a:spLocks noChangeShapeType="1"/>
          </p:cNvSpPr>
          <p:nvPr/>
        </p:nvSpPr>
        <p:spPr bwMode="auto">
          <a:xfrm>
            <a:off x="8216900" y="3200400"/>
            <a:ext cx="12700" cy="1752600"/>
          </a:xfrm>
          <a:prstGeom prst="line">
            <a:avLst/>
          </a:prstGeom>
          <a:noFill/>
          <a:ln w="28575">
            <a:solidFill>
              <a:schemeClr val="tx1"/>
            </a:solidFill>
            <a:round/>
            <a:headEnd/>
            <a:tailEnd/>
          </a:ln>
          <a:effectLst/>
        </p:spPr>
        <p:txBody>
          <a:bodyPr/>
          <a:lstStyle/>
          <a:p>
            <a:endParaRPr lang="en-US"/>
          </a:p>
        </p:txBody>
      </p:sp>
      <p:sp>
        <p:nvSpPr>
          <p:cNvPr id="453673" name="Line 41"/>
          <p:cNvSpPr>
            <a:spLocks noChangeShapeType="1"/>
          </p:cNvSpPr>
          <p:nvPr/>
        </p:nvSpPr>
        <p:spPr bwMode="auto">
          <a:xfrm flipH="1">
            <a:off x="6019800" y="4953000"/>
            <a:ext cx="2209800" cy="0"/>
          </a:xfrm>
          <a:prstGeom prst="line">
            <a:avLst/>
          </a:prstGeom>
          <a:noFill/>
          <a:ln w="28575">
            <a:solidFill>
              <a:schemeClr val="tx1"/>
            </a:solidFill>
            <a:round/>
            <a:headEnd/>
            <a:tailEnd/>
          </a:ln>
          <a:effectLst/>
        </p:spPr>
        <p:txBody>
          <a:bodyPr/>
          <a:lstStyle/>
          <a:p>
            <a:endParaRPr lang="en-US"/>
          </a:p>
        </p:txBody>
      </p:sp>
      <p:sp>
        <p:nvSpPr>
          <p:cNvPr id="453674" name="Oval 42"/>
          <p:cNvSpPr>
            <a:spLocks noChangeArrowheads="1"/>
          </p:cNvSpPr>
          <p:nvPr/>
        </p:nvSpPr>
        <p:spPr bwMode="auto">
          <a:xfrm>
            <a:off x="5105400" y="3124200"/>
            <a:ext cx="152400" cy="152400"/>
          </a:xfrm>
          <a:prstGeom prst="ellipse">
            <a:avLst/>
          </a:prstGeom>
          <a:solidFill>
            <a:srgbClr val="FF3300"/>
          </a:solidFill>
          <a:ln w="9525">
            <a:solidFill>
              <a:schemeClr val="tx1"/>
            </a:solidFill>
            <a:round/>
            <a:headEnd/>
            <a:tailEnd/>
          </a:ln>
          <a:effectLst/>
        </p:spPr>
        <p:txBody>
          <a:bodyPr wrap="none" anchor="ctr"/>
          <a:lstStyle/>
          <a:p>
            <a:endParaRPr lang="en-US"/>
          </a:p>
        </p:txBody>
      </p:sp>
      <p:sp>
        <p:nvSpPr>
          <p:cNvPr id="453675" name="Oval 43"/>
          <p:cNvSpPr>
            <a:spLocks noChangeArrowheads="1"/>
          </p:cNvSpPr>
          <p:nvPr/>
        </p:nvSpPr>
        <p:spPr bwMode="auto">
          <a:xfrm>
            <a:off x="5686425" y="3962400"/>
            <a:ext cx="152400" cy="152400"/>
          </a:xfrm>
          <a:prstGeom prst="ellipse">
            <a:avLst/>
          </a:prstGeom>
          <a:solidFill>
            <a:srgbClr val="00FFFF"/>
          </a:solidFill>
          <a:ln w="9525">
            <a:solidFill>
              <a:schemeClr val="tx1"/>
            </a:solidFill>
            <a:round/>
            <a:headEnd/>
            <a:tailEnd/>
          </a:ln>
          <a:effectLst/>
        </p:spPr>
        <p:txBody>
          <a:bodyPr wrap="none" anchor="ctr"/>
          <a:lstStyle/>
          <a:p>
            <a:endParaRPr lang="en-US"/>
          </a:p>
        </p:txBody>
      </p:sp>
      <p:sp>
        <p:nvSpPr>
          <p:cNvPr id="453676" name="Oval 44"/>
          <p:cNvSpPr>
            <a:spLocks noChangeArrowheads="1"/>
          </p:cNvSpPr>
          <p:nvPr/>
        </p:nvSpPr>
        <p:spPr bwMode="auto">
          <a:xfrm>
            <a:off x="8686800" y="4191000"/>
            <a:ext cx="152400" cy="152400"/>
          </a:xfrm>
          <a:prstGeom prst="ellipse">
            <a:avLst/>
          </a:prstGeom>
          <a:solidFill>
            <a:srgbClr val="FF6600"/>
          </a:solidFill>
          <a:ln w="9525">
            <a:solidFill>
              <a:schemeClr val="tx1"/>
            </a:solidFill>
            <a:round/>
            <a:headEnd/>
            <a:tailEnd/>
          </a:ln>
          <a:effectLst/>
        </p:spPr>
        <p:txBody>
          <a:bodyPr wrap="none" anchor="ctr"/>
          <a:lstStyle/>
          <a:p>
            <a:endParaRPr lang="en-US"/>
          </a:p>
        </p:txBody>
      </p:sp>
      <p:sp>
        <p:nvSpPr>
          <p:cNvPr id="453677" name="Oval 45"/>
          <p:cNvSpPr>
            <a:spLocks noChangeArrowheads="1"/>
          </p:cNvSpPr>
          <p:nvPr/>
        </p:nvSpPr>
        <p:spPr bwMode="auto">
          <a:xfrm>
            <a:off x="6400800" y="5638800"/>
            <a:ext cx="152400" cy="152400"/>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53678" name="Oval 46"/>
          <p:cNvSpPr>
            <a:spLocks noChangeArrowheads="1"/>
          </p:cNvSpPr>
          <p:nvPr/>
        </p:nvSpPr>
        <p:spPr bwMode="auto">
          <a:xfrm>
            <a:off x="7696200" y="5338763"/>
            <a:ext cx="152400" cy="152400"/>
          </a:xfrm>
          <a:prstGeom prst="ellipse">
            <a:avLst/>
          </a:prstGeom>
          <a:solidFill>
            <a:srgbClr val="6600FF"/>
          </a:solidFill>
          <a:ln w="9525">
            <a:solidFill>
              <a:schemeClr val="tx1"/>
            </a:solidFill>
            <a:round/>
            <a:headEnd/>
            <a:tailEnd/>
          </a:ln>
          <a:effectLst/>
        </p:spPr>
        <p:txBody>
          <a:bodyPr wrap="none" anchor="ctr"/>
          <a:lstStyle/>
          <a:p>
            <a:endParaRPr lang="en-US"/>
          </a:p>
        </p:txBody>
      </p:sp>
      <p:sp>
        <p:nvSpPr>
          <p:cNvPr id="453679" name="Text Box 47"/>
          <p:cNvSpPr txBox="1">
            <a:spLocks noChangeArrowheads="1"/>
          </p:cNvSpPr>
          <p:nvPr/>
        </p:nvSpPr>
        <p:spPr bwMode="auto">
          <a:xfrm>
            <a:off x="4800600" y="2667000"/>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p</a:t>
            </a:r>
            <a:r>
              <a:rPr lang="en-US" i="1" baseline="-25000">
                <a:latin typeface="Arial" charset="0"/>
                <a:cs typeface="Arial" charset="0"/>
              </a:rPr>
              <a:t>1</a:t>
            </a:r>
          </a:p>
        </p:txBody>
      </p:sp>
      <p:sp>
        <p:nvSpPr>
          <p:cNvPr id="453680" name="Text Box 48"/>
          <p:cNvSpPr txBox="1">
            <a:spLocks noChangeArrowheads="1"/>
          </p:cNvSpPr>
          <p:nvPr/>
        </p:nvSpPr>
        <p:spPr bwMode="auto">
          <a:xfrm>
            <a:off x="5334000" y="3886200"/>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p</a:t>
            </a:r>
            <a:r>
              <a:rPr lang="en-US" i="1" baseline="-25000">
                <a:latin typeface="Arial" charset="0"/>
                <a:cs typeface="Arial" charset="0"/>
              </a:rPr>
              <a:t>3</a:t>
            </a:r>
          </a:p>
        </p:txBody>
      </p:sp>
      <p:sp>
        <p:nvSpPr>
          <p:cNvPr id="453681" name="Text Box 49"/>
          <p:cNvSpPr txBox="1">
            <a:spLocks noChangeArrowheads="1"/>
          </p:cNvSpPr>
          <p:nvPr/>
        </p:nvSpPr>
        <p:spPr bwMode="auto">
          <a:xfrm>
            <a:off x="6477000" y="5562600"/>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p</a:t>
            </a:r>
            <a:r>
              <a:rPr lang="en-US" i="1" baseline="-25000">
                <a:latin typeface="Arial" charset="0"/>
                <a:cs typeface="Arial" charset="0"/>
              </a:rPr>
              <a:t>4</a:t>
            </a:r>
          </a:p>
        </p:txBody>
      </p:sp>
      <p:sp>
        <p:nvSpPr>
          <p:cNvPr id="453682" name="Text Box 50"/>
          <p:cNvSpPr txBox="1">
            <a:spLocks noChangeArrowheads="1"/>
          </p:cNvSpPr>
          <p:nvPr/>
        </p:nvSpPr>
        <p:spPr bwMode="auto">
          <a:xfrm>
            <a:off x="7924800" y="5257800"/>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p</a:t>
            </a:r>
            <a:r>
              <a:rPr lang="en-US" i="1" baseline="-25000">
                <a:latin typeface="Arial" charset="0"/>
                <a:cs typeface="Arial" charset="0"/>
              </a:rPr>
              <a:t>6</a:t>
            </a:r>
          </a:p>
        </p:txBody>
      </p:sp>
      <p:sp>
        <p:nvSpPr>
          <p:cNvPr id="453683" name="Text Box 51"/>
          <p:cNvSpPr txBox="1">
            <a:spLocks noChangeArrowheads="1"/>
          </p:cNvSpPr>
          <p:nvPr/>
        </p:nvSpPr>
        <p:spPr bwMode="auto">
          <a:xfrm>
            <a:off x="8686800" y="4267200"/>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p</a:t>
            </a:r>
            <a:r>
              <a:rPr lang="en-US" i="1" baseline="-25000">
                <a:latin typeface="Arial" charset="0"/>
                <a:cs typeface="Arial" charset="0"/>
              </a:rPr>
              <a:t>8</a:t>
            </a:r>
          </a:p>
        </p:txBody>
      </p:sp>
      <p:sp>
        <p:nvSpPr>
          <p:cNvPr id="453684" name="Line 52"/>
          <p:cNvSpPr>
            <a:spLocks noChangeShapeType="1"/>
          </p:cNvSpPr>
          <p:nvPr/>
        </p:nvSpPr>
        <p:spPr bwMode="auto">
          <a:xfrm>
            <a:off x="6019800" y="3200400"/>
            <a:ext cx="381000" cy="0"/>
          </a:xfrm>
          <a:prstGeom prst="line">
            <a:avLst/>
          </a:prstGeom>
          <a:noFill/>
          <a:ln w="57150">
            <a:solidFill>
              <a:srgbClr val="FF3300"/>
            </a:solidFill>
            <a:round/>
            <a:headEnd/>
            <a:tailEnd/>
          </a:ln>
          <a:effectLst/>
        </p:spPr>
        <p:txBody>
          <a:bodyPr/>
          <a:lstStyle/>
          <a:p>
            <a:endParaRPr lang="en-US"/>
          </a:p>
        </p:txBody>
      </p:sp>
      <p:sp>
        <p:nvSpPr>
          <p:cNvPr id="453685" name="Line 53"/>
          <p:cNvSpPr>
            <a:spLocks noChangeShapeType="1"/>
          </p:cNvSpPr>
          <p:nvPr/>
        </p:nvSpPr>
        <p:spPr bwMode="auto">
          <a:xfrm>
            <a:off x="6934200" y="3200400"/>
            <a:ext cx="1295400" cy="0"/>
          </a:xfrm>
          <a:prstGeom prst="line">
            <a:avLst/>
          </a:prstGeom>
          <a:noFill/>
          <a:ln w="57150">
            <a:solidFill>
              <a:srgbClr val="FF00FF"/>
            </a:solidFill>
            <a:round/>
            <a:headEnd/>
            <a:tailEnd/>
          </a:ln>
          <a:effectLst/>
        </p:spPr>
        <p:txBody>
          <a:bodyPr/>
          <a:lstStyle/>
          <a:p>
            <a:endParaRPr lang="en-US"/>
          </a:p>
        </p:txBody>
      </p:sp>
      <p:sp>
        <p:nvSpPr>
          <p:cNvPr id="453686" name="Line 54"/>
          <p:cNvSpPr>
            <a:spLocks noChangeShapeType="1"/>
          </p:cNvSpPr>
          <p:nvPr/>
        </p:nvSpPr>
        <p:spPr bwMode="auto">
          <a:xfrm>
            <a:off x="8220075" y="3200400"/>
            <a:ext cx="0" cy="228600"/>
          </a:xfrm>
          <a:prstGeom prst="line">
            <a:avLst/>
          </a:prstGeom>
          <a:noFill/>
          <a:ln w="57150">
            <a:solidFill>
              <a:srgbClr val="FF00FF"/>
            </a:solidFill>
            <a:round/>
            <a:headEnd/>
            <a:tailEnd/>
          </a:ln>
          <a:effectLst/>
        </p:spPr>
        <p:txBody>
          <a:bodyPr/>
          <a:lstStyle/>
          <a:p>
            <a:endParaRPr lang="en-US"/>
          </a:p>
        </p:txBody>
      </p:sp>
      <p:sp>
        <p:nvSpPr>
          <p:cNvPr id="453687" name="Line 55"/>
          <p:cNvSpPr>
            <a:spLocks noChangeShapeType="1"/>
          </p:cNvSpPr>
          <p:nvPr/>
        </p:nvSpPr>
        <p:spPr bwMode="auto">
          <a:xfrm>
            <a:off x="8216900" y="3429000"/>
            <a:ext cx="12700" cy="1295400"/>
          </a:xfrm>
          <a:prstGeom prst="line">
            <a:avLst/>
          </a:prstGeom>
          <a:noFill/>
          <a:ln w="57150">
            <a:solidFill>
              <a:srgbClr val="FF6600"/>
            </a:solidFill>
            <a:round/>
            <a:headEnd/>
            <a:tailEnd/>
          </a:ln>
          <a:effectLst/>
        </p:spPr>
        <p:txBody>
          <a:bodyPr/>
          <a:lstStyle/>
          <a:p>
            <a:endParaRPr lang="en-US"/>
          </a:p>
        </p:txBody>
      </p:sp>
      <p:sp>
        <p:nvSpPr>
          <p:cNvPr id="453688" name="Line 56"/>
          <p:cNvSpPr>
            <a:spLocks noChangeShapeType="1"/>
          </p:cNvSpPr>
          <p:nvPr/>
        </p:nvSpPr>
        <p:spPr bwMode="auto">
          <a:xfrm>
            <a:off x="6019800" y="4953000"/>
            <a:ext cx="838200" cy="0"/>
          </a:xfrm>
          <a:prstGeom prst="line">
            <a:avLst/>
          </a:prstGeom>
          <a:noFill/>
          <a:ln w="57150">
            <a:solidFill>
              <a:srgbClr val="FFFF00"/>
            </a:solidFill>
            <a:round/>
            <a:headEnd/>
            <a:tailEnd/>
          </a:ln>
          <a:effectLst/>
        </p:spPr>
        <p:txBody>
          <a:bodyPr/>
          <a:lstStyle/>
          <a:p>
            <a:endParaRPr lang="en-US"/>
          </a:p>
        </p:txBody>
      </p:sp>
      <p:sp>
        <p:nvSpPr>
          <p:cNvPr id="453689" name="Line 57"/>
          <p:cNvSpPr>
            <a:spLocks noChangeShapeType="1"/>
          </p:cNvSpPr>
          <p:nvPr/>
        </p:nvSpPr>
        <p:spPr bwMode="auto">
          <a:xfrm>
            <a:off x="6858000" y="4953000"/>
            <a:ext cx="1371600" cy="0"/>
          </a:xfrm>
          <a:prstGeom prst="line">
            <a:avLst/>
          </a:prstGeom>
          <a:noFill/>
          <a:ln w="57150">
            <a:solidFill>
              <a:srgbClr val="6600CC"/>
            </a:solidFill>
            <a:round/>
            <a:headEnd/>
            <a:tailEnd/>
          </a:ln>
          <a:effectLst/>
        </p:spPr>
        <p:txBody>
          <a:bodyPr/>
          <a:lstStyle/>
          <a:p>
            <a:endParaRPr lang="en-US"/>
          </a:p>
        </p:txBody>
      </p:sp>
      <p:sp>
        <p:nvSpPr>
          <p:cNvPr id="453690" name="Line 58"/>
          <p:cNvSpPr>
            <a:spLocks noChangeShapeType="1"/>
          </p:cNvSpPr>
          <p:nvPr/>
        </p:nvSpPr>
        <p:spPr bwMode="auto">
          <a:xfrm>
            <a:off x="6019800" y="3186113"/>
            <a:ext cx="0" cy="163512"/>
          </a:xfrm>
          <a:prstGeom prst="line">
            <a:avLst/>
          </a:prstGeom>
          <a:noFill/>
          <a:ln w="57150">
            <a:solidFill>
              <a:srgbClr val="FF3300"/>
            </a:solidFill>
            <a:round/>
            <a:headEnd/>
            <a:tailEnd/>
          </a:ln>
          <a:effectLst/>
        </p:spPr>
        <p:txBody>
          <a:bodyPr/>
          <a:lstStyle/>
          <a:p>
            <a:endParaRPr lang="en-US"/>
          </a:p>
        </p:txBody>
      </p:sp>
      <p:sp>
        <p:nvSpPr>
          <p:cNvPr id="453691" name="Text Box 59"/>
          <p:cNvSpPr txBox="1">
            <a:spLocks noChangeArrowheads="1"/>
          </p:cNvSpPr>
          <p:nvPr/>
        </p:nvSpPr>
        <p:spPr bwMode="auto">
          <a:xfrm>
            <a:off x="6934200" y="3090863"/>
            <a:ext cx="609600" cy="457200"/>
          </a:xfrm>
          <a:prstGeom prst="rect">
            <a:avLst/>
          </a:prstGeom>
          <a:noFill/>
          <a:ln w="9525">
            <a:noFill/>
            <a:miter lim="800000"/>
            <a:headEnd/>
            <a:tailEnd/>
          </a:ln>
          <a:effectLst/>
        </p:spPr>
        <p:txBody>
          <a:bodyPr>
            <a:spAutoFit/>
          </a:bodyPr>
          <a:lstStyle/>
          <a:p>
            <a:pPr algn="l"/>
            <a:r>
              <a:rPr lang="en-US" i="1">
                <a:latin typeface="Arial" charset="0"/>
                <a:cs typeface="Arial" charset="0"/>
              </a:rPr>
              <a:t>s</a:t>
            </a:r>
            <a:r>
              <a:rPr lang="en-US" i="1" baseline="-25000">
                <a:latin typeface="Arial" charset="0"/>
                <a:cs typeface="Arial" charset="0"/>
              </a:rPr>
              <a:t>2</a:t>
            </a:r>
          </a:p>
        </p:txBody>
      </p:sp>
      <p:sp>
        <p:nvSpPr>
          <p:cNvPr id="453692" name="Line 60"/>
          <p:cNvSpPr>
            <a:spLocks noChangeShapeType="1"/>
          </p:cNvSpPr>
          <p:nvPr/>
        </p:nvSpPr>
        <p:spPr bwMode="auto">
          <a:xfrm>
            <a:off x="8228013" y="4724400"/>
            <a:ext cx="1587" cy="228600"/>
          </a:xfrm>
          <a:prstGeom prst="line">
            <a:avLst/>
          </a:prstGeom>
          <a:noFill/>
          <a:ln w="57150">
            <a:solidFill>
              <a:srgbClr val="6600CC"/>
            </a:solidFill>
            <a:round/>
            <a:headEnd/>
            <a:tailEnd/>
          </a:ln>
          <a:effectLst/>
        </p:spPr>
        <p:txBody>
          <a:bodyPr/>
          <a:lstStyle/>
          <a:p>
            <a:endParaRPr lang="en-US"/>
          </a:p>
        </p:txBody>
      </p:sp>
      <p:sp>
        <p:nvSpPr>
          <p:cNvPr id="453693" name="Line 61"/>
          <p:cNvSpPr>
            <a:spLocks noChangeShapeType="1"/>
          </p:cNvSpPr>
          <p:nvPr/>
        </p:nvSpPr>
        <p:spPr bwMode="auto">
          <a:xfrm>
            <a:off x="6019800" y="3311525"/>
            <a:ext cx="0" cy="1641475"/>
          </a:xfrm>
          <a:prstGeom prst="line">
            <a:avLst/>
          </a:prstGeom>
          <a:noFill/>
          <a:ln w="57150">
            <a:solidFill>
              <a:srgbClr val="00FFFF"/>
            </a:solidFill>
            <a:round/>
            <a:headEnd/>
            <a:tailEnd/>
          </a:ln>
          <a:effectLst/>
        </p:spPr>
        <p:txBody>
          <a:bodyPr/>
          <a:lstStyle/>
          <a:p>
            <a:endParaRPr lang="en-US"/>
          </a:p>
        </p:txBody>
      </p:sp>
      <p:sp>
        <p:nvSpPr>
          <p:cNvPr id="453694" name="Line 62"/>
          <p:cNvSpPr>
            <a:spLocks noChangeShapeType="1"/>
          </p:cNvSpPr>
          <p:nvPr/>
        </p:nvSpPr>
        <p:spPr bwMode="auto">
          <a:xfrm>
            <a:off x="6400800" y="3200400"/>
            <a:ext cx="533400" cy="0"/>
          </a:xfrm>
          <a:prstGeom prst="line">
            <a:avLst/>
          </a:prstGeom>
          <a:noFill/>
          <a:ln w="57150">
            <a:solidFill>
              <a:srgbClr val="0000FF"/>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453660"/>
                                        </p:tgtEl>
                                        <p:attrNameLst>
                                          <p:attrName>stroke.color</p:attrName>
                                        </p:attrNameLst>
                                      </p:cBhvr>
                                      <p:to>
                                        <a:srgbClr val="FF3300"/>
                                      </p:to>
                                    </p:animClr>
                                    <p:set>
                                      <p:cBhvr>
                                        <p:cTn id="7" dur="500" fill="hold"/>
                                        <p:tgtEl>
                                          <p:spTgt spid="453660"/>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5364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536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5364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5364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5364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45364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5364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5366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536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45365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5365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53669"/>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453652"/>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45364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369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5363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5363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45363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453684"/>
                                        </p:tgtEl>
                                        <p:attrNameLst>
                                          <p:attrName>style.visibility</p:attrName>
                                        </p:attrNameLst>
                                      </p:cBhvr>
                                      <p:to>
                                        <p:strVal val="visible"/>
                                      </p:to>
                                    </p:set>
                                    <p:anim calcmode="lin" valueType="num">
                                      <p:cBhvr>
                                        <p:cTn id="74" dur="500" fill="hold"/>
                                        <p:tgtEl>
                                          <p:spTgt spid="453684"/>
                                        </p:tgtEl>
                                        <p:attrNameLst>
                                          <p:attrName>ppt_w</p:attrName>
                                        </p:attrNameLst>
                                      </p:cBhvr>
                                      <p:tavLst>
                                        <p:tav tm="0">
                                          <p:val>
                                            <p:fltVal val="0"/>
                                          </p:val>
                                        </p:tav>
                                        <p:tav tm="100000">
                                          <p:val>
                                            <p:strVal val="#ppt_w"/>
                                          </p:val>
                                        </p:tav>
                                      </p:tavLst>
                                    </p:anim>
                                    <p:anim calcmode="lin" valueType="num">
                                      <p:cBhvr>
                                        <p:cTn id="75" dur="500" fill="hold"/>
                                        <p:tgtEl>
                                          <p:spTgt spid="453684"/>
                                        </p:tgtEl>
                                        <p:attrNameLst>
                                          <p:attrName>ppt_h</p:attrName>
                                        </p:attrNameLst>
                                      </p:cBhvr>
                                      <p:tavLst>
                                        <p:tav tm="0">
                                          <p:val>
                                            <p:fltVal val="0"/>
                                          </p:val>
                                        </p:tav>
                                        <p:tav tm="100000">
                                          <p:val>
                                            <p:strVal val="#ppt_h"/>
                                          </p:val>
                                        </p:tav>
                                      </p:tavLst>
                                    </p:anim>
                                    <p:animEffect transition="in" filter="fade">
                                      <p:cBhvr>
                                        <p:cTn id="76" dur="500"/>
                                        <p:tgtEl>
                                          <p:spTgt spid="453684"/>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453694"/>
                                        </p:tgtEl>
                                        <p:attrNameLst>
                                          <p:attrName>style.visibility</p:attrName>
                                        </p:attrNameLst>
                                      </p:cBhvr>
                                      <p:to>
                                        <p:strVal val="visible"/>
                                      </p:to>
                                    </p:set>
                                    <p:anim calcmode="lin" valueType="num">
                                      <p:cBhvr>
                                        <p:cTn id="81" dur="500" fill="hold"/>
                                        <p:tgtEl>
                                          <p:spTgt spid="453694"/>
                                        </p:tgtEl>
                                        <p:attrNameLst>
                                          <p:attrName>ppt_w</p:attrName>
                                        </p:attrNameLst>
                                      </p:cBhvr>
                                      <p:tavLst>
                                        <p:tav tm="0">
                                          <p:val>
                                            <p:fltVal val="0"/>
                                          </p:val>
                                        </p:tav>
                                        <p:tav tm="100000">
                                          <p:val>
                                            <p:strVal val="#ppt_w"/>
                                          </p:val>
                                        </p:tav>
                                      </p:tavLst>
                                    </p:anim>
                                    <p:anim calcmode="lin" valueType="num">
                                      <p:cBhvr>
                                        <p:cTn id="82" dur="500" fill="hold"/>
                                        <p:tgtEl>
                                          <p:spTgt spid="453694"/>
                                        </p:tgtEl>
                                        <p:attrNameLst>
                                          <p:attrName>ppt_h</p:attrName>
                                        </p:attrNameLst>
                                      </p:cBhvr>
                                      <p:tavLst>
                                        <p:tav tm="0">
                                          <p:val>
                                            <p:fltVal val="0"/>
                                          </p:val>
                                        </p:tav>
                                        <p:tav tm="100000">
                                          <p:val>
                                            <p:strVal val="#ppt_h"/>
                                          </p:val>
                                        </p:tav>
                                      </p:tavLst>
                                    </p:anim>
                                    <p:animEffect transition="in" filter="fade">
                                      <p:cBhvr>
                                        <p:cTn id="83" dur="500"/>
                                        <p:tgtEl>
                                          <p:spTgt spid="45369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453685"/>
                                        </p:tgtEl>
                                        <p:attrNameLst>
                                          <p:attrName>style.visibility</p:attrName>
                                        </p:attrNameLst>
                                      </p:cBhvr>
                                      <p:to>
                                        <p:strVal val="visible"/>
                                      </p:to>
                                    </p:set>
                                    <p:anim calcmode="lin" valueType="num">
                                      <p:cBhvr>
                                        <p:cTn id="88" dur="500" fill="hold"/>
                                        <p:tgtEl>
                                          <p:spTgt spid="453685"/>
                                        </p:tgtEl>
                                        <p:attrNameLst>
                                          <p:attrName>ppt_w</p:attrName>
                                        </p:attrNameLst>
                                      </p:cBhvr>
                                      <p:tavLst>
                                        <p:tav tm="0">
                                          <p:val>
                                            <p:fltVal val="0"/>
                                          </p:val>
                                        </p:tav>
                                        <p:tav tm="100000">
                                          <p:val>
                                            <p:strVal val="#ppt_w"/>
                                          </p:val>
                                        </p:tav>
                                      </p:tavLst>
                                    </p:anim>
                                    <p:anim calcmode="lin" valueType="num">
                                      <p:cBhvr>
                                        <p:cTn id="89" dur="500" fill="hold"/>
                                        <p:tgtEl>
                                          <p:spTgt spid="453685"/>
                                        </p:tgtEl>
                                        <p:attrNameLst>
                                          <p:attrName>ppt_h</p:attrName>
                                        </p:attrNameLst>
                                      </p:cBhvr>
                                      <p:tavLst>
                                        <p:tav tm="0">
                                          <p:val>
                                            <p:fltVal val="0"/>
                                          </p:val>
                                        </p:tav>
                                        <p:tav tm="100000">
                                          <p:val>
                                            <p:strVal val="#ppt_h"/>
                                          </p:val>
                                        </p:tav>
                                      </p:tavLst>
                                    </p:anim>
                                    <p:animEffect transition="in" filter="fade">
                                      <p:cBhvr>
                                        <p:cTn id="90" dur="500"/>
                                        <p:tgtEl>
                                          <p:spTgt spid="453685"/>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453640"/>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45363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53" presetClass="entr" presetSubtype="0" fill="hold" grpId="0" nodeType="clickEffect">
                                  <p:stCondLst>
                                    <p:cond delay="0"/>
                                  </p:stCondLst>
                                  <p:childTnLst>
                                    <p:set>
                                      <p:cBhvr>
                                        <p:cTn id="100" dur="1" fill="hold">
                                          <p:stCondLst>
                                            <p:cond delay="0"/>
                                          </p:stCondLst>
                                        </p:cTn>
                                        <p:tgtEl>
                                          <p:spTgt spid="453686"/>
                                        </p:tgtEl>
                                        <p:attrNameLst>
                                          <p:attrName>style.visibility</p:attrName>
                                        </p:attrNameLst>
                                      </p:cBhvr>
                                      <p:to>
                                        <p:strVal val="visible"/>
                                      </p:to>
                                    </p:set>
                                    <p:anim calcmode="lin" valueType="num">
                                      <p:cBhvr>
                                        <p:cTn id="101" dur="500" fill="hold"/>
                                        <p:tgtEl>
                                          <p:spTgt spid="453686"/>
                                        </p:tgtEl>
                                        <p:attrNameLst>
                                          <p:attrName>ppt_w</p:attrName>
                                        </p:attrNameLst>
                                      </p:cBhvr>
                                      <p:tavLst>
                                        <p:tav tm="0">
                                          <p:val>
                                            <p:fltVal val="0"/>
                                          </p:val>
                                        </p:tav>
                                        <p:tav tm="100000">
                                          <p:val>
                                            <p:strVal val="#ppt_w"/>
                                          </p:val>
                                        </p:tav>
                                      </p:tavLst>
                                    </p:anim>
                                    <p:anim calcmode="lin" valueType="num">
                                      <p:cBhvr>
                                        <p:cTn id="102" dur="500" fill="hold"/>
                                        <p:tgtEl>
                                          <p:spTgt spid="453686"/>
                                        </p:tgtEl>
                                        <p:attrNameLst>
                                          <p:attrName>ppt_h</p:attrName>
                                        </p:attrNameLst>
                                      </p:cBhvr>
                                      <p:tavLst>
                                        <p:tav tm="0">
                                          <p:val>
                                            <p:fltVal val="0"/>
                                          </p:val>
                                        </p:tav>
                                        <p:tav tm="100000">
                                          <p:val>
                                            <p:strVal val="#ppt_h"/>
                                          </p:val>
                                        </p:tav>
                                      </p:tavLst>
                                    </p:anim>
                                    <p:animEffect transition="in" filter="fade">
                                      <p:cBhvr>
                                        <p:cTn id="103" dur="500"/>
                                        <p:tgtEl>
                                          <p:spTgt spid="453686"/>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453687"/>
                                        </p:tgtEl>
                                        <p:attrNameLst>
                                          <p:attrName>style.visibility</p:attrName>
                                        </p:attrNameLst>
                                      </p:cBhvr>
                                      <p:to>
                                        <p:strVal val="visible"/>
                                      </p:to>
                                    </p:set>
                                    <p:anim calcmode="lin" valueType="num">
                                      <p:cBhvr>
                                        <p:cTn id="108" dur="500" fill="hold"/>
                                        <p:tgtEl>
                                          <p:spTgt spid="453687"/>
                                        </p:tgtEl>
                                        <p:attrNameLst>
                                          <p:attrName>ppt_w</p:attrName>
                                        </p:attrNameLst>
                                      </p:cBhvr>
                                      <p:tavLst>
                                        <p:tav tm="0">
                                          <p:val>
                                            <p:fltVal val="0"/>
                                          </p:val>
                                        </p:tav>
                                        <p:tav tm="100000">
                                          <p:val>
                                            <p:strVal val="#ppt_w"/>
                                          </p:val>
                                        </p:tav>
                                      </p:tavLst>
                                    </p:anim>
                                    <p:anim calcmode="lin" valueType="num">
                                      <p:cBhvr>
                                        <p:cTn id="109" dur="500" fill="hold"/>
                                        <p:tgtEl>
                                          <p:spTgt spid="453687"/>
                                        </p:tgtEl>
                                        <p:attrNameLst>
                                          <p:attrName>ppt_h</p:attrName>
                                        </p:attrNameLst>
                                      </p:cBhvr>
                                      <p:tavLst>
                                        <p:tav tm="0">
                                          <p:val>
                                            <p:fltVal val="0"/>
                                          </p:val>
                                        </p:tav>
                                        <p:tav tm="100000">
                                          <p:val>
                                            <p:strVal val="#ppt_h"/>
                                          </p:val>
                                        </p:tav>
                                      </p:tavLst>
                                    </p:anim>
                                    <p:animEffect transition="in" filter="fade">
                                      <p:cBhvr>
                                        <p:cTn id="110" dur="500"/>
                                        <p:tgtEl>
                                          <p:spTgt spid="45368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453692"/>
                                        </p:tgtEl>
                                        <p:attrNameLst>
                                          <p:attrName>style.visibility</p:attrName>
                                        </p:attrNameLst>
                                      </p:cBhvr>
                                      <p:to>
                                        <p:strVal val="visible"/>
                                      </p:to>
                                    </p:set>
                                    <p:anim calcmode="lin" valueType="num">
                                      <p:cBhvr>
                                        <p:cTn id="115" dur="500" fill="hold"/>
                                        <p:tgtEl>
                                          <p:spTgt spid="453692"/>
                                        </p:tgtEl>
                                        <p:attrNameLst>
                                          <p:attrName>ppt_w</p:attrName>
                                        </p:attrNameLst>
                                      </p:cBhvr>
                                      <p:tavLst>
                                        <p:tav tm="0">
                                          <p:val>
                                            <p:fltVal val="0"/>
                                          </p:val>
                                        </p:tav>
                                        <p:tav tm="100000">
                                          <p:val>
                                            <p:strVal val="#ppt_w"/>
                                          </p:val>
                                        </p:tav>
                                      </p:tavLst>
                                    </p:anim>
                                    <p:anim calcmode="lin" valueType="num">
                                      <p:cBhvr>
                                        <p:cTn id="116" dur="500" fill="hold"/>
                                        <p:tgtEl>
                                          <p:spTgt spid="453692"/>
                                        </p:tgtEl>
                                        <p:attrNameLst>
                                          <p:attrName>ppt_h</p:attrName>
                                        </p:attrNameLst>
                                      </p:cBhvr>
                                      <p:tavLst>
                                        <p:tav tm="0">
                                          <p:val>
                                            <p:fltVal val="0"/>
                                          </p:val>
                                        </p:tav>
                                        <p:tav tm="100000">
                                          <p:val>
                                            <p:strVal val="#ppt_h"/>
                                          </p:val>
                                        </p:tav>
                                      </p:tavLst>
                                    </p:anim>
                                    <p:animEffect transition="in" filter="fade">
                                      <p:cBhvr>
                                        <p:cTn id="117" dur="500"/>
                                        <p:tgtEl>
                                          <p:spTgt spid="453692"/>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0" fill="hold" grpId="0" nodeType="clickEffect">
                                  <p:stCondLst>
                                    <p:cond delay="0"/>
                                  </p:stCondLst>
                                  <p:childTnLst>
                                    <p:set>
                                      <p:cBhvr>
                                        <p:cTn id="121" dur="1" fill="hold">
                                          <p:stCondLst>
                                            <p:cond delay="0"/>
                                          </p:stCondLst>
                                        </p:cTn>
                                        <p:tgtEl>
                                          <p:spTgt spid="453689"/>
                                        </p:tgtEl>
                                        <p:attrNameLst>
                                          <p:attrName>style.visibility</p:attrName>
                                        </p:attrNameLst>
                                      </p:cBhvr>
                                      <p:to>
                                        <p:strVal val="visible"/>
                                      </p:to>
                                    </p:set>
                                    <p:anim calcmode="lin" valueType="num">
                                      <p:cBhvr>
                                        <p:cTn id="122" dur="500" fill="hold"/>
                                        <p:tgtEl>
                                          <p:spTgt spid="453689"/>
                                        </p:tgtEl>
                                        <p:attrNameLst>
                                          <p:attrName>ppt_w</p:attrName>
                                        </p:attrNameLst>
                                      </p:cBhvr>
                                      <p:tavLst>
                                        <p:tav tm="0">
                                          <p:val>
                                            <p:fltVal val="0"/>
                                          </p:val>
                                        </p:tav>
                                        <p:tav tm="100000">
                                          <p:val>
                                            <p:strVal val="#ppt_w"/>
                                          </p:val>
                                        </p:tav>
                                      </p:tavLst>
                                    </p:anim>
                                    <p:anim calcmode="lin" valueType="num">
                                      <p:cBhvr>
                                        <p:cTn id="123" dur="500" fill="hold"/>
                                        <p:tgtEl>
                                          <p:spTgt spid="453689"/>
                                        </p:tgtEl>
                                        <p:attrNameLst>
                                          <p:attrName>ppt_h</p:attrName>
                                        </p:attrNameLst>
                                      </p:cBhvr>
                                      <p:tavLst>
                                        <p:tav tm="0">
                                          <p:val>
                                            <p:fltVal val="0"/>
                                          </p:val>
                                        </p:tav>
                                        <p:tav tm="100000">
                                          <p:val>
                                            <p:strVal val="#ppt_h"/>
                                          </p:val>
                                        </p:tav>
                                      </p:tavLst>
                                    </p:anim>
                                    <p:animEffect transition="in" filter="fade">
                                      <p:cBhvr>
                                        <p:cTn id="124" dur="500"/>
                                        <p:tgtEl>
                                          <p:spTgt spid="453689"/>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grpId="0" nodeType="clickEffect">
                                  <p:stCondLst>
                                    <p:cond delay="0"/>
                                  </p:stCondLst>
                                  <p:childTnLst>
                                    <p:set>
                                      <p:cBhvr>
                                        <p:cTn id="128" dur="1" fill="hold">
                                          <p:stCondLst>
                                            <p:cond delay="0"/>
                                          </p:stCondLst>
                                        </p:cTn>
                                        <p:tgtEl>
                                          <p:spTgt spid="453688"/>
                                        </p:tgtEl>
                                        <p:attrNameLst>
                                          <p:attrName>style.visibility</p:attrName>
                                        </p:attrNameLst>
                                      </p:cBhvr>
                                      <p:to>
                                        <p:strVal val="visible"/>
                                      </p:to>
                                    </p:set>
                                    <p:anim calcmode="lin" valueType="num">
                                      <p:cBhvr>
                                        <p:cTn id="129" dur="500" fill="hold"/>
                                        <p:tgtEl>
                                          <p:spTgt spid="453688"/>
                                        </p:tgtEl>
                                        <p:attrNameLst>
                                          <p:attrName>ppt_w</p:attrName>
                                        </p:attrNameLst>
                                      </p:cBhvr>
                                      <p:tavLst>
                                        <p:tav tm="0">
                                          <p:val>
                                            <p:fltVal val="0"/>
                                          </p:val>
                                        </p:tav>
                                        <p:tav tm="100000">
                                          <p:val>
                                            <p:strVal val="#ppt_w"/>
                                          </p:val>
                                        </p:tav>
                                      </p:tavLst>
                                    </p:anim>
                                    <p:anim calcmode="lin" valueType="num">
                                      <p:cBhvr>
                                        <p:cTn id="130" dur="500" fill="hold"/>
                                        <p:tgtEl>
                                          <p:spTgt spid="453688"/>
                                        </p:tgtEl>
                                        <p:attrNameLst>
                                          <p:attrName>ppt_h</p:attrName>
                                        </p:attrNameLst>
                                      </p:cBhvr>
                                      <p:tavLst>
                                        <p:tav tm="0">
                                          <p:val>
                                            <p:fltVal val="0"/>
                                          </p:val>
                                        </p:tav>
                                        <p:tav tm="100000">
                                          <p:val>
                                            <p:strVal val="#ppt_h"/>
                                          </p:val>
                                        </p:tav>
                                      </p:tavLst>
                                    </p:anim>
                                    <p:animEffect transition="in" filter="fade">
                                      <p:cBhvr>
                                        <p:cTn id="131" dur="500"/>
                                        <p:tgtEl>
                                          <p:spTgt spid="453688"/>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0" fill="hold" grpId="0" nodeType="clickEffect">
                                  <p:stCondLst>
                                    <p:cond delay="0"/>
                                  </p:stCondLst>
                                  <p:childTnLst>
                                    <p:set>
                                      <p:cBhvr>
                                        <p:cTn id="135" dur="1" fill="hold">
                                          <p:stCondLst>
                                            <p:cond delay="0"/>
                                          </p:stCondLst>
                                        </p:cTn>
                                        <p:tgtEl>
                                          <p:spTgt spid="453693"/>
                                        </p:tgtEl>
                                        <p:attrNameLst>
                                          <p:attrName>style.visibility</p:attrName>
                                        </p:attrNameLst>
                                      </p:cBhvr>
                                      <p:to>
                                        <p:strVal val="visible"/>
                                      </p:to>
                                    </p:set>
                                    <p:anim calcmode="lin" valueType="num">
                                      <p:cBhvr>
                                        <p:cTn id="136" dur="500" fill="hold"/>
                                        <p:tgtEl>
                                          <p:spTgt spid="453693"/>
                                        </p:tgtEl>
                                        <p:attrNameLst>
                                          <p:attrName>ppt_w</p:attrName>
                                        </p:attrNameLst>
                                      </p:cBhvr>
                                      <p:tavLst>
                                        <p:tav tm="0">
                                          <p:val>
                                            <p:fltVal val="0"/>
                                          </p:val>
                                        </p:tav>
                                        <p:tav tm="100000">
                                          <p:val>
                                            <p:strVal val="#ppt_w"/>
                                          </p:val>
                                        </p:tav>
                                      </p:tavLst>
                                    </p:anim>
                                    <p:anim calcmode="lin" valueType="num">
                                      <p:cBhvr>
                                        <p:cTn id="137" dur="500" fill="hold"/>
                                        <p:tgtEl>
                                          <p:spTgt spid="453693"/>
                                        </p:tgtEl>
                                        <p:attrNameLst>
                                          <p:attrName>ppt_h</p:attrName>
                                        </p:attrNameLst>
                                      </p:cBhvr>
                                      <p:tavLst>
                                        <p:tav tm="0">
                                          <p:val>
                                            <p:fltVal val="0"/>
                                          </p:val>
                                        </p:tav>
                                        <p:tav tm="100000">
                                          <p:val>
                                            <p:strVal val="#ppt_h"/>
                                          </p:val>
                                        </p:tav>
                                      </p:tavLst>
                                    </p:anim>
                                    <p:animEffect transition="in" filter="fade">
                                      <p:cBhvr>
                                        <p:cTn id="138" dur="500"/>
                                        <p:tgtEl>
                                          <p:spTgt spid="453693"/>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0" fill="hold" grpId="0" nodeType="clickEffect">
                                  <p:stCondLst>
                                    <p:cond delay="0"/>
                                  </p:stCondLst>
                                  <p:childTnLst>
                                    <p:set>
                                      <p:cBhvr>
                                        <p:cTn id="142" dur="1" fill="hold">
                                          <p:stCondLst>
                                            <p:cond delay="0"/>
                                          </p:stCondLst>
                                        </p:cTn>
                                        <p:tgtEl>
                                          <p:spTgt spid="453690"/>
                                        </p:tgtEl>
                                        <p:attrNameLst>
                                          <p:attrName>style.visibility</p:attrName>
                                        </p:attrNameLst>
                                      </p:cBhvr>
                                      <p:to>
                                        <p:strVal val="visible"/>
                                      </p:to>
                                    </p:set>
                                    <p:anim calcmode="lin" valueType="num">
                                      <p:cBhvr>
                                        <p:cTn id="143" dur="500" fill="hold"/>
                                        <p:tgtEl>
                                          <p:spTgt spid="453690"/>
                                        </p:tgtEl>
                                        <p:attrNameLst>
                                          <p:attrName>ppt_w</p:attrName>
                                        </p:attrNameLst>
                                      </p:cBhvr>
                                      <p:tavLst>
                                        <p:tav tm="0">
                                          <p:val>
                                            <p:fltVal val="0"/>
                                          </p:val>
                                        </p:tav>
                                        <p:tav tm="100000">
                                          <p:val>
                                            <p:strVal val="#ppt_w"/>
                                          </p:val>
                                        </p:tav>
                                      </p:tavLst>
                                    </p:anim>
                                    <p:anim calcmode="lin" valueType="num">
                                      <p:cBhvr>
                                        <p:cTn id="144" dur="500" fill="hold"/>
                                        <p:tgtEl>
                                          <p:spTgt spid="453690"/>
                                        </p:tgtEl>
                                        <p:attrNameLst>
                                          <p:attrName>ppt_h</p:attrName>
                                        </p:attrNameLst>
                                      </p:cBhvr>
                                      <p:tavLst>
                                        <p:tav tm="0">
                                          <p:val>
                                            <p:fltVal val="0"/>
                                          </p:val>
                                        </p:tav>
                                        <p:tav tm="100000">
                                          <p:val>
                                            <p:strVal val="#ppt_h"/>
                                          </p:val>
                                        </p:tav>
                                      </p:tavLst>
                                    </p:anim>
                                    <p:animEffect transition="in" filter="fade">
                                      <p:cBhvr>
                                        <p:cTn id="145" dur="500"/>
                                        <p:tgtEl>
                                          <p:spTgt spid="453690"/>
                                        </p:tgtEl>
                                      </p:cBhvr>
                                    </p:animEffec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nodeType="clickEffect">
                                  <p:stCondLst>
                                    <p:cond delay="0"/>
                                  </p:stCondLst>
                                  <p:childTnLst>
                                    <p:set>
                                      <p:cBhvr>
                                        <p:cTn id="149" dur="1" fill="hold">
                                          <p:stCondLst>
                                            <p:cond delay="0"/>
                                          </p:stCondLst>
                                        </p:cTn>
                                        <p:tgtEl>
                                          <p:spTgt spid="453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69" grpId="0"/>
      <p:bldP spid="453669" grpId="1"/>
      <p:bldP spid="453670" grpId="0"/>
      <p:bldP spid="453684" grpId="0" animBg="1"/>
      <p:bldP spid="453685" grpId="0" animBg="1"/>
      <p:bldP spid="453686" grpId="0" animBg="1"/>
      <p:bldP spid="453687" grpId="0" animBg="1"/>
      <p:bldP spid="453688" grpId="0" animBg="1"/>
      <p:bldP spid="453689" grpId="0" animBg="1"/>
      <p:bldP spid="453690" grpId="0" animBg="1"/>
      <p:bldP spid="453691" grpId="0"/>
      <p:bldP spid="453692" grpId="0" animBg="1"/>
      <p:bldP spid="453693" grpId="0" animBg="1"/>
      <p:bldP spid="45369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lide Number Placeholder 5"/>
          <p:cNvSpPr>
            <a:spLocks noGrp="1"/>
          </p:cNvSpPr>
          <p:nvPr>
            <p:ph type="sldNum" sz="quarter" idx="10"/>
          </p:nvPr>
        </p:nvSpPr>
        <p:spPr/>
        <p:txBody>
          <a:bodyPr/>
          <a:lstStyle/>
          <a:p>
            <a:fld id="{77E4D16F-7843-414B-9DE2-1713C750DC11}" type="slidenum">
              <a:rPr lang="en-US" altLang="ko-KR"/>
              <a:pPr/>
              <a:t>112</a:t>
            </a:fld>
            <a:endParaRPr lang="en-US" altLang="ko-KR"/>
          </a:p>
        </p:txBody>
      </p:sp>
      <p:sp>
        <p:nvSpPr>
          <p:cNvPr id="84" name="Date Placeholder 6"/>
          <p:cNvSpPr>
            <a:spLocks noGrp="1"/>
          </p:cNvSpPr>
          <p:nvPr>
            <p:ph type="dt" sz="half" idx="11"/>
          </p:nvPr>
        </p:nvSpPr>
        <p:spPr/>
        <p:txBody>
          <a:bodyPr/>
          <a:lstStyle/>
          <a:p>
            <a:r>
              <a:rPr lang="en-US"/>
              <a:t>Tutorial: ICDM 2008</a:t>
            </a:r>
            <a:endParaRPr lang="en-US" altLang="ko-KR"/>
          </a:p>
        </p:txBody>
      </p:sp>
      <p:sp>
        <p:nvSpPr>
          <p:cNvPr id="85" name="Footer Placeholder 7"/>
          <p:cNvSpPr>
            <a:spLocks noGrp="1"/>
          </p:cNvSpPr>
          <p:nvPr>
            <p:ph type="ftr" sz="quarter" idx="12"/>
          </p:nvPr>
        </p:nvSpPr>
        <p:spPr/>
        <p:txBody>
          <a:bodyPr/>
          <a:lstStyle/>
          <a:p>
            <a:r>
              <a:rPr lang="en-US" altLang="ko-KR"/>
              <a:t>Mohamed F. Mokbel</a:t>
            </a:r>
          </a:p>
        </p:txBody>
      </p:sp>
      <p:graphicFrame>
        <p:nvGraphicFramePr>
          <p:cNvPr id="318476" name="Object 12"/>
          <p:cNvGraphicFramePr>
            <a:graphicFrameLocks noChangeAspect="1"/>
          </p:cNvGraphicFramePr>
          <p:nvPr>
            <p:ph sz="quarter" idx="3"/>
          </p:nvPr>
        </p:nvGraphicFramePr>
        <p:xfrm>
          <a:off x="7688263" y="2908300"/>
          <a:ext cx="623887" cy="969963"/>
        </p:xfrm>
        <a:graphic>
          <a:graphicData uri="http://schemas.openxmlformats.org/presentationml/2006/ole">
            <p:oleObj spid="_x0000_s318476" name="Visio" r:id="rId4" imgW="271653" imgH="419100" progId="">
              <p:embed/>
            </p:oleObj>
          </a:graphicData>
        </a:graphic>
      </p:graphicFrame>
      <p:sp>
        <p:nvSpPr>
          <p:cNvPr id="318495" name="Rectangle 31"/>
          <p:cNvSpPr>
            <a:spLocks noChangeArrowheads="1"/>
          </p:cNvSpPr>
          <p:nvPr/>
        </p:nvSpPr>
        <p:spPr bwMode="auto">
          <a:xfrm>
            <a:off x="6353175" y="2608263"/>
            <a:ext cx="1573213" cy="1609725"/>
          </a:xfrm>
          <a:prstGeom prst="rect">
            <a:avLst/>
          </a:prstGeom>
          <a:solidFill>
            <a:srgbClr val="DDDDDD">
              <a:alpha val="30000"/>
            </a:srgbClr>
          </a:solidFill>
          <a:ln w="9525">
            <a:noFill/>
            <a:miter lim="800000"/>
            <a:headEnd/>
            <a:tailEnd/>
          </a:ln>
        </p:spPr>
        <p:txBody>
          <a:bodyPr/>
          <a:lstStyle/>
          <a:p>
            <a:endParaRPr lang="en-US"/>
          </a:p>
        </p:txBody>
      </p:sp>
      <p:sp>
        <p:nvSpPr>
          <p:cNvPr id="318496" name="Rectangle 32"/>
          <p:cNvSpPr>
            <a:spLocks noChangeArrowheads="1"/>
          </p:cNvSpPr>
          <p:nvPr/>
        </p:nvSpPr>
        <p:spPr bwMode="auto">
          <a:xfrm>
            <a:off x="6353175" y="2608263"/>
            <a:ext cx="1573213" cy="1609725"/>
          </a:xfrm>
          <a:prstGeom prst="rect">
            <a:avLst/>
          </a:prstGeom>
          <a:solidFill>
            <a:srgbClr val="FFCC99">
              <a:alpha val="50000"/>
            </a:srgbClr>
          </a:solidFill>
          <a:ln w="60325" cap="rnd">
            <a:solidFill>
              <a:srgbClr val="A50021"/>
            </a:solidFill>
            <a:round/>
            <a:headEnd/>
            <a:tailEnd/>
          </a:ln>
        </p:spPr>
        <p:txBody>
          <a:bodyPr/>
          <a:lstStyle/>
          <a:p>
            <a:endParaRPr lang="en-US"/>
          </a:p>
        </p:txBody>
      </p:sp>
      <p:sp>
        <p:nvSpPr>
          <p:cNvPr id="318466" name="Rectangle 2"/>
          <p:cNvSpPr>
            <a:spLocks noGrp="1" noChangeArrowheads="1"/>
          </p:cNvSpPr>
          <p:nvPr>
            <p:ph type="title"/>
          </p:nvPr>
        </p:nvSpPr>
        <p:spPr>
          <a:xfrm>
            <a:off x="533400" y="57150"/>
            <a:ext cx="7154863" cy="762000"/>
          </a:xfrm>
        </p:spPr>
        <p:txBody>
          <a:bodyPr/>
          <a:lstStyle/>
          <a:p>
            <a:r>
              <a:rPr lang="en-US" sz="2800"/>
              <a:t>Nearest-Neighbor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 Finding a Range </a:t>
            </a:r>
            <a:endParaRPr lang="en-US" altLang="zh-TW" sz="2400">
              <a:solidFill>
                <a:schemeClr val="hlink"/>
              </a:solidFill>
            </a:endParaRPr>
          </a:p>
        </p:txBody>
      </p:sp>
      <p:sp>
        <p:nvSpPr>
          <p:cNvPr id="318467" name="Rectangle 3"/>
          <p:cNvSpPr>
            <a:spLocks noGrp="1" noChangeArrowheads="1"/>
          </p:cNvSpPr>
          <p:nvPr>
            <p:ph type="body" sz="half" idx="1"/>
          </p:nvPr>
        </p:nvSpPr>
        <p:spPr>
          <a:xfrm>
            <a:off x="179388" y="1125538"/>
            <a:ext cx="4603750" cy="4025900"/>
          </a:xfrm>
        </p:spPr>
        <p:txBody>
          <a:bodyPr/>
          <a:lstStyle/>
          <a:p>
            <a:pPr>
              <a:lnSpc>
                <a:spcPct val="90000"/>
              </a:lnSpc>
              <a:buFont typeface="Wingdings" pitchFamily="2" charset="2"/>
              <a:buChar char="n"/>
            </a:pPr>
            <a:r>
              <a:rPr lang="en-US" altLang="zh-TW" b="0">
                <a:solidFill>
                  <a:srgbClr val="A50021"/>
                </a:solidFill>
              </a:rPr>
              <a:t>Step 1:</a:t>
            </a:r>
            <a:r>
              <a:rPr lang="en-US" altLang="zh-TW" b="0"/>
              <a:t> Locate four filters. The NN target object for each vertex</a:t>
            </a:r>
          </a:p>
          <a:p>
            <a:pPr>
              <a:lnSpc>
                <a:spcPct val="90000"/>
              </a:lnSpc>
              <a:buFont typeface="Wingdings" pitchFamily="2" charset="2"/>
              <a:buChar char="n"/>
            </a:pPr>
            <a:endParaRPr lang="en-US" altLang="zh-TW" b="0"/>
          </a:p>
          <a:p>
            <a:pPr>
              <a:lnSpc>
                <a:spcPct val="90000"/>
              </a:lnSpc>
              <a:buFont typeface="Wingdings" pitchFamily="2" charset="2"/>
              <a:buChar char="n"/>
            </a:pPr>
            <a:r>
              <a:rPr lang="en-US" altLang="zh-TW" b="0">
                <a:solidFill>
                  <a:srgbClr val="A50021"/>
                </a:solidFill>
              </a:rPr>
              <a:t>Step 2 :</a:t>
            </a:r>
            <a:r>
              <a:rPr lang="en-US" altLang="zh-TW" b="0"/>
              <a:t> Find the middle points. The furthest point on the edge to the two filters</a:t>
            </a:r>
          </a:p>
          <a:p>
            <a:pPr>
              <a:lnSpc>
                <a:spcPct val="90000"/>
              </a:lnSpc>
              <a:buFont typeface="Wingdings" pitchFamily="2" charset="2"/>
              <a:buChar char="n"/>
            </a:pPr>
            <a:endParaRPr lang="en-US" altLang="zh-TW" b="0"/>
          </a:p>
          <a:p>
            <a:pPr>
              <a:lnSpc>
                <a:spcPct val="90000"/>
              </a:lnSpc>
              <a:buFont typeface="Wingdings" pitchFamily="2" charset="2"/>
              <a:buChar char="n"/>
            </a:pPr>
            <a:r>
              <a:rPr lang="en-US" altLang="zh-TW" b="0">
                <a:solidFill>
                  <a:srgbClr val="A50021"/>
                </a:solidFill>
              </a:rPr>
              <a:t>Step 3:</a:t>
            </a:r>
            <a:r>
              <a:rPr lang="en-US" altLang="zh-TW" b="0"/>
              <a:t> Extend the query range</a:t>
            </a:r>
          </a:p>
          <a:p>
            <a:pPr>
              <a:lnSpc>
                <a:spcPct val="90000"/>
              </a:lnSpc>
              <a:buFont typeface="Wingdings" pitchFamily="2" charset="2"/>
              <a:buChar char="n"/>
            </a:pPr>
            <a:endParaRPr lang="en-US" altLang="zh-TW" b="0"/>
          </a:p>
          <a:p>
            <a:pPr>
              <a:lnSpc>
                <a:spcPct val="90000"/>
              </a:lnSpc>
              <a:buFont typeface="Wingdings" pitchFamily="2" charset="2"/>
              <a:buChar char="n"/>
            </a:pPr>
            <a:r>
              <a:rPr lang="en-US" altLang="zh-TW" b="0">
                <a:solidFill>
                  <a:srgbClr val="A50021"/>
                </a:solidFill>
              </a:rPr>
              <a:t>Step 4:</a:t>
            </a:r>
            <a:r>
              <a:rPr lang="en-US" altLang="zh-TW" b="0"/>
              <a:t> Candidate answer</a:t>
            </a:r>
          </a:p>
        </p:txBody>
      </p:sp>
      <p:sp>
        <p:nvSpPr>
          <p:cNvPr id="318469" name="Oval 5"/>
          <p:cNvSpPr>
            <a:spLocks noChangeAspect="1" noChangeArrowheads="1"/>
          </p:cNvSpPr>
          <p:nvPr/>
        </p:nvSpPr>
        <p:spPr bwMode="auto">
          <a:xfrm>
            <a:off x="5842000" y="2122488"/>
            <a:ext cx="977900" cy="977900"/>
          </a:xfrm>
          <a:prstGeom prst="ellipse">
            <a:avLst/>
          </a:prstGeom>
          <a:noFill/>
          <a:ln w="12700" algn="ctr">
            <a:solidFill>
              <a:srgbClr val="FFCC00"/>
            </a:solidFill>
            <a:prstDash val="dash"/>
            <a:round/>
            <a:headEnd/>
            <a:tailEnd/>
          </a:ln>
          <a:effectLst/>
        </p:spPr>
        <p:txBody>
          <a:bodyPr wrap="none" anchor="ctr"/>
          <a:lstStyle/>
          <a:p>
            <a:endParaRPr lang="en-US"/>
          </a:p>
        </p:txBody>
      </p:sp>
      <p:sp>
        <p:nvSpPr>
          <p:cNvPr id="318470" name="Oval 6"/>
          <p:cNvSpPr>
            <a:spLocks noChangeAspect="1" noChangeArrowheads="1"/>
          </p:cNvSpPr>
          <p:nvPr/>
        </p:nvSpPr>
        <p:spPr bwMode="auto">
          <a:xfrm>
            <a:off x="7437438" y="2122488"/>
            <a:ext cx="977900" cy="977900"/>
          </a:xfrm>
          <a:prstGeom prst="ellipse">
            <a:avLst/>
          </a:prstGeom>
          <a:noFill/>
          <a:ln w="12700" algn="ctr">
            <a:solidFill>
              <a:srgbClr val="FFCC00"/>
            </a:solidFill>
            <a:prstDash val="dash"/>
            <a:round/>
            <a:headEnd/>
            <a:tailEnd/>
          </a:ln>
          <a:effectLst/>
        </p:spPr>
        <p:txBody>
          <a:bodyPr wrap="none" anchor="ctr"/>
          <a:lstStyle/>
          <a:p>
            <a:endParaRPr lang="en-US"/>
          </a:p>
        </p:txBody>
      </p:sp>
      <p:sp>
        <p:nvSpPr>
          <p:cNvPr id="318472" name="Oval 8"/>
          <p:cNvSpPr>
            <a:spLocks noChangeAspect="1" noChangeArrowheads="1"/>
          </p:cNvSpPr>
          <p:nvPr/>
        </p:nvSpPr>
        <p:spPr bwMode="auto">
          <a:xfrm>
            <a:off x="7437438" y="3735388"/>
            <a:ext cx="977900" cy="977900"/>
          </a:xfrm>
          <a:prstGeom prst="ellipse">
            <a:avLst/>
          </a:prstGeom>
          <a:noFill/>
          <a:ln w="12700" algn="ctr">
            <a:solidFill>
              <a:srgbClr val="FFCC00"/>
            </a:solidFill>
            <a:prstDash val="dash"/>
            <a:round/>
            <a:headEnd/>
            <a:tailEnd/>
          </a:ln>
          <a:effectLst/>
        </p:spPr>
        <p:txBody>
          <a:bodyPr wrap="none" anchor="ctr"/>
          <a:lstStyle/>
          <a:p>
            <a:endParaRPr lang="en-US"/>
          </a:p>
        </p:txBody>
      </p:sp>
      <p:graphicFrame>
        <p:nvGraphicFramePr>
          <p:cNvPr id="318473" name="Object 9"/>
          <p:cNvGraphicFramePr>
            <a:graphicFrameLocks noChangeAspect="1"/>
          </p:cNvGraphicFramePr>
          <p:nvPr/>
        </p:nvGraphicFramePr>
        <p:xfrm>
          <a:off x="6629400" y="2227263"/>
          <a:ext cx="1511300" cy="852487"/>
        </p:xfrm>
        <a:graphic>
          <a:graphicData uri="http://schemas.openxmlformats.org/presentationml/2006/ole">
            <p:oleObj spid="_x0000_s318473" name="Visio" r:id="rId5" imgW="659511" imgH="371475" progId="">
              <p:embed/>
            </p:oleObj>
          </a:graphicData>
        </a:graphic>
      </p:graphicFrame>
      <p:graphicFrame>
        <p:nvGraphicFramePr>
          <p:cNvPr id="318474" name="Object 10"/>
          <p:cNvGraphicFramePr>
            <a:graphicFrameLocks noChangeAspect="1"/>
          </p:cNvGraphicFramePr>
          <p:nvPr/>
        </p:nvGraphicFramePr>
        <p:xfrm>
          <a:off x="7061200" y="3617913"/>
          <a:ext cx="1223963" cy="668337"/>
        </p:xfrm>
        <a:graphic>
          <a:graphicData uri="http://schemas.openxmlformats.org/presentationml/2006/ole">
            <p:oleObj spid="_x0000_s318474" name="Visio" r:id="rId6" imgW="588264" imgH="434340" progId="">
              <p:embed/>
            </p:oleObj>
          </a:graphicData>
        </a:graphic>
      </p:graphicFrame>
      <p:graphicFrame>
        <p:nvGraphicFramePr>
          <p:cNvPr id="318475" name="Object 11"/>
          <p:cNvGraphicFramePr>
            <a:graphicFrameLocks noChangeAspect="1"/>
          </p:cNvGraphicFramePr>
          <p:nvPr/>
        </p:nvGraphicFramePr>
        <p:xfrm>
          <a:off x="6151563" y="2855913"/>
          <a:ext cx="1150937" cy="1050925"/>
        </p:xfrm>
        <a:graphic>
          <a:graphicData uri="http://schemas.openxmlformats.org/presentationml/2006/ole">
            <p:oleObj spid="_x0000_s318475" name="Visio" r:id="rId7" imgW="624840" imgH="511150" progId="">
              <p:embed/>
            </p:oleObj>
          </a:graphicData>
        </a:graphic>
      </p:graphicFrame>
      <p:sp>
        <p:nvSpPr>
          <p:cNvPr id="318477" name="Rectangle 13"/>
          <p:cNvSpPr>
            <a:spLocks noChangeArrowheads="1"/>
          </p:cNvSpPr>
          <p:nvPr/>
        </p:nvSpPr>
        <p:spPr bwMode="auto">
          <a:xfrm>
            <a:off x="7315200" y="4156075"/>
            <a:ext cx="682625" cy="519113"/>
          </a:xfrm>
          <a:prstGeom prst="rect">
            <a:avLst/>
          </a:prstGeom>
          <a:noFill/>
          <a:ln w="38100" algn="ctr">
            <a:noFill/>
            <a:miter lim="800000"/>
            <a:headEnd/>
            <a:tailEnd/>
          </a:ln>
          <a:effectLst/>
        </p:spPr>
        <p:txBody>
          <a:bodyPr wrap="none">
            <a:spAutoFit/>
          </a:bodyPr>
          <a:lstStyle/>
          <a:p>
            <a:r>
              <a:rPr lang="en-US" altLang="zh-HK" sz="2800" i="1">
                <a:solidFill>
                  <a:srgbClr val="6600CC"/>
                </a:solidFill>
                <a:latin typeface="Times New Roman" pitchFamily="18" charset="0"/>
              </a:rPr>
              <a:t>m</a:t>
            </a:r>
            <a:r>
              <a:rPr lang="en-US" altLang="zh-HK" sz="2800" i="1" baseline="-25000">
                <a:solidFill>
                  <a:srgbClr val="6600CC"/>
                </a:solidFill>
                <a:latin typeface="Times New Roman" pitchFamily="18" charset="0"/>
              </a:rPr>
              <a:t>12</a:t>
            </a:r>
            <a:endParaRPr lang="en-US" sz="2800" i="1" baseline="-25000">
              <a:solidFill>
                <a:srgbClr val="6600CC"/>
              </a:solidFill>
              <a:latin typeface="Times New Roman" pitchFamily="18" charset="0"/>
            </a:endParaRPr>
          </a:p>
        </p:txBody>
      </p:sp>
      <p:sp>
        <p:nvSpPr>
          <p:cNvPr id="318479" name="Rectangle 15"/>
          <p:cNvSpPr>
            <a:spLocks noChangeArrowheads="1"/>
          </p:cNvSpPr>
          <p:nvPr/>
        </p:nvSpPr>
        <p:spPr bwMode="auto">
          <a:xfrm>
            <a:off x="6773863" y="2052638"/>
            <a:ext cx="682625" cy="519112"/>
          </a:xfrm>
          <a:prstGeom prst="rect">
            <a:avLst/>
          </a:prstGeom>
          <a:noFill/>
          <a:ln w="38100" algn="ctr">
            <a:noFill/>
            <a:miter lim="800000"/>
            <a:headEnd/>
            <a:tailEnd/>
          </a:ln>
          <a:effectLst/>
        </p:spPr>
        <p:txBody>
          <a:bodyPr wrap="none">
            <a:spAutoFit/>
          </a:bodyPr>
          <a:lstStyle/>
          <a:p>
            <a:r>
              <a:rPr lang="en-US" altLang="zh-HK" sz="2800" i="1">
                <a:solidFill>
                  <a:srgbClr val="6600CC"/>
                </a:solidFill>
                <a:latin typeface="Times New Roman" pitchFamily="18" charset="0"/>
              </a:rPr>
              <a:t>m</a:t>
            </a:r>
            <a:r>
              <a:rPr lang="en-US" altLang="zh-HK" sz="2800" i="1" baseline="-25000">
                <a:solidFill>
                  <a:srgbClr val="6600CC"/>
                </a:solidFill>
                <a:latin typeface="Times New Roman" pitchFamily="18" charset="0"/>
              </a:rPr>
              <a:t>34</a:t>
            </a:r>
            <a:endParaRPr lang="en-US" sz="2800" i="1" baseline="-25000">
              <a:solidFill>
                <a:srgbClr val="6600CC"/>
              </a:solidFill>
              <a:latin typeface="Times New Roman" pitchFamily="18" charset="0"/>
            </a:endParaRPr>
          </a:p>
        </p:txBody>
      </p:sp>
      <p:sp>
        <p:nvSpPr>
          <p:cNvPr id="318480" name="Rectangle 16"/>
          <p:cNvSpPr>
            <a:spLocks noChangeArrowheads="1"/>
          </p:cNvSpPr>
          <p:nvPr/>
        </p:nvSpPr>
        <p:spPr bwMode="auto">
          <a:xfrm>
            <a:off x="5694363" y="3148013"/>
            <a:ext cx="682625" cy="519112"/>
          </a:xfrm>
          <a:prstGeom prst="rect">
            <a:avLst/>
          </a:prstGeom>
          <a:noFill/>
          <a:ln w="38100" algn="ctr">
            <a:noFill/>
            <a:miter lim="800000"/>
            <a:headEnd/>
            <a:tailEnd/>
          </a:ln>
          <a:effectLst/>
        </p:spPr>
        <p:txBody>
          <a:bodyPr>
            <a:spAutoFit/>
          </a:bodyPr>
          <a:lstStyle/>
          <a:p>
            <a:r>
              <a:rPr lang="en-US" altLang="zh-HK" sz="2800" i="1">
                <a:solidFill>
                  <a:srgbClr val="6600CC"/>
                </a:solidFill>
                <a:latin typeface="Times New Roman" pitchFamily="18" charset="0"/>
              </a:rPr>
              <a:t>m</a:t>
            </a:r>
            <a:r>
              <a:rPr lang="en-US" altLang="zh-HK" sz="2800" i="1" baseline="-25000">
                <a:solidFill>
                  <a:srgbClr val="6600CC"/>
                </a:solidFill>
                <a:latin typeface="Times New Roman" pitchFamily="18" charset="0"/>
              </a:rPr>
              <a:t>13</a:t>
            </a:r>
            <a:endParaRPr lang="en-US" sz="2800" i="1" baseline="-25000">
              <a:solidFill>
                <a:srgbClr val="6600CC"/>
              </a:solidFill>
              <a:latin typeface="Times New Roman" pitchFamily="18" charset="0"/>
            </a:endParaRPr>
          </a:p>
        </p:txBody>
      </p:sp>
      <p:sp>
        <p:nvSpPr>
          <p:cNvPr id="318481" name="Line 17"/>
          <p:cNvSpPr>
            <a:spLocks noChangeShapeType="1"/>
          </p:cNvSpPr>
          <p:nvPr/>
        </p:nvSpPr>
        <p:spPr bwMode="auto">
          <a:xfrm flipV="1">
            <a:off x="6342063" y="3863975"/>
            <a:ext cx="735012" cy="363538"/>
          </a:xfrm>
          <a:prstGeom prst="line">
            <a:avLst/>
          </a:prstGeom>
          <a:noFill/>
          <a:ln w="38100">
            <a:solidFill>
              <a:srgbClr val="3333FF"/>
            </a:solidFill>
            <a:round/>
            <a:headEnd/>
            <a:tailEnd/>
          </a:ln>
          <a:effectLst/>
        </p:spPr>
        <p:txBody>
          <a:bodyPr wrap="none" anchor="ctr"/>
          <a:lstStyle/>
          <a:p>
            <a:endParaRPr lang="en-US"/>
          </a:p>
        </p:txBody>
      </p:sp>
      <p:sp>
        <p:nvSpPr>
          <p:cNvPr id="318482" name="Line 18"/>
          <p:cNvSpPr>
            <a:spLocks noChangeShapeType="1"/>
          </p:cNvSpPr>
          <p:nvPr/>
        </p:nvSpPr>
        <p:spPr bwMode="auto">
          <a:xfrm flipV="1">
            <a:off x="7926388" y="3867150"/>
            <a:ext cx="287337" cy="360363"/>
          </a:xfrm>
          <a:prstGeom prst="line">
            <a:avLst/>
          </a:prstGeom>
          <a:noFill/>
          <a:ln w="38100">
            <a:solidFill>
              <a:srgbClr val="3333FF"/>
            </a:solidFill>
            <a:round/>
            <a:headEnd/>
            <a:tailEnd/>
          </a:ln>
          <a:effectLst/>
        </p:spPr>
        <p:txBody>
          <a:bodyPr wrap="none" anchor="ctr"/>
          <a:lstStyle/>
          <a:p>
            <a:endParaRPr lang="en-US"/>
          </a:p>
        </p:txBody>
      </p:sp>
      <p:sp>
        <p:nvSpPr>
          <p:cNvPr id="318483" name="Line 19"/>
          <p:cNvSpPr>
            <a:spLocks noChangeShapeType="1"/>
          </p:cNvSpPr>
          <p:nvPr/>
        </p:nvSpPr>
        <p:spPr bwMode="auto">
          <a:xfrm flipH="1" flipV="1">
            <a:off x="7077075" y="3863975"/>
            <a:ext cx="620713" cy="360363"/>
          </a:xfrm>
          <a:prstGeom prst="line">
            <a:avLst/>
          </a:prstGeom>
          <a:noFill/>
          <a:ln w="38100">
            <a:solidFill>
              <a:srgbClr val="3333FF"/>
            </a:solidFill>
            <a:round/>
            <a:headEnd/>
            <a:tailEnd/>
          </a:ln>
          <a:effectLst/>
        </p:spPr>
        <p:txBody>
          <a:bodyPr wrap="none" anchor="ctr"/>
          <a:lstStyle/>
          <a:p>
            <a:endParaRPr lang="en-US"/>
          </a:p>
        </p:txBody>
      </p:sp>
      <p:sp>
        <p:nvSpPr>
          <p:cNvPr id="318484" name="Line 20"/>
          <p:cNvSpPr>
            <a:spLocks noChangeShapeType="1"/>
          </p:cNvSpPr>
          <p:nvPr/>
        </p:nvSpPr>
        <p:spPr bwMode="auto">
          <a:xfrm rot="4054066" flipH="1" flipV="1">
            <a:off x="5930900" y="4479926"/>
            <a:ext cx="865187" cy="360362"/>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18485" name="Line 21"/>
          <p:cNvSpPr>
            <a:spLocks noChangeShapeType="1"/>
          </p:cNvSpPr>
          <p:nvPr/>
        </p:nvSpPr>
        <p:spPr bwMode="auto">
          <a:xfrm rot="7050654">
            <a:off x="8056563" y="3997325"/>
            <a:ext cx="222250" cy="431800"/>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18486" name="Line 22"/>
          <p:cNvSpPr>
            <a:spLocks noChangeShapeType="1"/>
          </p:cNvSpPr>
          <p:nvPr/>
        </p:nvSpPr>
        <p:spPr bwMode="auto">
          <a:xfrm rot="21526241" flipH="1">
            <a:off x="7400925" y="1895475"/>
            <a:ext cx="6350" cy="720725"/>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18487" name="Line 23"/>
          <p:cNvSpPr>
            <a:spLocks noChangeShapeType="1"/>
          </p:cNvSpPr>
          <p:nvPr/>
        </p:nvSpPr>
        <p:spPr bwMode="auto">
          <a:xfrm rot="-15949860" flipH="1" flipV="1">
            <a:off x="5911057" y="3807618"/>
            <a:ext cx="69850" cy="830263"/>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18488" name="Rectangle 24"/>
          <p:cNvSpPr>
            <a:spLocks noChangeArrowheads="1"/>
          </p:cNvSpPr>
          <p:nvPr/>
        </p:nvSpPr>
        <p:spPr bwMode="auto">
          <a:xfrm>
            <a:off x="5508625" y="1873250"/>
            <a:ext cx="2921000" cy="3278188"/>
          </a:xfrm>
          <a:prstGeom prst="rect">
            <a:avLst/>
          </a:prstGeom>
          <a:noFill/>
          <a:ln w="38100" algn="ctr">
            <a:solidFill>
              <a:srgbClr val="A50021"/>
            </a:solidFill>
            <a:miter lim="800000"/>
            <a:headEnd/>
            <a:tailEnd/>
          </a:ln>
          <a:effectLst/>
        </p:spPr>
        <p:txBody>
          <a:bodyPr wrap="none" anchor="ctr"/>
          <a:lstStyle/>
          <a:p>
            <a:endParaRPr lang="en-US"/>
          </a:p>
        </p:txBody>
      </p:sp>
      <p:sp>
        <p:nvSpPr>
          <p:cNvPr id="318503" name="Oval 39"/>
          <p:cNvSpPr>
            <a:spLocks noChangeArrowheads="1"/>
          </p:cNvSpPr>
          <p:nvPr/>
        </p:nvSpPr>
        <p:spPr bwMode="auto">
          <a:xfrm>
            <a:off x="4940300" y="1165225"/>
            <a:ext cx="234950" cy="242888"/>
          </a:xfrm>
          <a:prstGeom prst="ellipse">
            <a:avLst/>
          </a:prstGeom>
          <a:solidFill>
            <a:srgbClr val="969696"/>
          </a:solidFill>
          <a:ln w="0">
            <a:solidFill>
              <a:srgbClr val="000000"/>
            </a:solidFill>
            <a:round/>
            <a:headEnd/>
            <a:tailEnd/>
          </a:ln>
        </p:spPr>
        <p:txBody>
          <a:bodyPr/>
          <a:lstStyle/>
          <a:p>
            <a:endParaRPr lang="en-US"/>
          </a:p>
        </p:txBody>
      </p:sp>
      <p:sp>
        <p:nvSpPr>
          <p:cNvPr id="318504" name="Freeform 40"/>
          <p:cNvSpPr>
            <a:spLocks/>
          </p:cNvSpPr>
          <p:nvPr/>
        </p:nvSpPr>
        <p:spPr bwMode="auto">
          <a:xfrm>
            <a:off x="4940300" y="1165225"/>
            <a:ext cx="234950" cy="242888"/>
          </a:xfrm>
          <a:custGeom>
            <a:avLst/>
            <a:gdLst/>
            <a:ahLst/>
            <a:cxnLst>
              <a:cxn ang="0">
                <a:pos x="148" y="77"/>
              </a:cxn>
              <a:cxn ang="0">
                <a:pos x="73" y="0"/>
              </a:cxn>
              <a:cxn ang="0">
                <a:pos x="0" y="77"/>
              </a:cxn>
              <a:cxn ang="0">
                <a:pos x="73" y="153"/>
              </a:cxn>
              <a:cxn ang="0">
                <a:pos x="148" y="77"/>
              </a:cxn>
            </a:cxnLst>
            <a:rect l="0" t="0" r="r" b="b"/>
            <a:pathLst>
              <a:path w="148" h="153">
                <a:moveTo>
                  <a:pt x="148" y="77"/>
                </a:moveTo>
                <a:cubicBezTo>
                  <a:pt x="148" y="35"/>
                  <a:pt x="115" y="0"/>
                  <a:pt x="73" y="0"/>
                </a:cubicBezTo>
                <a:cubicBezTo>
                  <a:pt x="33" y="0"/>
                  <a:pt x="0" y="35"/>
                  <a:pt x="0" y="77"/>
                </a:cubicBezTo>
                <a:cubicBezTo>
                  <a:pt x="0" y="118"/>
                  <a:pt x="33" y="153"/>
                  <a:pt x="73" y="153"/>
                </a:cubicBezTo>
                <a:cubicBezTo>
                  <a:pt x="115" y="153"/>
                  <a:pt x="148" y="118"/>
                  <a:pt x="148" y="77"/>
                </a:cubicBezTo>
              </a:path>
            </a:pathLst>
          </a:custGeom>
          <a:solidFill>
            <a:srgbClr val="FFCC00"/>
          </a:solidFill>
          <a:ln w="6350" cap="rnd">
            <a:solidFill>
              <a:schemeClr val="tx1"/>
            </a:solidFill>
            <a:prstDash val="solid"/>
            <a:round/>
            <a:headEnd/>
            <a:tailEnd/>
          </a:ln>
        </p:spPr>
        <p:txBody>
          <a:bodyPr/>
          <a:lstStyle/>
          <a:p>
            <a:endParaRPr lang="en-US"/>
          </a:p>
        </p:txBody>
      </p:sp>
      <p:sp>
        <p:nvSpPr>
          <p:cNvPr id="318507" name="Oval 43"/>
          <p:cNvSpPr>
            <a:spLocks noChangeArrowheads="1"/>
          </p:cNvSpPr>
          <p:nvPr/>
        </p:nvSpPr>
        <p:spPr bwMode="auto">
          <a:xfrm>
            <a:off x="5961063" y="1922463"/>
            <a:ext cx="234950" cy="242887"/>
          </a:xfrm>
          <a:prstGeom prst="ellipse">
            <a:avLst/>
          </a:prstGeom>
          <a:solidFill>
            <a:srgbClr val="FFCC00"/>
          </a:solidFill>
          <a:ln w="0">
            <a:solidFill>
              <a:srgbClr val="000000"/>
            </a:solidFill>
            <a:round/>
            <a:headEnd/>
            <a:tailEnd/>
          </a:ln>
        </p:spPr>
        <p:txBody>
          <a:bodyPr/>
          <a:lstStyle/>
          <a:p>
            <a:endParaRPr lang="en-US"/>
          </a:p>
        </p:txBody>
      </p:sp>
      <p:sp>
        <p:nvSpPr>
          <p:cNvPr id="318508" name="Oval 44"/>
          <p:cNvSpPr>
            <a:spLocks noChangeArrowheads="1"/>
          </p:cNvSpPr>
          <p:nvPr/>
        </p:nvSpPr>
        <p:spPr bwMode="auto">
          <a:xfrm>
            <a:off x="5961063" y="1922463"/>
            <a:ext cx="234950" cy="242887"/>
          </a:xfrm>
          <a:prstGeom prst="ellipse">
            <a:avLst/>
          </a:prstGeom>
          <a:noFill/>
          <a:ln w="6350" cap="rnd">
            <a:solidFill>
              <a:srgbClr val="969696"/>
            </a:solidFill>
            <a:round/>
            <a:headEnd/>
            <a:tailEnd/>
          </a:ln>
        </p:spPr>
        <p:txBody>
          <a:bodyPr/>
          <a:lstStyle/>
          <a:p>
            <a:endParaRPr lang="en-US"/>
          </a:p>
        </p:txBody>
      </p:sp>
      <p:sp>
        <p:nvSpPr>
          <p:cNvPr id="318511" name="Oval 47"/>
          <p:cNvSpPr>
            <a:spLocks noChangeArrowheads="1"/>
          </p:cNvSpPr>
          <p:nvPr/>
        </p:nvSpPr>
        <p:spPr bwMode="auto">
          <a:xfrm>
            <a:off x="6970713" y="3721100"/>
            <a:ext cx="236537" cy="241300"/>
          </a:xfrm>
          <a:prstGeom prst="ellipse">
            <a:avLst/>
          </a:prstGeom>
          <a:solidFill>
            <a:srgbClr val="000000"/>
          </a:solidFill>
          <a:ln w="0">
            <a:solidFill>
              <a:srgbClr val="000000"/>
            </a:solidFill>
            <a:round/>
            <a:headEnd/>
            <a:tailEnd/>
          </a:ln>
        </p:spPr>
        <p:txBody>
          <a:bodyPr/>
          <a:lstStyle/>
          <a:p>
            <a:endParaRPr lang="en-US"/>
          </a:p>
        </p:txBody>
      </p:sp>
      <p:sp>
        <p:nvSpPr>
          <p:cNvPr id="318512" name="Oval 48"/>
          <p:cNvSpPr>
            <a:spLocks noChangeArrowheads="1"/>
          </p:cNvSpPr>
          <p:nvPr/>
        </p:nvSpPr>
        <p:spPr bwMode="auto">
          <a:xfrm>
            <a:off x="6970713" y="3721100"/>
            <a:ext cx="236537" cy="241300"/>
          </a:xfrm>
          <a:prstGeom prst="ellipse">
            <a:avLst/>
          </a:prstGeom>
          <a:solidFill>
            <a:srgbClr val="FFCC00"/>
          </a:solidFill>
          <a:ln w="6350" cap="rnd">
            <a:solidFill>
              <a:schemeClr val="tx1"/>
            </a:solidFill>
            <a:round/>
            <a:headEnd/>
            <a:tailEnd/>
          </a:ln>
        </p:spPr>
        <p:txBody>
          <a:bodyPr/>
          <a:lstStyle/>
          <a:p>
            <a:endParaRPr lang="en-US"/>
          </a:p>
        </p:txBody>
      </p:sp>
      <p:grpSp>
        <p:nvGrpSpPr>
          <p:cNvPr id="318596" name="Group 132"/>
          <p:cNvGrpSpPr>
            <a:grpSpLocks/>
          </p:cNvGrpSpPr>
          <p:nvPr/>
        </p:nvGrpSpPr>
        <p:grpSpPr bwMode="auto">
          <a:xfrm>
            <a:off x="6688138" y="3756025"/>
            <a:ext cx="314325" cy="411163"/>
            <a:chOff x="3880" y="2634"/>
            <a:chExt cx="198" cy="259"/>
          </a:xfrm>
        </p:grpSpPr>
        <p:sp>
          <p:nvSpPr>
            <p:cNvPr id="318513" name="Rectangle 49"/>
            <p:cNvSpPr>
              <a:spLocks noChangeArrowheads="1"/>
            </p:cNvSpPr>
            <p:nvPr/>
          </p:nvSpPr>
          <p:spPr bwMode="auto">
            <a:xfrm>
              <a:off x="3880" y="2634"/>
              <a:ext cx="132" cy="259"/>
            </a:xfrm>
            <a:prstGeom prst="rect">
              <a:avLst/>
            </a:prstGeom>
            <a:noFill/>
            <a:ln w="9525">
              <a:noFill/>
              <a:miter lim="800000"/>
              <a:headEnd/>
              <a:tailEnd/>
            </a:ln>
          </p:spPr>
          <p:txBody>
            <a:bodyPr wrap="none" lIns="0" tIns="0" rIns="0" bIns="0">
              <a:spAutoFit/>
            </a:bodyPr>
            <a:lstStyle/>
            <a:p>
              <a:r>
                <a:rPr lang="en-US" sz="2700" b="1" i="1">
                  <a:solidFill>
                    <a:srgbClr val="A50021"/>
                  </a:solidFill>
                  <a:latin typeface="Times New Roman" pitchFamily="18" charset="0"/>
                </a:rPr>
                <a:t>T</a:t>
              </a:r>
              <a:endParaRPr lang="en-US">
                <a:solidFill>
                  <a:srgbClr val="A50021"/>
                </a:solidFill>
                <a:latin typeface="Times New Roman" pitchFamily="18" charset="0"/>
              </a:endParaRPr>
            </a:p>
          </p:txBody>
        </p:sp>
        <p:sp>
          <p:nvSpPr>
            <p:cNvPr id="318514" name="Rectangle 50"/>
            <p:cNvSpPr>
              <a:spLocks noChangeArrowheads="1"/>
            </p:cNvSpPr>
            <p:nvPr/>
          </p:nvSpPr>
          <p:spPr bwMode="auto">
            <a:xfrm>
              <a:off x="4010" y="2728"/>
              <a:ext cx="68" cy="163"/>
            </a:xfrm>
            <a:prstGeom prst="rect">
              <a:avLst/>
            </a:prstGeom>
            <a:noFill/>
            <a:ln w="9525">
              <a:noFill/>
              <a:miter lim="800000"/>
              <a:headEnd/>
              <a:tailEnd/>
            </a:ln>
          </p:spPr>
          <p:txBody>
            <a:bodyPr wrap="none" lIns="0" tIns="0" rIns="0" bIns="0">
              <a:spAutoFit/>
            </a:bodyPr>
            <a:lstStyle/>
            <a:p>
              <a:r>
                <a:rPr lang="en-US" sz="1700" b="1" i="1">
                  <a:solidFill>
                    <a:srgbClr val="A50021"/>
                  </a:solidFill>
                  <a:latin typeface="Times New Roman" pitchFamily="18" charset="0"/>
                </a:rPr>
                <a:t>1</a:t>
              </a:r>
              <a:endParaRPr lang="en-US">
                <a:solidFill>
                  <a:srgbClr val="A50021"/>
                </a:solidFill>
                <a:latin typeface="Times New Roman" pitchFamily="18" charset="0"/>
              </a:endParaRPr>
            </a:p>
          </p:txBody>
        </p:sp>
      </p:grpSp>
      <p:sp>
        <p:nvSpPr>
          <p:cNvPr id="318515" name="Oval 51"/>
          <p:cNvSpPr>
            <a:spLocks noChangeArrowheads="1"/>
          </p:cNvSpPr>
          <p:nvPr/>
        </p:nvSpPr>
        <p:spPr bwMode="auto">
          <a:xfrm>
            <a:off x="4783138" y="1971675"/>
            <a:ext cx="234950" cy="239713"/>
          </a:xfrm>
          <a:prstGeom prst="ellipse">
            <a:avLst/>
          </a:prstGeom>
          <a:solidFill>
            <a:srgbClr val="969696"/>
          </a:solidFill>
          <a:ln w="0">
            <a:solidFill>
              <a:srgbClr val="000000"/>
            </a:solidFill>
            <a:round/>
            <a:headEnd/>
            <a:tailEnd/>
          </a:ln>
        </p:spPr>
        <p:txBody>
          <a:bodyPr/>
          <a:lstStyle/>
          <a:p>
            <a:endParaRPr lang="en-US"/>
          </a:p>
        </p:txBody>
      </p:sp>
      <p:sp>
        <p:nvSpPr>
          <p:cNvPr id="318516" name="Oval 52"/>
          <p:cNvSpPr>
            <a:spLocks noChangeArrowheads="1"/>
          </p:cNvSpPr>
          <p:nvPr/>
        </p:nvSpPr>
        <p:spPr bwMode="auto">
          <a:xfrm>
            <a:off x="4783138" y="1971675"/>
            <a:ext cx="234950" cy="239713"/>
          </a:xfrm>
          <a:prstGeom prst="ellipse">
            <a:avLst/>
          </a:prstGeom>
          <a:solidFill>
            <a:srgbClr val="FFCC00"/>
          </a:solidFill>
          <a:ln w="6350" cap="rnd">
            <a:solidFill>
              <a:schemeClr val="tx1"/>
            </a:solidFill>
            <a:round/>
            <a:headEnd/>
            <a:tailEnd/>
          </a:ln>
        </p:spPr>
        <p:txBody>
          <a:bodyPr/>
          <a:lstStyle/>
          <a:p>
            <a:endParaRPr lang="en-US"/>
          </a:p>
        </p:txBody>
      </p:sp>
      <p:sp>
        <p:nvSpPr>
          <p:cNvPr id="318519" name="Oval 55"/>
          <p:cNvSpPr>
            <a:spLocks noChangeArrowheads="1"/>
          </p:cNvSpPr>
          <p:nvPr/>
        </p:nvSpPr>
        <p:spPr bwMode="auto">
          <a:xfrm>
            <a:off x="6748463" y="1085850"/>
            <a:ext cx="234950" cy="241300"/>
          </a:xfrm>
          <a:prstGeom prst="ellipse">
            <a:avLst/>
          </a:prstGeom>
          <a:solidFill>
            <a:srgbClr val="969696"/>
          </a:solidFill>
          <a:ln w="0">
            <a:solidFill>
              <a:srgbClr val="000000"/>
            </a:solidFill>
            <a:round/>
            <a:headEnd/>
            <a:tailEnd/>
          </a:ln>
        </p:spPr>
        <p:txBody>
          <a:bodyPr/>
          <a:lstStyle/>
          <a:p>
            <a:endParaRPr lang="en-US"/>
          </a:p>
        </p:txBody>
      </p:sp>
      <p:sp>
        <p:nvSpPr>
          <p:cNvPr id="318520" name="Oval 56"/>
          <p:cNvSpPr>
            <a:spLocks noChangeArrowheads="1"/>
          </p:cNvSpPr>
          <p:nvPr/>
        </p:nvSpPr>
        <p:spPr bwMode="auto">
          <a:xfrm>
            <a:off x="6748463" y="1085850"/>
            <a:ext cx="234950" cy="241300"/>
          </a:xfrm>
          <a:prstGeom prst="ellipse">
            <a:avLst/>
          </a:prstGeom>
          <a:solidFill>
            <a:srgbClr val="FFCC00"/>
          </a:solidFill>
          <a:ln w="6350" cap="rnd">
            <a:solidFill>
              <a:schemeClr val="tx1"/>
            </a:solidFill>
            <a:round/>
            <a:headEnd/>
            <a:tailEnd/>
          </a:ln>
        </p:spPr>
        <p:txBody>
          <a:bodyPr/>
          <a:lstStyle/>
          <a:p>
            <a:endParaRPr lang="en-US"/>
          </a:p>
        </p:txBody>
      </p:sp>
      <p:sp>
        <p:nvSpPr>
          <p:cNvPr id="318523" name="Oval 59"/>
          <p:cNvSpPr>
            <a:spLocks noChangeArrowheads="1"/>
          </p:cNvSpPr>
          <p:nvPr/>
        </p:nvSpPr>
        <p:spPr bwMode="auto">
          <a:xfrm>
            <a:off x="7178675" y="2092325"/>
            <a:ext cx="236538" cy="241300"/>
          </a:xfrm>
          <a:prstGeom prst="ellipse">
            <a:avLst/>
          </a:prstGeom>
          <a:solidFill>
            <a:srgbClr val="FFCC00"/>
          </a:solidFill>
          <a:ln w="0">
            <a:solidFill>
              <a:srgbClr val="000000"/>
            </a:solidFill>
            <a:round/>
            <a:headEnd/>
            <a:tailEnd/>
          </a:ln>
        </p:spPr>
        <p:txBody>
          <a:bodyPr/>
          <a:lstStyle/>
          <a:p>
            <a:endParaRPr lang="en-US"/>
          </a:p>
        </p:txBody>
      </p:sp>
      <p:sp>
        <p:nvSpPr>
          <p:cNvPr id="318524" name="Oval 60"/>
          <p:cNvSpPr>
            <a:spLocks noChangeArrowheads="1"/>
          </p:cNvSpPr>
          <p:nvPr/>
        </p:nvSpPr>
        <p:spPr bwMode="auto">
          <a:xfrm>
            <a:off x="7178675" y="2092325"/>
            <a:ext cx="236538" cy="241300"/>
          </a:xfrm>
          <a:prstGeom prst="ellipse">
            <a:avLst/>
          </a:prstGeom>
          <a:noFill/>
          <a:ln w="6350" cap="rnd">
            <a:solidFill>
              <a:srgbClr val="969696"/>
            </a:solidFill>
            <a:round/>
            <a:headEnd/>
            <a:tailEnd/>
          </a:ln>
        </p:spPr>
        <p:txBody>
          <a:bodyPr/>
          <a:lstStyle/>
          <a:p>
            <a:endParaRPr lang="en-US"/>
          </a:p>
        </p:txBody>
      </p:sp>
      <p:sp>
        <p:nvSpPr>
          <p:cNvPr id="318527" name="Oval 63"/>
          <p:cNvSpPr>
            <a:spLocks noChangeArrowheads="1"/>
          </p:cNvSpPr>
          <p:nvPr/>
        </p:nvSpPr>
        <p:spPr bwMode="auto">
          <a:xfrm>
            <a:off x="8161338" y="1085850"/>
            <a:ext cx="236537" cy="241300"/>
          </a:xfrm>
          <a:prstGeom prst="ellipse">
            <a:avLst/>
          </a:prstGeom>
          <a:solidFill>
            <a:srgbClr val="969696"/>
          </a:solidFill>
          <a:ln w="0">
            <a:solidFill>
              <a:srgbClr val="000000"/>
            </a:solidFill>
            <a:round/>
            <a:headEnd/>
            <a:tailEnd/>
          </a:ln>
        </p:spPr>
        <p:txBody>
          <a:bodyPr/>
          <a:lstStyle/>
          <a:p>
            <a:endParaRPr lang="en-US"/>
          </a:p>
        </p:txBody>
      </p:sp>
      <p:sp>
        <p:nvSpPr>
          <p:cNvPr id="318528" name="Oval 64"/>
          <p:cNvSpPr>
            <a:spLocks noChangeArrowheads="1"/>
          </p:cNvSpPr>
          <p:nvPr/>
        </p:nvSpPr>
        <p:spPr bwMode="auto">
          <a:xfrm>
            <a:off x="8161338" y="1085850"/>
            <a:ext cx="236537" cy="241300"/>
          </a:xfrm>
          <a:prstGeom prst="ellipse">
            <a:avLst/>
          </a:prstGeom>
          <a:solidFill>
            <a:srgbClr val="FFCC00"/>
          </a:solidFill>
          <a:ln w="6350" cap="rnd">
            <a:solidFill>
              <a:schemeClr val="tx1"/>
            </a:solidFill>
            <a:round/>
            <a:headEnd/>
            <a:tailEnd/>
          </a:ln>
        </p:spPr>
        <p:txBody>
          <a:bodyPr/>
          <a:lstStyle/>
          <a:p>
            <a:endParaRPr lang="en-US"/>
          </a:p>
        </p:txBody>
      </p:sp>
      <p:sp>
        <p:nvSpPr>
          <p:cNvPr id="318531" name="Oval 67"/>
          <p:cNvSpPr>
            <a:spLocks noChangeArrowheads="1"/>
          </p:cNvSpPr>
          <p:nvPr/>
        </p:nvSpPr>
        <p:spPr bwMode="auto">
          <a:xfrm>
            <a:off x="8789988" y="1971675"/>
            <a:ext cx="236537" cy="239713"/>
          </a:xfrm>
          <a:prstGeom prst="ellipse">
            <a:avLst/>
          </a:prstGeom>
          <a:solidFill>
            <a:srgbClr val="FFCC00"/>
          </a:solidFill>
          <a:ln w="0">
            <a:solidFill>
              <a:schemeClr val="tx1"/>
            </a:solidFill>
            <a:round/>
            <a:headEnd/>
            <a:tailEnd/>
          </a:ln>
        </p:spPr>
        <p:txBody>
          <a:bodyPr/>
          <a:lstStyle/>
          <a:p>
            <a:endParaRPr lang="en-US"/>
          </a:p>
        </p:txBody>
      </p:sp>
      <p:sp>
        <p:nvSpPr>
          <p:cNvPr id="318535" name="Oval 71"/>
          <p:cNvSpPr>
            <a:spLocks noChangeArrowheads="1"/>
          </p:cNvSpPr>
          <p:nvPr/>
        </p:nvSpPr>
        <p:spPr bwMode="auto">
          <a:xfrm>
            <a:off x="8829675" y="2930525"/>
            <a:ext cx="236538" cy="241300"/>
          </a:xfrm>
          <a:prstGeom prst="ellipse">
            <a:avLst/>
          </a:prstGeom>
          <a:solidFill>
            <a:srgbClr val="FFCC00"/>
          </a:solidFill>
          <a:ln w="0">
            <a:solidFill>
              <a:schemeClr val="tx1"/>
            </a:solidFill>
            <a:round/>
            <a:headEnd/>
            <a:tailEnd/>
          </a:ln>
        </p:spPr>
        <p:txBody>
          <a:bodyPr/>
          <a:lstStyle/>
          <a:p>
            <a:endParaRPr lang="en-US"/>
          </a:p>
        </p:txBody>
      </p:sp>
      <p:sp>
        <p:nvSpPr>
          <p:cNvPr id="318539" name="Oval 75"/>
          <p:cNvSpPr>
            <a:spLocks noChangeArrowheads="1"/>
          </p:cNvSpPr>
          <p:nvPr/>
        </p:nvSpPr>
        <p:spPr bwMode="auto">
          <a:xfrm>
            <a:off x="7969250" y="2863850"/>
            <a:ext cx="236538" cy="241300"/>
          </a:xfrm>
          <a:prstGeom prst="ellipse">
            <a:avLst/>
          </a:prstGeom>
          <a:solidFill>
            <a:srgbClr val="000000"/>
          </a:solidFill>
          <a:ln w="0">
            <a:solidFill>
              <a:srgbClr val="000000"/>
            </a:solidFill>
            <a:round/>
            <a:headEnd/>
            <a:tailEnd/>
          </a:ln>
        </p:spPr>
        <p:txBody>
          <a:bodyPr/>
          <a:lstStyle/>
          <a:p>
            <a:endParaRPr lang="en-US"/>
          </a:p>
        </p:txBody>
      </p:sp>
      <p:sp>
        <p:nvSpPr>
          <p:cNvPr id="318540" name="Oval 76"/>
          <p:cNvSpPr>
            <a:spLocks noChangeArrowheads="1"/>
          </p:cNvSpPr>
          <p:nvPr/>
        </p:nvSpPr>
        <p:spPr bwMode="auto">
          <a:xfrm>
            <a:off x="7969250" y="2863850"/>
            <a:ext cx="236538" cy="241300"/>
          </a:xfrm>
          <a:prstGeom prst="ellipse">
            <a:avLst/>
          </a:prstGeom>
          <a:solidFill>
            <a:srgbClr val="FFCC00"/>
          </a:solidFill>
          <a:ln w="6350" cap="rnd">
            <a:solidFill>
              <a:schemeClr val="tx1"/>
            </a:solidFill>
            <a:round/>
            <a:headEnd/>
            <a:tailEnd/>
          </a:ln>
        </p:spPr>
        <p:txBody>
          <a:bodyPr/>
          <a:lstStyle/>
          <a:p>
            <a:endParaRPr lang="en-US"/>
          </a:p>
        </p:txBody>
      </p:sp>
      <p:grpSp>
        <p:nvGrpSpPr>
          <p:cNvPr id="318598" name="Group 134"/>
          <p:cNvGrpSpPr>
            <a:grpSpLocks/>
          </p:cNvGrpSpPr>
          <p:nvPr/>
        </p:nvGrpSpPr>
        <p:grpSpPr bwMode="auto">
          <a:xfrm>
            <a:off x="8004175" y="3092450"/>
            <a:ext cx="334963" cy="411163"/>
            <a:chOff x="4850" y="2097"/>
            <a:chExt cx="211" cy="259"/>
          </a:xfrm>
        </p:grpSpPr>
        <p:sp>
          <p:nvSpPr>
            <p:cNvPr id="318541" name="Rectangle 77"/>
            <p:cNvSpPr>
              <a:spLocks noChangeArrowheads="1"/>
            </p:cNvSpPr>
            <p:nvPr/>
          </p:nvSpPr>
          <p:spPr bwMode="auto">
            <a:xfrm>
              <a:off x="4850" y="2097"/>
              <a:ext cx="132" cy="259"/>
            </a:xfrm>
            <a:prstGeom prst="rect">
              <a:avLst/>
            </a:prstGeom>
            <a:noFill/>
            <a:ln w="9525">
              <a:noFill/>
              <a:miter lim="800000"/>
              <a:headEnd/>
              <a:tailEnd/>
            </a:ln>
          </p:spPr>
          <p:txBody>
            <a:bodyPr wrap="none" lIns="0" tIns="0" rIns="0" bIns="0">
              <a:spAutoFit/>
            </a:bodyPr>
            <a:lstStyle/>
            <a:p>
              <a:r>
                <a:rPr lang="en-US" sz="2700" b="1" i="1">
                  <a:solidFill>
                    <a:srgbClr val="A50021"/>
                  </a:solidFill>
                  <a:latin typeface="Times New Roman" pitchFamily="18" charset="0"/>
                </a:rPr>
                <a:t>T</a:t>
              </a:r>
              <a:endParaRPr lang="en-US">
                <a:solidFill>
                  <a:srgbClr val="A50021"/>
                </a:solidFill>
                <a:latin typeface="Times New Roman" pitchFamily="18" charset="0"/>
              </a:endParaRPr>
            </a:p>
          </p:txBody>
        </p:sp>
        <p:sp>
          <p:nvSpPr>
            <p:cNvPr id="318542" name="Rectangle 78"/>
            <p:cNvSpPr>
              <a:spLocks noChangeArrowheads="1"/>
            </p:cNvSpPr>
            <p:nvPr/>
          </p:nvSpPr>
          <p:spPr bwMode="auto">
            <a:xfrm>
              <a:off x="4993" y="2191"/>
              <a:ext cx="68" cy="163"/>
            </a:xfrm>
            <a:prstGeom prst="rect">
              <a:avLst/>
            </a:prstGeom>
            <a:noFill/>
            <a:ln w="9525">
              <a:noFill/>
              <a:miter lim="800000"/>
              <a:headEnd/>
              <a:tailEnd/>
            </a:ln>
          </p:spPr>
          <p:txBody>
            <a:bodyPr wrap="none" lIns="0" tIns="0" rIns="0" bIns="0">
              <a:spAutoFit/>
            </a:bodyPr>
            <a:lstStyle/>
            <a:p>
              <a:r>
                <a:rPr lang="en-US" sz="1700" b="1" i="1">
                  <a:solidFill>
                    <a:srgbClr val="A50021"/>
                  </a:solidFill>
                  <a:latin typeface="Times New Roman" pitchFamily="18" charset="0"/>
                </a:rPr>
                <a:t>4</a:t>
              </a:r>
              <a:endParaRPr lang="en-US">
                <a:solidFill>
                  <a:srgbClr val="A50021"/>
                </a:solidFill>
                <a:latin typeface="Times New Roman" pitchFamily="18" charset="0"/>
              </a:endParaRPr>
            </a:p>
          </p:txBody>
        </p:sp>
      </p:grpSp>
      <p:sp>
        <p:nvSpPr>
          <p:cNvPr id="318543" name="Oval 79"/>
          <p:cNvSpPr>
            <a:spLocks noChangeArrowheads="1"/>
          </p:cNvSpPr>
          <p:nvPr/>
        </p:nvSpPr>
        <p:spPr bwMode="auto">
          <a:xfrm>
            <a:off x="6626225" y="2776538"/>
            <a:ext cx="234950" cy="241300"/>
          </a:xfrm>
          <a:prstGeom prst="ellipse">
            <a:avLst/>
          </a:prstGeom>
          <a:solidFill>
            <a:srgbClr val="000000"/>
          </a:solidFill>
          <a:ln w="0">
            <a:solidFill>
              <a:srgbClr val="000000"/>
            </a:solidFill>
            <a:round/>
            <a:headEnd/>
            <a:tailEnd/>
          </a:ln>
        </p:spPr>
        <p:txBody>
          <a:bodyPr/>
          <a:lstStyle/>
          <a:p>
            <a:endParaRPr lang="en-US"/>
          </a:p>
        </p:txBody>
      </p:sp>
      <p:sp>
        <p:nvSpPr>
          <p:cNvPr id="318544" name="Oval 80"/>
          <p:cNvSpPr>
            <a:spLocks noChangeArrowheads="1"/>
          </p:cNvSpPr>
          <p:nvPr/>
        </p:nvSpPr>
        <p:spPr bwMode="auto">
          <a:xfrm>
            <a:off x="6626225" y="2776538"/>
            <a:ext cx="234950" cy="241300"/>
          </a:xfrm>
          <a:prstGeom prst="ellipse">
            <a:avLst/>
          </a:prstGeom>
          <a:solidFill>
            <a:srgbClr val="FFCC00"/>
          </a:solidFill>
          <a:ln w="6350" cap="rnd">
            <a:solidFill>
              <a:schemeClr val="tx1"/>
            </a:solidFill>
            <a:round/>
            <a:headEnd/>
            <a:tailEnd/>
          </a:ln>
        </p:spPr>
        <p:txBody>
          <a:bodyPr/>
          <a:lstStyle/>
          <a:p>
            <a:endParaRPr lang="en-US"/>
          </a:p>
        </p:txBody>
      </p:sp>
      <p:grpSp>
        <p:nvGrpSpPr>
          <p:cNvPr id="318599" name="Group 135"/>
          <p:cNvGrpSpPr>
            <a:grpSpLocks/>
          </p:cNvGrpSpPr>
          <p:nvPr/>
        </p:nvGrpSpPr>
        <p:grpSpPr bwMode="auto">
          <a:xfrm>
            <a:off x="6802438" y="2900363"/>
            <a:ext cx="334962" cy="411162"/>
            <a:chOff x="3972" y="2084"/>
            <a:chExt cx="211" cy="259"/>
          </a:xfrm>
        </p:grpSpPr>
        <p:sp>
          <p:nvSpPr>
            <p:cNvPr id="318545" name="Rectangle 81"/>
            <p:cNvSpPr>
              <a:spLocks noChangeArrowheads="1"/>
            </p:cNvSpPr>
            <p:nvPr/>
          </p:nvSpPr>
          <p:spPr bwMode="auto">
            <a:xfrm>
              <a:off x="3972" y="2084"/>
              <a:ext cx="132" cy="259"/>
            </a:xfrm>
            <a:prstGeom prst="rect">
              <a:avLst/>
            </a:prstGeom>
            <a:noFill/>
            <a:ln w="9525">
              <a:noFill/>
              <a:miter lim="800000"/>
              <a:headEnd/>
              <a:tailEnd/>
            </a:ln>
          </p:spPr>
          <p:txBody>
            <a:bodyPr wrap="none" lIns="0" tIns="0" rIns="0" bIns="0">
              <a:spAutoFit/>
            </a:bodyPr>
            <a:lstStyle/>
            <a:p>
              <a:r>
                <a:rPr lang="en-US" sz="2700" b="1" i="1">
                  <a:solidFill>
                    <a:srgbClr val="A50021"/>
                  </a:solidFill>
                  <a:latin typeface="Times New Roman" pitchFamily="18" charset="0"/>
                </a:rPr>
                <a:t>T</a:t>
              </a:r>
              <a:endParaRPr lang="en-US">
                <a:solidFill>
                  <a:srgbClr val="A50021"/>
                </a:solidFill>
                <a:latin typeface="Times New Roman" pitchFamily="18" charset="0"/>
              </a:endParaRPr>
            </a:p>
          </p:txBody>
        </p:sp>
        <p:sp>
          <p:nvSpPr>
            <p:cNvPr id="318546" name="Rectangle 82"/>
            <p:cNvSpPr>
              <a:spLocks noChangeArrowheads="1"/>
            </p:cNvSpPr>
            <p:nvPr/>
          </p:nvSpPr>
          <p:spPr bwMode="auto">
            <a:xfrm>
              <a:off x="4115" y="2178"/>
              <a:ext cx="68" cy="163"/>
            </a:xfrm>
            <a:prstGeom prst="rect">
              <a:avLst/>
            </a:prstGeom>
            <a:noFill/>
            <a:ln w="9525">
              <a:noFill/>
              <a:miter lim="800000"/>
              <a:headEnd/>
              <a:tailEnd/>
            </a:ln>
          </p:spPr>
          <p:txBody>
            <a:bodyPr wrap="none" lIns="0" tIns="0" rIns="0" bIns="0">
              <a:spAutoFit/>
            </a:bodyPr>
            <a:lstStyle/>
            <a:p>
              <a:r>
                <a:rPr lang="en-US" sz="1700" b="1" i="1">
                  <a:solidFill>
                    <a:srgbClr val="A50021"/>
                  </a:solidFill>
                  <a:latin typeface="Times New Roman" pitchFamily="18" charset="0"/>
                </a:rPr>
                <a:t>3</a:t>
              </a:r>
              <a:endParaRPr lang="en-US">
                <a:solidFill>
                  <a:srgbClr val="A50021"/>
                </a:solidFill>
                <a:latin typeface="Times New Roman" pitchFamily="18" charset="0"/>
              </a:endParaRPr>
            </a:p>
          </p:txBody>
        </p:sp>
      </p:grpSp>
      <p:sp>
        <p:nvSpPr>
          <p:cNvPr id="318547" name="Oval 83"/>
          <p:cNvSpPr>
            <a:spLocks noChangeArrowheads="1"/>
          </p:cNvSpPr>
          <p:nvPr/>
        </p:nvSpPr>
        <p:spPr bwMode="auto">
          <a:xfrm>
            <a:off x="8131175" y="3703638"/>
            <a:ext cx="234950" cy="241300"/>
          </a:xfrm>
          <a:prstGeom prst="ellipse">
            <a:avLst/>
          </a:prstGeom>
          <a:solidFill>
            <a:srgbClr val="000000"/>
          </a:solidFill>
          <a:ln w="0">
            <a:solidFill>
              <a:srgbClr val="000000"/>
            </a:solidFill>
            <a:round/>
            <a:headEnd/>
            <a:tailEnd/>
          </a:ln>
        </p:spPr>
        <p:txBody>
          <a:bodyPr/>
          <a:lstStyle/>
          <a:p>
            <a:endParaRPr lang="en-US"/>
          </a:p>
        </p:txBody>
      </p:sp>
      <p:sp>
        <p:nvSpPr>
          <p:cNvPr id="318548" name="Oval 84"/>
          <p:cNvSpPr>
            <a:spLocks noChangeArrowheads="1"/>
          </p:cNvSpPr>
          <p:nvPr/>
        </p:nvSpPr>
        <p:spPr bwMode="auto">
          <a:xfrm>
            <a:off x="8131175" y="3703638"/>
            <a:ext cx="234950" cy="241300"/>
          </a:xfrm>
          <a:prstGeom prst="ellipse">
            <a:avLst/>
          </a:prstGeom>
          <a:solidFill>
            <a:srgbClr val="FFCC00"/>
          </a:solidFill>
          <a:ln w="6350" cap="rnd">
            <a:solidFill>
              <a:schemeClr val="tx1"/>
            </a:solidFill>
            <a:round/>
            <a:headEnd/>
            <a:tailEnd/>
          </a:ln>
        </p:spPr>
        <p:txBody>
          <a:bodyPr/>
          <a:lstStyle/>
          <a:p>
            <a:endParaRPr lang="en-US"/>
          </a:p>
        </p:txBody>
      </p:sp>
      <p:grpSp>
        <p:nvGrpSpPr>
          <p:cNvPr id="318597" name="Group 133"/>
          <p:cNvGrpSpPr>
            <a:grpSpLocks/>
          </p:cNvGrpSpPr>
          <p:nvPr/>
        </p:nvGrpSpPr>
        <p:grpSpPr bwMode="auto">
          <a:xfrm>
            <a:off x="8069263" y="3848100"/>
            <a:ext cx="334962" cy="411163"/>
            <a:chOff x="4915" y="2634"/>
            <a:chExt cx="211" cy="259"/>
          </a:xfrm>
        </p:grpSpPr>
        <p:sp>
          <p:nvSpPr>
            <p:cNvPr id="318549" name="Rectangle 85"/>
            <p:cNvSpPr>
              <a:spLocks noChangeArrowheads="1"/>
            </p:cNvSpPr>
            <p:nvPr/>
          </p:nvSpPr>
          <p:spPr bwMode="auto">
            <a:xfrm>
              <a:off x="4915" y="2634"/>
              <a:ext cx="132" cy="259"/>
            </a:xfrm>
            <a:prstGeom prst="rect">
              <a:avLst/>
            </a:prstGeom>
            <a:noFill/>
            <a:ln w="9525">
              <a:noFill/>
              <a:miter lim="800000"/>
              <a:headEnd/>
              <a:tailEnd/>
            </a:ln>
          </p:spPr>
          <p:txBody>
            <a:bodyPr wrap="none" lIns="0" tIns="0" rIns="0" bIns="0">
              <a:spAutoFit/>
            </a:bodyPr>
            <a:lstStyle/>
            <a:p>
              <a:r>
                <a:rPr lang="en-US" sz="2700" b="1" i="1">
                  <a:solidFill>
                    <a:srgbClr val="A50021"/>
                  </a:solidFill>
                  <a:latin typeface="Times New Roman" pitchFamily="18" charset="0"/>
                </a:rPr>
                <a:t>T</a:t>
              </a:r>
              <a:endParaRPr lang="en-US">
                <a:solidFill>
                  <a:srgbClr val="A50021"/>
                </a:solidFill>
                <a:latin typeface="Times New Roman" pitchFamily="18" charset="0"/>
              </a:endParaRPr>
            </a:p>
          </p:txBody>
        </p:sp>
        <p:sp>
          <p:nvSpPr>
            <p:cNvPr id="318550" name="Rectangle 86"/>
            <p:cNvSpPr>
              <a:spLocks noChangeArrowheads="1"/>
            </p:cNvSpPr>
            <p:nvPr/>
          </p:nvSpPr>
          <p:spPr bwMode="auto">
            <a:xfrm>
              <a:off x="5058" y="2728"/>
              <a:ext cx="68" cy="163"/>
            </a:xfrm>
            <a:prstGeom prst="rect">
              <a:avLst/>
            </a:prstGeom>
            <a:noFill/>
            <a:ln w="9525">
              <a:noFill/>
              <a:miter lim="800000"/>
              <a:headEnd/>
              <a:tailEnd/>
            </a:ln>
          </p:spPr>
          <p:txBody>
            <a:bodyPr wrap="none" lIns="0" tIns="0" rIns="0" bIns="0">
              <a:spAutoFit/>
            </a:bodyPr>
            <a:lstStyle/>
            <a:p>
              <a:r>
                <a:rPr lang="en-US" sz="1700" b="1" i="1">
                  <a:solidFill>
                    <a:srgbClr val="A50021"/>
                  </a:solidFill>
                  <a:latin typeface="Times New Roman" pitchFamily="18" charset="0"/>
                </a:rPr>
                <a:t>2</a:t>
              </a:r>
              <a:endParaRPr lang="en-US">
                <a:solidFill>
                  <a:srgbClr val="A50021"/>
                </a:solidFill>
                <a:latin typeface="Times New Roman" pitchFamily="18" charset="0"/>
              </a:endParaRPr>
            </a:p>
          </p:txBody>
        </p:sp>
      </p:grpSp>
      <p:sp>
        <p:nvSpPr>
          <p:cNvPr id="318551" name="Oval 87"/>
          <p:cNvSpPr>
            <a:spLocks noChangeArrowheads="1"/>
          </p:cNvSpPr>
          <p:nvPr/>
        </p:nvSpPr>
        <p:spPr bwMode="auto">
          <a:xfrm>
            <a:off x="6919913" y="4779963"/>
            <a:ext cx="236537" cy="241300"/>
          </a:xfrm>
          <a:prstGeom prst="ellipse">
            <a:avLst/>
          </a:prstGeom>
          <a:solidFill>
            <a:srgbClr val="969696"/>
          </a:solidFill>
          <a:ln w="0">
            <a:solidFill>
              <a:srgbClr val="000000"/>
            </a:solidFill>
            <a:round/>
            <a:headEnd/>
            <a:tailEnd/>
          </a:ln>
        </p:spPr>
        <p:txBody>
          <a:bodyPr/>
          <a:lstStyle/>
          <a:p>
            <a:endParaRPr lang="en-US"/>
          </a:p>
        </p:txBody>
      </p:sp>
      <p:sp>
        <p:nvSpPr>
          <p:cNvPr id="318552" name="Oval 88"/>
          <p:cNvSpPr>
            <a:spLocks noChangeArrowheads="1"/>
          </p:cNvSpPr>
          <p:nvPr/>
        </p:nvSpPr>
        <p:spPr bwMode="auto">
          <a:xfrm>
            <a:off x="6919913" y="4779963"/>
            <a:ext cx="236537" cy="241300"/>
          </a:xfrm>
          <a:prstGeom prst="ellipse">
            <a:avLst/>
          </a:prstGeom>
          <a:solidFill>
            <a:srgbClr val="FFCC00"/>
          </a:solidFill>
          <a:ln w="6350" cap="rnd">
            <a:solidFill>
              <a:schemeClr val="tx1"/>
            </a:solidFill>
            <a:round/>
            <a:headEnd/>
            <a:tailEnd/>
          </a:ln>
        </p:spPr>
        <p:txBody>
          <a:bodyPr/>
          <a:lstStyle/>
          <a:p>
            <a:endParaRPr lang="en-US"/>
          </a:p>
        </p:txBody>
      </p:sp>
      <p:sp>
        <p:nvSpPr>
          <p:cNvPr id="318556" name="Oval 92"/>
          <p:cNvSpPr>
            <a:spLocks noChangeArrowheads="1"/>
          </p:cNvSpPr>
          <p:nvPr/>
        </p:nvSpPr>
        <p:spPr bwMode="auto">
          <a:xfrm>
            <a:off x="5129213" y="2889250"/>
            <a:ext cx="234950" cy="241300"/>
          </a:xfrm>
          <a:prstGeom prst="ellipse">
            <a:avLst/>
          </a:prstGeom>
          <a:solidFill>
            <a:srgbClr val="FFCC00"/>
          </a:solidFill>
          <a:ln w="6350" cap="rnd">
            <a:solidFill>
              <a:schemeClr val="tx1"/>
            </a:solidFill>
            <a:round/>
            <a:headEnd/>
            <a:tailEnd/>
          </a:ln>
        </p:spPr>
        <p:txBody>
          <a:bodyPr/>
          <a:lstStyle/>
          <a:p>
            <a:endParaRPr lang="en-US"/>
          </a:p>
        </p:txBody>
      </p:sp>
      <p:sp>
        <p:nvSpPr>
          <p:cNvPr id="318559" name="Oval 95"/>
          <p:cNvSpPr>
            <a:spLocks noChangeArrowheads="1"/>
          </p:cNvSpPr>
          <p:nvPr/>
        </p:nvSpPr>
        <p:spPr bwMode="auto">
          <a:xfrm>
            <a:off x="5081588" y="4425950"/>
            <a:ext cx="234950" cy="241300"/>
          </a:xfrm>
          <a:prstGeom prst="ellipse">
            <a:avLst/>
          </a:prstGeom>
          <a:solidFill>
            <a:srgbClr val="969696"/>
          </a:solidFill>
          <a:ln w="0">
            <a:solidFill>
              <a:srgbClr val="000000"/>
            </a:solidFill>
            <a:round/>
            <a:headEnd/>
            <a:tailEnd/>
          </a:ln>
        </p:spPr>
        <p:txBody>
          <a:bodyPr/>
          <a:lstStyle/>
          <a:p>
            <a:endParaRPr lang="en-US"/>
          </a:p>
        </p:txBody>
      </p:sp>
      <p:sp>
        <p:nvSpPr>
          <p:cNvPr id="318560" name="Oval 96"/>
          <p:cNvSpPr>
            <a:spLocks noChangeArrowheads="1"/>
          </p:cNvSpPr>
          <p:nvPr/>
        </p:nvSpPr>
        <p:spPr bwMode="auto">
          <a:xfrm>
            <a:off x="5081588" y="4425950"/>
            <a:ext cx="234950" cy="241300"/>
          </a:xfrm>
          <a:prstGeom prst="ellipse">
            <a:avLst/>
          </a:prstGeom>
          <a:solidFill>
            <a:srgbClr val="FFCC00"/>
          </a:solidFill>
          <a:ln w="6350" cap="rnd">
            <a:solidFill>
              <a:schemeClr val="tx1"/>
            </a:solidFill>
            <a:round/>
            <a:headEnd/>
            <a:tailEnd/>
          </a:ln>
        </p:spPr>
        <p:txBody>
          <a:bodyPr/>
          <a:lstStyle/>
          <a:p>
            <a:endParaRPr lang="en-US"/>
          </a:p>
        </p:txBody>
      </p:sp>
      <p:sp>
        <p:nvSpPr>
          <p:cNvPr id="318563" name="Oval 99"/>
          <p:cNvSpPr>
            <a:spLocks noChangeArrowheads="1"/>
          </p:cNvSpPr>
          <p:nvPr/>
        </p:nvSpPr>
        <p:spPr bwMode="auto">
          <a:xfrm>
            <a:off x="8475663" y="4548188"/>
            <a:ext cx="234950" cy="239712"/>
          </a:xfrm>
          <a:prstGeom prst="ellipse">
            <a:avLst/>
          </a:prstGeom>
          <a:solidFill>
            <a:srgbClr val="969696"/>
          </a:solidFill>
          <a:ln w="0">
            <a:solidFill>
              <a:srgbClr val="000000"/>
            </a:solidFill>
            <a:round/>
            <a:headEnd/>
            <a:tailEnd/>
          </a:ln>
        </p:spPr>
        <p:txBody>
          <a:bodyPr/>
          <a:lstStyle/>
          <a:p>
            <a:endParaRPr lang="en-US"/>
          </a:p>
        </p:txBody>
      </p:sp>
      <p:sp>
        <p:nvSpPr>
          <p:cNvPr id="318564" name="Oval 100"/>
          <p:cNvSpPr>
            <a:spLocks noChangeArrowheads="1"/>
          </p:cNvSpPr>
          <p:nvPr/>
        </p:nvSpPr>
        <p:spPr bwMode="auto">
          <a:xfrm>
            <a:off x="8475663" y="4548188"/>
            <a:ext cx="234950" cy="239712"/>
          </a:xfrm>
          <a:prstGeom prst="ellipse">
            <a:avLst/>
          </a:prstGeom>
          <a:solidFill>
            <a:srgbClr val="FFCC00"/>
          </a:solidFill>
          <a:ln w="6350" cap="rnd">
            <a:solidFill>
              <a:schemeClr val="tx1"/>
            </a:solidFill>
            <a:round/>
            <a:headEnd/>
            <a:tailEnd/>
          </a:ln>
        </p:spPr>
        <p:txBody>
          <a:bodyPr/>
          <a:lstStyle/>
          <a:p>
            <a:endParaRPr lang="en-US"/>
          </a:p>
        </p:txBody>
      </p:sp>
      <p:sp>
        <p:nvSpPr>
          <p:cNvPr id="318567" name="Oval 103"/>
          <p:cNvSpPr>
            <a:spLocks noChangeArrowheads="1"/>
          </p:cNvSpPr>
          <p:nvPr/>
        </p:nvSpPr>
        <p:spPr bwMode="auto">
          <a:xfrm>
            <a:off x="5568950" y="5118100"/>
            <a:ext cx="234950" cy="241300"/>
          </a:xfrm>
          <a:prstGeom prst="ellipse">
            <a:avLst/>
          </a:prstGeom>
          <a:solidFill>
            <a:srgbClr val="FFCC00"/>
          </a:solidFill>
          <a:ln w="0">
            <a:solidFill>
              <a:schemeClr val="tx1"/>
            </a:solidFill>
            <a:round/>
            <a:headEnd/>
            <a:tailEnd/>
          </a:ln>
        </p:spPr>
        <p:txBody>
          <a:bodyPr/>
          <a:lstStyle/>
          <a:p>
            <a:endParaRPr lang="en-US"/>
          </a:p>
        </p:txBody>
      </p:sp>
      <p:sp>
        <p:nvSpPr>
          <p:cNvPr id="318571" name="Oval 107"/>
          <p:cNvSpPr>
            <a:spLocks noChangeArrowheads="1"/>
          </p:cNvSpPr>
          <p:nvPr/>
        </p:nvSpPr>
        <p:spPr bwMode="auto">
          <a:xfrm>
            <a:off x="6511925" y="5359400"/>
            <a:ext cx="236538" cy="242888"/>
          </a:xfrm>
          <a:prstGeom prst="ellipse">
            <a:avLst/>
          </a:prstGeom>
          <a:solidFill>
            <a:srgbClr val="969696"/>
          </a:solidFill>
          <a:ln w="0">
            <a:solidFill>
              <a:srgbClr val="000000"/>
            </a:solidFill>
            <a:round/>
            <a:headEnd/>
            <a:tailEnd/>
          </a:ln>
        </p:spPr>
        <p:txBody>
          <a:bodyPr/>
          <a:lstStyle/>
          <a:p>
            <a:endParaRPr lang="en-US"/>
          </a:p>
        </p:txBody>
      </p:sp>
      <p:sp>
        <p:nvSpPr>
          <p:cNvPr id="318572" name="Oval 108"/>
          <p:cNvSpPr>
            <a:spLocks noChangeArrowheads="1"/>
          </p:cNvSpPr>
          <p:nvPr/>
        </p:nvSpPr>
        <p:spPr bwMode="auto">
          <a:xfrm>
            <a:off x="6511925" y="5359400"/>
            <a:ext cx="236538" cy="242888"/>
          </a:xfrm>
          <a:prstGeom prst="ellipse">
            <a:avLst/>
          </a:prstGeom>
          <a:solidFill>
            <a:srgbClr val="FFCC00"/>
          </a:solidFill>
          <a:ln w="6350" cap="rnd">
            <a:solidFill>
              <a:schemeClr val="tx1"/>
            </a:solidFill>
            <a:round/>
            <a:headEnd/>
            <a:tailEnd/>
          </a:ln>
        </p:spPr>
        <p:txBody>
          <a:bodyPr/>
          <a:lstStyle/>
          <a:p>
            <a:endParaRPr lang="en-US"/>
          </a:p>
        </p:txBody>
      </p:sp>
      <p:sp>
        <p:nvSpPr>
          <p:cNvPr id="318575" name="Oval 111"/>
          <p:cNvSpPr>
            <a:spLocks noChangeArrowheads="1"/>
          </p:cNvSpPr>
          <p:nvPr/>
        </p:nvSpPr>
        <p:spPr bwMode="auto">
          <a:xfrm>
            <a:off x="5207000" y="3749675"/>
            <a:ext cx="236538" cy="241300"/>
          </a:xfrm>
          <a:prstGeom prst="ellipse">
            <a:avLst/>
          </a:prstGeom>
          <a:solidFill>
            <a:srgbClr val="969696"/>
          </a:solidFill>
          <a:ln w="0">
            <a:solidFill>
              <a:srgbClr val="000000"/>
            </a:solidFill>
            <a:round/>
            <a:headEnd/>
            <a:tailEnd/>
          </a:ln>
        </p:spPr>
        <p:txBody>
          <a:bodyPr/>
          <a:lstStyle/>
          <a:p>
            <a:endParaRPr lang="en-US"/>
          </a:p>
        </p:txBody>
      </p:sp>
      <p:sp>
        <p:nvSpPr>
          <p:cNvPr id="318576" name="Oval 112"/>
          <p:cNvSpPr>
            <a:spLocks noChangeArrowheads="1"/>
          </p:cNvSpPr>
          <p:nvPr/>
        </p:nvSpPr>
        <p:spPr bwMode="auto">
          <a:xfrm>
            <a:off x="5207000" y="3749675"/>
            <a:ext cx="236538" cy="241300"/>
          </a:xfrm>
          <a:prstGeom prst="ellipse">
            <a:avLst/>
          </a:prstGeom>
          <a:solidFill>
            <a:srgbClr val="FFCC00"/>
          </a:solidFill>
          <a:ln w="6350" cap="rnd">
            <a:solidFill>
              <a:schemeClr val="tx1"/>
            </a:solidFill>
            <a:round/>
            <a:headEnd/>
            <a:tailEnd/>
          </a:ln>
        </p:spPr>
        <p:txBody>
          <a:bodyPr/>
          <a:lstStyle/>
          <a:p>
            <a:endParaRPr lang="en-US"/>
          </a:p>
        </p:txBody>
      </p:sp>
      <p:sp>
        <p:nvSpPr>
          <p:cNvPr id="318579" name="Oval 115"/>
          <p:cNvSpPr>
            <a:spLocks noChangeArrowheads="1"/>
          </p:cNvSpPr>
          <p:nvPr/>
        </p:nvSpPr>
        <p:spPr bwMode="auto">
          <a:xfrm>
            <a:off x="8437563" y="5265738"/>
            <a:ext cx="234950" cy="239712"/>
          </a:xfrm>
          <a:prstGeom prst="ellipse">
            <a:avLst/>
          </a:prstGeom>
          <a:solidFill>
            <a:srgbClr val="969696"/>
          </a:solidFill>
          <a:ln w="0">
            <a:solidFill>
              <a:srgbClr val="000000"/>
            </a:solidFill>
            <a:round/>
            <a:headEnd/>
            <a:tailEnd/>
          </a:ln>
        </p:spPr>
        <p:txBody>
          <a:bodyPr/>
          <a:lstStyle/>
          <a:p>
            <a:endParaRPr lang="en-US"/>
          </a:p>
        </p:txBody>
      </p:sp>
      <p:sp>
        <p:nvSpPr>
          <p:cNvPr id="318580" name="Oval 116"/>
          <p:cNvSpPr>
            <a:spLocks noChangeArrowheads="1"/>
          </p:cNvSpPr>
          <p:nvPr/>
        </p:nvSpPr>
        <p:spPr bwMode="auto">
          <a:xfrm>
            <a:off x="8437563" y="5265738"/>
            <a:ext cx="234950" cy="239712"/>
          </a:xfrm>
          <a:prstGeom prst="ellipse">
            <a:avLst/>
          </a:prstGeom>
          <a:solidFill>
            <a:srgbClr val="FFCC00"/>
          </a:solidFill>
          <a:ln w="6350" cap="rnd">
            <a:solidFill>
              <a:schemeClr val="tx1"/>
            </a:solidFill>
            <a:round/>
            <a:headEnd/>
            <a:tailEnd/>
          </a:ln>
        </p:spPr>
        <p:txBody>
          <a:bodyPr/>
          <a:lstStyle/>
          <a:p>
            <a:endParaRPr lang="en-US"/>
          </a:p>
        </p:txBody>
      </p:sp>
      <p:sp>
        <p:nvSpPr>
          <p:cNvPr id="318587" name="Rectangle 123"/>
          <p:cNvSpPr>
            <a:spLocks noChangeArrowheads="1"/>
          </p:cNvSpPr>
          <p:nvPr/>
        </p:nvSpPr>
        <p:spPr bwMode="auto">
          <a:xfrm>
            <a:off x="6119813" y="4117975"/>
            <a:ext cx="152400" cy="411163"/>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18588" name="Rectangle 124"/>
          <p:cNvSpPr>
            <a:spLocks noChangeArrowheads="1"/>
          </p:cNvSpPr>
          <p:nvPr/>
        </p:nvSpPr>
        <p:spPr bwMode="auto">
          <a:xfrm>
            <a:off x="6246813" y="4267200"/>
            <a:ext cx="107950" cy="258763"/>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1</a:t>
            </a:r>
            <a:endParaRPr lang="en-US">
              <a:latin typeface="Times New Roman" pitchFamily="18" charset="0"/>
            </a:endParaRPr>
          </a:p>
        </p:txBody>
      </p:sp>
      <p:sp>
        <p:nvSpPr>
          <p:cNvPr id="318589" name="Rectangle 125"/>
          <p:cNvSpPr>
            <a:spLocks noChangeArrowheads="1"/>
          </p:cNvSpPr>
          <p:nvPr/>
        </p:nvSpPr>
        <p:spPr bwMode="auto">
          <a:xfrm>
            <a:off x="8032750" y="4117975"/>
            <a:ext cx="152400" cy="411163"/>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18590" name="Rectangle 126"/>
          <p:cNvSpPr>
            <a:spLocks noChangeArrowheads="1"/>
          </p:cNvSpPr>
          <p:nvPr/>
        </p:nvSpPr>
        <p:spPr bwMode="auto">
          <a:xfrm>
            <a:off x="8180388" y="4289425"/>
            <a:ext cx="107950" cy="258763"/>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2</a:t>
            </a:r>
            <a:endParaRPr lang="en-US">
              <a:latin typeface="Times New Roman" pitchFamily="18" charset="0"/>
            </a:endParaRPr>
          </a:p>
        </p:txBody>
      </p:sp>
      <p:sp>
        <p:nvSpPr>
          <p:cNvPr id="318591" name="Rectangle 127"/>
          <p:cNvSpPr>
            <a:spLocks noChangeArrowheads="1"/>
          </p:cNvSpPr>
          <p:nvPr/>
        </p:nvSpPr>
        <p:spPr bwMode="auto">
          <a:xfrm>
            <a:off x="6140450" y="2159000"/>
            <a:ext cx="152400" cy="411163"/>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18592" name="Rectangle 128"/>
          <p:cNvSpPr>
            <a:spLocks noChangeArrowheads="1"/>
          </p:cNvSpPr>
          <p:nvPr/>
        </p:nvSpPr>
        <p:spPr bwMode="auto">
          <a:xfrm>
            <a:off x="6267450" y="2308225"/>
            <a:ext cx="107950" cy="258763"/>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3</a:t>
            </a:r>
            <a:endParaRPr lang="en-US">
              <a:latin typeface="Times New Roman" pitchFamily="18" charset="0"/>
            </a:endParaRPr>
          </a:p>
        </p:txBody>
      </p:sp>
      <p:sp>
        <p:nvSpPr>
          <p:cNvPr id="318593" name="Rectangle 129"/>
          <p:cNvSpPr>
            <a:spLocks noChangeArrowheads="1"/>
          </p:cNvSpPr>
          <p:nvPr/>
        </p:nvSpPr>
        <p:spPr bwMode="auto">
          <a:xfrm>
            <a:off x="8053388" y="2159000"/>
            <a:ext cx="152400" cy="411163"/>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18594" name="Rectangle 130"/>
          <p:cNvSpPr>
            <a:spLocks noChangeArrowheads="1"/>
          </p:cNvSpPr>
          <p:nvPr/>
        </p:nvSpPr>
        <p:spPr bwMode="auto">
          <a:xfrm>
            <a:off x="8201025" y="2328863"/>
            <a:ext cx="107950" cy="258762"/>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4</a:t>
            </a:r>
            <a:endParaRPr lang="en-US">
              <a:latin typeface="Times New Roman" pitchFamily="18" charset="0"/>
            </a:endParaRPr>
          </a:p>
        </p:txBody>
      </p:sp>
      <p:sp>
        <p:nvSpPr>
          <p:cNvPr id="318595" name="Rectangle 131"/>
          <p:cNvSpPr>
            <a:spLocks noChangeArrowheads="1"/>
          </p:cNvSpPr>
          <p:nvPr/>
        </p:nvSpPr>
        <p:spPr bwMode="auto">
          <a:xfrm>
            <a:off x="7262813" y="2887663"/>
            <a:ext cx="682625" cy="519112"/>
          </a:xfrm>
          <a:prstGeom prst="rect">
            <a:avLst/>
          </a:prstGeom>
          <a:noFill/>
          <a:ln w="38100" algn="ctr">
            <a:noFill/>
            <a:miter lim="800000"/>
            <a:headEnd/>
            <a:tailEnd/>
          </a:ln>
          <a:effectLst/>
        </p:spPr>
        <p:txBody>
          <a:bodyPr wrap="none">
            <a:spAutoFit/>
          </a:bodyPr>
          <a:lstStyle/>
          <a:p>
            <a:r>
              <a:rPr lang="en-US" altLang="zh-HK" sz="2800" i="1">
                <a:solidFill>
                  <a:srgbClr val="6600CC"/>
                </a:solidFill>
                <a:latin typeface="Times New Roman" pitchFamily="18" charset="0"/>
              </a:rPr>
              <a:t>m</a:t>
            </a:r>
            <a:r>
              <a:rPr lang="en-US" altLang="zh-HK" sz="2800" i="1" baseline="-25000">
                <a:solidFill>
                  <a:srgbClr val="6600CC"/>
                </a:solidFill>
                <a:latin typeface="Times New Roman" pitchFamily="18" charset="0"/>
              </a:rPr>
              <a:t>24</a:t>
            </a:r>
            <a:endParaRPr lang="en-US" sz="2800" i="1" baseline="-25000">
              <a:solidFill>
                <a:srgbClr val="6600CC"/>
              </a:solidFill>
              <a:latin typeface="Times New Roman" pitchFamily="18" charset="0"/>
            </a:endParaRPr>
          </a:p>
        </p:txBody>
      </p:sp>
      <p:sp>
        <p:nvSpPr>
          <p:cNvPr id="318471" name="Oval 7"/>
          <p:cNvSpPr>
            <a:spLocks noChangeAspect="1" noChangeArrowheads="1"/>
          </p:cNvSpPr>
          <p:nvPr/>
        </p:nvSpPr>
        <p:spPr bwMode="auto">
          <a:xfrm>
            <a:off x="5535613" y="3427413"/>
            <a:ext cx="1617662" cy="1617662"/>
          </a:xfrm>
          <a:prstGeom prst="ellipse">
            <a:avLst/>
          </a:prstGeom>
          <a:noFill/>
          <a:ln w="12700" algn="ctr">
            <a:solidFill>
              <a:srgbClr val="FFCC00"/>
            </a:solidFill>
            <a:prstDash val="dash"/>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84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500" fill="hold"/>
                                        <p:tgtEl>
                                          <p:spTgt spid="318512"/>
                                        </p:tgtEl>
                                        <p:attrNameLst>
                                          <p:attrName>fillcolor</p:attrName>
                                        </p:attrNameLst>
                                      </p:cBhvr>
                                      <p:to>
                                        <a:srgbClr val="CC0000"/>
                                      </p:to>
                                    </p:animClr>
                                    <p:set>
                                      <p:cBhvr>
                                        <p:cTn id="15" dur="500" fill="hold"/>
                                        <p:tgtEl>
                                          <p:spTgt spid="318512"/>
                                        </p:tgtEl>
                                        <p:attrNameLst>
                                          <p:attrName>fill.type</p:attrName>
                                        </p:attrNameLst>
                                      </p:cBhvr>
                                      <p:to>
                                        <p:strVal val="solid"/>
                                      </p:to>
                                    </p:set>
                                    <p:set>
                                      <p:cBhvr>
                                        <p:cTn id="16" dur="500" fill="hold"/>
                                        <p:tgtEl>
                                          <p:spTgt spid="318512"/>
                                        </p:tgtEl>
                                        <p:attrNameLst>
                                          <p:attrName>fill.on</p:attrName>
                                        </p:attrNameLst>
                                      </p:cBhvr>
                                      <p:to>
                                        <p:strVal val="true"/>
                                      </p:to>
                                    </p:set>
                                  </p:childTnLst>
                                </p:cTn>
                              </p:par>
                              <p:par>
                                <p:cTn id="17" presetID="1" presetClass="entr" presetSubtype="0" fill="hold" nodeType="withEffect">
                                  <p:stCondLst>
                                    <p:cond delay="0"/>
                                  </p:stCondLst>
                                  <p:childTnLst>
                                    <p:set>
                                      <p:cBhvr>
                                        <p:cTn id="18" dur="1" fill="hold">
                                          <p:stCondLst>
                                            <p:cond delay="0"/>
                                          </p:stCondLst>
                                        </p:cTn>
                                        <p:tgtEl>
                                          <p:spTgt spid="3185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8472"/>
                                        </p:tgtEl>
                                        <p:attrNameLst>
                                          <p:attrName>style.visibility</p:attrName>
                                        </p:attrNameLst>
                                      </p:cBhvr>
                                      <p:to>
                                        <p:strVal val="visible"/>
                                      </p:to>
                                    </p:set>
                                  </p:childTnLst>
                                </p:cTn>
                              </p:par>
                              <p:par>
                                <p:cTn id="23" presetID="1" presetClass="emph" presetSubtype="2" fill="hold" nodeType="withEffect">
                                  <p:stCondLst>
                                    <p:cond delay="0"/>
                                  </p:stCondLst>
                                  <p:childTnLst>
                                    <p:animClr clrSpc="rgb" dir="cw">
                                      <p:cBhvr>
                                        <p:cTn id="24" dur="500" fill="hold"/>
                                        <p:tgtEl>
                                          <p:spTgt spid="318548"/>
                                        </p:tgtEl>
                                        <p:attrNameLst>
                                          <p:attrName>fillcolor</p:attrName>
                                        </p:attrNameLst>
                                      </p:cBhvr>
                                      <p:to>
                                        <a:srgbClr val="CC0000"/>
                                      </p:to>
                                    </p:animClr>
                                    <p:set>
                                      <p:cBhvr>
                                        <p:cTn id="25" dur="500" fill="hold"/>
                                        <p:tgtEl>
                                          <p:spTgt spid="318548"/>
                                        </p:tgtEl>
                                        <p:attrNameLst>
                                          <p:attrName>fill.type</p:attrName>
                                        </p:attrNameLst>
                                      </p:cBhvr>
                                      <p:to>
                                        <p:strVal val="solid"/>
                                      </p:to>
                                    </p:set>
                                    <p:set>
                                      <p:cBhvr>
                                        <p:cTn id="26" dur="500" fill="hold"/>
                                        <p:tgtEl>
                                          <p:spTgt spid="318548"/>
                                        </p:tgtEl>
                                        <p:attrNameLst>
                                          <p:attrName>fill.on</p:attrName>
                                        </p:attrNameLst>
                                      </p:cBhvr>
                                      <p:to>
                                        <p:strVal val="true"/>
                                      </p:to>
                                    </p:set>
                                  </p:childTnLst>
                                </p:cTn>
                              </p:par>
                              <p:par>
                                <p:cTn id="27" presetID="1" presetClass="entr" presetSubtype="0" fill="hold" nodeType="withEffect">
                                  <p:stCondLst>
                                    <p:cond delay="0"/>
                                  </p:stCondLst>
                                  <p:childTnLst>
                                    <p:set>
                                      <p:cBhvr>
                                        <p:cTn id="28" dur="1" fill="hold">
                                          <p:stCondLst>
                                            <p:cond delay="0"/>
                                          </p:stCondLst>
                                        </p:cTn>
                                        <p:tgtEl>
                                          <p:spTgt spid="3185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8469"/>
                                        </p:tgtEl>
                                        <p:attrNameLst>
                                          <p:attrName>style.visibility</p:attrName>
                                        </p:attrNameLst>
                                      </p:cBhvr>
                                      <p:to>
                                        <p:strVal val="visible"/>
                                      </p:to>
                                    </p:set>
                                  </p:childTnLst>
                                </p:cTn>
                              </p:par>
                              <p:par>
                                <p:cTn id="33" presetID="1" presetClass="emph" presetSubtype="2" fill="hold" nodeType="withEffect">
                                  <p:stCondLst>
                                    <p:cond delay="0"/>
                                  </p:stCondLst>
                                  <p:childTnLst>
                                    <p:animClr clrSpc="rgb" dir="cw">
                                      <p:cBhvr>
                                        <p:cTn id="34" dur="500" fill="hold"/>
                                        <p:tgtEl>
                                          <p:spTgt spid="318544"/>
                                        </p:tgtEl>
                                        <p:attrNameLst>
                                          <p:attrName>fillcolor</p:attrName>
                                        </p:attrNameLst>
                                      </p:cBhvr>
                                      <p:to>
                                        <a:srgbClr val="CC0000"/>
                                      </p:to>
                                    </p:animClr>
                                    <p:set>
                                      <p:cBhvr>
                                        <p:cTn id="35" dur="500" fill="hold"/>
                                        <p:tgtEl>
                                          <p:spTgt spid="318544"/>
                                        </p:tgtEl>
                                        <p:attrNameLst>
                                          <p:attrName>fill.type</p:attrName>
                                        </p:attrNameLst>
                                      </p:cBhvr>
                                      <p:to>
                                        <p:strVal val="solid"/>
                                      </p:to>
                                    </p:set>
                                    <p:set>
                                      <p:cBhvr>
                                        <p:cTn id="36" dur="500" fill="hold"/>
                                        <p:tgtEl>
                                          <p:spTgt spid="318544"/>
                                        </p:tgtEl>
                                        <p:attrNameLst>
                                          <p:attrName>fill.on</p:attrName>
                                        </p:attrNameLst>
                                      </p:cBhvr>
                                      <p:to>
                                        <p:strVal val="true"/>
                                      </p:to>
                                    </p:set>
                                  </p:childTnLst>
                                </p:cTn>
                              </p:par>
                              <p:par>
                                <p:cTn id="37" presetID="1" presetClass="entr" presetSubtype="0" fill="hold" nodeType="withEffect">
                                  <p:stCondLst>
                                    <p:cond delay="0"/>
                                  </p:stCondLst>
                                  <p:childTnLst>
                                    <p:set>
                                      <p:cBhvr>
                                        <p:cTn id="38" dur="1" fill="hold">
                                          <p:stCondLst>
                                            <p:cond delay="0"/>
                                          </p:stCondLst>
                                        </p:cTn>
                                        <p:tgtEl>
                                          <p:spTgt spid="3185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8470"/>
                                        </p:tgtEl>
                                        <p:attrNameLst>
                                          <p:attrName>style.visibility</p:attrName>
                                        </p:attrNameLst>
                                      </p:cBhvr>
                                      <p:to>
                                        <p:strVal val="visible"/>
                                      </p:to>
                                    </p:set>
                                  </p:childTnLst>
                                </p:cTn>
                              </p:par>
                              <p:par>
                                <p:cTn id="43" presetID="1" presetClass="emph" presetSubtype="2" fill="hold" nodeType="withEffect">
                                  <p:stCondLst>
                                    <p:cond delay="0"/>
                                  </p:stCondLst>
                                  <p:childTnLst>
                                    <p:animClr clrSpc="rgb" dir="cw">
                                      <p:cBhvr>
                                        <p:cTn id="44" dur="500" fill="hold"/>
                                        <p:tgtEl>
                                          <p:spTgt spid="318540"/>
                                        </p:tgtEl>
                                        <p:attrNameLst>
                                          <p:attrName>fillcolor</p:attrName>
                                        </p:attrNameLst>
                                      </p:cBhvr>
                                      <p:to>
                                        <a:srgbClr val="CC0000"/>
                                      </p:to>
                                    </p:animClr>
                                    <p:set>
                                      <p:cBhvr>
                                        <p:cTn id="45" dur="500" fill="hold"/>
                                        <p:tgtEl>
                                          <p:spTgt spid="318540"/>
                                        </p:tgtEl>
                                        <p:attrNameLst>
                                          <p:attrName>fill.type</p:attrName>
                                        </p:attrNameLst>
                                      </p:cBhvr>
                                      <p:to>
                                        <p:strVal val="solid"/>
                                      </p:to>
                                    </p:set>
                                    <p:set>
                                      <p:cBhvr>
                                        <p:cTn id="46" dur="500" fill="hold"/>
                                        <p:tgtEl>
                                          <p:spTgt spid="318540"/>
                                        </p:tgtEl>
                                        <p:attrNameLst>
                                          <p:attrName>fill.on</p:attrName>
                                        </p:attrNameLst>
                                      </p:cBhvr>
                                      <p:to>
                                        <p:strVal val="true"/>
                                      </p:to>
                                    </p:set>
                                  </p:childTnLst>
                                </p:cTn>
                              </p:par>
                              <p:par>
                                <p:cTn id="47" presetID="1" presetClass="entr" presetSubtype="0" fill="hold" nodeType="withEffect">
                                  <p:stCondLst>
                                    <p:cond delay="0"/>
                                  </p:stCondLst>
                                  <p:childTnLst>
                                    <p:set>
                                      <p:cBhvr>
                                        <p:cTn id="48" dur="1" fill="hold">
                                          <p:stCondLst>
                                            <p:cond delay="0"/>
                                          </p:stCondLst>
                                        </p:cTn>
                                        <p:tgtEl>
                                          <p:spTgt spid="31859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1846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1847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31847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1847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8467">
                                            <p:txEl>
                                              <p:pRg st="2" end="2"/>
                                            </p:txEl>
                                          </p:spTgt>
                                        </p:tgtEl>
                                        <p:attrNameLst>
                                          <p:attrName>style.visibility</p:attrName>
                                        </p:attrNameLst>
                                      </p:cBhvr>
                                      <p:to>
                                        <p:strVal val="visible"/>
                                      </p:to>
                                    </p:set>
                                  </p:childTnLst>
                                </p:cTn>
                              </p:par>
                              <p:par>
                                <p:cTn id="63" presetID="1" presetClass="exit" presetSubtype="0" fill="hold" grpId="2" nodeType="withEffect">
                                  <p:stCondLst>
                                    <p:cond delay="0"/>
                                  </p:stCondLst>
                                  <p:childTnLst>
                                    <p:set>
                                      <p:cBhvr>
                                        <p:cTn id="64" dur="1" fill="hold">
                                          <p:stCondLst>
                                            <p:cond delay="0"/>
                                          </p:stCondLst>
                                        </p:cTn>
                                        <p:tgtEl>
                                          <p:spTgt spid="318470"/>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318469"/>
                                        </p:tgtEl>
                                        <p:attrNameLst>
                                          <p:attrName>style.visibility</p:attrName>
                                        </p:attrNameLst>
                                      </p:cBhvr>
                                      <p:to>
                                        <p:strVal val="hidden"/>
                                      </p:to>
                                    </p:set>
                                  </p:childTnLst>
                                </p:cTn>
                              </p:par>
                              <p:par>
                                <p:cTn id="67" presetID="1" presetClass="exit" presetSubtype="0" fill="hold" grpId="2" nodeType="withEffect">
                                  <p:stCondLst>
                                    <p:cond delay="0"/>
                                  </p:stCondLst>
                                  <p:childTnLst>
                                    <p:set>
                                      <p:cBhvr>
                                        <p:cTn id="68" dur="1" fill="hold">
                                          <p:stCondLst>
                                            <p:cond delay="0"/>
                                          </p:stCondLst>
                                        </p:cTn>
                                        <p:tgtEl>
                                          <p:spTgt spid="318471"/>
                                        </p:tgtEl>
                                        <p:attrNameLst>
                                          <p:attrName>style.visibility</p:attrName>
                                        </p:attrNameLst>
                                      </p:cBhvr>
                                      <p:to>
                                        <p:strVal val="hidden"/>
                                      </p:to>
                                    </p:set>
                                  </p:childTnLst>
                                </p:cTn>
                              </p:par>
                              <p:par>
                                <p:cTn id="69" presetID="1" presetClass="exit" presetSubtype="0" fill="hold" grpId="2" nodeType="withEffect">
                                  <p:stCondLst>
                                    <p:cond delay="0"/>
                                  </p:stCondLst>
                                  <p:childTnLst>
                                    <p:set>
                                      <p:cBhvr>
                                        <p:cTn id="70" dur="1" fill="hold">
                                          <p:stCondLst>
                                            <p:cond delay="0"/>
                                          </p:stCondLst>
                                        </p:cTn>
                                        <p:tgtEl>
                                          <p:spTgt spid="31847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1847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847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18476"/>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31859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184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1847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1847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848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18467">
                                            <p:txEl>
                                              <p:pRg st="4" end="4"/>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1848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1848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1848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3" presetClass="emph" presetSubtype="0" fill="hold" grpId="1" nodeType="clickEffect">
                                  <p:stCondLst>
                                    <p:cond delay="0"/>
                                  </p:stCondLst>
                                  <p:childTnLst>
                                    <p:animClr clrSpc="hsl" dir="cw">
                                      <p:cBhvr override="childStyle">
                                        <p:cTn id="114" dur="500" fill="hold"/>
                                        <p:tgtEl>
                                          <p:spTgt spid="318481"/>
                                        </p:tgtEl>
                                        <p:attrNameLst>
                                          <p:attrName>style.color</p:attrName>
                                        </p:attrNameLst>
                                      </p:cBhvr>
                                      <p:by>
                                        <p:hsl h="10842353" s="0" l="0"/>
                                      </p:by>
                                    </p:animClr>
                                    <p:animClr clrSpc="hsl" dir="cw">
                                      <p:cBhvr>
                                        <p:cTn id="115" dur="500" fill="hold"/>
                                        <p:tgtEl>
                                          <p:spTgt spid="318481"/>
                                        </p:tgtEl>
                                        <p:attrNameLst>
                                          <p:attrName>fillcolor</p:attrName>
                                        </p:attrNameLst>
                                      </p:cBhvr>
                                      <p:by>
                                        <p:hsl h="10842353" s="0" l="0"/>
                                      </p:by>
                                    </p:animClr>
                                    <p:animClr clrSpc="hsl" dir="cw">
                                      <p:cBhvr>
                                        <p:cTn id="116" dur="500" fill="hold"/>
                                        <p:tgtEl>
                                          <p:spTgt spid="318481"/>
                                        </p:tgtEl>
                                        <p:attrNameLst>
                                          <p:attrName>stroke.color</p:attrName>
                                        </p:attrNameLst>
                                      </p:cBhvr>
                                      <p:by>
                                        <p:hsl h="10842353" s="0" l="0"/>
                                      </p:by>
                                    </p:animClr>
                                    <p:set>
                                      <p:cBhvr>
                                        <p:cTn id="117" dur="500" fill="hold"/>
                                        <p:tgtEl>
                                          <p:spTgt spid="318481"/>
                                        </p:tgtEl>
                                        <p:attrNameLst>
                                          <p:attrName>fill.type</p:attrName>
                                        </p:attrNameLst>
                                      </p:cBhvr>
                                      <p:to>
                                        <p:strVal val="solid"/>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318484"/>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18485"/>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31848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318487"/>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318488"/>
                                        </p:tgtEl>
                                        <p:attrNameLst>
                                          <p:attrName>style.visibility</p:attrName>
                                        </p:attrNameLst>
                                      </p:cBhvr>
                                      <p:to>
                                        <p:strVal val="visible"/>
                                      </p:to>
                                    </p:set>
                                    <p:animEffect transition="in" filter="blinds(horizontal)">
                                      <p:cBhvr>
                                        <p:cTn id="138" dur="500"/>
                                        <p:tgtEl>
                                          <p:spTgt spid="318488"/>
                                        </p:tgtEl>
                                      </p:cBhvr>
                                    </p:animEffec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318467">
                                            <p:txEl>
                                              <p:pRg st="6" end="6"/>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318476"/>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318474"/>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318475"/>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318473"/>
                                        </p:tgtEl>
                                        <p:attrNameLst>
                                          <p:attrName>style.visibility</p:attrName>
                                        </p:attrNameLst>
                                      </p:cBhvr>
                                      <p:to>
                                        <p:strVal val="hidden"/>
                                      </p:to>
                                    </p:set>
                                  </p:childTnLst>
                                </p:cTn>
                              </p:par>
                              <p:par>
                                <p:cTn id="153" presetID="1" presetClass="exit" presetSubtype="0" fill="hold" grpId="1" nodeType="withEffect">
                                  <p:stCondLst>
                                    <p:cond delay="0"/>
                                  </p:stCondLst>
                                  <p:childTnLst>
                                    <p:set>
                                      <p:cBhvr>
                                        <p:cTn id="154" dur="1" fill="hold">
                                          <p:stCondLst>
                                            <p:cond delay="0"/>
                                          </p:stCondLst>
                                        </p:cTn>
                                        <p:tgtEl>
                                          <p:spTgt spid="318486"/>
                                        </p:tgtEl>
                                        <p:attrNameLst>
                                          <p:attrName>style.visibility</p:attrName>
                                        </p:attrNameLst>
                                      </p:cBhvr>
                                      <p:to>
                                        <p:strVal val="hidden"/>
                                      </p:to>
                                    </p:set>
                                  </p:childTnLst>
                                </p:cTn>
                              </p:par>
                              <p:par>
                                <p:cTn id="155" presetID="1" presetClass="exit" presetSubtype="0" fill="hold" grpId="1" nodeType="withEffect">
                                  <p:stCondLst>
                                    <p:cond delay="0"/>
                                  </p:stCondLst>
                                  <p:childTnLst>
                                    <p:set>
                                      <p:cBhvr>
                                        <p:cTn id="156" dur="1" fill="hold">
                                          <p:stCondLst>
                                            <p:cond delay="0"/>
                                          </p:stCondLst>
                                        </p:cTn>
                                        <p:tgtEl>
                                          <p:spTgt spid="318485"/>
                                        </p:tgtEl>
                                        <p:attrNameLst>
                                          <p:attrName>style.visibility</p:attrName>
                                        </p:attrNameLst>
                                      </p:cBhvr>
                                      <p:to>
                                        <p:strVal val="hidden"/>
                                      </p:to>
                                    </p:set>
                                  </p:childTnLst>
                                </p:cTn>
                              </p:par>
                              <p:par>
                                <p:cTn id="157" presetID="1" presetClass="exit" presetSubtype="0" fill="hold" grpId="1" nodeType="withEffect">
                                  <p:stCondLst>
                                    <p:cond delay="0"/>
                                  </p:stCondLst>
                                  <p:childTnLst>
                                    <p:set>
                                      <p:cBhvr>
                                        <p:cTn id="158" dur="1" fill="hold">
                                          <p:stCondLst>
                                            <p:cond delay="0"/>
                                          </p:stCondLst>
                                        </p:cTn>
                                        <p:tgtEl>
                                          <p:spTgt spid="318484"/>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318487"/>
                                        </p:tgtEl>
                                        <p:attrNameLst>
                                          <p:attrName>style.visibility</p:attrName>
                                        </p:attrNameLst>
                                      </p:cBhvr>
                                      <p:to>
                                        <p:strVal val="hidden"/>
                                      </p:to>
                                    </p:set>
                                  </p:childTnLst>
                                </p:cTn>
                              </p:par>
                              <p:par>
                                <p:cTn id="161" presetID="1" presetClass="exit" presetSubtype="0" fill="hold" grpId="2" nodeType="withEffect">
                                  <p:stCondLst>
                                    <p:cond delay="0"/>
                                  </p:stCondLst>
                                  <p:childTnLst>
                                    <p:set>
                                      <p:cBhvr>
                                        <p:cTn id="162" dur="1" fill="hold">
                                          <p:stCondLst>
                                            <p:cond delay="0"/>
                                          </p:stCondLst>
                                        </p:cTn>
                                        <p:tgtEl>
                                          <p:spTgt spid="318481"/>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318482"/>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318483"/>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318480"/>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318479"/>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318477"/>
                                        </p:tgtEl>
                                        <p:attrNameLst>
                                          <p:attrName>style.visibility</p:attrName>
                                        </p:attrNameLst>
                                      </p:cBhvr>
                                      <p:to>
                                        <p:strVal val="hidden"/>
                                      </p:to>
                                    </p:set>
                                  </p:childTnLst>
                                </p:cTn>
                              </p:par>
                              <p:par>
                                <p:cTn id="173" presetID="1" presetClass="exit" presetSubtype="0" fill="hold" grpId="3" nodeType="withEffect">
                                  <p:stCondLst>
                                    <p:cond delay="0"/>
                                  </p:stCondLst>
                                  <p:childTnLst>
                                    <p:set>
                                      <p:cBhvr>
                                        <p:cTn id="174" dur="1" fill="hold">
                                          <p:stCondLst>
                                            <p:cond delay="0"/>
                                          </p:stCondLst>
                                        </p:cTn>
                                        <p:tgtEl>
                                          <p:spTgt spid="318595"/>
                                        </p:tgtEl>
                                        <p:attrNameLst>
                                          <p:attrName>style.visibility</p:attrName>
                                        </p:attrNameLst>
                                      </p:cBhvr>
                                      <p:to>
                                        <p:strVal val="hidden"/>
                                      </p:to>
                                    </p:set>
                                  </p:childTnLst>
                                </p:cTn>
                              </p:par>
                            </p:childTnLst>
                          </p:cTn>
                        </p:par>
                        <p:par>
                          <p:cTn id="175" fill="hold">
                            <p:stCondLst>
                              <p:cond delay="0"/>
                            </p:stCondLst>
                            <p:childTnLst>
                              <p:par>
                                <p:cTn id="176" presetID="1" presetClass="emph" presetSubtype="2" fill="hold" nodeType="afterEffect">
                                  <p:stCondLst>
                                    <p:cond delay="0"/>
                                  </p:stCondLst>
                                  <p:childTnLst>
                                    <p:animClr clrSpc="rgb" dir="cw">
                                      <p:cBhvr>
                                        <p:cTn id="177" dur="500" fill="hold"/>
                                        <p:tgtEl>
                                          <p:spTgt spid="318548"/>
                                        </p:tgtEl>
                                        <p:attrNameLst>
                                          <p:attrName>fillcolor</p:attrName>
                                        </p:attrNameLst>
                                      </p:cBhvr>
                                      <p:to>
                                        <a:srgbClr val="CC0000"/>
                                      </p:to>
                                    </p:animClr>
                                    <p:set>
                                      <p:cBhvr>
                                        <p:cTn id="178" dur="500" fill="hold"/>
                                        <p:tgtEl>
                                          <p:spTgt spid="318548"/>
                                        </p:tgtEl>
                                        <p:attrNameLst>
                                          <p:attrName>fill.type</p:attrName>
                                        </p:attrNameLst>
                                      </p:cBhvr>
                                      <p:to>
                                        <p:strVal val="solid"/>
                                      </p:to>
                                    </p:set>
                                    <p:set>
                                      <p:cBhvr>
                                        <p:cTn id="179" dur="500" fill="hold"/>
                                        <p:tgtEl>
                                          <p:spTgt spid="318548"/>
                                        </p:tgtEl>
                                        <p:attrNameLst>
                                          <p:attrName>fill.on</p:attrName>
                                        </p:attrNameLst>
                                      </p:cBhvr>
                                      <p:to>
                                        <p:strVal val="true"/>
                                      </p:to>
                                    </p:set>
                                  </p:childTnLst>
                                </p:cTn>
                              </p:par>
                              <p:par>
                                <p:cTn id="180" presetID="1" presetClass="emph" presetSubtype="2" fill="hold" nodeType="withEffect">
                                  <p:stCondLst>
                                    <p:cond delay="0"/>
                                  </p:stCondLst>
                                  <p:childTnLst>
                                    <p:animClr clrSpc="rgb" dir="cw">
                                      <p:cBhvr>
                                        <p:cTn id="181" dur="500" fill="hold"/>
                                        <p:tgtEl>
                                          <p:spTgt spid="318552"/>
                                        </p:tgtEl>
                                        <p:attrNameLst>
                                          <p:attrName>fillcolor</p:attrName>
                                        </p:attrNameLst>
                                      </p:cBhvr>
                                      <p:to>
                                        <a:srgbClr val="CC0000"/>
                                      </p:to>
                                    </p:animClr>
                                    <p:set>
                                      <p:cBhvr>
                                        <p:cTn id="182" dur="500" fill="hold"/>
                                        <p:tgtEl>
                                          <p:spTgt spid="318552"/>
                                        </p:tgtEl>
                                        <p:attrNameLst>
                                          <p:attrName>fill.type</p:attrName>
                                        </p:attrNameLst>
                                      </p:cBhvr>
                                      <p:to>
                                        <p:strVal val="solid"/>
                                      </p:to>
                                    </p:set>
                                    <p:set>
                                      <p:cBhvr>
                                        <p:cTn id="183" dur="500" fill="hold"/>
                                        <p:tgtEl>
                                          <p:spTgt spid="318552"/>
                                        </p:tgtEl>
                                        <p:attrNameLst>
                                          <p:attrName>fill.on</p:attrName>
                                        </p:attrNameLst>
                                      </p:cBhvr>
                                      <p:to>
                                        <p:strVal val="true"/>
                                      </p:to>
                                    </p:set>
                                  </p:childTnLst>
                                </p:cTn>
                              </p:par>
                              <p:par>
                                <p:cTn id="184" presetID="1" presetClass="emph" presetSubtype="2" fill="hold" nodeType="withEffect">
                                  <p:stCondLst>
                                    <p:cond delay="0"/>
                                  </p:stCondLst>
                                  <p:childTnLst>
                                    <p:animClr clrSpc="rgb" dir="cw">
                                      <p:cBhvr>
                                        <p:cTn id="185" dur="500" fill="hold"/>
                                        <p:tgtEl>
                                          <p:spTgt spid="318507"/>
                                        </p:tgtEl>
                                        <p:attrNameLst>
                                          <p:attrName>fillcolor</p:attrName>
                                        </p:attrNameLst>
                                      </p:cBhvr>
                                      <p:to>
                                        <a:srgbClr val="CC0000"/>
                                      </p:to>
                                    </p:animClr>
                                    <p:set>
                                      <p:cBhvr>
                                        <p:cTn id="186" dur="500" fill="hold"/>
                                        <p:tgtEl>
                                          <p:spTgt spid="318507"/>
                                        </p:tgtEl>
                                        <p:attrNameLst>
                                          <p:attrName>fill.type</p:attrName>
                                        </p:attrNameLst>
                                      </p:cBhvr>
                                      <p:to>
                                        <p:strVal val="solid"/>
                                      </p:to>
                                    </p:set>
                                    <p:set>
                                      <p:cBhvr>
                                        <p:cTn id="187" dur="500" fill="hold"/>
                                        <p:tgtEl>
                                          <p:spTgt spid="318507"/>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500" fill="hold"/>
                                        <p:tgtEl>
                                          <p:spTgt spid="318523"/>
                                        </p:tgtEl>
                                        <p:attrNameLst>
                                          <p:attrName>fillcolor</p:attrName>
                                        </p:attrNameLst>
                                      </p:cBhvr>
                                      <p:to>
                                        <a:srgbClr val="CC0000"/>
                                      </p:to>
                                    </p:animClr>
                                    <p:set>
                                      <p:cBhvr>
                                        <p:cTn id="190" dur="500" fill="hold"/>
                                        <p:tgtEl>
                                          <p:spTgt spid="318523"/>
                                        </p:tgtEl>
                                        <p:attrNameLst>
                                          <p:attrName>fill.type</p:attrName>
                                        </p:attrNameLst>
                                      </p:cBhvr>
                                      <p:to>
                                        <p:strVal val="solid"/>
                                      </p:to>
                                    </p:set>
                                    <p:set>
                                      <p:cBhvr>
                                        <p:cTn id="191" dur="500" fill="hold"/>
                                        <p:tgtEl>
                                          <p:spTgt spid="318523"/>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500" fill="hold"/>
                                        <p:tgtEl>
                                          <p:spTgt spid="318544"/>
                                        </p:tgtEl>
                                        <p:attrNameLst>
                                          <p:attrName>fillcolor</p:attrName>
                                        </p:attrNameLst>
                                      </p:cBhvr>
                                      <p:to>
                                        <a:srgbClr val="CC0000"/>
                                      </p:to>
                                    </p:animClr>
                                    <p:set>
                                      <p:cBhvr>
                                        <p:cTn id="194" dur="500" fill="hold"/>
                                        <p:tgtEl>
                                          <p:spTgt spid="318544"/>
                                        </p:tgtEl>
                                        <p:attrNameLst>
                                          <p:attrName>fill.type</p:attrName>
                                        </p:attrNameLst>
                                      </p:cBhvr>
                                      <p:to>
                                        <p:strVal val="solid"/>
                                      </p:to>
                                    </p:set>
                                    <p:set>
                                      <p:cBhvr>
                                        <p:cTn id="195" dur="500" fill="hold"/>
                                        <p:tgtEl>
                                          <p:spTgt spid="318544"/>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500" fill="hold"/>
                                        <p:tgtEl>
                                          <p:spTgt spid="318512"/>
                                        </p:tgtEl>
                                        <p:attrNameLst>
                                          <p:attrName>fillcolor</p:attrName>
                                        </p:attrNameLst>
                                      </p:cBhvr>
                                      <p:to>
                                        <a:srgbClr val="CC0000"/>
                                      </p:to>
                                    </p:animClr>
                                    <p:set>
                                      <p:cBhvr>
                                        <p:cTn id="198" dur="500" fill="hold"/>
                                        <p:tgtEl>
                                          <p:spTgt spid="318512"/>
                                        </p:tgtEl>
                                        <p:attrNameLst>
                                          <p:attrName>fill.type</p:attrName>
                                        </p:attrNameLst>
                                      </p:cBhvr>
                                      <p:to>
                                        <p:strVal val="solid"/>
                                      </p:to>
                                    </p:set>
                                    <p:set>
                                      <p:cBhvr>
                                        <p:cTn id="199" dur="500" fill="hold"/>
                                        <p:tgtEl>
                                          <p:spTgt spid="318512"/>
                                        </p:tgtEl>
                                        <p:attrNameLst>
                                          <p:attrName>fill.on</p:attrName>
                                        </p:attrNameLst>
                                      </p:cBhvr>
                                      <p:to>
                                        <p:strVal val="true"/>
                                      </p:to>
                                    </p:set>
                                  </p:childTnLst>
                                </p:cTn>
                              </p:par>
                              <p:par>
                                <p:cTn id="200" presetID="1" presetClass="emph" presetSubtype="2" fill="hold" nodeType="withEffect">
                                  <p:stCondLst>
                                    <p:cond delay="0"/>
                                  </p:stCondLst>
                                  <p:childTnLst>
                                    <p:animClr clrSpc="rgb" dir="cw">
                                      <p:cBhvr>
                                        <p:cTn id="201" dur="500" fill="hold"/>
                                        <p:tgtEl>
                                          <p:spTgt spid="318540"/>
                                        </p:tgtEl>
                                        <p:attrNameLst>
                                          <p:attrName>fillcolor</p:attrName>
                                        </p:attrNameLst>
                                      </p:cBhvr>
                                      <p:to>
                                        <a:srgbClr val="CC0000"/>
                                      </p:to>
                                    </p:animClr>
                                    <p:set>
                                      <p:cBhvr>
                                        <p:cTn id="202" dur="500" fill="hold"/>
                                        <p:tgtEl>
                                          <p:spTgt spid="318540"/>
                                        </p:tgtEl>
                                        <p:attrNameLst>
                                          <p:attrName>fill.type</p:attrName>
                                        </p:attrNameLst>
                                      </p:cBhvr>
                                      <p:to>
                                        <p:strVal val="solid"/>
                                      </p:to>
                                    </p:set>
                                    <p:set>
                                      <p:cBhvr>
                                        <p:cTn id="203" dur="500" fill="hold"/>
                                        <p:tgtEl>
                                          <p:spTgt spid="3185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animBg="1"/>
      <p:bldP spid="318469" grpId="1" animBg="1"/>
      <p:bldP spid="318469" grpId="2" animBg="1"/>
      <p:bldP spid="318470" grpId="0" animBg="1"/>
      <p:bldP spid="318470" grpId="1" animBg="1"/>
      <p:bldP spid="318470" grpId="2" animBg="1"/>
      <p:bldP spid="318472" grpId="0" animBg="1"/>
      <p:bldP spid="318472" grpId="1" animBg="1"/>
      <p:bldP spid="318472" grpId="2" animBg="1"/>
      <p:bldP spid="318477" grpId="0"/>
      <p:bldP spid="318477" grpId="1"/>
      <p:bldP spid="318479" grpId="0"/>
      <p:bldP spid="318479" grpId="1"/>
      <p:bldP spid="318480" grpId="0"/>
      <p:bldP spid="318480" grpId="1"/>
      <p:bldP spid="318481" grpId="0" animBg="1"/>
      <p:bldP spid="318481" grpId="1" animBg="1"/>
      <p:bldP spid="318481" grpId="2" animBg="1"/>
      <p:bldP spid="318482" grpId="0" animBg="1"/>
      <p:bldP spid="318482" grpId="1" animBg="1"/>
      <p:bldP spid="318483" grpId="0" animBg="1"/>
      <p:bldP spid="318483" grpId="1" animBg="1"/>
      <p:bldP spid="318484" grpId="0" animBg="1"/>
      <p:bldP spid="318484" grpId="1" animBg="1"/>
      <p:bldP spid="318485" grpId="0" animBg="1"/>
      <p:bldP spid="318485" grpId="1" animBg="1"/>
      <p:bldP spid="318486" grpId="0" animBg="1"/>
      <p:bldP spid="318486" grpId="1" animBg="1"/>
      <p:bldP spid="318487" grpId="0" animBg="1"/>
      <p:bldP spid="318487" grpId="1" animBg="1"/>
      <p:bldP spid="318488" grpId="0" animBg="1"/>
      <p:bldP spid="318595" grpId="2"/>
      <p:bldP spid="318595" grpId="3"/>
      <p:bldP spid="318471" grpId="0" animBg="1"/>
      <p:bldP spid="318471" grpId="1" animBg="1"/>
      <p:bldP spid="318471" grpId="2"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3"/>
          <p:cNvSpPr>
            <a:spLocks noGrp="1"/>
          </p:cNvSpPr>
          <p:nvPr>
            <p:ph type="sldNum" sz="quarter" idx="10"/>
          </p:nvPr>
        </p:nvSpPr>
        <p:spPr/>
        <p:txBody>
          <a:bodyPr/>
          <a:lstStyle/>
          <a:p>
            <a:fld id="{4CAF54A6-F454-4F15-B3BD-5338330F5537}" type="slidenum">
              <a:rPr lang="en-US" altLang="ko-KR"/>
              <a:pPr/>
              <a:t>113</a:t>
            </a:fld>
            <a:endParaRPr lang="en-US" altLang="ko-KR"/>
          </a:p>
        </p:txBody>
      </p:sp>
      <p:sp>
        <p:nvSpPr>
          <p:cNvPr id="66" name="Date Placeholder 4"/>
          <p:cNvSpPr>
            <a:spLocks noGrp="1"/>
          </p:cNvSpPr>
          <p:nvPr>
            <p:ph type="dt" sz="half" idx="11"/>
          </p:nvPr>
        </p:nvSpPr>
        <p:spPr/>
        <p:txBody>
          <a:bodyPr/>
          <a:lstStyle/>
          <a:p>
            <a:r>
              <a:rPr lang="en-US"/>
              <a:t>Tutorial: ICDM 2008</a:t>
            </a:r>
            <a:endParaRPr lang="en-US" altLang="ko-KR"/>
          </a:p>
        </p:txBody>
      </p:sp>
      <p:sp>
        <p:nvSpPr>
          <p:cNvPr id="67" name="Footer Placeholder 5"/>
          <p:cNvSpPr>
            <a:spLocks noGrp="1"/>
          </p:cNvSpPr>
          <p:nvPr>
            <p:ph type="ftr" sz="quarter" idx="12"/>
          </p:nvPr>
        </p:nvSpPr>
        <p:spPr/>
        <p:txBody>
          <a:bodyPr/>
          <a:lstStyle/>
          <a:p>
            <a:r>
              <a:rPr lang="en-US" altLang="ko-KR"/>
              <a:t>Mohamed F. Mokbel</a:t>
            </a:r>
          </a:p>
        </p:txBody>
      </p:sp>
      <p:sp>
        <p:nvSpPr>
          <p:cNvPr id="357494" name="Oval 118"/>
          <p:cNvSpPr>
            <a:spLocks noChangeArrowheads="1"/>
          </p:cNvSpPr>
          <p:nvPr/>
        </p:nvSpPr>
        <p:spPr bwMode="auto">
          <a:xfrm>
            <a:off x="5529263" y="5249863"/>
            <a:ext cx="234950" cy="241300"/>
          </a:xfrm>
          <a:prstGeom prst="ellipse">
            <a:avLst/>
          </a:prstGeom>
          <a:solidFill>
            <a:srgbClr val="FFCC00"/>
          </a:solidFill>
          <a:ln w="12700">
            <a:solidFill>
              <a:schemeClr val="tx1"/>
            </a:solidFill>
            <a:round/>
            <a:headEnd/>
            <a:tailEnd/>
          </a:ln>
        </p:spPr>
        <p:txBody>
          <a:bodyPr/>
          <a:lstStyle/>
          <a:p>
            <a:endParaRPr lang="en-US"/>
          </a:p>
        </p:txBody>
      </p:sp>
      <p:sp>
        <p:nvSpPr>
          <p:cNvPr id="357423" name="Rectangle 47"/>
          <p:cNvSpPr>
            <a:spLocks noChangeArrowheads="1"/>
          </p:cNvSpPr>
          <p:nvPr/>
        </p:nvSpPr>
        <p:spPr bwMode="auto">
          <a:xfrm>
            <a:off x="6315075" y="2738438"/>
            <a:ext cx="1571625" cy="1609725"/>
          </a:xfrm>
          <a:prstGeom prst="rect">
            <a:avLst/>
          </a:prstGeom>
          <a:solidFill>
            <a:srgbClr val="FFCC99">
              <a:alpha val="50000"/>
            </a:srgbClr>
          </a:solidFill>
          <a:ln w="60325" cap="rnd">
            <a:solidFill>
              <a:srgbClr val="A50021"/>
            </a:solidFill>
            <a:round/>
            <a:headEnd/>
            <a:tailEnd/>
          </a:ln>
        </p:spPr>
        <p:txBody>
          <a:bodyPr/>
          <a:lstStyle/>
          <a:p>
            <a:endParaRPr lang="en-US"/>
          </a:p>
        </p:txBody>
      </p:sp>
      <p:sp>
        <p:nvSpPr>
          <p:cNvPr id="357378" name="Rectangle 2"/>
          <p:cNvSpPr>
            <a:spLocks noGrp="1" noChangeArrowheads="1"/>
          </p:cNvSpPr>
          <p:nvPr>
            <p:ph type="title"/>
          </p:nvPr>
        </p:nvSpPr>
        <p:spPr>
          <a:xfrm>
            <a:off x="117475" y="93663"/>
            <a:ext cx="8610600" cy="762000"/>
          </a:xfrm>
        </p:spPr>
        <p:txBody>
          <a:bodyPr/>
          <a:lstStyle/>
          <a:p>
            <a:r>
              <a:rPr lang="en-US" sz="2800"/>
              <a:t>Nearest-Neighbor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 Finding an Optimal Range</a:t>
            </a:r>
          </a:p>
        </p:txBody>
      </p:sp>
      <p:sp>
        <p:nvSpPr>
          <p:cNvPr id="357379" name="Rectangle 3"/>
          <p:cNvSpPr>
            <a:spLocks noChangeArrowheads="1"/>
          </p:cNvSpPr>
          <p:nvPr/>
        </p:nvSpPr>
        <p:spPr bwMode="auto">
          <a:xfrm>
            <a:off x="539750" y="115888"/>
            <a:ext cx="7127875" cy="865187"/>
          </a:xfrm>
          <a:prstGeom prst="rect">
            <a:avLst/>
          </a:prstGeom>
          <a:noFill/>
          <a:ln w="9525">
            <a:noFill/>
            <a:miter lim="800000"/>
            <a:headEnd/>
            <a:tailEnd/>
          </a:ln>
          <a:effectLst/>
        </p:spPr>
        <p:txBody>
          <a:bodyPr anchor="ctr"/>
          <a:lstStyle/>
          <a:p>
            <a:pPr algn="l"/>
            <a:endParaRPr lang="en-US" altLang="zh-TW" sz="3200" b="1" i="1">
              <a:solidFill>
                <a:srgbClr val="B90337"/>
              </a:solidFill>
              <a:effectLst>
                <a:outerShdw blurRad="38100" dist="38100" dir="2700000" algn="tl">
                  <a:srgbClr val="C0C0C0"/>
                </a:outerShdw>
              </a:effectLst>
              <a:latin typeface="HY견고딕" pitchFamily="18" charset="-127"/>
              <a:ea typeface="HY견고딕" pitchFamily="18" charset="-127"/>
            </a:endParaRPr>
          </a:p>
        </p:txBody>
      </p:sp>
      <p:sp>
        <p:nvSpPr>
          <p:cNvPr id="357380" name="Rectangle 4"/>
          <p:cNvSpPr>
            <a:spLocks noChangeArrowheads="1"/>
          </p:cNvSpPr>
          <p:nvPr/>
        </p:nvSpPr>
        <p:spPr bwMode="auto">
          <a:xfrm>
            <a:off x="179388" y="1123950"/>
            <a:ext cx="4564062" cy="535146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a:latin typeface="Times New Roman" pitchFamily="18" charset="0"/>
                <a:ea typeface="HyhwpEQ" pitchFamily="18" charset="-127"/>
              </a:rPr>
              <a:t>Same as the previous heuristic with the exception that an edge can be divided into two segments if one of these two conditions hold:</a:t>
            </a:r>
          </a:p>
          <a:p>
            <a:pPr marL="838200" lvl="1" indent="-381000" algn="l">
              <a:spcBef>
                <a:spcPct val="20000"/>
              </a:spcBef>
              <a:buClr>
                <a:srgbClr val="B90337"/>
              </a:buClr>
              <a:buFont typeface="Wingdings" pitchFamily="2" charset="2"/>
              <a:buAutoNum type="circleNumDbPlain"/>
            </a:pPr>
            <a:r>
              <a:rPr lang="en-US" altLang="zh-TW">
                <a:latin typeface="Times New Roman" pitchFamily="18" charset="0"/>
                <a:ea typeface="HyhwpEQ" pitchFamily="18" charset="-127"/>
              </a:rPr>
              <a:t>the distance between the middle point and the filter is the maximum, and</a:t>
            </a:r>
          </a:p>
          <a:p>
            <a:pPr marL="838200" lvl="1" indent="-381000" algn="l">
              <a:spcBef>
                <a:spcPct val="20000"/>
              </a:spcBef>
              <a:buClr>
                <a:srgbClr val="B90337"/>
              </a:buClr>
              <a:buFont typeface="Wingdings" pitchFamily="2" charset="2"/>
              <a:buAutoNum type="circleNumDbPlain"/>
            </a:pPr>
            <a:r>
              <a:rPr lang="en-US" altLang="zh-TW">
                <a:latin typeface="Times New Roman" pitchFamily="18" charset="0"/>
                <a:ea typeface="HyhwpEQ" pitchFamily="18" charset="-127"/>
              </a:rPr>
              <a:t>the NN target object for the middle point is a new filter</a:t>
            </a:r>
          </a:p>
          <a:p>
            <a:pPr marL="838200" lvl="1" indent="-381000" algn="l">
              <a:spcBef>
                <a:spcPct val="20000"/>
              </a:spcBef>
              <a:buClr>
                <a:srgbClr val="B90337"/>
              </a:buClr>
              <a:buFont typeface="Wingdings" pitchFamily="2" charset="2"/>
              <a:buChar char="n"/>
            </a:pPr>
            <a:endParaRPr lang="en-US" altLang="zh-TW">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altLang="zh-TW">
                <a:latin typeface="Times New Roman" pitchFamily="18" charset="0"/>
                <a:ea typeface="HyhwpEQ" pitchFamily="18" charset="-127"/>
              </a:rPr>
              <a:t>Line segments are recursively divided until no more divisions are possible</a:t>
            </a:r>
          </a:p>
        </p:txBody>
      </p:sp>
      <p:graphicFrame>
        <p:nvGraphicFramePr>
          <p:cNvPr id="357386" name="Object 10"/>
          <p:cNvGraphicFramePr>
            <a:graphicFrameLocks noChangeAspect="1"/>
          </p:cNvGraphicFramePr>
          <p:nvPr/>
        </p:nvGraphicFramePr>
        <p:xfrm>
          <a:off x="6597650" y="2311400"/>
          <a:ext cx="1503363" cy="852488"/>
        </p:xfrm>
        <a:graphic>
          <a:graphicData uri="http://schemas.openxmlformats.org/presentationml/2006/ole">
            <p:oleObj spid="_x0000_s357386" name="Visio" r:id="rId4" imgW="659511" imgH="371475" progId="">
              <p:embed/>
            </p:oleObj>
          </a:graphicData>
        </a:graphic>
      </p:graphicFrame>
      <p:graphicFrame>
        <p:nvGraphicFramePr>
          <p:cNvPr id="357387" name="Object 11"/>
          <p:cNvGraphicFramePr>
            <a:graphicFrameLocks noChangeAspect="1"/>
          </p:cNvGraphicFramePr>
          <p:nvPr/>
        </p:nvGraphicFramePr>
        <p:xfrm>
          <a:off x="7021513" y="3927475"/>
          <a:ext cx="1223962" cy="668338"/>
        </p:xfrm>
        <a:graphic>
          <a:graphicData uri="http://schemas.openxmlformats.org/presentationml/2006/ole">
            <p:oleObj spid="_x0000_s357387" name="Visio" r:id="rId5" imgW="573024" imgH="312420" progId="">
              <p:embed/>
            </p:oleObj>
          </a:graphicData>
        </a:graphic>
      </p:graphicFrame>
      <p:graphicFrame>
        <p:nvGraphicFramePr>
          <p:cNvPr id="357388" name="Object 12"/>
          <p:cNvGraphicFramePr>
            <a:graphicFrameLocks noChangeAspect="1"/>
          </p:cNvGraphicFramePr>
          <p:nvPr/>
        </p:nvGraphicFramePr>
        <p:xfrm>
          <a:off x="5948363" y="2987675"/>
          <a:ext cx="1150937" cy="1050925"/>
        </p:xfrm>
        <a:graphic>
          <a:graphicData uri="http://schemas.openxmlformats.org/presentationml/2006/ole">
            <p:oleObj spid="_x0000_s357388" name="Visio" r:id="rId6" imgW="511683" imgH="466344" progId="">
              <p:embed/>
            </p:oleObj>
          </a:graphicData>
        </a:graphic>
      </p:graphicFrame>
      <p:graphicFrame>
        <p:nvGraphicFramePr>
          <p:cNvPr id="357389" name="Object 13"/>
          <p:cNvGraphicFramePr>
            <a:graphicFrameLocks noChangeAspect="1"/>
          </p:cNvGraphicFramePr>
          <p:nvPr/>
        </p:nvGraphicFramePr>
        <p:xfrm>
          <a:off x="7648575" y="3063875"/>
          <a:ext cx="623888" cy="962025"/>
        </p:xfrm>
        <a:graphic>
          <a:graphicData uri="http://schemas.openxmlformats.org/presentationml/2006/ole">
            <p:oleObj spid="_x0000_s357389" name="Visio" r:id="rId7" imgW="271653" imgH="419100" progId="">
              <p:embed/>
            </p:oleObj>
          </a:graphicData>
        </a:graphic>
      </p:graphicFrame>
      <p:sp>
        <p:nvSpPr>
          <p:cNvPr id="357390" name="Rectangle 14"/>
          <p:cNvSpPr>
            <a:spLocks noChangeArrowheads="1"/>
          </p:cNvSpPr>
          <p:nvPr/>
        </p:nvSpPr>
        <p:spPr bwMode="auto">
          <a:xfrm>
            <a:off x="7275513" y="4287838"/>
            <a:ext cx="682625" cy="519112"/>
          </a:xfrm>
          <a:prstGeom prst="rect">
            <a:avLst/>
          </a:prstGeom>
          <a:noFill/>
          <a:ln w="38100" algn="ctr">
            <a:noFill/>
            <a:miter lim="800000"/>
            <a:headEnd/>
            <a:tailEnd/>
          </a:ln>
          <a:effectLst/>
        </p:spPr>
        <p:txBody>
          <a:bodyPr wrap="none">
            <a:spAutoFit/>
          </a:bodyPr>
          <a:lstStyle/>
          <a:p>
            <a:r>
              <a:rPr lang="en-US" altLang="zh-HK" sz="2800" i="1">
                <a:solidFill>
                  <a:srgbClr val="6600CC"/>
                </a:solidFill>
                <a:latin typeface="Times New Roman" pitchFamily="18" charset="0"/>
                <a:cs typeface="Arial" charset="0"/>
              </a:rPr>
              <a:t>m</a:t>
            </a:r>
            <a:r>
              <a:rPr lang="en-US" altLang="zh-HK" sz="2800" i="1" baseline="-25000">
                <a:solidFill>
                  <a:srgbClr val="6600CC"/>
                </a:solidFill>
                <a:latin typeface="Times New Roman" pitchFamily="18" charset="0"/>
                <a:cs typeface="Arial" charset="0"/>
              </a:rPr>
              <a:t>12</a:t>
            </a:r>
            <a:endParaRPr lang="en-US" sz="2800" i="1" baseline="-25000">
              <a:solidFill>
                <a:srgbClr val="6600CC"/>
              </a:solidFill>
              <a:latin typeface="Times New Roman" pitchFamily="18" charset="0"/>
              <a:cs typeface="Arial" charset="0"/>
            </a:endParaRPr>
          </a:p>
        </p:txBody>
      </p:sp>
      <p:sp>
        <p:nvSpPr>
          <p:cNvPr id="357391" name="Rectangle 15"/>
          <p:cNvSpPr>
            <a:spLocks noChangeArrowheads="1"/>
          </p:cNvSpPr>
          <p:nvPr/>
        </p:nvSpPr>
        <p:spPr bwMode="auto">
          <a:xfrm>
            <a:off x="7204075" y="3206750"/>
            <a:ext cx="682625" cy="519113"/>
          </a:xfrm>
          <a:prstGeom prst="rect">
            <a:avLst/>
          </a:prstGeom>
          <a:noFill/>
          <a:ln w="38100" algn="ctr">
            <a:noFill/>
            <a:miter lim="800000"/>
            <a:headEnd/>
            <a:tailEnd/>
          </a:ln>
          <a:effectLst/>
        </p:spPr>
        <p:txBody>
          <a:bodyPr wrap="none">
            <a:spAutoFit/>
          </a:bodyPr>
          <a:lstStyle/>
          <a:p>
            <a:r>
              <a:rPr lang="en-US" altLang="zh-HK" sz="2800" i="1">
                <a:solidFill>
                  <a:srgbClr val="6600CC"/>
                </a:solidFill>
                <a:latin typeface="Times New Roman" pitchFamily="18" charset="0"/>
                <a:cs typeface="Arial" charset="0"/>
              </a:rPr>
              <a:t>m</a:t>
            </a:r>
            <a:r>
              <a:rPr lang="en-US" altLang="zh-HK" sz="2800" i="1" baseline="-25000">
                <a:solidFill>
                  <a:srgbClr val="6600CC"/>
                </a:solidFill>
                <a:latin typeface="Times New Roman" pitchFamily="18" charset="0"/>
                <a:cs typeface="Arial" charset="0"/>
              </a:rPr>
              <a:t>24</a:t>
            </a:r>
            <a:endParaRPr lang="en-US" sz="2800" i="1" baseline="-25000">
              <a:solidFill>
                <a:srgbClr val="6600CC"/>
              </a:solidFill>
              <a:latin typeface="Times New Roman" pitchFamily="18" charset="0"/>
              <a:cs typeface="Arial" charset="0"/>
            </a:endParaRPr>
          </a:p>
        </p:txBody>
      </p:sp>
      <p:sp>
        <p:nvSpPr>
          <p:cNvPr id="357392" name="Rectangle 16"/>
          <p:cNvSpPr>
            <a:spLocks noChangeArrowheads="1"/>
          </p:cNvSpPr>
          <p:nvPr/>
        </p:nvSpPr>
        <p:spPr bwMode="auto">
          <a:xfrm>
            <a:off x="6734175" y="2198688"/>
            <a:ext cx="682625" cy="519112"/>
          </a:xfrm>
          <a:prstGeom prst="rect">
            <a:avLst/>
          </a:prstGeom>
          <a:noFill/>
          <a:ln w="38100" algn="ctr">
            <a:noFill/>
            <a:miter lim="800000"/>
            <a:headEnd/>
            <a:tailEnd/>
          </a:ln>
          <a:effectLst/>
        </p:spPr>
        <p:txBody>
          <a:bodyPr wrap="none">
            <a:spAutoFit/>
          </a:bodyPr>
          <a:lstStyle/>
          <a:p>
            <a:r>
              <a:rPr lang="en-US" altLang="zh-HK" sz="2800" i="1">
                <a:solidFill>
                  <a:srgbClr val="6600CC"/>
                </a:solidFill>
                <a:latin typeface="Times New Roman" pitchFamily="18" charset="0"/>
                <a:cs typeface="Arial" charset="0"/>
              </a:rPr>
              <a:t>m</a:t>
            </a:r>
            <a:r>
              <a:rPr lang="en-US" altLang="zh-HK" sz="2800" i="1" baseline="-25000">
                <a:solidFill>
                  <a:srgbClr val="6600CC"/>
                </a:solidFill>
                <a:latin typeface="Times New Roman" pitchFamily="18" charset="0"/>
                <a:cs typeface="Arial" charset="0"/>
              </a:rPr>
              <a:t>34</a:t>
            </a:r>
            <a:endParaRPr lang="en-US" sz="2800" i="1" baseline="-25000">
              <a:solidFill>
                <a:srgbClr val="6600CC"/>
              </a:solidFill>
              <a:latin typeface="Times New Roman" pitchFamily="18" charset="0"/>
              <a:cs typeface="Arial" charset="0"/>
            </a:endParaRPr>
          </a:p>
        </p:txBody>
      </p:sp>
      <p:sp>
        <p:nvSpPr>
          <p:cNvPr id="357393" name="Rectangle 17"/>
          <p:cNvSpPr>
            <a:spLocks noChangeArrowheads="1"/>
          </p:cNvSpPr>
          <p:nvPr/>
        </p:nvSpPr>
        <p:spPr bwMode="auto">
          <a:xfrm>
            <a:off x="5654675" y="3279775"/>
            <a:ext cx="682625" cy="519113"/>
          </a:xfrm>
          <a:prstGeom prst="rect">
            <a:avLst/>
          </a:prstGeom>
          <a:noFill/>
          <a:ln w="38100" algn="ctr">
            <a:noFill/>
            <a:miter lim="800000"/>
            <a:headEnd/>
            <a:tailEnd/>
          </a:ln>
          <a:effectLst/>
        </p:spPr>
        <p:txBody>
          <a:bodyPr>
            <a:spAutoFit/>
          </a:bodyPr>
          <a:lstStyle/>
          <a:p>
            <a:r>
              <a:rPr lang="en-US" altLang="zh-HK" sz="2800" i="1">
                <a:solidFill>
                  <a:srgbClr val="6600CC"/>
                </a:solidFill>
                <a:latin typeface="Times New Roman" pitchFamily="18" charset="0"/>
                <a:cs typeface="Arial" charset="0"/>
              </a:rPr>
              <a:t>m</a:t>
            </a:r>
            <a:r>
              <a:rPr lang="en-US" altLang="zh-HK" sz="2800" i="1" baseline="-25000">
                <a:solidFill>
                  <a:srgbClr val="6600CC"/>
                </a:solidFill>
                <a:latin typeface="Times New Roman" pitchFamily="18" charset="0"/>
                <a:cs typeface="Arial" charset="0"/>
              </a:rPr>
              <a:t>13</a:t>
            </a:r>
            <a:endParaRPr lang="en-US" sz="2800" i="1" baseline="-25000">
              <a:solidFill>
                <a:srgbClr val="6600CC"/>
              </a:solidFill>
              <a:latin typeface="Times New Roman" pitchFamily="18" charset="0"/>
              <a:cs typeface="Arial" charset="0"/>
            </a:endParaRPr>
          </a:p>
        </p:txBody>
      </p:sp>
      <p:sp>
        <p:nvSpPr>
          <p:cNvPr id="357394" name="Line 18"/>
          <p:cNvSpPr>
            <a:spLocks noChangeShapeType="1"/>
          </p:cNvSpPr>
          <p:nvPr/>
        </p:nvSpPr>
        <p:spPr bwMode="auto">
          <a:xfrm flipV="1">
            <a:off x="6302375" y="3995738"/>
            <a:ext cx="735013" cy="363537"/>
          </a:xfrm>
          <a:prstGeom prst="line">
            <a:avLst/>
          </a:prstGeom>
          <a:noFill/>
          <a:ln w="38100">
            <a:solidFill>
              <a:srgbClr val="3333FF"/>
            </a:solidFill>
            <a:round/>
            <a:headEnd/>
            <a:tailEnd/>
          </a:ln>
          <a:effectLst/>
        </p:spPr>
        <p:txBody>
          <a:bodyPr wrap="none" anchor="ctr"/>
          <a:lstStyle/>
          <a:p>
            <a:endParaRPr lang="en-US"/>
          </a:p>
        </p:txBody>
      </p:sp>
      <p:sp>
        <p:nvSpPr>
          <p:cNvPr id="357395" name="Line 19"/>
          <p:cNvSpPr>
            <a:spLocks noChangeShapeType="1"/>
          </p:cNvSpPr>
          <p:nvPr/>
        </p:nvSpPr>
        <p:spPr bwMode="auto">
          <a:xfrm flipV="1">
            <a:off x="7886700" y="3973513"/>
            <a:ext cx="311150" cy="385762"/>
          </a:xfrm>
          <a:prstGeom prst="line">
            <a:avLst/>
          </a:prstGeom>
          <a:noFill/>
          <a:ln w="38100">
            <a:solidFill>
              <a:srgbClr val="3333FF"/>
            </a:solidFill>
            <a:round/>
            <a:headEnd/>
            <a:tailEnd/>
          </a:ln>
          <a:effectLst/>
        </p:spPr>
        <p:txBody>
          <a:bodyPr wrap="none" anchor="ctr"/>
          <a:lstStyle/>
          <a:p>
            <a:endParaRPr lang="en-US"/>
          </a:p>
        </p:txBody>
      </p:sp>
      <p:sp>
        <p:nvSpPr>
          <p:cNvPr id="357396" name="Line 20"/>
          <p:cNvSpPr>
            <a:spLocks noChangeShapeType="1"/>
          </p:cNvSpPr>
          <p:nvPr/>
        </p:nvSpPr>
        <p:spPr bwMode="auto">
          <a:xfrm flipH="1" flipV="1">
            <a:off x="7037388" y="3995738"/>
            <a:ext cx="620712" cy="360362"/>
          </a:xfrm>
          <a:prstGeom prst="line">
            <a:avLst/>
          </a:prstGeom>
          <a:noFill/>
          <a:ln w="38100">
            <a:solidFill>
              <a:srgbClr val="3333FF"/>
            </a:solidFill>
            <a:round/>
            <a:headEnd/>
            <a:tailEnd/>
          </a:ln>
          <a:effectLst/>
        </p:spPr>
        <p:txBody>
          <a:bodyPr wrap="none" anchor="ctr"/>
          <a:lstStyle/>
          <a:p>
            <a:endParaRPr lang="en-US"/>
          </a:p>
        </p:txBody>
      </p:sp>
      <p:sp>
        <p:nvSpPr>
          <p:cNvPr id="357397" name="Line 21"/>
          <p:cNvSpPr>
            <a:spLocks noChangeShapeType="1"/>
          </p:cNvSpPr>
          <p:nvPr/>
        </p:nvSpPr>
        <p:spPr bwMode="auto">
          <a:xfrm rot="4054066" flipH="1" flipV="1">
            <a:off x="5891213" y="4611687"/>
            <a:ext cx="865188" cy="360363"/>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57398" name="Line 22"/>
          <p:cNvSpPr>
            <a:spLocks noChangeShapeType="1"/>
          </p:cNvSpPr>
          <p:nvPr/>
        </p:nvSpPr>
        <p:spPr bwMode="auto">
          <a:xfrm rot="7050654">
            <a:off x="8016875" y="4129088"/>
            <a:ext cx="222250" cy="431800"/>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57399" name="Line 23"/>
          <p:cNvSpPr>
            <a:spLocks noChangeShapeType="1"/>
          </p:cNvSpPr>
          <p:nvPr/>
        </p:nvSpPr>
        <p:spPr bwMode="auto">
          <a:xfrm rot="-15949860" flipH="1" flipV="1">
            <a:off x="5871369" y="3939382"/>
            <a:ext cx="69850" cy="830262"/>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57400" name="Rectangle 24"/>
          <p:cNvSpPr>
            <a:spLocks noChangeArrowheads="1"/>
          </p:cNvSpPr>
          <p:nvPr/>
        </p:nvSpPr>
        <p:spPr bwMode="auto">
          <a:xfrm>
            <a:off x="5454650" y="2005013"/>
            <a:ext cx="2933700" cy="3278187"/>
          </a:xfrm>
          <a:prstGeom prst="rect">
            <a:avLst/>
          </a:prstGeom>
          <a:noFill/>
          <a:ln w="38100" algn="ctr">
            <a:solidFill>
              <a:srgbClr val="A50021"/>
            </a:solidFill>
            <a:prstDash val="dash"/>
            <a:miter lim="800000"/>
            <a:headEnd/>
            <a:tailEnd/>
          </a:ln>
          <a:effectLst/>
        </p:spPr>
        <p:txBody>
          <a:bodyPr wrap="none" anchor="ctr"/>
          <a:lstStyle/>
          <a:p>
            <a:endParaRPr lang="en-US"/>
          </a:p>
        </p:txBody>
      </p:sp>
      <p:sp>
        <p:nvSpPr>
          <p:cNvPr id="357403" name="Line 27"/>
          <p:cNvSpPr>
            <a:spLocks noChangeShapeType="1"/>
          </p:cNvSpPr>
          <p:nvPr/>
        </p:nvSpPr>
        <p:spPr bwMode="auto">
          <a:xfrm flipH="1">
            <a:off x="6645275" y="2754313"/>
            <a:ext cx="714375" cy="266700"/>
          </a:xfrm>
          <a:prstGeom prst="line">
            <a:avLst/>
          </a:prstGeom>
          <a:noFill/>
          <a:ln w="38100">
            <a:solidFill>
              <a:srgbClr val="0000FF"/>
            </a:solidFill>
            <a:round/>
            <a:headEnd/>
            <a:tailEnd/>
          </a:ln>
          <a:effectLst/>
        </p:spPr>
        <p:txBody>
          <a:bodyPr wrap="none" anchor="ctr"/>
          <a:lstStyle/>
          <a:p>
            <a:endParaRPr lang="en-US"/>
          </a:p>
        </p:txBody>
      </p:sp>
      <p:sp>
        <p:nvSpPr>
          <p:cNvPr id="357404" name="Oval 28"/>
          <p:cNvSpPr>
            <a:spLocks noChangeArrowheads="1"/>
          </p:cNvSpPr>
          <p:nvPr/>
        </p:nvSpPr>
        <p:spPr bwMode="auto">
          <a:xfrm>
            <a:off x="7137400" y="2220913"/>
            <a:ext cx="241300" cy="244475"/>
          </a:xfrm>
          <a:prstGeom prst="ellipse">
            <a:avLst/>
          </a:prstGeom>
          <a:solidFill>
            <a:schemeClr val="tx1"/>
          </a:solidFill>
          <a:ln w="38100" algn="ctr">
            <a:noFill/>
            <a:round/>
            <a:headEnd/>
            <a:tailEnd/>
          </a:ln>
          <a:effectLst/>
        </p:spPr>
        <p:txBody>
          <a:bodyPr wrap="none" anchor="ctr"/>
          <a:lstStyle/>
          <a:p>
            <a:endParaRPr lang="en-US">
              <a:latin typeface="Times New Roman" pitchFamily="18" charset="0"/>
              <a:cs typeface="Arial" charset="0"/>
            </a:endParaRPr>
          </a:p>
        </p:txBody>
      </p:sp>
      <p:grpSp>
        <p:nvGrpSpPr>
          <p:cNvPr id="357405" name="Group 29"/>
          <p:cNvGrpSpPr>
            <a:grpSpLocks noChangeAspect="1"/>
          </p:cNvGrpSpPr>
          <p:nvPr/>
        </p:nvGrpSpPr>
        <p:grpSpPr bwMode="auto">
          <a:xfrm rot="7673474">
            <a:off x="6642100" y="2555875"/>
            <a:ext cx="977900" cy="457200"/>
            <a:chOff x="2448" y="1056"/>
            <a:chExt cx="720" cy="253"/>
          </a:xfrm>
        </p:grpSpPr>
        <p:sp>
          <p:nvSpPr>
            <p:cNvPr id="357406" name="AutoShape 30"/>
            <p:cNvSpPr>
              <a:spLocks noChangeAspect="1" noChangeArrowheads="1" noTextEdit="1"/>
            </p:cNvSpPr>
            <p:nvPr/>
          </p:nvSpPr>
          <p:spPr bwMode="auto">
            <a:xfrm>
              <a:off x="2448" y="1056"/>
              <a:ext cx="720" cy="253"/>
            </a:xfrm>
            <a:prstGeom prst="rect">
              <a:avLst/>
            </a:prstGeom>
            <a:noFill/>
            <a:ln w="9525">
              <a:noFill/>
              <a:miter lim="800000"/>
              <a:headEnd/>
              <a:tailEnd/>
            </a:ln>
          </p:spPr>
          <p:txBody>
            <a:bodyPr/>
            <a:lstStyle/>
            <a:p>
              <a:endParaRPr lang="en-US"/>
            </a:p>
          </p:txBody>
        </p:sp>
        <p:sp>
          <p:nvSpPr>
            <p:cNvPr id="357407" name="Freeform 31"/>
            <p:cNvSpPr>
              <a:spLocks noEditPoints="1"/>
            </p:cNvSpPr>
            <p:nvPr/>
          </p:nvSpPr>
          <p:spPr bwMode="auto">
            <a:xfrm>
              <a:off x="2472" y="1071"/>
              <a:ext cx="673" cy="223"/>
            </a:xfrm>
            <a:custGeom>
              <a:avLst/>
              <a:gdLst/>
              <a:ahLst/>
              <a:cxnLst>
                <a:cxn ang="0">
                  <a:pos x="336" y="210"/>
                </a:cxn>
                <a:cxn ang="0">
                  <a:pos x="357" y="0"/>
                </a:cxn>
                <a:cxn ang="0">
                  <a:pos x="0" y="197"/>
                </a:cxn>
                <a:cxn ang="0">
                  <a:pos x="673" y="223"/>
                </a:cxn>
              </a:cxnLst>
              <a:rect l="0" t="0" r="r" b="b"/>
              <a:pathLst>
                <a:path w="673" h="223">
                  <a:moveTo>
                    <a:pt x="336" y="210"/>
                  </a:moveTo>
                  <a:lnTo>
                    <a:pt x="357" y="0"/>
                  </a:lnTo>
                  <a:moveTo>
                    <a:pt x="0" y="197"/>
                  </a:moveTo>
                  <a:lnTo>
                    <a:pt x="673" y="223"/>
                  </a:lnTo>
                </a:path>
              </a:pathLst>
            </a:custGeom>
            <a:noFill/>
            <a:ln w="26988" cap="rnd">
              <a:solidFill>
                <a:srgbClr val="FF0000"/>
              </a:solidFill>
              <a:prstDash val="solid"/>
              <a:round/>
              <a:headEnd/>
              <a:tailEnd/>
            </a:ln>
          </p:spPr>
          <p:txBody>
            <a:bodyPr/>
            <a:lstStyle/>
            <a:p>
              <a:endParaRPr lang="en-US"/>
            </a:p>
          </p:txBody>
        </p:sp>
        <p:sp>
          <p:nvSpPr>
            <p:cNvPr id="357408" name="Freeform 32"/>
            <p:cNvSpPr>
              <a:spLocks noEditPoints="1"/>
            </p:cNvSpPr>
            <p:nvPr/>
          </p:nvSpPr>
          <p:spPr bwMode="auto">
            <a:xfrm>
              <a:off x="2808" y="1227"/>
              <a:ext cx="84" cy="57"/>
            </a:xfrm>
            <a:custGeom>
              <a:avLst/>
              <a:gdLst/>
              <a:ahLst/>
              <a:cxnLst>
                <a:cxn ang="0">
                  <a:pos x="79" y="57"/>
                </a:cxn>
                <a:cxn ang="0">
                  <a:pos x="0" y="54"/>
                </a:cxn>
                <a:cxn ang="0">
                  <a:pos x="6" y="0"/>
                </a:cxn>
                <a:cxn ang="0">
                  <a:pos x="5" y="5"/>
                </a:cxn>
                <a:cxn ang="0">
                  <a:pos x="84" y="8"/>
                </a:cxn>
                <a:cxn ang="0">
                  <a:pos x="79" y="57"/>
                </a:cxn>
              </a:cxnLst>
              <a:rect l="0" t="0" r="r" b="b"/>
              <a:pathLst>
                <a:path w="84" h="57">
                  <a:moveTo>
                    <a:pt x="79" y="57"/>
                  </a:moveTo>
                  <a:lnTo>
                    <a:pt x="0" y="54"/>
                  </a:lnTo>
                  <a:lnTo>
                    <a:pt x="6" y="0"/>
                  </a:lnTo>
                  <a:moveTo>
                    <a:pt x="5" y="5"/>
                  </a:moveTo>
                  <a:lnTo>
                    <a:pt x="84" y="8"/>
                  </a:lnTo>
                  <a:lnTo>
                    <a:pt x="79" y="57"/>
                  </a:lnTo>
                </a:path>
              </a:pathLst>
            </a:custGeom>
            <a:noFill/>
            <a:ln w="26988" cap="rnd">
              <a:solidFill>
                <a:srgbClr val="FF0000"/>
              </a:solidFill>
              <a:prstDash val="solid"/>
              <a:round/>
              <a:headEnd/>
              <a:tailEnd/>
            </a:ln>
          </p:spPr>
          <p:txBody>
            <a:bodyPr/>
            <a:lstStyle/>
            <a:p>
              <a:endParaRPr lang="en-US"/>
            </a:p>
          </p:txBody>
        </p:sp>
      </p:grpSp>
      <p:grpSp>
        <p:nvGrpSpPr>
          <p:cNvPr id="357411" name="Group 35"/>
          <p:cNvGrpSpPr>
            <a:grpSpLocks noChangeAspect="1"/>
          </p:cNvGrpSpPr>
          <p:nvPr/>
        </p:nvGrpSpPr>
        <p:grpSpPr bwMode="auto">
          <a:xfrm rot="13712535" flipH="1">
            <a:off x="6902450" y="2563813"/>
            <a:ext cx="1143000" cy="615950"/>
            <a:chOff x="2448" y="1056"/>
            <a:chExt cx="720" cy="253"/>
          </a:xfrm>
        </p:grpSpPr>
        <p:sp>
          <p:nvSpPr>
            <p:cNvPr id="357412" name="AutoShape 36"/>
            <p:cNvSpPr>
              <a:spLocks noChangeAspect="1" noChangeArrowheads="1" noTextEdit="1"/>
            </p:cNvSpPr>
            <p:nvPr/>
          </p:nvSpPr>
          <p:spPr bwMode="auto">
            <a:xfrm>
              <a:off x="2448" y="1056"/>
              <a:ext cx="720" cy="253"/>
            </a:xfrm>
            <a:prstGeom prst="rect">
              <a:avLst/>
            </a:prstGeom>
            <a:noFill/>
            <a:ln w="9525">
              <a:noFill/>
              <a:miter lim="800000"/>
              <a:headEnd/>
              <a:tailEnd/>
            </a:ln>
          </p:spPr>
          <p:txBody>
            <a:bodyPr/>
            <a:lstStyle/>
            <a:p>
              <a:endParaRPr lang="en-US"/>
            </a:p>
          </p:txBody>
        </p:sp>
        <p:sp>
          <p:nvSpPr>
            <p:cNvPr id="357413" name="Freeform 37"/>
            <p:cNvSpPr>
              <a:spLocks noEditPoints="1"/>
            </p:cNvSpPr>
            <p:nvPr/>
          </p:nvSpPr>
          <p:spPr bwMode="auto">
            <a:xfrm>
              <a:off x="2472" y="1071"/>
              <a:ext cx="673" cy="223"/>
            </a:xfrm>
            <a:custGeom>
              <a:avLst/>
              <a:gdLst/>
              <a:ahLst/>
              <a:cxnLst>
                <a:cxn ang="0">
                  <a:pos x="336" y="210"/>
                </a:cxn>
                <a:cxn ang="0">
                  <a:pos x="357" y="0"/>
                </a:cxn>
                <a:cxn ang="0">
                  <a:pos x="0" y="197"/>
                </a:cxn>
                <a:cxn ang="0">
                  <a:pos x="673" y="223"/>
                </a:cxn>
              </a:cxnLst>
              <a:rect l="0" t="0" r="r" b="b"/>
              <a:pathLst>
                <a:path w="673" h="223">
                  <a:moveTo>
                    <a:pt x="336" y="210"/>
                  </a:moveTo>
                  <a:lnTo>
                    <a:pt x="357" y="0"/>
                  </a:lnTo>
                  <a:moveTo>
                    <a:pt x="0" y="197"/>
                  </a:moveTo>
                  <a:lnTo>
                    <a:pt x="673" y="223"/>
                  </a:lnTo>
                </a:path>
              </a:pathLst>
            </a:custGeom>
            <a:noFill/>
            <a:ln w="26988" cap="rnd">
              <a:solidFill>
                <a:srgbClr val="FF0000"/>
              </a:solidFill>
              <a:prstDash val="solid"/>
              <a:round/>
              <a:headEnd/>
              <a:tailEnd/>
            </a:ln>
          </p:spPr>
          <p:txBody>
            <a:bodyPr/>
            <a:lstStyle/>
            <a:p>
              <a:endParaRPr lang="en-US"/>
            </a:p>
          </p:txBody>
        </p:sp>
        <p:sp>
          <p:nvSpPr>
            <p:cNvPr id="357414" name="Freeform 38"/>
            <p:cNvSpPr>
              <a:spLocks noEditPoints="1"/>
            </p:cNvSpPr>
            <p:nvPr/>
          </p:nvSpPr>
          <p:spPr bwMode="auto">
            <a:xfrm>
              <a:off x="2808" y="1227"/>
              <a:ext cx="84" cy="57"/>
            </a:xfrm>
            <a:custGeom>
              <a:avLst/>
              <a:gdLst/>
              <a:ahLst/>
              <a:cxnLst>
                <a:cxn ang="0">
                  <a:pos x="79" y="57"/>
                </a:cxn>
                <a:cxn ang="0">
                  <a:pos x="0" y="54"/>
                </a:cxn>
                <a:cxn ang="0">
                  <a:pos x="6" y="0"/>
                </a:cxn>
                <a:cxn ang="0">
                  <a:pos x="5" y="5"/>
                </a:cxn>
                <a:cxn ang="0">
                  <a:pos x="84" y="8"/>
                </a:cxn>
                <a:cxn ang="0">
                  <a:pos x="79" y="57"/>
                </a:cxn>
              </a:cxnLst>
              <a:rect l="0" t="0" r="r" b="b"/>
              <a:pathLst>
                <a:path w="84" h="57">
                  <a:moveTo>
                    <a:pt x="79" y="57"/>
                  </a:moveTo>
                  <a:lnTo>
                    <a:pt x="0" y="54"/>
                  </a:lnTo>
                  <a:lnTo>
                    <a:pt x="6" y="0"/>
                  </a:lnTo>
                  <a:moveTo>
                    <a:pt x="5" y="5"/>
                  </a:moveTo>
                  <a:lnTo>
                    <a:pt x="84" y="8"/>
                  </a:lnTo>
                  <a:lnTo>
                    <a:pt x="79" y="57"/>
                  </a:lnTo>
                </a:path>
              </a:pathLst>
            </a:custGeom>
            <a:noFill/>
            <a:ln w="26988" cap="rnd">
              <a:solidFill>
                <a:srgbClr val="FF0000"/>
              </a:solidFill>
              <a:prstDash val="solid"/>
              <a:round/>
              <a:headEnd/>
              <a:tailEnd/>
            </a:ln>
          </p:spPr>
          <p:txBody>
            <a:bodyPr/>
            <a:lstStyle/>
            <a:p>
              <a:endParaRPr lang="en-US"/>
            </a:p>
          </p:txBody>
        </p:sp>
      </p:grpSp>
      <p:sp>
        <p:nvSpPr>
          <p:cNvPr id="357416" name="Line 40"/>
          <p:cNvSpPr>
            <a:spLocks noChangeShapeType="1"/>
          </p:cNvSpPr>
          <p:nvPr/>
        </p:nvSpPr>
        <p:spPr bwMode="auto">
          <a:xfrm flipH="1">
            <a:off x="6651625" y="2728913"/>
            <a:ext cx="381000" cy="304800"/>
          </a:xfrm>
          <a:prstGeom prst="line">
            <a:avLst/>
          </a:prstGeom>
          <a:noFill/>
          <a:ln w="38100">
            <a:solidFill>
              <a:srgbClr val="0000FF"/>
            </a:solidFill>
            <a:round/>
            <a:headEnd/>
            <a:tailEnd/>
          </a:ln>
          <a:effectLst/>
        </p:spPr>
        <p:txBody>
          <a:bodyPr wrap="none" anchor="ctr"/>
          <a:lstStyle/>
          <a:p>
            <a:endParaRPr lang="en-US"/>
          </a:p>
        </p:txBody>
      </p:sp>
      <p:sp>
        <p:nvSpPr>
          <p:cNvPr id="357417" name="Line 41"/>
          <p:cNvSpPr>
            <a:spLocks noChangeShapeType="1"/>
          </p:cNvSpPr>
          <p:nvPr/>
        </p:nvSpPr>
        <p:spPr bwMode="auto">
          <a:xfrm flipH="1" flipV="1">
            <a:off x="7283450" y="2373313"/>
            <a:ext cx="381000" cy="381000"/>
          </a:xfrm>
          <a:prstGeom prst="line">
            <a:avLst/>
          </a:prstGeom>
          <a:noFill/>
          <a:ln w="38100">
            <a:solidFill>
              <a:srgbClr val="0000FF"/>
            </a:solidFill>
            <a:round/>
            <a:headEnd/>
            <a:tailEnd/>
          </a:ln>
          <a:effectLst/>
        </p:spPr>
        <p:txBody>
          <a:bodyPr wrap="none" anchor="ctr"/>
          <a:lstStyle/>
          <a:p>
            <a:endParaRPr lang="en-US"/>
          </a:p>
        </p:txBody>
      </p:sp>
      <p:sp>
        <p:nvSpPr>
          <p:cNvPr id="357418" name="Line 42"/>
          <p:cNvSpPr>
            <a:spLocks noChangeShapeType="1"/>
          </p:cNvSpPr>
          <p:nvPr/>
        </p:nvSpPr>
        <p:spPr bwMode="auto">
          <a:xfrm rot="2780873" flipH="1" flipV="1">
            <a:off x="7513638" y="2279650"/>
            <a:ext cx="381000" cy="381000"/>
          </a:xfrm>
          <a:prstGeom prst="line">
            <a:avLst/>
          </a:prstGeom>
          <a:noFill/>
          <a:ln w="38100">
            <a:solidFill>
              <a:srgbClr val="FFCC00"/>
            </a:solidFill>
            <a:round/>
            <a:headEnd/>
            <a:tailEnd type="triangle" w="med" len="med"/>
          </a:ln>
          <a:effectLst/>
        </p:spPr>
        <p:txBody>
          <a:bodyPr wrap="none" anchor="ctr"/>
          <a:lstStyle/>
          <a:p>
            <a:endParaRPr lang="en-US"/>
          </a:p>
        </p:txBody>
      </p:sp>
      <p:sp>
        <p:nvSpPr>
          <p:cNvPr id="357419" name="Rectangle 43"/>
          <p:cNvSpPr>
            <a:spLocks noChangeArrowheads="1"/>
          </p:cNvSpPr>
          <p:nvPr/>
        </p:nvSpPr>
        <p:spPr bwMode="auto">
          <a:xfrm>
            <a:off x="5454650" y="2220913"/>
            <a:ext cx="2933700" cy="3065462"/>
          </a:xfrm>
          <a:prstGeom prst="rect">
            <a:avLst/>
          </a:prstGeom>
          <a:noFill/>
          <a:ln w="38100" algn="ctr">
            <a:solidFill>
              <a:srgbClr val="A50021"/>
            </a:solidFill>
            <a:miter lim="800000"/>
            <a:headEnd/>
            <a:tailEnd/>
          </a:ln>
          <a:effectLst/>
        </p:spPr>
        <p:txBody>
          <a:bodyPr wrap="none" anchor="ctr"/>
          <a:lstStyle/>
          <a:p>
            <a:endParaRPr lang="en-US"/>
          </a:p>
        </p:txBody>
      </p:sp>
      <p:sp>
        <p:nvSpPr>
          <p:cNvPr id="357430" name="Oval 54"/>
          <p:cNvSpPr>
            <a:spLocks noChangeArrowheads="1"/>
          </p:cNvSpPr>
          <p:nvPr/>
        </p:nvSpPr>
        <p:spPr bwMode="auto">
          <a:xfrm>
            <a:off x="4900613" y="1296988"/>
            <a:ext cx="234950" cy="242887"/>
          </a:xfrm>
          <a:prstGeom prst="ellipse">
            <a:avLst/>
          </a:prstGeom>
          <a:solidFill>
            <a:srgbClr val="FFCC00"/>
          </a:solidFill>
          <a:ln w="12700">
            <a:solidFill>
              <a:schemeClr val="tx1"/>
            </a:solidFill>
            <a:round/>
            <a:headEnd/>
            <a:tailEnd/>
          </a:ln>
        </p:spPr>
        <p:txBody>
          <a:bodyPr/>
          <a:lstStyle/>
          <a:p>
            <a:endParaRPr lang="en-US"/>
          </a:p>
        </p:txBody>
      </p:sp>
      <p:sp>
        <p:nvSpPr>
          <p:cNvPr id="357434" name="Oval 58"/>
          <p:cNvSpPr>
            <a:spLocks noChangeArrowheads="1"/>
          </p:cNvSpPr>
          <p:nvPr/>
        </p:nvSpPr>
        <p:spPr bwMode="auto">
          <a:xfrm>
            <a:off x="5921375" y="2054225"/>
            <a:ext cx="234950" cy="242888"/>
          </a:xfrm>
          <a:prstGeom prst="ellipse">
            <a:avLst/>
          </a:prstGeom>
          <a:solidFill>
            <a:srgbClr val="FFCC00"/>
          </a:solidFill>
          <a:ln w="12700">
            <a:solidFill>
              <a:schemeClr val="tx1"/>
            </a:solidFill>
            <a:round/>
            <a:headEnd/>
            <a:tailEnd/>
          </a:ln>
        </p:spPr>
        <p:txBody>
          <a:bodyPr/>
          <a:lstStyle/>
          <a:p>
            <a:endParaRPr lang="en-US"/>
          </a:p>
        </p:txBody>
      </p:sp>
      <p:sp>
        <p:nvSpPr>
          <p:cNvPr id="357437" name="Rectangle 61"/>
          <p:cNvSpPr>
            <a:spLocks noChangeArrowheads="1"/>
          </p:cNvSpPr>
          <p:nvPr/>
        </p:nvSpPr>
        <p:spPr bwMode="auto">
          <a:xfrm>
            <a:off x="6530975" y="2247900"/>
            <a:ext cx="0" cy="365125"/>
          </a:xfrm>
          <a:prstGeom prst="rect">
            <a:avLst/>
          </a:prstGeom>
          <a:noFill/>
          <a:ln w="9525">
            <a:noFill/>
            <a:miter lim="800000"/>
            <a:headEnd/>
            <a:tailEnd/>
          </a:ln>
        </p:spPr>
        <p:txBody>
          <a:bodyPr wrap="none" lIns="0" tIns="0" rIns="0" bIns="0">
            <a:spAutoFit/>
          </a:bodyPr>
          <a:lstStyle/>
          <a:p>
            <a:endParaRPr lang="en-US">
              <a:latin typeface="Times New Roman" pitchFamily="18" charset="0"/>
            </a:endParaRPr>
          </a:p>
        </p:txBody>
      </p:sp>
      <p:sp>
        <p:nvSpPr>
          <p:cNvPr id="357438" name="Oval 62"/>
          <p:cNvSpPr>
            <a:spLocks noChangeArrowheads="1"/>
          </p:cNvSpPr>
          <p:nvPr/>
        </p:nvSpPr>
        <p:spPr bwMode="auto">
          <a:xfrm>
            <a:off x="6931025" y="3852863"/>
            <a:ext cx="236538" cy="241300"/>
          </a:xfrm>
          <a:prstGeom prst="ellipse">
            <a:avLst/>
          </a:prstGeom>
          <a:solidFill>
            <a:srgbClr val="FFCC00"/>
          </a:solidFill>
          <a:ln w="12700">
            <a:solidFill>
              <a:schemeClr val="tx1"/>
            </a:solidFill>
            <a:round/>
            <a:headEnd/>
            <a:tailEnd/>
          </a:ln>
        </p:spPr>
        <p:txBody>
          <a:bodyPr/>
          <a:lstStyle/>
          <a:p>
            <a:endParaRPr lang="en-US"/>
          </a:p>
        </p:txBody>
      </p:sp>
      <p:sp>
        <p:nvSpPr>
          <p:cNvPr id="357442" name="Oval 66"/>
          <p:cNvSpPr>
            <a:spLocks noChangeArrowheads="1"/>
          </p:cNvSpPr>
          <p:nvPr/>
        </p:nvSpPr>
        <p:spPr bwMode="auto">
          <a:xfrm>
            <a:off x="4743450" y="2103438"/>
            <a:ext cx="234950" cy="239712"/>
          </a:xfrm>
          <a:prstGeom prst="ellipse">
            <a:avLst/>
          </a:prstGeom>
          <a:solidFill>
            <a:srgbClr val="FFCC00"/>
          </a:solidFill>
          <a:ln w="12700">
            <a:solidFill>
              <a:schemeClr val="tx1"/>
            </a:solidFill>
            <a:round/>
            <a:headEnd/>
            <a:tailEnd/>
          </a:ln>
        </p:spPr>
        <p:txBody>
          <a:bodyPr/>
          <a:lstStyle/>
          <a:p>
            <a:endParaRPr lang="en-US"/>
          </a:p>
        </p:txBody>
      </p:sp>
      <p:sp>
        <p:nvSpPr>
          <p:cNvPr id="357446" name="Oval 70"/>
          <p:cNvSpPr>
            <a:spLocks noChangeArrowheads="1"/>
          </p:cNvSpPr>
          <p:nvPr/>
        </p:nvSpPr>
        <p:spPr bwMode="auto">
          <a:xfrm>
            <a:off x="6708775" y="1217613"/>
            <a:ext cx="234950" cy="241300"/>
          </a:xfrm>
          <a:prstGeom prst="ellipse">
            <a:avLst/>
          </a:prstGeom>
          <a:solidFill>
            <a:srgbClr val="FFCC00"/>
          </a:solidFill>
          <a:ln w="12700">
            <a:solidFill>
              <a:schemeClr val="tx1"/>
            </a:solidFill>
            <a:round/>
            <a:headEnd/>
            <a:tailEnd/>
          </a:ln>
        </p:spPr>
        <p:txBody>
          <a:bodyPr/>
          <a:lstStyle/>
          <a:p>
            <a:endParaRPr lang="en-US"/>
          </a:p>
        </p:txBody>
      </p:sp>
      <p:sp>
        <p:nvSpPr>
          <p:cNvPr id="357450" name="Oval 74"/>
          <p:cNvSpPr>
            <a:spLocks noChangeArrowheads="1"/>
          </p:cNvSpPr>
          <p:nvPr/>
        </p:nvSpPr>
        <p:spPr bwMode="auto">
          <a:xfrm>
            <a:off x="7138988" y="2224088"/>
            <a:ext cx="236537" cy="241300"/>
          </a:xfrm>
          <a:prstGeom prst="ellipse">
            <a:avLst/>
          </a:prstGeom>
          <a:solidFill>
            <a:srgbClr val="FFCC00"/>
          </a:solidFill>
          <a:ln w="12700">
            <a:solidFill>
              <a:schemeClr val="tx1"/>
            </a:solidFill>
            <a:round/>
            <a:headEnd/>
            <a:tailEnd/>
          </a:ln>
        </p:spPr>
        <p:txBody>
          <a:bodyPr/>
          <a:lstStyle/>
          <a:p>
            <a:endParaRPr lang="en-US"/>
          </a:p>
        </p:txBody>
      </p:sp>
      <p:sp>
        <p:nvSpPr>
          <p:cNvPr id="357451" name="Oval 75"/>
          <p:cNvSpPr>
            <a:spLocks noChangeArrowheads="1"/>
          </p:cNvSpPr>
          <p:nvPr/>
        </p:nvSpPr>
        <p:spPr bwMode="auto">
          <a:xfrm>
            <a:off x="7138988" y="2224088"/>
            <a:ext cx="236537" cy="241300"/>
          </a:xfrm>
          <a:prstGeom prst="ellipse">
            <a:avLst/>
          </a:prstGeom>
          <a:noFill/>
          <a:ln w="6350" cap="rnd">
            <a:solidFill>
              <a:srgbClr val="969696"/>
            </a:solidFill>
            <a:round/>
            <a:headEnd/>
            <a:tailEnd/>
          </a:ln>
        </p:spPr>
        <p:txBody>
          <a:bodyPr/>
          <a:lstStyle/>
          <a:p>
            <a:endParaRPr lang="en-US"/>
          </a:p>
        </p:txBody>
      </p:sp>
      <p:sp>
        <p:nvSpPr>
          <p:cNvPr id="357454" name="Oval 78"/>
          <p:cNvSpPr>
            <a:spLocks noChangeArrowheads="1"/>
          </p:cNvSpPr>
          <p:nvPr/>
        </p:nvSpPr>
        <p:spPr bwMode="auto">
          <a:xfrm>
            <a:off x="8121650" y="1217613"/>
            <a:ext cx="236538" cy="241300"/>
          </a:xfrm>
          <a:prstGeom prst="ellipse">
            <a:avLst/>
          </a:prstGeom>
          <a:solidFill>
            <a:srgbClr val="FFCC00"/>
          </a:solidFill>
          <a:ln w="12700">
            <a:solidFill>
              <a:schemeClr val="tx1"/>
            </a:solidFill>
            <a:round/>
            <a:headEnd/>
            <a:tailEnd/>
          </a:ln>
        </p:spPr>
        <p:txBody>
          <a:bodyPr/>
          <a:lstStyle/>
          <a:p>
            <a:endParaRPr lang="en-US"/>
          </a:p>
        </p:txBody>
      </p:sp>
      <p:sp>
        <p:nvSpPr>
          <p:cNvPr id="357458" name="Oval 82"/>
          <p:cNvSpPr>
            <a:spLocks noChangeArrowheads="1"/>
          </p:cNvSpPr>
          <p:nvPr/>
        </p:nvSpPr>
        <p:spPr bwMode="auto">
          <a:xfrm>
            <a:off x="8750300" y="2103438"/>
            <a:ext cx="236538" cy="239712"/>
          </a:xfrm>
          <a:prstGeom prst="ellipse">
            <a:avLst/>
          </a:prstGeom>
          <a:solidFill>
            <a:srgbClr val="FFCC00"/>
          </a:solidFill>
          <a:ln w="12700">
            <a:solidFill>
              <a:schemeClr val="tx1"/>
            </a:solidFill>
            <a:round/>
            <a:headEnd/>
            <a:tailEnd/>
          </a:ln>
        </p:spPr>
        <p:txBody>
          <a:bodyPr/>
          <a:lstStyle/>
          <a:p>
            <a:endParaRPr lang="en-US"/>
          </a:p>
        </p:txBody>
      </p:sp>
      <p:sp>
        <p:nvSpPr>
          <p:cNvPr id="357462" name="Oval 86"/>
          <p:cNvSpPr>
            <a:spLocks noChangeArrowheads="1"/>
          </p:cNvSpPr>
          <p:nvPr/>
        </p:nvSpPr>
        <p:spPr bwMode="auto">
          <a:xfrm>
            <a:off x="8789988" y="3062288"/>
            <a:ext cx="236537" cy="241300"/>
          </a:xfrm>
          <a:prstGeom prst="ellipse">
            <a:avLst/>
          </a:prstGeom>
          <a:solidFill>
            <a:srgbClr val="FFCC00"/>
          </a:solidFill>
          <a:ln w="12700">
            <a:solidFill>
              <a:schemeClr val="tx1"/>
            </a:solidFill>
            <a:round/>
            <a:headEnd/>
            <a:tailEnd/>
          </a:ln>
        </p:spPr>
        <p:txBody>
          <a:bodyPr/>
          <a:lstStyle/>
          <a:p>
            <a:endParaRPr lang="en-US"/>
          </a:p>
        </p:txBody>
      </p:sp>
      <p:sp>
        <p:nvSpPr>
          <p:cNvPr id="357467" name="Oval 91"/>
          <p:cNvSpPr>
            <a:spLocks noChangeArrowheads="1"/>
          </p:cNvSpPr>
          <p:nvPr/>
        </p:nvSpPr>
        <p:spPr bwMode="auto">
          <a:xfrm>
            <a:off x="7929563" y="2995613"/>
            <a:ext cx="236537" cy="241300"/>
          </a:xfrm>
          <a:prstGeom prst="ellipse">
            <a:avLst/>
          </a:prstGeom>
          <a:solidFill>
            <a:srgbClr val="FFCC00"/>
          </a:solidFill>
          <a:ln w="12700" cap="rnd">
            <a:solidFill>
              <a:schemeClr val="tx1"/>
            </a:solidFill>
            <a:round/>
            <a:headEnd/>
            <a:tailEnd/>
          </a:ln>
        </p:spPr>
        <p:txBody>
          <a:bodyPr/>
          <a:lstStyle/>
          <a:p>
            <a:endParaRPr lang="en-US"/>
          </a:p>
        </p:txBody>
      </p:sp>
      <p:sp>
        <p:nvSpPr>
          <p:cNvPr id="357470" name="Oval 94"/>
          <p:cNvSpPr>
            <a:spLocks noChangeArrowheads="1"/>
          </p:cNvSpPr>
          <p:nvPr/>
        </p:nvSpPr>
        <p:spPr bwMode="auto">
          <a:xfrm>
            <a:off x="6586538" y="2908300"/>
            <a:ext cx="234950" cy="241300"/>
          </a:xfrm>
          <a:prstGeom prst="ellipse">
            <a:avLst/>
          </a:prstGeom>
          <a:solidFill>
            <a:srgbClr val="FFCC00"/>
          </a:solidFill>
          <a:ln w="12700">
            <a:solidFill>
              <a:schemeClr val="tx1"/>
            </a:solidFill>
            <a:round/>
            <a:headEnd/>
            <a:tailEnd/>
          </a:ln>
        </p:spPr>
        <p:txBody>
          <a:bodyPr/>
          <a:lstStyle/>
          <a:p>
            <a:endParaRPr lang="en-US"/>
          </a:p>
        </p:txBody>
      </p:sp>
      <p:sp>
        <p:nvSpPr>
          <p:cNvPr id="357475" name="Oval 99"/>
          <p:cNvSpPr>
            <a:spLocks noChangeArrowheads="1"/>
          </p:cNvSpPr>
          <p:nvPr/>
        </p:nvSpPr>
        <p:spPr bwMode="auto">
          <a:xfrm>
            <a:off x="8091488" y="3835400"/>
            <a:ext cx="234950" cy="241300"/>
          </a:xfrm>
          <a:prstGeom prst="ellipse">
            <a:avLst/>
          </a:prstGeom>
          <a:solidFill>
            <a:srgbClr val="FFCC00"/>
          </a:solidFill>
          <a:ln w="12700" cap="rnd">
            <a:solidFill>
              <a:schemeClr val="tx1"/>
            </a:solidFill>
            <a:round/>
            <a:headEnd/>
            <a:tailEnd/>
          </a:ln>
        </p:spPr>
        <p:txBody>
          <a:bodyPr/>
          <a:lstStyle/>
          <a:p>
            <a:endParaRPr lang="en-US"/>
          </a:p>
        </p:txBody>
      </p:sp>
      <p:sp>
        <p:nvSpPr>
          <p:cNvPr id="357478" name="Oval 102"/>
          <p:cNvSpPr>
            <a:spLocks noChangeArrowheads="1"/>
          </p:cNvSpPr>
          <p:nvPr/>
        </p:nvSpPr>
        <p:spPr bwMode="auto">
          <a:xfrm>
            <a:off x="6880225" y="4911725"/>
            <a:ext cx="236538" cy="241300"/>
          </a:xfrm>
          <a:prstGeom prst="ellipse">
            <a:avLst/>
          </a:prstGeom>
          <a:solidFill>
            <a:srgbClr val="FFCC00"/>
          </a:solidFill>
          <a:ln w="12700">
            <a:solidFill>
              <a:schemeClr val="tx1"/>
            </a:solidFill>
            <a:round/>
            <a:headEnd/>
            <a:tailEnd/>
          </a:ln>
        </p:spPr>
        <p:txBody>
          <a:bodyPr/>
          <a:lstStyle/>
          <a:p>
            <a:endParaRPr lang="en-US"/>
          </a:p>
        </p:txBody>
      </p:sp>
      <p:sp>
        <p:nvSpPr>
          <p:cNvPr id="357482" name="Oval 106"/>
          <p:cNvSpPr>
            <a:spLocks noChangeArrowheads="1"/>
          </p:cNvSpPr>
          <p:nvPr/>
        </p:nvSpPr>
        <p:spPr bwMode="auto">
          <a:xfrm>
            <a:off x="5089525" y="3021013"/>
            <a:ext cx="234950" cy="241300"/>
          </a:xfrm>
          <a:prstGeom prst="ellipse">
            <a:avLst/>
          </a:prstGeom>
          <a:solidFill>
            <a:srgbClr val="FFCC00"/>
          </a:solidFill>
          <a:ln w="12700">
            <a:solidFill>
              <a:schemeClr val="tx1"/>
            </a:solidFill>
            <a:round/>
            <a:headEnd/>
            <a:tailEnd/>
          </a:ln>
        </p:spPr>
        <p:txBody>
          <a:bodyPr/>
          <a:lstStyle/>
          <a:p>
            <a:endParaRPr lang="en-US"/>
          </a:p>
        </p:txBody>
      </p:sp>
      <p:sp>
        <p:nvSpPr>
          <p:cNvPr id="357486" name="Oval 110"/>
          <p:cNvSpPr>
            <a:spLocks noChangeArrowheads="1"/>
          </p:cNvSpPr>
          <p:nvPr/>
        </p:nvSpPr>
        <p:spPr bwMode="auto">
          <a:xfrm>
            <a:off x="5041900" y="4557713"/>
            <a:ext cx="234950" cy="241300"/>
          </a:xfrm>
          <a:prstGeom prst="ellipse">
            <a:avLst/>
          </a:prstGeom>
          <a:solidFill>
            <a:srgbClr val="FFCC00"/>
          </a:solidFill>
          <a:ln w="12700">
            <a:solidFill>
              <a:schemeClr val="tx1"/>
            </a:solidFill>
            <a:round/>
            <a:headEnd/>
            <a:tailEnd/>
          </a:ln>
        </p:spPr>
        <p:txBody>
          <a:bodyPr/>
          <a:lstStyle/>
          <a:p>
            <a:endParaRPr lang="en-US"/>
          </a:p>
        </p:txBody>
      </p:sp>
      <p:sp>
        <p:nvSpPr>
          <p:cNvPr id="357490" name="Oval 114"/>
          <p:cNvSpPr>
            <a:spLocks noChangeArrowheads="1"/>
          </p:cNvSpPr>
          <p:nvPr/>
        </p:nvSpPr>
        <p:spPr bwMode="auto">
          <a:xfrm>
            <a:off x="8435975" y="4679950"/>
            <a:ext cx="236538" cy="239713"/>
          </a:xfrm>
          <a:prstGeom prst="ellipse">
            <a:avLst/>
          </a:prstGeom>
          <a:solidFill>
            <a:srgbClr val="FFCC00"/>
          </a:solidFill>
          <a:ln w="12700">
            <a:solidFill>
              <a:schemeClr val="tx1"/>
            </a:solidFill>
            <a:round/>
            <a:headEnd/>
            <a:tailEnd/>
          </a:ln>
        </p:spPr>
        <p:txBody>
          <a:bodyPr/>
          <a:lstStyle/>
          <a:p>
            <a:endParaRPr lang="en-US"/>
          </a:p>
        </p:txBody>
      </p:sp>
      <p:sp>
        <p:nvSpPr>
          <p:cNvPr id="357498" name="Oval 122"/>
          <p:cNvSpPr>
            <a:spLocks noChangeArrowheads="1"/>
          </p:cNvSpPr>
          <p:nvPr/>
        </p:nvSpPr>
        <p:spPr bwMode="auto">
          <a:xfrm>
            <a:off x="6472238" y="5491163"/>
            <a:ext cx="236537" cy="242887"/>
          </a:xfrm>
          <a:prstGeom prst="ellipse">
            <a:avLst/>
          </a:prstGeom>
          <a:solidFill>
            <a:srgbClr val="FFCC00"/>
          </a:solidFill>
          <a:ln w="12700">
            <a:solidFill>
              <a:schemeClr val="tx1"/>
            </a:solidFill>
            <a:round/>
            <a:headEnd/>
            <a:tailEnd/>
          </a:ln>
        </p:spPr>
        <p:txBody>
          <a:bodyPr/>
          <a:lstStyle/>
          <a:p>
            <a:endParaRPr lang="en-US"/>
          </a:p>
        </p:txBody>
      </p:sp>
      <p:sp>
        <p:nvSpPr>
          <p:cNvPr id="357502" name="Oval 126"/>
          <p:cNvSpPr>
            <a:spLocks noChangeArrowheads="1"/>
          </p:cNvSpPr>
          <p:nvPr/>
        </p:nvSpPr>
        <p:spPr bwMode="auto">
          <a:xfrm>
            <a:off x="5167313" y="3881438"/>
            <a:ext cx="236537" cy="241300"/>
          </a:xfrm>
          <a:prstGeom prst="ellipse">
            <a:avLst/>
          </a:prstGeom>
          <a:solidFill>
            <a:srgbClr val="FFCC00"/>
          </a:solidFill>
          <a:ln w="12700">
            <a:solidFill>
              <a:schemeClr val="tx1"/>
            </a:solidFill>
            <a:round/>
            <a:headEnd/>
            <a:tailEnd/>
          </a:ln>
        </p:spPr>
        <p:txBody>
          <a:bodyPr/>
          <a:lstStyle/>
          <a:p>
            <a:endParaRPr lang="en-US"/>
          </a:p>
        </p:txBody>
      </p:sp>
      <p:sp>
        <p:nvSpPr>
          <p:cNvPr id="357506" name="Oval 130"/>
          <p:cNvSpPr>
            <a:spLocks noChangeArrowheads="1"/>
          </p:cNvSpPr>
          <p:nvPr/>
        </p:nvSpPr>
        <p:spPr bwMode="auto">
          <a:xfrm>
            <a:off x="8397875" y="5397500"/>
            <a:ext cx="234950" cy="239713"/>
          </a:xfrm>
          <a:prstGeom prst="ellipse">
            <a:avLst/>
          </a:prstGeom>
          <a:solidFill>
            <a:srgbClr val="FFCC00"/>
          </a:solidFill>
          <a:ln w="12700">
            <a:solidFill>
              <a:schemeClr val="tx1"/>
            </a:solidFill>
            <a:round/>
            <a:headEnd/>
            <a:tailEnd/>
          </a:ln>
        </p:spPr>
        <p:txBody>
          <a:bodyPr/>
          <a:lstStyle/>
          <a:p>
            <a:endParaRPr lang="en-US"/>
          </a:p>
        </p:txBody>
      </p:sp>
      <p:sp>
        <p:nvSpPr>
          <p:cNvPr id="357514" name="Rectangle 138"/>
          <p:cNvSpPr>
            <a:spLocks noChangeArrowheads="1"/>
          </p:cNvSpPr>
          <p:nvPr/>
        </p:nvSpPr>
        <p:spPr bwMode="auto">
          <a:xfrm>
            <a:off x="6080125" y="4249738"/>
            <a:ext cx="152400" cy="411162"/>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57515" name="Rectangle 139"/>
          <p:cNvSpPr>
            <a:spLocks noChangeArrowheads="1"/>
          </p:cNvSpPr>
          <p:nvPr/>
        </p:nvSpPr>
        <p:spPr bwMode="auto">
          <a:xfrm>
            <a:off x="6207125" y="4398963"/>
            <a:ext cx="107950" cy="258762"/>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1</a:t>
            </a:r>
            <a:endParaRPr lang="en-US">
              <a:latin typeface="Times New Roman" pitchFamily="18" charset="0"/>
            </a:endParaRPr>
          </a:p>
        </p:txBody>
      </p:sp>
      <p:sp>
        <p:nvSpPr>
          <p:cNvPr id="357516" name="Rectangle 140"/>
          <p:cNvSpPr>
            <a:spLocks noChangeArrowheads="1"/>
          </p:cNvSpPr>
          <p:nvPr/>
        </p:nvSpPr>
        <p:spPr bwMode="auto">
          <a:xfrm>
            <a:off x="7993063" y="4249738"/>
            <a:ext cx="152400" cy="411162"/>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57517" name="Rectangle 141"/>
          <p:cNvSpPr>
            <a:spLocks noChangeArrowheads="1"/>
          </p:cNvSpPr>
          <p:nvPr/>
        </p:nvSpPr>
        <p:spPr bwMode="auto">
          <a:xfrm>
            <a:off x="8140700" y="4421188"/>
            <a:ext cx="107950" cy="258762"/>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2</a:t>
            </a:r>
            <a:endParaRPr lang="en-US">
              <a:latin typeface="Times New Roman" pitchFamily="18" charset="0"/>
            </a:endParaRPr>
          </a:p>
        </p:txBody>
      </p:sp>
      <p:sp>
        <p:nvSpPr>
          <p:cNvPr id="357518" name="Rectangle 142"/>
          <p:cNvSpPr>
            <a:spLocks noChangeArrowheads="1"/>
          </p:cNvSpPr>
          <p:nvPr/>
        </p:nvSpPr>
        <p:spPr bwMode="auto">
          <a:xfrm>
            <a:off x="6100763" y="2290763"/>
            <a:ext cx="152400" cy="411162"/>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57519" name="Rectangle 143"/>
          <p:cNvSpPr>
            <a:spLocks noChangeArrowheads="1"/>
          </p:cNvSpPr>
          <p:nvPr/>
        </p:nvSpPr>
        <p:spPr bwMode="auto">
          <a:xfrm>
            <a:off x="6227763" y="2439988"/>
            <a:ext cx="107950" cy="258762"/>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3</a:t>
            </a:r>
            <a:endParaRPr lang="en-US">
              <a:latin typeface="Times New Roman" pitchFamily="18" charset="0"/>
            </a:endParaRPr>
          </a:p>
        </p:txBody>
      </p:sp>
      <p:sp>
        <p:nvSpPr>
          <p:cNvPr id="357520" name="Rectangle 144"/>
          <p:cNvSpPr>
            <a:spLocks noChangeArrowheads="1"/>
          </p:cNvSpPr>
          <p:nvPr/>
        </p:nvSpPr>
        <p:spPr bwMode="auto">
          <a:xfrm>
            <a:off x="8013700" y="2290763"/>
            <a:ext cx="152400" cy="411162"/>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57521" name="Rectangle 145"/>
          <p:cNvSpPr>
            <a:spLocks noChangeArrowheads="1"/>
          </p:cNvSpPr>
          <p:nvPr/>
        </p:nvSpPr>
        <p:spPr bwMode="auto">
          <a:xfrm>
            <a:off x="8161338" y="2460625"/>
            <a:ext cx="107950" cy="258763"/>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4</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357467"/>
                                        </p:tgtEl>
                                        <p:attrNameLst>
                                          <p:attrName>fillcolor</p:attrName>
                                        </p:attrNameLst>
                                      </p:cBhvr>
                                      <p:to>
                                        <a:srgbClr val="CC0000"/>
                                      </p:to>
                                    </p:animClr>
                                    <p:set>
                                      <p:cBhvr>
                                        <p:cTn id="7" dur="500" fill="hold"/>
                                        <p:tgtEl>
                                          <p:spTgt spid="357467"/>
                                        </p:tgtEl>
                                        <p:attrNameLst>
                                          <p:attrName>fill.type</p:attrName>
                                        </p:attrNameLst>
                                      </p:cBhvr>
                                      <p:to>
                                        <p:strVal val="solid"/>
                                      </p:to>
                                    </p:set>
                                    <p:set>
                                      <p:cBhvr>
                                        <p:cTn id="8" dur="500" fill="hold"/>
                                        <p:tgtEl>
                                          <p:spTgt spid="357467"/>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357438"/>
                                        </p:tgtEl>
                                        <p:attrNameLst>
                                          <p:attrName>fillcolor</p:attrName>
                                        </p:attrNameLst>
                                      </p:cBhvr>
                                      <p:to>
                                        <a:srgbClr val="CC0000"/>
                                      </p:to>
                                    </p:animClr>
                                    <p:set>
                                      <p:cBhvr>
                                        <p:cTn id="11" dur="500" fill="hold"/>
                                        <p:tgtEl>
                                          <p:spTgt spid="357438"/>
                                        </p:tgtEl>
                                        <p:attrNameLst>
                                          <p:attrName>fill.type</p:attrName>
                                        </p:attrNameLst>
                                      </p:cBhvr>
                                      <p:to>
                                        <p:strVal val="solid"/>
                                      </p:to>
                                    </p:set>
                                    <p:set>
                                      <p:cBhvr>
                                        <p:cTn id="12" dur="500" fill="hold"/>
                                        <p:tgtEl>
                                          <p:spTgt spid="357438"/>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357470"/>
                                        </p:tgtEl>
                                        <p:attrNameLst>
                                          <p:attrName>fillcolor</p:attrName>
                                        </p:attrNameLst>
                                      </p:cBhvr>
                                      <p:to>
                                        <a:srgbClr val="CC0000"/>
                                      </p:to>
                                    </p:animClr>
                                    <p:set>
                                      <p:cBhvr>
                                        <p:cTn id="15" dur="500" fill="hold"/>
                                        <p:tgtEl>
                                          <p:spTgt spid="357470"/>
                                        </p:tgtEl>
                                        <p:attrNameLst>
                                          <p:attrName>fill.type</p:attrName>
                                        </p:attrNameLst>
                                      </p:cBhvr>
                                      <p:to>
                                        <p:strVal val="solid"/>
                                      </p:to>
                                    </p:set>
                                    <p:set>
                                      <p:cBhvr>
                                        <p:cTn id="16" dur="500" fill="hold"/>
                                        <p:tgtEl>
                                          <p:spTgt spid="357470"/>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357475"/>
                                        </p:tgtEl>
                                        <p:attrNameLst>
                                          <p:attrName>fillcolor</p:attrName>
                                        </p:attrNameLst>
                                      </p:cBhvr>
                                      <p:to>
                                        <a:srgbClr val="CC0000"/>
                                      </p:to>
                                    </p:animClr>
                                    <p:set>
                                      <p:cBhvr>
                                        <p:cTn id="19" dur="500" fill="hold"/>
                                        <p:tgtEl>
                                          <p:spTgt spid="357475"/>
                                        </p:tgtEl>
                                        <p:attrNameLst>
                                          <p:attrName>fill.type</p:attrName>
                                        </p:attrNameLst>
                                      </p:cBhvr>
                                      <p:to>
                                        <p:strVal val="solid"/>
                                      </p:to>
                                    </p:set>
                                    <p:set>
                                      <p:cBhvr>
                                        <p:cTn id="20" dur="500" fill="hold"/>
                                        <p:tgtEl>
                                          <p:spTgt spid="357475"/>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738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73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73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739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739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3" presetClass="emph" presetSubtype="0" fill="hold" grpId="1" nodeType="clickEffect">
                                  <p:stCondLst>
                                    <p:cond delay="0"/>
                                  </p:stCondLst>
                                  <p:childTnLst>
                                    <p:animClr clrSpc="hsl" dir="cw">
                                      <p:cBhvr override="childStyle">
                                        <p:cTn id="44" dur="500" fill="hold"/>
                                        <p:tgtEl>
                                          <p:spTgt spid="357394"/>
                                        </p:tgtEl>
                                        <p:attrNameLst>
                                          <p:attrName>style.color</p:attrName>
                                        </p:attrNameLst>
                                      </p:cBhvr>
                                      <p:by>
                                        <p:hsl h="10842353" s="0" l="0"/>
                                      </p:by>
                                    </p:animClr>
                                    <p:animClr clrSpc="hsl" dir="cw">
                                      <p:cBhvr>
                                        <p:cTn id="45" dur="500" fill="hold"/>
                                        <p:tgtEl>
                                          <p:spTgt spid="357394"/>
                                        </p:tgtEl>
                                        <p:attrNameLst>
                                          <p:attrName>fillcolor</p:attrName>
                                        </p:attrNameLst>
                                      </p:cBhvr>
                                      <p:by>
                                        <p:hsl h="10842353" s="0" l="0"/>
                                      </p:by>
                                    </p:animClr>
                                    <p:animClr clrSpc="hsl" dir="cw">
                                      <p:cBhvr>
                                        <p:cTn id="46" dur="500" fill="hold"/>
                                        <p:tgtEl>
                                          <p:spTgt spid="357394"/>
                                        </p:tgtEl>
                                        <p:attrNameLst>
                                          <p:attrName>stroke.color</p:attrName>
                                        </p:attrNameLst>
                                      </p:cBhvr>
                                      <p:by>
                                        <p:hsl h="10842353" s="0" l="0"/>
                                      </p:by>
                                    </p:animClr>
                                    <p:set>
                                      <p:cBhvr>
                                        <p:cTn id="47" dur="500" fill="hold"/>
                                        <p:tgtEl>
                                          <p:spTgt spid="357394"/>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5738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5739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3" presetClass="emph" presetSubtype="0" fill="hold" grpId="1" nodeType="clickEffect">
                                  <p:stCondLst>
                                    <p:cond delay="0"/>
                                  </p:stCondLst>
                                  <p:childTnLst>
                                    <p:animClr clrSpc="hsl" dir="cw">
                                      <p:cBhvr override="childStyle">
                                        <p:cTn id="59" dur="500" fill="hold"/>
                                        <p:tgtEl>
                                          <p:spTgt spid="357395"/>
                                        </p:tgtEl>
                                        <p:attrNameLst>
                                          <p:attrName>style.color</p:attrName>
                                        </p:attrNameLst>
                                      </p:cBhvr>
                                      <p:by>
                                        <p:hsl h="10842353" s="0" l="0"/>
                                      </p:by>
                                    </p:animClr>
                                    <p:animClr clrSpc="hsl" dir="cw">
                                      <p:cBhvr>
                                        <p:cTn id="60" dur="500" fill="hold"/>
                                        <p:tgtEl>
                                          <p:spTgt spid="357395"/>
                                        </p:tgtEl>
                                        <p:attrNameLst>
                                          <p:attrName>fillcolor</p:attrName>
                                        </p:attrNameLst>
                                      </p:cBhvr>
                                      <p:by>
                                        <p:hsl h="10842353" s="0" l="0"/>
                                      </p:by>
                                    </p:animClr>
                                    <p:animClr clrSpc="hsl" dir="cw">
                                      <p:cBhvr>
                                        <p:cTn id="61" dur="500" fill="hold"/>
                                        <p:tgtEl>
                                          <p:spTgt spid="357395"/>
                                        </p:tgtEl>
                                        <p:attrNameLst>
                                          <p:attrName>stroke.color</p:attrName>
                                        </p:attrNameLst>
                                      </p:cBhvr>
                                      <p:by>
                                        <p:hsl h="10842353" s="0" l="0"/>
                                      </p:by>
                                    </p:animClr>
                                    <p:set>
                                      <p:cBhvr>
                                        <p:cTn id="62" dur="500" fill="hold"/>
                                        <p:tgtEl>
                                          <p:spTgt spid="357395"/>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73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739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7403"/>
                                        </p:tgtEl>
                                        <p:attrNameLst>
                                          <p:attrName>style.visibility</p:attrName>
                                        </p:attrNameLst>
                                      </p:cBhvr>
                                      <p:to>
                                        <p:strVal val="visible"/>
                                      </p:to>
                                    </p:set>
                                  </p:childTnLst>
                                </p:cTn>
                              </p:par>
                              <p:par>
                                <p:cTn id="75" presetID="23" presetClass="emph" presetSubtype="0" fill="hold" grpId="1" nodeType="withEffect">
                                  <p:stCondLst>
                                    <p:cond delay="0"/>
                                  </p:stCondLst>
                                  <p:childTnLst>
                                    <p:animClr clrSpc="hsl" dir="cw">
                                      <p:cBhvr override="childStyle">
                                        <p:cTn id="76" dur="500" fill="hold"/>
                                        <p:tgtEl>
                                          <p:spTgt spid="357403"/>
                                        </p:tgtEl>
                                        <p:attrNameLst>
                                          <p:attrName>style.color</p:attrName>
                                        </p:attrNameLst>
                                      </p:cBhvr>
                                      <p:by>
                                        <p:hsl h="10842353" s="0" l="0"/>
                                      </p:by>
                                    </p:animClr>
                                    <p:animClr clrSpc="hsl" dir="cw">
                                      <p:cBhvr>
                                        <p:cTn id="77" dur="500" fill="hold"/>
                                        <p:tgtEl>
                                          <p:spTgt spid="357403"/>
                                        </p:tgtEl>
                                        <p:attrNameLst>
                                          <p:attrName>fillcolor</p:attrName>
                                        </p:attrNameLst>
                                      </p:cBhvr>
                                      <p:by>
                                        <p:hsl h="10842353" s="0" l="0"/>
                                      </p:by>
                                    </p:animClr>
                                    <p:animClr clrSpc="hsl" dir="cw">
                                      <p:cBhvr>
                                        <p:cTn id="78" dur="500" fill="hold"/>
                                        <p:tgtEl>
                                          <p:spTgt spid="357403"/>
                                        </p:tgtEl>
                                        <p:attrNameLst>
                                          <p:attrName>stroke.color</p:attrName>
                                        </p:attrNameLst>
                                      </p:cBhvr>
                                      <p:by>
                                        <p:hsl h="10842353" s="0" l="0"/>
                                      </p:by>
                                    </p:animClr>
                                    <p:set>
                                      <p:cBhvr>
                                        <p:cTn id="79" dur="500" fill="hold"/>
                                        <p:tgtEl>
                                          <p:spTgt spid="357403"/>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57404"/>
                                        </p:tgtEl>
                                        <p:attrNameLst>
                                          <p:attrName>style.visibility</p:attrName>
                                        </p:attrNameLst>
                                      </p:cBhvr>
                                      <p:to>
                                        <p:strVal val="visible"/>
                                      </p:to>
                                    </p:set>
                                  </p:childTnLst>
                                </p:cTn>
                              </p:par>
                              <p:par>
                                <p:cTn id="84" presetID="1" presetClass="exit" presetSubtype="0" fill="hold" grpId="2" nodeType="withEffect">
                                  <p:stCondLst>
                                    <p:cond delay="0"/>
                                  </p:stCondLst>
                                  <p:childTnLst>
                                    <p:set>
                                      <p:cBhvr>
                                        <p:cTn id="85" dur="1" fill="hold">
                                          <p:stCondLst>
                                            <p:cond delay="0"/>
                                          </p:stCondLst>
                                        </p:cTn>
                                        <p:tgtEl>
                                          <p:spTgt spid="35740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357405"/>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357411"/>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5741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3" presetClass="emph" presetSubtype="0" fill="hold" grpId="1" nodeType="clickEffect">
                                  <p:stCondLst>
                                    <p:cond delay="0"/>
                                  </p:stCondLst>
                                  <p:childTnLst>
                                    <p:animClr clrSpc="hsl" dir="cw">
                                      <p:cBhvr override="childStyle">
                                        <p:cTn id="99" dur="500" fill="hold"/>
                                        <p:tgtEl>
                                          <p:spTgt spid="357416"/>
                                        </p:tgtEl>
                                        <p:attrNameLst>
                                          <p:attrName>style.color</p:attrName>
                                        </p:attrNameLst>
                                      </p:cBhvr>
                                      <p:by>
                                        <p:hsl h="10842353" s="0" l="0"/>
                                      </p:by>
                                    </p:animClr>
                                    <p:animClr clrSpc="hsl" dir="cw">
                                      <p:cBhvr>
                                        <p:cTn id="100" dur="500" fill="hold"/>
                                        <p:tgtEl>
                                          <p:spTgt spid="357416"/>
                                        </p:tgtEl>
                                        <p:attrNameLst>
                                          <p:attrName>fillcolor</p:attrName>
                                        </p:attrNameLst>
                                      </p:cBhvr>
                                      <p:by>
                                        <p:hsl h="10842353" s="0" l="0"/>
                                      </p:by>
                                    </p:animClr>
                                    <p:animClr clrSpc="hsl" dir="cw">
                                      <p:cBhvr>
                                        <p:cTn id="101" dur="500" fill="hold"/>
                                        <p:tgtEl>
                                          <p:spTgt spid="357416"/>
                                        </p:tgtEl>
                                        <p:attrNameLst>
                                          <p:attrName>stroke.color</p:attrName>
                                        </p:attrNameLst>
                                      </p:cBhvr>
                                      <p:by>
                                        <p:hsl h="10842353" s="0" l="0"/>
                                      </p:by>
                                    </p:animClr>
                                    <p:set>
                                      <p:cBhvr>
                                        <p:cTn id="102" dur="500" fill="hold"/>
                                        <p:tgtEl>
                                          <p:spTgt spid="357416"/>
                                        </p:tgtEl>
                                        <p:attrNameLst>
                                          <p:attrName>fill.type</p:attrName>
                                        </p:attrNameLst>
                                      </p:cBhvr>
                                      <p:to>
                                        <p:strVal val="solid"/>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5741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3" presetClass="emph" presetSubtype="0" fill="hold" grpId="1" nodeType="clickEffect">
                                  <p:stCondLst>
                                    <p:cond delay="0"/>
                                  </p:stCondLst>
                                  <p:childTnLst>
                                    <p:animClr clrSpc="hsl" dir="cw">
                                      <p:cBhvr override="childStyle">
                                        <p:cTn id="110" dur="500" fill="hold"/>
                                        <p:tgtEl>
                                          <p:spTgt spid="357417"/>
                                        </p:tgtEl>
                                        <p:attrNameLst>
                                          <p:attrName>style.color</p:attrName>
                                        </p:attrNameLst>
                                      </p:cBhvr>
                                      <p:by>
                                        <p:hsl h="10842353" s="0" l="0"/>
                                      </p:by>
                                    </p:animClr>
                                    <p:animClr clrSpc="hsl" dir="cw">
                                      <p:cBhvr>
                                        <p:cTn id="111" dur="500" fill="hold"/>
                                        <p:tgtEl>
                                          <p:spTgt spid="357417"/>
                                        </p:tgtEl>
                                        <p:attrNameLst>
                                          <p:attrName>fillcolor</p:attrName>
                                        </p:attrNameLst>
                                      </p:cBhvr>
                                      <p:by>
                                        <p:hsl h="10842353" s="0" l="0"/>
                                      </p:by>
                                    </p:animClr>
                                    <p:animClr clrSpc="hsl" dir="cw">
                                      <p:cBhvr>
                                        <p:cTn id="112" dur="500" fill="hold"/>
                                        <p:tgtEl>
                                          <p:spTgt spid="357417"/>
                                        </p:tgtEl>
                                        <p:attrNameLst>
                                          <p:attrName>stroke.color</p:attrName>
                                        </p:attrNameLst>
                                      </p:cBhvr>
                                      <p:by>
                                        <p:hsl h="10842353" s="0" l="0"/>
                                      </p:by>
                                    </p:animClr>
                                    <p:set>
                                      <p:cBhvr>
                                        <p:cTn id="113" dur="500" fill="hold"/>
                                        <p:tgtEl>
                                          <p:spTgt spid="357417"/>
                                        </p:tgtEl>
                                        <p:attrNameLst>
                                          <p:attrName>fill.type</p:attrName>
                                        </p:attrNameLst>
                                      </p:cBhvr>
                                      <p:to>
                                        <p:strVal val="solid"/>
                                      </p:to>
                                    </p:set>
                                  </p:childTnLst>
                                </p:cTn>
                              </p:par>
                              <p:par>
                                <p:cTn id="114" presetID="1" presetClass="exit" presetSubtype="0" fill="hold" grpId="2" nodeType="withEffect">
                                  <p:stCondLst>
                                    <p:cond delay="0"/>
                                  </p:stCondLst>
                                  <p:childTnLst>
                                    <p:set>
                                      <p:cBhvr>
                                        <p:cTn id="115" dur="1" fill="hold">
                                          <p:stCondLst>
                                            <p:cond delay="0"/>
                                          </p:stCondLst>
                                        </p:cTn>
                                        <p:tgtEl>
                                          <p:spTgt spid="357416"/>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357388"/>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357393"/>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23" presetClass="emph" presetSubtype="0" fill="hold" grpId="2" nodeType="clickEffect">
                                  <p:stCondLst>
                                    <p:cond delay="0"/>
                                  </p:stCondLst>
                                  <p:childTnLst>
                                    <p:animClr clrSpc="hsl" dir="cw">
                                      <p:cBhvr override="childStyle">
                                        <p:cTn id="127" dur="500" fill="hold"/>
                                        <p:tgtEl>
                                          <p:spTgt spid="357394"/>
                                        </p:tgtEl>
                                        <p:attrNameLst>
                                          <p:attrName>style.color</p:attrName>
                                        </p:attrNameLst>
                                      </p:cBhvr>
                                      <p:by>
                                        <p:hsl h="10842353" s="0" l="0"/>
                                      </p:by>
                                    </p:animClr>
                                    <p:animClr clrSpc="hsl" dir="cw">
                                      <p:cBhvr>
                                        <p:cTn id="128" dur="500" fill="hold"/>
                                        <p:tgtEl>
                                          <p:spTgt spid="357394"/>
                                        </p:tgtEl>
                                        <p:attrNameLst>
                                          <p:attrName>fillcolor</p:attrName>
                                        </p:attrNameLst>
                                      </p:cBhvr>
                                      <p:by>
                                        <p:hsl h="10842353" s="0" l="0"/>
                                      </p:by>
                                    </p:animClr>
                                    <p:animClr clrSpc="hsl" dir="cw">
                                      <p:cBhvr>
                                        <p:cTn id="129" dur="500" fill="hold"/>
                                        <p:tgtEl>
                                          <p:spTgt spid="357394"/>
                                        </p:tgtEl>
                                        <p:attrNameLst>
                                          <p:attrName>stroke.color</p:attrName>
                                        </p:attrNameLst>
                                      </p:cBhvr>
                                      <p:by>
                                        <p:hsl h="10842353" s="0" l="0"/>
                                      </p:by>
                                    </p:animClr>
                                    <p:set>
                                      <p:cBhvr>
                                        <p:cTn id="130" dur="500" fill="hold"/>
                                        <p:tgtEl>
                                          <p:spTgt spid="357394"/>
                                        </p:tgtEl>
                                        <p:attrNameLst>
                                          <p:attrName>fill.type</p:attrName>
                                        </p:attrNameLst>
                                      </p:cBhvr>
                                      <p:to>
                                        <p:strVal val="solid"/>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35739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5739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57418"/>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35739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357400"/>
                                        </p:tgtEl>
                                        <p:attrNameLst>
                                          <p:attrName>style.visibility</p:attrName>
                                        </p:attrNameLst>
                                      </p:cBhvr>
                                      <p:to>
                                        <p:strVal val="visible"/>
                                      </p:to>
                                    </p:set>
                                    <p:animEffect transition="in" filter="blinds(horizontal)">
                                      <p:cBhvr>
                                        <p:cTn id="151" dur="500"/>
                                        <p:tgtEl>
                                          <p:spTgt spid="357400"/>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357419"/>
                                        </p:tgtEl>
                                        <p:attrNameLst>
                                          <p:attrName>style.visibility</p:attrName>
                                        </p:attrNameLst>
                                      </p:cBhvr>
                                      <p:to>
                                        <p:strVal val="visible"/>
                                      </p:to>
                                    </p:set>
                                    <p:animEffect transition="in" filter="blinds(horizontal)">
                                      <p:cBhvr>
                                        <p:cTn id="154" dur="500"/>
                                        <p:tgtEl>
                                          <p:spTgt spid="357419"/>
                                        </p:tgtEl>
                                      </p:cBhvr>
                                    </p:animEffect>
                                  </p:childTnLst>
                                </p:cTn>
                              </p:par>
                              <p:par>
                                <p:cTn id="155" presetID="1" presetClass="entr" presetSubtype="0" fill="hold" nodeType="withEffect">
                                  <p:stCondLst>
                                    <p:cond delay="0"/>
                                  </p:stCondLst>
                                  <p:childTnLst>
                                    <p:set>
                                      <p:cBhvr>
                                        <p:cTn id="156" dur="1" fill="hold">
                                          <p:stCondLst>
                                            <p:cond delay="0"/>
                                          </p:stCondLst>
                                        </p:cTn>
                                        <p:tgtEl>
                                          <p:spTgt spid="357386"/>
                                        </p:tgtEl>
                                        <p:attrNameLst>
                                          <p:attrName>style.visibility</p:attrName>
                                        </p:attrNameLst>
                                      </p:cBhvr>
                                      <p:to>
                                        <p:strVal val="visible"/>
                                      </p:to>
                                    </p:set>
                                  </p:childTnLst>
                                </p:cTn>
                              </p:par>
                              <p:par>
                                <p:cTn id="157" presetID="1" presetClass="exit" presetSubtype="0" fill="hold" nodeType="withEffect">
                                  <p:stCondLst>
                                    <p:cond delay="0"/>
                                  </p:stCondLst>
                                  <p:childTnLst>
                                    <p:set>
                                      <p:cBhvr>
                                        <p:cTn id="158" dur="1" fill="hold">
                                          <p:stCondLst>
                                            <p:cond delay="0"/>
                                          </p:stCondLst>
                                        </p:cTn>
                                        <p:tgtEl>
                                          <p:spTgt spid="357389"/>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357387"/>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357388"/>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357386"/>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357398"/>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357397"/>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357399"/>
                                        </p:tgtEl>
                                        <p:attrNameLst>
                                          <p:attrName>style.visibility</p:attrName>
                                        </p:attrNameLst>
                                      </p:cBhvr>
                                      <p:to>
                                        <p:strVal val="hidden"/>
                                      </p:to>
                                    </p:set>
                                  </p:childTnLst>
                                </p:cTn>
                              </p:par>
                              <p:par>
                                <p:cTn id="171" presetID="1" presetClass="exit" presetSubtype="0" fill="hold" grpId="3" nodeType="withEffect">
                                  <p:stCondLst>
                                    <p:cond delay="0"/>
                                  </p:stCondLst>
                                  <p:childTnLst>
                                    <p:set>
                                      <p:cBhvr>
                                        <p:cTn id="172" dur="1" fill="hold">
                                          <p:stCondLst>
                                            <p:cond delay="0"/>
                                          </p:stCondLst>
                                        </p:cTn>
                                        <p:tgtEl>
                                          <p:spTgt spid="357394"/>
                                        </p:tgtEl>
                                        <p:attrNameLst>
                                          <p:attrName>style.visibility</p:attrName>
                                        </p:attrNameLst>
                                      </p:cBhvr>
                                      <p:to>
                                        <p:strVal val="hidden"/>
                                      </p:to>
                                    </p:set>
                                  </p:childTnLst>
                                </p:cTn>
                              </p:par>
                              <p:par>
                                <p:cTn id="173" presetID="1" presetClass="exit" presetSubtype="0" fill="hold" grpId="2" nodeType="withEffect">
                                  <p:stCondLst>
                                    <p:cond delay="0"/>
                                  </p:stCondLst>
                                  <p:childTnLst>
                                    <p:set>
                                      <p:cBhvr>
                                        <p:cTn id="174" dur="1" fill="hold">
                                          <p:stCondLst>
                                            <p:cond delay="0"/>
                                          </p:stCondLst>
                                        </p:cTn>
                                        <p:tgtEl>
                                          <p:spTgt spid="357395"/>
                                        </p:tgtEl>
                                        <p:attrNameLst>
                                          <p:attrName>style.visibility</p:attrName>
                                        </p:attrNameLst>
                                      </p:cBhvr>
                                      <p:to>
                                        <p:strVal val="hidden"/>
                                      </p:to>
                                    </p:set>
                                  </p:childTnLst>
                                </p:cTn>
                              </p:par>
                              <p:par>
                                <p:cTn id="175" presetID="1" presetClass="exit" presetSubtype="0" fill="hold" grpId="1" nodeType="withEffect">
                                  <p:stCondLst>
                                    <p:cond delay="0"/>
                                  </p:stCondLst>
                                  <p:childTnLst>
                                    <p:set>
                                      <p:cBhvr>
                                        <p:cTn id="176" dur="1" fill="hold">
                                          <p:stCondLst>
                                            <p:cond delay="0"/>
                                          </p:stCondLst>
                                        </p:cTn>
                                        <p:tgtEl>
                                          <p:spTgt spid="357396"/>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357393"/>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357392"/>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357391"/>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357390"/>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357418"/>
                                        </p:tgtEl>
                                        <p:attrNameLst>
                                          <p:attrName>style.visibility</p:attrName>
                                        </p:attrNameLst>
                                      </p:cBhvr>
                                      <p:to>
                                        <p:strVal val="hidden"/>
                                      </p:to>
                                    </p:set>
                                  </p:childTnLst>
                                </p:cTn>
                              </p:par>
                              <p:par>
                                <p:cTn id="187" presetID="1" presetClass="exit" presetSubtype="0" fill="hold" grpId="2" nodeType="withEffect">
                                  <p:stCondLst>
                                    <p:cond delay="0"/>
                                  </p:stCondLst>
                                  <p:childTnLst>
                                    <p:set>
                                      <p:cBhvr>
                                        <p:cTn id="188" dur="1" fill="hold">
                                          <p:stCondLst>
                                            <p:cond delay="0"/>
                                          </p:stCondLst>
                                        </p:cTn>
                                        <p:tgtEl>
                                          <p:spTgt spid="357417"/>
                                        </p:tgtEl>
                                        <p:attrNameLst>
                                          <p:attrName>style.visibility</p:attrName>
                                        </p:attrNameLst>
                                      </p:cBhvr>
                                      <p:to>
                                        <p:strVal val="hidden"/>
                                      </p:to>
                                    </p:set>
                                  </p:childTnLst>
                                </p:cTn>
                              </p:par>
                              <p:par>
                                <p:cTn id="189" presetID="1" presetClass="exit" presetSubtype="0" fill="hold" grpId="3" nodeType="withEffect">
                                  <p:stCondLst>
                                    <p:cond delay="0"/>
                                  </p:stCondLst>
                                  <p:childTnLst>
                                    <p:set>
                                      <p:cBhvr>
                                        <p:cTn id="190" dur="1" fill="hold">
                                          <p:stCondLst>
                                            <p:cond delay="0"/>
                                          </p:stCondLst>
                                        </p:cTn>
                                        <p:tgtEl>
                                          <p:spTgt spid="357416"/>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357405"/>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357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90" grpId="0"/>
      <p:bldP spid="357390" grpId="1"/>
      <p:bldP spid="357391" grpId="0"/>
      <p:bldP spid="357391" grpId="1"/>
      <p:bldP spid="357392" grpId="0"/>
      <p:bldP spid="357392" grpId="1"/>
      <p:bldP spid="357393" grpId="0"/>
      <p:bldP spid="357393" grpId="1"/>
      <p:bldP spid="357394" grpId="0" animBg="1"/>
      <p:bldP spid="357394" grpId="1" animBg="1"/>
      <p:bldP spid="357394" grpId="2" animBg="1"/>
      <p:bldP spid="357394" grpId="3" animBg="1"/>
      <p:bldP spid="357395" grpId="0" animBg="1"/>
      <p:bldP spid="357395" grpId="1" animBg="1"/>
      <p:bldP spid="357395" grpId="2" animBg="1"/>
      <p:bldP spid="357396" grpId="0" animBg="1"/>
      <p:bldP spid="357396" grpId="1" animBg="1"/>
      <p:bldP spid="357397" grpId="0" animBg="1"/>
      <p:bldP spid="357397" grpId="1" animBg="1"/>
      <p:bldP spid="357398" grpId="0" animBg="1"/>
      <p:bldP spid="357398" grpId="1" animBg="1"/>
      <p:bldP spid="357399" grpId="0" animBg="1"/>
      <p:bldP spid="357399" grpId="1" animBg="1"/>
      <p:bldP spid="357400" grpId="0" animBg="1"/>
      <p:bldP spid="357403" grpId="0" animBg="1"/>
      <p:bldP spid="357403" grpId="1" animBg="1"/>
      <p:bldP spid="357403" grpId="2" animBg="1"/>
      <p:bldP spid="357404" grpId="0" animBg="1"/>
      <p:bldP spid="357416" grpId="0" animBg="1"/>
      <p:bldP spid="357416" grpId="1" animBg="1"/>
      <p:bldP spid="357416" grpId="2" animBg="1"/>
      <p:bldP spid="357416" grpId="3" animBg="1"/>
      <p:bldP spid="357417" grpId="0" animBg="1"/>
      <p:bldP spid="357417" grpId="1" animBg="1"/>
      <p:bldP spid="357417" grpId="2" animBg="1"/>
      <p:bldP spid="357418" grpId="0" animBg="1"/>
      <p:bldP spid="357418" grpId="1" animBg="1"/>
      <p:bldP spid="35741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5"/>
          <p:cNvSpPr>
            <a:spLocks noGrp="1"/>
          </p:cNvSpPr>
          <p:nvPr>
            <p:ph type="sldNum" sz="quarter" idx="10"/>
          </p:nvPr>
        </p:nvSpPr>
        <p:spPr/>
        <p:txBody>
          <a:bodyPr/>
          <a:lstStyle/>
          <a:p>
            <a:fld id="{E2FFDDBF-BF6F-49A3-87F6-5112051CA83E}" type="slidenum">
              <a:rPr lang="en-US" altLang="ko-KR"/>
              <a:pPr/>
              <a:t>114</a:t>
            </a:fld>
            <a:endParaRPr lang="en-US" altLang="ko-KR"/>
          </a:p>
        </p:txBody>
      </p:sp>
      <p:sp>
        <p:nvSpPr>
          <p:cNvPr id="53" name="Date Placeholder 6"/>
          <p:cNvSpPr>
            <a:spLocks noGrp="1"/>
          </p:cNvSpPr>
          <p:nvPr>
            <p:ph type="dt" sz="half" idx="11"/>
          </p:nvPr>
        </p:nvSpPr>
        <p:spPr/>
        <p:txBody>
          <a:bodyPr/>
          <a:lstStyle/>
          <a:p>
            <a:r>
              <a:rPr lang="en-US"/>
              <a:t>Tutorial: ICDM 2008</a:t>
            </a:r>
            <a:endParaRPr lang="en-US" altLang="ko-KR"/>
          </a:p>
        </p:txBody>
      </p:sp>
      <p:sp>
        <p:nvSpPr>
          <p:cNvPr id="54" name="Footer Placeholder 7"/>
          <p:cNvSpPr>
            <a:spLocks noGrp="1"/>
          </p:cNvSpPr>
          <p:nvPr>
            <p:ph type="ftr" sz="quarter" idx="12"/>
          </p:nvPr>
        </p:nvSpPr>
        <p:spPr/>
        <p:txBody>
          <a:bodyPr/>
          <a:lstStyle/>
          <a:p>
            <a:r>
              <a:rPr lang="en-US" altLang="ko-KR"/>
              <a:t>Mohamed F. Mokbel</a:t>
            </a:r>
          </a:p>
        </p:txBody>
      </p:sp>
      <p:sp>
        <p:nvSpPr>
          <p:cNvPr id="325900" name="Freeform 268"/>
          <p:cNvSpPr>
            <a:spLocks/>
          </p:cNvSpPr>
          <p:nvPr/>
        </p:nvSpPr>
        <p:spPr bwMode="auto">
          <a:xfrm>
            <a:off x="6299200" y="2854325"/>
            <a:ext cx="1114425" cy="1036638"/>
          </a:xfrm>
          <a:custGeom>
            <a:avLst/>
            <a:gdLst/>
            <a:ahLst/>
            <a:cxnLst>
              <a:cxn ang="0">
                <a:pos x="0" y="653"/>
              </a:cxn>
              <a:cxn ang="0">
                <a:pos x="0" y="24"/>
              </a:cxn>
              <a:cxn ang="0">
                <a:pos x="484" y="0"/>
              </a:cxn>
              <a:cxn ang="0">
                <a:pos x="702" y="266"/>
              </a:cxn>
              <a:cxn ang="0">
                <a:pos x="629" y="363"/>
              </a:cxn>
            </a:cxnLst>
            <a:rect l="0" t="0" r="r" b="b"/>
            <a:pathLst>
              <a:path w="702" h="653">
                <a:moveTo>
                  <a:pt x="0" y="653"/>
                </a:moveTo>
                <a:lnTo>
                  <a:pt x="0" y="24"/>
                </a:lnTo>
                <a:lnTo>
                  <a:pt x="484" y="0"/>
                </a:lnTo>
                <a:lnTo>
                  <a:pt x="702" y="266"/>
                </a:lnTo>
                <a:lnTo>
                  <a:pt x="629" y="363"/>
                </a:lnTo>
              </a:path>
            </a:pathLst>
          </a:custGeom>
          <a:solidFill>
            <a:srgbClr val="FFFF00">
              <a:alpha val="50000"/>
            </a:srgbClr>
          </a:solidFill>
          <a:ln w="38100" cap="flat" cmpd="sng">
            <a:noFill/>
            <a:prstDash val="solid"/>
            <a:round/>
            <a:headEnd type="none" w="med" len="med"/>
            <a:tailEnd type="none" w="med" len="med"/>
          </a:ln>
          <a:effectLst/>
        </p:spPr>
        <p:txBody>
          <a:bodyPr wrap="none" anchor="ctr"/>
          <a:lstStyle/>
          <a:p>
            <a:endParaRPr lang="en-US"/>
          </a:p>
        </p:txBody>
      </p:sp>
      <p:sp>
        <p:nvSpPr>
          <p:cNvPr id="325901" name="Freeform 269"/>
          <p:cNvSpPr>
            <a:spLocks/>
          </p:cNvSpPr>
          <p:nvPr/>
        </p:nvSpPr>
        <p:spPr bwMode="auto">
          <a:xfrm>
            <a:off x="6299200" y="3468688"/>
            <a:ext cx="1306513" cy="1036637"/>
          </a:xfrm>
          <a:custGeom>
            <a:avLst/>
            <a:gdLst/>
            <a:ahLst/>
            <a:cxnLst>
              <a:cxn ang="0">
                <a:pos x="0" y="653"/>
              </a:cxn>
              <a:cxn ang="0">
                <a:pos x="0" y="266"/>
              </a:cxn>
              <a:cxn ang="0">
                <a:pos x="629" y="0"/>
              </a:cxn>
              <a:cxn ang="0">
                <a:pos x="823" y="218"/>
              </a:cxn>
              <a:cxn ang="0">
                <a:pos x="823" y="653"/>
              </a:cxn>
            </a:cxnLst>
            <a:rect l="0" t="0" r="r" b="b"/>
            <a:pathLst>
              <a:path w="823" h="653">
                <a:moveTo>
                  <a:pt x="0" y="653"/>
                </a:moveTo>
                <a:lnTo>
                  <a:pt x="0" y="266"/>
                </a:lnTo>
                <a:lnTo>
                  <a:pt x="629" y="0"/>
                </a:lnTo>
                <a:lnTo>
                  <a:pt x="823" y="218"/>
                </a:lnTo>
                <a:lnTo>
                  <a:pt x="823" y="653"/>
                </a:lnTo>
              </a:path>
            </a:pathLst>
          </a:custGeom>
          <a:solidFill>
            <a:srgbClr val="A50021">
              <a:alpha val="50000"/>
            </a:srgbClr>
          </a:solidFill>
          <a:ln w="38100" cap="flat" cmpd="sng">
            <a:noFill/>
            <a:prstDash val="solid"/>
            <a:round/>
            <a:headEnd type="none" w="med" len="med"/>
            <a:tailEnd type="none" w="med" len="med"/>
          </a:ln>
          <a:effectLst/>
        </p:spPr>
        <p:txBody>
          <a:bodyPr wrap="none" anchor="ctr"/>
          <a:lstStyle/>
          <a:p>
            <a:endParaRPr lang="en-US"/>
          </a:p>
        </p:txBody>
      </p:sp>
      <p:sp>
        <p:nvSpPr>
          <p:cNvPr id="325634" name="Rectangle 2"/>
          <p:cNvSpPr>
            <a:spLocks noGrp="1" noChangeArrowheads="1"/>
          </p:cNvSpPr>
          <p:nvPr>
            <p:ph type="title"/>
          </p:nvPr>
        </p:nvSpPr>
        <p:spPr>
          <a:xfrm>
            <a:off x="309563" y="57150"/>
            <a:ext cx="8234362" cy="762000"/>
          </a:xfrm>
        </p:spPr>
        <p:txBody>
          <a:bodyPr/>
          <a:lstStyle/>
          <a:p>
            <a:r>
              <a:rPr lang="en-US" sz="2800"/>
              <a:t>Nearest-Neighbor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 Answer Representation</a:t>
            </a:r>
            <a:endParaRPr lang="en-US" altLang="zh-TW" sz="2400">
              <a:solidFill>
                <a:schemeClr val="hlink"/>
              </a:solidFill>
            </a:endParaRPr>
          </a:p>
        </p:txBody>
      </p:sp>
      <p:sp>
        <p:nvSpPr>
          <p:cNvPr id="325635" name="Rectangle 3"/>
          <p:cNvSpPr>
            <a:spLocks noGrp="1" noChangeArrowheads="1"/>
          </p:cNvSpPr>
          <p:nvPr>
            <p:ph type="body" sz="half" idx="1"/>
          </p:nvPr>
        </p:nvSpPr>
        <p:spPr>
          <a:xfrm>
            <a:off x="77788" y="1149350"/>
            <a:ext cx="4941887" cy="5351463"/>
          </a:xfrm>
        </p:spPr>
        <p:txBody>
          <a:bodyPr/>
          <a:lstStyle/>
          <a:p>
            <a:pPr>
              <a:buFont typeface="Wingdings" pitchFamily="2" charset="2"/>
              <a:buChar char="n"/>
            </a:pPr>
            <a:r>
              <a:rPr lang="en-US" altLang="zh-TW" b="0"/>
              <a:t>Regardless of the underlying method to compute candidate answers, we have three alternatives:</a:t>
            </a:r>
          </a:p>
          <a:p>
            <a:pPr>
              <a:buFont typeface="Wingdings" pitchFamily="2" charset="2"/>
              <a:buChar char="n"/>
            </a:pPr>
            <a:endParaRPr lang="en-US" altLang="zh-TW" sz="1200" b="0"/>
          </a:p>
          <a:p>
            <a:pPr lvl="1"/>
            <a:r>
              <a:rPr lang="en-US" altLang="zh-TW" sz="2200"/>
              <a:t>Return the list of the candidate answers to the user</a:t>
            </a:r>
          </a:p>
          <a:p>
            <a:pPr lvl="1"/>
            <a:endParaRPr lang="en-US" altLang="zh-TW" sz="1200"/>
          </a:p>
          <a:p>
            <a:pPr lvl="1"/>
            <a:r>
              <a:rPr lang="en-US" altLang="zh-TW" sz="2200"/>
              <a:t>Employ a Voronoi diagram for all the objects in the candidate answer list to determine the probability that each object is an answer.</a:t>
            </a:r>
          </a:p>
          <a:p>
            <a:pPr lvl="1"/>
            <a:endParaRPr lang="en-US" altLang="zh-TW" sz="1200"/>
          </a:p>
          <a:p>
            <a:pPr lvl="1"/>
            <a:r>
              <a:rPr lang="en-US" altLang="zh-TW" sz="2200"/>
              <a:t>Voronoi diagrams can provide the answer in terms of areas</a:t>
            </a:r>
          </a:p>
        </p:txBody>
      </p:sp>
      <p:sp>
        <p:nvSpPr>
          <p:cNvPr id="325661" name="AutoShape 29"/>
          <p:cNvSpPr>
            <a:spLocks noChangeAspect="1" noChangeArrowheads="1" noTextEdit="1"/>
          </p:cNvSpPr>
          <p:nvPr/>
        </p:nvSpPr>
        <p:spPr bwMode="auto">
          <a:xfrm>
            <a:off x="4667250" y="1241425"/>
            <a:ext cx="4935538" cy="4935538"/>
          </a:xfrm>
          <a:prstGeom prst="rect">
            <a:avLst/>
          </a:prstGeom>
          <a:noFill/>
          <a:ln w="9525">
            <a:noFill/>
            <a:miter lim="800000"/>
            <a:headEnd/>
            <a:tailEnd/>
          </a:ln>
        </p:spPr>
        <p:txBody>
          <a:bodyPr/>
          <a:lstStyle/>
          <a:p>
            <a:endParaRPr lang="en-US"/>
          </a:p>
        </p:txBody>
      </p:sp>
      <p:sp>
        <p:nvSpPr>
          <p:cNvPr id="325663" name="Rectangle 31"/>
          <p:cNvSpPr>
            <a:spLocks noChangeArrowheads="1"/>
          </p:cNvSpPr>
          <p:nvPr/>
        </p:nvSpPr>
        <p:spPr bwMode="auto">
          <a:xfrm>
            <a:off x="6291263" y="2905125"/>
            <a:ext cx="1573212" cy="1609725"/>
          </a:xfrm>
          <a:prstGeom prst="rect">
            <a:avLst/>
          </a:prstGeom>
          <a:solidFill>
            <a:srgbClr val="FFCC99">
              <a:alpha val="50000"/>
            </a:srgbClr>
          </a:solidFill>
          <a:ln w="60325">
            <a:solidFill>
              <a:srgbClr val="A50021"/>
            </a:solidFill>
            <a:miter lim="800000"/>
            <a:headEnd/>
            <a:tailEnd/>
          </a:ln>
        </p:spPr>
        <p:txBody>
          <a:bodyPr/>
          <a:lstStyle/>
          <a:p>
            <a:endParaRPr lang="en-US"/>
          </a:p>
        </p:txBody>
      </p:sp>
      <p:sp>
        <p:nvSpPr>
          <p:cNvPr id="325671" name="Oval 39"/>
          <p:cNvSpPr>
            <a:spLocks noChangeArrowheads="1"/>
          </p:cNvSpPr>
          <p:nvPr/>
        </p:nvSpPr>
        <p:spPr bwMode="auto">
          <a:xfrm>
            <a:off x="4878388" y="1462088"/>
            <a:ext cx="234950" cy="242887"/>
          </a:xfrm>
          <a:prstGeom prst="ellipse">
            <a:avLst/>
          </a:prstGeom>
          <a:solidFill>
            <a:srgbClr val="FFCC00"/>
          </a:solidFill>
          <a:ln w="0">
            <a:solidFill>
              <a:srgbClr val="000000"/>
            </a:solidFill>
            <a:round/>
            <a:headEnd/>
            <a:tailEnd/>
          </a:ln>
        </p:spPr>
        <p:txBody>
          <a:bodyPr/>
          <a:lstStyle/>
          <a:p>
            <a:endParaRPr lang="en-US"/>
          </a:p>
        </p:txBody>
      </p:sp>
      <p:sp>
        <p:nvSpPr>
          <p:cNvPr id="325675" name="Oval 43"/>
          <p:cNvSpPr>
            <a:spLocks noChangeArrowheads="1"/>
          </p:cNvSpPr>
          <p:nvPr/>
        </p:nvSpPr>
        <p:spPr bwMode="auto">
          <a:xfrm>
            <a:off x="5899150" y="2219325"/>
            <a:ext cx="234950" cy="242888"/>
          </a:xfrm>
          <a:prstGeom prst="ellipse">
            <a:avLst/>
          </a:prstGeom>
          <a:solidFill>
            <a:srgbClr val="A50021"/>
          </a:solidFill>
          <a:ln w="0">
            <a:solidFill>
              <a:schemeClr val="tx1"/>
            </a:solidFill>
            <a:round/>
            <a:headEnd/>
            <a:tailEnd/>
          </a:ln>
        </p:spPr>
        <p:txBody>
          <a:bodyPr/>
          <a:lstStyle/>
          <a:p>
            <a:endParaRPr lang="en-US"/>
          </a:p>
        </p:txBody>
      </p:sp>
      <p:sp>
        <p:nvSpPr>
          <p:cNvPr id="325679" name="Oval 47"/>
          <p:cNvSpPr>
            <a:spLocks noChangeArrowheads="1"/>
          </p:cNvSpPr>
          <p:nvPr/>
        </p:nvSpPr>
        <p:spPr bwMode="auto">
          <a:xfrm>
            <a:off x="6908800" y="4017963"/>
            <a:ext cx="236538" cy="241300"/>
          </a:xfrm>
          <a:prstGeom prst="ellipse">
            <a:avLst/>
          </a:prstGeom>
          <a:solidFill>
            <a:srgbClr val="A50021"/>
          </a:solidFill>
          <a:ln w="0">
            <a:solidFill>
              <a:srgbClr val="000000"/>
            </a:solidFill>
            <a:round/>
            <a:headEnd/>
            <a:tailEnd/>
          </a:ln>
        </p:spPr>
        <p:txBody>
          <a:bodyPr/>
          <a:lstStyle/>
          <a:p>
            <a:endParaRPr lang="en-US"/>
          </a:p>
        </p:txBody>
      </p:sp>
      <p:sp>
        <p:nvSpPr>
          <p:cNvPr id="325683" name="Oval 51"/>
          <p:cNvSpPr>
            <a:spLocks noChangeArrowheads="1"/>
          </p:cNvSpPr>
          <p:nvPr/>
        </p:nvSpPr>
        <p:spPr bwMode="auto">
          <a:xfrm>
            <a:off x="4721225" y="2268538"/>
            <a:ext cx="234950" cy="239712"/>
          </a:xfrm>
          <a:prstGeom prst="ellipse">
            <a:avLst/>
          </a:prstGeom>
          <a:solidFill>
            <a:srgbClr val="FFCC00"/>
          </a:solidFill>
          <a:ln w="0">
            <a:solidFill>
              <a:srgbClr val="000000"/>
            </a:solidFill>
            <a:round/>
            <a:headEnd/>
            <a:tailEnd/>
          </a:ln>
        </p:spPr>
        <p:txBody>
          <a:bodyPr/>
          <a:lstStyle/>
          <a:p>
            <a:endParaRPr lang="en-US"/>
          </a:p>
        </p:txBody>
      </p:sp>
      <p:sp>
        <p:nvSpPr>
          <p:cNvPr id="325687" name="Oval 55"/>
          <p:cNvSpPr>
            <a:spLocks noChangeArrowheads="1"/>
          </p:cNvSpPr>
          <p:nvPr/>
        </p:nvSpPr>
        <p:spPr bwMode="auto">
          <a:xfrm>
            <a:off x="6686550" y="1382713"/>
            <a:ext cx="234950" cy="241300"/>
          </a:xfrm>
          <a:prstGeom prst="ellipse">
            <a:avLst/>
          </a:prstGeom>
          <a:solidFill>
            <a:srgbClr val="FFCC00"/>
          </a:solidFill>
          <a:ln w="0">
            <a:solidFill>
              <a:srgbClr val="000000"/>
            </a:solidFill>
            <a:round/>
            <a:headEnd/>
            <a:tailEnd/>
          </a:ln>
        </p:spPr>
        <p:txBody>
          <a:bodyPr/>
          <a:lstStyle/>
          <a:p>
            <a:endParaRPr lang="en-US"/>
          </a:p>
        </p:txBody>
      </p:sp>
      <p:sp>
        <p:nvSpPr>
          <p:cNvPr id="325691" name="Oval 59"/>
          <p:cNvSpPr>
            <a:spLocks noChangeArrowheads="1"/>
          </p:cNvSpPr>
          <p:nvPr/>
        </p:nvSpPr>
        <p:spPr bwMode="auto">
          <a:xfrm>
            <a:off x="7116763" y="2389188"/>
            <a:ext cx="236537" cy="241300"/>
          </a:xfrm>
          <a:prstGeom prst="ellipse">
            <a:avLst/>
          </a:prstGeom>
          <a:solidFill>
            <a:srgbClr val="A50021"/>
          </a:solidFill>
          <a:ln w="0">
            <a:solidFill>
              <a:schemeClr val="tx1"/>
            </a:solidFill>
            <a:round/>
            <a:headEnd/>
            <a:tailEnd/>
          </a:ln>
        </p:spPr>
        <p:txBody>
          <a:bodyPr/>
          <a:lstStyle/>
          <a:p>
            <a:endParaRPr lang="en-US"/>
          </a:p>
        </p:txBody>
      </p:sp>
      <p:sp>
        <p:nvSpPr>
          <p:cNvPr id="325695" name="Oval 63"/>
          <p:cNvSpPr>
            <a:spLocks noChangeArrowheads="1"/>
          </p:cNvSpPr>
          <p:nvPr/>
        </p:nvSpPr>
        <p:spPr bwMode="auto">
          <a:xfrm>
            <a:off x="8099425" y="1382713"/>
            <a:ext cx="236538" cy="241300"/>
          </a:xfrm>
          <a:prstGeom prst="ellipse">
            <a:avLst/>
          </a:prstGeom>
          <a:solidFill>
            <a:srgbClr val="FFCC00"/>
          </a:solidFill>
          <a:ln w="0">
            <a:solidFill>
              <a:srgbClr val="000000"/>
            </a:solidFill>
            <a:round/>
            <a:headEnd/>
            <a:tailEnd/>
          </a:ln>
        </p:spPr>
        <p:txBody>
          <a:bodyPr/>
          <a:lstStyle/>
          <a:p>
            <a:endParaRPr lang="en-US"/>
          </a:p>
        </p:txBody>
      </p:sp>
      <p:sp>
        <p:nvSpPr>
          <p:cNvPr id="325699" name="Oval 67"/>
          <p:cNvSpPr>
            <a:spLocks noChangeArrowheads="1"/>
          </p:cNvSpPr>
          <p:nvPr/>
        </p:nvSpPr>
        <p:spPr bwMode="auto">
          <a:xfrm>
            <a:off x="8728075" y="2268538"/>
            <a:ext cx="236538" cy="239712"/>
          </a:xfrm>
          <a:prstGeom prst="ellipse">
            <a:avLst/>
          </a:prstGeom>
          <a:solidFill>
            <a:srgbClr val="FFCC00"/>
          </a:solidFill>
          <a:ln w="0">
            <a:solidFill>
              <a:srgbClr val="000000"/>
            </a:solidFill>
            <a:round/>
            <a:headEnd/>
            <a:tailEnd/>
          </a:ln>
        </p:spPr>
        <p:txBody>
          <a:bodyPr/>
          <a:lstStyle/>
          <a:p>
            <a:endParaRPr lang="en-US"/>
          </a:p>
        </p:txBody>
      </p:sp>
      <p:sp>
        <p:nvSpPr>
          <p:cNvPr id="325704" name="Oval 72"/>
          <p:cNvSpPr>
            <a:spLocks noChangeArrowheads="1"/>
          </p:cNvSpPr>
          <p:nvPr/>
        </p:nvSpPr>
        <p:spPr bwMode="auto">
          <a:xfrm>
            <a:off x="8767763" y="3227388"/>
            <a:ext cx="236537" cy="241300"/>
          </a:xfrm>
          <a:prstGeom prst="ellipse">
            <a:avLst/>
          </a:prstGeom>
          <a:solidFill>
            <a:srgbClr val="FFCC00"/>
          </a:solidFill>
          <a:ln w="6350" cap="rnd">
            <a:solidFill>
              <a:srgbClr val="000000"/>
            </a:solidFill>
            <a:round/>
            <a:headEnd/>
            <a:tailEnd/>
          </a:ln>
        </p:spPr>
        <p:txBody>
          <a:bodyPr/>
          <a:lstStyle/>
          <a:p>
            <a:endParaRPr lang="en-US"/>
          </a:p>
        </p:txBody>
      </p:sp>
      <p:sp>
        <p:nvSpPr>
          <p:cNvPr id="325707" name="Oval 75"/>
          <p:cNvSpPr>
            <a:spLocks noChangeArrowheads="1"/>
          </p:cNvSpPr>
          <p:nvPr/>
        </p:nvSpPr>
        <p:spPr bwMode="auto">
          <a:xfrm>
            <a:off x="7907338" y="3160713"/>
            <a:ext cx="236537" cy="241300"/>
          </a:xfrm>
          <a:prstGeom prst="ellipse">
            <a:avLst/>
          </a:prstGeom>
          <a:solidFill>
            <a:srgbClr val="A50021"/>
          </a:solidFill>
          <a:ln w="0">
            <a:solidFill>
              <a:schemeClr val="tx1"/>
            </a:solidFill>
            <a:round/>
            <a:headEnd/>
            <a:tailEnd/>
          </a:ln>
        </p:spPr>
        <p:txBody>
          <a:bodyPr/>
          <a:lstStyle/>
          <a:p>
            <a:endParaRPr lang="en-US"/>
          </a:p>
        </p:txBody>
      </p:sp>
      <p:sp>
        <p:nvSpPr>
          <p:cNvPr id="325711" name="Oval 79"/>
          <p:cNvSpPr>
            <a:spLocks noChangeArrowheads="1"/>
          </p:cNvSpPr>
          <p:nvPr/>
        </p:nvSpPr>
        <p:spPr bwMode="auto">
          <a:xfrm>
            <a:off x="6564313" y="3073400"/>
            <a:ext cx="234950" cy="241300"/>
          </a:xfrm>
          <a:prstGeom prst="ellipse">
            <a:avLst/>
          </a:prstGeom>
          <a:solidFill>
            <a:srgbClr val="A50021"/>
          </a:solidFill>
          <a:ln w="0">
            <a:solidFill>
              <a:srgbClr val="000000"/>
            </a:solidFill>
            <a:round/>
            <a:headEnd/>
            <a:tailEnd/>
          </a:ln>
        </p:spPr>
        <p:txBody>
          <a:bodyPr/>
          <a:lstStyle/>
          <a:p>
            <a:endParaRPr lang="en-US"/>
          </a:p>
        </p:txBody>
      </p:sp>
      <p:sp>
        <p:nvSpPr>
          <p:cNvPr id="325715" name="Oval 83"/>
          <p:cNvSpPr>
            <a:spLocks noChangeArrowheads="1"/>
          </p:cNvSpPr>
          <p:nvPr/>
        </p:nvSpPr>
        <p:spPr bwMode="auto">
          <a:xfrm>
            <a:off x="8069263" y="4000500"/>
            <a:ext cx="234950" cy="241300"/>
          </a:xfrm>
          <a:prstGeom prst="ellipse">
            <a:avLst/>
          </a:prstGeom>
          <a:solidFill>
            <a:srgbClr val="A50021"/>
          </a:solidFill>
          <a:ln w="0">
            <a:solidFill>
              <a:schemeClr val="tx1"/>
            </a:solidFill>
            <a:round/>
            <a:headEnd/>
            <a:tailEnd/>
          </a:ln>
        </p:spPr>
        <p:txBody>
          <a:bodyPr/>
          <a:lstStyle/>
          <a:p>
            <a:endParaRPr lang="en-US"/>
          </a:p>
        </p:txBody>
      </p:sp>
      <p:sp>
        <p:nvSpPr>
          <p:cNvPr id="325719" name="Oval 87"/>
          <p:cNvSpPr>
            <a:spLocks noChangeArrowheads="1"/>
          </p:cNvSpPr>
          <p:nvPr/>
        </p:nvSpPr>
        <p:spPr bwMode="auto">
          <a:xfrm>
            <a:off x="6858000" y="5076825"/>
            <a:ext cx="236538" cy="241300"/>
          </a:xfrm>
          <a:prstGeom prst="ellipse">
            <a:avLst/>
          </a:prstGeom>
          <a:solidFill>
            <a:srgbClr val="A50021"/>
          </a:solidFill>
          <a:ln w="0">
            <a:solidFill>
              <a:schemeClr val="tx1"/>
            </a:solidFill>
            <a:round/>
            <a:headEnd/>
            <a:tailEnd/>
          </a:ln>
        </p:spPr>
        <p:txBody>
          <a:bodyPr/>
          <a:lstStyle/>
          <a:p>
            <a:endParaRPr lang="en-US"/>
          </a:p>
        </p:txBody>
      </p:sp>
      <p:sp>
        <p:nvSpPr>
          <p:cNvPr id="325724" name="Oval 92"/>
          <p:cNvSpPr>
            <a:spLocks noChangeArrowheads="1"/>
          </p:cNvSpPr>
          <p:nvPr/>
        </p:nvSpPr>
        <p:spPr bwMode="auto">
          <a:xfrm>
            <a:off x="5067300" y="3186113"/>
            <a:ext cx="234950" cy="241300"/>
          </a:xfrm>
          <a:prstGeom prst="ellipse">
            <a:avLst/>
          </a:prstGeom>
          <a:solidFill>
            <a:srgbClr val="FFCC00"/>
          </a:solidFill>
          <a:ln w="6350" cap="rnd">
            <a:solidFill>
              <a:srgbClr val="000000"/>
            </a:solidFill>
            <a:round/>
            <a:headEnd/>
            <a:tailEnd/>
          </a:ln>
        </p:spPr>
        <p:txBody>
          <a:bodyPr/>
          <a:lstStyle/>
          <a:p>
            <a:endParaRPr lang="en-US"/>
          </a:p>
        </p:txBody>
      </p:sp>
      <p:sp>
        <p:nvSpPr>
          <p:cNvPr id="325727" name="Oval 95"/>
          <p:cNvSpPr>
            <a:spLocks noChangeArrowheads="1"/>
          </p:cNvSpPr>
          <p:nvPr/>
        </p:nvSpPr>
        <p:spPr bwMode="auto">
          <a:xfrm>
            <a:off x="5019675" y="4722813"/>
            <a:ext cx="234950" cy="241300"/>
          </a:xfrm>
          <a:prstGeom prst="ellipse">
            <a:avLst/>
          </a:prstGeom>
          <a:solidFill>
            <a:srgbClr val="FFCC00"/>
          </a:solidFill>
          <a:ln w="0">
            <a:solidFill>
              <a:srgbClr val="000000"/>
            </a:solidFill>
            <a:round/>
            <a:headEnd/>
            <a:tailEnd/>
          </a:ln>
        </p:spPr>
        <p:txBody>
          <a:bodyPr/>
          <a:lstStyle/>
          <a:p>
            <a:endParaRPr lang="en-US"/>
          </a:p>
        </p:txBody>
      </p:sp>
      <p:sp>
        <p:nvSpPr>
          <p:cNvPr id="325731" name="Oval 99"/>
          <p:cNvSpPr>
            <a:spLocks noChangeArrowheads="1"/>
          </p:cNvSpPr>
          <p:nvPr/>
        </p:nvSpPr>
        <p:spPr bwMode="auto">
          <a:xfrm>
            <a:off x="8413750" y="4845050"/>
            <a:ext cx="234950" cy="239713"/>
          </a:xfrm>
          <a:prstGeom prst="ellipse">
            <a:avLst/>
          </a:prstGeom>
          <a:solidFill>
            <a:srgbClr val="FFCC00"/>
          </a:solidFill>
          <a:ln w="0">
            <a:solidFill>
              <a:srgbClr val="000000"/>
            </a:solidFill>
            <a:round/>
            <a:headEnd/>
            <a:tailEnd/>
          </a:ln>
        </p:spPr>
        <p:txBody>
          <a:bodyPr/>
          <a:lstStyle/>
          <a:p>
            <a:endParaRPr lang="en-US"/>
          </a:p>
        </p:txBody>
      </p:sp>
      <p:sp>
        <p:nvSpPr>
          <p:cNvPr id="325735" name="Oval 103"/>
          <p:cNvSpPr>
            <a:spLocks noChangeArrowheads="1"/>
          </p:cNvSpPr>
          <p:nvPr/>
        </p:nvSpPr>
        <p:spPr bwMode="auto">
          <a:xfrm>
            <a:off x="5507038" y="5414963"/>
            <a:ext cx="234950" cy="241300"/>
          </a:xfrm>
          <a:prstGeom prst="ellipse">
            <a:avLst/>
          </a:prstGeom>
          <a:solidFill>
            <a:srgbClr val="FFCC00"/>
          </a:solidFill>
          <a:ln w="0">
            <a:solidFill>
              <a:srgbClr val="000000"/>
            </a:solidFill>
            <a:round/>
            <a:headEnd/>
            <a:tailEnd/>
          </a:ln>
        </p:spPr>
        <p:txBody>
          <a:bodyPr/>
          <a:lstStyle/>
          <a:p>
            <a:endParaRPr lang="en-US"/>
          </a:p>
        </p:txBody>
      </p:sp>
      <p:sp>
        <p:nvSpPr>
          <p:cNvPr id="325739" name="Oval 107"/>
          <p:cNvSpPr>
            <a:spLocks noChangeArrowheads="1"/>
          </p:cNvSpPr>
          <p:nvPr/>
        </p:nvSpPr>
        <p:spPr bwMode="auto">
          <a:xfrm>
            <a:off x="6450013" y="5656263"/>
            <a:ext cx="236537" cy="242887"/>
          </a:xfrm>
          <a:prstGeom prst="ellipse">
            <a:avLst/>
          </a:prstGeom>
          <a:solidFill>
            <a:srgbClr val="FFCC00"/>
          </a:solidFill>
          <a:ln w="0">
            <a:solidFill>
              <a:srgbClr val="000000"/>
            </a:solidFill>
            <a:round/>
            <a:headEnd/>
            <a:tailEnd/>
          </a:ln>
        </p:spPr>
        <p:txBody>
          <a:bodyPr/>
          <a:lstStyle/>
          <a:p>
            <a:endParaRPr lang="en-US"/>
          </a:p>
        </p:txBody>
      </p:sp>
      <p:sp>
        <p:nvSpPr>
          <p:cNvPr id="325743" name="Oval 111"/>
          <p:cNvSpPr>
            <a:spLocks noChangeArrowheads="1"/>
          </p:cNvSpPr>
          <p:nvPr/>
        </p:nvSpPr>
        <p:spPr bwMode="auto">
          <a:xfrm>
            <a:off x="5145088" y="4046538"/>
            <a:ext cx="236537" cy="241300"/>
          </a:xfrm>
          <a:prstGeom prst="ellipse">
            <a:avLst/>
          </a:prstGeom>
          <a:solidFill>
            <a:srgbClr val="FFCC00"/>
          </a:solidFill>
          <a:ln w="0">
            <a:solidFill>
              <a:srgbClr val="000000"/>
            </a:solidFill>
            <a:round/>
            <a:headEnd/>
            <a:tailEnd/>
          </a:ln>
        </p:spPr>
        <p:txBody>
          <a:bodyPr/>
          <a:lstStyle/>
          <a:p>
            <a:endParaRPr lang="en-US"/>
          </a:p>
        </p:txBody>
      </p:sp>
      <p:sp>
        <p:nvSpPr>
          <p:cNvPr id="325747" name="Oval 115"/>
          <p:cNvSpPr>
            <a:spLocks noChangeArrowheads="1"/>
          </p:cNvSpPr>
          <p:nvPr/>
        </p:nvSpPr>
        <p:spPr bwMode="auto">
          <a:xfrm>
            <a:off x="8375650" y="5562600"/>
            <a:ext cx="234950" cy="239713"/>
          </a:xfrm>
          <a:prstGeom prst="ellipse">
            <a:avLst/>
          </a:prstGeom>
          <a:solidFill>
            <a:srgbClr val="FFCC00"/>
          </a:solidFill>
          <a:ln w="0">
            <a:solidFill>
              <a:srgbClr val="000000"/>
            </a:solidFill>
            <a:round/>
            <a:headEnd/>
            <a:tailEnd/>
          </a:ln>
        </p:spPr>
        <p:txBody>
          <a:bodyPr/>
          <a:lstStyle/>
          <a:p>
            <a:endParaRPr lang="en-US"/>
          </a:p>
        </p:txBody>
      </p:sp>
      <p:sp>
        <p:nvSpPr>
          <p:cNvPr id="325755" name="Rectangle 123"/>
          <p:cNvSpPr>
            <a:spLocks noChangeArrowheads="1"/>
          </p:cNvSpPr>
          <p:nvPr/>
        </p:nvSpPr>
        <p:spPr bwMode="auto">
          <a:xfrm>
            <a:off x="6057900" y="4414838"/>
            <a:ext cx="152400" cy="411162"/>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25756" name="Rectangle 124"/>
          <p:cNvSpPr>
            <a:spLocks noChangeArrowheads="1"/>
          </p:cNvSpPr>
          <p:nvPr/>
        </p:nvSpPr>
        <p:spPr bwMode="auto">
          <a:xfrm>
            <a:off x="6184900" y="4564063"/>
            <a:ext cx="107950" cy="258762"/>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1</a:t>
            </a:r>
            <a:endParaRPr lang="en-US">
              <a:latin typeface="Times New Roman" pitchFamily="18" charset="0"/>
            </a:endParaRPr>
          </a:p>
        </p:txBody>
      </p:sp>
      <p:sp>
        <p:nvSpPr>
          <p:cNvPr id="325757" name="Rectangle 125"/>
          <p:cNvSpPr>
            <a:spLocks noChangeArrowheads="1"/>
          </p:cNvSpPr>
          <p:nvPr/>
        </p:nvSpPr>
        <p:spPr bwMode="auto">
          <a:xfrm>
            <a:off x="7970838" y="4414838"/>
            <a:ext cx="152400" cy="411162"/>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25758" name="Rectangle 126"/>
          <p:cNvSpPr>
            <a:spLocks noChangeArrowheads="1"/>
          </p:cNvSpPr>
          <p:nvPr/>
        </p:nvSpPr>
        <p:spPr bwMode="auto">
          <a:xfrm>
            <a:off x="8118475" y="4586288"/>
            <a:ext cx="107950" cy="258762"/>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2</a:t>
            </a:r>
            <a:endParaRPr lang="en-US">
              <a:latin typeface="Times New Roman" pitchFamily="18" charset="0"/>
            </a:endParaRPr>
          </a:p>
        </p:txBody>
      </p:sp>
      <p:sp>
        <p:nvSpPr>
          <p:cNvPr id="325759" name="Rectangle 127"/>
          <p:cNvSpPr>
            <a:spLocks noChangeArrowheads="1"/>
          </p:cNvSpPr>
          <p:nvPr/>
        </p:nvSpPr>
        <p:spPr bwMode="auto">
          <a:xfrm>
            <a:off x="6078538" y="2455863"/>
            <a:ext cx="152400" cy="411162"/>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25760" name="Rectangle 128"/>
          <p:cNvSpPr>
            <a:spLocks noChangeArrowheads="1"/>
          </p:cNvSpPr>
          <p:nvPr/>
        </p:nvSpPr>
        <p:spPr bwMode="auto">
          <a:xfrm>
            <a:off x="6205538" y="2605088"/>
            <a:ext cx="107950" cy="258762"/>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3</a:t>
            </a:r>
            <a:endParaRPr lang="en-US">
              <a:latin typeface="Times New Roman" pitchFamily="18" charset="0"/>
            </a:endParaRPr>
          </a:p>
        </p:txBody>
      </p:sp>
      <p:sp>
        <p:nvSpPr>
          <p:cNvPr id="325761" name="Rectangle 129"/>
          <p:cNvSpPr>
            <a:spLocks noChangeArrowheads="1"/>
          </p:cNvSpPr>
          <p:nvPr/>
        </p:nvSpPr>
        <p:spPr bwMode="auto">
          <a:xfrm>
            <a:off x="7991475" y="2455863"/>
            <a:ext cx="152400" cy="411162"/>
          </a:xfrm>
          <a:prstGeom prst="rect">
            <a:avLst/>
          </a:prstGeom>
          <a:noFill/>
          <a:ln w="9525">
            <a:noFill/>
            <a:miter lim="800000"/>
            <a:headEnd/>
            <a:tailEnd/>
          </a:ln>
        </p:spPr>
        <p:txBody>
          <a:bodyPr wrap="none" lIns="0" tIns="0" rIns="0" bIns="0">
            <a:spAutoFit/>
          </a:bodyPr>
          <a:lstStyle/>
          <a:p>
            <a:r>
              <a:rPr lang="en-US" sz="2700" i="1">
                <a:solidFill>
                  <a:srgbClr val="000000"/>
                </a:solidFill>
                <a:latin typeface="Times New Roman" pitchFamily="18" charset="0"/>
              </a:rPr>
              <a:t>v</a:t>
            </a:r>
            <a:endParaRPr lang="en-US">
              <a:latin typeface="Times New Roman" pitchFamily="18" charset="0"/>
            </a:endParaRPr>
          </a:p>
        </p:txBody>
      </p:sp>
      <p:sp>
        <p:nvSpPr>
          <p:cNvPr id="325762" name="Rectangle 130"/>
          <p:cNvSpPr>
            <a:spLocks noChangeArrowheads="1"/>
          </p:cNvSpPr>
          <p:nvPr/>
        </p:nvSpPr>
        <p:spPr bwMode="auto">
          <a:xfrm>
            <a:off x="8139113" y="2625725"/>
            <a:ext cx="107950" cy="258763"/>
          </a:xfrm>
          <a:prstGeom prst="rect">
            <a:avLst/>
          </a:prstGeom>
          <a:noFill/>
          <a:ln w="9525">
            <a:noFill/>
            <a:miter lim="800000"/>
            <a:headEnd/>
            <a:tailEnd/>
          </a:ln>
        </p:spPr>
        <p:txBody>
          <a:bodyPr wrap="none" lIns="0" tIns="0" rIns="0" bIns="0">
            <a:spAutoFit/>
          </a:bodyPr>
          <a:lstStyle/>
          <a:p>
            <a:r>
              <a:rPr lang="en-US" sz="1700" i="1">
                <a:solidFill>
                  <a:srgbClr val="000000"/>
                </a:solidFill>
                <a:latin typeface="Times New Roman" pitchFamily="18" charset="0"/>
              </a:rPr>
              <a:t>4</a:t>
            </a:r>
            <a:endParaRPr lang="en-US">
              <a:latin typeface="Times New Roman" pitchFamily="18" charset="0"/>
            </a:endParaRPr>
          </a:p>
        </p:txBody>
      </p:sp>
      <p:sp>
        <p:nvSpPr>
          <p:cNvPr id="325903" name="Freeform 271"/>
          <p:cNvSpPr>
            <a:spLocks/>
          </p:cNvSpPr>
          <p:nvPr/>
        </p:nvSpPr>
        <p:spPr bwMode="auto">
          <a:xfrm>
            <a:off x="7067550" y="2892425"/>
            <a:ext cx="730250" cy="384175"/>
          </a:xfrm>
          <a:custGeom>
            <a:avLst/>
            <a:gdLst/>
            <a:ahLst/>
            <a:cxnLst>
              <a:cxn ang="0">
                <a:pos x="0" y="0"/>
              </a:cxn>
              <a:cxn ang="0">
                <a:pos x="460" y="0"/>
              </a:cxn>
              <a:cxn ang="0">
                <a:pos x="218" y="242"/>
              </a:cxn>
            </a:cxnLst>
            <a:rect l="0" t="0" r="r" b="b"/>
            <a:pathLst>
              <a:path w="460" h="242">
                <a:moveTo>
                  <a:pt x="0" y="0"/>
                </a:moveTo>
                <a:lnTo>
                  <a:pt x="460" y="0"/>
                </a:lnTo>
                <a:lnTo>
                  <a:pt x="218" y="242"/>
                </a:lnTo>
              </a:path>
            </a:pathLst>
          </a:custGeom>
          <a:solidFill>
            <a:srgbClr val="0000FF">
              <a:alpha val="50000"/>
            </a:srgbClr>
          </a:solidFill>
          <a:ln w="38100" cap="flat" cmpd="sng">
            <a:noFill/>
            <a:prstDash val="solid"/>
            <a:round/>
            <a:headEnd type="none" w="med" len="med"/>
            <a:tailEnd type="none" w="med" len="med"/>
          </a:ln>
          <a:effectLst/>
        </p:spPr>
        <p:txBody>
          <a:bodyPr wrap="none" anchor="ctr"/>
          <a:lstStyle/>
          <a:p>
            <a:endParaRPr lang="en-US"/>
          </a:p>
        </p:txBody>
      </p:sp>
      <p:sp>
        <p:nvSpPr>
          <p:cNvPr id="325905" name="Freeform 273"/>
          <p:cNvSpPr>
            <a:spLocks/>
          </p:cNvSpPr>
          <p:nvPr/>
        </p:nvSpPr>
        <p:spPr bwMode="auto">
          <a:xfrm>
            <a:off x="7605713" y="3698875"/>
            <a:ext cx="230187" cy="844550"/>
          </a:xfrm>
          <a:custGeom>
            <a:avLst/>
            <a:gdLst/>
            <a:ahLst/>
            <a:cxnLst>
              <a:cxn ang="0">
                <a:pos x="145" y="508"/>
              </a:cxn>
              <a:cxn ang="0">
                <a:pos x="145" y="0"/>
              </a:cxn>
              <a:cxn ang="0">
                <a:pos x="0" y="48"/>
              </a:cxn>
              <a:cxn ang="0">
                <a:pos x="0" y="532"/>
              </a:cxn>
            </a:cxnLst>
            <a:rect l="0" t="0" r="r" b="b"/>
            <a:pathLst>
              <a:path w="145" h="532">
                <a:moveTo>
                  <a:pt x="145" y="508"/>
                </a:moveTo>
                <a:lnTo>
                  <a:pt x="145" y="0"/>
                </a:lnTo>
                <a:lnTo>
                  <a:pt x="0" y="48"/>
                </a:lnTo>
                <a:lnTo>
                  <a:pt x="0" y="532"/>
                </a:lnTo>
              </a:path>
            </a:pathLst>
          </a:custGeom>
          <a:solidFill>
            <a:srgbClr val="339966">
              <a:alpha val="50000"/>
            </a:srgbClr>
          </a:solidFill>
          <a:ln w="38100" cap="flat" cmpd="sng">
            <a:noFill/>
            <a:prstDash val="solid"/>
            <a:round/>
            <a:headEnd type="none" w="med" len="med"/>
            <a:tailEnd type="none" w="med" len="med"/>
          </a:ln>
          <a:effectLst/>
        </p:spPr>
        <p:txBody>
          <a:bodyPr wrap="none" anchor="ctr"/>
          <a:lstStyle/>
          <a:p>
            <a:endParaRPr lang="en-US"/>
          </a:p>
        </p:txBody>
      </p:sp>
      <p:sp>
        <p:nvSpPr>
          <p:cNvPr id="325909" name="Freeform 277"/>
          <p:cNvSpPr>
            <a:spLocks/>
          </p:cNvSpPr>
          <p:nvPr/>
        </p:nvSpPr>
        <p:spPr bwMode="auto">
          <a:xfrm>
            <a:off x="7297738" y="2930525"/>
            <a:ext cx="576262" cy="882650"/>
          </a:xfrm>
          <a:custGeom>
            <a:avLst/>
            <a:gdLst/>
            <a:ahLst/>
            <a:cxnLst>
              <a:cxn ang="0">
                <a:pos x="363" y="508"/>
              </a:cxn>
              <a:cxn ang="0">
                <a:pos x="363" y="0"/>
              </a:cxn>
              <a:cxn ang="0">
                <a:pos x="291" y="0"/>
              </a:cxn>
              <a:cxn ang="0">
                <a:pos x="0" y="363"/>
              </a:cxn>
              <a:cxn ang="0">
                <a:pos x="194" y="556"/>
              </a:cxn>
            </a:cxnLst>
            <a:rect l="0" t="0" r="r" b="b"/>
            <a:pathLst>
              <a:path w="363" h="556">
                <a:moveTo>
                  <a:pt x="363" y="508"/>
                </a:moveTo>
                <a:lnTo>
                  <a:pt x="363" y="0"/>
                </a:lnTo>
                <a:lnTo>
                  <a:pt x="291" y="0"/>
                </a:lnTo>
                <a:lnTo>
                  <a:pt x="0" y="363"/>
                </a:lnTo>
                <a:lnTo>
                  <a:pt x="194" y="556"/>
                </a:lnTo>
              </a:path>
            </a:pathLst>
          </a:custGeom>
          <a:solidFill>
            <a:srgbClr val="FF9900">
              <a:alpha val="50000"/>
            </a:srgbClr>
          </a:solidFill>
          <a:ln w="38100" cap="flat" cmpd="sng">
            <a:noFill/>
            <a:prstDash val="solid"/>
            <a:round/>
            <a:headEnd type="none" w="med" len="med"/>
            <a:tailEnd type="none" w="med" len="med"/>
          </a:ln>
          <a:effectLst/>
        </p:spPr>
        <p:txBody>
          <a:bodyPr wrap="none" anchor="ctr"/>
          <a:lstStyle/>
          <a:p>
            <a:endParaRPr lang="en-US"/>
          </a:p>
        </p:txBody>
      </p:sp>
      <p:grpSp>
        <p:nvGrpSpPr>
          <p:cNvPr id="325913" name="Group 281"/>
          <p:cNvGrpSpPr>
            <a:grpSpLocks/>
          </p:cNvGrpSpPr>
          <p:nvPr/>
        </p:nvGrpSpPr>
        <p:grpSpPr bwMode="auto">
          <a:xfrm>
            <a:off x="5032375" y="1201738"/>
            <a:ext cx="4110038" cy="4532312"/>
            <a:chOff x="2880" y="829"/>
            <a:chExt cx="2589" cy="2855"/>
          </a:xfrm>
        </p:grpSpPr>
        <p:grpSp>
          <p:nvGrpSpPr>
            <p:cNvPr id="325898" name="Group 266"/>
            <p:cNvGrpSpPr>
              <a:grpSpLocks/>
            </p:cNvGrpSpPr>
            <p:nvPr/>
          </p:nvGrpSpPr>
          <p:grpSpPr bwMode="auto">
            <a:xfrm>
              <a:off x="2880" y="829"/>
              <a:ext cx="2589" cy="2855"/>
              <a:chOff x="2880" y="829"/>
              <a:chExt cx="2589" cy="2855"/>
            </a:xfrm>
          </p:grpSpPr>
          <p:sp>
            <p:nvSpPr>
              <p:cNvPr id="325884" name="Line 252"/>
              <p:cNvSpPr>
                <a:spLocks noChangeShapeType="1"/>
              </p:cNvSpPr>
              <p:nvPr/>
            </p:nvSpPr>
            <p:spPr bwMode="auto">
              <a:xfrm flipH="1">
                <a:off x="3920" y="829"/>
                <a:ext cx="121" cy="798"/>
              </a:xfrm>
              <a:prstGeom prst="line">
                <a:avLst/>
              </a:prstGeom>
              <a:noFill/>
              <a:ln w="38100">
                <a:solidFill>
                  <a:srgbClr val="FFCC00"/>
                </a:solidFill>
                <a:round/>
                <a:headEnd/>
                <a:tailEnd/>
              </a:ln>
              <a:effectLst/>
            </p:spPr>
            <p:txBody>
              <a:bodyPr wrap="none" anchor="ctr"/>
              <a:lstStyle/>
              <a:p>
                <a:endParaRPr lang="en-US"/>
              </a:p>
            </p:txBody>
          </p:sp>
          <p:sp>
            <p:nvSpPr>
              <p:cNvPr id="325885" name="Line 253"/>
              <p:cNvSpPr>
                <a:spLocks noChangeShapeType="1"/>
              </p:cNvSpPr>
              <p:nvPr/>
            </p:nvSpPr>
            <p:spPr bwMode="auto">
              <a:xfrm flipH="1">
                <a:off x="4307" y="902"/>
                <a:ext cx="1162" cy="1355"/>
              </a:xfrm>
              <a:prstGeom prst="line">
                <a:avLst/>
              </a:prstGeom>
              <a:noFill/>
              <a:ln w="38100">
                <a:solidFill>
                  <a:srgbClr val="FFCC00"/>
                </a:solidFill>
                <a:round/>
                <a:headEnd/>
                <a:tailEnd/>
              </a:ln>
              <a:effectLst/>
            </p:spPr>
            <p:txBody>
              <a:bodyPr wrap="none" anchor="ctr"/>
              <a:lstStyle/>
              <a:p>
                <a:endParaRPr lang="en-US"/>
              </a:p>
            </p:txBody>
          </p:sp>
          <p:sp>
            <p:nvSpPr>
              <p:cNvPr id="325887" name="Line 255"/>
              <p:cNvSpPr>
                <a:spLocks noChangeShapeType="1"/>
              </p:cNvSpPr>
              <p:nvPr/>
            </p:nvSpPr>
            <p:spPr bwMode="auto">
              <a:xfrm flipV="1">
                <a:off x="2904" y="1604"/>
                <a:ext cx="1016" cy="1209"/>
              </a:xfrm>
              <a:prstGeom prst="line">
                <a:avLst/>
              </a:prstGeom>
              <a:noFill/>
              <a:ln w="38100">
                <a:solidFill>
                  <a:srgbClr val="FFCC00"/>
                </a:solidFill>
                <a:round/>
                <a:headEnd/>
                <a:tailEnd/>
              </a:ln>
              <a:effectLst/>
            </p:spPr>
            <p:txBody>
              <a:bodyPr wrap="none" anchor="ctr"/>
              <a:lstStyle/>
              <a:p>
                <a:endParaRPr lang="en-US"/>
              </a:p>
            </p:txBody>
          </p:sp>
          <p:sp>
            <p:nvSpPr>
              <p:cNvPr id="325888" name="Line 256"/>
              <p:cNvSpPr>
                <a:spLocks noChangeShapeType="1"/>
              </p:cNvSpPr>
              <p:nvPr/>
            </p:nvSpPr>
            <p:spPr bwMode="auto">
              <a:xfrm>
                <a:off x="3920" y="1604"/>
                <a:ext cx="484" cy="556"/>
              </a:xfrm>
              <a:prstGeom prst="line">
                <a:avLst/>
              </a:prstGeom>
              <a:noFill/>
              <a:ln w="38100">
                <a:solidFill>
                  <a:srgbClr val="FFCC00"/>
                </a:solidFill>
                <a:round/>
                <a:headEnd/>
                <a:tailEnd/>
              </a:ln>
              <a:effectLst/>
            </p:spPr>
            <p:txBody>
              <a:bodyPr wrap="none" anchor="ctr"/>
              <a:lstStyle/>
              <a:p>
                <a:endParaRPr lang="en-US"/>
              </a:p>
            </p:txBody>
          </p:sp>
          <p:sp>
            <p:nvSpPr>
              <p:cNvPr id="325889" name="Line 257"/>
              <p:cNvSpPr>
                <a:spLocks noChangeShapeType="1"/>
              </p:cNvSpPr>
              <p:nvPr/>
            </p:nvSpPr>
            <p:spPr bwMode="auto">
              <a:xfrm flipH="1" flipV="1">
                <a:off x="4501" y="2450"/>
                <a:ext cx="24" cy="1234"/>
              </a:xfrm>
              <a:prstGeom prst="line">
                <a:avLst/>
              </a:prstGeom>
              <a:noFill/>
              <a:ln w="38100">
                <a:solidFill>
                  <a:srgbClr val="FFCC00"/>
                </a:solidFill>
                <a:round/>
                <a:headEnd/>
                <a:tailEnd/>
              </a:ln>
              <a:effectLst/>
            </p:spPr>
            <p:txBody>
              <a:bodyPr wrap="none" anchor="ctr"/>
              <a:lstStyle/>
              <a:p>
                <a:endParaRPr lang="en-US"/>
              </a:p>
            </p:txBody>
          </p:sp>
          <p:sp>
            <p:nvSpPr>
              <p:cNvPr id="325890" name="Line 258"/>
              <p:cNvSpPr>
                <a:spLocks noChangeShapeType="1"/>
              </p:cNvSpPr>
              <p:nvPr/>
            </p:nvSpPr>
            <p:spPr bwMode="auto">
              <a:xfrm>
                <a:off x="2880" y="2813"/>
                <a:ext cx="1645" cy="266"/>
              </a:xfrm>
              <a:prstGeom prst="line">
                <a:avLst/>
              </a:prstGeom>
              <a:noFill/>
              <a:ln w="38100">
                <a:solidFill>
                  <a:srgbClr val="FFCC00"/>
                </a:solidFill>
                <a:round/>
                <a:headEnd/>
                <a:tailEnd/>
              </a:ln>
              <a:effectLst/>
            </p:spPr>
            <p:txBody>
              <a:bodyPr wrap="none" anchor="ctr"/>
              <a:lstStyle/>
              <a:p>
                <a:endParaRPr lang="en-US"/>
              </a:p>
            </p:txBody>
          </p:sp>
          <p:sp>
            <p:nvSpPr>
              <p:cNvPr id="325891" name="Line 259"/>
              <p:cNvSpPr>
                <a:spLocks noChangeShapeType="1"/>
              </p:cNvSpPr>
              <p:nvPr/>
            </p:nvSpPr>
            <p:spPr bwMode="auto">
              <a:xfrm flipV="1">
                <a:off x="3025" y="2257"/>
                <a:ext cx="1282" cy="580"/>
              </a:xfrm>
              <a:prstGeom prst="line">
                <a:avLst/>
              </a:prstGeom>
              <a:noFill/>
              <a:ln w="38100">
                <a:solidFill>
                  <a:srgbClr val="FFCC00"/>
                </a:solidFill>
                <a:round/>
                <a:headEnd/>
                <a:tailEnd/>
              </a:ln>
              <a:effectLst/>
            </p:spPr>
            <p:txBody>
              <a:bodyPr wrap="none" anchor="ctr"/>
              <a:lstStyle/>
              <a:p>
                <a:endParaRPr lang="en-US"/>
              </a:p>
            </p:txBody>
          </p:sp>
          <p:sp>
            <p:nvSpPr>
              <p:cNvPr id="325892" name="Line 260"/>
              <p:cNvSpPr>
                <a:spLocks noChangeShapeType="1"/>
              </p:cNvSpPr>
              <p:nvPr/>
            </p:nvSpPr>
            <p:spPr bwMode="auto">
              <a:xfrm flipV="1">
                <a:off x="4477" y="2233"/>
                <a:ext cx="919" cy="242"/>
              </a:xfrm>
              <a:prstGeom prst="line">
                <a:avLst/>
              </a:prstGeom>
              <a:noFill/>
              <a:ln w="38100">
                <a:solidFill>
                  <a:srgbClr val="FFCC00"/>
                </a:solidFill>
                <a:round/>
                <a:headEnd/>
                <a:tailEnd/>
              </a:ln>
              <a:effectLst/>
            </p:spPr>
            <p:txBody>
              <a:bodyPr wrap="none" anchor="ctr"/>
              <a:lstStyle/>
              <a:p>
                <a:endParaRPr lang="en-US"/>
              </a:p>
            </p:txBody>
          </p:sp>
          <p:sp>
            <p:nvSpPr>
              <p:cNvPr id="325896" name="Line 264"/>
              <p:cNvSpPr>
                <a:spLocks noChangeShapeType="1"/>
              </p:cNvSpPr>
              <p:nvPr/>
            </p:nvSpPr>
            <p:spPr bwMode="auto">
              <a:xfrm flipH="1" flipV="1">
                <a:off x="4307" y="2257"/>
                <a:ext cx="194" cy="218"/>
              </a:xfrm>
              <a:prstGeom prst="line">
                <a:avLst/>
              </a:prstGeom>
              <a:noFill/>
              <a:ln w="38100">
                <a:solidFill>
                  <a:srgbClr val="FFCC00"/>
                </a:solidFill>
                <a:round/>
                <a:headEnd/>
                <a:tailEnd/>
              </a:ln>
              <a:effectLst/>
            </p:spPr>
            <p:txBody>
              <a:bodyPr wrap="none" anchor="ctr"/>
              <a:lstStyle/>
              <a:p>
                <a:endParaRPr lang="en-US"/>
              </a:p>
            </p:txBody>
          </p:sp>
        </p:grpSp>
        <p:sp>
          <p:nvSpPr>
            <p:cNvPr id="325910" name="Line 278"/>
            <p:cNvSpPr>
              <a:spLocks noChangeShapeType="1"/>
            </p:cNvSpPr>
            <p:nvPr/>
          </p:nvSpPr>
          <p:spPr bwMode="auto">
            <a:xfrm flipH="1" flipV="1">
              <a:off x="4501" y="3055"/>
              <a:ext cx="435" cy="460"/>
            </a:xfrm>
            <a:prstGeom prst="line">
              <a:avLst/>
            </a:prstGeom>
            <a:noFill/>
            <a:ln w="38100">
              <a:solidFill>
                <a:srgbClr val="FFCC00"/>
              </a:solidFill>
              <a:round/>
              <a:headEnd/>
              <a:tailEnd/>
            </a:ln>
            <a:effectLst/>
          </p:spPr>
          <p:txBody>
            <a:bodyPr wrap="none" anchor="ctr"/>
            <a:lstStyle/>
            <a:p>
              <a:endParaRPr lang="en-US"/>
            </a:p>
          </p:txBody>
        </p:sp>
      </p:grpSp>
      <p:sp>
        <p:nvSpPr>
          <p:cNvPr id="325866" name="Rectangle 234"/>
          <p:cNvSpPr>
            <a:spLocks noChangeArrowheads="1"/>
          </p:cNvSpPr>
          <p:nvPr/>
        </p:nvSpPr>
        <p:spPr bwMode="auto">
          <a:xfrm>
            <a:off x="5453063" y="2162175"/>
            <a:ext cx="2921000" cy="3278188"/>
          </a:xfrm>
          <a:prstGeom prst="rect">
            <a:avLst/>
          </a:prstGeom>
          <a:noFill/>
          <a:ln w="38100" algn="ctr">
            <a:solidFill>
              <a:srgbClr val="A5002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9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59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59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59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59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5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900" grpId="0" animBg="1"/>
      <p:bldP spid="325901" grpId="0" animBg="1"/>
      <p:bldP spid="325903" grpId="0" animBg="1"/>
      <p:bldP spid="325905" grpId="0" animBg="1"/>
      <p:bldP spid="325909"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EF7BC421-5CA4-4B6D-BB88-3CD7CCFAD35B}" type="slidenum">
              <a:rPr lang="en-US" altLang="ko-KR"/>
              <a:pPr/>
              <a:t>115</a:t>
            </a:fld>
            <a:endParaRPr lang="en-US" altLang="ko-KR"/>
          </a:p>
        </p:txBody>
      </p:sp>
      <p:sp>
        <p:nvSpPr>
          <p:cNvPr id="17" name="Date Placeholder 4"/>
          <p:cNvSpPr>
            <a:spLocks noGrp="1"/>
          </p:cNvSpPr>
          <p:nvPr>
            <p:ph type="dt" sz="half" idx="11"/>
          </p:nvPr>
        </p:nvSpPr>
        <p:spPr/>
        <p:txBody>
          <a:bodyPr/>
          <a:lstStyle/>
          <a:p>
            <a:r>
              <a:rPr lang="en-US"/>
              <a:t>Tutorial: ICDM 2008</a:t>
            </a:r>
            <a:endParaRPr lang="en-US" altLang="ko-KR"/>
          </a:p>
        </p:txBody>
      </p:sp>
      <p:sp>
        <p:nvSpPr>
          <p:cNvPr id="18" name="Footer Placeholder 5"/>
          <p:cNvSpPr>
            <a:spLocks noGrp="1"/>
          </p:cNvSpPr>
          <p:nvPr>
            <p:ph type="ftr" sz="quarter" idx="12"/>
          </p:nvPr>
        </p:nvSpPr>
        <p:spPr/>
        <p:txBody>
          <a:bodyPr/>
          <a:lstStyle/>
          <a:p>
            <a:r>
              <a:rPr lang="en-US" altLang="ko-KR"/>
              <a:t>Mohamed F. Mokbel</a:t>
            </a:r>
          </a:p>
        </p:txBody>
      </p:sp>
      <p:sp>
        <p:nvSpPr>
          <p:cNvPr id="393218" name="Rectangle 2"/>
          <p:cNvSpPr>
            <a:spLocks noGrp="1" noChangeArrowheads="1"/>
          </p:cNvSpPr>
          <p:nvPr>
            <p:ph type="title"/>
          </p:nvPr>
        </p:nvSpPr>
        <p:spPr/>
        <p:txBody>
          <a:bodyPr/>
          <a:lstStyle/>
          <a:p>
            <a:r>
              <a:rPr lang="en-US" sz="2800"/>
              <a:t>Nearest-Neighbor Queries</a:t>
            </a:r>
            <a:br>
              <a:rPr lang="en-US" sz="2800"/>
            </a:br>
            <a:r>
              <a:rPr lang="en-US" sz="2400">
                <a:solidFill>
                  <a:srgbClr val="FFCC00"/>
                </a:solidFill>
              </a:rPr>
              <a:t>Public</a:t>
            </a:r>
            <a:r>
              <a:rPr lang="en-US" sz="2400">
                <a:solidFill>
                  <a:srgbClr val="CC0000"/>
                </a:solidFill>
              </a:rPr>
              <a:t> </a:t>
            </a:r>
            <a:r>
              <a:rPr lang="en-US" sz="2400">
                <a:solidFill>
                  <a:schemeClr val="hlink"/>
                </a:solidFill>
              </a:rPr>
              <a:t>Queries over </a:t>
            </a:r>
            <a:r>
              <a:rPr lang="en-US" sz="2400">
                <a:solidFill>
                  <a:srgbClr val="CC0000"/>
                </a:solidFill>
              </a:rPr>
              <a:t>Private</a:t>
            </a:r>
            <a:r>
              <a:rPr lang="en-US" sz="2400">
                <a:solidFill>
                  <a:schemeClr val="hlink"/>
                </a:solidFill>
              </a:rPr>
              <a:t> Data</a:t>
            </a:r>
          </a:p>
        </p:txBody>
      </p:sp>
      <p:grpSp>
        <p:nvGrpSpPr>
          <p:cNvPr id="393224" name="Group 8"/>
          <p:cNvGrpSpPr>
            <a:grpSpLocks/>
          </p:cNvGrpSpPr>
          <p:nvPr/>
        </p:nvGrpSpPr>
        <p:grpSpPr bwMode="auto">
          <a:xfrm>
            <a:off x="5483225" y="1316038"/>
            <a:ext cx="3429000" cy="3429000"/>
            <a:chOff x="3168" y="1152"/>
            <a:chExt cx="2160" cy="2160"/>
          </a:xfrm>
        </p:grpSpPr>
        <p:sp>
          <p:nvSpPr>
            <p:cNvPr id="393225" name="Line 9"/>
            <p:cNvSpPr>
              <a:spLocks noChangeShapeType="1"/>
            </p:cNvSpPr>
            <p:nvPr/>
          </p:nvSpPr>
          <p:spPr bwMode="auto">
            <a:xfrm flipV="1">
              <a:off x="3168" y="1152"/>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393226" name="Line 10"/>
            <p:cNvSpPr>
              <a:spLocks noChangeShapeType="1"/>
            </p:cNvSpPr>
            <p:nvPr/>
          </p:nvSpPr>
          <p:spPr bwMode="auto">
            <a:xfrm rot="5400000" flipV="1">
              <a:off x="4248" y="2232"/>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sp>
        <p:nvSpPr>
          <p:cNvPr id="393227" name="Text Box 11"/>
          <p:cNvSpPr txBox="1">
            <a:spLocks noChangeArrowheads="1"/>
          </p:cNvSpPr>
          <p:nvPr/>
        </p:nvSpPr>
        <p:spPr bwMode="auto">
          <a:xfrm>
            <a:off x="5635625" y="5160963"/>
            <a:ext cx="3048000" cy="457200"/>
          </a:xfrm>
          <a:prstGeom prst="rect">
            <a:avLst/>
          </a:prstGeom>
          <a:noFill/>
          <a:ln w="38100" algn="ctr">
            <a:noFill/>
            <a:miter lim="800000"/>
            <a:headEnd/>
            <a:tailEnd/>
          </a:ln>
          <a:effectLst/>
        </p:spPr>
        <p:txBody>
          <a:bodyPr>
            <a:spAutoFit/>
          </a:bodyPr>
          <a:lstStyle/>
          <a:p>
            <a:pPr>
              <a:spcBef>
                <a:spcPct val="50000"/>
              </a:spcBef>
            </a:pPr>
            <a:r>
              <a:rPr lang="en-US" b="1" i="1">
                <a:solidFill>
                  <a:srgbClr val="CC0000"/>
                </a:solidFill>
                <a:latin typeface="Times New Roman" pitchFamily="18" charset="0"/>
              </a:rPr>
              <a:t>NN query</a:t>
            </a:r>
          </a:p>
        </p:txBody>
      </p:sp>
      <p:sp>
        <p:nvSpPr>
          <p:cNvPr id="393237" name="Rectangle 21"/>
          <p:cNvSpPr>
            <a:spLocks noChangeArrowheads="1"/>
          </p:cNvSpPr>
          <p:nvPr/>
        </p:nvSpPr>
        <p:spPr bwMode="auto">
          <a:xfrm>
            <a:off x="6102350" y="2660650"/>
            <a:ext cx="922338" cy="4222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3238" name="Rectangle 22"/>
          <p:cNvSpPr>
            <a:spLocks noChangeArrowheads="1"/>
          </p:cNvSpPr>
          <p:nvPr/>
        </p:nvSpPr>
        <p:spPr bwMode="auto">
          <a:xfrm>
            <a:off x="6910388" y="3087688"/>
            <a:ext cx="708025" cy="379412"/>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3239" name="Rectangle 23"/>
          <p:cNvSpPr>
            <a:spLocks noChangeArrowheads="1"/>
          </p:cNvSpPr>
          <p:nvPr/>
        </p:nvSpPr>
        <p:spPr bwMode="auto">
          <a:xfrm>
            <a:off x="5911850" y="3889375"/>
            <a:ext cx="690563" cy="608013"/>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3240" name="Rectangle 24"/>
          <p:cNvSpPr>
            <a:spLocks noChangeArrowheads="1"/>
          </p:cNvSpPr>
          <p:nvPr/>
        </p:nvSpPr>
        <p:spPr bwMode="auto">
          <a:xfrm>
            <a:off x="7562850" y="4043363"/>
            <a:ext cx="706438" cy="4984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3241" name="Rectangle 25"/>
          <p:cNvSpPr>
            <a:spLocks noChangeArrowheads="1"/>
          </p:cNvSpPr>
          <p:nvPr/>
        </p:nvSpPr>
        <p:spPr bwMode="auto">
          <a:xfrm>
            <a:off x="7908925" y="3006725"/>
            <a:ext cx="806450" cy="3778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3242" name="Rectangle 26"/>
          <p:cNvSpPr>
            <a:spLocks noChangeArrowheads="1"/>
          </p:cNvSpPr>
          <p:nvPr/>
        </p:nvSpPr>
        <p:spPr bwMode="auto">
          <a:xfrm>
            <a:off x="5911850" y="1892300"/>
            <a:ext cx="690563" cy="3460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3243" name="Rectangle 27"/>
          <p:cNvSpPr>
            <a:spLocks noChangeArrowheads="1"/>
          </p:cNvSpPr>
          <p:nvPr/>
        </p:nvSpPr>
        <p:spPr bwMode="auto">
          <a:xfrm>
            <a:off x="7677150" y="2238375"/>
            <a:ext cx="614363" cy="3841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pic>
        <p:nvPicPr>
          <p:cNvPr id="393244" name="Picture 28" descr="j0292020"/>
          <p:cNvPicPr>
            <a:picLocks noChangeAspect="1" noChangeArrowheads="1"/>
          </p:cNvPicPr>
          <p:nvPr/>
        </p:nvPicPr>
        <p:blipFill>
          <a:blip r:embed="rId3"/>
          <a:srcRect/>
          <a:stretch>
            <a:fillRect/>
          </a:stretch>
        </p:blipFill>
        <p:spPr bwMode="auto">
          <a:xfrm>
            <a:off x="7178675" y="2771775"/>
            <a:ext cx="550863" cy="522288"/>
          </a:xfrm>
          <a:prstGeom prst="rect">
            <a:avLst/>
          </a:prstGeom>
          <a:noFill/>
        </p:spPr>
      </p:pic>
      <p:sp>
        <p:nvSpPr>
          <p:cNvPr id="393245" name="Rectangle 29"/>
          <p:cNvSpPr>
            <a:spLocks noGrp="1" noChangeArrowheads="1"/>
          </p:cNvSpPr>
          <p:nvPr>
            <p:ph type="body" idx="1"/>
          </p:nvPr>
        </p:nvSpPr>
        <p:spPr>
          <a:xfrm>
            <a:off x="347663" y="1163638"/>
            <a:ext cx="4876800" cy="5391150"/>
          </a:xfrm>
          <a:noFill/>
          <a:ln/>
        </p:spPr>
        <p:txBody>
          <a:bodyPr/>
          <a:lstStyle/>
          <a:p>
            <a:pPr>
              <a:buFont typeface="Wingdings" pitchFamily="2" charset="2"/>
              <a:buChar char="n"/>
            </a:pPr>
            <a:r>
              <a:rPr lang="en-US" b="0"/>
              <a:t>Example: Find my nearest car</a:t>
            </a:r>
          </a:p>
          <a:p>
            <a:pPr>
              <a:buFont typeface="Wingdings" pitchFamily="2" charset="2"/>
              <a:buChar char="n"/>
            </a:pPr>
            <a:endParaRPr lang="en-US" b="0"/>
          </a:p>
          <a:p>
            <a:pPr>
              <a:buFont typeface="Wingdings" pitchFamily="2" charset="2"/>
              <a:buChar char="n"/>
            </a:pPr>
            <a:r>
              <a:rPr lang="en-US" b="0"/>
              <a:t>Several objects may be candidate to be my nearest-neighbor</a:t>
            </a:r>
          </a:p>
          <a:p>
            <a:pPr>
              <a:buFont typeface="Wingdings" pitchFamily="2" charset="2"/>
              <a:buChar char="n"/>
            </a:pPr>
            <a:endParaRPr lang="en-US" b="0"/>
          </a:p>
          <a:p>
            <a:pPr>
              <a:buFont typeface="Wingdings" pitchFamily="2" charset="2"/>
              <a:buChar char="n"/>
            </a:pPr>
            <a:r>
              <a:rPr lang="en-US" b="0"/>
              <a:t>The accuracy of the query highly depends on the size of the cloaked regions</a:t>
            </a:r>
          </a:p>
          <a:p>
            <a:pPr>
              <a:buFont typeface="Wingdings" pitchFamily="2" charset="2"/>
              <a:buChar char="n"/>
            </a:pPr>
            <a:endParaRPr lang="en-US" b="0"/>
          </a:p>
          <a:p>
            <a:pPr>
              <a:buFont typeface="Wingdings" pitchFamily="2" charset="2"/>
              <a:buChar char="n"/>
            </a:pPr>
            <a:r>
              <a:rPr lang="en-US" b="0"/>
              <a:t>Very challenging to generalize for </a:t>
            </a:r>
            <a:r>
              <a:rPr lang="en-US" b="0" i="1"/>
              <a:t>k</a:t>
            </a:r>
            <a:r>
              <a:rPr lang="en-US" b="0"/>
              <a:t>-nearest-neighbor queries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32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3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32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32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32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32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32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32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32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4" presetClass="emph" presetSubtype="0" fill="hold" grpId="1" nodeType="clickEffect">
                                  <p:stCondLst>
                                    <p:cond delay="0"/>
                                  </p:stCondLst>
                                  <p:childTnLst>
                                    <p:animClr clrSpc="hsl" dir="cw">
                                      <p:cBhvr override="childStyle">
                                        <p:cTn id="28" dur="500" fill="hold"/>
                                        <p:tgtEl>
                                          <p:spTgt spid="393237"/>
                                        </p:tgtEl>
                                        <p:attrNameLst>
                                          <p:attrName>style.color</p:attrName>
                                        </p:attrNameLst>
                                      </p:cBhvr>
                                      <p:by>
                                        <p:hsl h="0" s="-12549" l="-25098"/>
                                      </p:by>
                                    </p:animClr>
                                    <p:animClr clrSpc="hsl" dir="cw">
                                      <p:cBhvr>
                                        <p:cTn id="29" dur="500" fill="hold"/>
                                        <p:tgtEl>
                                          <p:spTgt spid="393237"/>
                                        </p:tgtEl>
                                        <p:attrNameLst>
                                          <p:attrName>fillcolor</p:attrName>
                                        </p:attrNameLst>
                                      </p:cBhvr>
                                      <p:by>
                                        <p:hsl h="0" s="-12549" l="-25098"/>
                                      </p:by>
                                    </p:animClr>
                                    <p:animClr clrSpc="hsl" dir="cw">
                                      <p:cBhvr>
                                        <p:cTn id="30" dur="500" fill="hold"/>
                                        <p:tgtEl>
                                          <p:spTgt spid="393237"/>
                                        </p:tgtEl>
                                        <p:attrNameLst>
                                          <p:attrName>stroke.color</p:attrName>
                                        </p:attrNameLst>
                                      </p:cBhvr>
                                      <p:by>
                                        <p:hsl h="0" s="-12549" l="-25098"/>
                                      </p:by>
                                    </p:animClr>
                                    <p:set>
                                      <p:cBhvr>
                                        <p:cTn id="31" dur="500" fill="hold"/>
                                        <p:tgtEl>
                                          <p:spTgt spid="393237"/>
                                        </p:tgtEl>
                                        <p:attrNameLst>
                                          <p:attrName>fill.type</p:attrName>
                                        </p:attrNameLst>
                                      </p:cBhvr>
                                      <p:to>
                                        <p:strVal val="solid"/>
                                      </p:to>
                                    </p:set>
                                  </p:childTnLst>
                                </p:cTn>
                              </p:par>
                              <p:par>
                                <p:cTn id="32" presetID="24" presetClass="emph" presetSubtype="0" fill="hold" grpId="1" nodeType="withEffect">
                                  <p:stCondLst>
                                    <p:cond delay="0"/>
                                  </p:stCondLst>
                                  <p:childTnLst>
                                    <p:animClr clrSpc="hsl" dir="cw">
                                      <p:cBhvr override="childStyle">
                                        <p:cTn id="33" dur="500" fill="hold"/>
                                        <p:tgtEl>
                                          <p:spTgt spid="393238"/>
                                        </p:tgtEl>
                                        <p:attrNameLst>
                                          <p:attrName>style.color</p:attrName>
                                        </p:attrNameLst>
                                      </p:cBhvr>
                                      <p:by>
                                        <p:hsl h="0" s="-12549" l="-25098"/>
                                      </p:by>
                                    </p:animClr>
                                    <p:animClr clrSpc="hsl" dir="cw">
                                      <p:cBhvr>
                                        <p:cTn id="34" dur="500" fill="hold"/>
                                        <p:tgtEl>
                                          <p:spTgt spid="393238"/>
                                        </p:tgtEl>
                                        <p:attrNameLst>
                                          <p:attrName>fillcolor</p:attrName>
                                        </p:attrNameLst>
                                      </p:cBhvr>
                                      <p:by>
                                        <p:hsl h="0" s="-12549" l="-25098"/>
                                      </p:by>
                                    </p:animClr>
                                    <p:animClr clrSpc="hsl" dir="cw">
                                      <p:cBhvr>
                                        <p:cTn id="35" dur="500" fill="hold"/>
                                        <p:tgtEl>
                                          <p:spTgt spid="393238"/>
                                        </p:tgtEl>
                                        <p:attrNameLst>
                                          <p:attrName>stroke.color</p:attrName>
                                        </p:attrNameLst>
                                      </p:cBhvr>
                                      <p:by>
                                        <p:hsl h="0" s="-12549" l="-25098"/>
                                      </p:by>
                                    </p:animClr>
                                    <p:set>
                                      <p:cBhvr>
                                        <p:cTn id="36" dur="500" fill="hold"/>
                                        <p:tgtEl>
                                          <p:spTgt spid="393238"/>
                                        </p:tgtEl>
                                        <p:attrNameLst>
                                          <p:attrName>fill.type</p:attrName>
                                        </p:attrNameLst>
                                      </p:cBhvr>
                                      <p:to>
                                        <p:strVal val="solid"/>
                                      </p:to>
                                    </p:set>
                                  </p:childTnLst>
                                </p:cTn>
                              </p:par>
                              <p:par>
                                <p:cTn id="37" presetID="24" presetClass="emph" presetSubtype="0" fill="hold" grpId="1" nodeType="withEffect">
                                  <p:stCondLst>
                                    <p:cond delay="0"/>
                                  </p:stCondLst>
                                  <p:childTnLst>
                                    <p:animClr clrSpc="hsl" dir="cw">
                                      <p:cBhvr override="childStyle">
                                        <p:cTn id="38" dur="500" fill="hold"/>
                                        <p:tgtEl>
                                          <p:spTgt spid="393243"/>
                                        </p:tgtEl>
                                        <p:attrNameLst>
                                          <p:attrName>style.color</p:attrName>
                                        </p:attrNameLst>
                                      </p:cBhvr>
                                      <p:by>
                                        <p:hsl h="0" s="-12549" l="-25098"/>
                                      </p:by>
                                    </p:animClr>
                                    <p:animClr clrSpc="hsl" dir="cw">
                                      <p:cBhvr>
                                        <p:cTn id="39" dur="500" fill="hold"/>
                                        <p:tgtEl>
                                          <p:spTgt spid="393243"/>
                                        </p:tgtEl>
                                        <p:attrNameLst>
                                          <p:attrName>fillcolor</p:attrName>
                                        </p:attrNameLst>
                                      </p:cBhvr>
                                      <p:by>
                                        <p:hsl h="0" s="-12549" l="-25098"/>
                                      </p:by>
                                    </p:animClr>
                                    <p:animClr clrSpc="hsl" dir="cw">
                                      <p:cBhvr>
                                        <p:cTn id="40" dur="500" fill="hold"/>
                                        <p:tgtEl>
                                          <p:spTgt spid="393243"/>
                                        </p:tgtEl>
                                        <p:attrNameLst>
                                          <p:attrName>stroke.color</p:attrName>
                                        </p:attrNameLst>
                                      </p:cBhvr>
                                      <p:by>
                                        <p:hsl h="0" s="-12549" l="-25098"/>
                                      </p:by>
                                    </p:animClr>
                                    <p:set>
                                      <p:cBhvr>
                                        <p:cTn id="41" dur="500" fill="hold"/>
                                        <p:tgtEl>
                                          <p:spTgt spid="393243"/>
                                        </p:tgtEl>
                                        <p:attrNameLst>
                                          <p:attrName>fill.type</p:attrName>
                                        </p:attrNameLst>
                                      </p:cBhvr>
                                      <p:to>
                                        <p:strVal val="solid"/>
                                      </p:to>
                                    </p:set>
                                  </p:childTnLst>
                                </p:cTn>
                              </p:par>
                              <p:par>
                                <p:cTn id="42" presetID="24" presetClass="emph" presetSubtype="0" fill="hold" grpId="1" nodeType="withEffect">
                                  <p:stCondLst>
                                    <p:cond delay="0"/>
                                  </p:stCondLst>
                                  <p:childTnLst>
                                    <p:animClr clrSpc="hsl" dir="cw">
                                      <p:cBhvr override="childStyle">
                                        <p:cTn id="43" dur="500" fill="hold"/>
                                        <p:tgtEl>
                                          <p:spTgt spid="393241"/>
                                        </p:tgtEl>
                                        <p:attrNameLst>
                                          <p:attrName>style.color</p:attrName>
                                        </p:attrNameLst>
                                      </p:cBhvr>
                                      <p:by>
                                        <p:hsl h="0" s="-12549" l="-25098"/>
                                      </p:by>
                                    </p:animClr>
                                    <p:animClr clrSpc="hsl" dir="cw">
                                      <p:cBhvr>
                                        <p:cTn id="44" dur="500" fill="hold"/>
                                        <p:tgtEl>
                                          <p:spTgt spid="393241"/>
                                        </p:tgtEl>
                                        <p:attrNameLst>
                                          <p:attrName>fillcolor</p:attrName>
                                        </p:attrNameLst>
                                      </p:cBhvr>
                                      <p:by>
                                        <p:hsl h="0" s="-12549" l="-25098"/>
                                      </p:by>
                                    </p:animClr>
                                    <p:animClr clrSpc="hsl" dir="cw">
                                      <p:cBhvr>
                                        <p:cTn id="45" dur="500" fill="hold"/>
                                        <p:tgtEl>
                                          <p:spTgt spid="393241"/>
                                        </p:tgtEl>
                                        <p:attrNameLst>
                                          <p:attrName>stroke.color</p:attrName>
                                        </p:attrNameLst>
                                      </p:cBhvr>
                                      <p:by>
                                        <p:hsl h="0" s="-12549" l="-25098"/>
                                      </p:by>
                                    </p:animClr>
                                    <p:set>
                                      <p:cBhvr>
                                        <p:cTn id="46" dur="500" fill="hold"/>
                                        <p:tgtEl>
                                          <p:spTgt spid="3932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7" grpId="0"/>
      <p:bldP spid="393237" grpId="0" animBg="1"/>
      <p:bldP spid="393237" grpId="1" animBg="1"/>
      <p:bldP spid="393238" grpId="0" animBg="1"/>
      <p:bldP spid="393238" grpId="1" animBg="1"/>
      <p:bldP spid="393239" grpId="0" animBg="1"/>
      <p:bldP spid="393240" grpId="0" animBg="1"/>
      <p:bldP spid="393241" grpId="0" animBg="1"/>
      <p:bldP spid="393241" grpId="1" animBg="1"/>
      <p:bldP spid="393242" grpId="0" animBg="1"/>
      <p:bldP spid="393243" grpId="0" animBg="1"/>
      <p:bldP spid="393243" grpId="1"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a:spLocks noGrp="1"/>
          </p:cNvSpPr>
          <p:nvPr>
            <p:ph type="sldNum" sz="quarter" idx="10"/>
          </p:nvPr>
        </p:nvSpPr>
        <p:spPr/>
        <p:txBody>
          <a:bodyPr/>
          <a:lstStyle/>
          <a:p>
            <a:fld id="{52F776E5-1E1F-422F-887B-D0FB7927AAA5}" type="slidenum">
              <a:rPr lang="en-US" altLang="ko-KR"/>
              <a:pPr/>
              <a:t>116</a:t>
            </a:fld>
            <a:endParaRPr lang="en-US" altLang="ko-KR"/>
          </a:p>
        </p:txBody>
      </p:sp>
      <p:sp>
        <p:nvSpPr>
          <p:cNvPr id="42" name="Date Placeholder 6"/>
          <p:cNvSpPr>
            <a:spLocks noGrp="1"/>
          </p:cNvSpPr>
          <p:nvPr>
            <p:ph type="dt" sz="half" idx="11"/>
          </p:nvPr>
        </p:nvSpPr>
        <p:spPr/>
        <p:txBody>
          <a:bodyPr/>
          <a:lstStyle/>
          <a:p>
            <a:r>
              <a:rPr lang="en-US"/>
              <a:t>Tutorial: ICDM 2008</a:t>
            </a:r>
            <a:endParaRPr lang="en-US" altLang="ko-KR"/>
          </a:p>
        </p:txBody>
      </p:sp>
      <p:sp>
        <p:nvSpPr>
          <p:cNvPr id="43" name="Footer Placeholder 7"/>
          <p:cNvSpPr>
            <a:spLocks noGrp="1"/>
          </p:cNvSpPr>
          <p:nvPr>
            <p:ph type="ftr" sz="quarter" idx="12"/>
          </p:nvPr>
        </p:nvSpPr>
        <p:spPr/>
        <p:txBody>
          <a:bodyPr/>
          <a:lstStyle/>
          <a:p>
            <a:r>
              <a:rPr lang="en-US" altLang="ko-KR"/>
              <a:t>Mohamed F. Mokbel</a:t>
            </a:r>
          </a:p>
        </p:txBody>
      </p:sp>
      <p:sp>
        <p:nvSpPr>
          <p:cNvPr id="334850" name="Rectangle 2"/>
          <p:cNvSpPr>
            <a:spLocks noGrp="1" noChangeArrowheads="1"/>
          </p:cNvSpPr>
          <p:nvPr>
            <p:ph type="title"/>
          </p:nvPr>
        </p:nvSpPr>
        <p:spPr>
          <a:xfrm>
            <a:off x="533400" y="49213"/>
            <a:ext cx="7010400" cy="762000"/>
          </a:xfrm>
        </p:spPr>
        <p:txBody>
          <a:bodyPr/>
          <a:lstStyle/>
          <a:p>
            <a:r>
              <a:rPr lang="en-US" sz="2800"/>
              <a:t>Nearest-Neighbor Queries</a:t>
            </a:r>
            <a:br>
              <a:rPr lang="en-US" sz="2800"/>
            </a:br>
            <a:r>
              <a:rPr lang="en-US" sz="2400">
                <a:solidFill>
                  <a:srgbClr val="FFCC00"/>
                </a:solidFill>
              </a:rPr>
              <a:t>Public</a:t>
            </a:r>
            <a:r>
              <a:rPr lang="en-US" sz="2400">
                <a:solidFill>
                  <a:srgbClr val="CC0000"/>
                </a:solidFill>
              </a:rPr>
              <a:t> </a:t>
            </a:r>
            <a:r>
              <a:rPr lang="en-US" sz="2400">
                <a:solidFill>
                  <a:schemeClr val="hlink"/>
                </a:solidFill>
              </a:rPr>
              <a:t>Queries over </a:t>
            </a:r>
            <a:r>
              <a:rPr lang="en-US" sz="2400">
                <a:solidFill>
                  <a:srgbClr val="CC0000"/>
                </a:solidFill>
              </a:rPr>
              <a:t>Private</a:t>
            </a:r>
            <a:r>
              <a:rPr lang="en-US" sz="2400">
                <a:solidFill>
                  <a:schemeClr val="hlink"/>
                </a:solidFill>
              </a:rPr>
              <a:t> Data</a:t>
            </a:r>
            <a:endParaRPr lang="en-US" altLang="zh-TW" sz="2400">
              <a:solidFill>
                <a:schemeClr val="hlink"/>
              </a:solidFill>
            </a:endParaRPr>
          </a:p>
        </p:txBody>
      </p:sp>
      <p:sp>
        <p:nvSpPr>
          <p:cNvPr id="334851" name="Rectangle 3"/>
          <p:cNvSpPr>
            <a:spLocks noGrp="1" noChangeArrowheads="1"/>
          </p:cNvSpPr>
          <p:nvPr>
            <p:ph type="body" sz="half" idx="1"/>
          </p:nvPr>
        </p:nvSpPr>
        <p:spPr>
          <a:xfrm>
            <a:off x="77788" y="1123950"/>
            <a:ext cx="4724400" cy="5184775"/>
          </a:xfrm>
        </p:spPr>
        <p:txBody>
          <a:bodyPr/>
          <a:lstStyle/>
          <a:p>
            <a:pPr>
              <a:lnSpc>
                <a:spcPct val="90000"/>
              </a:lnSpc>
              <a:buFont typeface="Wingdings" pitchFamily="2" charset="2"/>
              <a:buChar char="n"/>
            </a:pPr>
            <a:r>
              <a:rPr lang="en-US" altLang="zh-TW" b="0" i="1" dirty="0"/>
              <a:t>Nearest-Neighbor Queries: </a:t>
            </a:r>
            <a:r>
              <a:rPr lang="en-US" altLang="zh-TW" b="0" dirty="0"/>
              <a:t>Where is my nearest friend</a:t>
            </a:r>
          </a:p>
          <a:p>
            <a:pPr>
              <a:lnSpc>
                <a:spcPct val="90000"/>
              </a:lnSpc>
              <a:buFont typeface="Wingdings" pitchFamily="2" charset="2"/>
              <a:buChar char="n"/>
            </a:pPr>
            <a:endParaRPr lang="en-US" altLang="zh-TW" b="0" dirty="0"/>
          </a:p>
          <a:p>
            <a:pPr>
              <a:lnSpc>
                <a:spcPct val="90000"/>
              </a:lnSpc>
              <a:buFont typeface="Wingdings" pitchFamily="2" charset="2"/>
              <a:buChar char="n"/>
            </a:pPr>
            <a:r>
              <a:rPr lang="en-US" altLang="zh-TW" b="0" dirty="0"/>
              <a:t>Filter Step: </a:t>
            </a:r>
          </a:p>
          <a:p>
            <a:pPr lvl="1">
              <a:lnSpc>
                <a:spcPct val="90000"/>
              </a:lnSpc>
            </a:pPr>
            <a:r>
              <a:rPr lang="en-US" altLang="zh-TW" sz="2200" dirty="0"/>
              <a:t>Compute the maximum distance for each object</a:t>
            </a:r>
          </a:p>
          <a:p>
            <a:pPr lvl="1">
              <a:lnSpc>
                <a:spcPct val="90000"/>
              </a:lnSpc>
            </a:pPr>
            <a:r>
              <a:rPr lang="en-US" altLang="zh-TW" sz="2200" dirty="0" err="1"/>
              <a:t>MinMax</a:t>
            </a:r>
            <a:r>
              <a:rPr lang="en-US" altLang="zh-TW" sz="2200" dirty="0"/>
              <a:t> =  the “minimum” “maximum distance”</a:t>
            </a:r>
          </a:p>
          <a:p>
            <a:pPr lvl="1">
              <a:lnSpc>
                <a:spcPct val="90000"/>
              </a:lnSpc>
            </a:pPr>
            <a:r>
              <a:rPr lang="en-US" altLang="zh-TW" sz="2200" dirty="0"/>
              <a:t>Filter out objects that are outside the circle of radius  </a:t>
            </a:r>
            <a:r>
              <a:rPr lang="en-US" altLang="zh-TW" sz="2200" dirty="0" err="1" smtClean="0"/>
              <a:t>MinMax</a:t>
            </a:r>
            <a:endParaRPr lang="en-US" altLang="zh-TW" sz="2200" dirty="0"/>
          </a:p>
          <a:p>
            <a:pPr lvl="1">
              <a:lnSpc>
                <a:spcPct val="90000"/>
              </a:lnSpc>
            </a:pPr>
            <a:endParaRPr lang="en-US" altLang="zh-TW" sz="2200" dirty="0"/>
          </a:p>
          <a:p>
            <a:pPr>
              <a:lnSpc>
                <a:spcPct val="90000"/>
              </a:lnSpc>
              <a:buFont typeface="Wingdings" pitchFamily="2" charset="2"/>
              <a:buChar char="n"/>
            </a:pPr>
            <a:r>
              <a:rPr lang="en-US" altLang="zh-TW" b="0" dirty="0"/>
              <a:t>Compute the minimum distance </a:t>
            </a:r>
            <a:r>
              <a:rPr lang="en-US" altLang="zh-TW" b="0" dirty="0" err="1" smtClean="0"/>
              <a:t>MinDist</a:t>
            </a:r>
            <a:r>
              <a:rPr lang="en-US" altLang="zh-TW" b="0" dirty="0" smtClean="0"/>
              <a:t> to </a:t>
            </a:r>
            <a:r>
              <a:rPr lang="en-US" altLang="zh-TW" b="0" dirty="0"/>
              <a:t>each possible object for further analysis</a:t>
            </a:r>
          </a:p>
        </p:txBody>
      </p:sp>
      <p:sp>
        <p:nvSpPr>
          <p:cNvPr id="334853" name="Rectangle 5"/>
          <p:cNvSpPr>
            <a:spLocks noChangeArrowheads="1"/>
          </p:cNvSpPr>
          <p:nvPr/>
        </p:nvSpPr>
        <p:spPr bwMode="auto">
          <a:xfrm>
            <a:off x="7494588" y="2698750"/>
            <a:ext cx="1033462" cy="503238"/>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334854" name="Rectangle 6"/>
          <p:cNvSpPr>
            <a:spLocks noChangeArrowheads="1"/>
          </p:cNvSpPr>
          <p:nvPr/>
        </p:nvSpPr>
        <p:spPr bwMode="auto">
          <a:xfrm>
            <a:off x="7799388" y="3848100"/>
            <a:ext cx="727075" cy="733425"/>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334855" name="Rectangle 7"/>
          <p:cNvSpPr>
            <a:spLocks noChangeArrowheads="1"/>
          </p:cNvSpPr>
          <p:nvPr/>
        </p:nvSpPr>
        <p:spPr bwMode="auto">
          <a:xfrm>
            <a:off x="6380163" y="4773613"/>
            <a:ext cx="1033462" cy="503237"/>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334856" name="Rectangle 8"/>
          <p:cNvSpPr>
            <a:spLocks noChangeArrowheads="1"/>
          </p:cNvSpPr>
          <p:nvPr/>
        </p:nvSpPr>
        <p:spPr bwMode="auto">
          <a:xfrm flipV="1">
            <a:off x="6530975" y="2162175"/>
            <a:ext cx="498475" cy="768350"/>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334861" name="Rectangle 13"/>
          <p:cNvSpPr>
            <a:spLocks noChangeArrowheads="1"/>
          </p:cNvSpPr>
          <p:nvPr/>
        </p:nvSpPr>
        <p:spPr bwMode="auto">
          <a:xfrm>
            <a:off x="5300663" y="3309938"/>
            <a:ext cx="1033462" cy="503237"/>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334862" name="Rectangle 14"/>
          <p:cNvSpPr>
            <a:spLocks noChangeArrowheads="1"/>
          </p:cNvSpPr>
          <p:nvPr/>
        </p:nvSpPr>
        <p:spPr bwMode="auto">
          <a:xfrm>
            <a:off x="5224463" y="4197350"/>
            <a:ext cx="649287" cy="1190625"/>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334860" name="Rectangle 12"/>
          <p:cNvSpPr>
            <a:spLocks noChangeArrowheads="1"/>
          </p:cNvSpPr>
          <p:nvPr/>
        </p:nvSpPr>
        <p:spPr bwMode="auto">
          <a:xfrm>
            <a:off x="7451725" y="1735138"/>
            <a:ext cx="460375" cy="695325"/>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334864" name="Text Box 16"/>
          <p:cNvSpPr txBox="1">
            <a:spLocks noChangeArrowheads="1"/>
          </p:cNvSpPr>
          <p:nvPr/>
        </p:nvSpPr>
        <p:spPr bwMode="auto">
          <a:xfrm>
            <a:off x="7375525" y="1700213"/>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A</a:t>
            </a:r>
          </a:p>
        </p:txBody>
      </p:sp>
      <p:sp>
        <p:nvSpPr>
          <p:cNvPr id="334865" name="Text Box 17"/>
          <p:cNvSpPr txBox="1">
            <a:spLocks noChangeArrowheads="1"/>
          </p:cNvSpPr>
          <p:nvPr/>
        </p:nvSpPr>
        <p:spPr bwMode="auto">
          <a:xfrm>
            <a:off x="7797800" y="2584450"/>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C</a:t>
            </a:r>
          </a:p>
        </p:txBody>
      </p:sp>
      <p:sp>
        <p:nvSpPr>
          <p:cNvPr id="334866" name="Text Box 18"/>
          <p:cNvSpPr txBox="1">
            <a:spLocks noChangeArrowheads="1"/>
          </p:cNvSpPr>
          <p:nvPr/>
        </p:nvSpPr>
        <p:spPr bwMode="auto">
          <a:xfrm>
            <a:off x="6646863" y="2084388"/>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B</a:t>
            </a:r>
          </a:p>
        </p:txBody>
      </p:sp>
      <p:sp>
        <p:nvSpPr>
          <p:cNvPr id="334867" name="Text Box 19"/>
          <p:cNvSpPr txBox="1">
            <a:spLocks noChangeArrowheads="1"/>
          </p:cNvSpPr>
          <p:nvPr/>
        </p:nvSpPr>
        <p:spPr bwMode="auto">
          <a:xfrm>
            <a:off x="7951788" y="377507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F</a:t>
            </a:r>
          </a:p>
        </p:txBody>
      </p:sp>
      <p:sp>
        <p:nvSpPr>
          <p:cNvPr id="334868" name="Text Box 20"/>
          <p:cNvSpPr txBox="1">
            <a:spLocks noChangeArrowheads="1"/>
          </p:cNvSpPr>
          <p:nvPr/>
        </p:nvSpPr>
        <p:spPr bwMode="auto">
          <a:xfrm>
            <a:off x="6567488" y="3582988"/>
            <a:ext cx="460375" cy="457200"/>
          </a:xfrm>
          <a:prstGeom prst="rect">
            <a:avLst/>
          </a:prstGeom>
          <a:noFill/>
          <a:ln w="38100" algn="ctr">
            <a:noFill/>
            <a:miter lim="800000"/>
            <a:headEnd/>
            <a:tailEnd/>
          </a:ln>
          <a:effectLst/>
        </p:spPr>
        <p:txBody>
          <a:bodyPr>
            <a:spAutoFit/>
          </a:bodyPr>
          <a:lstStyle/>
          <a:p>
            <a:pPr>
              <a:spcBef>
                <a:spcPct val="50000"/>
              </a:spcBef>
            </a:pPr>
            <a:r>
              <a:rPr lang="en-US" b="1">
                <a:latin typeface="Times New Roman" pitchFamily="18" charset="0"/>
              </a:rPr>
              <a:t>E</a:t>
            </a:r>
          </a:p>
        </p:txBody>
      </p:sp>
      <p:sp>
        <p:nvSpPr>
          <p:cNvPr id="334869" name="Text Box 21"/>
          <p:cNvSpPr txBox="1">
            <a:spLocks noChangeArrowheads="1"/>
          </p:cNvSpPr>
          <p:nvPr/>
        </p:nvSpPr>
        <p:spPr bwMode="auto">
          <a:xfrm>
            <a:off x="5224463" y="343217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D</a:t>
            </a:r>
          </a:p>
        </p:txBody>
      </p:sp>
      <p:sp>
        <p:nvSpPr>
          <p:cNvPr id="334858" name="Rectangle 10"/>
          <p:cNvSpPr>
            <a:spLocks noChangeArrowheads="1"/>
          </p:cNvSpPr>
          <p:nvPr/>
        </p:nvSpPr>
        <p:spPr bwMode="auto">
          <a:xfrm>
            <a:off x="7839075" y="5114925"/>
            <a:ext cx="1033463" cy="503238"/>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334870" name="Text Box 22"/>
          <p:cNvSpPr txBox="1">
            <a:spLocks noChangeArrowheads="1"/>
          </p:cNvSpPr>
          <p:nvPr/>
        </p:nvSpPr>
        <p:spPr bwMode="auto">
          <a:xfrm>
            <a:off x="7759700" y="5233988"/>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I</a:t>
            </a:r>
          </a:p>
        </p:txBody>
      </p:sp>
      <p:sp>
        <p:nvSpPr>
          <p:cNvPr id="334871" name="Text Box 23"/>
          <p:cNvSpPr txBox="1">
            <a:spLocks noChangeArrowheads="1"/>
          </p:cNvSpPr>
          <p:nvPr/>
        </p:nvSpPr>
        <p:spPr bwMode="auto">
          <a:xfrm>
            <a:off x="5186363" y="4159250"/>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G</a:t>
            </a:r>
          </a:p>
        </p:txBody>
      </p:sp>
      <p:sp>
        <p:nvSpPr>
          <p:cNvPr id="334873" name="Text Box 25"/>
          <p:cNvSpPr txBox="1">
            <a:spLocks noChangeArrowheads="1"/>
          </p:cNvSpPr>
          <p:nvPr/>
        </p:nvSpPr>
        <p:spPr bwMode="auto">
          <a:xfrm>
            <a:off x="7031038" y="489267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H</a:t>
            </a:r>
          </a:p>
        </p:txBody>
      </p:sp>
      <p:grpSp>
        <p:nvGrpSpPr>
          <p:cNvPr id="334909" name="Group 61"/>
          <p:cNvGrpSpPr>
            <a:grpSpLocks/>
          </p:cNvGrpSpPr>
          <p:nvPr/>
        </p:nvGrpSpPr>
        <p:grpSpPr bwMode="auto">
          <a:xfrm>
            <a:off x="5876925" y="2930525"/>
            <a:ext cx="1920875" cy="1843088"/>
            <a:chOff x="3799" y="1725"/>
            <a:chExt cx="1210" cy="1161"/>
          </a:xfrm>
        </p:grpSpPr>
        <p:sp>
          <p:nvSpPr>
            <p:cNvPr id="334879" name="Line 31"/>
            <p:cNvSpPr>
              <a:spLocks noChangeShapeType="1"/>
            </p:cNvSpPr>
            <p:nvPr/>
          </p:nvSpPr>
          <p:spPr bwMode="auto">
            <a:xfrm flipH="1" flipV="1">
              <a:off x="4090" y="2281"/>
              <a:ext cx="338" cy="97"/>
            </a:xfrm>
            <a:prstGeom prst="line">
              <a:avLst/>
            </a:prstGeom>
            <a:noFill/>
            <a:ln w="38100">
              <a:solidFill>
                <a:schemeClr val="hlink"/>
              </a:solidFill>
              <a:round/>
              <a:headEnd/>
              <a:tailEnd/>
            </a:ln>
            <a:effectLst/>
          </p:spPr>
          <p:txBody>
            <a:bodyPr wrap="none" anchor="ctr"/>
            <a:lstStyle/>
            <a:p>
              <a:endParaRPr lang="en-US"/>
            </a:p>
          </p:txBody>
        </p:sp>
        <p:grpSp>
          <p:nvGrpSpPr>
            <p:cNvPr id="334908" name="Group 60"/>
            <p:cNvGrpSpPr>
              <a:grpSpLocks/>
            </p:cNvGrpSpPr>
            <p:nvPr/>
          </p:nvGrpSpPr>
          <p:grpSpPr bwMode="auto">
            <a:xfrm>
              <a:off x="3799" y="1725"/>
              <a:ext cx="1210" cy="1161"/>
              <a:chOff x="3799" y="1725"/>
              <a:chExt cx="1210" cy="1161"/>
            </a:xfrm>
          </p:grpSpPr>
          <p:sp>
            <p:nvSpPr>
              <p:cNvPr id="334875" name="Line 27"/>
              <p:cNvSpPr>
                <a:spLocks noChangeShapeType="1"/>
              </p:cNvSpPr>
              <p:nvPr/>
            </p:nvSpPr>
            <p:spPr bwMode="auto">
              <a:xfrm flipV="1">
                <a:off x="4548" y="1894"/>
                <a:ext cx="265" cy="438"/>
              </a:xfrm>
              <a:prstGeom prst="line">
                <a:avLst/>
              </a:prstGeom>
              <a:noFill/>
              <a:ln w="38100">
                <a:solidFill>
                  <a:schemeClr val="hlink"/>
                </a:solidFill>
                <a:round/>
                <a:headEnd/>
                <a:tailEnd/>
              </a:ln>
              <a:effectLst/>
            </p:spPr>
            <p:txBody>
              <a:bodyPr wrap="none" anchor="ctr"/>
              <a:lstStyle/>
              <a:p>
                <a:endParaRPr lang="en-US"/>
              </a:p>
            </p:txBody>
          </p:sp>
          <p:sp>
            <p:nvSpPr>
              <p:cNvPr id="334876" name="Line 28"/>
              <p:cNvSpPr>
                <a:spLocks noChangeShapeType="1"/>
              </p:cNvSpPr>
              <p:nvPr/>
            </p:nvSpPr>
            <p:spPr bwMode="auto">
              <a:xfrm flipV="1">
                <a:off x="4477" y="1725"/>
                <a:ext cx="0" cy="604"/>
              </a:xfrm>
              <a:prstGeom prst="line">
                <a:avLst/>
              </a:prstGeom>
              <a:noFill/>
              <a:ln w="38100">
                <a:solidFill>
                  <a:schemeClr val="hlink"/>
                </a:solidFill>
                <a:round/>
                <a:headEnd/>
                <a:tailEnd/>
              </a:ln>
              <a:effectLst/>
            </p:spPr>
            <p:txBody>
              <a:bodyPr wrap="none" anchor="ctr"/>
              <a:lstStyle/>
              <a:p>
                <a:endParaRPr lang="en-US"/>
              </a:p>
            </p:txBody>
          </p:sp>
          <p:sp>
            <p:nvSpPr>
              <p:cNvPr id="334877" name="Line 29"/>
              <p:cNvSpPr>
                <a:spLocks noChangeShapeType="1"/>
              </p:cNvSpPr>
              <p:nvPr/>
            </p:nvSpPr>
            <p:spPr bwMode="auto">
              <a:xfrm>
                <a:off x="4573" y="2402"/>
                <a:ext cx="436" cy="0"/>
              </a:xfrm>
              <a:prstGeom prst="line">
                <a:avLst/>
              </a:prstGeom>
              <a:noFill/>
              <a:ln w="38100">
                <a:solidFill>
                  <a:schemeClr val="hlink"/>
                </a:solidFill>
                <a:round/>
                <a:headEnd/>
                <a:tailEnd/>
              </a:ln>
              <a:effectLst/>
            </p:spPr>
            <p:txBody>
              <a:bodyPr wrap="none" anchor="ctr"/>
              <a:lstStyle/>
              <a:p>
                <a:endParaRPr lang="en-US"/>
              </a:p>
            </p:txBody>
          </p:sp>
          <p:sp>
            <p:nvSpPr>
              <p:cNvPr id="334878" name="Line 30"/>
              <p:cNvSpPr>
                <a:spLocks noChangeShapeType="1"/>
              </p:cNvSpPr>
              <p:nvPr/>
            </p:nvSpPr>
            <p:spPr bwMode="auto">
              <a:xfrm>
                <a:off x="4501" y="2450"/>
                <a:ext cx="0" cy="436"/>
              </a:xfrm>
              <a:prstGeom prst="line">
                <a:avLst/>
              </a:prstGeom>
              <a:noFill/>
              <a:ln w="38100">
                <a:solidFill>
                  <a:schemeClr val="hlink"/>
                </a:solidFill>
                <a:round/>
                <a:headEnd/>
                <a:tailEnd/>
              </a:ln>
              <a:effectLst/>
            </p:spPr>
            <p:txBody>
              <a:bodyPr wrap="none" anchor="ctr"/>
              <a:lstStyle/>
              <a:p>
                <a:endParaRPr lang="en-US"/>
              </a:p>
            </p:txBody>
          </p:sp>
          <p:sp>
            <p:nvSpPr>
              <p:cNvPr id="334881" name="Line 33"/>
              <p:cNvSpPr>
                <a:spLocks noChangeShapeType="1"/>
              </p:cNvSpPr>
              <p:nvPr/>
            </p:nvSpPr>
            <p:spPr bwMode="auto">
              <a:xfrm flipH="1">
                <a:off x="3799" y="2426"/>
                <a:ext cx="654" cy="97"/>
              </a:xfrm>
              <a:prstGeom prst="line">
                <a:avLst/>
              </a:prstGeom>
              <a:noFill/>
              <a:ln w="38100">
                <a:solidFill>
                  <a:schemeClr val="hlink"/>
                </a:solidFill>
                <a:round/>
                <a:headEnd/>
                <a:tailEnd/>
              </a:ln>
              <a:effectLst/>
            </p:spPr>
            <p:txBody>
              <a:bodyPr wrap="none" anchor="ctr"/>
              <a:lstStyle/>
              <a:p>
                <a:endParaRPr lang="en-US"/>
              </a:p>
            </p:txBody>
          </p:sp>
        </p:grpSp>
      </p:grpSp>
      <p:grpSp>
        <p:nvGrpSpPr>
          <p:cNvPr id="334892" name="Group 44"/>
          <p:cNvGrpSpPr>
            <a:grpSpLocks/>
          </p:cNvGrpSpPr>
          <p:nvPr/>
        </p:nvGrpSpPr>
        <p:grpSpPr bwMode="auto">
          <a:xfrm>
            <a:off x="5224463" y="1739900"/>
            <a:ext cx="3609975" cy="3840163"/>
            <a:chOff x="3388" y="975"/>
            <a:chExt cx="2274" cy="2419"/>
          </a:xfrm>
        </p:grpSpPr>
        <p:sp>
          <p:nvSpPr>
            <p:cNvPr id="334884" name="Line 36"/>
            <p:cNvSpPr>
              <a:spLocks noChangeShapeType="1"/>
            </p:cNvSpPr>
            <p:nvPr/>
          </p:nvSpPr>
          <p:spPr bwMode="auto">
            <a:xfrm flipV="1">
              <a:off x="4548" y="1577"/>
              <a:ext cx="921" cy="749"/>
            </a:xfrm>
            <a:prstGeom prst="line">
              <a:avLst/>
            </a:prstGeom>
            <a:noFill/>
            <a:ln w="38100">
              <a:solidFill>
                <a:srgbClr val="A50021"/>
              </a:solidFill>
              <a:round/>
              <a:headEnd/>
              <a:tailEnd/>
            </a:ln>
            <a:effectLst/>
          </p:spPr>
          <p:txBody>
            <a:bodyPr wrap="none" anchor="ctr"/>
            <a:lstStyle/>
            <a:p>
              <a:endParaRPr lang="en-US"/>
            </a:p>
          </p:txBody>
        </p:sp>
        <p:sp>
          <p:nvSpPr>
            <p:cNvPr id="334885" name="Line 37"/>
            <p:cNvSpPr>
              <a:spLocks noChangeShapeType="1"/>
            </p:cNvSpPr>
            <p:nvPr/>
          </p:nvSpPr>
          <p:spPr bwMode="auto">
            <a:xfrm flipV="1">
              <a:off x="4501" y="975"/>
              <a:ext cx="556" cy="1354"/>
            </a:xfrm>
            <a:prstGeom prst="line">
              <a:avLst/>
            </a:prstGeom>
            <a:noFill/>
            <a:ln w="38100">
              <a:solidFill>
                <a:srgbClr val="A50021"/>
              </a:solidFill>
              <a:round/>
              <a:headEnd/>
              <a:tailEnd/>
            </a:ln>
            <a:effectLst/>
          </p:spPr>
          <p:txBody>
            <a:bodyPr wrap="none" anchor="ctr"/>
            <a:lstStyle/>
            <a:p>
              <a:endParaRPr lang="en-US"/>
            </a:p>
          </p:txBody>
        </p:sp>
        <p:sp>
          <p:nvSpPr>
            <p:cNvPr id="334886" name="Line 38"/>
            <p:cNvSpPr>
              <a:spLocks noChangeShapeType="1"/>
            </p:cNvSpPr>
            <p:nvPr/>
          </p:nvSpPr>
          <p:spPr bwMode="auto">
            <a:xfrm flipH="1" flipV="1">
              <a:off x="4211" y="1216"/>
              <a:ext cx="266" cy="1113"/>
            </a:xfrm>
            <a:prstGeom prst="line">
              <a:avLst/>
            </a:prstGeom>
            <a:noFill/>
            <a:ln w="38100">
              <a:solidFill>
                <a:srgbClr val="A50021"/>
              </a:solidFill>
              <a:round/>
              <a:headEnd/>
              <a:tailEnd/>
            </a:ln>
            <a:effectLst/>
          </p:spPr>
          <p:txBody>
            <a:bodyPr wrap="none" anchor="ctr"/>
            <a:lstStyle/>
            <a:p>
              <a:endParaRPr lang="en-US"/>
            </a:p>
          </p:txBody>
        </p:sp>
        <p:sp>
          <p:nvSpPr>
            <p:cNvPr id="334887" name="Line 39"/>
            <p:cNvSpPr>
              <a:spLocks noChangeShapeType="1"/>
            </p:cNvSpPr>
            <p:nvPr/>
          </p:nvSpPr>
          <p:spPr bwMode="auto">
            <a:xfrm flipH="1" flipV="1">
              <a:off x="3436" y="1966"/>
              <a:ext cx="1017" cy="412"/>
            </a:xfrm>
            <a:prstGeom prst="line">
              <a:avLst/>
            </a:prstGeom>
            <a:noFill/>
            <a:ln w="38100">
              <a:solidFill>
                <a:srgbClr val="A50021"/>
              </a:solidFill>
              <a:round/>
              <a:headEnd/>
              <a:tailEnd/>
            </a:ln>
            <a:effectLst/>
          </p:spPr>
          <p:txBody>
            <a:bodyPr wrap="none" anchor="ctr"/>
            <a:lstStyle/>
            <a:p>
              <a:endParaRPr lang="en-US"/>
            </a:p>
          </p:txBody>
        </p:sp>
        <p:sp>
          <p:nvSpPr>
            <p:cNvPr id="334888" name="Line 40"/>
            <p:cNvSpPr>
              <a:spLocks noChangeShapeType="1"/>
            </p:cNvSpPr>
            <p:nvPr/>
          </p:nvSpPr>
          <p:spPr bwMode="auto">
            <a:xfrm flipH="1">
              <a:off x="3388" y="2426"/>
              <a:ext cx="1040" cy="847"/>
            </a:xfrm>
            <a:prstGeom prst="line">
              <a:avLst/>
            </a:prstGeom>
            <a:noFill/>
            <a:ln w="38100">
              <a:solidFill>
                <a:srgbClr val="A50021"/>
              </a:solidFill>
              <a:round/>
              <a:headEnd/>
              <a:tailEnd/>
            </a:ln>
            <a:effectLst/>
          </p:spPr>
          <p:txBody>
            <a:bodyPr wrap="none" anchor="ctr"/>
            <a:lstStyle/>
            <a:p>
              <a:endParaRPr lang="en-US"/>
            </a:p>
          </p:txBody>
        </p:sp>
        <p:sp>
          <p:nvSpPr>
            <p:cNvPr id="334889" name="Line 41"/>
            <p:cNvSpPr>
              <a:spLocks noChangeShapeType="1"/>
            </p:cNvSpPr>
            <p:nvPr/>
          </p:nvSpPr>
          <p:spPr bwMode="auto">
            <a:xfrm>
              <a:off x="4549" y="2402"/>
              <a:ext cx="920" cy="339"/>
            </a:xfrm>
            <a:prstGeom prst="line">
              <a:avLst/>
            </a:prstGeom>
            <a:noFill/>
            <a:ln w="38100">
              <a:solidFill>
                <a:srgbClr val="A50021"/>
              </a:solidFill>
              <a:round/>
              <a:headEnd/>
              <a:tailEnd/>
            </a:ln>
            <a:effectLst/>
          </p:spPr>
          <p:txBody>
            <a:bodyPr wrap="none" anchor="ctr"/>
            <a:lstStyle/>
            <a:p>
              <a:endParaRPr lang="en-US"/>
            </a:p>
          </p:txBody>
        </p:sp>
        <p:sp>
          <p:nvSpPr>
            <p:cNvPr id="334890" name="Line 42"/>
            <p:cNvSpPr>
              <a:spLocks noChangeShapeType="1"/>
            </p:cNvSpPr>
            <p:nvPr/>
          </p:nvSpPr>
          <p:spPr bwMode="auto">
            <a:xfrm flipH="1">
              <a:off x="4114" y="2426"/>
              <a:ext cx="387" cy="774"/>
            </a:xfrm>
            <a:prstGeom prst="line">
              <a:avLst/>
            </a:prstGeom>
            <a:noFill/>
            <a:ln w="38100">
              <a:solidFill>
                <a:srgbClr val="A50021"/>
              </a:solidFill>
              <a:round/>
              <a:headEnd/>
              <a:tailEnd/>
            </a:ln>
            <a:effectLst/>
          </p:spPr>
          <p:txBody>
            <a:bodyPr wrap="none" anchor="ctr"/>
            <a:lstStyle/>
            <a:p>
              <a:endParaRPr lang="en-US"/>
            </a:p>
          </p:txBody>
        </p:sp>
        <p:sp>
          <p:nvSpPr>
            <p:cNvPr id="334891" name="Line 43"/>
            <p:cNvSpPr>
              <a:spLocks noChangeShapeType="1"/>
            </p:cNvSpPr>
            <p:nvPr/>
          </p:nvSpPr>
          <p:spPr bwMode="auto">
            <a:xfrm>
              <a:off x="4549" y="2426"/>
              <a:ext cx="1113" cy="968"/>
            </a:xfrm>
            <a:prstGeom prst="line">
              <a:avLst/>
            </a:prstGeom>
            <a:noFill/>
            <a:ln w="38100">
              <a:solidFill>
                <a:srgbClr val="A50021"/>
              </a:solidFill>
              <a:round/>
              <a:headEnd/>
              <a:tailEnd/>
            </a:ln>
            <a:effectLst/>
          </p:spPr>
          <p:txBody>
            <a:bodyPr wrap="none" anchor="ctr"/>
            <a:lstStyle/>
            <a:p>
              <a:endParaRPr lang="en-US"/>
            </a:p>
          </p:txBody>
        </p:sp>
      </p:grpSp>
      <p:sp>
        <p:nvSpPr>
          <p:cNvPr id="334895" name="Oval 47"/>
          <p:cNvSpPr>
            <a:spLocks noChangeAspect="1" noChangeArrowheads="1"/>
          </p:cNvSpPr>
          <p:nvPr/>
        </p:nvSpPr>
        <p:spPr bwMode="auto">
          <a:xfrm>
            <a:off x="5594350" y="2684463"/>
            <a:ext cx="2741613" cy="2741612"/>
          </a:xfrm>
          <a:prstGeom prst="ellipse">
            <a:avLst/>
          </a:prstGeom>
          <a:noFill/>
          <a:ln w="38100" algn="ctr">
            <a:solidFill>
              <a:srgbClr val="A50021"/>
            </a:solidFill>
            <a:round/>
            <a:headEnd/>
            <a:tailEnd/>
          </a:ln>
          <a:effectLst/>
        </p:spPr>
        <p:txBody>
          <a:bodyPr wrap="none" anchor="ctr"/>
          <a:lstStyle/>
          <a:p>
            <a:endParaRPr lang="en-US"/>
          </a:p>
        </p:txBody>
      </p:sp>
      <p:sp>
        <p:nvSpPr>
          <p:cNvPr id="334904" name="Line 56"/>
          <p:cNvSpPr>
            <a:spLocks noChangeShapeType="1"/>
          </p:cNvSpPr>
          <p:nvPr/>
        </p:nvSpPr>
        <p:spPr bwMode="auto">
          <a:xfrm flipH="1">
            <a:off x="6376988" y="4043363"/>
            <a:ext cx="614362" cy="1228725"/>
          </a:xfrm>
          <a:prstGeom prst="line">
            <a:avLst/>
          </a:prstGeom>
          <a:noFill/>
          <a:ln w="38100">
            <a:solidFill>
              <a:srgbClr val="FFCC00"/>
            </a:solidFill>
            <a:round/>
            <a:headEnd/>
            <a:tailEnd/>
          </a:ln>
          <a:effectLst/>
        </p:spPr>
        <p:txBody>
          <a:bodyPr wrap="none" anchor="ctr"/>
          <a:lstStyle/>
          <a:p>
            <a:endParaRPr lang="en-US"/>
          </a:p>
        </p:txBody>
      </p:sp>
      <p:sp>
        <p:nvSpPr>
          <p:cNvPr id="334874" name="Oval 26"/>
          <p:cNvSpPr>
            <a:spLocks noChangeArrowheads="1"/>
          </p:cNvSpPr>
          <p:nvPr/>
        </p:nvSpPr>
        <p:spPr bwMode="auto">
          <a:xfrm>
            <a:off x="6870700" y="3851275"/>
            <a:ext cx="234950" cy="242888"/>
          </a:xfrm>
          <a:prstGeom prst="ellipse">
            <a:avLst/>
          </a:prstGeom>
          <a:solidFill>
            <a:srgbClr val="FFCC00"/>
          </a:solidFill>
          <a:ln w="6350" cap="rnd">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851">
                                            <p:txEl>
                                              <p:pRg st="3" end="3"/>
                                            </p:txEl>
                                          </p:spTgt>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334892"/>
                                        </p:tgtEl>
                                        <p:attrNameLst>
                                          <p:attrName>style.visibility</p:attrName>
                                        </p:attrNameLst>
                                      </p:cBhvr>
                                      <p:to>
                                        <p:strVal val="visible"/>
                                      </p:to>
                                    </p:set>
                                    <p:animEffect transition="in" filter="circle(out)">
                                      <p:cBhvr>
                                        <p:cTn id="9" dur="500"/>
                                        <p:tgtEl>
                                          <p:spTgt spid="33489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34851">
                                            <p:txEl>
                                              <p:pRg st="4" end="4"/>
                                            </p:txEl>
                                          </p:spTgt>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334904"/>
                                        </p:tgtEl>
                                        <p:attrNameLst>
                                          <p:attrName>style.visibility</p:attrName>
                                        </p:attrNameLst>
                                      </p:cBhvr>
                                      <p:to>
                                        <p:strVal val="visible"/>
                                      </p:to>
                                    </p:set>
                                    <p:animEffect transition="in" filter="wipe(up)">
                                      <p:cBhvr>
                                        <p:cTn id="16" dur="500"/>
                                        <p:tgtEl>
                                          <p:spTgt spid="334904"/>
                                        </p:tgtEl>
                                      </p:cBhvr>
                                    </p:animEffect>
                                  </p:childTnLst>
                                </p:cTn>
                              </p:par>
                            </p:childTnLst>
                          </p:cTn>
                        </p:par>
                        <p:par>
                          <p:cTn id="17" fill="hold">
                            <p:stCondLst>
                              <p:cond delay="500"/>
                            </p:stCondLst>
                            <p:childTnLst>
                              <p:par>
                                <p:cTn id="18" presetID="35" presetClass="emph" presetSubtype="0" fill="hold" grpId="1" nodeType="afterEffect">
                                  <p:stCondLst>
                                    <p:cond delay="0"/>
                                  </p:stCondLst>
                                  <p:childTnLst>
                                    <p:anim calcmode="discrete" valueType="str">
                                      <p:cBhvr>
                                        <p:cTn id="19" dur="1000" fill="hold"/>
                                        <p:tgtEl>
                                          <p:spTgt spid="334904"/>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34851">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4895"/>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33489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4851">
                                            <p:txEl>
                                              <p:pRg st="7" end="7"/>
                                            </p:txEl>
                                          </p:spTgt>
                                        </p:tgtEl>
                                        <p:attrNameLst>
                                          <p:attrName>style.visibility</p:attrName>
                                        </p:attrNameLst>
                                      </p:cBhvr>
                                      <p:to>
                                        <p:strVal val="visible"/>
                                      </p:to>
                                    </p:set>
                                  </p:childTnLst>
                                </p:cTn>
                              </p:par>
                              <p:par>
                                <p:cTn id="32" presetID="6" presetClass="entr" presetSubtype="32" fill="hold" nodeType="withEffect">
                                  <p:stCondLst>
                                    <p:cond delay="0"/>
                                  </p:stCondLst>
                                  <p:childTnLst>
                                    <p:set>
                                      <p:cBhvr>
                                        <p:cTn id="33" dur="1" fill="hold">
                                          <p:stCondLst>
                                            <p:cond delay="0"/>
                                          </p:stCondLst>
                                        </p:cTn>
                                        <p:tgtEl>
                                          <p:spTgt spid="334909"/>
                                        </p:tgtEl>
                                        <p:attrNameLst>
                                          <p:attrName>style.visibility</p:attrName>
                                        </p:attrNameLst>
                                      </p:cBhvr>
                                      <p:to>
                                        <p:strVal val="visible"/>
                                      </p:to>
                                    </p:set>
                                    <p:animEffect transition="in" filter="circle(out)">
                                      <p:cBhvr>
                                        <p:cTn id="34" dur="500"/>
                                        <p:tgtEl>
                                          <p:spTgt spid="334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95" grpId="0" animBg="1"/>
      <p:bldP spid="334904" grpId="0" animBg="1"/>
      <p:bldP spid="334904"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0"/>
          </p:nvPr>
        </p:nvSpPr>
        <p:spPr/>
        <p:txBody>
          <a:bodyPr/>
          <a:lstStyle/>
          <a:p>
            <a:fld id="{8BC36641-8237-4836-BAA3-6109B12C8009}" type="slidenum">
              <a:rPr lang="en-US" altLang="ko-KR"/>
              <a:pPr/>
              <a:t>117</a:t>
            </a:fld>
            <a:endParaRPr lang="en-US" altLang="ko-KR"/>
          </a:p>
        </p:txBody>
      </p:sp>
      <p:sp>
        <p:nvSpPr>
          <p:cNvPr id="32" name="Date Placeholder 6"/>
          <p:cNvSpPr>
            <a:spLocks noGrp="1"/>
          </p:cNvSpPr>
          <p:nvPr>
            <p:ph type="dt" sz="half" idx="11"/>
          </p:nvPr>
        </p:nvSpPr>
        <p:spPr/>
        <p:txBody>
          <a:bodyPr/>
          <a:lstStyle/>
          <a:p>
            <a:r>
              <a:rPr lang="en-US"/>
              <a:t>Tutorial: ICDM 2008</a:t>
            </a:r>
            <a:endParaRPr lang="en-US" altLang="ko-KR"/>
          </a:p>
        </p:txBody>
      </p:sp>
      <p:sp>
        <p:nvSpPr>
          <p:cNvPr id="33" name="Footer Placeholder 7"/>
          <p:cNvSpPr>
            <a:spLocks noGrp="1"/>
          </p:cNvSpPr>
          <p:nvPr>
            <p:ph type="ftr" sz="quarter" idx="12"/>
          </p:nvPr>
        </p:nvSpPr>
        <p:spPr/>
        <p:txBody>
          <a:bodyPr/>
          <a:lstStyle/>
          <a:p>
            <a:r>
              <a:rPr lang="en-US" altLang="ko-KR"/>
              <a:t>Mohamed F. Mokbel</a:t>
            </a:r>
          </a:p>
        </p:txBody>
      </p:sp>
      <p:sp>
        <p:nvSpPr>
          <p:cNvPr id="336898" name="Rectangle 2"/>
          <p:cNvSpPr>
            <a:spLocks noGrp="1" noChangeArrowheads="1"/>
          </p:cNvSpPr>
          <p:nvPr>
            <p:ph type="title"/>
          </p:nvPr>
        </p:nvSpPr>
        <p:spPr>
          <a:xfrm>
            <a:off x="533400" y="49213"/>
            <a:ext cx="7010400" cy="762000"/>
          </a:xfrm>
        </p:spPr>
        <p:txBody>
          <a:bodyPr/>
          <a:lstStyle/>
          <a:p>
            <a:r>
              <a:rPr lang="en-US" sz="2800" dirty="0"/>
              <a:t>Nearest-Neighbor Queries</a:t>
            </a:r>
            <a:br>
              <a:rPr lang="en-US" sz="2800" dirty="0"/>
            </a:br>
            <a:r>
              <a:rPr lang="en-US" sz="2400" dirty="0">
                <a:solidFill>
                  <a:srgbClr val="FFCC00"/>
                </a:solidFill>
              </a:rPr>
              <a:t>Public</a:t>
            </a:r>
            <a:r>
              <a:rPr lang="en-US" sz="2400" dirty="0">
                <a:solidFill>
                  <a:srgbClr val="CC0000"/>
                </a:solidFill>
              </a:rPr>
              <a:t> </a:t>
            </a:r>
            <a:r>
              <a:rPr lang="en-US" sz="2400" dirty="0">
                <a:solidFill>
                  <a:schemeClr val="hlink"/>
                </a:solidFill>
              </a:rPr>
              <a:t>Queries over </a:t>
            </a:r>
            <a:r>
              <a:rPr lang="en-US" sz="2400" dirty="0">
                <a:solidFill>
                  <a:srgbClr val="CC0000"/>
                </a:solidFill>
              </a:rPr>
              <a:t>Private</a:t>
            </a:r>
            <a:r>
              <a:rPr lang="en-US" sz="2400" dirty="0">
                <a:solidFill>
                  <a:schemeClr val="hlink"/>
                </a:solidFill>
              </a:rPr>
              <a:t> </a:t>
            </a:r>
            <a:r>
              <a:rPr lang="en-US" sz="2400" dirty="0">
                <a:solidFill>
                  <a:schemeClr val="accent2">
                    <a:lumMod val="75000"/>
                  </a:schemeClr>
                </a:solidFill>
              </a:rPr>
              <a:t>Data</a:t>
            </a:r>
            <a:endParaRPr lang="en-US" altLang="zh-TW" sz="2400" dirty="0">
              <a:solidFill>
                <a:schemeClr val="accent2">
                  <a:lumMod val="75000"/>
                </a:schemeClr>
              </a:solidFill>
            </a:endParaRPr>
          </a:p>
        </p:txBody>
      </p:sp>
      <p:sp>
        <p:nvSpPr>
          <p:cNvPr id="336899" name="Rectangle 3"/>
          <p:cNvSpPr>
            <a:spLocks noGrp="1" noChangeArrowheads="1"/>
          </p:cNvSpPr>
          <p:nvPr>
            <p:ph type="body" sz="half" idx="1"/>
          </p:nvPr>
        </p:nvSpPr>
        <p:spPr>
          <a:xfrm>
            <a:off x="77788" y="3044825"/>
            <a:ext cx="8488362" cy="3379788"/>
          </a:xfrm>
        </p:spPr>
        <p:txBody>
          <a:bodyPr/>
          <a:lstStyle/>
          <a:p>
            <a:pPr>
              <a:lnSpc>
                <a:spcPct val="80000"/>
              </a:lnSpc>
              <a:buFont typeface="Wingdings" pitchFamily="2" charset="2"/>
              <a:buChar char="n"/>
            </a:pPr>
            <a:r>
              <a:rPr lang="en-US" altLang="zh-TW" b="0"/>
              <a:t>All possible answers:  (ordered by MinDist)</a:t>
            </a:r>
          </a:p>
          <a:p>
            <a:pPr lvl="1">
              <a:lnSpc>
                <a:spcPct val="80000"/>
              </a:lnSpc>
              <a:buFont typeface="Wingdings" pitchFamily="2" charset="2"/>
              <a:buChar char="n"/>
            </a:pPr>
            <a:r>
              <a:rPr lang="en-US" altLang="zh-TW">
                <a:solidFill>
                  <a:srgbClr val="A50021"/>
                </a:solidFill>
              </a:rPr>
              <a:t>D, H, F, C, B, G</a:t>
            </a:r>
          </a:p>
          <a:p>
            <a:pPr>
              <a:lnSpc>
                <a:spcPct val="80000"/>
              </a:lnSpc>
              <a:buFont typeface="Wingdings" pitchFamily="2" charset="2"/>
              <a:buChar char="n"/>
            </a:pPr>
            <a:endParaRPr lang="en-US" altLang="zh-TW" sz="2000" b="0">
              <a:solidFill>
                <a:srgbClr val="A50021"/>
              </a:solidFill>
            </a:endParaRPr>
          </a:p>
          <a:p>
            <a:pPr>
              <a:lnSpc>
                <a:spcPct val="80000"/>
              </a:lnSpc>
              <a:buFont typeface="Wingdings" pitchFamily="2" charset="2"/>
              <a:buChar char="n"/>
            </a:pPr>
            <a:r>
              <a:rPr lang="en-US" altLang="zh-TW" b="0"/>
              <a:t>Probabilistic Answer</a:t>
            </a:r>
            <a:r>
              <a:rPr lang="en-US" altLang="zh-TW" sz="2000" b="0"/>
              <a:t>:</a:t>
            </a:r>
          </a:p>
          <a:p>
            <a:pPr lvl="1">
              <a:lnSpc>
                <a:spcPct val="80000"/>
              </a:lnSpc>
              <a:buFont typeface="Wingdings" pitchFamily="2" charset="2"/>
              <a:buChar char="n"/>
            </a:pPr>
            <a:r>
              <a:rPr lang="en-US" altLang="zh-TW"/>
              <a:t>Compute the exact probability of each answer to be a nearest-neighbor</a:t>
            </a:r>
          </a:p>
          <a:p>
            <a:pPr lvl="1">
              <a:lnSpc>
                <a:spcPct val="80000"/>
              </a:lnSpc>
              <a:buFont typeface="Wingdings" pitchFamily="2" charset="2"/>
              <a:buChar char="n"/>
            </a:pPr>
            <a:r>
              <a:rPr lang="en-US" altLang="zh-TW"/>
              <a:t>The probability distribution of an object within a range is NOT uniform</a:t>
            </a:r>
          </a:p>
          <a:p>
            <a:pPr>
              <a:lnSpc>
                <a:spcPct val="80000"/>
              </a:lnSpc>
              <a:buFont typeface="Wingdings" pitchFamily="2" charset="2"/>
              <a:buChar char="n"/>
            </a:pPr>
            <a:endParaRPr lang="en-US" altLang="zh-TW" sz="2000"/>
          </a:p>
          <a:p>
            <a:pPr>
              <a:lnSpc>
                <a:spcPct val="80000"/>
              </a:lnSpc>
              <a:buFont typeface="Wingdings" pitchFamily="2" charset="2"/>
              <a:buChar char="n"/>
            </a:pPr>
            <a:r>
              <a:rPr lang="en-US" altLang="zh-TW" b="0"/>
              <a:t>A much easier version (and more practical) is to find those objects that can be nearest-neighbor with at leaset certain probability</a:t>
            </a:r>
          </a:p>
          <a:p>
            <a:pPr>
              <a:lnSpc>
                <a:spcPct val="80000"/>
              </a:lnSpc>
              <a:buFont typeface="Wingdings" pitchFamily="2" charset="2"/>
              <a:buChar char="n"/>
            </a:pPr>
            <a:endParaRPr lang="en-US" altLang="zh-TW" sz="2000" b="0">
              <a:solidFill>
                <a:srgbClr val="A50021"/>
              </a:solidFill>
            </a:endParaRPr>
          </a:p>
        </p:txBody>
      </p:sp>
      <p:sp>
        <p:nvSpPr>
          <p:cNvPr id="336938" name="Text Box 42"/>
          <p:cNvSpPr txBox="1">
            <a:spLocks noChangeArrowheads="1"/>
          </p:cNvSpPr>
          <p:nvPr/>
        </p:nvSpPr>
        <p:spPr bwMode="auto">
          <a:xfrm>
            <a:off x="808038" y="1009650"/>
            <a:ext cx="950912" cy="366713"/>
          </a:xfrm>
          <a:prstGeom prst="rect">
            <a:avLst/>
          </a:prstGeom>
          <a:noFill/>
          <a:ln w="38100" algn="ctr">
            <a:noFill/>
            <a:miter lim="800000"/>
            <a:headEnd/>
            <a:tailEnd/>
          </a:ln>
          <a:effectLst/>
        </p:spPr>
        <p:txBody>
          <a:bodyPr>
            <a:spAutoFit/>
          </a:bodyPr>
          <a:lstStyle/>
          <a:p>
            <a:pPr>
              <a:spcBef>
                <a:spcPct val="50000"/>
              </a:spcBef>
            </a:pPr>
            <a:r>
              <a:rPr lang="en-US" sz="1800" b="1">
                <a:latin typeface="Times New Roman" pitchFamily="18" charset="0"/>
              </a:rPr>
              <a:t>D</a:t>
            </a:r>
          </a:p>
        </p:txBody>
      </p:sp>
      <p:sp>
        <p:nvSpPr>
          <p:cNvPr id="336940" name="Oval 44"/>
          <p:cNvSpPr>
            <a:spLocks noChangeArrowheads="1"/>
          </p:cNvSpPr>
          <p:nvPr/>
        </p:nvSpPr>
        <p:spPr bwMode="auto">
          <a:xfrm>
            <a:off x="731838" y="1952625"/>
            <a:ext cx="234950" cy="242888"/>
          </a:xfrm>
          <a:prstGeom prst="ellipse">
            <a:avLst/>
          </a:prstGeom>
          <a:solidFill>
            <a:srgbClr val="FFCC00"/>
          </a:solidFill>
          <a:ln w="6350" cap="rnd">
            <a:solidFill>
              <a:schemeClr val="tx1"/>
            </a:solidFill>
            <a:round/>
            <a:headEnd/>
            <a:tailEnd/>
          </a:ln>
        </p:spPr>
        <p:txBody>
          <a:bodyPr/>
          <a:lstStyle/>
          <a:p>
            <a:endParaRPr lang="en-US"/>
          </a:p>
        </p:txBody>
      </p:sp>
      <p:sp>
        <p:nvSpPr>
          <p:cNvPr id="336941" name="Line 45"/>
          <p:cNvSpPr>
            <a:spLocks noChangeShapeType="1"/>
          </p:cNvSpPr>
          <p:nvPr/>
        </p:nvSpPr>
        <p:spPr bwMode="auto">
          <a:xfrm flipV="1">
            <a:off x="1133475" y="1089025"/>
            <a:ext cx="0" cy="1881188"/>
          </a:xfrm>
          <a:prstGeom prst="line">
            <a:avLst/>
          </a:prstGeom>
          <a:noFill/>
          <a:ln w="38100">
            <a:solidFill>
              <a:srgbClr val="FFFF00"/>
            </a:solidFill>
            <a:round/>
            <a:headEnd/>
            <a:tailEnd/>
          </a:ln>
          <a:effectLst/>
        </p:spPr>
        <p:txBody>
          <a:bodyPr wrap="none" anchor="ctr"/>
          <a:lstStyle/>
          <a:p>
            <a:endParaRPr lang="en-US"/>
          </a:p>
        </p:txBody>
      </p:sp>
      <p:sp>
        <p:nvSpPr>
          <p:cNvPr id="336942" name="Line 46"/>
          <p:cNvSpPr>
            <a:spLocks noChangeShapeType="1"/>
          </p:cNvSpPr>
          <p:nvPr/>
        </p:nvSpPr>
        <p:spPr bwMode="auto">
          <a:xfrm flipH="1" flipV="1">
            <a:off x="1133475" y="1319213"/>
            <a:ext cx="2203450" cy="0"/>
          </a:xfrm>
          <a:prstGeom prst="line">
            <a:avLst/>
          </a:prstGeom>
          <a:noFill/>
          <a:ln w="12700">
            <a:solidFill>
              <a:srgbClr val="99CCFF"/>
            </a:solidFill>
            <a:round/>
            <a:headEnd/>
            <a:tailEnd/>
          </a:ln>
          <a:effectLst/>
        </p:spPr>
        <p:txBody>
          <a:bodyPr wrap="none" anchor="ctr"/>
          <a:lstStyle/>
          <a:p>
            <a:endParaRPr lang="en-US"/>
          </a:p>
        </p:txBody>
      </p:sp>
      <p:sp>
        <p:nvSpPr>
          <p:cNvPr id="336943" name="Line 47"/>
          <p:cNvSpPr>
            <a:spLocks noChangeShapeType="1"/>
          </p:cNvSpPr>
          <p:nvPr/>
        </p:nvSpPr>
        <p:spPr bwMode="auto">
          <a:xfrm>
            <a:off x="1127125" y="2317750"/>
            <a:ext cx="4213225" cy="19050"/>
          </a:xfrm>
          <a:prstGeom prst="line">
            <a:avLst/>
          </a:prstGeom>
          <a:noFill/>
          <a:ln w="12700">
            <a:solidFill>
              <a:srgbClr val="99CCFF"/>
            </a:solidFill>
            <a:round/>
            <a:headEnd/>
            <a:tailEnd/>
          </a:ln>
          <a:effectLst/>
        </p:spPr>
        <p:txBody>
          <a:bodyPr wrap="none" anchor="ctr"/>
          <a:lstStyle/>
          <a:p>
            <a:endParaRPr lang="en-US"/>
          </a:p>
        </p:txBody>
      </p:sp>
      <p:sp>
        <p:nvSpPr>
          <p:cNvPr id="336944" name="Text Box 48"/>
          <p:cNvSpPr txBox="1">
            <a:spLocks noChangeArrowheads="1"/>
          </p:cNvSpPr>
          <p:nvPr/>
        </p:nvSpPr>
        <p:spPr bwMode="auto">
          <a:xfrm>
            <a:off x="889000" y="1989138"/>
            <a:ext cx="763588" cy="366712"/>
          </a:xfrm>
          <a:prstGeom prst="rect">
            <a:avLst/>
          </a:prstGeom>
          <a:noFill/>
          <a:ln w="38100" algn="ctr">
            <a:noFill/>
            <a:miter lim="800000"/>
            <a:headEnd/>
            <a:tailEnd/>
          </a:ln>
          <a:effectLst/>
        </p:spPr>
        <p:txBody>
          <a:bodyPr>
            <a:spAutoFit/>
          </a:bodyPr>
          <a:lstStyle/>
          <a:p>
            <a:pPr>
              <a:spcBef>
                <a:spcPct val="50000"/>
              </a:spcBef>
            </a:pPr>
            <a:r>
              <a:rPr lang="en-US" sz="1800" b="1">
                <a:latin typeface="Times New Roman" pitchFamily="18" charset="0"/>
              </a:rPr>
              <a:t>C</a:t>
            </a:r>
          </a:p>
        </p:txBody>
      </p:sp>
      <p:sp>
        <p:nvSpPr>
          <p:cNvPr id="336945" name="Line 49"/>
          <p:cNvSpPr>
            <a:spLocks noChangeShapeType="1"/>
          </p:cNvSpPr>
          <p:nvPr/>
        </p:nvSpPr>
        <p:spPr bwMode="auto">
          <a:xfrm rot="-5400000">
            <a:off x="3885406" y="-113506"/>
            <a:ext cx="1588" cy="5518150"/>
          </a:xfrm>
          <a:prstGeom prst="line">
            <a:avLst/>
          </a:prstGeom>
          <a:noFill/>
          <a:ln w="12700">
            <a:solidFill>
              <a:srgbClr val="99CCFF"/>
            </a:solidFill>
            <a:round/>
            <a:headEnd/>
            <a:tailEnd/>
          </a:ln>
          <a:effectLst/>
        </p:spPr>
        <p:txBody>
          <a:bodyPr wrap="none" anchor="ctr"/>
          <a:lstStyle/>
          <a:p>
            <a:endParaRPr lang="en-US"/>
          </a:p>
        </p:txBody>
      </p:sp>
      <p:sp>
        <p:nvSpPr>
          <p:cNvPr id="336946" name="Text Box 50"/>
          <p:cNvSpPr txBox="1">
            <a:spLocks noChangeArrowheads="1"/>
          </p:cNvSpPr>
          <p:nvPr/>
        </p:nvSpPr>
        <p:spPr bwMode="auto">
          <a:xfrm>
            <a:off x="889000" y="2317750"/>
            <a:ext cx="763588" cy="366713"/>
          </a:xfrm>
          <a:prstGeom prst="rect">
            <a:avLst/>
          </a:prstGeom>
          <a:noFill/>
          <a:ln w="38100" algn="ctr">
            <a:noFill/>
            <a:miter lim="800000"/>
            <a:headEnd/>
            <a:tailEnd/>
          </a:ln>
          <a:effectLst/>
        </p:spPr>
        <p:txBody>
          <a:bodyPr>
            <a:spAutoFit/>
          </a:bodyPr>
          <a:lstStyle/>
          <a:p>
            <a:pPr>
              <a:spcBef>
                <a:spcPct val="50000"/>
              </a:spcBef>
            </a:pPr>
            <a:r>
              <a:rPr lang="en-US" sz="1800" b="1">
                <a:latin typeface="Times New Roman" pitchFamily="18" charset="0"/>
              </a:rPr>
              <a:t>B</a:t>
            </a:r>
          </a:p>
        </p:txBody>
      </p:sp>
      <p:sp>
        <p:nvSpPr>
          <p:cNvPr id="336947" name="Line 51"/>
          <p:cNvSpPr>
            <a:spLocks noChangeShapeType="1"/>
          </p:cNvSpPr>
          <p:nvPr/>
        </p:nvSpPr>
        <p:spPr bwMode="auto">
          <a:xfrm flipH="1">
            <a:off x="1133475" y="2913063"/>
            <a:ext cx="6550025" cy="17462"/>
          </a:xfrm>
          <a:prstGeom prst="line">
            <a:avLst/>
          </a:prstGeom>
          <a:noFill/>
          <a:ln w="12700">
            <a:solidFill>
              <a:srgbClr val="99CCFF"/>
            </a:solidFill>
            <a:round/>
            <a:headEnd/>
            <a:tailEnd/>
          </a:ln>
          <a:effectLst/>
        </p:spPr>
        <p:txBody>
          <a:bodyPr wrap="none" anchor="ctr"/>
          <a:lstStyle/>
          <a:p>
            <a:endParaRPr lang="en-US"/>
          </a:p>
        </p:txBody>
      </p:sp>
      <p:sp>
        <p:nvSpPr>
          <p:cNvPr id="336948" name="Text Box 52"/>
          <p:cNvSpPr txBox="1">
            <a:spLocks noChangeArrowheads="1"/>
          </p:cNvSpPr>
          <p:nvPr/>
        </p:nvSpPr>
        <p:spPr bwMode="auto">
          <a:xfrm>
            <a:off x="889000" y="2603500"/>
            <a:ext cx="763588" cy="366713"/>
          </a:xfrm>
          <a:prstGeom prst="rect">
            <a:avLst/>
          </a:prstGeom>
          <a:noFill/>
          <a:ln w="38100" algn="ctr">
            <a:noFill/>
            <a:miter lim="800000"/>
            <a:headEnd/>
            <a:tailEnd/>
          </a:ln>
          <a:effectLst/>
        </p:spPr>
        <p:txBody>
          <a:bodyPr>
            <a:spAutoFit/>
          </a:bodyPr>
          <a:lstStyle/>
          <a:p>
            <a:pPr>
              <a:spcBef>
                <a:spcPct val="50000"/>
              </a:spcBef>
            </a:pPr>
            <a:r>
              <a:rPr lang="en-US" sz="1800" b="1">
                <a:latin typeface="Times New Roman" pitchFamily="18" charset="0"/>
              </a:rPr>
              <a:t>G</a:t>
            </a:r>
          </a:p>
        </p:txBody>
      </p:sp>
      <p:sp>
        <p:nvSpPr>
          <p:cNvPr id="336949" name="Line 53"/>
          <p:cNvSpPr>
            <a:spLocks noChangeShapeType="1"/>
          </p:cNvSpPr>
          <p:nvPr/>
        </p:nvSpPr>
        <p:spPr bwMode="auto">
          <a:xfrm flipV="1">
            <a:off x="8258175" y="1089025"/>
            <a:ext cx="0" cy="1881188"/>
          </a:xfrm>
          <a:prstGeom prst="line">
            <a:avLst/>
          </a:prstGeom>
          <a:noFill/>
          <a:ln w="38100">
            <a:solidFill>
              <a:srgbClr val="FFFF00"/>
            </a:solidFill>
            <a:round/>
            <a:headEnd/>
            <a:tailEnd/>
          </a:ln>
          <a:effectLst/>
        </p:spPr>
        <p:txBody>
          <a:bodyPr wrap="none" anchor="ctr"/>
          <a:lstStyle/>
          <a:p>
            <a:endParaRPr lang="en-US"/>
          </a:p>
        </p:txBody>
      </p:sp>
      <p:sp>
        <p:nvSpPr>
          <p:cNvPr id="336950" name="Line 54"/>
          <p:cNvSpPr>
            <a:spLocks noChangeShapeType="1"/>
          </p:cNvSpPr>
          <p:nvPr/>
        </p:nvSpPr>
        <p:spPr bwMode="auto">
          <a:xfrm>
            <a:off x="2382838" y="1300163"/>
            <a:ext cx="5875337" cy="19050"/>
          </a:xfrm>
          <a:prstGeom prst="line">
            <a:avLst/>
          </a:prstGeom>
          <a:noFill/>
          <a:ln w="38100">
            <a:solidFill>
              <a:srgbClr val="A50021"/>
            </a:solidFill>
            <a:round/>
            <a:headEnd/>
            <a:tailEnd/>
          </a:ln>
          <a:effectLst/>
        </p:spPr>
        <p:txBody>
          <a:bodyPr wrap="none" anchor="ctr"/>
          <a:lstStyle/>
          <a:p>
            <a:endParaRPr lang="en-US"/>
          </a:p>
        </p:txBody>
      </p:sp>
      <p:sp>
        <p:nvSpPr>
          <p:cNvPr id="336951" name="Line 55"/>
          <p:cNvSpPr>
            <a:spLocks noChangeShapeType="1"/>
          </p:cNvSpPr>
          <p:nvPr/>
        </p:nvSpPr>
        <p:spPr bwMode="auto">
          <a:xfrm>
            <a:off x="1127125" y="1973263"/>
            <a:ext cx="3057525" cy="0"/>
          </a:xfrm>
          <a:prstGeom prst="line">
            <a:avLst/>
          </a:prstGeom>
          <a:noFill/>
          <a:ln w="12700">
            <a:solidFill>
              <a:srgbClr val="99CCFF"/>
            </a:solidFill>
            <a:round/>
            <a:headEnd/>
            <a:tailEnd/>
          </a:ln>
          <a:effectLst/>
        </p:spPr>
        <p:txBody>
          <a:bodyPr wrap="none" anchor="ctr"/>
          <a:lstStyle/>
          <a:p>
            <a:endParaRPr lang="en-US"/>
          </a:p>
        </p:txBody>
      </p:sp>
      <p:sp>
        <p:nvSpPr>
          <p:cNvPr id="336952" name="Text Box 56"/>
          <p:cNvSpPr txBox="1">
            <a:spLocks noChangeArrowheads="1"/>
          </p:cNvSpPr>
          <p:nvPr/>
        </p:nvSpPr>
        <p:spPr bwMode="auto">
          <a:xfrm>
            <a:off x="889000" y="1665288"/>
            <a:ext cx="763588" cy="366712"/>
          </a:xfrm>
          <a:prstGeom prst="rect">
            <a:avLst/>
          </a:prstGeom>
          <a:noFill/>
          <a:ln w="38100" algn="ctr">
            <a:noFill/>
            <a:miter lim="800000"/>
            <a:headEnd/>
            <a:tailEnd/>
          </a:ln>
          <a:effectLst/>
        </p:spPr>
        <p:txBody>
          <a:bodyPr>
            <a:spAutoFit/>
          </a:bodyPr>
          <a:lstStyle/>
          <a:p>
            <a:pPr>
              <a:spcBef>
                <a:spcPct val="50000"/>
              </a:spcBef>
            </a:pPr>
            <a:r>
              <a:rPr lang="en-US" sz="1800" b="1">
                <a:latin typeface="Times New Roman" pitchFamily="18" charset="0"/>
              </a:rPr>
              <a:t>F</a:t>
            </a:r>
          </a:p>
        </p:txBody>
      </p:sp>
      <p:sp>
        <p:nvSpPr>
          <p:cNvPr id="336953" name="Line 57"/>
          <p:cNvSpPr>
            <a:spLocks noChangeShapeType="1"/>
          </p:cNvSpPr>
          <p:nvPr/>
        </p:nvSpPr>
        <p:spPr bwMode="auto">
          <a:xfrm>
            <a:off x="4184650" y="1973263"/>
            <a:ext cx="4073525" cy="0"/>
          </a:xfrm>
          <a:prstGeom prst="line">
            <a:avLst/>
          </a:prstGeom>
          <a:noFill/>
          <a:ln w="38100">
            <a:solidFill>
              <a:srgbClr val="A50021"/>
            </a:solidFill>
            <a:round/>
            <a:headEnd/>
            <a:tailEnd/>
          </a:ln>
          <a:effectLst/>
        </p:spPr>
        <p:txBody>
          <a:bodyPr wrap="none" anchor="ctr"/>
          <a:lstStyle/>
          <a:p>
            <a:endParaRPr lang="en-US"/>
          </a:p>
        </p:txBody>
      </p:sp>
      <p:sp>
        <p:nvSpPr>
          <p:cNvPr id="336954" name="Line 58"/>
          <p:cNvSpPr>
            <a:spLocks noChangeShapeType="1"/>
          </p:cNvSpPr>
          <p:nvPr/>
        </p:nvSpPr>
        <p:spPr bwMode="auto">
          <a:xfrm rot="5400000">
            <a:off x="2655888" y="96837"/>
            <a:ext cx="0" cy="3057525"/>
          </a:xfrm>
          <a:prstGeom prst="line">
            <a:avLst/>
          </a:prstGeom>
          <a:noFill/>
          <a:ln w="12700">
            <a:solidFill>
              <a:srgbClr val="99CCFF"/>
            </a:solidFill>
            <a:round/>
            <a:headEnd/>
            <a:tailEnd/>
          </a:ln>
          <a:effectLst/>
        </p:spPr>
        <p:txBody>
          <a:bodyPr wrap="none" anchor="ctr"/>
          <a:lstStyle/>
          <a:p>
            <a:endParaRPr lang="en-US"/>
          </a:p>
        </p:txBody>
      </p:sp>
      <p:sp>
        <p:nvSpPr>
          <p:cNvPr id="336955" name="Text Box 59"/>
          <p:cNvSpPr txBox="1">
            <a:spLocks noChangeArrowheads="1"/>
          </p:cNvSpPr>
          <p:nvPr/>
        </p:nvSpPr>
        <p:spPr bwMode="auto">
          <a:xfrm>
            <a:off x="850900" y="1319213"/>
            <a:ext cx="879475" cy="366712"/>
          </a:xfrm>
          <a:prstGeom prst="rect">
            <a:avLst/>
          </a:prstGeom>
          <a:noFill/>
          <a:ln w="38100" algn="ctr">
            <a:noFill/>
            <a:miter lim="800000"/>
            <a:headEnd/>
            <a:tailEnd/>
          </a:ln>
          <a:effectLst/>
        </p:spPr>
        <p:txBody>
          <a:bodyPr>
            <a:spAutoFit/>
          </a:bodyPr>
          <a:lstStyle/>
          <a:p>
            <a:pPr>
              <a:spcBef>
                <a:spcPct val="50000"/>
              </a:spcBef>
            </a:pPr>
            <a:r>
              <a:rPr lang="en-US" sz="1800" b="1">
                <a:latin typeface="Times New Roman" pitchFamily="18" charset="0"/>
              </a:rPr>
              <a:t>H</a:t>
            </a:r>
          </a:p>
        </p:txBody>
      </p:sp>
      <p:sp>
        <p:nvSpPr>
          <p:cNvPr id="336956" name="Line 60"/>
          <p:cNvSpPr>
            <a:spLocks noChangeShapeType="1"/>
          </p:cNvSpPr>
          <p:nvPr/>
        </p:nvSpPr>
        <p:spPr bwMode="auto">
          <a:xfrm>
            <a:off x="3227388" y="1606550"/>
            <a:ext cx="5030787" cy="19050"/>
          </a:xfrm>
          <a:prstGeom prst="line">
            <a:avLst/>
          </a:prstGeom>
          <a:noFill/>
          <a:ln w="38100">
            <a:solidFill>
              <a:srgbClr val="A50021"/>
            </a:solidFill>
            <a:round/>
            <a:headEnd/>
            <a:tailEnd/>
          </a:ln>
          <a:effectLst/>
        </p:spPr>
        <p:txBody>
          <a:bodyPr wrap="none" anchor="ctr"/>
          <a:lstStyle/>
          <a:p>
            <a:endParaRPr lang="en-US"/>
          </a:p>
        </p:txBody>
      </p:sp>
      <p:sp>
        <p:nvSpPr>
          <p:cNvPr id="336957" name="Line 61"/>
          <p:cNvSpPr>
            <a:spLocks noChangeShapeType="1"/>
          </p:cNvSpPr>
          <p:nvPr/>
        </p:nvSpPr>
        <p:spPr bwMode="auto">
          <a:xfrm>
            <a:off x="5340350" y="2298700"/>
            <a:ext cx="2917825" cy="19050"/>
          </a:xfrm>
          <a:prstGeom prst="line">
            <a:avLst/>
          </a:prstGeom>
          <a:noFill/>
          <a:ln w="38100">
            <a:solidFill>
              <a:srgbClr val="A50021"/>
            </a:solidFill>
            <a:round/>
            <a:headEnd/>
            <a:tailEnd/>
          </a:ln>
          <a:effectLst/>
        </p:spPr>
        <p:txBody>
          <a:bodyPr wrap="none" anchor="ctr"/>
          <a:lstStyle/>
          <a:p>
            <a:endParaRPr lang="en-US"/>
          </a:p>
        </p:txBody>
      </p:sp>
      <p:sp>
        <p:nvSpPr>
          <p:cNvPr id="336958" name="Line 62"/>
          <p:cNvSpPr>
            <a:spLocks noChangeShapeType="1"/>
          </p:cNvSpPr>
          <p:nvPr/>
        </p:nvSpPr>
        <p:spPr bwMode="auto">
          <a:xfrm flipV="1">
            <a:off x="7605713" y="2913063"/>
            <a:ext cx="652462" cy="0"/>
          </a:xfrm>
          <a:prstGeom prst="line">
            <a:avLst/>
          </a:prstGeom>
          <a:noFill/>
          <a:ln w="38100">
            <a:solidFill>
              <a:srgbClr val="A50021"/>
            </a:solidFill>
            <a:round/>
            <a:headEnd/>
            <a:tailEnd/>
          </a:ln>
          <a:effectLst/>
        </p:spPr>
        <p:txBody>
          <a:bodyPr wrap="none" anchor="ctr"/>
          <a:lstStyle/>
          <a:p>
            <a:endParaRPr lang="en-US"/>
          </a:p>
        </p:txBody>
      </p:sp>
      <p:sp>
        <p:nvSpPr>
          <p:cNvPr id="336959" name="Line 63"/>
          <p:cNvSpPr>
            <a:spLocks noChangeShapeType="1"/>
          </p:cNvSpPr>
          <p:nvPr/>
        </p:nvSpPr>
        <p:spPr bwMode="auto">
          <a:xfrm>
            <a:off x="6607175" y="2644775"/>
            <a:ext cx="1651000" cy="4763"/>
          </a:xfrm>
          <a:prstGeom prst="line">
            <a:avLst/>
          </a:prstGeom>
          <a:noFill/>
          <a:ln w="38100">
            <a:solidFill>
              <a:srgbClr val="A50021"/>
            </a:solidFill>
            <a:round/>
            <a:headEnd/>
            <a:tailEnd/>
          </a:ln>
          <a:effectLst/>
        </p:spPr>
        <p:txBody>
          <a:bodyPr wrap="none" anchor="ctr"/>
          <a:lstStyle/>
          <a:p>
            <a:endParaRPr lang="en-US"/>
          </a:p>
        </p:txBody>
      </p:sp>
      <p:sp>
        <p:nvSpPr>
          <p:cNvPr id="336961" name="Line 65"/>
          <p:cNvSpPr>
            <a:spLocks noChangeShapeType="1"/>
          </p:cNvSpPr>
          <p:nvPr/>
        </p:nvSpPr>
        <p:spPr bwMode="auto">
          <a:xfrm flipV="1">
            <a:off x="2382838" y="1146175"/>
            <a:ext cx="0" cy="1881188"/>
          </a:xfrm>
          <a:prstGeom prst="line">
            <a:avLst/>
          </a:prstGeom>
          <a:noFill/>
          <a:ln w="38100" cap="rnd">
            <a:solidFill>
              <a:srgbClr val="FFCC00"/>
            </a:solidFill>
            <a:prstDash val="sysDot"/>
            <a:round/>
            <a:headEnd/>
            <a:tailEnd/>
          </a:ln>
          <a:effectLst/>
        </p:spPr>
        <p:txBody>
          <a:bodyPr wrap="none" anchor="ctr"/>
          <a:lstStyle/>
          <a:p>
            <a:endParaRPr lang="en-US"/>
          </a:p>
        </p:txBody>
      </p:sp>
      <p:sp>
        <p:nvSpPr>
          <p:cNvPr id="336962" name="Line 66"/>
          <p:cNvSpPr>
            <a:spLocks noChangeShapeType="1"/>
          </p:cNvSpPr>
          <p:nvPr/>
        </p:nvSpPr>
        <p:spPr bwMode="auto">
          <a:xfrm flipV="1">
            <a:off x="3227388" y="1108075"/>
            <a:ext cx="0" cy="1881188"/>
          </a:xfrm>
          <a:prstGeom prst="line">
            <a:avLst/>
          </a:prstGeom>
          <a:noFill/>
          <a:ln w="38100" cap="rnd">
            <a:solidFill>
              <a:srgbClr val="FFCC00"/>
            </a:solidFill>
            <a:prstDash val="sysDot"/>
            <a:round/>
            <a:headEnd/>
            <a:tailEnd/>
          </a:ln>
          <a:effectLst/>
        </p:spPr>
        <p:txBody>
          <a:bodyPr wrap="none" anchor="ctr"/>
          <a:lstStyle/>
          <a:p>
            <a:endParaRPr lang="en-US"/>
          </a:p>
        </p:txBody>
      </p:sp>
      <p:sp>
        <p:nvSpPr>
          <p:cNvPr id="336963" name="Line 67"/>
          <p:cNvSpPr>
            <a:spLocks noChangeShapeType="1"/>
          </p:cNvSpPr>
          <p:nvPr/>
        </p:nvSpPr>
        <p:spPr bwMode="auto">
          <a:xfrm flipV="1">
            <a:off x="4187825" y="1146175"/>
            <a:ext cx="0" cy="1881188"/>
          </a:xfrm>
          <a:prstGeom prst="line">
            <a:avLst/>
          </a:prstGeom>
          <a:noFill/>
          <a:ln w="38100" cap="rnd">
            <a:solidFill>
              <a:srgbClr val="FFCC00"/>
            </a:solidFill>
            <a:prstDash val="sysDot"/>
            <a:round/>
            <a:headEnd/>
            <a:tailEnd/>
          </a:ln>
          <a:effectLst/>
        </p:spPr>
        <p:txBody>
          <a:bodyPr wrap="none" anchor="ctr"/>
          <a:lstStyle/>
          <a:p>
            <a:endParaRPr lang="en-US"/>
          </a:p>
        </p:txBody>
      </p:sp>
      <p:sp>
        <p:nvSpPr>
          <p:cNvPr id="336964" name="Line 68"/>
          <p:cNvSpPr>
            <a:spLocks noChangeShapeType="1"/>
          </p:cNvSpPr>
          <p:nvPr/>
        </p:nvSpPr>
        <p:spPr bwMode="auto">
          <a:xfrm flipV="1">
            <a:off x="5302250" y="1146175"/>
            <a:ext cx="0" cy="1881188"/>
          </a:xfrm>
          <a:prstGeom prst="line">
            <a:avLst/>
          </a:prstGeom>
          <a:noFill/>
          <a:ln w="38100" cap="rnd">
            <a:solidFill>
              <a:srgbClr val="FFCC00"/>
            </a:solidFill>
            <a:prstDash val="sysDot"/>
            <a:round/>
            <a:headEnd/>
            <a:tailEnd/>
          </a:ln>
          <a:effectLst/>
        </p:spPr>
        <p:txBody>
          <a:bodyPr wrap="none" anchor="ctr"/>
          <a:lstStyle/>
          <a:p>
            <a:endParaRPr lang="en-US"/>
          </a:p>
        </p:txBody>
      </p:sp>
      <p:sp>
        <p:nvSpPr>
          <p:cNvPr id="336965" name="Line 69"/>
          <p:cNvSpPr>
            <a:spLocks noChangeShapeType="1"/>
          </p:cNvSpPr>
          <p:nvPr/>
        </p:nvSpPr>
        <p:spPr bwMode="auto">
          <a:xfrm flipV="1">
            <a:off x="6607175" y="1146175"/>
            <a:ext cx="0" cy="1881188"/>
          </a:xfrm>
          <a:prstGeom prst="line">
            <a:avLst/>
          </a:prstGeom>
          <a:noFill/>
          <a:ln w="38100" cap="rnd">
            <a:solidFill>
              <a:srgbClr val="FFCC00"/>
            </a:solidFill>
            <a:prstDash val="sysDot"/>
            <a:round/>
            <a:headEnd/>
            <a:tailEnd/>
          </a:ln>
          <a:effectLst/>
        </p:spPr>
        <p:txBody>
          <a:bodyPr wrap="none" anchor="ctr"/>
          <a:lstStyle/>
          <a:p>
            <a:endParaRPr lang="en-US"/>
          </a:p>
        </p:txBody>
      </p:sp>
      <p:sp>
        <p:nvSpPr>
          <p:cNvPr id="336966" name="Line 70"/>
          <p:cNvSpPr>
            <a:spLocks noChangeShapeType="1"/>
          </p:cNvSpPr>
          <p:nvPr/>
        </p:nvSpPr>
        <p:spPr bwMode="auto">
          <a:xfrm flipV="1">
            <a:off x="7605713" y="1108075"/>
            <a:ext cx="0" cy="1881188"/>
          </a:xfrm>
          <a:prstGeom prst="line">
            <a:avLst/>
          </a:prstGeom>
          <a:noFill/>
          <a:ln w="38100" cap="rnd">
            <a:solidFill>
              <a:srgbClr val="FFCC00"/>
            </a:solidFill>
            <a:prstDash val="sysDot"/>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6961"/>
                                        </p:tgtEl>
                                        <p:attrNameLst>
                                          <p:attrName>style.visibility</p:attrName>
                                        </p:attrNameLst>
                                      </p:cBhvr>
                                      <p:to>
                                        <p:strVal val="visible"/>
                                      </p:to>
                                    </p:set>
                                    <p:animEffect transition="in" filter="wipe(up)">
                                      <p:cBhvr>
                                        <p:cTn id="7" dur="500"/>
                                        <p:tgtEl>
                                          <p:spTgt spid="33696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6962"/>
                                        </p:tgtEl>
                                        <p:attrNameLst>
                                          <p:attrName>style.visibility</p:attrName>
                                        </p:attrNameLst>
                                      </p:cBhvr>
                                      <p:to>
                                        <p:strVal val="visible"/>
                                      </p:to>
                                    </p:set>
                                    <p:animEffect transition="in" filter="wipe(up)">
                                      <p:cBhvr>
                                        <p:cTn id="10" dur="500"/>
                                        <p:tgtEl>
                                          <p:spTgt spid="33696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36963"/>
                                        </p:tgtEl>
                                        <p:attrNameLst>
                                          <p:attrName>style.visibility</p:attrName>
                                        </p:attrNameLst>
                                      </p:cBhvr>
                                      <p:to>
                                        <p:strVal val="visible"/>
                                      </p:to>
                                    </p:set>
                                    <p:animEffect transition="in" filter="wipe(up)">
                                      <p:cBhvr>
                                        <p:cTn id="13" dur="500"/>
                                        <p:tgtEl>
                                          <p:spTgt spid="33696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36964"/>
                                        </p:tgtEl>
                                        <p:attrNameLst>
                                          <p:attrName>style.visibility</p:attrName>
                                        </p:attrNameLst>
                                      </p:cBhvr>
                                      <p:to>
                                        <p:strVal val="visible"/>
                                      </p:to>
                                    </p:set>
                                    <p:animEffect transition="in" filter="wipe(up)">
                                      <p:cBhvr>
                                        <p:cTn id="16" dur="500"/>
                                        <p:tgtEl>
                                          <p:spTgt spid="33696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36965"/>
                                        </p:tgtEl>
                                        <p:attrNameLst>
                                          <p:attrName>style.visibility</p:attrName>
                                        </p:attrNameLst>
                                      </p:cBhvr>
                                      <p:to>
                                        <p:strVal val="visible"/>
                                      </p:to>
                                    </p:set>
                                    <p:animEffect transition="in" filter="wipe(up)">
                                      <p:cBhvr>
                                        <p:cTn id="19" dur="500"/>
                                        <p:tgtEl>
                                          <p:spTgt spid="33696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36966"/>
                                        </p:tgtEl>
                                        <p:attrNameLst>
                                          <p:attrName>style.visibility</p:attrName>
                                        </p:attrNameLst>
                                      </p:cBhvr>
                                      <p:to>
                                        <p:strVal val="visible"/>
                                      </p:to>
                                    </p:set>
                                    <p:animEffect transition="in" filter="wipe(up)">
                                      <p:cBhvr>
                                        <p:cTn id="22" dur="500"/>
                                        <p:tgtEl>
                                          <p:spTgt spid="336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61" grpId="0" animBg="1"/>
      <p:bldP spid="336962" grpId="0" animBg="1"/>
      <p:bldP spid="336963" grpId="0" animBg="1"/>
      <p:bldP spid="336964" grpId="0" animBg="1"/>
      <p:bldP spid="336965" grpId="0" animBg="1"/>
      <p:bldP spid="33696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C65A795E-0B3B-4C9A-86AB-C8C108D028D9}" type="slidenum">
              <a:rPr lang="en-US" altLang="ko-KR"/>
              <a:pPr/>
              <a:t>118</a:t>
            </a:fld>
            <a:endParaRPr lang="en-US" altLang="ko-KR"/>
          </a:p>
        </p:txBody>
      </p:sp>
      <p:sp>
        <p:nvSpPr>
          <p:cNvPr id="17" name="Date Placeholder 4"/>
          <p:cNvSpPr>
            <a:spLocks noGrp="1"/>
          </p:cNvSpPr>
          <p:nvPr>
            <p:ph type="dt" sz="half" idx="11"/>
          </p:nvPr>
        </p:nvSpPr>
        <p:spPr/>
        <p:txBody>
          <a:bodyPr/>
          <a:lstStyle/>
          <a:p>
            <a:r>
              <a:rPr lang="en-US"/>
              <a:t>Tutorial: ICDM 2008</a:t>
            </a:r>
            <a:endParaRPr lang="en-US" altLang="ko-KR"/>
          </a:p>
        </p:txBody>
      </p:sp>
      <p:sp>
        <p:nvSpPr>
          <p:cNvPr id="18" name="Footer Placeholder 5"/>
          <p:cNvSpPr>
            <a:spLocks noGrp="1"/>
          </p:cNvSpPr>
          <p:nvPr>
            <p:ph type="ftr" sz="quarter" idx="12"/>
          </p:nvPr>
        </p:nvSpPr>
        <p:spPr/>
        <p:txBody>
          <a:bodyPr/>
          <a:lstStyle/>
          <a:p>
            <a:r>
              <a:rPr lang="en-US" altLang="ko-KR"/>
              <a:t>Mohamed F. Mokbel</a:t>
            </a:r>
          </a:p>
        </p:txBody>
      </p:sp>
      <p:sp>
        <p:nvSpPr>
          <p:cNvPr id="397314" name="Rectangle 2"/>
          <p:cNvSpPr>
            <a:spLocks noGrp="1" noChangeArrowheads="1"/>
          </p:cNvSpPr>
          <p:nvPr>
            <p:ph type="title"/>
          </p:nvPr>
        </p:nvSpPr>
        <p:spPr/>
        <p:txBody>
          <a:bodyPr/>
          <a:lstStyle/>
          <a:p>
            <a:r>
              <a:rPr lang="en-US" sz="2800"/>
              <a:t>Nearest-Neighbor Queries</a:t>
            </a:r>
            <a:br>
              <a:rPr lang="en-US" sz="2800"/>
            </a:br>
            <a:r>
              <a:rPr lang="en-US" sz="2400">
                <a:solidFill>
                  <a:srgbClr val="CC0000"/>
                </a:solidFill>
              </a:rPr>
              <a:t>Private </a:t>
            </a:r>
            <a:r>
              <a:rPr lang="en-US" sz="2400">
                <a:solidFill>
                  <a:schemeClr val="hlink"/>
                </a:solidFill>
              </a:rPr>
              <a:t>Queries over </a:t>
            </a:r>
            <a:r>
              <a:rPr lang="en-US" sz="2400">
                <a:solidFill>
                  <a:srgbClr val="CC0000"/>
                </a:solidFill>
              </a:rPr>
              <a:t>Private</a:t>
            </a:r>
            <a:r>
              <a:rPr lang="en-US" sz="2400">
                <a:solidFill>
                  <a:schemeClr val="hlink"/>
                </a:solidFill>
              </a:rPr>
              <a:t> Data</a:t>
            </a:r>
          </a:p>
        </p:txBody>
      </p:sp>
      <p:grpSp>
        <p:nvGrpSpPr>
          <p:cNvPr id="397320" name="Group 8"/>
          <p:cNvGrpSpPr>
            <a:grpSpLocks/>
          </p:cNvGrpSpPr>
          <p:nvPr/>
        </p:nvGrpSpPr>
        <p:grpSpPr bwMode="auto">
          <a:xfrm>
            <a:off x="5405438" y="1316038"/>
            <a:ext cx="3429000" cy="3429000"/>
            <a:chOff x="3168" y="1152"/>
            <a:chExt cx="2160" cy="2160"/>
          </a:xfrm>
        </p:grpSpPr>
        <p:sp>
          <p:nvSpPr>
            <p:cNvPr id="397321" name="Line 9"/>
            <p:cNvSpPr>
              <a:spLocks noChangeShapeType="1"/>
            </p:cNvSpPr>
            <p:nvPr/>
          </p:nvSpPr>
          <p:spPr bwMode="auto">
            <a:xfrm flipV="1">
              <a:off x="3168" y="1152"/>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397322" name="Line 10"/>
            <p:cNvSpPr>
              <a:spLocks noChangeShapeType="1"/>
            </p:cNvSpPr>
            <p:nvPr/>
          </p:nvSpPr>
          <p:spPr bwMode="auto">
            <a:xfrm rot="5400000" flipV="1">
              <a:off x="4248" y="2232"/>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sp>
        <p:nvSpPr>
          <p:cNvPr id="397323" name="Text Box 11"/>
          <p:cNvSpPr txBox="1">
            <a:spLocks noChangeArrowheads="1"/>
          </p:cNvSpPr>
          <p:nvPr/>
        </p:nvSpPr>
        <p:spPr bwMode="auto">
          <a:xfrm>
            <a:off x="5557838" y="5160963"/>
            <a:ext cx="3048000" cy="457200"/>
          </a:xfrm>
          <a:prstGeom prst="rect">
            <a:avLst/>
          </a:prstGeom>
          <a:noFill/>
          <a:ln w="38100" algn="ctr">
            <a:noFill/>
            <a:miter lim="800000"/>
            <a:headEnd/>
            <a:tailEnd/>
          </a:ln>
          <a:effectLst/>
        </p:spPr>
        <p:txBody>
          <a:bodyPr>
            <a:spAutoFit/>
          </a:bodyPr>
          <a:lstStyle/>
          <a:p>
            <a:pPr>
              <a:spcBef>
                <a:spcPct val="50000"/>
              </a:spcBef>
            </a:pPr>
            <a:r>
              <a:rPr lang="en-US" b="1" i="1">
                <a:solidFill>
                  <a:srgbClr val="CC0000"/>
                </a:solidFill>
                <a:latin typeface="Times New Roman" pitchFamily="18" charset="0"/>
              </a:rPr>
              <a:t>NN query</a:t>
            </a:r>
          </a:p>
        </p:txBody>
      </p:sp>
      <p:sp>
        <p:nvSpPr>
          <p:cNvPr id="397333" name="Rectangle 21"/>
          <p:cNvSpPr>
            <a:spLocks noChangeArrowheads="1"/>
          </p:cNvSpPr>
          <p:nvPr/>
        </p:nvSpPr>
        <p:spPr bwMode="auto">
          <a:xfrm>
            <a:off x="6024563" y="2660650"/>
            <a:ext cx="922337" cy="4222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7334" name="Rectangle 22"/>
          <p:cNvSpPr>
            <a:spLocks noChangeArrowheads="1"/>
          </p:cNvSpPr>
          <p:nvPr/>
        </p:nvSpPr>
        <p:spPr bwMode="auto">
          <a:xfrm>
            <a:off x="6832600" y="3087688"/>
            <a:ext cx="708025" cy="379412"/>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7335" name="Rectangle 23"/>
          <p:cNvSpPr>
            <a:spLocks noChangeArrowheads="1"/>
          </p:cNvSpPr>
          <p:nvPr/>
        </p:nvSpPr>
        <p:spPr bwMode="auto">
          <a:xfrm>
            <a:off x="5834063" y="3889375"/>
            <a:ext cx="690562" cy="608013"/>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7336" name="Rectangle 24"/>
          <p:cNvSpPr>
            <a:spLocks noChangeArrowheads="1"/>
          </p:cNvSpPr>
          <p:nvPr/>
        </p:nvSpPr>
        <p:spPr bwMode="auto">
          <a:xfrm>
            <a:off x="7485063" y="4043363"/>
            <a:ext cx="706437" cy="4984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7337" name="Rectangle 25"/>
          <p:cNvSpPr>
            <a:spLocks noChangeArrowheads="1"/>
          </p:cNvSpPr>
          <p:nvPr/>
        </p:nvSpPr>
        <p:spPr bwMode="auto">
          <a:xfrm>
            <a:off x="7831138" y="3006725"/>
            <a:ext cx="806450" cy="3778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7338" name="Rectangle 26"/>
          <p:cNvSpPr>
            <a:spLocks noChangeArrowheads="1"/>
          </p:cNvSpPr>
          <p:nvPr/>
        </p:nvSpPr>
        <p:spPr bwMode="auto">
          <a:xfrm>
            <a:off x="5834063" y="1892300"/>
            <a:ext cx="690562" cy="3460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7339" name="Rectangle 27"/>
          <p:cNvSpPr>
            <a:spLocks noChangeArrowheads="1"/>
          </p:cNvSpPr>
          <p:nvPr/>
        </p:nvSpPr>
        <p:spPr bwMode="auto">
          <a:xfrm>
            <a:off x="7599363" y="2238375"/>
            <a:ext cx="614362" cy="3841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pic>
        <p:nvPicPr>
          <p:cNvPr id="397340" name="Picture 28" descr="j0292020"/>
          <p:cNvPicPr>
            <a:picLocks noChangeAspect="1" noChangeArrowheads="1"/>
          </p:cNvPicPr>
          <p:nvPr/>
        </p:nvPicPr>
        <p:blipFill>
          <a:blip r:embed="rId3"/>
          <a:srcRect/>
          <a:stretch>
            <a:fillRect/>
          </a:stretch>
        </p:blipFill>
        <p:spPr bwMode="auto">
          <a:xfrm>
            <a:off x="7100888" y="2771775"/>
            <a:ext cx="550862" cy="522288"/>
          </a:xfrm>
          <a:prstGeom prst="rect">
            <a:avLst/>
          </a:prstGeom>
          <a:noFill/>
        </p:spPr>
      </p:pic>
      <p:sp>
        <p:nvSpPr>
          <p:cNvPr id="397341" name="Rectangle 29"/>
          <p:cNvSpPr>
            <a:spLocks noChangeArrowheads="1"/>
          </p:cNvSpPr>
          <p:nvPr/>
        </p:nvSpPr>
        <p:spPr bwMode="auto">
          <a:xfrm>
            <a:off x="6256338" y="2660650"/>
            <a:ext cx="1497012" cy="1228725"/>
          </a:xfrm>
          <a:prstGeom prst="rect">
            <a:avLst/>
          </a:prstGeom>
          <a:solidFill>
            <a:srgbClr val="A50021">
              <a:alpha val="50000"/>
            </a:srgbClr>
          </a:solidFill>
          <a:ln w="50800" algn="ctr">
            <a:solidFill>
              <a:srgbClr val="FF99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3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73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73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73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73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73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73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73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73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73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4" presetClass="emph" presetSubtype="0" fill="hold" grpId="1" nodeType="clickEffect">
                                  <p:stCondLst>
                                    <p:cond delay="0"/>
                                  </p:stCondLst>
                                  <p:childTnLst>
                                    <p:animClr clrSpc="hsl" dir="cw">
                                      <p:cBhvr override="childStyle">
                                        <p:cTn id="28" dur="500" fill="hold"/>
                                        <p:tgtEl>
                                          <p:spTgt spid="397333"/>
                                        </p:tgtEl>
                                        <p:attrNameLst>
                                          <p:attrName>style.color</p:attrName>
                                        </p:attrNameLst>
                                      </p:cBhvr>
                                      <p:by>
                                        <p:hsl h="0" s="-12549" l="-25098"/>
                                      </p:by>
                                    </p:animClr>
                                    <p:animClr clrSpc="hsl" dir="cw">
                                      <p:cBhvr>
                                        <p:cTn id="29" dur="500" fill="hold"/>
                                        <p:tgtEl>
                                          <p:spTgt spid="397333"/>
                                        </p:tgtEl>
                                        <p:attrNameLst>
                                          <p:attrName>fillcolor</p:attrName>
                                        </p:attrNameLst>
                                      </p:cBhvr>
                                      <p:by>
                                        <p:hsl h="0" s="-12549" l="-25098"/>
                                      </p:by>
                                    </p:animClr>
                                    <p:animClr clrSpc="hsl" dir="cw">
                                      <p:cBhvr>
                                        <p:cTn id="30" dur="500" fill="hold"/>
                                        <p:tgtEl>
                                          <p:spTgt spid="397333"/>
                                        </p:tgtEl>
                                        <p:attrNameLst>
                                          <p:attrName>stroke.color</p:attrName>
                                        </p:attrNameLst>
                                      </p:cBhvr>
                                      <p:by>
                                        <p:hsl h="0" s="-12549" l="-25098"/>
                                      </p:by>
                                    </p:animClr>
                                    <p:set>
                                      <p:cBhvr>
                                        <p:cTn id="31" dur="500" fill="hold"/>
                                        <p:tgtEl>
                                          <p:spTgt spid="397333"/>
                                        </p:tgtEl>
                                        <p:attrNameLst>
                                          <p:attrName>fill.type</p:attrName>
                                        </p:attrNameLst>
                                      </p:cBhvr>
                                      <p:to>
                                        <p:strVal val="solid"/>
                                      </p:to>
                                    </p:set>
                                  </p:childTnLst>
                                </p:cTn>
                              </p:par>
                              <p:par>
                                <p:cTn id="32" presetID="24" presetClass="emph" presetSubtype="0" fill="hold" grpId="1" nodeType="withEffect">
                                  <p:stCondLst>
                                    <p:cond delay="0"/>
                                  </p:stCondLst>
                                  <p:childTnLst>
                                    <p:animClr clrSpc="hsl" dir="cw">
                                      <p:cBhvr override="childStyle">
                                        <p:cTn id="33" dur="500" fill="hold"/>
                                        <p:tgtEl>
                                          <p:spTgt spid="397334"/>
                                        </p:tgtEl>
                                        <p:attrNameLst>
                                          <p:attrName>style.color</p:attrName>
                                        </p:attrNameLst>
                                      </p:cBhvr>
                                      <p:by>
                                        <p:hsl h="0" s="-12549" l="-25098"/>
                                      </p:by>
                                    </p:animClr>
                                    <p:animClr clrSpc="hsl" dir="cw">
                                      <p:cBhvr>
                                        <p:cTn id="34" dur="500" fill="hold"/>
                                        <p:tgtEl>
                                          <p:spTgt spid="397334"/>
                                        </p:tgtEl>
                                        <p:attrNameLst>
                                          <p:attrName>fillcolor</p:attrName>
                                        </p:attrNameLst>
                                      </p:cBhvr>
                                      <p:by>
                                        <p:hsl h="0" s="-12549" l="-25098"/>
                                      </p:by>
                                    </p:animClr>
                                    <p:animClr clrSpc="hsl" dir="cw">
                                      <p:cBhvr>
                                        <p:cTn id="35" dur="500" fill="hold"/>
                                        <p:tgtEl>
                                          <p:spTgt spid="397334"/>
                                        </p:tgtEl>
                                        <p:attrNameLst>
                                          <p:attrName>stroke.color</p:attrName>
                                        </p:attrNameLst>
                                      </p:cBhvr>
                                      <p:by>
                                        <p:hsl h="0" s="-12549" l="-25098"/>
                                      </p:by>
                                    </p:animClr>
                                    <p:set>
                                      <p:cBhvr>
                                        <p:cTn id="36" dur="500" fill="hold"/>
                                        <p:tgtEl>
                                          <p:spTgt spid="397334"/>
                                        </p:tgtEl>
                                        <p:attrNameLst>
                                          <p:attrName>fill.type</p:attrName>
                                        </p:attrNameLst>
                                      </p:cBhvr>
                                      <p:to>
                                        <p:strVal val="solid"/>
                                      </p:to>
                                    </p:set>
                                  </p:childTnLst>
                                </p:cTn>
                              </p:par>
                              <p:par>
                                <p:cTn id="37" presetID="24" presetClass="emph" presetSubtype="0" fill="hold" grpId="1" nodeType="withEffect">
                                  <p:stCondLst>
                                    <p:cond delay="0"/>
                                  </p:stCondLst>
                                  <p:childTnLst>
                                    <p:animClr clrSpc="hsl" dir="cw">
                                      <p:cBhvr override="childStyle">
                                        <p:cTn id="38" dur="500" fill="hold"/>
                                        <p:tgtEl>
                                          <p:spTgt spid="397339"/>
                                        </p:tgtEl>
                                        <p:attrNameLst>
                                          <p:attrName>style.color</p:attrName>
                                        </p:attrNameLst>
                                      </p:cBhvr>
                                      <p:by>
                                        <p:hsl h="0" s="-12549" l="-25098"/>
                                      </p:by>
                                    </p:animClr>
                                    <p:animClr clrSpc="hsl" dir="cw">
                                      <p:cBhvr>
                                        <p:cTn id="39" dur="500" fill="hold"/>
                                        <p:tgtEl>
                                          <p:spTgt spid="397339"/>
                                        </p:tgtEl>
                                        <p:attrNameLst>
                                          <p:attrName>fillcolor</p:attrName>
                                        </p:attrNameLst>
                                      </p:cBhvr>
                                      <p:by>
                                        <p:hsl h="0" s="-12549" l="-25098"/>
                                      </p:by>
                                    </p:animClr>
                                    <p:animClr clrSpc="hsl" dir="cw">
                                      <p:cBhvr>
                                        <p:cTn id="40" dur="500" fill="hold"/>
                                        <p:tgtEl>
                                          <p:spTgt spid="397339"/>
                                        </p:tgtEl>
                                        <p:attrNameLst>
                                          <p:attrName>stroke.color</p:attrName>
                                        </p:attrNameLst>
                                      </p:cBhvr>
                                      <p:by>
                                        <p:hsl h="0" s="-12549" l="-25098"/>
                                      </p:by>
                                    </p:animClr>
                                    <p:set>
                                      <p:cBhvr>
                                        <p:cTn id="41" dur="500" fill="hold"/>
                                        <p:tgtEl>
                                          <p:spTgt spid="397339"/>
                                        </p:tgtEl>
                                        <p:attrNameLst>
                                          <p:attrName>fill.type</p:attrName>
                                        </p:attrNameLst>
                                      </p:cBhvr>
                                      <p:to>
                                        <p:strVal val="solid"/>
                                      </p:to>
                                    </p:set>
                                  </p:childTnLst>
                                </p:cTn>
                              </p:par>
                              <p:par>
                                <p:cTn id="42" presetID="24" presetClass="emph" presetSubtype="0" fill="hold" grpId="1" nodeType="withEffect">
                                  <p:stCondLst>
                                    <p:cond delay="0"/>
                                  </p:stCondLst>
                                  <p:childTnLst>
                                    <p:animClr clrSpc="hsl" dir="cw">
                                      <p:cBhvr override="childStyle">
                                        <p:cTn id="43" dur="500" fill="hold"/>
                                        <p:tgtEl>
                                          <p:spTgt spid="397337"/>
                                        </p:tgtEl>
                                        <p:attrNameLst>
                                          <p:attrName>style.color</p:attrName>
                                        </p:attrNameLst>
                                      </p:cBhvr>
                                      <p:by>
                                        <p:hsl h="0" s="-12549" l="-25098"/>
                                      </p:by>
                                    </p:animClr>
                                    <p:animClr clrSpc="hsl" dir="cw">
                                      <p:cBhvr>
                                        <p:cTn id="44" dur="500" fill="hold"/>
                                        <p:tgtEl>
                                          <p:spTgt spid="397337"/>
                                        </p:tgtEl>
                                        <p:attrNameLst>
                                          <p:attrName>fillcolor</p:attrName>
                                        </p:attrNameLst>
                                      </p:cBhvr>
                                      <p:by>
                                        <p:hsl h="0" s="-12549" l="-25098"/>
                                      </p:by>
                                    </p:animClr>
                                    <p:animClr clrSpc="hsl" dir="cw">
                                      <p:cBhvr>
                                        <p:cTn id="45" dur="500" fill="hold"/>
                                        <p:tgtEl>
                                          <p:spTgt spid="397337"/>
                                        </p:tgtEl>
                                        <p:attrNameLst>
                                          <p:attrName>stroke.color</p:attrName>
                                        </p:attrNameLst>
                                      </p:cBhvr>
                                      <p:by>
                                        <p:hsl h="0" s="-12549" l="-25098"/>
                                      </p:by>
                                    </p:animClr>
                                    <p:set>
                                      <p:cBhvr>
                                        <p:cTn id="46" dur="500" fill="hold"/>
                                        <p:tgtEl>
                                          <p:spTgt spid="397337"/>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97341"/>
                                        </p:tgtEl>
                                        <p:attrNameLst>
                                          <p:attrName>style.visibility</p:attrName>
                                        </p:attrNameLst>
                                      </p:cBhvr>
                                      <p:to>
                                        <p:strVal val="visible"/>
                                      </p:to>
                                    </p:set>
                                    <p:animEffect transition="in" filter="wipe(down)">
                                      <p:cBhvr>
                                        <p:cTn id="51" dur="500"/>
                                        <p:tgtEl>
                                          <p:spTgt spid="397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3" grpId="0"/>
      <p:bldP spid="397333" grpId="0" animBg="1"/>
      <p:bldP spid="397333" grpId="1" animBg="1"/>
      <p:bldP spid="397334" grpId="0" animBg="1"/>
      <p:bldP spid="397334" grpId="1" animBg="1"/>
      <p:bldP spid="397335" grpId="0" animBg="1"/>
      <p:bldP spid="397336" grpId="0" animBg="1"/>
      <p:bldP spid="397337" grpId="0" animBg="1"/>
      <p:bldP spid="397337" grpId="1" animBg="1"/>
      <p:bldP spid="397338" grpId="0" animBg="1"/>
      <p:bldP spid="397339" grpId="0" animBg="1"/>
      <p:bldP spid="397339" grpId="1" animBg="1"/>
      <p:bldP spid="397341"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5"/>
          <p:cNvSpPr>
            <a:spLocks noGrp="1"/>
          </p:cNvSpPr>
          <p:nvPr>
            <p:ph type="sldNum" sz="quarter" idx="10"/>
          </p:nvPr>
        </p:nvSpPr>
        <p:spPr/>
        <p:txBody>
          <a:bodyPr/>
          <a:lstStyle/>
          <a:p>
            <a:fld id="{E74BDD89-B878-4F73-A8BF-0C96B67BB24F}" type="slidenum">
              <a:rPr lang="en-US" altLang="ko-KR"/>
              <a:pPr/>
              <a:t>119</a:t>
            </a:fld>
            <a:endParaRPr lang="en-US" altLang="ko-KR"/>
          </a:p>
        </p:txBody>
      </p:sp>
      <p:sp>
        <p:nvSpPr>
          <p:cNvPr id="50" name="Date Placeholder 6"/>
          <p:cNvSpPr>
            <a:spLocks noGrp="1"/>
          </p:cNvSpPr>
          <p:nvPr>
            <p:ph type="dt" sz="half" idx="11"/>
          </p:nvPr>
        </p:nvSpPr>
        <p:spPr/>
        <p:txBody>
          <a:bodyPr/>
          <a:lstStyle/>
          <a:p>
            <a:r>
              <a:rPr lang="en-US"/>
              <a:t>Tutorial: ICDM 2008</a:t>
            </a:r>
            <a:endParaRPr lang="en-US" altLang="ko-KR"/>
          </a:p>
        </p:txBody>
      </p:sp>
      <p:sp>
        <p:nvSpPr>
          <p:cNvPr id="51" name="Footer Placeholder 7"/>
          <p:cNvSpPr>
            <a:spLocks noGrp="1"/>
          </p:cNvSpPr>
          <p:nvPr>
            <p:ph type="ftr" sz="quarter" idx="12"/>
          </p:nvPr>
        </p:nvSpPr>
        <p:spPr/>
        <p:txBody>
          <a:bodyPr/>
          <a:lstStyle/>
          <a:p>
            <a:r>
              <a:rPr lang="en-US" altLang="ko-KR"/>
              <a:t>Mohamed F. Mokbel</a:t>
            </a:r>
          </a:p>
        </p:txBody>
      </p:sp>
      <p:sp>
        <p:nvSpPr>
          <p:cNvPr id="331813" name="Rectangle 37"/>
          <p:cNvSpPr>
            <a:spLocks noChangeArrowheads="1"/>
          </p:cNvSpPr>
          <p:nvPr/>
        </p:nvSpPr>
        <p:spPr bwMode="auto">
          <a:xfrm>
            <a:off x="6034088" y="3336925"/>
            <a:ext cx="1527175" cy="1574800"/>
          </a:xfrm>
          <a:prstGeom prst="rect">
            <a:avLst/>
          </a:prstGeom>
          <a:solidFill>
            <a:srgbClr val="FFCC99">
              <a:alpha val="50000"/>
            </a:srgbClr>
          </a:solidFill>
          <a:ln w="58801" cap="rnd">
            <a:solidFill>
              <a:srgbClr val="A50021"/>
            </a:solidFill>
            <a:round/>
            <a:headEnd/>
            <a:tailEnd/>
          </a:ln>
        </p:spPr>
        <p:txBody>
          <a:bodyPr/>
          <a:lstStyle/>
          <a:p>
            <a:endParaRPr lang="en-US"/>
          </a:p>
        </p:txBody>
      </p:sp>
      <p:graphicFrame>
        <p:nvGraphicFramePr>
          <p:cNvPr id="331787" name="Object 11"/>
          <p:cNvGraphicFramePr>
            <a:graphicFrameLocks noChangeAspect="1"/>
          </p:cNvGraphicFramePr>
          <p:nvPr/>
        </p:nvGraphicFramePr>
        <p:xfrm>
          <a:off x="5362575" y="4117975"/>
          <a:ext cx="2740025" cy="1308100"/>
        </p:xfrm>
        <a:graphic>
          <a:graphicData uri="http://schemas.openxmlformats.org/presentationml/2006/ole">
            <p:oleObj spid="_x0000_s331787" name="Visio" r:id="rId4" imgW="1285875" imgH="614553" progId="">
              <p:embed/>
            </p:oleObj>
          </a:graphicData>
        </a:graphic>
      </p:graphicFrame>
      <p:graphicFrame>
        <p:nvGraphicFramePr>
          <p:cNvPr id="331788" name="Object 12"/>
          <p:cNvGraphicFramePr>
            <a:graphicFrameLocks noChangeAspect="1"/>
          </p:cNvGraphicFramePr>
          <p:nvPr/>
        </p:nvGraphicFramePr>
        <p:xfrm>
          <a:off x="5391150" y="2790825"/>
          <a:ext cx="939800" cy="1889125"/>
        </p:xfrm>
        <a:graphic>
          <a:graphicData uri="http://schemas.openxmlformats.org/presentationml/2006/ole">
            <p:oleObj spid="_x0000_s331788" name="Visio" r:id="rId5" imgW="438531" imgH="880872" progId="">
              <p:embed/>
            </p:oleObj>
          </a:graphicData>
        </a:graphic>
      </p:graphicFrame>
      <p:sp>
        <p:nvSpPr>
          <p:cNvPr id="331778" name="Rectangle 2"/>
          <p:cNvSpPr>
            <a:spLocks noGrp="1" noChangeArrowheads="1"/>
          </p:cNvSpPr>
          <p:nvPr>
            <p:ph type="title"/>
          </p:nvPr>
        </p:nvSpPr>
        <p:spPr/>
        <p:txBody>
          <a:bodyPr/>
          <a:lstStyle/>
          <a:p>
            <a:r>
              <a:rPr lang="en-US" sz="2800"/>
              <a:t>Nearest-Neighbor Queries</a:t>
            </a:r>
            <a:br>
              <a:rPr lang="en-US" sz="2800"/>
            </a:br>
            <a:r>
              <a:rPr lang="en-US" sz="2400">
                <a:solidFill>
                  <a:srgbClr val="CC0000"/>
                </a:solidFill>
              </a:rPr>
              <a:t>Private </a:t>
            </a:r>
            <a:r>
              <a:rPr lang="en-US" sz="2400">
                <a:solidFill>
                  <a:schemeClr val="hlink"/>
                </a:solidFill>
              </a:rPr>
              <a:t>Queries over </a:t>
            </a:r>
            <a:r>
              <a:rPr lang="en-US" sz="2400">
                <a:solidFill>
                  <a:srgbClr val="CC0000"/>
                </a:solidFill>
              </a:rPr>
              <a:t>Private</a:t>
            </a:r>
            <a:r>
              <a:rPr lang="en-US" sz="2400">
                <a:solidFill>
                  <a:schemeClr val="hlink"/>
                </a:solidFill>
              </a:rPr>
              <a:t> Data</a:t>
            </a:r>
            <a:endParaRPr lang="en-US" altLang="zh-TW" sz="2400">
              <a:solidFill>
                <a:schemeClr val="hlink"/>
              </a:solidFill>
            </a:endParaRPr>
          </a:p>
        </p:txBody>
      </p:sp>
      <p:sp>
        <p:nvSpPr>
          <p:cNvPr id="331779" name="Rectangle 3"/>
          <p:cNvSpPr>
            <a:spLocks noGrp="1" noChangeArrowheads="1"/>
          </p:cNvSpPr>
          <p:nvPr>
            <p:ph type="body" sz="half" idx="1"/>
          </p:nvPr>
        </p:nvSpPr>
        <p:spPr>
          <a:xfrm>
            <a:off x="211138" y="1125538"/>
            <a:ext cx="4000500" cy="5351462"/>
          </a:xfrm>
        </p:spPr>
        <p:txBody>
          <a:bodyPr/>
          <a:lstStyle/>
          <a:p>
            <a:pPr>
              <a:buFont typeface="Wingdings" pitchFamily="2" charset="2"/>
              <a:buChar char="n"/>
            </a:pPr>
            <a:r>
              <a:rPr lang="en-US" altLang="zh-TW" b="0">
                <a:solidFill>
                  <a:srgbClr val="A50021"/>
                </a:solidFill>
              </a:rPr>
              <a:t>Step 1:</a:t>
            </a:r>
            <a:r>
              <a:rPr lang="en-US" altLang="zh-TW" b="0"/>
              <a:t> </a:t>
            </a:r>
            <a:r>
              <a:rPr lang="en-US" altLang="zh-TW" sz="2200" b="0"/>
              <a:t>Locate four filters</a:t>
            </a:r>
          </a:p>
          <a:p>
            <a:pPr lvl="1">
              <a:buFont typeface="Wingdings" pitchFamily="2" charset="2"/>
              <a:buChar char="n"/>
            </a:pPr>
            <a:r>
              <a:rPr lang="en-US" altLang="zh-TW"/>
              <a:t>The NN target object for each vertex</a:t>
            </a:r>
          </a:p>
          <a:p>
            <a:pPr>
              <a:buFont typeface="Wingdings" pitchFamily="2" charset="2"/>
              <a:buChar char="n"/>
            </a:pPr>
            <a:endParaRPr lang="en-US" altLang="zh-TW" b="0"/>
          </a:p>
          <a:p>
            <a:pPr>
              <a:buFont typeface="Wingdings" pitchFamily="2" charset="2"/>
              <a:buChar char="n"/>
            </a:pPr>
            <a:r>
              <a:rPr lang="en-US" altLang="zh-TW" b="0">
                <a:solidFill>
                  <a:srgbClr val="A50021"/>
                </a:solidFill>
              </a:rPr>
              <a:t>Step 2:</a:t>
            </a:r>
            <a:r>
              <a:rPr lang="en-US" altLang="zh-TW" b="0"/>
              <a:t> </a:t>
            </a:r>
            <a:r>
              <a:rPr lang="en-US" altLang="zh-TW" sz="2200" b="0"/>
              <a:t>Find the middle points</a:t>
            </a:r>
          </a:p>
          <a:p>
            <a:pPr lvl="1">
              <a:buFont typeface="Wingdings" pitchFamily="2" charset="2"/>
              <a:buChar char="n"/>
            </a:pPr>
            <a:r>
              <a:rPr lang="en-US" altLang="zh-TW"/>
              <a:t>The furthest point on the edge to the two filters</a:t>
            </a:r>
          </a:p>
          <a:p>
            <a:pPr>
              <a:buFont typeface="Wingdings" pitchFamily="2" charset="2"/>
              <a:buChar char="n"/>
            </a:pPr>
            <a:endParaRPr lang="en-US" altLang="zh-TW" b="0"/>
          </a:p>
          <a:p>
            <a:pPr>
              <a:buFont typeface="Wingdings" pitchFamily="2" charset="2"/>
              <a:buChar char="n"/>
            </a:pPr>
            <a:r>
              <a:rPr lang="en-US" altLang="zh-TW" b="0">
                <a:solidFill>
                  <a:srgbClr val="A50021"/>
                </a:solidFill>
              </a:rPr>
              <a:t>Step 3:</a:t>
            </a:r>
            <a:r>
              <a:rPr lang="en-US" altLang="zh-TW" b="0"/>
              <a:t> </a:t>
            </a:r>
            <a:r>
              <a:rPr lang="en-US" altLang="zh-TW" sz="2200" b="0"/>
              <a:t>Extend the query range</a:t>
            </a:r>
          </a:p>
          <a:p>
            <a:pPr>
              <a:buFont typeface="Wingdings" pitchFamily="2" charset="2"/>
              <a:buChar char="n"/>
            </a:pPr>
            <a:endParaRPr lang="en-US" altLang="zh-TW" sz="2200" b="0"/>
          </a:p>
          <a:p>
            <a:pPr>
              <a:buFont typeface="Wingdings" pitchFamily="2" charset="2"/>
              <a:buChar char="n"/>
            </a:pPr>
            <a:r>
              <a:rPr lang="en-US" altLang="zh-TW" b="0">
                <a:solidFill>
                  <a:srgbClr val="A50021"/>
                </a:solidFill>
              </a:rPr>
              <a:t>Step 4:</a:t>
            </a:r>
            <a:r>
              <a:rPr lang="en-US" altLang="zh-TW" b="0"/>
              <a:t> </a:t>
            </a:r>
            <a:r>
              <a:rPr lang="en-US" altLang="zh-TW" sz="2200" b="0"/>
              <a:t>Candidate answer</a:t>
            </a:r>
          </a:p>
        </p:txBody>
      </p:sp>
      <p:sp>
        <p:nvSpPr>
          <p:cNvPr id="331781" name="Oval 5"/>
          <p:cNvSpPr>
            <a:spLocks noChangeAspect="1" noChangeArrowheads="1"/>
          </p:cNvSpPr>
          <p:nvPr/>
        </p:nvSpPr>
        <p:spPr bwMode="auto">
          <a:xfrm>
            <a:off x="5378450" y="2698750"/>
            <a:ext cx="1243013" cy="1243013"/>
          </a:xfrm>
          <a:prstGeom prst="ellipse">
            <a:avLst/>
          </a:prstGeom>
          <a:noFill/>
          <a:ln w="12700" algn="ctr">
            <a:solidFill>
              <a:srgbClr val="FFCC00"/>
            </a:solidFill>
            <a:prstDash val="dash"/>
            <a:round/>
            <a:headEnd/>
            <a:tailEnd/>
          </a:ln>
          <a:effectLst/>
        </p:spPr>
        <p:txBody>
          <a:bodyPr wrap="none" anchor="ctr"/>
          <a:lstStyle/>
          <a:p>
            <a:endParaRPr lang="en-US"/>
          </a:p>
        </p:txBody>
      </p:sp>
      <p:sp>
        <p:nvSpPr>
          <p:cNvPr id="331782" name="Oval 6"/>
          <p:cNvSpPr>
            <a:spLocks noChangeAspect="1" noChangeArrowheads="1"/>
          </p:cNvSpPr>
          <p:nvPr/>
        </p:nvSpPr>
        <p:spPr bwMode="auto">
          <a:xfrm>
            <a:off x="6376988" y="2200275"/>
            <a:ext cx="2230437" cy="2230438"/>
          </a:xfrm>
          <a:prstGeom prst="ellipse">
            <a:avLst/>
          </a:prstGeom>
          <a:noFill/>
          <a:ln w="12700" algn="ctr">
            <a:solidFill>
              <a:srgbClr val="FFCC00"/>
            </a:solidFill>
            <a:prstDash val="dash"/>
            <a:round/>
            <a:headEnd/>
            <a:tailEnd/>
          </a:ln>
          <a:effectLst/>
        </p:spPr>
        <p:txBody>
          <a:bodyPr wrap="none" anchor="ctr"/>
          <a:lstStyle/>
          <a:p>
            <a:endParaRPr lang="en-US"/>
          </a:p>
        </p:txBody>
      </p:sp>
      <p:sp>
        <p:nvSpPr>
          <p:cNvPr id="331783" name="Oval 7"/>
          <p:cNvSpPr>
            <a:spLocks noChangeAspect="1" noChangeArrowheads="1"/>
          </p:cNvSpPr>
          <p:nvPr/>
        </p:nvSpPr>
        <p:spPr bwMode="auto">
          <a:xfrm>
            <a:off x="6684963" y="4014788"/>
            <a:ext cx="1719262" cy="1719262"/>
          </a:xfrm>
          <a:prstGeom prst="ellipse">
            <a:avLst/>
          </a:prstGeom>
          <a:noFill/>
          <a:ln w="12700" algn="ctr">
            <a:solidFill>
              <a:srgbClr val="FFCC00"/>
            </a:solidFill>
            <a:prstDash val="dash"/>
            <a:round/>
            <a:headEnd/>
            <a:tailEnd/>
          </a:ln>
          <a:effectLst/>
        </p:spPr>
        <p:txBody>
          <a:bodyPr wrap="none" anchor="ctr"/>
          <a:lstStyle/>
          <a:p>
            <a:endParaRPr lang="en-US"/>
          </a:p>
        </p:txBody>
      </p:sp>
      <p:sp>
        <p:nvSpPr>
          <p:cNvPr id="331784" name="Oval 8"/>
          <p:cNvSpPr>
            <a:spLocks noChangeAspect="1" noChangeArrowheads="1"/>
          </p:cNvSpPr>
          <p:nvPr/>
        </p:nvSpPr>
        <p:spPr bwMode="auto">
          <a:xfrm>
            <a:off x="5176838" y="4043363"/>
            <a:ext cx="1700212" cy="1700212"/>
          </a:xfrm>
          <a:prstGeom prst="ellipse">
            <a:avLst/>
          </a:prstGeom>
          <a:noFill/>
          <a:ln w="12700" algn="ctr">
            <a:solidFill>
              <a:srgbClr val="FFCC00"/>
            </a:solidFill>
            <a:prstDash val="dash"/>
            <a:round/>
            <a:headEnd/>
            <a:tailEnd/>
          </a:ln>
          <a:effectLst/>
        </p:spPr>
        <p:txBody>
          <a:bodyPr wrap="none" anchor="ctr"/>
          <a:lstStyle/>
          <a:p>
            <a:endParaRPr lang="en-US"/>
          </a:p>
        </p:txBody>
      </p:sp>
      <p:graphicFrame>
        <p:nvGraphicFramePr>
          <p:cNvPr id="331785" name="Object 9"/>
          <p:cNvGraphicFramePr>
            <a:graphicFrameLocks noChangeAspect="1"/>
          </p:cNvGraphicFramePr>
          <p:nvPr>
            <p:ph sz="quarter" idx="3"/>
          </p:nvPr>
        </p:nvGraphicFramePr>
        <p:xfrm>
          <a:off x="5538788" y="2490788"/>
          <a:ext cx="1800225" cy="1347787"/>
        </p:xfrm>
        <a:graphic>
          <a:graphicData uri="http://schemas.openxmlformats.org/presentationml/2006/ole">
            <p:oleObj spid="_x0000_s331785" name="Visio" r:id="rId6" imgW="857250" imgH="638175" progId="">
              <p:embed/>
            </p:oleObj>
          </a:graphicData>
        </a:graphic>
      </p:graphicFrame>
      <p:sp>
        <p:nvSpPr>
          <p:cNvPr id="331789" name="Line 13"/>
          <p:cNvSpPr>
            <a:spLocks noChangeShapeType="1"/>
          </p:cNvSpPr>
          <p:nvPr/>
        </p:nvSpPr>
        <p:spPr bwMode="auto">
          <a:xfrm flipH="1" flipV="1">
            <a:off x="5391150" y="4303713"/>
            <a:ext cx="1376363" cy="619125"/>
          </a:xfrm>
          <a:prstGeom prst="line">
            <a:avLst/>
          </a:prstGeom>
          <a:noFill/>
          <a:ln w="38100">
            <a:solidFill>
              <a:srgbClr val="3333FF"/>
            </a:solidFill>
            <a:round/>
            <a:headEnd/>
            <a:tailEnd/>
          </a:ln>
          <a:effectLst/>
        </p:spPr>
        <p:txBody>
          <a:bodyPr wrap="none" anchor="ctr"/>
          <a:lstStyle/>
          <a:p>
            <a:endParaRPr lang="en-US"/>
          </a:p>
        </p:txBody>
      </p:sp>
      <p:sp>
        <p:nvSpPr>
          <p:cNvPr id="331790" name="Line 14"/>
          <p:cNvSpPr>
            <a:spLocks noChangeShapeType="1"/>
          </p:cNvSpPr>
          <p:nvPr/>
        </p:nvSpPr>
        <p:spPr bwMode="auto">
          <a:xfrm flipV="1">
            <a:off x="7550150" y="4159250"/>
            <a:ext cx="504825" cy="792163"/>
          </a:xfrm>
          <a:prstGeom prst="line">
            <a:avLst/>
          </a:prstGeom>
          <a:noFill/>
          <a:ln w="38100">
            <a:solidFill>
              <a:srgbClr val="3333FF"/>
            </a:solidFill>
            <a:round/>
            <a:headEnd/>
            <a:tailEnd/>
          </a:ln>
          <a:effectLst/>
        </p:spPr>
        <p:txBody>
          <a:bodyPr wrap="none" anchor="ctr"/>
          <a:lstStyle/>
          <a:p>
            <a:endParaRPr lang="en-US"/>
          </a:p>
        </p:txBody>
      </p:sp>
      <p:sp>
        <p:nvSpPr>
          <p:cNvPr id="331791" name="Line 15"/>
          <p:cNvSpPr>
            <a:spLocks noChangeShapeType="1"/>
          </p:cNvSpPr>
          <p:nvPr/>
        </p:nvSpPr>
        <p:spPr bwMode="auto">
          <a:xfrm flipH="1" flipV="1">
            <a:off x="5391150" y="4303713"/>
            <a:ext cx="647700" cy="576262"/>
          </a:xfrm>
          <a:prstGeom prst="line">
            <a:avLst/>
          </a:prstGeom>
          <a:noFill/>
          <a:ln w="38100">
            <a:solidFill>
              <a:srgbClr val="3333FF"/>
            </a:solidFill>
            <a:round/>
            <a:headEnd/>
            <a:tailEnd/>
          </a:ln>
          <a:effectLst/>
        </p:spPr>
        <p:txBody>
          <a:bodyPr wrap="none" anchor="ctr"/>
          <a:lstStyle/>
          <a:p>
            <a:endParaRPr lang="en-US"/>
          </a:p>
        </p:txBody>
      </p:sp>
      <p:sp>
        <p:nvSpPr>
          <p:cNvPr id="331792" name="Rectangle 16"/>
          <p:cNvSpPr>
            <a:spLocks noChangeArrowheads="1"/>
          </p:cNvSpPr>
          <p:nvPr/>
        </p:nvSpPr>
        <p:spPr bwMode="auto">
          <a:xfrm>
            <a:off x="6715125" y="4735513"/>
            <a:ext cx="682625" cy="519112"/>
          </a:xfrm>
          <a:prstGeom prst="rect">
            <a:avLst/>
          </a:prstGeom>
          <a:noFill/>
          <a:ln w="38100" algn="ctr">
            <a:noFill/>
            <a:miter lim="800000"/>
            <a:headEnd/>
            <a:tailEnd/>
          </a:ln>
          <a:effectLst/>
        </p:spPr>
        <p:txBody>
          <a:bodyPr wrap="none">
            <a:spAutoFit/>
          </a:bodyPr>
          <a:lstStyle/>
          <a:p>
            <a:r>
              <a:rPr lang="en-US" altLang="zh-HK" sz="2800" i="1">
                <a:solidFill>
                  <a:srgbClr val="6600CC"/>
                </a:solidFill>
                <a:latin typeface="Times New Roman" pitchFamily="18" charset="0"/>
              </a:rPr>
              <a:t>m</a:t>
            </a:r>
            <a:r>
              <a:rPr lang="en-US" altLang="zh-HK" sz="2800" i="1" baseline="-25000">
                <a:solidFill>
                  <a:srgbClr val="6600CC"/>
                </a:solidFill>
                <a:latin typeface="Times New Roman" pitchFamily="18" charset="0"/>
              </a:rPr>
              <a:t>12</a:t>
            </a:r>
          </a:p>
        </p:txBody>
      </p:sp>
      <p:sp>
        <p:nvSpPr>
          <p:cNvPr id="331793" name="Rectangle 17"/>
          <p:cNvSpPr>
            <a:spLocks noChangeArrowheads="1"/>
          </p:cNvSpPr>
          <p:nvPr/>
        </p:nvSpPr>
        <p:spPr bwMode="auto">
          <a:xfrm>
            <a:off x="7550150" y="3222625"/>
            <a:ext cx="682625" cy="519113"/>
          </a:xfrm>
          <a:prstGeom prst="rect">
            <a:avLst/>
          </a:prstGeom>
          <a:noFill/>
          <a:ln w="38100" algn="ctr">
            <a:noFill/>
            <a:miter lim="800000"/>
            <a:headEnd/>
            <a:tailEnd/>
          </a:ln>
          <a:effectLst/>
        </p:spPr>
        <p:txBody>
          <a:bodyPr wrap="none">
            <a:spAutoFit/>
          </a:bodyPr>
          <a:lstStyle/>
          <a:p>
            <a:r>
              <a:rPr lang="en-US" altLang="zh-HK" sz="2800" i="1">
                <a:solidFill>
                  <a:srgbClr val="6600CC"/>
                </a:solidFill>
                <a:latin typeface="Times New Roman" pitchFamily="18" charset="0"/>
              </a:rPr>
              <a:t>m</a:t>
            </a:r>
            <a:r>
              <a:rPr lang="en-US" altLang="zh-HK" sz="2800" i="1" baseline="-25000">
                <a:solidFill>
                  <a:srgbClr val="6600CC"/>
                </a:solidFill>
                <a:latin typeface="Times New Roman" pitchFamily="18" charset="0"/>
              </a:rPr>
              <a:t>24</a:t>
            </a:r>
          </a:p>
        </p:txBody>
      </p:sp>
      <p:sp>
        <p:nvSpPr>
          <p:cNvPr id="331794" name="Rectangle 18"/>
          <p:cNvSpPr>
            <a:spLocks noChangeArrowheads="1"/>
          </p:cNvSpPr>
          <p:nvPr/>
        </p:nvSpPr>
        <p:spPr bwMode="auto">
          <a:xfrm>
            <a:off x="6508750" y="3151188"/>
            <a:ext cx="682625" cy="519112"/>
          </a:xfrm>
          <a:prstGeom prst="rect">
            <a:avLst/>
          </a:prstGeom>
          <a:noFill/>
          <a:ln w="38100" algn="ctr">
            <a:noFill/>
            <a:miter lim="800000"/>
            <a:headEnd/>
            <a:tailEnd/>
          </a:ln>
          <a:effectLst/>
        </p:spPr>
        <p:txBody>
          <a:bodyPr wrap="none">
            <a:spAutoFit/>
          </a:bodyPr>
          <a:lstStyle/>
          <a:p>
            <a:r>
              <a:rPr lang="en-US" altLang="zh-HK" sz="2800" i="1">
                <a:solidFill>
                  <a:srgbClr val="6600CC"/>
                </a:solidFill>
                <a:latin typeface="Times New Roman" pitchFamily="18" charset="0"/>
              </a:rPr>
              <a:t>m</a:t>
            </a:r>
            <a:r>
              <a:rPr lang="en-US" altLang="zh-HK" sz="2800" i="1" baseline="-25000">
                <a:solidFill>
                  <a:srgbClr val="6600CC"/>
                </a:solidFill>
                <a:latin typeface="Times New Roman" pitchFamily="18" charset="0"/>
              </a:rPr>
              <a:t>34</a:t>
            </a:r>
          </a:p>
        </p:txBody>
      </p:sp>
      <p:sp>
        <p:nvSpPr>
          <p:cNvPr id="331795" name="Rectangle 19"/>
          <p:cNvSpPr>
            <a:spLocks noChangeArrowheads="1"/>
          </p:cNvSpPr>
          <p:nvPr/>
        </p:nvSpPr>
        <p:spPr bwMode="auto">
          <a:xfrm>
            <a:off x="5975350" y="3582988"/>
            <a:ext cx="682625" cy="519112"/>
          </a:xfrm>
          <a:prstGeom prst="rect">
            <a:avLst/>
          </a:prstGeom>
          <a:noFill/>
          <a:ln w="38100" algn="ctr">
            <a:noFill/>
            <a:miter lim="800000"/>
            <a:headEnd/>
            <a:tailEnd/>
          </a:ln>
          <a:effectLst/>
        </p:spPr>
        <p:txBody>
          <a:bodyPr wrap="none">
            <a:spAutoFit/>
          </a:bodyPr>
          <a:lstStyle/>
          <a:p>
            <a:r>
              <a:rPr lang="en-US" altLang="zh-HK" sz="2800" i="1">
                <a:solidFill>
                  <a:srgbClr val="6600CC"/>
                </a:solidFill>
                <a:latin typeface="Times New Roman" pitchFamily="18" charset="0"/>
              </a:rPr>
              <a:t>m</a:t>
            </a:r>
            <a:r>
              <a:rPr lang="en-US" altLang="zh-HK" sz="2800" i="1" baseline="-25000">
                <a:solidFill>
                  <a:srgbClr val="6600CC"/>
                </a:solidFill>
                <a:latin typeface="Times New Roman" pitchFamily="18" charset="0"/>
              </a:rPr>
              <a:t>13</a:t>
            </a:r>
          </a:p>
        </p:txBody>
      </p:sp>
      <p:sp>
        <p:nvSpPr>
          <p:cNvPr id="331796" name="Line 20"/>
          <p:cNvSpPr>
            <a:spLocks noChangeShapeType="1"/>
          </p:cNvSpPr>
          <p:nvPr/>
        </p:nvSpPr>
        <p:spPr bwMode="auto">
          <a:xfrm rot="7980840" flipH="1">
            <a:off x="6252369" y="5134769"/>
            <a:ext cx="1033463" cy="968375"/>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31797" name="Line 21"/>
          <p:cNvSpPr>
            <a:spLocks noChangeShapeType="1"/>
          </p:cNvSpPr>
          <p:nvPr/>
        </p:nvSpPr>
        <p:spPr bwMode="auto">
          <a:xfrm rot="10611713">
            <a:off x="7562850" y="3295650"/>
            <a:ext cx="1473200" cy="73025"/>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31798" name="Line 22"/>
          <p:cNvSpPr>
            <a:spLocks noChangeShapeType="1"/>
          </p:cNvSpPr>
          <p:nvPr/>
        </p:nvSpPr>
        <p:spPr bwMode="auto">
          <a:xfrm rot="17681375" flipH="1">
            <a:off x="7020719" y="2477294"/>
            <a:ext cx="1087438" cy="501650"/>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31799" name="Line 23"/>
          <p:cNvSpPr>
            <a:spLocks noChangeShapeType="1"/>
          </p:cNvSpPr>
          <p:nvPr/>
        </p:nvSpPr>
        <p:spPr bwMode="auto">
          <a:xfrm rot="-3545869">
            <a:off x="5226050" y="3335338"/>
            <a:ext cx="547688" cy="900112"/>
          </a:xfrm>
          <a:prstGeom prst="line">
            <a:avLst/>
          </a:prstGeom>
          <a:noFill/>
          <a:ln w="38100">
            <a:solidFill>
              <a:srgbClr val="FFCC00"/>
            </a:solidFill>
            <a:round/>
            <a:headEnd type="triangle" w="med" len="med"/>
            <a:tailEnd/>
          </a:ln>
          <a:effectLst/>
        </p:spPr>
        <p:txBody>
          <a:bodyPr wrap="none" anchor="ctr"/>
          <a:lstStyle/>
          <a:p>
            <a:endParaRPr lang="en-US"/>
          </a:p>
        </p:txBody>
      </p:sp>
      <p:sp>
        <p:nvSpPr>
          <p:cNvPr id="331800" name="Rectangle 24"/>
          <p:cNvSpPr>
            <a:spLocks noChangeArrowheads="1"/>
          </p:cNvSpPr>
          <p:nvPr/>
        </p:nvSpPr>
        <p:spPr bwMode="auto">
          <a:xfrm>
            <a:off x="4957763" y="2117725"/>
            <a:ext cx="4105275" cy="4202113"/>
          </a:xfrm>
          <a:prstGeom prst="rect">
            <a:avLst/>
          </a:prstGeom>
          <a:noFill/>
          <a:ln w="38100" algn="ctr">
            <a:solidFill>
              <a:srgbClr val="A50021"/>
            </a:solidFill>
            <a:miter lim="800000"/>
            <a:headEnd/>
            <a:tailEnd/>
          </a:ln>
          <a:effectLst/>
        </p:spPr>
        <p:txBody>
          <a:bodyPr wrap="none" anchor="ctr"/>
          <a:lstStyle/>
          <a:p>
            <a:endParaRPr lang="en-US"/>
          </a:p>
        </p:txBody>
      </p:sp>
      <p:sp>
        <p:nvSpPr>
          <p:cNvPr id="331824" name="Rectangle 48"/>
          <p:cNvSpPr>
            <a:spLocks noChangeArrowheads="1"/>
          </p:cNvSpPr>
          <p:nvPr/>
        </p:nvSpPr>
        <p:spPr bwMode="auto">
          <a:xfrm>
            <a:off x="5808663" y="4813300"/>
            <a:ext cx="146050" cy="396875"/>
          </a:xfrm>
          <a:prstGeom prst="rect">
            <a:avLst/>
          </a:prstGeom>
          <a:noFill/>
          <a:ln w="9525">
            <a:noFill/>
            <a:miter lim="800000"/>
            <a:headEnd/>
            <a:tailEnd/>
          </a:ln>
        </p:spPr>
        <p:txBody>
          <a:bodyPr wrap="none" lIns="0" tIns="0" rIns="0" bIns="0">
            <a:spAutoFit/>
          </a:bodyPr>
          <a:lstStyle/>
          <a:p>
            <a:r>
              <a:rPr lang="en-US" sz="2600" i="1">
                <a:solidFill>
                  <a:srgbClr val="000000"/>
                </a:solidFill>
                <a:latin typeface="Times New Roman" pitchFamily="18" charset="0"/>
              </a:rPr>
              <a:t>v</a:t>
            </a:r>
            <a:endParaRPr lang="en-US">
              <a:latin typeface="Times New Roman" pitchFamily="18" charset="0"/>
            </a:endParaRPr>
          </a:p>
        </p:txBody>
      </p:sp>
      <p:sp>
        <p:nvSpPr>
          <p:cNvPr id="331825" name="Rectangle 49"/>
          <p:cNvSpPr>
            <a:spLocks noChangeArrowheads="1"/>
          </p:cNvSpPr>
          <p:nvPr/>
        </p:nvSpPr>
        <p:spPr bwMode="auto">
          <a:xfrm>
            <a:off x="5932488" y="4959350"/>
            <a:ext cx="101600" cy="244475"/>
          </a:xfrm>
          <a:prstGeom prst="rect">
            <a:avLst/>
          </a:prstGeom>
          <a:noFill/>
          <a:ln w="9525">
            <a:noFill/>
            <a:miter lim="800000"/>
            <a:headEnd/>
            <a:tailEnd/>
          </a:ln>
        </p:spPr>
        <p:txBody>
          <a:bodyPr wrap="none" lIns="0" tIns="0" rIns="0" bIns="0">
            <a:spAutoFit/>
          </a:bodyPr>
          <a:lstStyle/>
          <a:p>
            <a:r>
              <a:rPr lang="en-US" sz="1600" i="1">
                <a:solidFill>
                  <a:srgbClr val="000000"/>
                </a:solidFill>
                <a:latin typeface="Times New Roman" pitchFamily="18" charset="0"/>
              </a:rPr>
              <a:t>1</a:t>
            </a:r>
            <a:endParaRPr lang="en-US">
              <a:latin typeface="Times New Roman" pitchFamily="18" charset="0"/>
            </a:endParaRPr>
          </a:p>
        </p:txBody>
      </p:sp>
      <p:sp>
        <p:nvSpPr>
          <p:cNvPr id="331826" name="Rectangle 50"/>
          <p:cNvSpPr>
            <a:spLocks noChangeArrowheads="1"/>
          </p:cNvSpPr>
          <p:nvPr/>
        </p:nvSpPr>
        <p:spPr bwMode="auto">
          <a:xfrm>
            <a:off x="7664450" y="4813300"/>
            <a:ext cx="146050" cy="396875"/>
          </a:xfrm>
          <a:prstGeom prst="rect">
            <a:avLst/>
          </a:prstGeom>
          <a:noFill/>
          <a:ln w="9525">
            <a:noFill/>
            <a:miter lim="800000"/>
            <a:headEnd/>
            <a:tailEnd/>
          </a:ln>
        </p:spPr>
        <p:txBody>
          <a:bodyPr wrap="none" lIns="0" tIns="0" rIns="0" bIns="0">
            <a:spAutoFit/>
          </a:bodyPr>
          <a:lstStyle/>
          <a:p>
            <a:r>
              <a:rPr lang="en-US" sz="2600" i="1">
                <a:solidFill>
                  <a:srgbClr val="000000"/>
                </a:solidFill>
                <a:latin typeface="Times New Roman" pitchFamily="18" charset="0"/>
              </a:rPr>
              <a:t>v</a:t>
            </a:r>
            <a:endParaRPr lang="en-US">
              <a:latin typeface="Times New Roman" pitchFamily="18" charset="0"/>
            </a:endParaRPr>
          </a:p>
        </p:txBody>
      </p:sp>
      <p:sp>
        <p:nvSpPr>
          <p:cNvPr id="331827" name="Rectangle 51"/>
          <p:cNvSpPr>
            <a:spLocks noChangeArrowheads="1"/>
          </p:cNvSpPr>
          <p:nvPr/>
        </p:nvSpPr>
        <p:spPr bwMode="auto">
          <a:xfrm>
            <a:off x="7808913" y="4979988"/>
            <a:ext cx="101600" cy="244475"/>
          </a:xfrm>
          <a:prstGeom prst="rect">
            <a:avLst/>
          </a:prstGeom>
          <a:noFill/>
          <a:ln w="9525">
            <a:noFill/>
            <a:miter lim="800000"/>
            <a:headEnd/>
            <a:tailEnd/>
          </a:ln>
        </p:spPr>
        <p:txBody>
          <a:bodyPr wrap="none" lIns="0" tIns="0" rIns="0" bIns="0">
            <a:spAutoFit/>
          </a:bodyPr>
          <a:lstStyle/>
          <a:p>
            <a:r>
              <a:rPr lang="en-US" sz="1600" i="1">
                <a:solidFill>
                  <a:srgbClr val="000000"/>
                </a:solidFill>
                <a:latin typeface="Times New Roman" pitchFamily="18" charset="0"/>
              </a:rPr>
              <a:t>2</a:t>
            </a:r>
            <a:endParaRPr lang="en-US">
              <a:latin typeface="Times New Roman" pitchFamily="18" charset="0"/>
            </a:endParaRPr>
          </a:p>
        </p:txBody>
      </p:sp>
      <p:sp>
        <p:nvSpPr>
          <p:cNvPr id="331828" name="Rectangle 52"/>
          <p:cNvSpPr>
            <a:spLocks noChangeArrowheads="1"/>
          </p:cNvSpPr>
          <p:nvPr/>
        </p:nvSpPr>
        <p:spPr bwMode="auto">
          <a:xfrm>
            <a:off x="5788025" y="3230563"/>
            <a:ext cx="146050" cy="396875"/>
          </a:xfrm>
          <a:prstGeom prst="rect">
            <a:avLst/>
          </a:prstGeom>
          <a:noFill/>
          <a:ln w="9525">
            <a:noFill/>
            <a:miter lim="800000"/>
            <a:headEnd/>
            <a:tailEnd/>
          </a:ln>
        </p:spPr>
        <p:txBody>
          <a:bodyPr wrap="none" lIns="0" tIns="0" rIns="0" bIns="0">
            <a:spAutoFit/>
          </a:bodyPr>
          <a:lstStyle/>
          <a:p>
            <a:r>
              <a:rPr lang="en-US" sz="2600" i="1">
                <a:solidFill>
                  <a:srgbClr val="000000"/>
                </a:solidFill>
                <a:latin typeface="Times New Roman" pitchFamily="18" charset="0"/>
              </a:rPr>
              <a:t>v</a:t>
            </a:r>
            <a:endParaRPr lang="en-US">
              <a:latin typeface="Times New Roman" pitchFamily="18" charset="0"/>
            </a:endParaRPr>
          </a:p>
        </p:txBody>
      </p:sp>
      <p:sp>
        <p:nvSpPr>
          <p:cNvPr id="331829" name="Rectangle 53"/>
          <p:cNvSpPr>
            <a:spLocks noChangeArrowheads="1"/>
          </p:cNvSpPr>
          <p:nvPr/>
        </p:nvSpPr>
        <p:spPr bwMode="auto">
          <a:xfrm>
            <a:off x="5911850" y="3376613"/>
            <a:ext cx="101600" cy="244475"/>
          </a:xfrm>
          <a:prstGeom prst="rect">
            <a:avLst/>
          </a:prstGeom>
          <a:noFill/>
          <a:ln w="9525">
            <a:noFill/>
            <a:miter lim="800000"/>
            <a:headEnd/>
            <a:tailEnd/>
          </a:ln>
        </p:spPr>
        <p:txBody>
          <a:bodyPr wrap="none" lIns="0" tIns="0" rIns="0" bIns="0">
            <a:spAutoFit/>
          </a:bodyPr>
          <a:lstStyle/>
          <a:p>
            <a:r>
              <a:rPr lang="en-US" sz="1600" i="1">
                <a:solidFill>
                  <a:srgbClr val="000000"/>
                </a:solidFill>
                <a:latin typeface="Times New Roman" pitchFamily="18" charset="0"/>
              </a:rPr>
              <a:t>3</a:t>
            </a:r>
            <a:endParaRPr lang="en-US">
              <a:latin typeface="Times New Roman" pitchFamily="18" charset="0"/>
            </a:endParaRPr>
          </a:p>
        </p:txBody>
      </p:sp>
      <p:sp>
        <p:nvSpPr>
          <p:cNvPr id="331830" name="Rectangle 54"/>
          <p:cNvSpPr>
            <a:spLocks noChangeArrowheads="1"/>
          </p:cNvSpPr>
          <p:nvPr/>
        </p:nvSpPr>
        <p:spPr bwMode="auto">
          <a:xfrm>
            <a:off x="7643813" y="2876550"/>
            <a:ext cx="146050" cy="396875"/>
          </a:xfrm>
          <a:prstGeom prst="rect">
            <a:avLst/>
          </a:prstGeom>
          <a:noFill/>
          <a:ln w="9525">
            <a:noFill/>
            <a:miter lim="800000"/>
            <a:headEnd/>
            <a:tailEnd/>
          </a:ln>
        </p:spPr>
        <p:txBody>
          <a:bodyPr wrap="none" lIns="0" tIns="0" rIns="0" bIns="0">
            <a:spAutoFit/>
          </a:bodyPr>
          <a:lstStyle/>
          <a:p>
            <a:r>
              <a:rPr lang="en-US" sz="2600" i="1">
                <a:solidFill>
                  <a:srgbClr val="000000"/>
                </a:solidFill>
                <a:latin typeface="Times New Roman" pitchFamily="18" charset="0"/>
              </a:rPr>
              <a:t>v</a:t>
            </a:r>
            <a:endParaRPr lang="en-US">
              <a:latin typeface="Times New Roman" pitchFamily="18" charset="0"/>
            </a:endParaRPr>
          </a:p>
        </p:txBody>
      </p:sp>
      <p:sp>
        <p:nvSpPr>
          <p:cNvPr id="331831" name="Rectangle 55"/>
          <p:cNvSpPr>
            <a:spLocks noChangeArrowheads="1"/>
          </p:cNvSpPr>
          <p:nvPr/>
        </p:nvSpPr>
        <p:spPr bwMode="auto">
          <a:xfrm>
            <a:off x="7767638" y="3022600"/>
            <a:ext cx="101600" cy="244475"/>
          </a:xfrm>
          <a:prstGeom prst="rect">
            <a:avLst/>
          </a:prstGeom>
          <a:noFill/>
          <a:ln w="9525">
            <a:noFill/>
            <a:miter lim="800000"/>
            <a:headEnd/>
            <a:tailEnd/>
          </a:ln>
        </p:spPr>
        <p:txBody>
          <a:bodyPr wrap="none" lIns="0" tIns="0" rIns="0" bIns="0">
            <a:spAutoFit/>
          </a:bodyPr>
          <a:lstStyle/>
          <a:p>
            <a:r>
              <a:rPr lang="en-US" sz="1600" i="1">
                <a:solidFill>
                  <a:srgbClr val="000000"/>
                </a:solidFill>
                <a:latin typeface="Times New Roman" pitchFamily="18" charset="0"/>
              </a:rPr>
              <a:t>4</a:t>
            </a:r>
            <a:endParaRPr lang="en-US">
              <a:latin typeface="Times New Roman" pitchFamily="18" charset="0"/>
            </a:endParaRPr>
          </a:p>
        </p:txBody>
      </p:sp>
      <p:sp>
        <p:nvSpPr>
          <p:cNvPr id="331832" name="Rectangle 56"/>
          <p:cNvSpPr>
            <a:spLocks noChangeArrowheads="1"/>
          </p:cNvSpPr>
          <p:nvPr/>
        </p:nvSpPr>
        <p:spPr bwMode="auto">
          <a:xfrm>
            <a:off x="5576888" y="2825750"/>
            <a:ext cx="839787" cy="354013"/>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33" name="Rectangle 57"/>
          <p:cNvSpPr>
            <a:spLocks noChangeArrowheads="1"/>
          </p:cNvSpPr>
          <p:nvPr/>
        </p:nvSpPr>
        <p:spPr bwMode="auto">
          <a:xfrm>
            <a:off x="6653213" y="2562225"/>
            <a:ext cx="647700" cy="511175"/>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34" name="Rectangle 58"/>
          <p:cNvSpPr>
            <a:spLocks noChangeArrowheads="1"/>
          </p:cNvSpPr>
          <p:nvPr/>
        </p:nvSpPr>
        <p:spPr bwMode="auto">
          <a:xfrm>
            <a:off x="7673975" y="4164013"/>
            <a:ext cx="382588" cy="511175"/>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35" name="Rectangle 59"/>
          <p:cNvSpPr>
            <a:spLocks noChangeArrowheads="1"/>
          </p:cNvSpPr>
          <p:nvPr/>
        </p:nvSpPr>
        <p:spPr bwMode="auto">
          <a:xfrm>
            <a:off x="5424488" y="4300538"/>
            <a:ext cx="385762" cy="354012"/>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44" name="Rectangle 68"/>
          <p:cNvSpPr>
            <a:spLocks noChangeArrowheads="1"/>
          </p:cNvSpPr>
          <p:nvPr/>
        </p:nvSpPr>
        <p:spPr bwMode="auto">
          <a:xfrm>
            <a:off x="7732713" y="5738813"/>
            <a:ext cx="571500" cy="352425"/>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45" name="Rectangle 69"/>
          <p:cNvSpPr>
            <a:spLocks noChangeArrowheads="1"/>
          </p:cNvSpPr>
          <p:nvPr/>
        </p:nvSpPr>
        <p:spPr bwMode="auto">
          <a:xfrm>
            <a:off x="5253038" y="5565775"/>
            <a:ext cx="381000" cy="349250"/>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46" name="Rectangle 70"/>
          <p:cNvSpPr>
            <a:spLocks noChangeArrowheads="1"/>
          </p:cNvSpPr>
          <p:nvPr/>
        </p:nvSpPr>
        <p:spPr bwMode="auto">
          <a:xfrm>
            <a:off x="6586538" y="5367338"/>
            <a:ext cx="382587" cy="350837"/>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47" name="Rectangle 71"/>
          <p:cNvSpPr>
            <a:spLocks noChangeArrowheads="1"/>
          </p:cNvSpPr>
          <p:nvPr/>
        </p:nvSpPr>
        <p:spPr bwMode="auto">
          <a:xfrm>
            <a:off x="6396038" y="2176463"/>
            <a:ext cx="382587" cy="569912"/>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48" name="Rectangle 72"/>
          <p:cNvSpPr>
            <a:spLocks noChangeArrowheads="1"/>
          </p:cNvSpPr>
          <p:nvPr/>
        </p:nvSpPr>
        <p:spPr bwMode="auto">
          <a:xfrm>
            <a:off x="8377238" y="3617913"/>
            <a:ext cx="381000" cy="349250"/>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49" name="Rectangle 73"/>
          <p:cNvSpPr>
            <a:spLocks noChangeArrowheads="1"/>
          </p:cNvSpPr>
          <p:nvPr/>
        </p:nvSpPr>
        <p:spPr bwMode="auto">
          <a:xfrm>
            <a:off x="4872038" y="5197475"/>
            <a:ext cx="565150" cy="520700"/>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50" name="Rectangle 74"/>
          <p:cNvSpPr>
            <a:spLocks noChangeArrowheads="1"/>
          </p:cNvSpPr>
          <p:nvPr/>
        </p:nvSpPr>
        <p:spPr bwMode="auto">
          <a:xfrm>
            <a:off x="8021638" y="2309813"/>
            <a:ext cx="565150" cy="520700"/>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51" name="Rectangle 75"/>
          <p:cNvSpPr>
            <a:spLocks noChangeArrowheads="1"/>
          </p:cNvSpPr>
          <p:nvPr/>
        </p:nvSpPr>
        <p:spPr bwMode="auto">
          <a:xfrm>
            <a:off x="4338638" y="5521325"/>
            <a:ext cx="381000" cy="941388"/>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52" name="Rectangle 76"/>
          <p:cNvSpPr>
            <a:spLocks noChangeArrowheads="1"/>
          </p:cNvSpPr>
          <p:nvPr/>
        </p:nvSpPr>
        <p:spPr bwMode="auto">
          <a:xfrm>
            <a:off x="4681538" y="1193800"/>
            <a:ext cx="876300" cy="785813"/>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53" name="Rectangle 77"/>
          <p:cNvSpPr>
            <a:spLocks noChangeArrowheads="1"/>
          </p:cNvSpPr>
          <p:nvPr/>
        </p:nvSpPr>
        <p:spPr bwMode="auto">
          <a:xfrm>
            <a:off x="4108450" y="4854575"/>
            <a:ext cx="501650" cy="941388"/>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54" name="Rectangle 78"/>
          <p:cNvSpPr>
            <a:spLocks noChangeArrowheads="1"/>
          </p:cNvSpPr>
          <p:nvPr/>
        </p:nvSpPr>
        <p:spPr bwMode="auto">
          <a:xfrm>
            <a:off x="4298950" y="2570163"/>
            <a:ext cx="501650" cy="941387"/>
          </a:xfrm>
          <a:prstGeom prst="rect">
            <a:avLst/>
          </a:prstGeom>
          <a:solidFill>
            <a:srgbClr val="FFCC99">
              <a:alpha val="39999"/>
            </a:srgbClr>
          </a:solidFill>
          <a:ln w="12700" cap="rnd">
            <a:solidFill>
              <a:srgbClr val="FF9900"/>
            </a:solidFill>
            <a:round/>
            <a:headEnd/>
            <a:tailEnd/>
          </a:ln>
        </p:spPr>
        <p:txBody>
          <a:bodyPr/>
          <a:lstStyle/>
          <a:p>
            <a:endParaRPr lang="en-US"/>
          </a:p>
        </p:txBody>
      </p:sp>
      <p:sp>
        <p:nvSpPr>
          <p:cNvPr id="331855" name="Rectangle 79"/>
          <p:cNvSpPr>
            <a:spLocks noChangeArrowheads="1"/>
          </p:cNvSpPr>
          <p:nvPr/>
        </p:nvSpPr>
        <p:spPr bwMode="auto">
          <a:xfrm>
            <a:off x="8188325" y="1193800"/>
            <a:ext cx="877888" cy="785813"/>
          </a:xfrm>
          <a:prstGeom prst="rect">
            <a:avLst/>
          </a:prstGeom>
          <a:solidFill>
            <a:srgbClr val="FFCC99">
              <a:alpha val="39999"/>
            </a:srgbClr>
          </a:solidFill>
          <a:ln w="12700" cap="rnd">
            <a:solidFill>
              <a:srgbClr val="FF9900"/>
            </a:solidFill>
            <a:round/>
            <a:headEnd/>
            <a:tailEnd/>
          </a:ln>
        </p:spPr>
        <p:txBody>
          <a:bodyPr/>
          <a:lstStyle/>
          <a:p>
            <a:endParaRPr lang="en-US"/>
          </a:p>
        </p:txBody>
      </p:sp>
      <p:graphicFrame>
        <p:nvGraphicFramePr>
          <p:cNvPr id="331786" name="Object 10"/>
          <p:cNvGraphicFramePr>
            <a:graphicFrameLocks noChangeAspect="1"/>
          </p:cNvGraphicFramePr>
          <p:nvPr/>
        </p:nvGraphicFramePr>
        <p:xfrm>
          <a:off x="6600825" y="2555875"/>
          <a:ext cx="1736725" cy="2136775"/>
        </p:xfrm>
        <a:graphic>
          <a:graphicData uri="http://schemas.openxmlformats.org/presentationml/2006/ole">
            <p:oleObj spid="_x0000_s331786" name="Visio" r:id="rId7" imgW="820293" imgH="101041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500" fill="hold"/>
                                        <p:tgtEl>
                                          <p:spTgt spid="331835"/>
                                        </p:tgtEl>
                                        <p:attrNameLst>
                                          <p:attrName>fillcolor</p:attrName>
                                        </p:attrNameLst>
                                      </p:cBhvr>
                                      <p:to>
                                        <a:srgbClr val="A50021"/>
                                      </p:to>
                                    </p:animClr>
                                    <p:set>
                                      <p:cBhvr>
                                        <p:cTn id="11" dur="500" fill="hold"/>
                                        <p:tgtEl>
                                          <p:spTgt spid="331835"/>
                                        </p:tgtEl>
                                        <p:attrNameLst>
                                          <p:attrName>fill.type</p:attrName>
                                        </p:attrNameLst>
                                      </p:cBhvr>
                                      <p:to>
                                        <p:strVal val="solid"/>
                                      </p:to>
                                    </p:set>
                                    <p:set>
                                      <p:cBhvr>
                                        <p:cTn id="12" dur="500" fill="hold"/>
                                        <p:tgtEl>
                                          <p:spTgt spid="33183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1783"/>
                                        </p:tgtEl>
                                        <p:attrNameLst>
                                          <p:attrName>style.visibility</p:attrName>
                                        </p:attrNameLst>
                                      </p:cBhvr>
                                      <p:to>
                                        <p:strVal val="visible"/>
                                      </p:to>
                                    </p:set>
                                  </p:childTnLst>
                                </p:cTn>
                              </p:par>
                              <p:par>
                                <p:cTn id="17" presetID="1" presetClass="emph" presetSubtype="2" fill="hold" nodeType="withEffect">
                                  <p:stCondLst>
                                    <p:cond delay="0"/>
                                  </p:stCondLst>
                                  <p:childTnLst>
                                    <p:animClr clrSpc="rgb" dir="cw">
                                      <p:cBhvr>
                                        <p:cTn id="18" dur="500" fill="hold"/>
                                        <p:tgtEl>
                                          <p:spTgt spid="331834"/>
                                        </p:tgtEl>
                                        <p:attrNameLst>
                                          <p:attrName>fillcolor</p:attrName>
                                        </p:attrNameLst>
                                      </p:cBhvr>
                                      <p:to>
                                        <a:srgbClr val="A50021"/>
                                      </p:to>
                                    </p:animClr>
                                    <p:set>
                                      <p:cBhvr>
                                        <p:cTn id="19" dur="500" fill="hold"/>
                                        <p:tgtEl>
                                          <p:spTgt spid="331834"/>
                                        </p:tgtEl>
                                        <p:attrNameLst>
                                          <p:attrName>fill.type</p:attrName>
                                        </p:attrNameLst>
                                      </p:cBhvr>
                                      <p:to>
                                        <p:strVal val="solid"/>
                                      </p:to>
                                    </p:set>
                                    <p:set>
                                      <p:cBhvr>
                                        <p:cTn id="20" dur="500" fill="hold"/>
                                        <p:tgtEl>
                                          <p:spTgt spid="331834"/>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1781"/>
                                        </p:tgtEl>
                                        <p:attrNameLst>
                                          <p:attrName>style.visibility</p:attrName>
                                        </p:attrNameLst>
                                      </p:cBhvr>
                                      <p:to>
                                        <p:strVal val="visible"/>
                                      </p:to>
                                    </p:set>
                                  </p:childTnLst>
                                </p:cTn>
                              </p:par>
                              <p:par>
                                <p:cTn id="25" presetID="1" presetClass="emph" presetSubtype="2" fill="hold" nodeType="withEffect">
                                  <p:stCondLst>
                                    <p:cond delay="0"/>
                                  </p:stCondLst>
                                  <p:childTnLst>
                                    <p:animClr clrSpc="rgb" dir="cw">
                                      <p:cBhvr>
                                        <p:cTn id="26" dur="500" fill="hold"/>
                                        <p:tgtEl>
                                          <p:spTgt spid="331832"/>
                                        </p:tgtEl>
                                        <p:attrNameLst>
                                          <p:attrName>fillcolor</p:attrName>
                                        </p:attrNameLst>
                                      </p:cBhvr>
                                      <p:to>
                                        <a:srgbClr val="A50021"/>
                                      </p:to>
                                    </p:animClr>
                                    <p:set>
                                      <p:cBhvr>
                                        <p:cTn id="27" dur="500" fill="hold"/>
                                        <p:tgtEl>
                                          <p:spTgt spid="331832"/>
                                        </p:tgtEl>
                                        <p:attrNameLst>
                                          <p:attrName>fill.type</p:attrName>
                                        </p:attrNameLst>
                                      </p:cBhvr>
                                      <p:to>
                                        <p:strVal val="solid"/>
                                      </p:to>
                                    </p:set>
                                    <p:set>
                                      <p:cBhvr>
                                        <p:cTn id="28" dur="500" fill="hold"/>
                                        <p:tgtEl>
                                          <p:spTgt spid="331832"/>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1782"/>
                                        </p:tgtEl>
                                        <p:attrNameLst>
                                          <p:attrName>style.visibility</p:attrName>
                                        </p:attrNameLst>
                                      </p:cBhvr>
                                      <p:to>
                                        <p:strVal val="visible"/>
                                      </p:to>
                                    </p:set>
                                  </p:childTnLst>
                                </p:cTn>
                              </p:par>
                              <p:par>
                                <p:cTn id="33" presetID="1" presetClass="emph" presetSubtype="2" fill="hold" nodeType="withEffect">
                                  <p:stCondLst>
                                    <p:cond delay="0"/>
                                  </p:stCondLst>
                                  <p:childTnLst>
                                    <p:animClr clrSpc="rgb" dir="cw">
                                      <p:cBhvr>
                                        <p:cTn id="34" dur="500" fill="hold"/>
                                        <p:tgtEl>
                                          <p:spTgt spid="331833"/>
                                        </p:tgtEl>
                                        <p:attrNameLst>
                                          <p:attrName>fillcolor</p:attrName>
                                        </p:attrNameLst>
                                      </p:cBhvr>
                                      <p:to>
                                        <a:srgbClr val="A50021"/>
                                      </p:to>
                                    </p:animClr>
                                    <p:set>
                                      <p:cBhvr>
                                        <p:cTn id="35" dur="500" fill="hold"/>
                                        <p:tgtEl>
                                          <p:spTgt spid="331833"/>
                                        </p:tgtEl>
                                        <p:attrNameLst>
                                          <p:attrName>fill.type</p:attrName>
                                        </p:attrNameLst>
                                      </p:cBhvr>
                                      <p:to>
                                        <p:strVal val="solid"/>
                                      </p:to>
                                    </p:set>
                                    <p:set>
                                      <p:cBhvr>
                                        <p:cTn id="36" dur="500" fill="hold"/>
                                        <p:tgtEl>
                                          <p:spTgt spid="331833"/>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1779">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1779">
                                            <p:txEl>
                                              <p:pRg st="4" end="4"/>
                                            </p:txEl>
                                          </p:spTgt>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33178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3178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3178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3178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17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179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317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179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178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179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178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179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31779">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179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179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178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3" presetClass="emph" presetSubtype="0" fill="hold" grpId="1" nodeType="clickEffect">
                                  <p:stCondLst>
                                    <p:cond delay="0"/>
                                  </p:stCondLst>
                                  <p:childTnLst>
                                    <p:animClr clrSpc="hsl" dir="cw">
                                      <p:cBhvr override="childStyle">
                                        <p:cTn id="94" dur="500" fill="hold"/>
                                        <p:tgtEl>
                                          <p:spTgt spid="331789"/>
                                        </p:tgtEl>
                                        <p:attrNameLst>
                                          <p:attrName>style.color</p:attrName>
                                        </p:attrNameLst>
                                      </p:cBhvr>
                                      <p:by>
                                        <p:hsl h="10842353" s="0" l="0"/>
                                      </p:by>
                                    </p:animClr>
                                    <p:animClr clrSpc="hsl" dir="cw">
                                      <p:cBhvr>
                                        <p:cTn id="95" dur="500" fill="hold"/>
                                        <p:tgtEl>
                                          <p:spTgt spid="331789"/>
                                        </p:tgtEl>
                                        <p:attrNameLst>
                                          <p:attrName>fillcolor</p:attrName>
                                        </p:attrNameLst>
                                      </p:cBhvr>
                                      <p:by>
                                        <p:hsl h="10842353" s="0" l="0"/>
                                      </p:by>
                                    </p:animClr>
                                    <p:animClr clrSpc="hsl" dir="cw">
                                      <p:cBhvr>
                                        <p:cTn id="96" dur="500" fill="hold"/>
                                        <p:tgtEl>
                                          <p:spTgt spid="331789"/>
                                        </p:tgtEl>
                                        <p:attrNameLst>
                                          <p:attrName>stroke.color</p:attrName>
                                        </p:attrNameLst>
                                      </p:cBhvr>
                                      <p:by>
                                        <p:hsl h="10842353" s="0" l="0"/>
                                      </p:by>
                                    </p:animClr>
                                    <p:set>
                                      <p:cBhvr>
                                        <p:cTn id="97" dur="500" fill="hold"/>
                                        <p:tgtEl>
                                          <p:spTgt spid="331789"/>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31796"/>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31797"/>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331798"/>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331799"/>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331800"/>
                                        </p:tgtEl>
                                        <p:attrNameLst>
                                          <p:attrName>style.visibility</p:attrName>
                                        </p:attrNameLst>
                                      </p:cBhvr>
                                      <p:to>
                                        <p:strVal val="visible"/>
                                      </p:to>
                                    </p:set>
                                    <p:animEffect transition="in" filter="blinds(horizontal)">
                                      <p:cBhvr>
                                        <p:cTn id="118" dur="500"/>
                                        <p:tgtEl>
                                          <p:spTgt spid="331800"/>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31779">
                                            <p:txEl>
                                              <p:pRg st="8" end="8"/>
                                            </p:txEl>
                                          </p:spTgt>
                                        </p:tgtEl>
                                        <p:attrNameLst>
                                          <p:attrName>style.visibility</p:attrName>
                                        </p:attrNameLst>
                                      </p:cBhvr>
                                      <p:to>
                                        <p:strVal val="visible"/>
                                      </p:to>
                                    </p:set>
                                  </p:childTnLst>
                                </p:cTn>
                              </p:par>
                              <p:par>
                                <p:cTn id="123" presetID="1" presetClass="exit" presetSubtype="0" fill="hold" nodeType="withEffect">
                                  <p:stCondLst>
                                    <p:cond delay="0"/>
                                  </p:stCondLst>
                                  <p:childTnLst>
                                    <p:set>
                                      <p:cBhvr>
                                        <p:cTn id="124" dur="1" fill="hold">
                                          <p:stCondLst>
                                            <p:cond delay="0"/>
                                          </p:stCondLst>
                                        </p:cTn>
                                        <p:tgtEl>
                                          <p:spTgt spid="331788"/>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331787"/>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31790"/>
                                        </p:tgtEl>
                                        <p:attrNameLst>
                                          <p:attrName>style.visibility</p:attrName>
                                        </p:attrNameLst>
                                      </p:cBhvr>
                                      <p:to>
                                        <p:strVal val="hidden"/>
                                      </p:to>
                                    </p:set>
                                  </p:childTnLst>
                                </p:cTn>
                              </p:par>
                              <p:par>
                                <p:cTn id="129" presetID="1" presetClass="exit" presetSubtype="0" fill="hold" grpId="2" nodeType="withEffect">
                                  <p:stCondLst>
                                    <p:cond delay="0"/>
                                  </p:stCondLst>
                                  <p:childTnLst>
                                    <p:set>
                                      <p:cBhvr>
                                        <p:cTn id="130" dur="1" fill="hold">
                                          <p:stCondLst>
                                            <p:cond delay="0"/>
                                          </p:stCondLst>
                                        </p:cTn>
                                        <p:tgtEl>
                                          <p:spTgt spid="331789"/>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331791"/>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331785"/>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331786"/>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331799"/>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31798"/>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331797"/>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331796"/>
                                        </p:tgtEl>
                                        <p:attrNameLst>
                                          <p:attrName>style.visibility</p:attrName>
                                        </p:attrNameLst>
                                      </p:cBhvr>
                                      <p:to>
                                        <p:strVal val="hidden"/>
                                      </p:to>
                                    </p:set>
                                  </p:childTnLst>
                                </p:cTn>
                              </p:par>
                              <p:par>
                                <p:cTn id="145" presetID="1" presetClass="exit" presetSubtype="0" fill="hold" grpId="1" nodeType="withEffect">
                                  <p:stCondLst>
                                    <p:cond delay="0"/>
                                  </p:stCondLst>
                                  <p:childTnLst>
                                    <p:set>
                                      <p:cBhvr>
                                        <p:cTn id="146" dur="1" fill="hold">
                                          <p:stCondLst>
                                            <p:cond delay="0"/>
                                          </p:stCondLst>
                                        </p:cTn>
                                        <p:tgtEl>
                                          <p:spTgt spid="331795"/>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331794"/>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331793"/>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31792"/>
                                        </p:tgtEl>
                                        <p:attrNameLst>
                                          <p:attrName>style.visibility</p:attrName>
                                        </p:attrNameLst>
                                      </p:cBhvr>
                                      <p:to>
                                        <p:strVal val="hidden"/>
                                      </p:to>
                                    </p:set>
                                  </p:childTnLst>
                                </p:cTn>
                              </p:par>
                              <p:par>
                                <p:cTn id="153" presetID="1" presetClass="emph" presetSubtype="2" fill="hold" nodeType="withEffect">
                                  <p:stCondLst>
                                    <p:cond delay="0"/>
                                  </p:stCondLst>
                                  <p:childTnLst>
                                    <p:animClr clrSpc="rgb" dir="cw">
                                      <p:cBhvr>
                                        <p:cTn id="154" dur="500" fill="hold"/>
                                        <p:tgtEl>
                                          <p:spTgt spid="331849"/>
                                        </p:tgtEl>
                                        <p:attrNameLst>
                                          <p:attrName>fillcolor</p:attrName>
                                        </p:attrNameLst>
                                      </p:cBhvr>
                                      <p:to>
                                        <a:srgbClr val="A50021"/>
                                      </p:to>
                                    </p:animClr>
                                    <p:set>
                                      <p:cBhvr>
                                        <p:cTn id="155" dur="500" fill="hold"/>
                                        <p:tgtEl>
                                          <p:spTgt spid="331849"/>
                                        </p:tgtEl>
                                        <p:attrNameLst>
                                          <p:attrName>fill.type</p:attrName>
                                        </p:attrNameLst>
                                      </p:cBhvr>
                                      <p:to>
                                        <p:strVal val="solid"/>
                                      </p:to>
                                    </p:set>
                                    <p:set>
                                      <p:cBhvr>
                                        <p:cTn id="156" dur="500" fill="hold"/>
                                        <p:tgtEl>
                                          <p:spTgt spid="331849"/>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500" fill="hold"/>
                                        <p:tgtEl>
                                          <p:spTgt spid="331845"/>
                                        </p:tgtEl>
                                        <p:attrNameLst>
                                          <p:attrName>fillcolor</p:attrName>
                                        </p:attrNameLst>
                                      </p:cBhvr>
                                      <p:to>
                                        <a:srgbClr val="A50021"/>
                                      </p:to>
                                    </p:animClr>
                                    <p:set>
                                      <p:cBhvr>
                                        <p:cTn id="159" dur="500" fill="hold"/>
                                        <p:tgtEl>
                                          <p:spTgt spid="331845"/>
                                        </p:tgtEl>
                                        <p:attrNameLst>
                                          <p:attrName>fill.type</p:attrName>
                                        </p:attrNameLst>
                                      </p:cBhvr>
                                      <p:to>
                                        <p:strVal val="solid"/>
                                      </p:to>
                                    </p:set>
                                    <p:set>
                                      <p:cBhvr>
                                        <p:cTn id="160" dur="500" fill="hold"/>
                                        <p:tgtEl>
                                          <p:spTgt spid="331845"/>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500" fill="hold"/>
                                        <p:tgtEl>
                                          <p:spTgt spid="331846"/>
                                        </p:tgtEl>
                                        <p:attrNameLst>
                                          <p:attrName>fillcolor</p:attrName>
                                        </p:attrNameLst>
                                      </p:cBhvr>
                                      <p:to>
                                        <a:srgbClr val="A50021"/>
                                      </p:to>
                                    </p:animClr>
                                    <p:set>
                                      <p:cBhvr>
                                        <p:cTn id="163" dur="500" fill="hold"/>
                                        <p:tgtEl>
                                          <p:spTgt spid="331846"/>
                                        </p:tgtEl>
                                        <p:attrNameLst>
                                          <p:attrName>fill.type</p:attrName>
                                        </p:attrNameLst>
                                      </p:cBhvr>
                                      <p:to>
                                        <p:strVal val="solid"/>
                                      </p:to>
                                    </p:set>
                                    <p:set>
                                      <p:cBhvr>
                                        <p:cTn id="164" dur="500" fill="hold"/>
                                        <p:tgtEl>
                                          <p:spTgt spid="331846"/>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500" fill="hold"/>
                                        <p:tgtEl>
                                          <p:spTgt spid="331844"/>
                                        </p:tgtEl>
                                        <p:attrNameLst>
                                          <p:attrName>fillcolor</p:attrName>
                                        </p:attrNameLst>
                                      </p:cBhvr>
                                      <p:to>
                                        <a:srgbClr val="A50021"/>
                                      </p:to>
                                    </p:animClr>
                                    <p:set>
                                      <p:cBhvr>
                                        <p:cTn id="167" dur="500" fill="hold"/>
                                        <p:tgtEl>
                                          <p:spTgt spid="331844"/>
                                        </p:tgtEl>
                                        <p:attrNameLst>
                                          <p:attrName>fill.type</p:attrName>
                                        </p:attrNameLst>
                                      </p:cBhvr>
                                      <p:to>
                                        <p:strVal val="solid"/>
                                      </p:to>
                                    </p:set>
                                    <p:set>
                                      <p:cBhvr>
                                        <p:cTn id="168" dur="500" fill="hold"/>
                                        <p:tgtEl>
                                          <p:spTgt spid="331844"/>
                                        </p:tgtEl>
                                        <p:attrNameLst>
                                          <p:attrName>fill.on</p:attrName>
                                        </p:attrNameLst>
                                      </p:cBhvr>
                                      <p:to>
                                        <p:strVal val="true"/>
                                      </p:to>
                                    </p:set>
                                  </p:childTnLst>
                                </p:cTn>
                              </p:par>
                              <p:par>
                                <p:cTn id="169" presetID="1" presetClass="emph" presetSubtype="2" fill="hold" nodeType="withEffect">
                                  <p:stCondLst>
                                    <p:cond delay="0"/>
                                  </p:stCondLst>
                                  <p:childTnLst>
                                    <p:animClr clrSpc="rgb" dir="cw">
                                      <p:cBhvr>
                                        <p:cTn id="170" dur="500" fill="hold"/>
                                        <p:tgtEl>
                                          <p:spTgt spid="331848"/>
                                        </p:tgtEl>
                                        <p:attrNameLst>
                                          <p:attrName>fillcolor</p:attrName>
                                        </p:attrNameLst>
                                      </p:cBhvr>
                                      <p:to>
                                        <a:srgbClr val="A50021"/>
                                      </p:to>
                                    </p:animClr>
                                    <p:set>
                                      <p:cBhvr>
                                        <p:cTn id="171" dur="500" fill="hold"/>
                                        <p:tgtEl>
                                          <p:spTgt spid="331848"/>
                                        </p:tgtEl>
                                        <p:attrNameLst>
                                          <p:attrName>fill.type</p:attrName>
                                        </p:attrNameLst>
                                      </p:cBhvr>
                                      <p:to>
                                        <p:strVal val="solid"/>
                                      </p:to>
                                    </p:set>
                                    <p:set>
                                      <p:cBhvr>
                                        <p:cTn id="172" dur="500" fill="hold"/>
                                        <p:tgtEl>
                                          <p:spTgt spid="331848"/>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500" fill="hold"/>
                                        <p:tgtEl>
                                          <p:spTgt spid="331850"/>
                                        </p:tgtEl>
                                        <p:attrNameLst>
                                          <p:attrName>fillcolor</p:attrName>
                                        </p:attrNameLst>
                                      </p:cBhvr>
                                      <p:to>
                                        <a:srgbClr val="A50021"/>
                                      </p:to>
                                    </p:animClr>
                                    <p:set>
                                      <p:cBhvr>
                                        <p:cTn id="175" dur="500" fill="hold"/>
                                        <p:tgtEl>
                                          <p:spTgt spid="331850"/>
                                        </p:tgtEl>
                                        <p:attrNameLst>
                                          <p:attrName>fill.type</p:attrName>
                                        </p:attrNameLst>
                                      </p:cBhvr>
                                      <p:to>
                                        <p:strVal val="solid"/>
                                      </p:to>
                                    </p:set>
                                    <p:set>
                                      <p:cBhvr>
                                        <p:cTn id="176" dur="500" fill="hold"/>
                                        <p:tgtEl>
                                          <p:spTgt spid="331850"/>
                                        </p:tgtEl>
                                        <p:attrNameLst>
                                          <p:attrName>fill.on</p:attrName>
                                        </p:attrNameLst>
                                      </p:cBhvr>
                                      <p:to>
                                        <p:strVal val="true"/>
                                      </p:to>
                                    </p:set>
                                  </p:childTnLst>
                                </p:cTn>
                              </p:par>
                              <p:par>
                                <p:cTn id="177" presetID="1" presetClass="emph" presetSubtype="2" fill="hold" nodeType="withEffect">
                                  <p:stCondLst>
                                    <p:cond delay="0"/>
                                  </p:stCondLst>
                                  <p:childTnLst>
                                    <p:animClr clrSpc="rgb" dir="cw">
                                      <p:cBhvr>
                                        <p:cTn id="178" dur="500" fill="hold"/>
                                        <p:tgtEl>
                                          <p:spTgt spid="331847"/>
                                        </p:tgtEl>
                                        <p:attrNameLst>
                                          <p:attrName>fillcolor</p:attrName>
                                        </p:attrNameLst>
                                      </p:cBhvr>
                                      <p:to>
                                        <a:srgbClr val="A50021"/>
                                      </p:to>
                                    </p:animClr>
                                    <p:set>
                                      <p:cBhvr>
                                        <p:cTn id="179" dur="500" fill="hold"/>
                                        <p:tgtEl>
                                          <p:spTgt spid="331847"/>
                                        </p:tgtEl>
                                        <p:attrNameLst>
                                          <p:attrName>fill.type</p:attrName>
                                        </p:attrNameLst>
                                      </p:cBhvr>
                                      <p:to>
                                        <p:strVal val="solid"/>
                                      </p:to>
                                    </p:set>
                                    <p:set>
                                      <p:cBhvr>
                                        <p:cTn id="180" dur="500" fill="hold"/>
                                        <p:tgtEl>
                                          <p:spTgt spid="3318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1" grpId="0" animBg="1"/>
      <p:bldP spid="331781" grpId="1" animBg="1"/>
      <p:bldP spid="331782" grpId="0" animBg="1"/>
      <p:bldP spid="331782" grpId="1" animBg="1"/>
      <p:bldP spid="331783" grpId="0" animBg="1"/>
      <p:bldP spid="331783" grpId="1" animBg="1"/>
      <p:bldP spid="331784" grpId="0" animBg="1"/>
      <p:bldP spid="331784" grpId="1" animBg="1"/>
      <p:bldP spid="331789" grpId="0" animBg="1"/>
      <p:bldP spid="331789" grpId="1" animBg="1"/>
      <p:bldP spid="331789" grpId="2" animBg="1"/>
      <p:bldP spid="331790" grpId="0" animBg="1"/>
      <p:bldP spid="331790" grpId="1" animBg="1"/>
      <p:bldP spid="331791" grpId="0" animBg="1"/>
      <p:bldP spid="331791" grpId="1" animBg="1"/>
      <p:bldP spid="331792" grpId="0"/>
      <p:bldP spid="331792" grpId="1"/>
      <p:bldP spid="331793" grpId="0"/>
      <p:bldP spid="331793" grpId="1"/>
      <p:bldP spid="331794" grpId="0"/>
      <p:bldP spid="331794" grpId="1"/>
      <p:bldP spid="331795" grpId="0"/>
      <p:bldP spid="331795" grpId="1"/>
      <p:bldP spid="331796" grpId="0" animBg="1"/>
      <p:bldP spid="331796" grpId="1" animBg="1"/>
      <p:bldP spid="331797" grpId="0" animBg="1"/>
      <p:bldP spid="331797" grpId="1" animBg="1"/>
      <p:bldP spid="331798" grpId="0" animBg="1"/>
      <p:bldP spid="331798" grpId="1" animBg="1"/>
      <p:bldP spid="331799" grpId="0" animBg="1"/>
      <p:bldP spid="331799" grpId="1" animBg="1"/>
      <p:bldP spid="3318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4FF891A7-320A-4CDC-8BF1-BF931D392A5B}" type="slidenum">
              <a:rPr lang="en-US" altLang="ko-KR"/>
              <a:pPr/>
              <a:t>12</a:t>
            </a:fld>
            <a:endParaRPr lang="en-US" altLang="ko-KR"/>
          </a:p>
        </p:txBody>
      </p:sp>
      <p:sp>
        <p:nvSpPr>
          <p:cNvPr id="33" name="Date Placeholder 4"/>
          <p:cNvSpPr>
            <a:spLocks noGrp="1"/>
          </p:cNvSpPr>
          <p:nvPr>
            <p:ph type="dt" sz="half" idx="11"/>
          </p:nvPr>
        </p:nvSpPr>
        <p:spPr/>
        <p:txBody>
          <a:bodyPr/>
          <a:lstStyle/>
          <a:p>
            <a:r>
              <a:rPr lang="en-US"/>
              <a:t>Tutorial: ICDM 2008</a:t>
            </a:r>
            <a:endParaRPr lang="en-US" altLang="ko-KR"/>
          </a:p>
        </p:txBody>
      </p:sp>
      <p:sp>
        <p:nvSpPr>
          <p:cNvPr id="34" name="Footer Placeholder 5"/>
          <p:cNvSpPr>
            <a:spLocks noGrp="1"/>
          </p:cNvSpPr>
          <p:nvPr>
            <p:ph type="ftr" sz="quarter" idx="12"/>
          </p:nvPr>
        </p:nvSpPr>
        <p:spPr/>
        <p:txBody>
          <a:bodyPr/>
          <a:lstStyle/>
          <a:p>
            <a:r>
              <a:rPr lang="en-US" altLang="ko-KR"/>
              <a:t>Mohamed F. Mokbel</a:t>
            </a:r>
          </a:p>
        </p:txBody>
      </p:sp>
      <p:sp>
        <p:nvSpPr>
          <p:cNvPr id="406530" name="Rectangle 2"/>
          <p:cNvSpPr>
            <a:spLocks noGrp="1" noChangeArrowheads="1"/>
          </p:cNvSpPr>
          <p:nvPr>
            <p:ph type="title"/>
          </p:nvPr>
        </p:nvSpPr>
        <p:spPr>
          <a:xfrm>
            <a:off x="423863" y="131763"/>
            <a:ext cx="7010400" cy="762000"/>
          </a:xfrm>
        </p:spPr>
        <p:txBody>
          <a:bodyPr/>
          <a:lstStyle/>
          <a:p>
            <a:r>
              <a:rPr lang="en-US"/>
              <a:t>Location Privacy: Why Now ?</a:t>
            </a:r>
            <a:endParaRPr lang="en-US" altLang="ko-KR"/>
          </a:p>
        </p:txBody>
      </p:sp>
      <p:sp>
        <p:nvSpPr>
          <p:cNvPr id="406531" name="Rectangle 3"/>
          <p:cNvSpPr>
            <a:spLocks noChangeArrowheads="1"/>
          </p:cNvSpPr>
          <p:nvPr/>
        </p:nvSpPr>
        <p:spPr bwMode="auto">
          <a:xfrm>
            <a:off x="457200" y="5233988"/>
            <a:ext cx="8001000" cy="609600"/>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altLang="ko-KR" sz="2800" b="1" i="1">
                <a:solidFill>
                  <a:srgbClr val="CC0000"/>
                </a:solidFill>
                <a:latin typeface="Times New Roman" pitchFamily="18" charset="0"/>
                <a:ea typeface="HyhwpEQ" pitchFamily="18" charset="-127"/>
              </a:rPr>
              <a:t>Do you use any of these devices ?</a:t>
            </a:r>
          </a:p>
        </p:txBody>
      </p:sp>
      <p:sp>
        <p:nvSpPr>
          <p:cNvPr id="406532" name="Rectangle 4"/>
          <p:cNvSpPr>
            <a:spLocks noChangeArrowheads="1"/>
          </p:cNvSpPr>
          <p:nvPr/>
        </p:nvSpPr>
        <p:spPr bwMode="auto">
          <a:xfrm>
            <a:off x="533400" y="5843588"/>
            <a:ext cx="8001000" cy="609600"/>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altLang="ko-KR" sz="2800" b="1" i="1">
                <a:solidFill>
                  <a:srgbClr val="CC0000"/>
                </a:solidFill>
                <a:latin typeface="Times New Roman" pitchFamily="18" charset="0"/>
                <a:ea typeface="HyhwpEQ" pitchFamily="18" charset="-127"/>
              </a:rPr>
              <a:t>Do you ever feel that you are tracked?</a:t>
            </a:r>
          </a:p>
        </p:txBody>
      </p:sp>
      <p:grpSp>
        <p:nvGrpSpPr>
          <p:cNvPr id="406533" name="Group 5"/>
          <p:cNvGrpSpPr>
            <a:grpSpLocks/>
          </p:cNvGrpSpPr>
          <p:nvPr/>
        </p:nvGrpSpPr>
        <p:grpSpPr bwMode="auto">
          <a:xfrm>
            <a:off x="423863" y="1316038"/>
            <a:ext cx="8296275" cy="3968750"/>
            <a:chOff x="267" y="829"/>
            <a:chExt cx="5226" cy="2500"/>
          </a:xfrm>
        </p:grpSpPr>
        <p:pic>
          <p:nvPicPr>
            <p:cNvPr id="406534" name="Picture 6" descr="InCarGPS2"/>
            <p:cNvPicPr>
              <a:picLocks noChangeAspect="1" noChangeArrowheads="1"/>
            </p:cNvPicPr>
            <p:nvPr/>
          </p:nvPicPr>
          <p:blipFill>
            <a:blip r:embed="rId3"/>
            <a:srcRect/>
            <a:stretch>
              <a:fillRect/>
            </a:stretch>
          </p:blipFill>
          <p:spPr bwMode="auto">
            <a:xfrm>
              <a:off x="3137" y="983"/>
              <a:ext cx="465" cy="405"/>
            </a:xfrm>
            <a:prstGeom prst="rect">
              <a:avLst/>
            </a:prstGeom>
            <a:noFill/>
          </p:spPr>
        </p:pic>
        <p:pic>
          <p:nvPicPr>
            <p:cNvPr id="406535" name="Picture 7" descr="PortableGPS"/>
            <p:cNvPicPr>
              <a:picLocks noChangeAspect="1" noChangeArrowheads="1"/>
            </p:cNvPicPr>
            <p:nvPr/>
          </p:nvPicPr>
          <p:blipFill>
            <a:blip r:embed="rId4" cstate="print"/>
            <a:srcRect/>
            <a:stretch>
              <a:fillRect/>
            </a:stretch>
          </p:blipFill>
          <p:spPr bwMode="auto">
            <a:xfrm>
              <a:off x="1364" y="854"/>
              <a:ext cx="669" cy="423"/>
            </a:xfrm>
            <a:prstGeom prst="rect">
              <a:avLst/>
            </a:prstGeom>
            <a:noFill/>
          </p:spPr>
        </p:pic>
        <p:pic>
          <p:nvPicPr>
            <p:cNvPr id="406536" name="Picture 8" descr="PDA+GPS"/>
            <p:cNvPicPr>
              <a:picLocks noChangeAspect="1" noChangeArrowheads="1"/>
            </p:cNvPicPr>
            <p:nvPr/>
          </p:nvPicPr>
          <p:blipFill>
            <a:blip r:embed="rId5" cstate="print"/>
            <a:srcRect/>
            <a:stretch>
              <a:fillRect/>
            </a:stretch>
          </p:blipFill>
          <p:spPr bwMode="auto">
            <a:xfrm>
              <a:off x="3969" y="891"/>
              <a:ext cx="434" cy="472"/>
            </a:xfrm>
            <a:prstGeom prst="rect">
              <a:avLst/>
            </a:prstGeom>
            <a:noFill/>
          </p:spPr>
        </p:pic>
        <p:pic>
          <p:nvPicPr>
            <p:cNvPr id="406537" name="Picture 9" descr="GPSMobile"/>
            <p:cNvPicPr>
              <a:picLocks noChangeAspect="1" noChangeArrowheads="1"/>
            </p:cNvPicPr>
            <p:nvPr/>
          </p:nvPicPr>
          <p:blipFill>
            <a:blip r:embed="rId6"/>
            <a:srcRect/>
            <a:stretch>
              <a:fillRect/>
            </a:stretch>
          </p:blipFill>
          <p:spPr bwMode="auto">
            <a:xfrm>
              <a:off x="751" y="854"/>
              <a:ext cx="437" cy="388"/>
            </a:xfrm>
            <a:prstGeom prst="rect">
              <a:avLst/>
            </a:prstGeom>
            <a:noFill/>
          </p:spPr>
        </p:pic>
        <p:pic>
          <p:nvPicPr>
            <p:cNvPr id="406538" name="Picture 10" descr="WP200_face"/>
            <p:cNvPicPr>
              <a:picLocks noChangeAspect="1" noChangeArrowheads="1"/>
            </p:cNvPicPr>
            <p:nvPr/>
          </p:nvPicPr>
          <p:blipFill>
            <a:blip r:embed="rId7" cstate="print"/>
            <a:srcRect/>
            <a:stretch>
              <a:fillRect/>
            </a:stretch>
          </p:blipFill>
          <p:spPr bwMode="auto">
            <a:xfrm>
              <a:off x="267" y="1289"/>
              <a:ext cx="500" cy="481"/>
            </a:xfrm>
            <a:prstGeom prst="rect">
              <a:avLst/>
            </a:prstGeom>
            <a:noFill/>
          </p:spPr>
        </p:pic>
        <p:pic>
          <p:nvPicPr>
            <p:cNvPr id="406539" name="Picture 11" descr="axim_x50_real"/>
            <p:cNvPicPr>
              <a:picLocks noChangeAspect="1" noChangeArrowheads="1"/>
            </p:cNvPicPr>
            <p:nvPr/>
          </p:nvPicPr>
          <p:blipFill>
            <a:blip r:embed="rId8" cstate="print"/>
            <a:srcRect/>
            <a:stretch>
              <a:fillRect/>
            </a:stretch>
          </p:blipFill>
          <p:spPr bwMode="auto">
            <a:xfrm>
              <a:off x="2396" y="1652"/>
              <a:ext cx="590" cy="324"/>
            </a:xfrm>
            <a:prstGeom prst="rect">
              <a:avLst/>
            </a:prstGeom>
            <a:noFill/>
          </p:spPr>
        </p:pic>
        <p:pic>
          <p:nvPicPr>
            <p:cNvPr id="406540" name="Picture 12" descr="blackberry-7100i"/>
            <p:cNvPicPr>
              <a:picLocks noChangeAspect="1" noChangeArrowheads="1"/>
            </p:cNvPicPr>
            <p:nvPr/>
          </p:nvPicPr>
          <p:blipFill>
            <a:blip r:embed="rId9" cstate="print"/>
            <a:srcRect/>
            <a:stretch>
              <a:fillRect/>
            </a:stretch>
          </p:blipFill>
          <p:spPr bwMode="auto">
            <a:xfrm>
              <a:off x="3243" y="1410"/>
              <a:ext cx="653" cy="564"/>
            </a:xfrm>
            <a:prstGeom prst="rect">
              <a:avLst/>
            </a:prstGeom>
            <a:noFill/>
          </p:spPr>
        </p:pic>
        <p:pic>
          <p:nvPicPr>
            <p:cNvPr id="406541" name="Picture 13" descr="casio_gps"/>
            <p:cNvPicPr>
              <a:picLocks noChangeAspect="1" noChangeArrowheads="1"/>
            </p:cNvPicPr>
            <p:nvPr/>
          </p:nvPicPr>
          <p:blipFill>
            <a:blip r:embed="rId10"/>
            <a:srcRect/>
            <a:stretch>
              <a:fillRect/>
            </a:stretch>
          </p:blipFill>
          <p:spPr bwMode="auto">
            <a:xfrm>
              <a:off x="1727" y="2743"/>
              <a:ext cx="524" cy="385"/>
            </a:xfrm>
            <a:prstGeom prst="rect">
              <a:avLst/>
            </a:prstGeom>
            <a:noFill/>
          </p:spPr>
        </p:pic>
        <p:pic>
          <p:nvPicPr>
            <p:cNvPr id="406542" name="Picture 14" descr="GarminNuvi"/>
            <p:cNvPicPr>
              <a:picLocks noChangeAspect="1" noChangeArrowheads="1"/>
            </p:cNvPicPr>
            <p:nvPr/>
          </p:nvPicPr>
          <p:blipFill>
            <a:blip r:embed="rId11"/>
            <a:srcRect/>
            <a:stretch>
              <a:fillRect/>
            </a:stretch>
          </p:blipFill>
          <p:spPr bwMode="auto">
            <a:xfrm>
              <a:off x="951" y="1337"/>
              <a:ext cx="719" cy="445"/>
            </a:xfrm>
            <a:prstGeom prst="rect">
              <a:avLst/>
            </a:prstGeom>
            <a:noFill/>
          </p:spPr>
        </p:pic>
        <p:pic>
          <p:nvPicPr>
            <p:cNvPr id="406543" name="Picture 15" descr="montre-pda"/>
            <p:cNvPicPr>
              <a:picLocks noChangeAspect="1" noChangeArrowheads="1"/>
            </p:cNvPicPr>
            <p:nvPr/>
          </p:nvPicPr>
          <p:blipFill>
            <a:blip r:embed="rId12"/>
            <a:srcRect/>
            <a:stretch>
              <a:fillRect/>
            </a:stretch>
          </p:blipFill>
          <p:spPr bwMode="auto">
            <a:xfrm>
              <a:off x="2057" y="829"/>
              <a:ext cx="803" cy="526"/>
            </a:xfrm>
            <a:prstGeom prst="rect">
              <a:avLst/>
            </a:prstGeom>
            <a:noFill/>
          </p:spPr>
        </p:pic>
        <p:pic>
          <p:nvPicPr>
            <p:cNvPr id="406544" name="Picture 16" descr="p101529"/>
            <p:cNvPicPr>
              <a:picLocks noChangeAspect="1" noChangeArrowheads="1"/>
            </p:cNvPicPr>
            <p:nvPr/>
          </p:nvPicPr>
          <p:blipFill>
            <a:blip r:embed="rId13" cstate="print"/>
            <a:srcRect/>
            <a:stretch>
              <a:fillRect/>
            </a:stretch>
          </p:blipFill>
          <p:spPr bwMode="auto">
            <a:xfrm>
              <a:off x="1033" y="1894"/>
              <a:ext cx="686" cy="498"/>
            </a:xfrm>
            <a:prstGeom prst="rect">
              <a:avLst/>
            </a:prstGeom>
            <a:noFill/>
          </p:spPr>
        </p:pic>
        <p:pic>
          <p:nvPicPr>
            <p:cNvPr id="406545" name="Picture 17" descr="photo01"/>
            <p:cNvPicPr>
              <a:picLocks noChangeAspect="1" noChangeArrowheads="1"/>
            </p:cNvPicPr>
            <p:nvPr/>
          </p:nvPicPr>
          <p:blipFill>
            <a:blip r:embed="rId14" cstate="print"/>
            <a:srcRect/>
            <a:stretch>
              <a:fillRect/>
            </a:stretch>
          </p:blipFill>
          <p:spPr bwMode="auto">
            <a:xfrm>
              <a:off x="4694" y="950"/>
              <a:ext cx="465" cy="335"/>
            </a:xfrm>
            <a:prstGeom prst="rect">
              <a:avLst/>
            </a:prstGeom>
            <a:noFill/>
          </p:spPr>
        </p:pic>
        <p:pic>
          <p:nvPicPr>
            <p:cNvPr id="406546" name="Picture 18" descr="pic6"/>
            <p:cNvPicPr>
              <a:picLocks noChangeAspect="1" noChangeArrowheads="1"/>
            </p:cNvPicPr>
            <p:nvPr/>
          </p:nvPicPr>
          <p:blipFill>
            <a:blip r:embed="rId15" cstate="print"/>
            <a:srcRect/>
            <a:stretch>
              <a:fillRect/>
            </a:stretch>
          </p:blipFill>
          <p:spPr bwMode="auto">
            <a:xfrm>
              <a:off x="4072" y="2741"/>
              <a:ext cx="453" cy="554"/>
            </a:xfrm>
            <a:prstGeom prst="rect">
              <a:avLst/>
            </a:prstGeom>
            <a:noFill/>
          </p:spPr>
        </p:pic>
        <p:pic>
          <p:nvPicPr>
            <p:cNvPr id="406547" name="Picture 19" descr="quatech_bluetooth_gps"/>
            <p:cNvPicPr>
              <a:picLocks noChangeAspect="1" noChangeArrowheads="1"/>
            </p:cNvPicPr>
            <p:nvPr/>
          </p:nvPicPr>
          <p:blipFill>
            <a:blip r:embed="rId16" cstate="print"/>
            <a:srcRect/>
            <a:stretch>
              <a:fillRect/>
            </a:stretch>
          </p:blipFill>
          <p:spPr bwMode="auto">
            <a:xfrm>
              <a:off x="3073" y="2813"/>
              <a:ext cx="799" cy="454"/>
            </a:xfrm>
            <a:prstGeom prst="rect">
              <a:avLst/>
            </a:prstGeom>
            <a:noFill/>
          </p:spPr>
        </p:pic>
        <p:pic>
          <p:nvPicPr>
            <p:cNvPr id="406548" name="Picture 20" descr="ppc_ttn3_e_2"/>
            <p:cNvPicPr>
              <a:picLocks noChangeAspect="1" noChangeArrowheads="1"/>
            </p:cNvPicPr>
            <p:nvPr/>
          </p:nvPicPr>
          <p:blipFill>
            <a:blip r:embed="rId17" cstate="print"/>
            <a:srcRect/>
            <a:stretch>
              <a:fillRect/>
            </a:stretch>
          </p:blipFill>
          <p:spPr bwMode="auto">
            <a:xfrm>
              <a:off x="1868" y="1507"/>
              <a:ext cx="388" cy="440"/>
            </a:xfrm>
            <a:prstGeom prst="rect">
              <a:avLst/>
            </a:prstGeom>
            <a:noFill/>
          </p:spPr>
        </p:pic>
        <p:pic>
          <p:nvPicPr>
            <p:cNvPr id="406549" name="Picture 21" descr="gps-v-d"/>
            <p:cNvPicPr>
              <a:picLocks noChangeAspect="1" noChangeArrowheads="1"/>
            </p:cNvPicPr>
            <p:nvPr/>
          </p:nvPicPr>
          <p:blipFill>
            <a:blip r:embed="rId18" cstate="print"/>
            <a:srcRect/>
            <a:stretch>
              <a:fillRect/>
            </a:stretch>
          </p:blipFill>
          <p:spPr bwMode="auto">
            <a:xfrm>
              <a:off x="4211" y="1352"/>
              <a:ext cx="737" cy="544"/>
            </a:xfrm>
            <a:prstGeom prst="rect">
              <a:avLst/>
            </a:prstGeom>
            <a:noFill/>
          </p:spPr>
        </p:pic>
        <p:pic>
          <p:nvPicPr>
            <p:cNvPr id="406550" name="Picture 22" descr="gps"/>
            <p:cNvPicPr>
              <a:picLocks noChangeAspect="1" noChangeArrowheads="1"/>
            </p:cNvPicPr>
            <p:nvPr/>
          </p:nvPicPr>
          <p:blipFill>
            <a:blip r:embed="rId19" cstate="print"/>
            <a:srcRect/>
            <a:stretch>
              <a:fillRect/>
            </a:stretch>
          </p:blipFill>
          <p:spPr bwMode="auto">
            <a:xfrm>
              <a:off x="1841" y="2136"/>
              <a:ext cx="348" cy="357"/>
            </a:xfrm>
            <a:prstGeom prst="rect">
              <a:avLst/>
            </a:prstGeom>
            <a:noFill/>
          </p:spPr>
        </p:pic>
        <p:pic>
          <p:nvPicPr>
            <p:cNvPr id="406551" name="Picture 23" descr="keychain casino game"/>
            <p:cNvPicPr>
              <a:picLocks noChangeAspect="1" noChangeArrowheads="1"/>
            </p:cNvPicPr>
            <p:nvPr/>
          </p:nvPicPr>
          <p:blipFill>
            <a:blip r:embed="rId20"/>
            <a:srcRect/>
            <a:stretch>
              <a:fillRect/>
            </a:stretch>
          </p:blipFill>
          <p:spPr bwMode="auto">
            <a:xfrm>
              <a:off x="3557" y="2184"/>
              <a:ext cx="625" cy="425"/>
            </a:xfrm>
            <a:prstGeom prst="rect">
              <a:avLst/>
            </a:prstGeom>
            <a:noFill/>
          </p:spPr>
        </p:pic>
        <p:pic>
          <p:nvPicPr>
            <p:cNvPr id="406552" name="Picture 24" descr="docupen1"/>
            <p:cNvPicPr>
              <a:picLocks noChangeAspect="1" noChangeArrowheads="1"/>
            </p:cNvPicPr>
            <p:nvPr/>
          </p:nvPicPr>
          <p:blipFill>
            <a:blip r:embed="rId21" cstate="print"/>
            <a:srcRect/>
            <a:stretch>
              <a:fillRect/>
            </a:stretch>
          </p:blipFill>
          <p:spPr bwMode="auto">
            <a:xfrm>
              <a:off x="291" y="2692"/>
              <a:ext cx="333" cy="254"/>
            </a:xfrm>
            <a:prstGeom prst="rect">
              <a:avLst/>
            </a:prstGeom>
            <a:noFill/>
          </p:spPr>
        </p:pic>
        <p:pic>
          <p:nvPicPr>
            <p:cNvPr id="406553" name="Picture 25" descr="hires_48_1">
              <a:hlinkClick r:id="rId22"/>
            </p:cNvPr>
            <p:cNvPicPr>
              <a:picLocks noChangeAspect="1" noChangeArrowheads="1"/>
            </p:cNvPicPr>
            <p:nvPr/>
          </p:nvPicPr>
          <p:blipFill>
            <a:blip r:embed="rId23"/>
            <a:srcRect/>
            <a:stretch>
              <a:fillRect/>
            </a:stretch>
          </p:blipFill>
          <p:spPr bwMode="auto">
            <a:xfrm>
              <a:off x="4332" y="2063"/>
              <a:ext cx="480" cy="516"/>
            </a:xfrm>
            <a:prstGeom prst="rect">
              <a:avLst/>
            </a:prstGeom>
            <a:noFill/>
          </p:spPr>
        </p:pic>
        <p:pic>
          <p:nvPicPr>
            <p:cNvPr id="406554" name="Picture 26" descr="hires_48_2">
              <a:hlinkClick r:id="rId24"/>
            </p:cNvPr>
            <p:cNvPicPr>
              <a:picLocks noChangeAspect="1" noChangeArrowheads="1"/>
            </p:cNvPicPr>
            <p:nvPr/>
          </p:nvPicPr>
          <p:blipFill>
            <a:blip r:embed="rId25"/>
            <a:srcRect/>
            <a:stretch>
              <a:fillRect/>
            </a:stretch>
          </p:blipFill>
          <p:spPr bwMode="auto">
            <a:xfrm>
              <a:off x="340" y="1894"/>
              <a:ext cx="605" cy="605"/>
            </a:xfrm>
            <a:prstGeom prst="rect">
              <a:avLst/>
            </a:prstGeom>
            <a:noFill/>
          </p:spPr>
        </p:pic>
        <p:pic>
          <p:nvPicPr>
            <p:cNvPr id="406555" name="Picture 27" descr="pda_palmv_2">
              <a:hlinkClick r:id="rId26"/>
            </p:cNvPr>
            <p:cNvPicPr>
              <a:picLocks noChangeAspect="1" noChangeArrowheads="1"/>
            </p:cNvPicPr>
            <p:nvPr/>
          </p:nvPicPr>
          <p:blipFill>
            <a:blip r:embed="rId27"/>
            <a:srcRect/>
            <a:stretch>
              <a:fillRect/>
            </a:stretch>
          </p:blipFill>
          <p:spPr bwMode="auto">
            <a:xfrm>
              <a:off x="5006" y="1628"/>
              <a:ext cx="366" cy="516"/>
            </a:xfrm>
            <a:prstGeom prst="rect">
              <a:avLst/>
            </a:prstGeom>
            <a:noFill/>
          </p:spPr>
        </p:pic>
        <p:pic>
          <p:nvPicPr>
            <p:cNvPr id="406556" name="Picture 28" descr="htcwizard10">
              <a:hlinkClick r:id="rId28"/>
            </p:cNvPr>
            <p:cNvPicPr>
              <a:picLocks noChangeAspect="1" noChangeArrowheads="1"/>
            </p:cNvPicPr>
            <p:nvPr/>
          </p:nvPicPr>
          <p:blipFill>
            <a:blip r:embed="rId29"/>
            <a:srcRect/>
            <a:stretch>
              <a:fillRect/>
            </a:stretch>
          </p:blipFill>
          <p:spPr bwMode="auto">
            <a:xfrm>
              <a:off x="872" y="2499"/>
              <a:ext cx="702" cy="530"/>
            </a:xfrm>
            <a:prstGeom prst="rect">
              <a:avLst/>
            </a:prstGeom>
            <a:noFill/>
          </p:spPr>
        </p:pic>
        <p:pic>
          <p:nvPicPr>
            <p:cNvPr id="406557" name="Picture 29" descr="pda">
              <a:hlinkClick r:id="rId30"/>
            </p:cNvPr>
            <p:cNvPicPr>
              <a:picLocks noChangeAspect="1" noChangeArrowheads="1"/>
            </p:cNvPicPr>
            <p:nvPr/>
          </p:nvPicPr>
          <p:blipFill>
            <a:blip r:embed="rId31"/>
            <a:srcRect/>
            <a:stretch>
              <a:fillRect/>
            </a:stretch>
          </p:blipFill>
          <p:spPr bwMode="auto">
            <a:xfrm>
              <a:off x="2275" y="2112"/>
              <a:ext cx="1064" cy="540"/>
            </a:xfrm>
            <a:prstGeom prst="rect">
              <a:avLst/>
            </a:prstGeom>
            <a:noFill/>
          </p:spPr>
        </p:pic>
        <p:pic>
          <p:nvPicPr>
            <p:cNvPr id="406558" name="Picture 30" descr="cell%2520phone%2520clip">
              <a:hlinkClick r:id="rId32"/>
            </p:cNvPr>
            <p:cNvPicPr>
              <a:picLocks noChangeAspect="1" noChangeArrowheads="1"/>
            </p:cNvPicPr>
            <p:nvPr/>
          </p:nvPicPr>
          <p:blipFill>
            <a:blip r:embed="rId33"/>
            <a:srcRect/>
            <a:stretch>
              <a:fillRect/>
            </a:stretch>
          </p:blipFill>
          <p:spPr bwMode="auto">
            <a:xfrm>
              <a:off x="2396" y="2813"/>
              <a:ext cx="516" cy="516"/>
            </a:xfrm>
            <a:prstGeom prst="rect">
              <a:avLst/>
            </a:prstGeom>
            <a:noFill/>
          </p:spPr>
        </p:pic>
        <p:pic>
          <p:nvPicPr>
            <p:cNvPr id="406559" name="Picture 31" descr="BlackBerry-8700c">
              <a:hlinkClick r:id="rId34"/>
            </p:cNvPr>
            <p:cNvPicPr>
              <a:picLocks noChangeAspect="1" noChangeArrowheads="1"/>
            </p:cNvPicPr>
            <p:nvPr/>
          </p:nvPicPr>
          <p:blipFill>
            <a:blip r:embed="rId35"/>
            <a:srcRect/>
            <a:stretch>
              <a:fillRect/>
            </a:stretch>
          </p:blipFill>
          <p:spPr bwMode="auto">
            <a:xfrm>
              <a:off x="4791" y="2450"/>
              <a:ext cx="702" cy="70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6531"/>
                                        </p:tgtEl>
                                        <p:attrNameLst>
                                          <p:attrName>style.visibility</p:attrName>
                                        </p:attrNameLst>
                                      </p:cBhvr>
                                      <p:to>
                                        <p:strVal val="visible"/>
                                      </p:to>
                                    </p:set>
                                    <p:animEffect transition="in" filter="box(out)">
                                      <p:cBhvr>
                                        <p:cTn id="7" dur="500"/>
                                        <p:tgtEl>
                                          <p:spTgt spid="4065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6532"/>
                                        </p:tgtEl>
                                        <p:attrNameLst>
                                          <p:attrName>style.visibility</p:attrName>
                                        </p:attrNameLst>
                                      </p:cBhvr>
                                      <p:to>
                                        <p:strVal val="visible"/>
                                      </p:to>
                                    </p:set>
                                    <p:animEffect transition="in" filter="box(out)">
                                      <p:cBhvr>
                                        <p:cTn id="12" dur="500"/>
                                        <p:tgtEl>
                                          <p:spTgt spid="406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p:bldP spid="40653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2E4E16-5E60-4C98-A94D-23CB64A54081}" type="slidenum">
              <a:rPr lang="en-US" altLang="ko-KR"/>
              <a:pPr/>
              <a:t>120</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48514" name="Rectangle 2"/>
          <p:cNvSpPr>
            <a:spLocks noGrp="1" noChangeArrowheads="1"/>
          </p:cNvSpPr>
          <p:nvPr>
            <p:ph type="title"/>
          </p:nvPr>
        </p:nvSpPr>
        <p:spPr/>
        <p:txBody>
          <a:bodyPr/>
          <a:lstStyle/>
          <a:p>
            <a:r>
              <a:rPr lang="en-US"/>
              <a:t>Tutorial Outline</a:t>
            </a:r>
          </a:p>
        </p:txBody>
      </p:sp>
      <p:sp>
        <p:nvSpPr>
          <p:cNvPr id="448515" name="Rectangle 3"/>
          <p:cNvSpPr>
            <a:spLocks noGrp="1" noChangeArrowheads="1"/>
          </p:cNvSpPr>
          <p:nvPr>
            <p:ph type="body" idx="1"/>
          </p:nvPr>
        </p:nvSpPr>
        <p:spPr>
          <a:xfrm>
            <a:off x="501650" y="1201738"/>
            <a:ext cx="8410575" cy="5299075"/>
          </a:xfrm>
        </p:spPr>
        <p:txBody>
          <a:bodyPr/>
          <a:lstStyle/>
          <a:p>
            <a:pPr>
              <a:buFont typeface="Wingdings" pitchFamily="2" charset="2"/>
              <a:buChar char="n"/>
            </a:pPr>
            <a:r>
              <a:rPr lang="en-US"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buFont typeface="Wingdings" pitchFamily="2" charset="2"/>
              <a:buChar char="n"/>
            </a:pPr>
            <a:endParaRPr lang="en-US" sz="14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buFont typeface="Wingdings" pitchFamily="2" charset="2"/>
              <a:buNone/>
            </a:pPr>
            <a:r>
              <a:rPr lang="en-US" sz="2200" b="1" dirty="0">
                <a:solidFill>
                  <a:schemeClr val="bg2"/>
                </a:solidFill>
              </a:rPr>
              <a:t>	</a:t>
            </a:r>
          </a:p>
          <a:p>
            <a:pPr>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III: Privacy Attack Models</a:t>
            </a:r>
            <a:endParaRPr lang="en-US" sz="26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endParaRPr lang="en-US" sz="2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IV: Privacy-aware Location-based Query Processing</a:t>
            </a:r>
          </a:p>
          <a:p>
            <a:pPr lvl="1">
              <a:buFont typeface="Wingdings" pitchFamily="2" charset="2"/>
              <a:buNone/>
            </a:pPr>
            <a:endParaRPr lang="en-US" dirty="0">
              <a:solidFill>
                <a:srgbClr val="CC0000"/>
              </a:solidFill>
            </a:endParaRPr>
          </a:p>
          <a:p>
            <a:pPr>
              <a:buFont typeface="Wingdings" pitchFamily="2" charset="2"/>
              <a:buChar char="n"/>
            </a:pPr>
            <a:r>
              <a:rPr lang="en-US" dirty="0">
                <a:solidFill>
                  <a:srgbClr val="CC0000"/>
                </a:solidFill>
              </a:rPr>
              <a:t>PART V: </a:t>
            </a:r>
            <a:r>
              <a:rPr lang="en-US" dirty="0"/>
              <a:t>Summary and Future Research Directions</a:t>
            </a:r>
          </a:p>
          <a:p>
            <a:pPr lvl="1">
              <a:buFont typeface="Wingdings" pitchFamily="2" charset="2"/>
              <a:buChar char="n"/>
            </a:pPr>
            <a:r>
              <a:rPr lang="en-US" b="1" dirty="0" smtClean="0">
                <a:solidFill>
                  <a:srgbClr val="CC0000"/>
                </a:solidFill>
              </a:rPr>
              <a:t>Topics Not </a:t>
            </a:r>
            <a:r>
              <a:rPr lang="en-US" b="1" dirty="0" smtClean="0">
                <a:solidFill>
                  <a:srgbClr val="CC0000"/>
                </a:solidFill>
              </a:rPr>
              <a:t>C</a:t>
            </a:r>
            <a:r>
              <a:rPr lang="en-US" b="1" dirty="0" smtClean="0">
                <a:solidFill>
                  <a:srgbClr val="CC0000"/>
                </a:solidFill>
              </a:rPr>
              <a:t>overed in this Tutorial</a:t>
            </a:r>
          </a:p>
          <a:p>
            <a:pPr lvl="1">
              <a:buFont typeface="Wingdings" pitchFamily="2" charset="2"/>
              <a:buChar char="n"/>
            </a:pPr>
            <a:r>
              <a:rPr lang="en-US" dirty="0" smtClean="0"/>
              <a:t>Putting </a:t>
            </a:r>
            <a:r>
              <a:rPr lang="en-US" dirty="0"/>
              <a:t>Things Together</a:t>
            </a:r>
          </a:p>
          <a:p>
            <a:pPr lvl="1">
              <a:buFont typeface="Wingdings" pitchFamily="2" charset="2"/>
              <a:buChar char="n"/>
            </a:pPr>
            <a:r>
              <a:rPr lang="en-US" dirty="0"/>
              <a:t>Research Directions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B9D487-6044-4E46-9A1F-2835F44CF1B0}" type="slidenum">
              <a:rPr lang="en-US" altLang="ko-KR"/>
              <a:pPr/>
              <a:t>121</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81954" name="Rectangle 2"/>
          <p:cNvSpPr>
            <a:spLocks noGrp="1" noChangeArrowheads="1"/>
          </p:cNvSpPr>
          <p:nvPr>
            <p:ph type="title"/>
          </p:nvPr>
        </p:nvSpPr>
        <p:spPr/>
        <p:txBody>
          <a:bodyPr/>
          <a:lstStyle/>
          <a:p>
            <a:r>
              <a:rPr lang="en-US" sz="2800" dirty="0" smtClean="0"/>
              <a:t>Topics Not Covered</a:t>
            </a:r>
            <a:br>
              <a:rPr lang="en-US" sz="2800" dirty="0" smtClean="0"/>
            </a:br>
            <a:r>
              <a:rPr lang="en-US" sz="2400" dirty="0" smtClean="0">
                <a:solidFill>
                  <a:schemeClr val="accent2">
                    <a:lumMod val="75000"/>
                  </a:schemeClr>
                </a:solidFill>
              </a:rPr>
              <a:t>Privacy-Preserving Trajectory Publications</a:t>
            </a:r>
            <a:endParaRPr lang="en-US" sz="2400" dirty="0">
              <a:solidFill>
                <a:schemeClr val="accent2">
                  <a:lumMod val="75000"/>
                </a:schemeClr>
              </a:solidFill>
            </a:endParaRPr>
          </a:p>
        </p:txBody>
      </p:sp>
      <p:sp>
        <p:nvSpPr>
          <p:cNvPr id="381955" name="Rectangle 3"/>
          <p:cNvSpPr>
            <a:spLocks noGrp="1" noChangeArrowheads="1"/>
          </p:cNvSpPr>
          <p:nvPr>
            <p:ph type="body" idx="1"/>
          </p:nvPr>
        </p:nvSpPr>
        <p:spPr>
          <a:xfrm>
            <a:off x="385762" y="971550"/>
            <a:ext cx="8491537" cy="5391150"/>
          </a:xfrm>
        </p:spPr>
        <p:txBody>
          <a:bodyPr/>
          <a:lstStyle/>
          <a:p>
            <a:pPr>
              <a:buFont typeface="Wingdings" pitchFamily="2" charset="2"/>
              <a:buChar char="n"/>
            </a:pPr>
            <a:r>
              <a:rPr lang="en-US" b="0" dirty="0" smtClean="0"/>
              <a:t>Th</a:t>
            </a:r>
            <a:r>
              <a:rPr lang="en-US" b="0" dirty="0" smtClean="0"/>
              <a:t>e idea is to be able to publish trajectory data without revealing the identity of its users</a:t>
            </a:r>
            <a:endParaRPr lang="en-US" b="0" dirty="0"/>
          </a:p>
          <a:p>
            <a:pPr>
              <a:buFont typeface="Wingdings" pitchFamily="2" charset="2"/>
              <a:buChar char="n"/>
            </a:pPr>
            <a:r>
              <a:rPr lang="en-US" b="0" dirty="0" smtClean="0"/>
              <a:t>Main References:</a:t>
            </a:r>
          </a:p>
          <a:p>
            <a:pPr marL="914400" lvl="2" indent="-457200">
              <a:buClr>
                <a:srgbClr val="CC0000"/>
              </a:buClr>
              <a:buFont typeface="Wingdings" pitchFamily="2" charset="2"/>
              <a:buChar char="n"/>
            </a:pPr>
            <a:r>
              <a:rPr lang="en-US" dirty="0" smtClean="0"/>
              <a:t>O. </a:t>
            </a:r>
            <a:r>
              <a:rPr lang="en-US" dirty="0" err="1" smtClean="0"/>
              <a:t>Abul</a:t>
            </a:r>
            <a:r>
              <a:rPr lang="en-US" dirty="0" smtClean="0"/>
              <a:t>, </a:t>
            </a:r>
            <a:r>
              <a:rPr lang="en-US" dirty="0" smtClean="0"/>
              <a:t>F. </a:t>
            </a:r>
            <a:r>
              <a:rPr lang="en-US" dirty="0" err="1" smtClean="0"/>
              <a:t>Bonchi</a:t>
            </a:r>
            <a:r>
              <a:rPr lang="en-US" dirty="0" smtClean="0"/>
              <a:t>, </a:t>
            </a:r>
            <a:r>
              <a:rPr lang="en-US" dirty="0" smtClean="0"/>
              <a:t>M. </a:t>
            </a:r>
            <a:r>
              <a:rPr lang="en-US" dirty="0" err="1" smtClean="0"/>
              <a:t>Nanni</a:t>
            </a:r>
            <a:r>
              <a:rPr lang="en-US" dirty="0" smtClean="0"/>
              <a:t>: </a:t>
            </a:r>
            <a:r>
              <a:rPr lang="en-US" i="1" dirty="0" smtClean="0">
                <a:solidFill>
                  <a:srgbClr val="C00000"/>
                </a:solidFill>
              </a:rPr>
              <a:t>Never Walk Alone: Uncertainty for Anonymity in Moving Objects Databases</a:t>
            </a:r>
            <a:r>
              <a:rPr lang="en-US" dirty="0" smtClean="0"/>
              <a:t>. ICDE </a:t>
            </a:r>
            <a:r>
              <a:rPr lang="en-US" dirty="0" smtClean="0"/>
              <a:t>2008</a:t>
            </a:r>
          </a:p>
          <a:p>
            <a:pPr marL="914400" lvl="2" indent="-457200">
              <a:buClr>
                <a:srgbClr val="CC0000"/>
              </a:buClr>
              <a:buFont typeface="Wingdings" pitchFamily="2" charset="2"/>
              <a:buChar char="n"/>
            </a:pPr>
            <a:r>
              <a:rPr lang="en-US" dirty="0" smtClean="0"/>
              <a:t>A. </a:t>
            </a:r>
            <a:r>
              <a:rPr lang="en-US" dirty="0" err="1" smtClean="0"/>
              <a:t>Gkoulalas-Divanis</a:t>
            </a:r>
            <a:r>
              <a:rPr lang="en-US" dirty="0" smtClean="0"/>
              <a:t>, </a:t>
            </a:r>
            <a:r>
              <a:rPr lang="en-US" dirty="0" smtClean="0"/>
              <a:t>V. </a:t>
            </a:r>
            <a:r>
              <a:rPr lang="en-US" dirty="0" err="1" smtClean="0"/>
              <a:t>Verykios</a:t>
            </a:r>
            <a:r>
              <a:rPr lang="en-US" dirty="0" smtClean="0"/>
              <a:t>, </a:t>
            </a:r>
            <a:r>
              <a:rPr lang="en-US" dirty="0" smtClean="0"/>
              <a:t>M. </a:t>
            </a:r>
            <a:r>
              <a:rPr lang="en-US" dirty="0" err="1" smtClean="0"/>
              <a:t>Mokbel</a:t>
            </a:r>
            <a:r>
              <a:rPr lang="en-US" dirty="0" smtClean="0"/>
              <a:t> . </a:t>
            </a:r>
            <a:r>
              <a:rPr lang="en-US" i="1" dirty="0" smtClean="0">
                <a:solidFill>
                  <a:srgbClr val="C00000"/>
                </a:solidFill>
              </a:rPr>
              <a:t>Identifying Unsafe Routes for Network-Based Trajectory Privacy</a:t>
            </a:r>
            <a:r>
              <a:rPr lang="en-US" dirty="0" smtClean="0"/>
              <a:t>. SDM 2009</a:t>
            </a:r>
          </a:p>
          <a:p>
            <a:pPr marL="914400" lvl="2" indent="-457200">
              <a:buClr>
                <a:srgbClr val="CC0000"/>
              </a:buClr>
              <a:buFont typeface="Wingdings" pitchFamily="2" charset="2"/>
              <a:buChar char="n"/>
            </a:pPr>
            <a:r>
              <a:rPr lang="en-US" dirty="0" smtClean="0"/>
              <a:t>E. </a:t>
            </a:r>
            <a:r>
              <a:rPr lang="en-US" dirty="0" err="1" smtClean="0"/>
              <a:t>Nergiz</a:t>
            </a:r>
            <a:r>
              <a:rPr lang="en-US" dirty="0" smtClean="0"/>
              <a:t>, </a:t>
            </a:r>
            <a:r>
              <a:rPr lang="en-US" dirty="0" smtClean="0"/>
              <a:t>M. </a:t>
            </a:r>
            <a:r>
              <a:rPr lang="en-US" dirty="0" err="1" smtClean="0"/>
              <a:t>Atzori</a:t>
            </a:r>
            <a:r>
              <a:rPr lang="en-US" dirty="0" smtClean="0"/>
              <a:t>, </a:t>
            </a:r>
            <a:r>
              <a:rPr lang="en-US" dirty="0" smtClean="0"/>
              <a:t>Y. </a:t>
            </a:r>
            <a:r>
              <a:rPr lang="en-US" dirty="0" err="1" smtClean="0"/>
              <a:t>Saygin</a:t>
            </a:r>
            <a:r>
              <a:rPr lang="en-US" dirty="0" smtClean="0"/>
              <a:t>. </a:t>
            </a:r>
            <a:r>
              <a:rPr lang="en-US" i="1" dirty="0" smtClean="0">
                <a:solidFill>
                  <a:srgbClr val="C00000"/>
                </a:solidFill>
              </a:rPr>
              <a:t>Towards Trajectory </a:t>
            </a:r>
            <a:r>
              <a:rPr lang="en-US" i="1" dirty="0" err="1" smtClean="0">
                <a:solidFill>
                  <a:srgbClr val="C00000"/>
                </a:solidFill>
              </a:rPr>
              <a:t>Anonymization</a:t>
            </a:r>
            <a:r>
              <a:rPr lang="en-US" i="1" dirty="0" smtClean="0">
                <a:solidFill>
                  <a:srgbClr val="C00000"/>
                </a:solidFill>
              </a:rPr>
              <a:t>: a Generalization-Based Approach</a:t>
            </a:r>
            <a:r>
              <a:rPr lang="en-US" dirty="0" smtClean="0"/>
              <a:t>. Proceedings of ACM </a:t>
            </a:r>
            <a:r>
              <a:rPr lang="en-US" dirty="0" smtClean="0"/>
              <a:t>SIGSPATIAL GIS </a:t>
            </a:r>
            <a:r>
              <a:rPr lang="en-US" dirty="0" smtClean="0"/>
              <a:t>Workshop on Security and Privacy in GIS and LBS</a:t>
            </a:r>
            <a:r>
              <a:rPr lang="en-US" dirty="0" smtClean="0"/>
              <a:t>, 2</a:t>
            </a:r>
            <a:r>
              <a:rPr lang="en-US" b="0" dirty="0" smtClean="0"/>
              <a:t>008</a:t>
            </a:r>
          </a:p>
          <a:p>
            <a:pPr marL="914400" lvl="2" indent="-457200">
              <a:buClr>
                <a:srgbClr val="CC0000"/>
              </a:buClr>
              <a:buFont typeface="Wingdings" pitchFamily="2" charset="2"/>
              <a:buChar char="n"/>
            </a:pPr>
            <a:r>
              <a:rPr lang="en-US" dirty="0" smtClean="0"/>
              <a:t>M. </a:t>
            </a:r>
            <a:r>
              <a:rPr lang="en-US" dirty="0" err="1" smtClean="0"/>
              <a:t>Terrovitis</a:t>
            </a:r>
            <a:r>
              <a:rPr lang="en-US" dirty="0" smtClean="0"/>
              <a:t>, </a:t>
            </a:r>
            <a:r>
              <a:rPr lang="en-US" dirty="0" smtClean="0"/>
              <a:t>N. </a:t>
            </a:r>
            <a:r>
              <a:rPr lang="en-US" dirty="0" err="1" smtClean="0"/>
              <a:t>Mamoulis</a:t>
            </a:r>
            <a:r>
              <a:rPr lang="en-US" dirty="0" smtClean="0"/>
              <a:t>: </a:t>
            </a:r>
            <a:r>
              <a:rPr lang="en-US" i="1" dirty="0" smtClean="0">
                <a:solidFill>
                  <a:srgbClr val="C00000"/>
                </a:solidFill>
              </a:rPr>
              <a:t>Privacy Preservation in the Publication of Trajectories</a:t>
            </a:r>
            <a:r>
              <a:rPr lang="en-US" dirty="0" smtClean="0"/>
              <a:t>. </a:t>
            </a:r>
            <a:r>
              <a:rPr lang="en-US" dirty="0" smtClean="0"/>
              <a:t> MDM 2008</a:t>
            </a:r>
          </a:p>
          <a:p>
            <a:pPr marL="914400" lvl="2" indent="-457200">
              <a:buClr>
                <a:srgbClr val="CC0000"/>
              </a:buClr>
              <a:buFont typeface="Wingdings" pitchFamily="2" charset="2"/>
              <a:buChar char="n"/>
            </a:pPr>
            <a:r>
              <a:rPr lang="en-US" dirty="0" smtClean="0"/>
              <a:t>T. </a:t>
            </a:r>
            <a:r>
              <a:rPr lang="en-US" dirty="0" err="1" smtClean="0"/>
              <a:t>Xu</a:t>
            </a:r>
            <a:r>
              <a:rPr lang="en-US" dirty="0" smtClean="0"/>
              <a:t> and </a:t>
            </a:r>
            <a:r>
              <a:rPr lang="en-US" dirty="0" smtClean="0"/>
              <a:t>Y. </a:t>
            </a:r>
            <a:r>
              <a:rPr lang="en-US" dirty="0" err="1" smtClean="0"/>
              <a:t>Cai</a:t>
            </a:r>
            <a:r>
              <a:rPr lang="en-US" dirty="0" smtClean="0"/>
              <a:t>. </a:t>
            </a:r>
            <a:r>
              <a:rPr lang="en-US" i="1" dirty="0" smtClean="0">
                <a:solidFill>
                  <a:srgbClr val="C00000"/>
                </a:solidFill>
              </a:rPr>
              <a:t>Exploring Historical Location Data for Anonymity Preservation in Location-based Services</a:t>
            </a:r>
            <a:r>
              <a:rPr lang="en-US" dirty="0" smtClean="0"/>
              <a:t>. IEEE </a:t>
            </a:r>
            <a:r>
              <a:rPr lang="en-US" dirty="0" err="1" smtClean="0"/>
              <a:t>Infocom</a:t>
            </a:r>
            <a:r>
              <a:rPr lang="en-US" dirty="0" smtClean="0"/>
              <a:t> </a:t>
            </a:r>
            <a:r>
              <a:rPr lang="en-US" dirty="0" smtClean="0"/>
              <a:t>2008</a:t>
            </a:r>
            <a:r>
              <a:rPr lang="en-US" dirty="0" smtClean="0"/>
              <a:t>.</a:t>
            </a:r>
            <a:endParaRPr lang="en-US" dirty="0" smtClean="0"/>
          </a:p>
          <a:p>
            <a:pPr marL="914400" lvl="2" indent="-457200">
              <a:buClr>
                <a:srgbClr val="CC0000"/>
              </a:buClr>
              <a:buFont typeface="Wingdings" pitchFamily="2" charset="2"/>
              <a:buChar char="n"/>
            </a:pPr>
            <a:endParaRPr lang="en-US" b="0" dirty="0" smtClean="0"/>
          </a:p>
          <a:p>
            <a:pPr marL="0" indent="0">
              <a:lnSpc>
                <a:spcPct val="80000"/>
              </a:lnSpc>
              <a:buNone/>
            </a:pPr>
            <a:endParaRPr lang="en-US" b="0" dirty="0" smtClean="0"/>
          </a:p>
          <a:p>
            <a:pPr marL="0" indent="0">
              <a:lnSpc>
                <a:spcPct val="80000"/>
              </a:lnSpc>
              <a:buNone/>
            </a:pPr>
            <a:endParaRPr lang="en-US" b="0" dirty="0" smtClean="0"/>
          </a:p>
          <a:p>
            <a:pPr marL="0" indent="0">
              <a:lnSpc>
                <a:spcPct val="80000"/>
              </a:lnSpc>
              <a:buNone/>
            </a:pPr>
            <a:endParaRPr lang="en-US" b="0" dirty="0" smtClean="0"/>
          </a:p>
          <a:p>
            <a:pPr>
              <a:buFont typeface="Wingdings" pitchFamily="2" charset="2"/>
              <a:buChar char="n"/>
            </a:pPr>
            <a:endParaRPr lang="en-US" b="0"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B9D487-6044-4E46-9A1F-2835F44CF1B0}" type="slidenum">
              <a:rPr lang="en-US" altLang="ko-KR"/>
              <a:pPr/>
              <a:t>122</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81954" name="Rectangle 2"/>
          <p:cNvSpPr>
            <a:spLocks noGrp="1" noChangeArrowheads="1"/>
          </p:cNvSpPr>
          <p:nvPr>
            <p:ph type="title"/>
          </p:nvPr>
        </p:nvSpPr>
        <p:spPr/>
        <p:txBody>
          <a:bodyPr/>
          <a:lstStyle/>
          <a:p>
            <a:r>
              <a:rPr lang="en-US" sz="2800" dirty="0" smtClean="0"/>
              <a:t>Topics Not Covered</a:t>
            </a:r>
            <a:br>
              <a:rPr lang="en-US" sz="2800" dirty="0" smtClean="0"/>
            </a:br>
            <a:r>
              <a:rPr lang="en-US" sz="2400" dirty="0" smtClean="0">
                <a:solidFill>
                  <a:schemeClr val="accent2">
                    <a:lumMod val="75000"/>
                  </a:schemeClr>
                </a:solidFill>
              </a:rPr>
              <a:t>Location Privacy in Road Networks</a:t>
            </a:r>
            <a:endParaRPr lang="en-US" sz="2400" dirty="0">
              <a:solidFill>
                <a:schemeClr val="accent2">
                  <a:lumMod val="75000"/>
                </a:schemeClr>
              </a:solidFill>
            </a:endParaRPr>
          </a:p>
        </p:txBody>
      </p:sp>
      <p:sp>
        <p:nvSpPr>
          <p:cNvPr id="381955" name="Rectangle 3"/>
          <p:cNvSpPr>
            <a:spLocks noGrp="1" noChangeArrowheads="1"/>
          </p:cNvSpPr>
          <p:nvPr>
            <p:ph type="body" idx="1"/>
          </p:nvPr>
        </p:nvSpPr>
        <p:spPr>
          <a:xfrm>
            <a:off x="385762" y="971550"/>
            <a:ext cx="8491537" cy="5391150"/>
          </a:xfrm>
        </p:spPr>
        <p:txBody>
          <a:bodyPr/>
          <a:lstStyle/>
          <a:p>
            <a:pPr>
              <a:buFont typeface="Wingdings" pitchFamily="2" charset="2"/>
              <a:buChar char="n"/>
            </a:pPr>
            <a:r>
              <a:rPr lang="en-US" b="0" dirty="0" smtClean="0"/>
              <a:t>Road networks provide a background knowledge that can be used by an adversary to infer the user location</a:t>
            </a:r>
          </a:p>
          <a:p>
            <a:pPr>
              <a:buFont typeface="Wingdings" pitchFamily="2" charset="2"/>
              <a:buChar char="n"/>
            </a:pPr>
            <a:r>
              <a:rPr lang="en-US" b="0" dirty="0" smtClean="0"/>
              <a:t>As an example, consider a cloaked region that includes only one road segment</a:t>
            </a:r>
            <a:endParaRPr lang="en-US" b="0" dirty="0"/>
          </a:p>
          <a:p>
            <a:pPr>
              <a:buFont typeface="Wingdings" pitchFamily="2" charset="2"/>
              <a:buChar char="n"/>
            </a:pPr>
            <a:r>
              <a:rPr lang="en-US" b="0" dirty="0" smtClean="0"/>
              <a:t>Main References:</a:t>
            </a:r>
          </a:p>
          <a:p>
            <a:pPr marL="914400" lvl="2" indent="-457200">
              <a:buClr>
                <a:srgbClr val="CC0000"/>
              </a:buClr>
              <a:buFont typeface="Wingdings" pitchFamily="2" charset="2"/>
              <a:buChar char="n"/>
            </a:pPr>
            <a:r>
              <a:rPr lang="en-US" dirty="0" smtClean="0"/>
              <a:t>B. Hoh, M. </a:t>
            </a:r>
            <a:r>
              <a:rPr lang="en-US" dirty="0" err="1" smtClean="0"/>
              <a:t>Gruteser</a:t>
            </a:r>
            <a:r>
              <a:rPr lang="en-US" dirty="0" smtClean="0"/>
              <a:t>, R. Herring, J. Ban, D. Work, J. Herrera, A. </a:t>
            </a:r>
            <a:r>
              <a:rPr lang="en-US" dirty="0" err="1" smtClean="0"/>
              <a:t>Bayen</a:t>
            </a:r>
            <a:r>
              <a:rPr lang="en-US" dirty="0" smtClean="0"/>
              <a:t>, M. </a:t>
            </a:r>
            <a:r>
              <a:rPr lang="en-US" dirty="0" err="1" smtClean="0"/>
              <a:t>Annavaram</a:t>
            </a:r>
            <a:r>
              <a:rPr lang="en-US" dirty="0" smtClean="0"/>
              <a:t>, Q. Jacobson: </a:t>
            </a:r>
            <a:r>
              <a:rPr lang="en-US" i="1" dirty="0" smtClean="0">
                <a:solidFill>
                  <a:srgbClr val="C00000"/>
                </a:solidFill>
              </a:rPr>
              <a:t>Virtual trip lines for distributed privacy-preserving traffic monitoring</a:t>
            </a:r>
            <a:r>
              <a:rPr lang="en-US" dirty="0" smtClean="0"/>
              <a:t>. </a:t>
            </a:r>
            <a:r>
              <a:rPr lang="en-US" dirty="0" err="1" smtClean="0"/>
              <a:t>MobiSys</a:t>
            </a:r>
            <a:r>
              <a:rPr lang="en-US" dirty="0" smtClean="0"/>
              <a:t> </a:t>
            </a:r>
            <a:r>
              <a:rPr lang="en-US" dirty="0" smtClean="0"/>
              <a:t>2008</a:t>
            </a:r>
          </a:p>
          <a:p>
            <a:pPr marL="914400" lvl="2" indent="-457200">
              <a:buClr>
                <a:srgbClr val="CC0000"/>
              </a:buClr>
              <a:buFont typeface="Wingdings" pitchFamily="2" charset="2"/>
              <a:buChar char="n"/>
            </a:pPr>
            <a:r>
              <a:rPr lang="en-US" dirty="0" smtClean="0"/>
              <a:t>W-S Ku, R. Zimmermann, W-C </a:t>
            </a:r>
            <a:r>
              <a:rPr lang="en-US" dirty="0" err="1" smtClean="0"/>
              <a:t>Peng</a:t>
            </a:r>
            <a:r>
              <a:rPr lang="en-US" dirty="0" smtClean="0"/>
              <a:t>, S. </a:t>
            </a:r>
            <a:r>
              <a:rPr lang="en-US" dirty="0" err="1" smtClean="0"/>
              <a:t>Shroff</a:t>
            </a:r>
            <a:r>
              <a:rPr lang="en-US" dirty="0" smtClean="0"/>
              <a:t>. </a:t>
            </a:r>
            <a:r>
              <a:rPr lang="en-US" i="1" dirty="0" smtClean="0">
                <a:solidFill>
                  <a:srgbClr val="C00000"/>
                </a:solidFill>
              </a:rPr>
              <a:t>Privacy Protected Query Processing on Spatial Networks</a:t>
            </a:r>
            <a:r>
              <a:rPr lang="en-US" dirty="0" smtClean="0"/>
              <a:t>. ICDE Workshops </a:t>
            </a:r>
            <a:r>
              <a:rPr lang="en-US" dirty="0" smtClean="0"/>
              <a:t>2007</a:t>
            </a:r>
          </a:p>
          <a:p>
            <a:pPr marL="914400" lvl="2" indent="-457200">
              <a:buClr>
                <a:srgbClr val="CC0000"/>
              </a:buClr>
              <a:buFont typeface="Wingdings" pitchFamily="2" charset="2"/>
              <a:buChar char="n"/>
            </a:pPr>
            <a:r>
              <a:rPr lang="en-US" dirty="0" smtClean="0"/>
              <a:t>P-Y </a:t>
            </a:r>
            <a:r>
              <a:rPr lang="en-US" dirty="0" smtClean="0"/>
              <a:t>Li, </a:t>
            </a:r>
            <a:r>
              <a:rPr lang="en-US" dirty="0" smtClean="0"/>
              <a:t>W-C </a:t>
            </a:r>
            <a:r>
              <a:rPr lang="en-US" dirty="0" err="1" smtClean="0"/>
              <a:t>Peng</a:t>
            </a:r>
            <a:r>
              <a:rPr lang="en-US" dirty="0" smtClean="0"/>
              <a:t>, </a:t>
            </a:r>
            <a:r>
              <a:rPr lang="en-US" dirty="0" smtClean="0"/>
              <a:t>T-W </a:t>
            </a:r>
            <a:r>
              <a:rPr lang="en-US" dirty="0" smtClean="0"/>
              <a:t>Wang, </a:t>
            </a:r>
            <a:r>
              <a:rPr lang="en-US" dirty="0" smtClean="0"/>
              <a:t>W-S </a:t>
            </a:r>
            <a:r>
              <a:rPr lang="en-US" dirty="0" smtClean="0"/>
              <a:t>Ku, </a:t>
            </a:r>
            <a:r>
              <a:rPr lang="en-US" dirty="0" smtClean="0"/>
              <a:t>J. </a:t>
            </a:r>
            <a:r>
              <a:rPr lang="en-US" dirty="0" err="1" smtClean="0"/>
              <a:t>Xu</a:t>
            </a:r>
            <a:r>
              <a:rPr lang="en-US" dirty="0" smtClean="0"/>
              <a:t>, </a:t>
            </a:r>
            <a:r>
              <a:rPr lang="en-US" dirty="0" smtClean="0"/>
              <a:t>J. </a:t>
            </a:r>
            <a:r>
              <a:rPr lang="en-US" dirty="0" smtClean="0"/>
              <a:t>Hamilton </a:t>
            </a:r>
            <a:r>
              <a:rPr lang="en-US" dirty="0" smtClean="0"/>
              <a:t>. </a:t>
            </a:r>
            <a:r>
              <a:rPr lang="en-US" i="1" dirty="0" smtClean="0">
                <a:solidFill>
                  <a:srgbClr val="C00000"/>
                </a:solidFill>
              </a:rPr>
              <a:t>A Cloaking Algorithm Based on Spatial Networks for Location Privacy</a:t>
            </a:r>
            <a:r>
              <a:rPr lang="en-US" dirty="0" smtClean="0"/>
              <a:t>. SUTC </a:t>
            </a:r>
            <a:r>
              <a:rPr lang="en-US" dirty="0" smtClean="0"/>
              <a:t>2008</a:t>
            </a:r>
          </a:p>
          <a:p>
            <a:pPr marL="914400" lvl="2" indent="-457200">
              <a:buClr>
                <a:srgbClr val="CC0000"/>
              </a:buClr>
              <a:buFont typeface="Wingdings" pitchFamily="2" charset="2"/>
              <a:buChar char="n"/>
            </a:pPr>
            <a:r>
              <a:rPr lang="en-US" dirty="0" smtClean="0"/>
              <a:t>T-H </a:t>
            </a:r>
            <a:r>
              <a:rPr lang="en-US" dirty="0" smtClean="0"/>
              <a:t>You, </a:t>
            </a:r>
            <a:r>
              <a:rPr lang="en-US" dirty="0" smtClean="0"/>
              <a:t>W-C </a:t>
            </a:r>
            <a:r>
              <a:rPr lang="en-US" dirty="0" err="1" smtClean="0"/>
              <a:t>Peng</a:t>
            </a:r>
            <a:r>
              <a:rPr lang="en-US" dirty="0" smtClean="0"/>
              <a:t>, </a:t>
            </a:r>
            <a:r>
              <a:rPr lang="en-US" dirty="0" smtClean="0"/>
              <a:t>W-C Lee. </a:t>
            </a:r>
            <a:r>
              <a:rPr lang="en-US" i="1" dirty="0" smtClean="0">
                <a:solidFill>
                  <a:srgbClr val="C00000"/>
                </a:solidFill>
              </a:rPr>
              <a:t>Protecting Moving Trajectories with Dummies</a:t>
            </a:r>
            <a:r>
              <a:rPr lang="en-US" dirty="0" smtClean="0"/>
              <a:t>. MDM </a:t>
            </a:r>
            <a:r>
              <a:rPr lang="en-US" dirty="0" smtClean="0"/>
              <a:t>Workshops 2007</a:t>
            </a:r>
            <a:endParaRPr lang="en-US" dirty="0" smtClean="0"/>
          </a:p>
          <a:p>
            <a:pPr marL="0" indent="0">
              <a:lnSpc>
                <a:spcPct val="80000"/>
              </a:lnSpc>
              <a:buNone/>
            </a:pPr>
            <a:endParaRPr lang="en-US" b="0" dirty="0" smtClean="0"/>
          </a:p>
          <a:p>
            <a:pPr marL="0" indent="0">
              <a:lnSpc>
                <a:spcPct val="80000"/>
              </a:lnSpc>
              <a:buNone/>
            </a:pPr>
            <a:endParaRPr lang="en-US" b="0" dirty="0" smtClean="0"/>
          </a:p>
          <a:p>
            <a:pPr marL="0" indent="0">
              <a:lnSpc>
                <a:spcPct val="80000"/>
              </a:lnSpc>
              <a:buNone/>
            </a:pPr>
            <a:endParaRPr lang="en-US" b="0" dirty="0" smtClean="0"/>
          </a:p>
          <a:p>
            <a:pPr>
              <a:buFont typeface="Wingdings" pitchFamily="2" charset="2"/>
              <a:buChar char="n"/>
            </a:pPr>
            <a:endParaRPr lang="en-US" b="0"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B9D487-6044-4E46-9A1F-2835F44CF1B0}" type="slidenum">
              <a:rPr lang="en-US" altLang="ko-KR"/>
              <a:pPr/>
              <a:t>123</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81954" name="Rectangle 2"/>
          <p:cNvSpPr>
            <a:spLocks noGrp="1" noChangeArrowheads="1"/>
          </p:cNvSpPr>
          <p:nvPr>
            <p:ph type="title"/>
          </p:nvPr>
        </p:nvSpPr>
        <p:spPr/>
        <p:txBody>
          <a:bodyPr/>
          <a:lstStyle/>
          <a:p>
            <a:r>
              <a:rPr lang="en-US" sz="2800" dirty="0" smtClean="0"/>
              <a:t>Topics Not Covered</a:t>
            </a:r>
            <a:br>
              <a:rPr lang="en-US" sz="2800" dirty="0" smtClean="0"/>
            </a:br>
            <a:r>
              <a:rPr lang="en-US" sz="2400" dirty="0" smtClean="0">
                <a:solidFill>
                  <a:schemeClr val="accent2">
                    <a:lumMod val="75000"/>
                  </a:schemeClr>
                </a:solidFill>
              </a:rPr>
              <a:t>Location Privacy in Sensor Networks</a:t>
            </a:r>
            <a:endParaRPr lang="en-US" sz="2400" dirty="0">
              <a:solidFill>
                <a:schemeClr val="accent2">
                  <a:lumMod val="75000"/>
                </a:schemeClr>
              </a:solidFill>
            </a:endParaRPr>
          </a:p>
        </p:txBody>
      </p:sp>
      <p:sp>
        <p:nvSpPr>
          <p:cNvPr id="381955" name="Rectangle 3"/>
          <p:cNvSpPr>
            <a:spLocks noGrp="1" noChangeArrowheads="1"/>
          </p:cNvSpPr>
          <p:nvPr>
            <p:ph type="body" idx="1"/>
          </p:nvPr>
        </p:nvSpPr>
        <p:spPr>
          <a:xfrm>
            <a:off x="385762" y="971550"/>
            <a:ext cx="8491537" cy="5391150"/>
          </a:xfrm>
        </p:spPr>
        <p:txBody>
          <a:bodyPr/>
          <a:lstStyle/>
          <a:p>
            <a:pPr>
              <a:buFont typeface="Wingdings" pitchFamily="2" charset="2"/>
              <a:buChar char="n"/>
            </a:pPr>
            <a:r>
              <a:rPr lang="en-US" b="0" dirty="0" smtClean="0"/>
              <a:t>Sensor network environment has its own constraints in terms of power consumption and bandwidth communication</a:t>
            </a:r>
          </a:p>
          <a:p>
            <a:pPr>
              <a:buFont typeface="Wingdings" pitchFamily="2" charset="2"/>
              <a:buChar char="n"/>
            </a:pPr>
            <a:r>
              <a:rPr lang="en-US" b="0" dirty="0" smtClean="0"/>
              <a:t>A location privacy paradigm for sensor network should respect the sensor network environment properties </a:t>
            </a:r>
            <a:endParaRPr lang="en-US" b="0" dirty="0"/>
          </a:p>
          <a:p>
            <a:pPr>
              <a:buFont typeface="Wingdings" pitchFamily="2" charset="2"/>
              <a:buChar char="n"/>
            </a:pPr>
            <a:r>
              <a:rPr lang="en-US" b="0" dirty="0" smtClean="0"/>
              <a:t>Main References:</a:t>
            </a:r>
          </a:p>
          <a:p>
            <a:pPr marL="914400" lvl="2" indent="-457200">
              <a:buClr>
                <a:srgbClr val="CC0000"/>
              </a:buClr>
              <a:buFont typeface="Wingdings" pitchFamily="2" charset="2"/>
              <a:buChar char="n"/>
            </a:pPr>
            <a:r>
              <a:rPr lang="en-US" dirty="0" smtClean="0"/>
              <a:t>C-Y. </a:t>
            </a:r>
            <a:r>
              <a:rPr lang="en-US" dirty="0" smtClean="0"/>
              <a:t>Chow, </a:t>
            </a:r>
            <a:r>
              <a:rPr lang="en-US" dirty="0" smtClean="0"/>
              <a:t>M. </a:t>
            </a:r>
            <a:r>
              <a:rPr lang="en-US" dirty="0" err="1" smtClean="0"/>
              <a:t>Mokbel</a:t>
            </a:r>
            <a:r>
              <a:rPr lang="en-US" dirty="0" smtClean="0"/>
              <a:t>, </a:t>
            </a:r>
            <a:r>
              <a:rPr lang="en-US" dirty="0" smtClean="0"/>
              <a:t>T. </a:t>
            </a:r>
            <a:r>
              <a:rPr lang="en-US" dirty="0" smtClean="0"/>
              <a:t>He: </a:t>
            </a:r>
            <a:r>
              <a:rPr lang="en-US" i="1" dirty="0" err="1" smtClean="0">
                <a:solidFill>
                  <a:srgbClr val="C00000"/>
                </a:solidFill>
              </a:rPr>
              <a:t>Tinycasper</a:t>
            </a:r>
            <a:r>
              <a:rPr lang="en-US" i="1" dirty="0" smtClean="0">
                <a:solidFill>
                  <a:srgbClr val="C00000"/>
                </a:solidFill>
              </a:rPr>
              <a:t>: a privacy-preserving aggregate location monitoring system in wireless sensor </a:t>
            </a:r>
            <a:r>
              <a:rPr lang="en-US" i="1" dirty="0" smtClean="0">
                <a:solidFill>
                  <a:srgbClr val="C00000"/>
                </a:solidFill>
              </a:rPr>
              <a:t>networks (Demo)</a:t>
            </a:r>
            <a:r>
              <a:rPr lang="en-US" dirty="0" smtClean="0"/>
              <a:t>. </a:t>
            </a:r>
            <a:r>
              <a:rPr lang="en-US" dirty="0" smtClean="0"/>
              <a:t>SIGMOD </a:t>
            </a:r>
            <a:r>
              <a:rPr lang="en-US" dirty="0" smtClean="0"/>
              <a:t>2008</a:t>
            </a:r>
          </a:p>
          <a:p>
            <a:pPr marL="914400" lvl="2" indent="-457200">
              <a:buClr>
                <a:srgbClr val="CC0000"/>
              </a:buClr>
              <a:buFont typeface="Wingdings" pitchFamily="2" charset="2"/>
              <a:buChar char="n"/>
            </a:pPr>
            <a:r>
              <a:rPr lang="en-US" dirty="0" smtClean="0"/>
              <a:t>R. </a:t>
            </a:r>
            <a:r>
              <a:rPr lang="en-US" dirty="0" err="1" smtClean="0"/>
              <a:t>Ganti</a:t>
            </a:r>
            <a:r>
              <a:rPr lang="en-US" dirty="0" smtClean="0"/>
              <a:t>, N. Pham, Y-E. Tsai, T. </a:t>
            </a:r>
            <a:r>
              <a:rPr lang="en-US" dirty="0" err="1" smtClean="0"/>
              <a:t>Abdelzaher</a:t>
            </a:r>
            <a:r>
              <a:rPr lang="en-US" dirty="0" smtClean="0"/>
              <a:t>: </a:t>
            </a:r>
            <a:r>
              <a:rPr lang="en-US" i="1" dirty="0" err="1" smtClean="0">
                <a:solidFill>
                  <a:srgbClr val="C00000"/>
                </a:solidFill>
              </a:rPr>
              <a:t>PoolView</a:t>
            </a:r>
            <a:r>
              <a:rPr lang="en-US" i="1" dirty="0" smtClean="0">
                <a:solidFill>
                  <a:srgbClr val="C00000"/>
                </a:solidFill>
              </a:rPr>
              <a:t>: stream privacy for grassroots participatory sensing</a:t>
            </a:r>
            <a:r>
              <a:rPr lang="en-US" dirty="0" smtClean="0"/>
              <a:t>. </a:t>
            </a:r>
            <a:r>
              <a:rPr lang="en-US" dirty="0" err="1" smtClean="0"/>
              <a:t>SenSys</a:t>
            </a:r>
            <a:r>
              <a:rPr lang="en-US" dirty="0" smtClean="0"/>
              <a:t> </a:t>
            </a:r>
            <a:r>
              <a:rPr lang="en-US" dirty="0" smtClean="0"/>
              <a:t>2008</a:t>
            </a:r>
          </a:p>
          <a:p>
            <a:pPr marL="914400" lvl="2" indent="-457200">
              <a:buClr>
                <a:srgbClr val="CC0000"/>
              </a:buClr>
              <a:buFont typeface="Wingdings" pitchFamily="2" charset="2"/>
              <a:buChar char="n"/>
            </a:pPr>
            <a:r>
              <a:rPr lang="en-US" dirty="0" smtClean="0"/>
              <a:t>M. </a:t>
            </a:r>
            <a:r>
              <a:rPr lang="en-US" dirty="0" err="1" smtClean="0"/>
              <a:t>Gruteser</a:t>
            </a:r>
            <a:r>
              <a:rPr lang="en-US" dirty="0" smtClean="0"/>
              <a:t> and </a:t>
            </a:r>
            <a:r>
              <a:rPr lang="en-US" dirty="0" smtClean="0"/>
              <a:t>B. </a:t>
            </a:r>
            <a:r>
              <a:rPr lang="en-US" dirty="0" smtClean="0"/>
              <a:t>Hoh. On </a:t>
            </a:r>
            <a:r>
              <a:rPr lang="en-US" i="1" dirty="0" smtClean="0">
                <a:solidFill>
                  <a:srgbClr val="C00000"/>
                </a:solidFill>
              </a:rPr>
              <a:t>the Anonymity of Periodic Location </a:t>
            </a:r>
            <a:r>
              <a:rPr lang="en-US" i="1" dirty="0" smtClean="0">
                <a:solidFill>
                  <a:srgbClr val="C00000"/>
                </a:solidFill>
              </a:rPr>
              <a:t>Samples</a:t>
            </a:r>
            <a:r>
              <a:rPr lang="en-US" dirty="0" smtClean="0"/>
              <a:t>. In Proceeding of the International Conference on Security in Pervasive Computing, 2005</a:t>
            </a:r>
            <a:r>
              <a:rPr lang="en-US" dirty="0" smtClean="0"/>
              <a:t>.</a:t>
            </a:r>
          </a:p>
          <a:p>
            <a:pPr marL="0" indent="0">
              <a:lnSpc>
                <a:spcPct val="80000"/>
              </a:lnSpc>
              <a:buNone/>
            </a:pPr>
            <a:endParaRPr lang="en-US" b="0" dirty="0" smtClean="0"/>
          </a:p>
          <a:p>
            <a:pPr marL="0" indent="0">
              <a:lnSpc>
                <a:spcPct val="80000"/>
              </a:lnSpc>
              <a:buNone/>
            </a:pPr>
            <a:endParaRPr lang="en-US" b="0" dirty="0" smtClean="0"/>
          </a:p>
          <a:p>
            <a:pPr marL="0" indent="0">
              <a:lnSpc>
                <a:spcPct val="80000"/>
              </a:lnSpc>
              <a:buNone/>
            </a:pPr>
            <a:endParaRPr lang="en-US" b="0" dirty="0" smtClean="0"/>
          </a:p>
          <a:p>
            <a:pPr>
              <a:buFont typeface="Wingdings" pitchFamily="2" charset="2"/>
              <a:buChar char="n"/>
            </a:pPr>
            <a:endParaRPr lang="en-US" b="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2E4E16-5E60-4C98-A94D-23CB64A54081}" type="slidenum">
              <a:rPr lang="en-US" altLang="ko-KR"/>
              <a:pPr/>
              <a:t>124</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48514" name="Rectangle 2"/>
          <p:cNvSpPr>
            <a:spLocks noGrp="1" noChangeArrowheads="1"/>
          </p:cNvSpPr>
          <p:nvPr>
            <p:ph type="title"/>
          </p:nvPr>
        </p:nvSpPr>
        <p:spPr/>
        <p:txBody>
          <a:bodyPr/>
          <a:lstStyle/>
          <a:p>
            <a:r>
              <a:rPr lang="en-US"/>
              <a:t>Tutorial Outline</a:t>
            </a:r>
          </a:p>
        </p:txBody>
      </p:sp>
      <p:sp>
        <p:nvSpPr>
          <p:cNvPr id="448515" name="Rectangle 3"/>
          <p:cNvSpPr>
            <a:spLocks noGrp="1" noChangeArrowheads="1"/>
          </p:cNvSpPr>
          <p:nvPr>
            <p:ph type="body" idx="1"/>
          </p:nvPr>
        </p:nvSpPr>
        <p:spPr>
          <a:xfrm>
            <a:off x="501650" y="1201738"/>
            <a:ext cx="8410575" cy="5299075"/>
          </a:xfrm>
        </p:spPr>
        <p:txBody>
          <a:bodyPr/>
          <a:lstStyle/>
          <a:p>
            <a:pPr>
              <a:buFont typeface="Wingdings" pitchFamily="2" charset="2"/>
              <a:buChar char="n"/>
            </a:pPr>
            <a:r>
              <a:rPr lang="en-US"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buFont typeface="Wingdings" pitchFamily="2" charset="2"/>
              <a:buChar char="n"/>
            </a:pPr>
            <a:endParaRPr lang="en-US" sz="14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buFont typeface="Wingdings" pitchFamily="2" charset="2"/>
              <a:buNone/>
            </a:pPr>
            <a:r>
              <a:rPr lang="en-US" sz="2200" b="1" dirty="0">
                <a:solidFill>
                  <a:schemeClr val="bg2"/>
                </a:solidFill>
              </a:rPr>
              <a:t>	</a:t>
            </a:r>
          </a:p>
          <a:p>
            <a:pPr>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III: Privacy Attack Models</a:t>
            </a:r>
            <a:endParaRPr lang="en-US" sz="26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endParaRPr lang="en-US" sz="2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IV: Privacy-aware Location-based Query Processing</a:t>
            </a:r>
          </a:p>
          <a:p>
            <a:pPr lvl="1">
              <a:buFont typeface="Wingdings" pitchFamily="2" charset="2"/>
              <a:buNone/>
            </a:pPr>
            <a:endParaRPr lang="en-US" dirty="0">
              <a:solidFill>
                <a:srgbClr val="CC0000"/>
              </a:solidFill>
            </a:endParaRPr>
          </a:p>
          <a:p>
            <a:pPr>
              <a:buFont typeface="Wingdings" pitchFamily="2" charset="2"/>
              <a:buChar char="n"/>
            </a:pPr>
            <a:r>
              <a:rPr lang="en-US" dirty="0">
                <a:solidFill>
                  <a:srgbClr val="CC0000"/>
                </a:solidFill>
              </a:rPr>
              <a:t>PART V: </a:t>
            </a:r>
            <a:r>
              <a:rPr lang="en-US" dirty="0"/>
              <a:t>Summary and Future Research Directions</a:t>
            </a:r>
          </a:p>
          <a:p>
            <a:pPr lvl="1">
              <a:buFont typeface="Wingdings" pitchFamily="2" charset="2"/>
              <a:buChar char="n"/>
            </a:pPr>
            <a:r>
              <a:rPr lang="en-US" dirty="0" smtClean="0"/>
              <a:t>Topics Not </a:t>
            </a:r>
            <a:r>
              <a:rPr lang="en-US" dirty="0" smtClean="0"/>
              <a:t>C</a:t>
            </a:r>
            <a:r>
              <a:rPr lang="en-US" dirty="0" smtClean="0"/>
              <a:t>overed in this Tutorial</a:t>
            </a:r>
          </a:p>
          <a:p>
            <a:pPr lvl="1">
              <a:buFont typeface="Wingdings" pitchFamily="2" charset="2"/>
              <a:buChar char="n"/>
            </a:pPr>
            <a:r>
              <a:rPr lang="en-US" b="1" dirty="0" smtClean="0">
                <a:solidFill>
                  <a:srgbClr val="C00000"/>
                </a:solidFill>
              </a:rPr>
              <a:t>Putting </a:t>
            </a:r>
            <a:r>
              <a:rPr lang="en-US" b="1" dirty="0">
                <a:solidFill>
                  <a:srgbClr val="C00000"/>
                </a:solidFill>
              </a:rPr>
              <a:t>Things Together</a:t>
            </a:r>
          </a:p>
          <a:p>
            <a:pPr lvl="1">
              <a:buFont typeface="Wingdings" pitchFamily="2" charset="2"/>
              <a:buChar char="n"/>
            </a:pPr>
            <a:r>
              <a:rPr lang="en-US" dirty="0"/>
              <a:t>Research Directions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3"/>
          <p:cNvSpPr>
            <a:spLocks noGrp="1"/>
          </p:cNvSpPr>
          <p:nvPr>
            <p:ph type="sldNum" sz="quarter" idx="10"/>
          </p:nvPr>
        </p:nvSpPr>
        <p:spPr/>
        <p:txBody>
          <a:bodyPr/>
          <a:lstStyle/>
          <a:p>
            <a:fld id="{8C7D5ABB-F892-4E6C-B2A6-6F68A40B0455}" type="slidenum">
              <a:rPr lang="en-US" altLang="ko-KR"/>
              <a:pPr/>
              <a:t>125</a:t>
            </a:fld>
            <a:endParaRPr lang="en-US" altLang="ko-KR"/>
          </a:p>
        </p:txBody>
      </p:sp>
      <p:sp>
        <p:nvSpPr>
          <p:cNvPr id="50" name="Date Placeholder 4"/>
          <p:cNvSpPr>
            <a:spLocks noGrp="1"/>
          </p:cNvSpPr>
          <p:nvPr>
            <p:ph type="dt" sz="half" idx="11"/>
          </p:nvPr>
        </p:nvSpPr>
        <p:spPr/>
        <p:txBody>
          <a:bodyPr/>
          <a:lstStyle/>
          <a:p>
            <a:r>
              <a:rPr lang="en-US"/>
              <a:t>Tutorial: ICDM 2008</a:t>
            </a:r>
            <a:endParaRPr lang="en-US" altLang="ko-KR"/>
          </a:p>
        </p:txBody>
      </p:sp>
      <p:sp>
        <p:nvSpPr>
          <p:cNvPr id="51" name="Footer Placeholder 5"/>
          <p:cNvSpPr>
            <a:spLocks noGrp="1"/>
          </p:cNvSpPr>
          <p:nvPr>
            <p:ph type="ftr" sz="quarter" idx="12"/>
          </p:nvPr>
        </p:nvSpPr>
        <p:spPr/>
        <p:txBody>
          <a:bodyPr/>
          <a:lstStyle/>
          <a:p>
            <a:r>
              <a:rPr lang="en-US" altLang="ko-KR"/>
              <a:t>Mohamed F. Mokbel</a:t>
            </a:r>
          </a:p>
        </p:txBody>
      </p:sp>
      <p:sp>
        <p:nvSpPr>
          <p:cNvPr id="345090" name="Rectangle 2"/>
          <p:cNvSpPr>
            <a:spLocks noGrp="1" noChangeArrowheads="1"/>
          </p:cNvSpPr>
          <p:nvPr>
            <p:ph type="title"/>
          </p:nvPr>
        </p:nvSpPr>
        <p:spPr/>
        <p:txBody>
          <a:bodyPr/>
          <a:lstStyle/>
          <a:p>
            <a:r>
              <a:rPr lang="en-US" sz="2800"/>
              <a:t>Summary (1)</a:t>
            </a:r>
            <a:br>
              <a:rPr lang="en-US" sz="2800"/>
            </a:br>
            <a:r>
              <a:rPr lang="en-US" sz="2400">
                <a:solidFill>
                  <a:schemeClr val="hlink"/>
                </a:solidFill>
              </a:rPr>
              <a:t>Putting Things Together</a:t>
            </a:r>
          </a:p>
        </p:txBody>
      </p:sp>
      <p:grpSp>
        <p:nvGrpSpPr>
          <p:cNvPr id="345109" name="Group 21"/>
          <p:cNvGrpSpPr>
            <a:grpSpLocks/>
          </p:cNvGrpSpPr>
          <p:nvPr/>
        </p:nvGrpSpPr>
        <p:grpSpPr bwMode="auto">
          <a:xfrm>
            <a:off x="1116013" y="3627438"/>
            <a:ext cx="1535112" cy="914400"/>
            <a:chOff x="1066" y="2382"/>
            <a:chExt cx="967" cy="576"/>
          </a:xfrm>
        </p:grpSpPr>
        <p:sp>
          <p:nvSpPr>
            <p:cNvPr id="345093" name="Rectangle 5"/>
            <p:cNvSpPr>
              <a:spLocks noChangeArrowheads="1"/>
            </p:cNvSpPr>
            <p:nvPr/>
          </p:nvSpPr>
          <p:spPr bwMode="auto">
            <a:xfrm>
              <a:off x="1066" y="2382"/>
              <a:ext cx="967" cy="576"/>
            </a:xfrm>
            <a:prstGeom prst="rect">
              <a:avLst/>
            </a:prstGeom>
            <a:solidFill>
              <a:srgbClr val="FFCC00"/>
            </a:solidFill>
            <a:ln w="38100" algn="ctr">
              <a:solidFill>
                <a:srgbClr val="A50021"/>
              </a:solidFill>
              <a:miter lim="800000"/>
              <a:headEnd/>
              <a:tailEnd/>
            </a:ln>
            <a:effectLst/>
          </p:spPr>
          <p:txBody>
            <a:bodyPr wrap="none" anchor="ctr"/>
            <a:lstStyle/>
            <a:p>
              <a:endParaRPr lang="en-US"/>
            </a:p>
          </p:txBody>
        </p:sp>
        <p:sp>
          <p:nvSpPr>
            <p:cNvPr id="345094" name="Text Box 6"/>
            <p:cNvSpPr txBox="1">
              <a:spLocks noChangeArrowheads="1"/>
            </p:cNvSpPr>
            <p:nvPr/>
          </p:nvSpPr>
          <p:spPr bwMode="auto">
            <a:xfrm>
              <a:off x="1114" y="2397"/>
              <a:ext cx="847" cy="51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Privacy Profile</a:t>
              </a:r>
            </a:p>
          </p:txBody>
        </p:sp>
      </p:grpSp>
      <p:pic>
        <p:nvPicPr>
          <p:cNvPr id="345095" name="Picture 7" descr="j0078711[1]"/>
          <p:cNvPicPr>
            <a:picLocks noChangeAspect="1" noChangeArrowheads="1"/>
          </p:cNvPicPr>
          <p:nvPr/>
        </p:nvPicPr>
        <p:blipFill>
          <a:blip r:embed="rId3"/>
          <a:srcRect/>
          <a:stretch>
            <a:fillRect/>
          </a:stretch>
        </p:blipFill>
        <p:spPr bwMode="auto">
          <a:xfrm flipH="1">
            <a:off x="39688" y="3505200"/>
            <a:ext cx="400050" cy="968375"/>
          </a:xfrm>
          <a:prstGeom prst="rect">
            <a:avLst/>
          </a:prstGeom>
          <a:noFill/>
        </p:spPr>
      </p:pic>
      <p:sp>
        <p:nvSpPr>
          <p:cNvPr id="345096" name="Line 8"/>
          <p:cNvSpPr>
            <a:spLocks noChangeShapeType="1"/>
          </p:cNvSpPr>
          <p:nvPr/>
        </p:nvSpPr>
        <p:spPr bwMode="auto">
          <a:xfrm>
            <a:off x="385763" y="4089400"/>
            <a:ext cx="730250" cy="0"/>
          </a:xfrm>
          <a:prstGeom prst="line">
            <a:avLst/>
          </a:prstGeom>
          <a:noFill/>
          <a:ln w="38100">
            <a:solidFill>
              <a:srgbClr val="A50021"/>
            </a:solidFill>
            <a:round/>
            <a:headEnd/>
            <a:tailEnd type="stealth" w="lg" len="lg"/>
          </a:ln>
          <a:effectLst/>
        </p:spPr>
        <p:txBody>
          <a:bodyPr wrap="none" anchor="ctr"/>
          <a:lstStyle/>
          <a:p>
            <a:endParaRPr lang="en-US"/>
          </a:p>
        </p:txBody>
      </p:sp>
      <p:grpSp>
        <p:nvGrpSpPr>
          <p:cNvPr id="345113" name="Group 25"/>
          <p:cNvGrpSpPr>
            <a:grpSpLocks/>
          </p:cNvGrpSpPr>
          <p:nvPr/>
        </p:nvGrpSpPr>
        <p:grpSpPr bwMode="auto">
          <a:xfrm>
            <a:off x="3382963" y="3627438"/>
            <a:ext cx="2187575" cy="914400"/>
            <a:chOff x="2494" y="2382"/>
            <a:chExt cx="1378" cy="576"/>
          </a:xfrm>
        </p:grpSpPr>
        <p:sp>
          <p:nvSpPr>
            <p:cNvPr id="345111" name="Rectangle 23"/>
            <p:cNvSpPr>
              <a:spLocks noChangeArrowheads="1"/>
            </p:cNvSpPr>
            <p:nvPr/>
          </p:nvSpPr>
          <p:spPr bwMode="auto">
            <a:xfrm>
              <a:off x="2518" y="2382"/>
              <a:ext cx="1354" cy="576"/>
            </a:xfrm>
            <a:prstGeom prst="rect">
              <a:avLst/>
            </a:prstGeom>
            <a:solidFill>
              <a:srgbClr val="FFCC00"/>
            </a:solidFill>
            <a:ln w="38100" algn="ctr">
              <a:solidFill>
                <a:srgbClr val="A50021"/>
              </a:solidFill>
              <a:miter lim="800000"/>
              <a:headEnd/>
              <a:tailEnd/>
            </a:ln>
            <a:effectLst/>
          </p:spPr>
          <p:txBody>
            <a:bodyPr wrap="none" anchor="ctr"/>
            <a:lstStyle/>
            <a:p>
              <a:endParaRPr lang="en-US"/>
            </a:p>
          </p:txBody>
        </p:sp>
        <p:sp>
          <p:nvSpPr>
            <p:cNvPr id="345112" name="Text Box 24"/>
            <p:cNvSpPr txBox="1">
              <a:spLocks noChangeArrowheads="1"/>
            </p:cNvSpPr>
            <p:nvPr/>
          </p:nvSpPr>
          <p:spPr bwMode="auto">
            <a:xfrm>
              <a:off x="2494" y="2397"/>
              <a:ext cx="1378" cy="51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Anonymization Process</a:t>
              </a:r>
            </a:p>
          </p:txBody>
        </p:sp>
      </p:grpSp>
      <p:grpSp>
        <p:nvGrpSpPr>
          <p:cNvPr id="345114" name="Group 26"/>
          <p:cNvGrpSpPr>
            <a:grpSpLocks/>
          </p:cNvGrpSpPr>
          <p:nvPr/>
        </p:nvGrpSpPr>
        <p:grpSpPr bwMode="auto">
          <a:xfrm>
            <a:off x="6070600" y="3621088"/>
            <a:ext cx="2187575" cy="914400"/>
            <a:chOff x="2494" y="2382"/>
            <a:chExt cx="1378" cy="576"/>
          </a:xfrm>
        </p:grpSpPr>
        <p:sp>
          <p:nvSpPr>
            <p:cNvPr id="345115" name="Rectangle 27"/>
            <p:cNvSpPr>
              <a:spLocks noChangeArrowheads="1"/>
            </p:cNvSpPr>
            <p:nvPr/>
          </p:nvSpPr>
          <p:spPr bwMode="auto">
            <a:xfrm>
              <a:off x="2518" y="2382"/>
              <a:ext cx="1354" cy="576"/>
            </a:xfrm>
            <a:prstGeom prst="rect">
              <a:avLst/>
            </a:prstGeom>
            <a:solidFill>
              <a:srgbClr val="FFCC00"/>
            </a:solidFill>
            <a:ln w="38100" algn="ctr">
              <a:solidFill>
                <a:srgbClr val="A50021"/>
              </a:solidFill>
              <a:miter lim="800000"/>
              <a:headEnd/>
              <a:tailEnd/>
            </a:ln>
            <a:effectLst/>
          </p:spPr>
          <p:txBody>
            <a:bodyPr wrap="none" anchor="ctr"/>
            <a:lstStyle/>
            <a:p>
              <a:endParaRPr lang="en-US"/>
            </a:p>
          </p:txBody>
        </p:sp>
        <p:sp>
          <p:nvSpPr>
            <p:cNvPr id="345116" name="Text Box 28"/>
            <p:cNvSpPr txBox="1">
              <a:spLocks noChangeArrowheads="1"/>
            </p:cNvSpPr>
            <p:nvPr/>
          </p:nvSpPr>
          <p:spPr bwMode="auto">
            <a:xfrm>
              <a:off x="2494" y="2397"/>
              <a:ext cx="1378" cy="51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Location-based Server</a:t>
              </a:r>
            </a:p>
          </p:txBody>
        </p:sp>
      </p:grpSp>
      <p:grpSp>
        <p:nvGrpSpPr>
          <p:cNvPr id="345156" name="Group 68"/>
          <p:cNvGrpSpPr>
            <a:grpSpLocks/>
          </p:cNvGrpSpPr>
          <p:nvPr/>
        </p:nvGrpSpPr>
        <p:grpSpPr bwMode="auto">
          <a:xfrm>
            <a:off x="6877050" y="1624013"/>
            <a:ext cx="2189163" cy="1997075"/>
            <a:chOff x="4332" y="1023"/>
            <a:chExt cx="1379" cy="1258"/>
          </a:xfrm>
        </p:grpSpPr>
        <p:sp>
          <p:nvSpPr>
            <p:cNvPr id="345127" name="AutoShape 39"/>
            <p:cNvSpPr>
              <a:spLocks noChangeArrowheads="1"/>
            </p:cNvSpPr>
            <p:nvPr/>
          </p:nvSpPr>
          <p:spPr bwMode="auto">
            <a:xfrm>
              <a:off x="4815" y="1023"/>
              <a:ext cx="895" cy="576"/>
            </a:xfrm>
            <a:prstGeom prst="foldedCorner">
              <a:avLst>
                <a:gd name="adj" fmla="val 12500"/>
              </a:avLst>
            </a:prstGeom>
            <a:solidFill>
              <a:srgbClr val="A50021"/>
            </a:solidFill>
            <a:ln w="38100">
              <a:solidFill>
                <a:srgbClr val="FFCC00"/>
              </a:solidFill>
              <a:round/>
              <a:headEnd/>
              <a:tailEnd/>
            </a:ln>
            <a:effectLst/>
          </p:spPr>
          <p:txBody>
            <a:bodyPr wrap="none" anchor="ctr"/>
            <a:lstStyle/>
            <a:p>
              <a:endParaRPr lang="en-US"/>
            </a:p>
          </p:txBody>
        </p:sp>
        <p:sp>
          <p:nvSpPr>
            <p:cNvPr id="345128" name="Text Box 40"/>
            <p:cNvSpPr txBox="1">
              <a:spLocks noChangeArrowheads="1"/>
            </p:cNvSpPr>
            <p:nvPr/>
          </p:nvSpPr>
          <p:spPr bwMode="auto">
            <a:xfrm>
              <a:off x="4792" y="1144"/>
              <a:ext cx="919" cy="288"/>
            </a:xfrm>
            <a:prstGeom prst="rect">
              <a:avLst/>
            </a:prstGeom>
            <a:noFill/>
            <a:ln w="38100" algn="ctr">
              <a:noFill/>
              <a:miter lim="800000"/>
              <a:headEnd/>
              <a:tailEnd/>
            </a:ln>
            <a:effectLst/>
          </p:spPr>
          <p:txBody>
            <a:bodyPr>
              <a:spAutoFit/>
            </a:bodyPr>
            <a:lstStyle/>
            <a:p>
              <a:pPr>
                <a:spcBef>
                  <a:spcPct val="50000"/>
                </a:spcBef>
              </a:pPr>
              <a:r>
                <a:rPr lang="en-US" b="1">
                  <a:solidFill>
                    <a:srgbClr val="FFCC00"/>
                  </a:solidFill>
                  <a:latin typeface="Times New Roman" pitchFamily="18" charset="0"/>
                </a:rPr>
                <a:t>Database</a:t>
              </a:r>
            </a:p>
          </p:txBody>
        </p:sp>
        <p:sp>
          <p:nvSpPr>
            <p:cNvPr id="345131" name="Freeform 43"/>
            <p:cNvSpPr>
              <a:spLocks/>
            </p:cNvSpPr>
            <p:nvPr/>
          </p:nvSpPr>
          <p:spPr bwMode="auto">
            <a:xfrm flipH="1">
              <a:off x="4670" y="1531"/>
              <a:ext cx="581" cy="750"/>
            </a:xfrm>
            <a:custGeom>
              <a:avLst/>
              <a:gdLst/>
              <a:ahLst/>
              <a:cxnLst>
                <a:cxn ang="0">
                  <a:pos x="0" y="0"/>
                </a:cxn>
                <a:cxn ang="0">
                  <a:pos x="0" y="411"/>
                </a:cxn>
                <a:cxn ang="0">
                  <a:pos x="484" y="411"/>
                </a:cxn>
                <a:cxn ang="0">
                  <a:pos x="484" y="702"/>
                </a:cxn>
              </a:cxnLst>
              <a:rect l="0" t="0" r="r" b="b"/>
              <a:pathLst>
                <a:path w="484" h="702">
                  <a:moveTo>
                    <a:pt x="0" y="0"/>
                  </a:moveTo>
                  <a:lnTo>
                    <a:pt x="0" y="411"/>
                  </a:lnTo>
                  <a:lnTo>
                    <a:pt x="484" y="411"/>
                  </a:lnTo>
                  <a:lnTo>
                    <a:pt x="484" y="702"/>
                  </a:lnTo>
                </a:path>
              </a:pathLst>
            </a:custGeom>
            <a:noFill/>
            <a:ln w="38100" cap="flat" cmpd="sng">
              <a:solidFill>
                <a:srgbClr val="A50021"/>
              </a:solidFill>
              <a:prstDash val="solid"/>
              <a:round/>
              <a:headEnd type="none" w="med" len="med"/>
              <a:tailEnd type="stealth" w="lg" len="lg"/>
            </a:ln>
            <a:effectLst/>
          </p:spPr>
          <p:txBody>
            <a:bodyPr wrap="none" anchor="ctr"/>
            <a:lstStyle/>
            <a:p>
              <a:endParaRPr lang="en-US"/>
            </a:p>
          </p:txBody>
        </p:sp>
        <p:sp>
          <p:nvSpPr>
            <p:cNvPr id="345132" name="Freeform 44"/>
            <p:cNvSpPr>
              <a:spLocks/>
            </p:cNvSpPr>
            <p:nvPr/>
          </p:nvSpPr>
          <p:spPr bwMode="auto">
            <a:xfrm>
              <a:off x="4332" y="1579"/>
              <a:ext cx="169" cy="702"/>
            </a:xfrm>
            <a:custGeom>
              <a:avLst/>
              <a:gdLst/>
              <a:ahLst/>
              <a:cxnLst>
                <a:cxn ang="0">
                  <a:pos x="0" y="0"/>
                </a:cxn>
                <a:cxn ang="0">
                  <a:pos x="0" y="411"/>
                </a:cxn>
                <a:cxn ang="0">
                  <a:pos x="484" y="411"/>
                </a:cxn>
                <a:cxn ang="0">
                  <a:pos x="484" y="702"/>
                </a:cxn>
              </a:cxnLst>
              <a:rect l="0" t="0" r="r" b="b"/>
              <a:pathLst>
                <a:path w="484" h="702">
                  <a:moveTo>
                    <a:pt x="0" y="0"/>
                  </a:moveTo>
                  <a:lnTo>
                    <a:pt x="0" y="411"/>
                  </a:lnTo>
                  <a:lnTo>
                    <a:pt x="484" y="411"/>
                  </a:lnTo>
                  <a:lnTo>
                    <a:pt x="484" y="702"/>
                  </a:lnTo>
                </a:path>
              </a:pathLst>
            </a:custGeom>
            <a:noFill/>
            <a:ln w="38100" cap="flat" cmpd="sng">
              <a:solidFill>
                <a:srgbClr val="A50021"/>
              </a:solidFill>
              <a:prstDash val="solid"/>
              <a:round/>
              <a:headEnd type="none" w="med" len="med"/>
              <a:tailEnd type="stealth" w="lg" len="lg"/>
            </a:ln>
            <a:effectLst/>
          </p:spPr>
          <p:txBody>
            <a:bodyPr wrap="none" anchor="ctr"/>
            <a:lstStyle/>
            <a:p>
              <a:endParaRPr lang="en-US"/>
            </a:p>
          </p:txBody>
        </p:sp>
      </p:grpSp>
      <p:grpSp>
        <p:nvGrpSpPr>
          <p:cNvPr id="345151" name="Group 63"/>
          <p:cNvGrpSpPr>
            <a:grpSpLocks/>
          </p:cNvGrpSpPr>
          <p:nvPr/>
        </p:nvGrpSpPr>
        <p:grpSpPr bwMode="auto">
          <a:xfrm>
            <a:off x="77788" y="1624013"/>
            <a:ext cx="2919412" cy="1997075"/>
            <a:chOff x="49" y="1023"/>
            <a:chExt cx="1839" cy="1258"/>
          </a:xfrm>
        </p:grpSpPr>
        <p:grpSp>
          <p:nvGrpSpPr>
            <p:cNvPr id="345100" name="Group 12"/>
            <p:cNvGrpSpPr>
              <a:grpSpLocks/>
            </p:cNvGrpSpPr>
            <p:nvPr/>
          </p:nvGrpSpPr>
          <p:grpSpPr bwMode="auto">
            <a:xfrm>
              <a:off x="49" y="1025"/>
              <a:ext cx="895" cy="576"/>
              <a:chOff x="1259" y="1313"/>
              <a:chExt cx="895" cy="576"/>
            </a:xfrm>
          </p:grpSpPr>
          <p:sp>
            <p:nvSpPr>
              <p:cNvPr id="345098" name="AutoShape 10"/>
              <p:cNvSpPr>
                <a:spLocks noChangeArrowheads="1"/>
              </p:cNvSpPr>
              <p:nvPr/>
            </p:nvSpPr>
            <p:spPr bwMode="auto">
              <a:xfrm>
                <a:off x="1259" y="1313"/>
                <a:ext cx="895" cy="576"/>
              </a:xfrm>
              <a:prstGeom prst="foldedCorner">
                <a:avLst>
                  <a:gd name="adj" fmla="val 12500"/>
                </a:avLst>
              </a:prstGeom>
              <a:solidFill>
                <a:srgbClr val="A50021"/>
              </a:solidFill>
              <a:ln w="38100">
                <a:solidFill>
                  <a:srgbClr val="FFCC00"/>
                </a:solidFill>
                <a:round/>
                <a:headEnd/>
                <a:tailEnd/>
              </a:ln>
              <a:effectLst/>
            </p:spPr>
            <p:txBody>
              <a:bodyPr wrap="none" anchor="ctr"/>
              <a:lstStyle/>
              <a:p>
                <a:endParaRPr lang="en-US"/>
              </a:p>
            </p:txBody>
          </p:sp>
          <p:sp>
            <p:nvSpPr>
              <p:cNvPr id="345099" name="Text Box 11"/>
              <p:cNvSpPr txBox="1">
                <a:spLocks noChangeArrowheads="1"/>
              </p:cNvSpPr>
              <p:nvPr/>
            </p:nvSpPr>
            <p:spPr bwMode="auto">
              <a:xfrm>
                <a:off x="1259" y="1327"/>
                <a:ext cx="847" cy="518"/>
              </a:xfrm>
              <a:prstGeom prst="rect">
                <a:avLst/>
              </a:prstGeom>
              <a:noFill/>
              <a:ln w="38100" algn="ctr">
                <a:noFill/>
                <a:miter lim="800000"/>
                <a:headEnd/>
                <a:tailEnd/>
              </a:ln>
              <a:effectLst/>
            </p:spPr>
            <p:txBody>
              <a:bodyPr>
                <a:spAutoFit/>
              </a:bodyPr>
              <a:lstStyle/>
              <a:p>
                <a:pPr>
                  <a:spcBef>
                    <a:spcPct val="50000"/>
                  </a:spcBef>
                </a:pPr>
                <a:r>
                  <a:rPr lang="en-US" b="1">
                    <a:solidFill>
                      <a:srgbClr val="FFCC00"/>
                    </a:solidFill>
                    <a:latin typeface="Times New Roman" pitchFamily="18" charset="0"/>
                  </a:rPr>
                  <a:t>Social Science</a:t>
                </a:r>
              </a:p>
            </p:txBody>
          </p:sp>
        </p:grpSp>
        <p:grpSp>
          <p:nvGrpSpPr>
            <p:cNvPr id="345104" name="Group 16"/>
            <p:cNvGrpSpPr>
              <a:grpSpLocks/>
            </p:cNvGrpSpPr>
            <p:nvPr/>
          </p:nvGrpSpPr>
          <p:grpSpPr bwMode="auto">
            <a:xfrm>
              <a:off x="993" y="1023"/>
              <a:ext cx="895" cy="576"/>
              <a:chOff x="2420" y="1410"/>
              <a:chExt cx="895" cy="576"/>
            </a:xfrm>
          </p:grpSpPr>
          <p:sp>
            <p:nvSpPr>
              <p:cNvPr id="345102" name="AutoShape 14"/>
              <p:cNvSpPr>
                <a:spLocks noChangeArrowheads="1"/>
              </p:cNvSpPr>
              <p:nvPr/>
            </p:nvSpPr>
            <p:spPr bwMode="auto">
              <a:xfrm>
                <a:off x="2420" y="1410"/>
                <a:ext cx="895" cy="576"/>
              </a:xfrm>
              <a:prstGeom prst="foldedCorner">
                <a:avLst>
                  <a:gd name="adj" fmla="val 12500"/>
                </a:avLst>
              </a:prstGeom>
              <a:solidFill>
                <a:srgbClr val="A50021"/>
              </a:solidFill>
              <a:ln w="38100">
                <a:solidFill>
                  <a:srgbClr val="FFCC00"/>
                </a:solidFill>
                <a:round/>
                <a:headEnd/>
                <a:tailEnd/>
              </a:ln>
              <a:effectLst/>
            </p:spPr>
            <p:txBody>
              <a:bodyPr wrap="none" anchor="ctr"/>
              <a:lstStyle/>
              <a:p>
                <a:endParaRPr lang="en-US"/>
              </a:p>
            </p:txBody>
          </p:sp>
          <p:sp>
            <p:nvSpPr>
              <p:cNvPr id="345103" name="Text Box 15"/>
              <p:cNvSpPr txBox="1">
                <a:spLocks noChangeArrowheads="1"/>
              </p:cNvSpPr>
              <p:nvPr/>
            </p:nvSpPr>
            <p:spPr bwMode="auto">
              <a:xfrm>
                <a:off x="2420" y="1555"/>
                <a:ext cx="847" cy="288"/>
              </a:xfrm>
              <a:prstGeom prst="rect">
                <a:avLst/>
              </a:prstGeom>
              <a:noFill/>
              <a:ln w="38100" algn="ctr">
                <a:noFill/>
                <a:miter lim="800000"/>
                <a:headEnd/>
                <a:tailEnd/>
              </a:ln>
              <a:effectLst/>
            </p:spPr>
            <p:txBody>
              <a:bodyPr>
                <a:spAutoFit/>
              </a:bodyPr>
              <a:lstStyle/>
              <a:p>
                <a:pPr>
                  <a:spcBef>
                    <a:spcPct val="50000"/>
                  </a:spcBef>
                </a:pPr>
                <a:r>
                  <a:rPr lang="en-US" b="1">
                    <a:solidFill>
                      <a:srgbClr val="FFCC00"/>
                    </a:solidFill>
                    <a:latin typeface="Times New Roman" pitchFamily="18" charset="0"/>
                  </a:rPr>
                  <a:t>HCI</a:t>
                </a:r>
              </a:p>
            </p:txBody>
          </p:sp>
        </p:grpSp>
        <p:sp>
          <p:nvSpPr>
            <p:cNvPr id="345135" name="Freeform 47"/>
            <p:cNvSpPr>
              <a:spLocks/>
            </p:cNvSpPr>
            <p:nvPr/>
          </p:nvSpPr>
          <p:spPr bwMode="auto">
            <a:xfrm flipH="1">
              <a:off x="1017" y="1579"/>
              <a:ext cx="411" cy="702"/>
            </a:xfrm>
            <a:custGeom>
              <a:avLst/>
              <a:gdLst/>
              <a:ahLst/>
              <a:cxnLst>
                <a:cxn ang="0">
                  <a:pos x="0" y="0"/>
                </a:cxn>
                <a:cxn ang="0">
                  <a:pos x="0" y="411"/>
                </a:cxn>
                <a:cxn ang="0">
                  <a:pos x="484" y="411"/>
                </a:cxn>
                <a:cxn ang="0">
                  <a:pos x="484" y="702"/>
                </a:cxn>
              </a:cxnLst>
              <a:rect l="0" t="0" r="r" b="b"/>
              <a:pathLst>
                <a:path w="484" h="702">
                  <a:moveTo>
                    <a:pt x="0" y="0"/>
                  </a:moveTo>
                  <a:lnTo>
                    <a:pt x="0" y="411"/>
                  </a:lnTo>
                  <a:lnTo>
                    <a:pt x="484" y="411"/>
                  </a:lnTo>
                  <a:lnTo>
                    <a:pt x="484" y="702"/>
                  </a:lnTo>
                </a:path>
              </a:pathLst>
            </a:custGeom>
            <a:noFill/>
            <a:ln w="38100" cap="flat" cmpd="sng">
              <a:solidFill>
                <a:srgbClr val="A50021"/>
              </a:solidFill>
              <a:prstDash val="solid"/>
              <a:round/>
              <a:headEnd type="none" w="med" len="med"/>
              <a:tailEnd type="stealth" w="lg" len="lg"/>
            </a:ln>
            <a:effectLst/>
          </p:spPr>
          <p:txBody>
            <a:bodyPr wrap="none" anchor="ctr"/>
            <a:lstStyle/>
            <a:p>
              <a:endParaRPr lang="en-US"/>
            </a:p>
          </p:txBody>
        </p:sp>
        <p:sp>
          <p:nvSpPr>
            <p:cNvPr id="345136" name="Freeform 48"/>
            <p:cNvSpPr>
              <a:spLocks/>
            </p:cNvSpPr>
            <p:nvPr/>
          </p:nvSpPr>
          <p:spPr bwMode="auto">
            <a:xfrm>
              <a:off x="485" y="1579"/>
              <a:ext cx="411" cy="702"/>
            </a:xfrm>
            <a:custGeom>
              <a:avLst/>
              <a:gdLst/>
              <a:ahLst/>
              <a:cxnLst>
                <a:cxn ang="0">
                  <a:pos x="0" y="0"/>
                </a:cxn>
                <a:cxn ang="0">
                  <a:pos x="0" y="411"/>
                </a:cxn>
                <a:cxn ang="0">
                  <a:pos x="484" y="411"/>
                </a:cxn>
                <a:cxn ang="0">
                  <a:pos x="484" y="702"/>
                </a:cxn>
              </a:cxnLst>
              <a:rect l="0" t="0" r="r" b="b"/>
              <a:pathLst>
                <a:path w="484" h="702">
                  <a:moveTo>
                    <a:pt x="0" y="0"/>
                  </a:moveTo>
                  <a:lnTo>
                    <a:pt x="0" y="411"/>
                  </a:lnTo>
                  <a:lnTo>
                    <a:pt x="484" y="411"/>
                  </a:lnTo>
                  <a:lnTo>
                    <a:pt x="484" y="702"/>
                  </a:lnTo>
                </a:path>
              </a:pathLst>
            </a:custGeom>
            <a:noFill/>
            <a:ln w="38100" cap="flat" cmpd="sng">
              <a:solidFill>
                <a:srgbClr val="A50021"/>
              </a:solidFill>
              <a:prstDash val="solid"/>
              <a:round/>
              <a:headEnd type="none" w="med" len="med"/>
              <a:tailEnd type="stealth" w="lg" len="lg"/>
            </a:ln>
            <a:effectLst/>
          </p:spPr>
          <p:txBody>
            <a:bodyPr wrap="none" anchor="ctr"/>
            <a:lstStyle/>
            <a:p>
              <a:endParaRPr lang="en-US"/>
            </a:p>
          </p:txBody>
        </p:sp>
      </p:grpSp>
      <p:grpSp>
        <p:nvGrpSpPr>
          <p:cNvPr id="345155" name="Group 67"/>
          <p:cNvGrpSpPr>
            <a:grpSpLocks/>
          </p:cNvGrpSpPr>
          <p:nvPr/>
        </p:nvGrpSpPr>
        <p:grpSpPr bwMode="auto">
          <a:xfrm>
            <a:off x="3113088" y="1624013"/>
            <a:ext cx="4454525" cy="1997075"/>
            <a:chOff x="1961" y="1023"/>
            <a:chExt cx="2806" cy="1258"/>
          </a:xfrm>
        </p:grpSpPr>
        <p:sp>
          <p:nvSpPr>
            <p:cNvPr id="345118" name="AutoShape 30"/>
            <p:cNvSpPr>
              <a:spLocks noChangeArrowheads="1"/>
            </p:cNvSpPr>
            <p:nvPr/>
          </p:nvSpPr>
          <p:spPr bwMode="auto">
            <a:xfrm>
              <a:off x="1961" y="1025"/>
              <a:ext cx="895" cy="576"/>
            </a:xfrm>
            <a:prstGeom prst="foldedCorner">
              <a:avLst>
                <a:gd name="adj" fmla="val 12500"/>
              </a:avLst>
            </a:prstGeom>
            <a:solidFill>
              <a:srgbClr val="A50021"/>
            </a:solidFill>
            <a:ln w="38100">
              <a:solidFill>
                <a:srgbClr val="FFCC00"/>
              </a:solidFill>
              <a:round/>
              <a:headEnd/>
              <a:tailEnd/>
            </a:ln>
            <a:effectLst/>
          </p:spPr>
          <p:txBody>
            <a:bodyPr wrap="none" anchor="ctr"/>
            <a:lstStyle/>
            <a:p>
              <a:endParaRPr lang="en-US"/>
            </a:p>
          </p:txBody>
        </p:sp>
        <p:sp>
          <p:nvSpPr>
            <p:cNvPr id="345119" name="Text Box 31"/>
            <p:cNvSpPr txBox="1">
              <a:spLocks noChangeArrowheads="1"/>
            </p:cNvSpPr>
            <p:nvPr/>
          </p:nvSpPr>
          <p:spPr bwMode="auto">
            <a:xfrm>
              <a:off x="1961" y="1144"/>
              <a:ext cx="847" cy="288"/>
            </a:xfrm>
            <a:prstGeom prst="rect">
              <a:avLst/>
            </a:prstGeom>
            <a:noFill/>
            <a:ln w="38100" algn="ctr">
              <a:noFill/>
              <a:miter lim="800000"/>
              <a:headEnd/>
              <a:tailEnd/>
            </a:ln>
            <a:effectLst/>
          </p:spPr>
          <p:txBody>
            <a:bodyPr>
              <a:spAutoFit/>
            </a:bodyPr>
            <a:lstStyle/>
            <a:p>
              <a:pPr>
                <a:spcBef>
                  <a:spcPct val="50000"/>
                </a:spcBef>
              </a:pPr>
              <a:r>
                <a:rPr lang="en-US" b="1">
                  <a:solidFill>
                    <a:srgbClr val="FFCC00"/>
                  </a:solidFill>
                  <a:latin typeface="Times New Roman" pitchFamily="18" charset="0"/>
                </a:rPr>
                <a:t>Network</a:t>
              </a:r>
            </a:p>
          </p:txBody>
        </p:sp>
        <p:grpSp>
          <p:nvGrpSpPr>
            <p:cNvPr id="345120" name="Group 32"/>
            <p:cNvGrpSpPr>
              <a:grpSpLocks/>
            </p:cNvGrpSpPr>
            <p:nvPr/>
          </p:nvGrpSpPr>
          <p:grpSpPr bwMode="auto">
            <a:xfrm>
              <a:off x="2904" y="1023"/>
              <a:ext cx="895" cy="576"/>
              <a:chOff x="2420" y="1410"/>
              <a:chExt cx="895" cy="576"/>
            </a:xfrm>
          </p:grpSpPr>
          <p:sp>
            <p:nvSpPr>
              <p:cNvPr id="345121" name="AutoShape 33"/>
              <p:cNvSpPr>
                <a:spLocks noChangeArrowheads="1"/>
              </p:cNvSpPr>
              <p:nvPr/>
            </p:nvSpPr>
            <p:spPr bwMode="auto">
              <a:xfrm>
                <a:off x="2420" y="1410"/>
                <a:ext cx="895" cy="576"/>
              </a:xfrm>
              <a:prstGeom prst="foldedCorner">
                <a:avLst>
                  <a:gd name="adj" fmla="val 12500"/>
                </a:avLst>
              </a:prstGeom>
              <a:solidFill>
                <a:srgbClr val="A50021"/>
              </a:solidFill>
              <a:ln w="38100">
                <a:solidFill>
                  <a:srgbClr val="FFCC00"/>
                </a:solidFill>
                <a:round/>
                <a:headEnd/>
                <a:tailEnd/>
              </a:ln>
              <a:effectLst/>
            </p:spPr>
            <p:txBody>
              <a:bodyPr wrap="none" anchor="ctr"/>
              <a:lstStyle/>
              <a:p>
                <a:endParaRPr lang="en-US"/>
              </a:p>
            </p:txBody>
          </p:sp>
          <p:sp>
            <p:nvSpPr>
              <p:cNvPr id="345122" name="Text Box 34"/>
              <p:cNvSpPr txBox="1">
                <a:spLocks noChangeArrowheads="1"/>
              </p:cNvSpPr>
              <p:nvPr/>
            </p:nvSpPr>
            <p:spPr bwMode="auto">
              <a:xfrm>
                <a:off x="2420" y="1555"/>
                <a:ext cx="847" cy="288"/>
              </a:xfrm>
              <a:prstGeom prst="rect">
                <a:avLst/>
              </a:prstGeom>
              <a:noFill/>
              <a:ln w="38100" algn="ctr">
                <a:noFill/>
                <a:miter lim="800000"/>
                <a:headEnd/>
                <a:tailEnd/>
              </a:ln>
              <a:effectLst/>
            </p:spPr>
            <p:txBody>
              <a:bodyPr>
                <a:spAutoFit/>
              </a:bodyPr>
              <a:lstStyle/>
              <a:p>
                <a:pPr>
                  <a:spcBef>
                    <a:spcPct val="50000"/>
                  </a:spcBef>
                </a:pPr>
                <a:r>
                  <a:rPr lang="en-US" b="1">
                    <a:solidFill>
                      <a:srgbClr val="FFCC00"/>
                    </a:solidFill>
                    <a:latin typeface="Times New Roman" pitchFamily="18" charset="0"/>
                  </a:rPr>
                  <a:t>Security</a:t>
                </a:r>
              </a:p>
            </p:txBody>
          </p:sp>
        </p:grpSp>
        <p:sp>
          <p:nvSpPr>
            <p:cNvPr id="345124" name="AutoShape 36"/>
            <p:cNvSpPr>
              <a:spLocks noChangeArrowheads="1"/>
            </p:cNvSpPr>
            <p:nvPr/>
          </p:nvSpPr>
          <p:spPr bwMode="auto">
            <a:xfrm>
              <a:off x="3872" y="1025"/>
              <a:ext cx="895" cy="576"/>
            </a:xfrm>
            <a:prstGeom prst="foldedCorner">
              <a:avLst>
                <a:gd name="adj" fmla="val 12500"/>
              </a:avLst>
            </a:prstGeom>
            <a:solidFill>
              <a:srgbClr val="A50021"/>
            </a:solidFill>
            <a:ln w="38100">
              <a:solidFill>
                <a:srgbClr val="FFCC00"/>
              </a:solidFill>
              <a:round/>
              <a:headEnd/>
              <a:tailEnd/>
            </a:ln>
            <a:effectLst/>
          </p:spPr>
          <p:txBody>
            <a:bodyPr wrap="none" anchor="ctr"/>
            <a:lstStyle/>
            <a:p>
              <a:endParaRPr lang="en-US"/>
            </a:p>
          </p:txBody>
        </p:sp>
        <p:sp>
          <p:nvSpPr>
            <p:cNvPr id="345125" name="Text Box 37"/>
            <p:cNvSpPr txBox="1">
              <a:spLocks noChangeArrowheads="1"/>
            </p:cNvSpPr>
            <p:nvPr/>
          </p:nvSpPr>
          <p:spPr bwMode="auto">
            <a:xfrm>
              <a:off x="3881" y="1061"/>
              <a:ext cx="847" cy="523"/>
            </a:xfrm>
            <a:prstGeom prst="rect">
              <a:avLst/>
            </a:prstGeom>
            <a:noFill/>
            <a:ln w="38100" algn="ctr">
              <a:noFill/>
              <a:miter lim="800000"/>
              <a:headEnd/>
              <a:tailEnd/>
            </a:ln>
            <a:effectLst/>
          </p:spPr>
          <p:txBody>
            <a:bodyPr>
              <a:spAutoFit/>
            </a:bodyPr>
            <a:lstStyle/>
            <a:p>
              <a:pPr>
                <a:spcBef>
                  <a:spcPct val="50000"/>
                </a:spcBef>
              </a:pPr>
              <a:r>
                <a:rPr lang="en-US" b="1" dirty="0" smtClean="0">
                  <a:solidFill>
                    <a:srgbClr val="FFCC00"/>
                  </a:solidFill>
                  <a:latin typeface="Times New Roman" pitchFamily="18" charset="0"/>
                </a:rPr>
                <a:t>Data Mining</a:t>
              </a:r>
              <a:endParaRPr lang="en-US" b="1" dirty="0">
                <a:solidFill>
                  <a:srgbClr val="FFCC00"/>
                </a:solidFill>
                <a:latin typeface="Times New Roman" pitchFamily="18" charset="0"/>
              </a:endParaRPr>
            </a:p>
          </p:txBody>
        </p:sp>
        <p:sp>
          <p:nvSpPr>
            <p:cNvPr id="345129" name="Freeform 41"/>
            <p:cNvSpPr>
              <a:spLocks/>
            </p:cNvSpPr>
            <p:nvPr/>
          </p:nvSpPr>
          <p:spPr bwMode="auto">
            <a:xfrm>
              <a:off x="2396" y="1579"/>
              <a:ext cx="411" cy="702"/>
            </a:xfrm>
            <a:custGeom>
              <a:avLst/>
              <a:gdLst/>
              <a:ahLst/>
              <a:cxnLst>
                <a:cxn ang="0">
                  <a:pos x="0" y="0"/>
                </a:cxn>
                <a:cxn ang="0">
                  <a:pos x="0" y="411"/>
                </a:cxn>
                <a:cxn ang="0">
                  <a:pos x="484" y="411"/>
                </a:cxn>
                <a:cxn ang="0">
                  <a:pos x="484" y="702"/>
                </a:cxn>
              </a:cxnLst>
              <a:rect l="0" t="0" r="r" b="b"/>
              <a:pathLst>
                <a:path w="484" h="702">
                  <a:moveTo>
                    <a:pt x="0" y="0"/>
                  </a:moveTo>
                  <a:lnTo>
                    <a:pt x="0" y="411"/>
                  </a:lnTo>
                  <a:lnTo>
                    <a:pt x="484" y="411"/>
                  </a:lnTo>
                  <a:lnTo>
                    <a:pt x="484" y="702"/>
                  </a:lnTo>
                </a:path>
              </a:pathLst>
            </a:custGeom>
            <a:noFill/>
            <a:ln w="38100" cap="flat" cmpd="sng">
              <a:solidFill>
                <a:srgbClr val="A50021"/>
              </a:solidFill>
              <a:prstDash val="solid"/>
              <a:round/>
              <a:headEnd type="none" w="med" len="med"/>
              <a:tailEnd type="stealth" w="lg" len="lg"/>
            </a:ln>
            <a:effectLst/>
          </p:spPr>
          <p:txBody>
            <a:bodyPr wrap="none" anchor="ctr"/>
            <a:lstStyle/>
            <a:p>
              <a:endParaRPr lang="en-US"/>
            </a:p>
          </p:txBody>
        </p:sp>
        <p:sp>
          <p:nvSpPr>
            <p:cNvPr id="345130" name="Freeform 42"/>
            <p:cNvSpPr>
              <a:spLocks/>
            </p:cNvSpPr>
            <p:nvPr/>
          </p:nvSpPr>
          <p:spPr bwMode="auto">
            <a:xfrm flipH="1">
              <a:off x="2904" y="1579"/>
              <a:ext cx="242" cy="702"/>
            </a:xfrm>
            <a:custGeom>
              <a:avLst/>
              <a:gdLst/>
              <a:ahLst/>
              <a:cxnLst>
                <a:cxn ang="0">
                  <a:pos x="0" y="0"/>
                </a:cxn>
                <a:cxn ang="0">
                  <a:pos x="0" y="411"/>
                </a:cxn>
                <a:cxn ang="0">
                  <a:pos x="484" y="411"/>
                </a:cxn>
                <a:cxn ang="0">
                  <a:pos x="484" y="702"/>
                </a:cxn>
              </a:cxnLst>
              <a:rect l="0" t="0" r="r" b="b"/>
              <a:pathLst>
                <a:path w="484" h="702">
                  <a:moveTo>
                    <a:pt x="0" y="0"/>
                  </a:moveTo>
                  <a:lnTo>
                    <a:pt x="0" y="411"/>
                  </a:lnTo>
                  <a:lnTo>
                    <a:pt x="484" y="411"/>
                  </a:lnTo>
                  <a:lnTo>
                    <a:pt x="484" y="702"/>
                  </a:lnTo>
                </a:path>
              </a:pathLst>
            </a:custGeom>
            <a:noFill/>
            <a:ln w="38100" cap="flat" cmpd="sng">
              <a:solidFill>
                <a:srgbClr val="A50021"/>
              </a:solidFill>
              <a:prstDash val="solid"/>
              <a:round/>
              <a:headEnd type="none" w="med" len="med"/>
              <a:tailEnd type="stealth" w="lg" len="lg"/>
            </a:ln>
            <a:effectLst/>
          </p:spPr>
          <p:txBody>
            <a:bodyPr wrap="none" anchor="ctr"/>
            <a:lstStyle/>
            <a:p>
              <a:endParaRPr lang="en-US"/>
            </a:p>
          </p:txBody>
        </p:sp>
        <p:sp>
          <p:nvSpPr>
            <p:cNvPr id="345137" name="Freeform 49"/>
            <p:cNvSpPr>
              <a:spLocks/>
            </p:cNvSpPr>
            <p:nvPr/>
          </p:nvSpPr>
          <p:spPr bwMode="auto">
            <a:xfrm flipH="1">
              <a:off x="3315" y="1579"/>
              <a:ext cx="920" cy="702"/>
            </a:xfrm>
            <a:custGeom>
              <a:avLst/>
              <a:gdLst/>
              <a:ahLst/>
              <a:cxnLst>
                <a:cxn ang="0">
                  <a:pos x="0" y="0"/>
                </a:cxn>
                <a:cxn ang="0">
                  <a:pos x="0" y="411"/>
                </a:cxn>
                <a:cxn ang="0">
                  <a:pos x="484" y="411"/>
                </a:cxn>
                <a:cxn ang="0">
                  <a:pos x="484" y="702"/>
                </a:cxn>
              </a:cxnLst>
              <a:rect l="0" t="0" r="r" b="b"/>
              <a:pathLst>
                <a:path w="484" h="702">
                  <a:moveTo>
                    <a:pt x="0" y="0"/>
                  </a:moveTo>
                  <a:lnTo>
                    <a:pt x="0" y="411"/>
                  </a:lnTo>
                  <a:lnTo>
                    <a:pt x="484" y="411"/>
                  </a:lnTo>
                  <a:lnTo>
                    <a:pt x="484" y="702"/>
                  </a:lnTo>
                </a:path>
              </a:pathLst>
            </a:custGeom>
            <a:noFill/>
            <a:ln w="38100" cap="flat" cmpd="sng">
              <a:solidFill>
                <a:srgbClr val="A50021"/>
              </a:solidFill>
              <a:prstDash val="solid"/>
              <a:round/>
              <a:headEnd type="none" w="med" len="med"/>
              <a:tailEnd type="stealth" w="lg" len="lg"/>
            </a:ln>
            <a:effectLst/>
          </p:spPr>
          <p:txBody>
            <a:bodyPr wrap="none" anchor="ctr"/>
            <a:lstStyle/>
            <a:p>
              <a:endParaRPr lang="en-US"/>
            </a:p>
          </p:txBody>
        </p:sp>
      </p:grpSp>
      <p:sp>
        <p:nvSpPr>
          <p:cNvPr id="345138" name="Line 50"/>
          <p:cNvSpPr>
            <a:spLocks noChangeShapeType="1"/>
          </p:cNvSpPr>
          <p:nvPr/>
        </p:nvSpPr>
        <p:spPr bwMode="auto">
          <a:xfrm>
            <a:off x="2651125" y="4081463"/>
            <a:ext cx="768350" cy="0"/>
          </a:xfrm>
          <a:prstGeom prst="line">
            <a:avLst/>
          </a:prstGeom>
          <a:noFill/>
          <a:ln w="38100">
            <a:solidFill>
              <a:srgbClr val="A50021"/>
            </a:solidFill>
            <a:round/>
            <a:headEnd/>
            <a:tailEnd type="stealth" w="lg" len="lg"/>
          </a:ln>
          <a:effectLst/>
        </p:spPr>
        <p:txBody>
          <a:bodyPr wrap="none" anchor="ctr"/>
          <a:lstStyle/>
          <a:p>
            <a:endParaRPr lang="en-US"/>
          </a:p>
        </p:txBody>
      </p:sp>
      <p:sp>
        <p:nvSpPr>
          <p:cNvPr id="345139" name="Line 51"/>
          <p:cNvSpPr>
            <a:spLocks noChangeShapeType="1"/>
          </p:cNvSpPr>
          <p:nvPr/>
        </p:nvSpPr>
        <p:spPr bwMode="auto">
          <a:xfrm>
            <a:off x="5570538" y="4113213"/>
            <a:ext cx="576262" cy="0"/>
          </a:xfrm>
          <a:prstGeom prst="line">
            <a:avLst/>
          </a:prstGeom>
          <a:noFill/>
          <a:ln w="38100">
            <a:solidFill>
              <a:srgbClr val="A50021"/>
            </a:solidFill>
            <a:round/>
            <a:headEnd/>
            <a:tailEnd type="stealth" w="lg" len="lg"/>
          </a:ln>
          <a:effectLst/>
        </p:spPr>
        <p:txBody>
          <a:bodyPr wrap="none" anchor="ctr"/>
          <a:lstStyle/>
          <a:p>
            <a:endParaRPr lang="en-US"/>
          </a:p>
        </p:txBody>
      </p:sp>
      <p:sp>
        <p:nvSpPr>
          <p:cNvPr id="345140" name="Line 52"/>
          <p:cNvSpPr>
            <a:spLocks noChangeShapeType="1"/>
          </p:cNvSpPr>
          <p:nvPr/>
        </p:nvSpPr>
        <p:spPr bwMode="auto">
          <a:xfrm>
            <a:off x="8258175" y="4081463"/>
            <a:ext cx="730250" cy="0"/>
          </a:xfrm>
          <a:prstGeom prst="line">
            <a:avLst/>
          </a:prstGeom>
          <a:noFill/>
          <a:ln w="38100">
            <a:solidFill>
              <a:srgbClr val="A50021"/>
            </a:solidFill>
            <a:round/>
            <a:headEnd/>
            <a:tailEnd type="stealth" w="lg" len="lg"/>
          </a:ln>
          <a:effectLst/>
        </p:spPr>
        <p:txBody>
          <a:bodyPr wrap="none" anchor="ctr"/>
          <a:lstStyle/>
          <a:p>
            <a:endParaRPr lang="en-US"/>
          </a:p>
        </p:txBody>
      </p:sp>
      <p:pic>
        <p:nvPicPr>
          <p:cNvPr id="345143" name="Picture 55" descr="j0078624[1]"/>
          <p:cNvPicPr>
            <a:picLocks noChangeAspect="1" noChangeArrowheads="1"/>
          </p:cNvPicPr>
          <p:nvPr/>
        </p:nvPicPr>
        <p:blipFill>
          <a:blip r:embed="rId4"/>
          <a:srcRect/>
          <a:stretch>
            <a:fillRect/>
          </a:stretch>
        </p:blipFill>
        <p:spPr bwMode="auto">
          <a:xfrm>
            <a:off x="8185150" y="3082925"/>
            <a:ext cx="957263" cy="896938"/>
          </a:xfrm>
          <a:prstGeom prst="rect">
            <a:avLst/>
          </a:prstGeom>
          <a:noFill/>
        </p:spPr>
      </p:pic>
      <p:sp>
        <p:nvSpPr>
          <p:cNvPr id="345147" name="Line 59"/>
          <p:cNvSpPr>
            <a:spLocks noChangeShapeType="1"/>
          </p:cNvSpPr>
          <p:nvPr/>
        </p:nvSpPr>
        <p:spPr bwMode="auto">
          <a:xfrm>
            <a:off x="8566150" y="4081463"/>
            <a:ext cx="0" cy="1690687"/>
          </a:xfrm>
          <a:prstGeom prst="line">
            <a:avLst/>
          </a:prstGeom>
          <a:noFill/>
          <a:ln w="38100">
            <a:solidFill>
              <a:srgbClr val="A50021"/>
            </a:solidFill>
            <a:round/>
            <a:headEnd/>
            <a:tailEnd/>
          </a:ln>
          <a:effectLst/>
        </p:spPr>
        <p:txBody>
          <a:bodyPr wrap="none" anchor="ctr"/>
          <a:lstStyle/>
          <a:p>
            <a:endParaRPr lang="en-US"/>
          </a:p>
        </p:txBody>
      </p:sp>
      <p:sp>
        <p:nvSpPr>
          <p:cNvPr id="345148" name="Line 60"/>
          <p:cNvSpPr>
            <a:spLocks noChangeShapeType="1"/>
          </p:cNvSpPr>
          <p:nvPr/>
        </p:nvSpPr>
        <p:spPr bwMode="auto">
          <a:xfrm>
            <a:off x="693738" y="4089400"/>
            <a:ext cx="0" cy="1690688"/>
          </a:xfrm>
          <a:prstGeom prst="line">
            <a:avLst/>
          </a:prstGeom>
          <a:noFill/>
          <a:ln w="38100">
            <a:solidFill>
              <a:srgbClr val="A50021"/>
            </a:solidFill>
            <a:round/>
            <a:headEnd type="stealth" w="lg" len="lg"/>
            <a:tailEnd type="none" w="lg" len="lg"/>
          </a:ln>
          <a:effectLst/>
        </p:spPr>
        <p:txBody>
          <a:bodyPr wrap="none" anchor="ctr"/>
          <a:lstStyle/>
          <a:p>
            <a:endParaRPr lang="en-US"/>
          </a:p>
        </p:txBody>
      </p:sp>
      <p:sp>
        <p:nvSpPr>
          <p:cNvPr id="345149" name="Line 61"/>
          <p:cNvSpPr>
            <a:spLocks noChangeShapeType="1"/>
          </p:cNvSpPr>
          <p:nvPr/>
        </p:nvSpPr>
        <p:spPr bwMode="auto">
          <a:xfrm flipH="1">
            <a:off x="693738" y="5772150"/>
            <a:ext cx="7872412" cy="0"/>
          </a:xfrm>
          <a:prstGeom prst="line">
            <a:avLst/>
          </a:prstGeom>
          <a:noFill/>
          <a:ln w="38100">
            <a:solidFill>
              <a:srgbClr val="A50021"/>
            </a:solidFill>
            <a:round/>
            <a:headEnd/>
            <a:tailEnd/>
          </a:ln>
          <a:effectLst/>
        </p:spPr>
        <p:txBody>
          <a:bodyPr wrap="none" anchor="ctr"/>
          <a:lstStyle/>
          <a:p>
            <a:endParaRPr lang="en-US"/>
          </a:p>
        </p:txBody>
      </p:sp>
      <p:sp>
        <p:nvSpPr>
          <p:cNvPr id="345150" name="Text Box 62"/>
          <p:cNvSpPr txBox="1">
            <a:spLocks noChangeArrowheads="1"/>
          </p:cNvSpPr>
          <p:nvPr/>
        </p:nvSpPr>
        <p:spPr bwMode="auto">
          <a:xfrm>
            <a:off x="3825875" y="5775325"/>
            <a:ext cx="1436688" cy="457200"/>
          </a:xfrm>
          <a:prstGeom prst="rect">
            <a:avLst/>
          </a:prstGeom>
          <a:noFill/>
          <a:ln w="38100" algn="ctr">
            <a:noFill/>
            <a:miter lim="800000"/>
            <a:headEnd/>
            <a:tailEnd/>
          </a:ln>
          <a:effectLst/>
        </p:spPr>
        <p:txBody>
          <a:bodyPr wrap="none">
            <a:spAutoFit/>
          </a:bodyPr>
          <a:lstStyle/>
          <a:p>
            <a:r>
              <a:rPr lang="en-US" b="1">
                <a:solidFill>
                  <a:srgbClr val="A50021"/>
                </a:solidFill>
                <a:latin typeface="Times New Roman" pitchFamily="18" charset="0"/>
              </a:rPr>
              <a:t>Feedback</a:t>
            </a:r>
          </a:p>
        </p:txBody>
      </p:sp>
      <p:pic>
        <p:nvPicPr>
          <p:cNvPr id="345152" name="Picture 64" descr="j0078727[1]"/>
          <p:cNvPicPr>
            <a:picLocks noChangeAspect="1" noChangeArrowheads="1"/>
          </p:cNvPicPr>
          <p:nvPr/>
        </p:nvPicPr>
        <p:blipFill>
          <a:blip r:embed="rId5"/>
          <a:srcRect/>
          <a:stretch>
            <a:fillRect/>
          </a:stretch>
        </p:blipFill>
        <p:spPr bwMode="auto">
          <a:xfrm flipH="1">
            <a:off x="5072063" y="4503738"/>
            <a:ext cx="1420812" cy="981075"/>
          </a:xfrm>
          <a:prstGeom prst="rect">
            <a:avLst/>
          </a:prstGeom>
          <a:noFill/>
        </p:spPr>
      </p:pic>
      <p:pic>
        <p:nvPicPr>
          <p:cNvPr id="345154" name="Picture 66" descr="j0078732[1]"/>
          <p:cNvPicPr>
            <a:picLocks noChangeAspect="1" noChangeArrowheads="1"/>
          </p:cNvPicPr>
          <p:nvPr/>
        </p:nvPicPr>
        <p:blipFill>
          <a:blip r:embed="rId6"/>
          <a:srcRect/>
          <a:stretch>
            <a:fillRect/>
          </a:stretch>
        </p:blipFill>
        <p:spPr bwMode="auto">
          <a:xfrm>
            <a:off x="2732088" y="4351338"/>
            <a:ext cx="725487" cy="1036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5096"/>
                                        </p:tgtEl>
                                        <p:attrNameLst>
                                          <p:attrName>style.visibility</p:attrName>
                                        </p:attrNameLst>
                                      </p:cBhvr>
                                      <p:to>
                                        <p:strVal val="visible"/>
                                      </p:to>
                                    </p:set>
                                    <p:animEffect transition="in" filter="wipe(left)">
                                      <p:cBhvr>
                                        <p:cTn id="7" dur="500"/>
                                        <p:tgtEl>
                                          <p:spTgt spid="34509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45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5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5154"/>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345138"/>
                                        </p:tgtEl>
                                        <p:attrNameLst>
                                          <p:attrName>style.visibility</p:attrName>
                                        </p:attrNameLst>
                                      </p:cBhvr>
                                      <p:to>
                                        <p:strVal val="visible"/>
                                      </p:to>
                                    </p:set>
                                    <p:animEffect transition="in" filter="wipe(left)">
                                      <p:cBhvr>
                                        <p:cTn id="22" dur="500"/>
                                        <p:tgtEl>
                                          <p:spTgt spid="34513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5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51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5152"/>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grpId="0" nodeType="afterEffect">
                                  <p:stCondLst>
                                    <p:cond delay="0"/>
                                  </p:stCondLst>
                                  <p:childTnLst>
                                    <p:set>
                                      <p:cBhvr>
                                        <p:cTn id="37" dur="1" fill="hold">
                                          <p:stCondLst>
                                            <p:cond delay="0"/>
                                          </p:stCondLst>
                                        </p:cTn>
                                        <p:tgtEl>
                                          <p:spTgt spid="345139"/>
                                        </p:tgtEl>
                                        <p:attrNameLst>
                                          <p:attrName>style.visibility</p:attrName>
                                        </p:attrNameLst>
                                      </p:cBhvr>
                                      <p:to>
                                        <p:strVal val="visible"/>
                                      </p:to>
                                    </p:set>
                                    <p:animEffect transition="in" filter="wipe(left)">
                                      <p:cBhvr>
                                        <p:cTn id="38" dur="500"/>
                                        <p:tgtEl>
                                          <p:spTgt spid="345139"/>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51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51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45140"/>
                                        </p:tgtEl>
                                        <p:attrNameLst>
                                          <p:attrName>style.visibility</p:attrName>
                                        </p:attrNameLst>
                                      </p:cBhvr>
                                      <p:to>
                                        <p:strVal val="visible"/>
                                      </p:to>
                                    </p:set>
                                    <p:animEffect transition="in" filter="wipe(left)">
                                      <p:cBhvr>
                                        <p:cTn id="51" dur="500"/>
                                        <p:tgtEl>
                                          <p:spTgt spid="345140"/>
                                        </p:tgtEl>
                                      </p:cBhvr>
                                    </p:animEffect>
                                  </p:childTnLst>
                                </p:cTn>
                              </p:par>
                            </p:childTnLst>
                          </p:cTn>
                        </p:par>
                        <p:par>
                          <p:cTn id="52" fill="hold">
                            <p:stCondLst>
                              <p:cond delay="500"/>
                            </p:stCondLst>
                            <p:childTnLst>
                              <p:par>
                                <p:cTn id="53" presetID="1" presetClass="entr" presetSubtype="0" fill="hold" nodeType="afterEffect">
                                  <p:stCondLst>
                                    <p:cond delay="0"/>
                                  </p:stCondLst>
                                  <p:childTnLst>
                                    <p:set>
                                      <p:cBhvr>
                                        <p:cTn id="54" dur="1" fill="hold">
                                          <p:stCondLst>
                                            <p:cond delay="0"/>
                                          </p:stCondLst>
                                        </p:cTn>
                                        <p:tgtEl>
                                          <p:spTgt spid="3451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345147"/>
                                        </p:tgtEl>
                                        <p:attrNameLst>
                                          <p:attrName>style.visibility</p:attrName>
                                        </p:attrNameLst>
                                      </p:cBhvr>
                                      <p:to>
                                        <p:strVal val="visible"/>
                                      </p:to>
                                    </p:set>
                                    <p:animEffect transition="in" filter="wipe(up)">
                                      <p:cBhvr>
                                        <p:cTn id="59" dur="500"/>
                                        <p:tgtEl>
                                          <p:spTgt spid="345147"/>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345149"/>
                                        </p:tgtEl>
                                        <p:attrNameLst>
                                          <p:attrName>style.visibility</p:attrName>
                                        </p:attrNameLst>
                                      </p:cBhvr>
                                      <p:to>
                                        <p:strVal val="visible"/>
                                      </p:to>
                                    </p:set>
                                    <p:animEffect transition="in" filter="wipe(right)">
                                      <p:cBhvr>
                                        <p:cTn id="63" dur="500"/>
                                        <p:tgtEl>
                                          <p:spTgt spid="345149"/>
                                        </p:tgtEl>
                                      </p:cBhvr>
                                    </p:animEffect>
                                  </p:childTnLst>
                                </p:cTn>
                              </p:par>
                            </p:childTnLst>
                          </p:cTn>
                        </p:par>
                        <p:par>
                          <p:cTn id="64" fill="hold">
                            <p:stCondLst>
                              <p:cond delay="1000"/>
                            </p:stCondLst>
                            <p:childTnLst>
                              <p:par>
                                <p:cTn id="65" presetID="22" presetClass="entr" presetSubtype="4" fill="hold" grpId="0" nodeType="afterEffect">
                                  <p:stCondLst>
                                    <p:cond delay="0"/>
                                  </p:stCondLst>
                                  <p:childTnLst>
                                    <p:set>
                                      <p:cBhvr>
                                        <p:cTn id="66" dur="1" fill="hold">
                                          <p:stCondLst>
                                            <p:cond delay="0"/>
                                          </p:stCondLst>
                                        </p:cTn>
                                        <p:tgtEl>
                                          <p:spTgt spid="345148"/>
                                        </p:tgtEl>
                                        <p:attrNameLst>
                                          <p:attrName>style.visibility</p:attrName>
                                        </p:attrNameLst>
                                      </p:cBhvr>
                                      <p:to>
                                        <p:strVal val="visible"/>
                                      </p:to>
                                    </p:set>
                                    <p:animEffect transition="in" filter="wipe(down)">
                                      <p:cBhvr>
                                        <p:cTn id="67" dur="500"/>
                                        <p:tgtEl>
                                          <p:spTgt spid="345148"/>
                                        </p:tgtEl>
                                      </p:cBhvr>
                                    </p:animEffec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0"/>
                                          </p:stCondLst>
                                        </p:cTn>
                                        <p:tgtEl>
                                          <p:spTgt spid="345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6" grpId="0" animBg="1"/>
      <p:bldP spid="345138" grpId="0" animBg="1"/>
      <p:bldP spid="345139" grpId="0" animBg="1"/>
      <p:bldP spid="345140" grpId="0" animBg="1"/>
      <p:bldP spid="345147" grpId="0" animBg="1"/>
      <p:bldP spid="345148" grpId="0" animBg="1"/>
      <p:bldP spid="345149" grpId="0" animBg="1"/>
      <p:bldP spid="34515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4B9D487-6044-4E46-9A1F-2835F44CF1B0}" type="slidenum">
              <a:rPr lang="en-US" altLang="ko-KR"/>
              <a:pPr/>
              <a:t>126</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81954" name="Rectangle 2"/>
          <p:cNvSpPr>
            <a:spLocks noGrp="1" noChangeArrowheads="1"/>
          </p:cNvSpPr>
          <p:nvPr>
            <p:ph type="title"/>
          </p:nvPr>
        </p:nvSpPr>
        <p:spPr/>
        <p:txBody>
          <a:bodyPr/>
          <a:lstStyle/>
          <a:p>
            <a:r>
              <a:rPr lang="en-US" sz="2800"/>
              <a:t>Summary (2)</a:t>
            </a:r>
            <a:endParaRPr lang="en-US" sz="2400">
              <a:solidFill>
                <a:schemeClr val="hlink"/>
              </a:solidFill>
            </a:endParaRPr>
          </a:p>
        </p:txBody>
      </p:sp>
      <p:sp>
        <p:nvSpPr>
          <p:cNvPr id="381955" name="Rectangle 3"/>
          <p:cNvSpPr>
            <a:spLocks noGrp="1" noChangeArrowheads="1"/>
          </p:cNvSpPr>
          <p:nvPr>
            <p:ph type="body" idx="1"/>
          </p:nvPr>
        </p:nvSpPr>
        <p:spPr>
          <a:xfrm>
            <a:off x="385763" y="893763"/>
            <a:ext cx="8153400" cy="5391150"/>
          </a:xfrm>
        </p:spPr>
        <p:txBody>
          <a:bodyPr/>
          <a:lstStyle/>
          <a:p>
            <a:pPr>
              <a:buFont typeface="Wingdings" pitchFamily="2" charset="2"/>
              <a:buChar char="n"/>
            </a:pPr>
            <a:r>
              <a:rPr lang="en-US" b="0" dirty="0"/>
              <a:t>Location privacy is a major obstacle in ubiquitous deployment of location-based services</a:t>
            </a:r>
          </a:p>
          <a:p>
            <a:pPr>
              <a:buFont typeface="Wingdings" pitchFamily="2" charset="2"/>
              <a:buChar char="n"/>
            </a:pPr>
            <a:endParaRPr lang="en-US" sz="1200" b="0" dirty="0"/>
          </a:p>
          <a:p>
            <a:pPr>
              <a:buFont typeface="Wingdings" pitchFamily="2" charset="2"/>
              <a:buChar char="n"/>
            </a:pPr>
            <a:r>
              <a:rPr lang="en-US" b="0" dirty="0"/>
              <a:t>Major privacy threats with real life scenarios are currently taking place due to the use of location-detection devices</a:t>
            </a:r>
          </a:p>
          <a:p>
            <a:pPr>
              <a:buFont typeface="Wingdings" pitchFamily="2" charset="2"/>
              <a:buChar char="n"/>
            </a:pPr>
            <a:endParaRPr lang="en-US" sz="1200" b="0" dirty="0"/>
          </a:p>
          <a:p>
            <a:pPr>
              <a:buFont typeface="Wingdings" pitchFamily="2" charset="2"/>
              <a:buChar char="n"/>
            </a:pPr>
            <a:r>
              <a:rPr lang="en-US" b="0" dirty="0"/>
              <a:t>Several social studies indicate that users become more aware about their privacy</a:t>
            </a:r>
          </a:p>
          <a:p>
            <a:pPr>
              <a:buFont typeface="Wingdings" pitchFamily="2" charset="2"/>
              <a:buChar char="n"/>
            </a:pPr>
            <a:endParaRPr lang="en-US" sz="1200" b="0" dirty="0"/>
          </a:p>
          <a:p>
            <a:pPr>
              <a:buFont typeface="Wingdings" pitchFamily="2" charset="2"/>
              <a:buChar char="n"/>
            </a:pPr>
            <a:r>
              <a:rPr lang="en-US" b="0" dirty="0"/>
              <a:t>Location privacy is significantly different from database privacy as the aim to protect incoming data and queries not the stored data</a:t>
            </a:r>
          </a:p>
          <a:p>
            <a:pPr>
              <a:buFont typeface="Wingdings" pitchFamily="2" charset="2"/>
              <a:buChar char="n"/>
            </a:pPr>
            <a:endParaRPr lang="en-US" sz="1200" b="0" dirty="0"/>
          </a:p>
          <a:p>
            <a:pPr>
              <a:buFont typeface="Wingdings" pitchFamily="2" charset="2"/>
              <a:buChar char="n"/>
            </a:pPr>
            <a:r>
              <a:rPr lang="en-US" b="0" dirty="0"/>
              <a:t>Three main architectures for location </a:t>
            </a:r>
            <a:r>
              <a:rPr lang="en-US" b="0" dirty="0" err="1"/>
              <a:t>anonymization</a:t>
            </a:r>
            <a:r>
              <a:rPr lang="en-US" b="0" dirty="0"/>
              <a:t>: </a:t>
            </a:r>
            <a:r>
              <a:rPr lang="en-US" b="0" dirty="0" smtClean="0"/>
              <a:t>client-server architecture</a:t>
            </a:r>
            <a:r>
              <a:rPr lang="en-US" b="0" dirty="0"/>
              <a:t>, </a:t>
            </a:r>
            <a:r>
              <a:rPr lang="en-US" b="0" dirty="0" smtClean="0"/>
              <a:t>third trusted party</a:t>
            </a:r>
            <a:r>
              <a:rPr lang="en-US" b="0" dirty="0" smtClean="0"/>
              <a:t> </a:t>
            </a:r>
            <a:r>
              <a:rPr lang="en-US" b="0" dirty="0"/>
              <a:t>architecture, and peer-to-peer architecture</a:t>
            </a:r>
          </a:p>
          <a:p>
            <a:pPr>
              <a:buFont typeface="Wingdings" pitchFamily="2" charset="2"/>
              <a:buChar char="n"/>
            </a:pPr>
            <a:endParaRPr lang="en-US" b="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DF8DEA6-F04A-4D6B-8C57-77570F9DCA6A}" type="slidenum">
              <a:rPr lang="en-US" altLang="ko-KR"/>
              <a:pPr/>
              <a:t>127</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50562" name="Rectangle 2"/>
          <p:cNvSpPr>
            <a:spLocks noGrp="1" noChangeArrowheads="1"/>
          </p:cNvSpPr>
          <p:nvPr>
            <p:ph type="title"/>
          </p:nvPr>
        </p:nvSpPr>
        <p:spPr/>
        <p:txBody>
          <a:bodyPr/>
          <a:lstStyle/>
          <a:p>
            <a:r>
              <a:rPr lang="en-US" sz="2800"/>
              <a:t>Summary (3)</a:t>
            </a:r>
            <a:endParaRPr lang="en-US" sz="2400">
              <a:solidFill>
                <a:schemeClr val="hlink"/>
              </a:solidFill>
            </a:endParaRPr>
          </a:p>
        </p:txBody>
      </p:sp>
      <p:sp>
        <p:nvSpPr>
          <p:cNvPr id="450563" name="Rectangle 3"/>
          <p:cNvSpPr>
            <a:spLocks noGrp="1" noChangeArrowheads="1"/>
          </p:cNvSpPr>
          <p:nvPr>
            <p:ph type="body" idx="1"/>
          </p:nvPr>
        </p:nvSpPr>
        <p:spPr>
          <a:xfrm>
            <a:off x="533400" y="971550"/>
            <a:ext cx="8153400" cy="5391150"/>
          </a:xfrm>
        </p:spPr>
        <p:txBody>
          <a:bodyPr/>
          <a:lstStyle/>
          <a:p>
            <a:pPr>
              <a:lnSpc>
                <a:spcPct val="90000"/>
              </a:lnSpc>
              <a:buFont typeface="Wingdings" pitchFamily="2" charset="2"/>
              <a:buChar char="n"/>
            </a:pPr>
            <a:r>
              <a:rPr lang="en-US" b="0"/>
              <a:t>Adversary attacks may aim to obtain data about user location information or linking location/query updates</a:t>
            </a:r>
          </a:p>
          <a:p>
            <a:pPr>
              <a:lnSpc>
                <a:spcPct val="90000"/>
              </a:lnSpc>
              <a:buFont typeface="Wingdings" pitchFamily="2" charset="2"/>
              <a:buChar char="n"/>
            </a:pPr>
            <a:endParaRPr lang="en-US" b="0"/>
          </a:p>
          <a:p>
            <a:pPr>
              <a:lnSpc>
                <a:spcPct val="90000"/>
              </a:lnSpc>
              <a:buFont typeface="Wingdings" pitchFamily="2" charset="2"/>
              <a:buChar char="n"/>
            </a:pPr>
            <a:r>
              <a:rPr lang="en-US" b="0"/>
              <a:t>Three attack models are discussed: location distribution attack, maximum movement boundary attack, and query tracking attacks</a:t>
            </a:r>
          </a:p>
          <a:p>
            <a:pPr>
              <a:lnSpc>
                <a:spcPct val="90000"/>
              </a:lnSpc>
              <a:buFont typeface="Wingdings" pitchFamily="2" charset="2"/>
              <a:buChar char="n"/>
            </a:pPr>
            <a:endParaRPr lang="en-US" b="0"/>
          </a:p>
          <a:p>
            <a:pPr>
              <a:lnSpc>
                <a:spcPct val="90000"/>
              </a:lnSpc>
              <a:buFont typeface="Wingdings" pitchFamily="2" charset="2"/>
              <a:buChar char="n"/>
            </a:pPr>
            <a:r>
              <a:rPr lang="en-US" b="0"/>
              <a:t>Three novel types of queries are discussed: private queries over public data, public queries over public data, and private queries over private data </a:t>
            </a:r>
          </a:p>
          <a:p>
            <a:pPr>
              <a:lnSpc>
                <a:spcPct val="90000"/>
              </a:lnSpc>
              <a:buFont typeface="Wingdings" pitchFamily="2" charset="2"/>
              <a:buChar char="n"/>
            </a:pPr>
            <a:endParaRPr lang="en-US" b="0"/>
          </a:p>
          <a:p>
            <a:pPr>
              <a:lnSpc>
                <a:spcPct val="90000"/>
              </a:lnSpc>
              <a:buFont typeface="Wingdings" pitchFamily="2" charset="2"/>
              <a:buChar char="n"/>
            </a:pPr>
            <a:r>
              <a:rPr lang="en-US" b="0"/>
              <a:t>Probabilistic query processors and querying uncertain data approaches can be utilized to support privacy-aware query processors</a:t>
            </a:r>
            <a:endParaRPr lang="en-US" sz="280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2E4E16-5E60-4C98-A94D-23CB64A54081}" type="slidenum">
              <a:rPr lang="en-US" altLang="ko-KR"/>
              <a:pPr/>
              <a:t>128</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48514" name="Rectangle 2"/>
          <p:cNvSpPr>
            <a:spLocks noGrp="1" noChangeArrowheads="1"/>
          </p:cNvSpPr>
          <p:nvPr>
            <p:ph type="title"/>
          </p:nvPr>
        </p:nvSpPr>
        <p:spPr/>
        <p:txBody>
          <a:bodyPr/>
          <a:lstStyle/>
          <a:p>
            <a:r>
              <a:rPr lang="en-US"/>
              <a:t>Tutorial Outline</a:t>
            </a:r>
          </a:p>
        </p:txBody>
      </p:sp>
      <p:sp>
        <p:nvSpPr>
          <p:cNvPr id="448515" name="Rectangle 3"/>
          <p:cNvSpPr>
            <a:spLocks noGrp="1" noChangeArrowheads="1"/>
          </p:cNvSpPr>
          <p:nvPr>
            <p:ph type="body" idx="1"/>
          </p:nvPr>
        </p:nvSpPr>
        <p:spPr>
          <a:xfrm>
            <a:off x="501650" y="1201738"/>
            <a:ext cx="8410575" cy="5299075"/>
          </a:xfrm>
        </p:spPr>
        <p:txBody>
          <a:bodyPr/>
          <a:lstStyle/>
          <a:p>
            <a:pPr>
              <a:buFont typeface="Wingdings" pitchFamily="2" charset="2"/>
              <a:buChar char="n"/>
            </a:pPr>
            <a:r>
              <a:rPr lang="en-US"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buFont typeface="Wingdings" pitchFamily="2" charset="2"/>
              <a:buChar char="n"/>
            </a:pPr>
            <a:endParaRPr lang="en-US" sz="14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buFont typeface="Wingdings" pitchFamily="2" charset="2"/>
              <a:buNone/>
            </a:pPr>
            <a:r>
              <a:rPr lang="en-US" sz="2200" b="1" dirty="0">
                <a:solidFill>
                  <a:schemeClr val="bg2"/>
                </a:solidFill>
              </a:rPr>
              <a:t>	</a:t>
            </a:r>
          </a:p>
          <a:p>
            <a:pPr>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III: Privacy Attack Models</a:t>
            </a:r>
            <a:endParaRPr lang="en-US" sz="26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endParaRPr lang="en-US" sz="2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IV: Privacy-aware Location-based Query Processing</a:t>
            </a:r>
          </a:p>
          <a:p>
            <a:pPr lvl="1">
              <a:buFont typeface="Wingdings" pitchFamily="2" charset="2"/>
              <a:buNone/>
            </a:pPr>
            <a:endParaRPr lang="en-US" dirty="0">
              <a:solidFill>
                <a:srgbClr val="CC0000"/>
              </a:solidFill>
            </a:endParaRPr>
          </a:p>
          <a:p>
            <a:pPr>
              <a:buFont typeface="Wingdings" pitchFamily="2" charset="2"/>
              <a:buChar char="n"/>
            </a:pPr>
            <a:r>
              <a:rPr lang="en-US" dirty="0">
                <a:solidFill>
                  <a:srgbClr val="CC0000"/>
                </a:solidFill>
              </a:rPr>
              <a:t>PART V: </a:t>
            </a:r>
            <a:r>
              <a:rPr lang="en-US" dirty="0"/>
              <a:t>Summary and Future Research Directions</a:t>
            </a:r>
          </a:p>
          <a:p>
            <a:pPr lvl="1">
              <a:buFont typeface="Wingdings" pitchFamily="2" charset="2"/>
              <a:buChar char="n"/>
            </a:pPr>
            <a:r>
              <a:rPr lang="en-US" dirty="0" smtClean="0"/>
              <a:t>Topics Not </a:t>
            </a:r>
            <a:r>
              <a:rPr lang="en-US" dirty="0" smtClean="0"/>
              <a:t>C</a:t>
            </a:r>
            <a:r>
              <a:rPr lang="en-US" dirty="0" smtClean="0"/>
              <a:t>overed in this Tutorial</a:t>
            </a:r>
          </a:p>
          <a:p>
            <a:pPr lvl="1">
              <a:buFont typeface="Wingdings" pitchFamily="2" charset="2"/>
              <a:buChar char="n"/>
            </a:pPr>
            <a:r>
              <a:rPr lang="en-US" dirty="0" smtClean="0"/>
              <a:t>Putting </a:t>
            </a:r>
            <a:r>
              <a:rPr lang="en-US" dirty="0"/>
              <a:t>Things Together</a:t>
            </a:r>
          </a:p>
          <a:p>
            <a:pPr lvl="1">
              <a:buFont typeface="Wingdings" pitchFamily="2" charset="2"/>
              <a:buChar char="n"/>
            </a:pPr>
            <a:r>
              <a:rPr lang="en-US" b="1" dirty="0">
                <a:solidFill>
                  <a:srgbClr val="C00000"/>
                </a:solidFill>
              </a:rPr>
              <a:t>Research Directions</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C33D3ED-B01A-424F-B8BF-04D4B91D34FA}" type="slidenum">
              <a:rPr lang="en-US" altLang="ko-KR"/>
              <a:pPr/>
              <a:t>129</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49538" name="Rectangle 2"/>
          <p:cNvSpPr>
            <a:spLocks noGrp="1" noChangeArrowheads="1"/>
          </p:cNvSpPr>
          <p:nvPr>
            <p:ph type="title"/>
          </p:nvPr>
        </p:nvSpPr>
        <p:spPr/>
        <p:txBody>
          <a:bodyPr/>
          <a:lstStyle/>
          <a:p>
            <a:r>
              <a:rPr lang="en-US" sz="2800"/>
              <a:t>Open Research Issues</a:t>
            </a:r>
            <a:br>
              <a:rPr lang="en-US" sz="2800"/>
            </a:br>
            <a:r>
              <a:rPr lang="en-US" sz="2400">
                <a:solidFill>
                  <a:schemeClr val="hlink"/>
                </a:solidFill>
              </a:rPr>
              <a:t>Social Science / HCI</a:t>
            </a:r>
          </a:p>
        </p:txBody>
      </p:sp>
      <p:sp>
        <p:nvSpPr>
          <p:cNvPr id="449539" name="Rectangle 3"/>
          <p:cNvSpPr>
            <a:spLocks noGrp="1" noChangeArrowheads="1"/>
          </p:cNvSpPr>
          <p:nvPr>
            <p:ph type="body" idx="1"/>
          </p:nvPr>
        </p:nvSpPr>
        <p:spPr/>
        <p:txBody>
          <a:bodyPr/>
          <a:lstStyle/>
          <a:p>
            <a:pPr>
              <a:lnSpc>
                <a:spcPct val="90000"/>
              </a:lnSpc>
              <a:buFont typeface="Wingdings" pitchFamily="2" charset="2"/>
              <a:buChar char="n"/>
            </a:pPr>
            <a:r>
              <a:rPr lang="en-US" b="0"/>
              <a:t>Realistic ways that users can utilize to express their privacy</a:t>
            </a:r>
          </a:p>
          <a:p>
            <a:pPr>
              <a:lnSpc>
                <a:spcPct val="90000"/>
              </a:lnSpc>
              <a:buFont typeface="Wingdings" pitchFamily="2" charset="2"/>
              <a:buChar char="n"/>
            </a:pPr>
            <a:endParaRPr lang="en-US" b="0"/>
          </a:p>
          <a:p>
            <a:pPr>
              <a:lnSpc>
                <a:spcPct val="90000"/>
              </a:lnSpc>
              <a:buFont typeface="Wingdings" pitchFamily="2" charset="2"/>
              <a:buChar char="n"/>
            </a:pPr>
            <a:r>
              <a:rPr lang="en-US" b="0"/>
              <a:t>Casual users really do not get the ideas of </a:t>
            </a:r>
            <a:r>
              <a:rPr lang="en-US" b="0" i="1"/>
              <a:t>anonymization</a:t>
            </a:r>
            <a:r>
              <a:rPr lang="en-US" b="0"/>
              <a:t>, </a:t>
            </a:r>
            <a:r>
              <a:rPr lang="en-US" b="0" i="1"/>
              <a:t>cloaking</a:t>
            </a:r>
            <a:r>
              <a:rPr lang="en-US" b="0"/>
              <a:t>, and </a:t>
            </a:r>
            <a:r>
              <a:rPr lang="en-US" b="0" i="1"/>
              <a:t>blurring</a:t>
            </a:r>
          </a:p>
          <a:p>
            <a:pPr>
              <a:lnSpc>
                <a:spcPct val="90000"/>
              </a:lnSpc>
              <a:buFont typeface="Wingdings" pitchFamily="2" charset="2"/>
              <a:buChar char="n"/>
            </a:pPr>
            <a:endParaRPr lang="en-US" b="0"/>
          </a:p>
          <a:p>
            <a:pPr>
              <a:lnSpc>
                <a:spcPct val="90000"/>
              </a:lnSpc>
              <a:buFont typeface="Wingdings" pitchFamily="2" charset="2"/>
              <a:buChar char="n"/>
            </a:pPr>
            <a:r>
              <a:rPr lang="en-US" b="0"/>
              <a:t>Providing models like </a:t>
            </a:r>
            <a:r>
              <a:rPr lang="en-US" b="0" i="1"/>
              <a:t>strict</a:t>
            </a:r>
            <a:r>
              <a:rPr lang="en-US" b="0"/>
              <a:t> privacy, </a:t>
            </a:r>
            <a:r>
              <a:rPr lang="en-US" b="0" i="1"/>
              <a:t>medium</a:t>
            </a:r>
            <a:r>
              <a:rPr lang="en-US" b="0"/>
              <a:t> privacy, </a:t>
            </a:r>
            <a:r>
              <a:rPr lang="en-US" b="0" i="1"/>
              <a:t>low</a:t>
            </a:r>
            <a:r>
              <a:rPr lang="en-US" b="0"/>
              <a:t> privacy, and </a:t>
            </a:r>
            <a:r>
              <a:rPr lang="en-US" b="0" i="1"/>
              <a:t>custom</a:t>
            </a:r>
            <a:r>
              <a:rPr lang="en-US" b="0"/>
              <a:t> privacy</a:t>
            </a:r>
          </a:p>
          <a:p>
            <a:pPr>
              <a:lnSpc>
                <a:spcPct val="90000"/>
              </a:lnSpc>
              <a:buFont typeface="Wingdings" pitchFamily="2" charset="2"/>
              <a:buChar char="n"/>
            </a:pPr>
            <a:endParaRPr lang="en-US" b="0"/>
          </a:p>
          <a:p>
            <a:pPr>
              <a:lnSpc>
                <a:spcPct val="90000"/>
              </a:lnSpc>
              <a:buFont typeface="Wingdings" pitchFamily="2" charset="2"/>
              <a:buChar char="n"/>
            </a:pPr>
            <a:r>
              <a:rPr lang="en-US" b="0"/>
              <a:t>Mapping from such predefined models to the technical terms (e.g., k-anonymity)</a:t>
            </a:r>
          </a:p>
          <a:p>
            <a:pPr>
              <a:lnSpc>
                <a:spcPct val="90000"/>
              </a:lnSpc>
              <a:buFont typeface="Wingdings" pitchFamily="2" charset="2"/>
              <a:buChar char="n"/>
            </a:pPr>
            <a:endParaRPr lang="en-US" b="0"/>
          </a:p>
          <a:p>
            <a:pPr>
              <a:lnSpc>
                <a:spcPct val="90000"/>
              </a:lnSpc>
              <a:buFont typeface="Wingdings" pitchFamily="2" charset="2"/>
              <a:buChar char="n"/>
            </a:pPr>
            <a:r>
              <a:rPr lang="en-US" b="0"/>
              <a:t>Adjusting user privacy requirements based on the received service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5490A328-BDBC-4999-9D30-7D58ADD3E511}" type="slidenum">
              <a:rPr lang="en-US" altLang="ko-KR"/>
              <a:pPr/>
              <a:t>13</a:t>
            </a:fld>
            <a:endParaRPr lang="en-US" altLang="ko-KR"/>
          </a:p>
        </p:txBody>
      </p:sp>
      <p:sp>
        <p:nvSpPr>
          <p:cNvPr id="17" name="Date Placeholder 4"/>
          <p:cNvSpPr>
            <a:spLocks noGrp="1"/>
          </p:cNvSpPr>
          <p:nvPr>
            <p:ph type="dt" sz="half" idx="11"/>
          </p:nvPr>
        </p:nvSpPr>
        <p:spPr/>
        <p:txBody>
          <a:bodyPr/>
          <a:lstStyle/>
          <a:p>
            <a:r>
              <a:rPr lang="en-US"/>
              <a:t>Tutorial: ICDM 2008</a:t>
            </a:r>
            <a:endParaRPr lang="en-US" altLang="ko-KR"/>
          </a:p>
        </p:txBody>
      </p:sp>
      <p:sp>
        <p:nvSpPr>
          <p:cNvPr id="18" name="Footer Placeholder 5"/>
          <p:cNvSpPr>
            <a:spLocks noGrp="1"/>
          </p:cNvSpPr>
          <p:nvPr>
            <p:ph type="ftr" sz="quarter" idx="12"/>
          </p:nvPr>
        </p:nvSpPr>
        <p:spPr/>
        <p:txBody>
          <a:bodyPr/>
          <a:lstStyle/>
          <a:p>
            <a:r>
              <a:rPr lang="en-US" altLang="ko-KR"/>
              <a:t>Mohamed F. Mokbel</a:t>
            </a:r>
          </a:p>
        </p:txBody>
      </p:sp>
      <p:sp>
        <p:nvSpPr>
          <p:cNvPr id="237570" name="Rectangle 2"/>
          <p:cNvSpPr>
            <a:spLocks noGrp="1" noChangeArrowheads="1"/>
          </p:cNvSpPr>
          <p:nvPr>
            <p:ph type="title"/>
          </p:nvPr>
        </p:nvSpPr>
        <p:spPr/>
        <p:txBody>
          <a:bodyPr/>
          <a:lstStyle/>
          <a:p>
            <a:r>
              <a:rPr lang="en-US"/>
              <a:t>Major Privacy Threats</a:t>
            </a:r>
          </a:p>
        </p:txBody>
      </p:sp>
      <p:sp>
        <p:nvSpPr>
          <p:cNvPr id="237571" name="Oval 3"/>
          <p:cNvSpPr>
            <a:spLocks noChangeArrowheads="1"/>
          </p:cNvSpPr>
          <p:nvPr/>
        </p:nvSpPr>
        <p:spPr bwMode="auto">
          <a:xfrm>
            <a:off x="3346450" y="3049588"/>
            <a:ext cx="2016125" cy="1657350"/>
          </a:xfrm>
          <a:prstGeom prst="ellipse">
            <a:avLst/>
          </a:prstGeom>
          <a:solidFill>
            <a:srgbClr val="FFFF00"/>
          </a:solidFill>
          <a:ln w="38100" algn="ctr">
            <a:solidFill>
              <a:srgbClr val="0000FF"/>
            </a:solidFill>
            <a:round/>
            <a:headEnd/>
            <a:tailEnd/>
          </a:ln>
          <a:effectLst/>
        </p:spPr>
        <p:txBody>
          <a:bodyPr wrap="none" anchor="ctr"/>
          <a:lstStyle/>
          <a:p>
            <a:endParaRPr lang="en-US"/>
          </a:p>
        </p:txBody>
      </p:sp>
      <p:pic>
        <p:nvPicPr>
          <p:cNvPr id="237572" name="Picture 4" descr="GPSMobile"/>
          <p:cNvPicPr>
            <a:picLocks noChangeAspect="1" noChangeArrowheads="1"/>
          </p:cNvPicPr>
          <p:nvPr/>
        </p:nvPicPr>
        <p:blipFill>
          <a:blip r:embed="rId3"/>
          <a:srcRect/>
          <a:stretch>
            <a:fillRect/>
          </a:stretch>
        </p:blipFill>
        <p:spPr bwMode="auto">
          <a:xfrm>
            <a:off x="2376488" y="1125538"/>
            <a:ext cx="865187" cy="900112"/>
          </a:xfrm>
          <a:prstGeom prst="rect">
            <a:avLst/>
          </a:prstGeom>
          <a:noFill/>
        </p:spPr>
      </p:pic>
      <p:pic>
        <p:nvPicPr>
          <p:cNvPr id="237573" name="Picture 5" descr="InCarGPS2"/>
          <p:cNvPicPr>
            <a:picLocks noChangeAspect="1" noChangeArrowheads="1"/>
          </p:cNvPicPr>
          <p:nvPr/>
        </p:nvPicPr>
        <p:blipFill>
          <a:blip r:embed="rId4"/>
          <a:srcRect/>
          <a:stretch>
            <a:fillRect/>
          </a:stretch>
        </p:blipFill>
        <p:spPr bwMode="auto">
          <a:xfrm>
            <a:off x="3563938" y="1125538"/>
            <a:ext cx="863600" cy="898525"/>
          </a:xfrm>
          <a:prstGeom prst="rect">
            <a:avLst/>
          </a:prstGeom>
          <a:noFill/>
        </p:spPr>
      </p:pic>
      <p:pic>
        <p:nvPicPr>
          <p:cNvPr id="237574" name="Picture 6" descr="PDA+GPS"/>
          <p:cNvPicPr>
            <a:picLocks noChangeAspect="1" noChangeArrowheads="1"/>
          </p:cNvPicPr>
          <p:nvPr/>
        </p:nvPicPr>
        <p:blipFill>
          <a:blip r:embed="rId5" cstate="print"/>
          <a:srcRect/>
          <a:stretch>
            <a:fillRect/>
          </a:stretch>
        </p:blipFill>
        <p:spPr bwMode="auto">
          <a:xfrm>
            <a:off x="4716463" y="1144588"/>
            <a:ext cx="857250" cy="915987"/>
          </a:xfrm>
          <a:prstGeom prst="rect">
            <a:avLst/>
          </a:prstGeom>
          <a:noFill/>
        </p:spPr>
      </p:pic>
      <p:pic>
        <p:nvPicPr>
          <p:cNvPr id="237575" name="Picture 7" descr="WhereAreYou"/>
          <p:cNvPicPr>
            <a:picLocks noChangeAspect="1" noChangeArrowheads="1"/>
          </p:cNvPicPr>
          <p:nvPr/>
        </p:nvPicPr>
        <p:blipFill>
          <a:blip r:embed="rId6"/>
          <a:srcRect/>
          <a:stretch>
            <a:fillRect/>
          </a:stretch>
        </p:blipFill>
        <p:spPr bwMode="auto">
          <a:xfrm>
            <a:off x="6227763" y="2822575"/>
            <a:ext cx="2411412" cy="2254250"/>
          </a:xfrm>
          <a:prstGeom prst="rect">
            <a:avLst/>
          </a:prstGeom>
          <a:noFill/>
        </p:spPr>
      </p:pic>
      <p:pic>
        <p:nvPicPr>
          <p:cNvPr id="237576" name="Picture 8" descr="IEEESpectrum"/>
          <p:cNvPicPr>
            <a:picLocks noChangeAspect="1" noChangeArrowheads="1"/>
          </p:cNvPicPr>
          <p:nvPr/>
        </p:nvPicPr>
        <p:blipFill>
          <a:blip r:embed="rId7"/>
          <a:srcRect/>
          <a:stretch>
            <a:fillRect/>
          </a:stretch>
        </p:blipFill>
        <p:spPr bwMode="auto">
          <a:xfrm>
            <a:off x="609600" y="2786063"/>
            <a:ext cx="1873250" cy="2376487"/>
          </a:xfrm>
          <a:prstGeom prst="rect">
            <a:avLst/>
          </a:prstGeom>
          <a:noFill/>
        </p:spPr>
      </p:pic>
      <p:sp>
        <p:nvSpPr>
          <p:cNvPr id="237577" name="Rectangle 9"/>
          <p:cNvSpPr>
            <a:spLocks noChangeArrowheads="1"/>
          </p:cNvSpPr>
          <p:nvPr/>
        </p:nvSpPr>
        <p:spPr bwMode="auto">
          <a:xfrm>
            <a:off x="260350" y="5154613"/>
            <a:ext cx="8807450" cy="1322387"/>
          </a:xfrm>
          <a:prstGeom prst="rect">
            <a:avLst/>
          </a:prstGeom>
          <a:noFill/>
          <a:ln w="9525">
            <a:noFill/>
            <a:miter lim="800000"/>
            <a:headEnd/>
            <a:tailEnd/>
          </a:ln>
          <a:effectLst/>
        </p:spPr>
        <p:txBody>
          <a:bodyPr/>
          <a:lstStyle/>
          <a:p>
            <a:pPr algn="l">
              <a:spcBef>
                <a:spcPct val="20000"/>
              </a:spcBef>
              <a:buClr>
                <a:srgbClr val="CC0000"/>
              </a:buClr>
              <a:buFont typeface="Wingdings" pitchFamily="2" charset="2"/>
              <a:buNone/>
            </a:pPr>
            <a:r>
              <a:rPr lang="en-US" sz="2200" b="1" i="1">
                <a:solidFill>
                  <a:srgbClr val="000066"/>
                </a:solidFill>
                <a:latin typeface="Times New Roman" pitchFamily="18" charset="0"/>
                <a:ea typeface="HyhwpEQ" pitchFamily="18" charset="-127"/>
              </a:rPr>
              <a:t>“New technologies can pinpoint your location at any time and place. They promise safety and convenience but threaten privacy and security”</a:t>
            </a:r>
          </a:p>
          <a:p>
            <a:pPr>
              <a:spcBef>
                <a:spcPct val="20000"/>
              </a:spcBef>
              <a:buClr>
                <a:srgbClr val="CC0000"/>
              </a:buClr>
              <a:buFont typeface="Wingdings" pitchFamily="2" charset="2"/>
              <a:buNone/>
            </a:pPr>
            <a:r>
              <a:rPr lang="en-US" sz="2200" b="1" i="1">
                <a:solidFill>
                  <a:srgbClr val="000066"/>
                </a:solidFill>
                <a:latin typeface="Times New Roman" pitchFamily="18" charset="0"/>
                <a:ea typeface="HyhwpEQ" pitchFamily="18" charset="-127"/>
              </a:rPr>
              <a:t>                                                    Cover story, IEEE Spectrum, July 2003    </a:t>
            </a:r>
          </a:p>
        </p:txBody>
      </p:sp>
      <p:sp>
        <p:nvSpPr>
          <p:cNvPr id="237578" name="Text Box 10"/>
          <p:cNvSpPr txBox="1">
            <a:spLocks noChangeArrowheads="1"/>
          </p:cNvSpPr>
          <p:nvPr/>
        </p:nvSpPr>
        <p:spPr bwMode="auto">
          <a:xfrm>
            <a:off x="3309938" y="3470275"/>
            <a:ext cx="2052637" cy="1187450"/>
          </a:xfrm>
          <a:prstGeom prst="rect">
            <a:avLst/>
          </a:prstGeom>
          <a:noFill/>
          <a:ln w="9525" algn="ctr">
            <a:noFill/>
            <a:miter lim="800000"/>
            <a:headEnd/>
            <a:tailEnd/>
          </a:ln>
          <a:effectLst/>
        </p:spPr>
        <p:txBody>
          <a:bodyPr>
            <a:spAutoFit/>
          </a:bodyPr>
          <a:lstStyle/>
          <a:p>
            <a:pPr eaLnBrk="0" hangingPunct="0">
              <a:spcBef>
                <a:spcPct val="50000"/>
              </a:spcBef>
            </a:pPr>
            <a:r>
              <a:rPr lang="en-US" b="1">
                <a:latin typeface="Times New Roman" pitchFamily="18" charset="0"/>
              </a:rPr>
              <a:t>YOU ARE TRACKED…!!!!</a:t>
            </a:r>
          </a:p>
        </p:txBody>
      </p:sp>
      <p:sp>
        <p:nvSpPr>
          <p:cNvPr id="237579" name="Oval 11"/>
          <p:cNvSpPr>
            <a:spLocks noChangeArrowheads="1"/>
          </p:cNvSpPr>
          <p:nvPr/>
        </p:nvSpPr>
        <p:spPr bwMode="auto">
          <a:xfrm>
            <a:off x="3417888" y="3302000"/>
            <a:ext cx="2016125" cy="1871663"/>
          </a:xfrm>
          <a:prstGeom prst="ellipse">
            <a:avLst/>
          </a:prstGeom>
          <a:noFill/>
          <a:ln w="9525" algn="ctr">
            <a:noFill/>
            <a:round/>
            <a:headEnd/>
            <a:tailEnd/>
          </a:ln>
          <a:effectLst/>
        </p:spPr>
        <p:txBody>
          <a:bodyPr wrap="none" anchor="ctr"/>
          <a:lstStyle/>
          <a:p>
            <a:endParaRPr lang="en-US"/>
          </a:p>
        </p:txBody>
      </p:sp>
      <p:sp>
        <p:nvSpPr>
          <p:cNvPr id="237580" name="AutoShape 12"/>
          <p:cNvSpPr>
            <a:spLocks noChangeArrowheads="1"/>
          </p:cNvSpPr>
          <p:nvPr/>
        </p:nvSpPr>
        <p:spPr bwMode="auto">
          <a:xfrm>
            <a:off x="5392738" y="3722688"/>
            <a:ext cx="833437" cy="485775"/>
          </a:xfrm>
          <a:prstGeom prst="notchedRightArrow">
            <a:avLst>
              <a:gd name="adj1" fmla="val 50000"/>
              <a:gd name="adj2" fmla="val 42892"/>
            </a:avLst>
          </a:prstGeom>
          <a:solidFill>
            <a:srgbClr val="0000FF"/>
          </a:solidFill>
          <a:ln w="9525" algn="ctr">
            <a:solidFill>
              <a:srgbClr val="FFFF00"/>
            </a:solidFill>
            <a:miter lim="800000"/>
            <a:headEnd/>
            <a:tailEnd/>
          </a:ln>
          <a:effectLst/>
        </p:spPr>
        <p:txBody>
          <a:bodyPr wrap="none" anchor="ctr"/>
          <a:lstStyle/>
          <a:p>
            <a:endParaRPr lang="en-US"/>
          </a:p>
        </p:txBody>
      </p:sp>
      <p:sp>
        <p:nvSpPr>
          <p:cNvPr id="237581" name="AutoShape 13"/>
          <p:cNvSpPr>
            <a:spLocks noChangeArrowheads="1"/>
          </p:cNvSpPr>
          <p:nvPr/>
        </p:nvSpPr>
        <p:spPr bwMode="auto">
          <a:xfrm flipH="1">
            <a:off x="2481263" y="3686175"/>
            <a:ext cx="833437" cy="485775"/>
          </a:xfrm>
          <a:prstGeom prst="notchedRightArrow">
            <a:avLst>
              <a:gd name="adj1" fmla="val 50000"/>
              <a:gd name="adj2" fmla="val 42892"/>
            </a:avLst>
          </a:prstGeom>
          <a:solidFill>
            <a:srgbClr val="0000FF"/>
          </a:solidFill>
          <a:ln w="9525" algn="ctr">
            <a:solidFill>
              <a:srgbClr val="FFFF00"/>
            </a:solidFill>
            <a:miter lim="800000"/>
            <a:headEnd/>
            <a:tailEnd/>
          </a:ln>
          <a:effectLst/>
        </p:spPr>
        <p:txBody>
          <a:bodyPr wrap="none" anchor="ctr"/>
          <a:lstStyle/>
          <a:p>
            <a:endParaRPr lang="en-US"/>
          </a:p>
        </p:txBody>
      </p:sp>
      <p:pic>
        <p:nvPicPr>
          <p:cNvPr id="237582" name="Picture 14" descr="PortableGPS"/>
          <p:cNvPicPr>
            <a:picLocks noChangeAspect="1" noChangeArrowheads="1"/>
          </p:cNvPicPr>
          <p:nvPr/>
        </p:nvPicPr>
        <p:blipFill>
          <a:blip r:embed="rId8" cstate="print"/>
          <a:srcRect/>
          <a:stretch>
            <a:fillRect/>
          </a:stretch>
        </p:blipFill>
        <p:spPr bwMode="auto">
          <a:xfrm>
            <a:off x="5688013" y="1204913"/>
            <a:ext cx="1152525" cy="855662"/>
          </a:xfrm>
          <a:prstGeom prst="rect">
            <a:avLst/>
          </a:prstGeom>
          <a:noFill/>
        </p:spPr>
      </p:pic>
      <p:sp>
        <p:nvSpPr>
          <p:cNvPr id="237583" name="AutoShape 15"/>
          <p:cNvSpPr>
            <a:spLocks noChangeArrowheads="1"/>
          </p:cNvSpPr>
          <p:nvPr/>
        </p:nvSpPr>
        <p:spPr bwMode="auto">
          <a:xfrm flipV="1">
            <a:off x="2913063" y="2060575"/>
            <a:ext cx="2881312" cy="904875"/>
          </a:xfrm>
          <a:custGeom>
            <a:avLst/>
            <a:gdLst>
              <a:gd name="G0" fmla="+- 7949 0 0"/>
              <a:gd name="G1" fmla="+- 9628 0 0"/>
              <a:gd name="G2" fmla="+- 6113 0 0"/>
              <a:gd name="G3" fmla="+- 21600 0 7949"/>
              <a:gd name="G4" fmla="+- 21600 0 9628"/>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7089 h 21600"/>
              <a:gd name="T4" fmla="*/ 10800 w 21600"/>
              <a:gd name="T5" fmla="*/ 18943 h 21600"/>
              <a:gd name="T6" fmla="*/ 21600 w 21600"/>
              <a:gd name="T7" fmla="*/ 1708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7949" y="6113"/>
                </a:lnTo>
                <a:lnTo>
                  <a:pt x="9628" y="6113"/>
                </a:lnTo>
                <a:lnTo>
                  <a:pt x="9628" y="15234"/>
                </a:lnTo>
                <a:lnTo>
                  <a:pt x="3863" y="15234"/>
                </a:lnTo>
                <a:lnTo>
                  <a:pt x="3863" y="12578"/>
                </a:lnTo>
                <a:lnTo>
                  <a:pt x="0" y="17089"/>
                </a:lnTo>
                <a:lnTo>
                  <a:pt x="3863" y="21600"/>
                </a:lnTo>
                <a:lnTo>
                  <a:pt x="3863" y="18943"/>
                </a:lnTo>
                <a:lnTo>
                  <a:pt x="17737" y="18943"/>
                </a:lnTo>
                <a:lnTo>
                  <a:pt x="17737" y="21600"/>
                </a:lnTo>
                <a:lnTo>
                  <a:pt x="21600" y="17089"/>
                </a:lnTo>
                <a:lnTo>
                  <a:pt x="17737" y="12578"/>
                </a:lnTo>
                <a:lnTo>
                  <a:pt x="17737" y="15234"/>
                </a:lnTo>
                <a:lnTo>
                  <a:pt x="11972" y="15234"/>
                </a:lnTo>
                <a:lnTo>
                  <a:pt x="11972" y="6113"/>
                </a:lnTo>
                <a:lnTo>
                  <a:pt x="13651" y="6113"/>
                </a:lnTo>
                <a:close/>
              </a:path>
            </a:pathLst>
          </a:custGeom>
          <a:solidFill>
            <a:srgbClr val="0000FF"/>
          </a:solidFill>
          <a:ln w="9525" algn="ctr">
            <a:solidFill>
              <a:srgbClr val="FFFF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8A097D-2DA2-4B2E-A877-0F8199A0C87F}" type="slidenum">
              <a:rPr lang="en-US" altLang="ko-KR"/>
              <a:pPr/>
              <a:t>130</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48162" name="Rectangle 2"/>
          <p:cNvSpPr>
            <a:spLocks noGrp="1" noChangeArrowheads="1"/>
          </p:cNvSpPr>
          <p:nvPr>
            <p:ph type="title"/>
          </p:nvPr>
        </p:nvSpPr>
        <p:spPr/>
        <p:txBody>
          <a:bodyPr/>
          <a:lstStyle/>
          <a:p>
            <a:r>
              <a:rPr lang="en-US" sz="2800"/>
              <a:t>Open Research Issues</a:t>
            </a:r>
            <a:br>
              <a:rPr lang="en-US" sz="2800"/>
            </a:br>
            <a:r>
              <a:rPr lang="en-US" sz="2400">
                <a:solidFill>
                  <a:schemeClr val="hlink"/>
                </a:solidFill>
              </a:rPr>
              <a:t>Location Anonymization</a:t>
            </a:r>
          </a:p>
        </p:txBody>
      </p:sp>
      <p:sp>
        <p:nvSpPr>
          <p:cNvPr id="348163" name="Rectangle 3"/>
          <p:cNvSpPr>
            <a:spLocks noGrp="1" noChangeArrowheads="1"/>
          </p:cNvSpPr>
          <p:nvPr>
            <p:ph type="body" idx="1"/>
          </p:nvPr>
        </p:nvSpPr>
        <p:spPr/>
        <p:txBody>
          <a:bodyPr/>
          <a:lstStyle/>
          <a:p>
            <a:pPr>
              <a:lnSpc>
                <a:spcPct val="90000"/>
              </a:lnSpc>
              <a:buFont typeface="Wingdings" pitchFamily="2" charset="2"/>
              <a:buChar char="n"/>
            </a:pPr>
            <a:endParaRPr lang="en-US" b="0" dirty="0"/>
          </a:p>
          <a:p>
            <a:pPr>
              <a:lnSpc>
                <a:spcPct val="90000"/>
              </a:lnSpc>
              <a:buFont typeface="Wingdings" pitchFamily="2" charset="2"/>
              <a:buChar char="n"/>
            </a:pPr>
            <a:r>
              <a:rPr lang="en-US" b="0" dirty="0"/>
              <a:t>A formal definition for the optimal spatial cloaked regions</a:t>
            </a:r>
          </a:p>
          <a:p>
            <a:pPr>
              <a:lnSpc>
                <a:spcPct val="90000"/>
              </a:lnSpc>
              <a:buFont typeface="Wingdings" pitchFamily="2" charset="2"/>
              <a:buChar char="n"/>
            </a:pPr>
            <a:endParaRPr lang="en-US" b="0" dirty="0"/>
          </a:p>
          <a:p>
            <a:pPr>
              <a:lnSpc>
                <a:spcPct val="90000"/>
              </a:lnSpc>
              <a:buFont typeface="Wingdings" pitchFamily="2" charset="2"/>
              <a:buChar char="n"/>
            </a:pPr>
            <a:r>
              <a:rPr lang="en-US" b="0" dirty="0"/>
              <a:t>Developing workload benchmark to be used for comparison of various </a:t>
            </a:r>
            <a:r>
              <a:rPr lang="en-US" b="0" dirty="0" err="1"/>
              <a:t>anonymization</a:t>
            </a:r>
            <a:r>
              <a:rPr lang="en-US" b="0" dirty="0"/>
              <a:t> techniques. Measures of comparison  would be scalability, efficiency in terms of time, close-to-optimal cloaked regions </a:t>
            </a:r>
          </a:p>
          <a:p>
            <a:pPr>
              <a:lnSpc>
                <a:spcPct val="90000"/>
              </a:lnSpc>
              <a:buFont typeface="Wingdings" pitchFamily="2" charset="2"/>
              <a:buChar char="n"/>
            </a:pPr>
            <a:endParaRPr lang="en-US" b="0" dirty="0"/>
          </a:p>
          <a:p>
            <a:pPr>
              <a:lnSpc>
                <a:spcPct val="90000"/>
              </a:lnSpc>
              <a:buFont typeface="Wingdings" pitchFamily="2" charset="2"/>
              <a:buChar char="n"/>
            </a:pPr>
            <a:r>
              <a:rPr lang="en-US" b="0" dirty="0"/>
              <a:t>Developing new algorithms that support various user requirements</a:t>
            </a:r>
          </a:p>
          <a:p>
            <a:pPr>
              <a:lnSpc>
                <a:spcPct val="90000"/>
              </a:lnSpc>
              <a:buFont typeface="Wingdings" pitchFamily="2" charset="2"/>
              <a:buChar char="n"/>
            </a:pPr>
            <a:endParaRPr lang="en-US" b="0" dirty="0"/>
          </a:p>
          <a:p>
            <a:pPr>
              <a:lnSpc>
                <a:spcPct val="90000"/>
              </a:lnSpc>
              <a:buFont typeface="Wingdings" pitchFamily="2" charset="2"/>
              <a:buChar char="n"/>
            </a:pPr>
            <a:r>
              <a:rPr lang="en-US" b="0" dirty="0"/>
              <a:t>Making the </a:t>
            </a:r>
            <a:r>
              <a:rPr lang="en-US" b="0" dirty="0" err="1"/>
              <a:t>anonymization</a:t>
            </a:r>
            <a:r>
              <a:rPr lang="en-US" b="0" dirty="0"/>
              <a:t> process ubiquitous within the user device by utilizing cached data at the user side</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F777333-FDA1-4CE5-959C-2DD9B2A54306}" type="slidenum">
              <a:rPr lang="en-US" altLang="ko-KR"/>
              <a:pPr/>
              <a:t>131</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46114" name="Rectangle 2"/>
          <p:cNvSpPr>
            <a:spLocks noGrp="1" noChangeArrowheads="1"/>
          </p:cNvSpPr>
          <p:nvPr>
            <p:ph type="title"/>
          </p:nvPr>
        </p:nvSpPr>
        <p:spPr>
          <a:xfrm>
            <a:off x="533400" y="131763"/>
            <a:ext cx="7010400" cy="762000"/>
          </a:xfrm>
        </p:spPr>
        <p:txBody>
          <a:bodyPr/>
          <a:lstStyle/>
          <a:p>
            <a:r>
              <a:rPr lang="en-US" sz="2800"/>
              <a:t>Open Research Issues</a:t>
            </a:r>
            <a:br>
              <a:rPr lang="en-US" sz="2800"/>
            </a:br>
            <a:r>
              <a:rPr lang="en-US" sz="2400">
                <a:solidFill>
                  <a:schemeClr val="hlink"/>
                </a:solidFill>
              </a:rPr>
              <a:t>Adversary Attacks</a:t>
            </a:r>
          </a:p>
        </p:txBody>
      </p:sp>
      <p:sp>
        <p:nvSpPr>
          <p:cNvPr id="346115" name="Rectangle 3"/>
          <p:cNvSpPr>
            <a:spLocks noGrp="1" noChangeArrowheads="1"/>
          </p:cNvSpPr>
          <p:nvPr>
            <p:ph type="body" idx="1"/>
          </p:nvPr>
        </p:nvSpPr>
        <p:spPr>
          <a:xfrm>
            <a:off x="309563" y="1009650"/>
            <a:ext cx="8416925" cy="5030788"/>
          </a:xfrm>
        </p:spPr>
        <p:txBody>
          <a:bodyPr/>
          <a:lstStyle/>
          <a:p>
            <a:pPr>
              <a:buFont typeface="Wingdings" pitchFamily="2" charset="2"/>
              <a:buChar char="n"/>
            </a:pPr>
            <a:r>
              <a:rPr lang="en-US" b="0"/>
              <a:t>Formal proofs that the anonymization process is free of certain adversary attacks</a:t>
            </a:r>
          </a:p>
          <a:p>
            <a:pPr>
              <a:buFont typeface="Wingdings" pitchFamily="2" charset="2"/>
              <a:buChar char="n"/>
            </a:pPr>
            <a:endParaRPr lang="en-US" sz="1000" b="0"/>
          </a:p>
          <a:p>
            <a:pPr>
              <a:buFont typeface="Wingdings" pitchFamily="2" charset="2"/>
              <a:buChar char="n"/>
            </a:pPr>
            <a:r>
              <a:rPr lang="en-US" b="0"/>
              <a:t>Defining levels of anonymization based on the sustainability of adversary attacks</a:t>
            </a:r>
          </a:p>
          <a:p>
            <a:pPr>
              <a:buFont typeface="Wingdings" pitchFamily="2" charset="2"/>
              <a:buChar char="n"/>
            </a:pPr>
            <a:endParaRPr lang="en-US" sz="1000" b="0"/>
          </a:p>
          <a:p>
            <a:pPr>
              <a:buFont typeface="Wingdings" pitchFamily="2" charset="2"/>
              <a:buChar char="n"/>
            </a:pPr>
            <a:r>
              <a:rPr lang="en-US" b="0"/>
              <a:t>Formal quantization of privacy leakage of location-based services</a:t>
            </a:r>
          </a:p>
          <a:p>
            <a:pPr>
              <a:buFont typeface="Wingdings" pitchFamily="2" charset="2"/>
              <a:buChar char="n"/>
            </a:pPr>
            <a:endParaRPr lang="en-US" sz="1000" b="0"/>
          </a:p>
          <a:p>
            <a:pPr>
              <a:buFont typeface="Wingdings" pitchFamily="2" charset="2"/>
              <a:buChar char="n"/>
            </a:pPr>
            <a:r>
              <a:rPr lang="en-US" b="0"/>
              <a:t>Developing new adversary attacks that may use aprioiri knowledge of user locations/habits</a:t>
            </a:r>
          </a:p>
          <a:p>
            <a:pPr>
              <a:buFont typeface="Wingdings" pitchFamily="2" charset="2"/>
              <a:buChar char="n"/>
            </a:pPr>
            <a:endParaRPr lang="en-US" sz="1000" b="0"/>
          </a:p>
          <a:p>
            <a:pPr>
              <a:buFont typeface="Wingdings" pitchFamily="2" charset="2"/>
              <a:buChar char="n"/>
            </a:pPr>
            <a:r>
              <a:rPr lang="en-US" b="0"/>
              <a:t>Developing adversary attacks for each location-based query </a:t>
            </a:r>
          </a:p>
          <a:p>
            <a:pPr>
              <a:buFont typeface="Wingdings" pitchFamily="2" charset="2"/>
              <a:buChar char="n"/>
            </a:pPr>
            <a:endParaRPr lang="en-US" sz="1000" b="0"/>
          </a:p>
          <a:p>
            <a:pPr>
              <a:buFont typeface="Wingdings" pitchFamily="2" charset="2"/>
              <a:buChar char="n"/>
            </a:pPr>
            <a:r>
              <a:rPr lang="en-US" b="0"/>
              <a:t>Developing adversary attacks that are based on data mining techniques</a:t>
            </a:r>
          </a:p>
          <a:p>
            <a:pPr>
              <a:buFont typeface="Wingdings" pitchFamily="2" charset="2"/>
              <a:buChar char="n"/>
            </a:pPr>
            <a:endParaRPr lang="en-US" b="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BA9351E-32CD-4015-AF6C-8F3B130270D0}" type="slidenum">
              <a:rPr lang="en-US" altLang="ko-KR"/>
              <a:pPr/>
              <a:t>132</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49186" name="Rectangle 2"/>
          <p:cNvSpPr>
            <a:spLocks noGrp="1" noChangeArrowheads="1"/>
          </p:cNvSpPr>
          <p:nvPr>
            <p:ph type="title"/>
          </p:nvPr>
        </p:nvSpPr>
        <p:spPr/>
        <p:txBody>
          <a:bodyPr/>
          <a:lstStyle/>
          <a:p>
            <a:r>
              <a:rPr lang="en-US" sz="2800"/>
              <a:t>Open Research Issues</a:t>
            </a:r>
            <a:br>
              <a:rPr lang="en-US" sz="2800"/>
            </a:br>
            <a:r>
              <a:rPr lang="en-US" sz="2400">
                <a:solidFill>
                  <a:schemeClr val="hlink"/>
                </a:solidFill>
              </a:rPr>
              <a:t>Query Processing</a:t>
            </a:r>
          </a:p>
        </p:txBody>
      </p:sp>
      <p:sp>
        <p:nvSpPr>
          <p:cNvPr id="349187" name="Rectangle 3"/>
          <p:cNvSpPr>
            <a:spLocks noGrp="1" noChangeArrowheads="1"/>
          </p:cNvSpPr>
          <p:nvPr>
            <p:ph type="body" idx="1"/>
          </p:nvPr>
        </p:nvSpPr>
        <p:spPr/>
        <p:txBody>
          <a:bodyPr/>
          <a:lstStyle/>
          <a:p>
            <a:pPr>
              <a:buFont typeface="Wingdings" pitchFamily="2" charset="2"/>
              <a:buChar char="n"/>
            </a:pPr>
            <a:r>
              <a:rPr lang="en-US" b="0"/>
              <a:t>Utilizing existing query processors without any changes</a:t>
            </a:r>
          </a:p>
          <a:p>
            <a:pPr>
              <a:buFont typeface="Wingdings" pitchFamily="2" charset="2"/>
              <a:buChar char="n"/>
            </a:pPr>
            <a:endParaRPr lang="en-US" b="0"/>
          </a:p>
          <a:p>
            <a:pPr>
              <a:buFont typeface="Wingdings" pitchFamily="2" charset="2"/>
              <a:buChar char="n"/>
            </a:pPr>
            <a:r>
              <a:rPr lang="en-US" b="0"/>
              <a:t>Supporting various kinds of location-based queries beyond range, aggregate and nearest-neighbor queries</a:t>
            </a:r>
          </a:p>
          <a:p>
            <a:pPr>
              <a:buFont typeface="Wingdings" pitchFamily="2" charset="2"/>
              <a:buChar char="n"/>
            </a:pPr>
            <a:endParaRPr lang="en-US" b="0"/>
          </a:p>
          <a:p>
            <a:pPr>
              <a:buFont typeface="Wingdings" pitchFamily="2" charset="2"/>
              <a:buChar char="n"/>
            </a:pPr>
            <a:r>
              <a:rPr lang="en-US" b="0"/>
              <a:t>Privacy-preserving data mining techniques for location data</a:t>
            </a:r>
          </a:p>
          <a:p>
            <a:pPr>
              <a:buFont typeface="Wingdings" pitchFamily="2" charset="2"/>
              <a:buChar char="n"/>
            </a:pPr>
            <a:endParaRPr lang="en-US" b="0"/>
          </a:p>
          <a:p>
            <a:pPr>
              <a:buFont typeface="Wingdings" pitchFamily="2" charset="2"/>
              <a:buChar char="n"/>
            </a:pPr>
            <a:r>
              <a:rPr lang="en-US" b="0"/>
              <a:t>Scalable and efficient heuristics for privacy-aware queries</a:t>
            </a:r>
          </a:p>
          <a:p>
            <a:pPr>
              <a:buFont typeface="Wingdings" pitchFamily="2" charset="2"/>
              <a:buChar char="n"/>
            </a:pPr>
            <a:endParaRPr lang="en-US" b="0"/>
          </a:p>
          <a:p>
            <a:pPr>
              <a:buFont typeface="Wingdings" pitchFamily="2" charset="2"/>
              <a:buChar char="n"/>
            </a:pPr>
            <a:r>
              <a:rPr lang="en-US" b="0"/>
              <a:t>There is no meaning to return an object with a probability 0.0005 of being part of the answer</a:t>
            </a:r>
          </a:p>
          <a:p>
            <a:pPr>
              <a:buFont typeface="Wingdings" pitchFamily="2" charset="2"/>
              <a:buChar char="n"/>
            </a:pPr>
            <a:endParaRPr lang="en-US" b="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72B1B-84E4-471F-A7AA-A81425019F5F}" type="slidenum">
              <a:rPr lang="en-US" altLang="ko-KR"/>
              <a:pPr/>
              <a:t>133</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19842" name="Rectangle 2"/>
          <p:cNvSpPr>
            <a:spLocks noGrp="1" noChangeArrowheads="1"/>
          </p:cNvSpPr>
          <p:nvPr>
            <p:ph type="title"/>
          </p:nvPr>
        </p:nvSpPr>
        <p:spPr/>
        <p:txBody>
          <a:bodyPr/>
          <a:lstStyle/>
          <a:p>
            <a:r>
              <a:rPr lang="en-US"/>
              <a:t>References</a:t>
            </a:r>
          </a:p>
        </p:txBody>
      </p:sp>
      <p:graphicFrame>
        <p:nvGraphicFramePr>
          <p:cNvPr id="8" name="Table 7"/>
          <p:cNvGraphicFramePr>
            <a:graphicFrameLocks noGrp="1"/>
          </p:cNvGraphicFramePr>
          <p:nvPr/>
        </p:nvGraphicFramePr>
        <p:xfrm>
          <a:off x="190500" y="1066800"/>
          <a:ext cx="8724900" cy="5394960"/>
        </p:xfrm>
        <a:graphic>
          <a:graphicData uri="http://schemas.openxmlformats.org/drawingml/2006/table">
            <a:tbl>
              <a:tblPr bandRow="1">
                <a:tableStyleId>{F5AB1C69-6EDB-4FF4-983F-18BD219EF322}</a:tableStyleId>
              </a:tblPr>
              <a:tblGrid>
                <a:gridCol w="906484"/>
                <a:gridCol w="7818416"/>
              </a:tblGrid>
              <a:tr h="475488">
                <a:tc>
                  <a:txBody>
                    <a:bodyPr/>
                    <a:lstStyle/>
                    <a:p>
                      <a:r>
                        <a:rPr lang="en-US" sz="1400" b="0" dirty="0" smtClean="0">
                          <a:solidFill>
                            <a:schemeClr val="tx1"/>
                          </a:solidFill>
                        </a:rPr>
                        <a:t>[ABI06]</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smtClean="0">
                          <a:solidFill>
                            <a:schemeClr val="tx1"/>
                          </a:solidFill>
                        </a:rPr>
                        <a:t>ABI Research. GPS-Enabled Location-Based Services (LBS) Subscribers Will Total 315 Million in Five Years. http://www.abiresearch.com/abiprdisplay.jsp?pressid=731 September, 27, 2006.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[ABN08]</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Osman</a:t>
                      </a:r>
                      <a:r>
                        <a:rPr lang="en-US" sz="1400" b="0" dirty="0" smtClean="0"/>
                        <a:t> </a:t>
                      </a:r>
                      <a:r>
                        <a:rPr lang="en-US" sz="1400" b="0" dirty="0" err="1" smtClean="0"/>
                        <a:t>Abul</a:t>
                      </a:r>
                      <a:r>
                        <a:rPr lang="en-US" sz="1400" b="0" dirty="0" smtClean="0"/>
                        <a:t>, Francesco </a:t>
                      </a:r>
                      <a:r>
                        <a:rPr lang="en-US" sz="1400" b="0" dirty="0" err="1" smtClean="0"/>
                        <a:t>Bonchi</a:t>
                      </a:r>
                      <a:r>
                        <a:rPr lang="en-US" sz="1400" b="0" dirty="0" smtClean="0"/>
                        <a:t>, </a:t>
                      </a:r>
                      <a:r>
                        <a:rPr lang="en-US" sz="1400" b="0" dirty="0" err="1" smtClean="0"/>
                        <a:t>Mirco</a:t>
                      </a:r>
                      <a:r>
                        <a:rPr lang="en-US" sz="1400" b="0" dirty="0" smtClean="0"/>
                        <a:t> </a:t>
                      </a:r>
                      <a:r>
                        <a:rPr lang="en-US" sz="1400" b="0" dirty="0" err="1" smtClean="0"/>
                        <a:t>Nanni</a:t>
                      </a:r>
                      <a:r>
                        <a:rPr lang="en-US" sz="1400" b="0" dirty="0" smtClean="0"/>
                        <a:t>: Never Walk Alone: Uncertainty for Anonymity in Moving Objects Databases. ICDE 2008: 376-385</a:t>
                      </a:r>
                      <a:endParaRPr lang="en-US" sz="1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[AKM03]</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smtClean="0">
                          <a:solidFill>
                            <a:schemeClr val="tx1"/>
                          </a:solidFill>
                        </a:rPr>
                        <a:t>Linda Ackerman, James </a:t>
                      </a:r>
                      <a:r>
                        <a:rPr lang="en-US" sz="1400" b="0" dirty="0" err="1" smtClean="0">
                          <a:solidFill>
                            <a:schemeClr val="tx1"/>
                          </a:solidFill>
                        </a:rPr>
                        <a:t>Kempf</a:t>
                      </a:r>
                      <a:r>
                        <a:rPr lang="en-US" sz="1400" b="0" dirty="0" smtClean="0">
                          <a:solidFill>
                            <a:schemeClr val="tx1"/>
                          </a:solidFill>
                        </a:rPr>
                        <a:t>, and Toshio Miki. Wireless location privacy: A report on law and policy in the united states, the </a:t>
                      </a:r>
                      <a:r>
                        <a:rPr lang="en-US" sz="1400" b="0" dirty="0" err="1" smtClean="0">
                          <a:solidFill>
                            <a:schemeClr val="tx1"/>
                          </a:solidFill>
                        </a:rPr>
                        <a:t>europrean</a:t>
                      </a:r>
                      <a:r>
                        <a:rPr lang="en-US" sz="1400" b="0" dirty="0" smtClean="0">
                          <a:solidFill>
                            <a:schemeClr val="tx1"/>
                          </a:solidFill>
                        </a:rPr>
                        <a:t> union, and </a:t>
                      </a:r>
                      <a:r>
                        <a:rPr lang="en-US" sz="1400" b="0" dirty="0" err="1" smtClean="0">
                          <a:solidFill>
                            <a:schemeClr val="tx1"/>
                          </a:solidFill>
                        </a:rPr>
                        <a:t>japan</a:t>
                      </a:r>
                      <a:r>
                        <a:rPr lang="en-US" sz="1400" b="0" dirty="0" smtClean="0">
                          <a:solidFill>
                            <a:schemeClr val="tx1"/>
                          </a:solidFill>
                        </a:rPr>
                        <a:t>. Technical Report DCL-TR2003-001, </a:t>
                      </a:r>
                      <a:r>
                        <a:rPr lang="en-US" sz="1400" b="0" dirty="0" err="1" smtClean="0">
                          <a:solidFill>
                            <a:schemeClr val="tx1"/>
                          </a:solidFill>
                        </a:rPr>
                        <a:t>DoCoMo</a:t>
                      </a:r>
                      <a:r>
                        <a:rPr lang="en-US" sz="1400" b="0" dirty="0" smtClean="0">
                          <a:solidFill>
                            <a:schemeClr val="tx1"/>
                          </a:solidFill>
                        </a:rPr>
                        <a:t> </a:t>
                      </a:r>
                      <a:r>
                        <a:rPr lang="en-US" sz="1400" b="0" dirty="0" err="1" smtClean="0">
                          <a:solidFill>
                            <a:schemeClr val="tx1"/>
                          </a:solidFill>
                        </a:rPr>
                        <a:t>Commuinication</a:t>
                      </a:r>
                      <a:r>
                        <a:rPr lang="en-US" sz="1400" b="0" dirty="0" smtClean="0">
                          <a:solidFill>
                            <a:schemeClr val="tx1"/>
                          </a:solidFill>
                        </a:rPr>
                        <a:t> Laboratories, USA, 2003.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[AF04]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smtClean="0">
                          <a:solidFill>
                            <a:schemeClr val="tx1"/>
                          </a:solidFill>
                        </a:rPr>
                        <a:t>Mikhail J. </a:t>
                      </a:r>
                      <a:r>
                        <a:rPr lang="en-US" sz="1400" b="0" dirty="0" err="1" smtClean="0">
                          <a:solidFill>
                            <a:schemeClr val="tx1"/>
                          </a:solidFill>
                        </a:rPr>
                        <a:t>Atallah</a:t>
                      </a:r>
                      <a:r>
                        <a:rPr lang="en-US" sz="1400" b="0" dirty="0" smtClean="0">
                          <a:solidFill>
                            <a:schemeClr val="tx1"/>
                          </a:solidFill>
                        </a:rPr>
                        <a:t> and Keith B. </a:t>
                      </a:r>
                      <a:r>
                        <a:rPr lang="en-US" sz="1400" b="0" dirty="0" err="1" smtClean="0">
                          <a:solidFill>
                            <a:schemeClr val="tx1"/>
                          </a:solidFill>
                        </a:rPr>
                        <a:t>Frikken</a:t>
                      </a:r>
                      <a:r>
                        <a:rPr lang="en-US" sz="1400" b="0" dirty="0" smtClean="0">
                          <a:solidFill>
                            <a:schemeClr val="tx1"/>
                          </a:solidFill>
                        </a:rPr>
                        <a:t>. Privacy-Preserving Location-Dependent Query Processing. In Proceeding of the IEEE/ACS International Conference on Pervasive Services, ICPS, pages 9–17, Beirut, Lebanon, July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[BLP08]</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err="1" smtClean="0">
                          <a:solidFill>
                            <a:schemeClr val="tx1"/>
                          </a:solidFill>
                        </a:rPr>
                        <a:t>Bhuvan</a:t>
                      </a:r>
                      <a:r>
                        <a:rPr lang="en-US" sz="1400" b="0" dirty="0" smtClean="0">
                          <a:solidFill>
                            <a:schemeClr val="tx1"/>
                          </a:solidFill>
                        </a:rPr>
                        <a:t> </a:t>
                      </a:r>
                      <a:r>
                        <a:rPr lang="en-US" sz="1400" b="0" dirty="0" err="1" smtClean="0">
                          <a:solidFill>
                            <a:schemeClr val="tx1"/>
                          </a:solidFill>
                        </a:rPr>
                        <a:t>Bamba</a:t>
                      </a:r>
                      <a:r>
                        <a:rPr lang="en-US" sz="1400" b="0" dirty="0" smtClean="0">
                          <a:solidFill>
                            <a:schemeClr val="tx1"/>
                          </a:solidFill>
                        </a:rPr>
                        <a:t>, Ling Liu, </a:t>
                      </a:r>
                      <a:r>
                        <a:rPr lang="en-US" sz="1400" b="0" dirty="0" err="1" smtClean="0">
                          <a:solidFill>
                            <a:schemeClr val="tx1"/>
                          </a:solidFill>
                        </a:rPr>
                        <a:t>Péter</a:t>
                      </a:r>
                      <a:r>
                        <a:rPr lang="en-US" sz="1400" b="0" dirty="0" smtClean="0">
                          <a:solidFill>
                            <a:schemeClr val="tx1"/>
                          </a:solidFill>
                        </a:rPr>
                        <a:t> </a:t>
                      </a:r>
                      <a:r>
                        <a:rPr lang="en-US" sz="1400" b="0" dirty="0" err="1" smtClean="0">
                          <a:solidFill>
                            <a:schemeClr val="tx1"/>
                          </a:solidFill>
                        </a:rPr>
                        <a:t>Pesti</a:t>
                      </a:r>
                      <a:r>
                        <a:rPr lang="en-US" sz="1400" b="0" dirty="0" smtClean="0">
                          <a:solidFill>
                            <a:schemeClr val="tx1"/>
                          </a:solidFill>
                        </a:rPr>
                        <a:t>, Ting Wang: Supporting anonymous location queries in mobile environments with privacy grid. WWW 2008: 237-246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[BK03]</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smtClean="0">
                          <a:solidFill>
                            <a:schemeClr val="tx1"/>
                          </a:solidFill>
                        </a:rPr>
                        <a:t>Louise </a:t>
                      </a:r>
                      <a:r>
                        <a:rPr lang="en-US" sz="1400" b="0" dirty="0" err="1" smtClean="0">
                          <a:solidFill>
                            <a:schemeClr val="tx1"/>
                          </a:solidFill>
                        </a:rPr>
                        <a:t>Barkhuus</a:t>
                      </a:r>
                      <a:r>
                        <a:rPr lang="en-US" sz="1400" b="0" dirty="0" smtClean="0">
                          <a:solidFill>
                            <a:schemeClr val="tx1"/>
                          </a:solidFill>
                        </a:rPr>
                        <a:t> and </a:t>
                      </a:r>
                      <a:r>
                        <a:rPr lang="en-US" sz="1400" b="0" dirty="0" err="1" smtClean="0">
                          <a:solidFill>
                            <a:schemeClr val="tx1"/>
                          </a:solidFill>
                        </a:rPr>
                        <a:t>Anind</a:t>
                      </a:r>
                      <a:r>
                        <a:rPr lang="en-US" sz="1400" b="0" dirty="0" smtClean="0">
                          <a:solidFill>
                            <a:schemeClr val="tx1"/>
                          </a:solidFill>
                        </a:rPr>
                        <a:t> K. </a:t>
                      </a:r>
                      <a:r>
                        <a:rPr lang="en-US" sz="1400" b="0" dirty="0" err="1" smtClean="0">
                          <a:solidFill>
                            <a:schemeClr val="tx1"/>
                          </a:solidFill>
                        </a:rPr>
                        <a:t>Dey</a:t>
                      </a:r>
                      <a:r>
                        <a:rPr lang="en-US" sz="1400" b="0" dirty="0" smtClean="0">
                          <a:solidFill>
                            <a:schemeClr val="tx1"/>
                          </a:solidFill>
                        </a:rPr>
                        <a:t>. Location-Based Services for Mobile Telephony: a Study of Users’ Privacy Concerns. In Proceeding of the IFIP Conference on Human-Computer Interaction, INTERACT, pages 709–712,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[Ber05]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smtClean="0">
                          <a:solidFill>
                            <a:schemeClr val="tx1"/>
                          </a:solidFill>
                        </a:rPr>
                        <a:t>Alastair R. Beresford. Location Privacy in Ubiquitous Computing. PhD thesis, University of Cambridge, Cambridge, UK, January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[BS03]</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smtClean="0">
                          <a:solidFill>
                            <a:schemeClr val="tx1"/>
                          </a:solidFill>
                        </a:rPr>
                        <a:t>Alastair R. Beresford and Frank </a:t>
                      </a:r>
                      <a:r>
                        <a:rPr lang="en-US" sz="1400" b="0" dirty="0" err="1" smtClean="0">
                          <a:solidFill>
                            <a:schemeClr val="tx1"/>
                          </a:solidFill>
                        </a:rPr>
                        <a:t>Stajano</a:t>
                      </a:r>
                      <a:r>
                        <a:rPr lang="en-US" sz="1400" b="0" dirty="0" smtClean="0">
                          <a:solidFill>
                            <a:schemeClr val="tx1"/>
                          </a:solidFill>
                        </a:rPr>
                        <a:t>. Location Privacy in Pervasive Computing. IEEE Pervasive Computing, 2(1):46–55,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[Bet02]</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smtClean="0">
                          <a:solidFill>
                            <a:schemeClr val="tx1"/>
                          </a:solidFill>
                        </a:rPr>
                        <a:t>A. </a:t>
                      </a:r>
                      <a:r>
                        <a:rPr lang="en-US" sz="1400" b="0" dirty="0" err="1" smtClean="0">
                          <a:solidFill>
                            <a:schemeClr val="tx1"/>
                          </a:solidFill>
                        </a:rPr>
                        <a:t>Bethell</a:t>
                      </a:r>
                      <a:r>
                        <a:rPr lang="en-US" sz="1400" b="0" dirty="0" smtClean="0">
                          <a:solidFill>
                            <a:schemeClr val="tx1"/>
                          </a:solidFill>
                        </a:rPr>
                        <a:t>. Evaluating Conflicts in the Development and Use of Geographic Information Systems. Master’s thesis, Department of Spatial Information Science and Engineering, University of Maine, </a:t>
                      </a:r>
                      <a:r>
                        <a:rPr lang="en-US" sz="1400" b="0" dirty="0" err="1" smtClean="0">
                          <a:solidFill>
                            <a:schemeClr val="tx1"/>
                          </a:solidFill>
                        </a:rPr>
                        <a:t>Orono</a:t>
                      </a:r>
                      <a:r>
                        <a:rPr lang="en-US" sz="1400" b="0" dirty="0" smtClean="0">
                          <a:solidFill>
                            <a:schemeClr val="tx1"/>
                          </a:solidFill>
                        </a:rPr>
                        <a:t>, ME, 2002.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[BWJ05]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smtClean="0">
                          <a:solidFill>
                            <a:schemeClr val="tx1"/>
                          </a:solidFill>
                        </a:rPr>
                        <a:t>Claudio </a:t>
                      </a:r>
                      <a:r>
                        <a:rPr lang="en-US" sz="1400" b="0" dirty="0" err="1" smtClean="0">
                          <a:solidFill>
                            <a:schemeClr val="tx1"/>
                          </a:solidFill>
                        </a:rPr>
                        <a:t>Bettini</a:t>
                      </a:r>
                      <a:r>
                        <a:rPr lang="en-US" sz="1400" b="0" dirty="0" smtClean="0">
                          <a:solidFill>
                            <a:schemeClr val="tx1"/>
                          </a:solidFill>
                        </a:rPr>
                        <a:t>, </a:t>
                      </a:r>
                      <a:r>
                        <a:rPr lang="en-US" sz="1400" b="0" dirty="0" err="1" smtClean="0">
                          <a:solidFill>
                            <a:schemeClr val="tx1"/>
                          </a:solidFill>
                        </a:rPr>
                        <a:t>Xiaoyang</a:t>
                      </a:r>
                      <a:r>
                        <a:rPr lang="en-US" sz="1400" b="0" dirty="0" smtClean="0">
                          <a:solidFill>
                            <a:schemeClr val="tx1"/>
                          </a:solidFill>
                        </a:rPr>
                        <a:t> Sean Wang, and </a:t>
                      </a:r>
                      <a:r>
                        <a:rPr lang="en-US" sz="1400" b="0" dirty="0" err="1" smtClean="0">
                          <a:solidFill>
                            <a:schemeClr val="tx1"/>
                          </a:solidFill>
                        </a:rPr>
                        <a:t>Sushil</a:t>
                      </a:r>
                      <a:r>
                        <a:rPr lang="en-US" sz="1400" b="0" dirty="0" smtClean="0">
                          <a:solidFill>
                            <a:schemeClr val="tx1"/>
                          </a:solidFill>
                        </a:rPr>
                        <a:t> </a:t>
                      </a:r>
                      <a:r>
                        <a:rPr lang="en-US" sz="1400" b="0" dirty="0" err="1" smtClean="0">
                          <a:solidFill>
                            <a:schemeClr val="tx1"/>
                          </a:solidFill>
                        </a:rPr>
                        <a:t>Jajodia</a:t>
                      </a:r>
                      <a:r>
                        <a:rPr lang="en-US" sz="1400" b="0" dirty="0" smtClean="0">
                          <a:solidFill>
                            <a:schemeClr val="tx1"/>
                          </a:solidFill>
                        </a:rPr>
                        <a:t>. Protecting Privacy Against Location-Based Personal Identification. In Proceeding of the VLDB Workshop on Secure Data Management, SDM, pages 185–199,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72B1B-84E4-471F-A7AA-A81425019F5F}" type="slidenum">
              <a:rPr lang="en-US" altLang="ko-KR"/>
              <a:pPr/>
              <a:t>134</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19842" name="Rectangle 2"/>
          <p:cNvSpPr>
            <a:spLocks noGrp="1" noChangeArrowheads="1"/>
          </p:cNvSpPr>
          <p:nvPr>
            <p:ph type="title"/>
          </p:nvPr>
        </p:nvSpPr>
        <p:spPr/>
        <p:txBody>
          <a:bodyPr/>
          <a:lstStyle/>
          <a:p>
            <a:r>
              <a:rPr lang="en-US"/>
              <a:t>References</a:t>
            </a:r>
          </a:p>
        </p:txBody>
      </p:sp>
      <p:graphicFrame>
        <p:nvGraphicFramePr>
          <p:cNvPr id="8" name="Table 7"/>
          <p:cNvGraphicFramePr>
            <a:graphicFrameLocks noGrp="1"/>
          </p:cNvGraphicFramePr>
          <p:nvPr/>
        </p:nvGraphicFramePr>
        <p:xfrm>
          <a:off x="190500" y="1066800"/>
          <a:ext cx="8724900" cy="5394960"/>
        </p:xfrm>
        <a:graphic>
          <a:graphicData uri="http://schemas.openxmlformats.org/drawingml/2006/table">
            <a:tbl>
              <a:tblPr bandRow="1">
                <a:tableStyleId>{F5AB1C69-6EDB-4FF4-983F-18BD219EF322}</a:tableStyleId>
              </a:tblPr>
              <a:tblGrid>
                <a:gridCol w="906484"/>
                <a:gridCol w="7818416"/>
              </a:tblGrid>
              <a:tr h="475488">
                <a:tc>
                  <a:txBody>
                    <a:bodyPr/>
                    <a:lstStyle/>
                    <a:p>
                      <a:r>
                        <a:rPr lang="en-US" sz="1400" b="0" dirty="0" smtClean="0">
                          <a:solidFill>
                            <a:schemeClr val="tx1"/>
                          </a:solidFill>
                        </a:rPr>
                        <a:t>[Bha03]</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err="1" smtClean="0">
                          <a:solidFill>
                            <a:schemeClr val="tx1"/>
                          </a:solidFill>
                        </a:rPr>
                        <a:t>Anuket</a:t>
                      </a:r>
                      <a:r>
                        <a:rPr lang="en-US" sz="1400" b="0" dirty="0" smtClean="0">
                          <a:solidFill>
                            <a:schemeClr val="tx1"/>
                          </a:solidFill>
                        </a:rPr>
                        <a:t> </a:t>
                      </a:r>
                      <a:r>
                        <a:rPr lang="en-US" sz="1400" b="0" dirty="0" err="1" smtClean="0">
                          <a:solidFill>
                            <a:schemeClr val="tx1"/>
                          </a:solidFill>
                        </a:rPr>
                        <a:t>Bhaduri</a:t>
                      </a:r>
                      <a:r>
                        <a:rPr lang="en-US" sz="1400" b="0" dirty="0" smtClean="0">
                          <a:solidFill>
                            <a:schemeClr val="tx1"/>
                          </a:solidFill>
                        </a:rPr>
                        <a:t>. User Controlled Privacy Protection in Location-based Services. Master’s thesis, Department of Spatial Information Science and Engineering, University of Maine, </a:t>
                      </a:r>
                      <a:r>
                        <a:rPr lang="en-US" sz="1400" b="0" dirty="0" err="1" smtClean="0">
                          <a:solidFill>
                            <a:schemeClr val="tx1"/>
                          </a:solidFill>
                        </a:rPr>
                        <a:t>Orono</a:t>
                      </a:r>
                      <a:r>
                        <a:rPr lang="en-US" sz="1400" b="0" dirty="0" smtClean="0">
                          <a:solidFill>
                            <a:schemeClr val="tx1"/>
                          </a:solidFill>
                        </a:rPr>
                        <a:t>, ME, 2003.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[BO02]</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tx1"/>
                          </a:solidFill>
                        </a:rPr>
                        <a:t>Anuket</a:t>
                      </a:r>
                      <a:r>
                        <a:rPr lang="en-US" sz="1400" b="0" dirty="0" smtClean="0">
                          <a:solidFill>
                            <a:schemeClr val="tx1"/>
                          </a:solidFill>
                        </a:rPr>
                        <a:t> </a:t>
                      </a:r>
                      <a:r>
                        <a:rPr lang="en-US" sz="1400" b="0" dirty="0" err="1" smtClean="0">
                          <a:solidFill>
                            <a:schemeClr val="tx1"/>
                          </a:solidFill>
                        </a:rPr>
                        <a:t>Bhaduri</a:t>
                      </a:r>
                      <a:r>
                        <a:rPr lang="en-US" sz="1400" b="0" dirty="0" smtClean="0">
                          <a:solidFill>
                            <a:schemeClr val="tx1"/>
                          </a:solidFill>
                        </a:rPr>
                        <a:t> and Harlan J. </a:t>
                      </a:r>
                      <a:r>
                        <a:rPr lang="en-US" sz="1400" b="0" dirty="0" err="1" smtClean="0">
                          <a:solidFill>
                            <a:schemeClr val="tx1"/>
                          </a:solidFill>
                        </a:rPr>
                        <a:t>Onsrud</a:t>
                      </a:r>
                      <a:r>
                        <a:rPr lang="en-US" sz="1400" b="0" dirty="0" smtClean="0">
                          <a:solidFill>
                            <a:schemeClr val="tx1"/>
                          </a:solidFill>
                        </a:rPr>
                        <a:t>. User Controlled Privacy Protection in Location-based Services. In International Conference on Geographic Information Science, </a:t>
                      </a:r>
                      <a:r>
                        <a:rPr lang="en-US" sz="1400" b="0" dirty="0" err="1" smtClean="0">
                          <a:solidFill>
                            <a:schemeClr val="tx1"/>
                          </a:solidFill>
                        </a:rPr>
                        <a:t>GIScience</a:t>
                      </a:r>
                      <a:r>
                        <a:rPr lang="en-US" sz="1400" b="0" dirty="0" smtClean="0">
                          <a:solidFill>
                            <a:schemeClr val="tx1"/>
                          </a:solidFill>
                        </a:rPr>
                        <a:t>, 2002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01752">
                <a:tc>
                  <a:txBody>
                    <a:bodyPr/>
                    <a:lstStyle/>
                    <a:p>
                      <a:r>
                        <a:rPr lang="en-US" sz="1400" b="0" dirty="0" smtClean="0">
                          <a:solidFill>
                            <a:schemeClr val="tx1"/>
                          </a:solidFill>
                        </a:rPr>
                        <a:t>[Bri02]</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288925" indent="-288925">
                        <a:lnSpc>
                          <a:spcPct val="80000"/>
                        </a:lnSpc>
                        <a:buFont typeface="Wingdings" pitchFamily="2" charset="2"/>
                        <a:buNone/>
                      </a:pPr>
                      <a:r>
                        <a:rPr lang="en-US" sz="1400" b="0" dirty="0" smtClean="0"/>
                        <a:t>Allan J. </a:t>
                      </a:r>
                      <a:r>
                        <a:rPr lang="en-US" sz="1400" b="0" dirty="0" err="1" smtClean="0"/>
                        <a:t>Brimicombe</a:t>
                      </a:r>
                      <a:r>
                        <a:rPr lang="en-US" sz="1400" b="0" dirty="0" smtClean="0"/>
                        <a:t>. GIS: Where are the frontiers now? In Proceedings of GIS 2002, pages 33–45, 2002.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[CKP03]</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Reynold</a:t>
                      </a:r>
                      <a:r>
                        <a:rPr lang="en-US" sz="1400" b="0" dirty="0" smtClean="0"/>
                        <a:t> Cheng, Dmitri V. Kalashnikov, and Sunil </a:t>
                      </a:r>
                      <a:r>
                        <a:rPr lang="en-US" sz="1400" b="0" dirty="0" err="1" smtClean="0"/>
                        <a:t>Prabhakar</a:t>
                      </a:r>
                      <a:r>
                        <a:rPr lang="en-US" sz="1400" b="0" dirty="0" smtClean="0"/>
                        <a:t>. Evaluating Probabilistic Queries over Imprecise Data. In Proceedings of the ACM International Conference on Management of Data, SIGMOD, pages 551–562, San Diego, CA, June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[CKP04]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Reynold</a:t>
                      </a:r>
                      <a:r>
                        <a:rPr lang="en-US" sz="1400" b="0" dirty="0" smtClean="0"/>
                        <a:t> Cheng, Dmitri V. Kalashnikov, and Sunil </a:t>
                      </a:r>
                      <a:r>
                        <a:rPr lang="en-US" sz="1400" b="0" dirty="0" err="1" smtClean="0"/>
                        <a:t>Prabhakar</a:t>
                      </a:r>
                      <a:r>
                        <a:rPr lang="en-US" sz="1400" b="0" dirty="0" smtClean="0"/>
                        <a:t>. Querying Imprecise Data in Moving Object Environments. IEEE Transactions on Knowledge and Data Engineering, TKDE, 16(9):1112–1127, September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[CZB06]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Reynold</a:t>
                      </a:r>
                      <a:r>
                        <a:rPr lang="en-US" sz="1400" b="0" dirty="0" smtClean="0"/>
                        <a:t> Cheng, Yu Zhang, Elisa </a:t>
                      </a:r>
                      <a:r>
                        <a:rPr lang="en-US" sz="1400" b="0" dirty="0" err="1" smtClean="0"/>
                        <a:t>Bertino</a:t>
                      </a:r>
                      <a:r>
                        <a:rPr lang="en-US" sz="1400" b="0" dirty="0" smtClean="0"/>
                        <a:t>, and Sunil </a:t>
                      </a:r>
                      <a:r>
                        <a:rPr lang="en-US" sz="1400" b="0" dirty="0" err="1" smtClean="0"/>
                        <a:t>Prabhakar</a:t>
                      </a:r>
                      <a:r>
                        <a:rPr lang="en-US" sz="1400" b="0" dirty="0" smtClean="0"/>
                        <a:t>. Preserving User Location Privacy in Mobile Data Management Infrastructures. In Proceedings of Privacy Enhancing Technology Workshop, PET,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[CM07]</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Chi-Yin Chow and Mohamed </a:t>
                      </a:r>
                      <a:r>
                        <a:rPr lang="en-US" sz="1400" b="0" dirty="0" err="1" smtClean="0"/>
                        <a:t>Mokbel</a:t>
                      </a:r>
                      <a:r>
                        <a:rPr lang="en-US" sz="1400" b="0" dirty="0" smtClean="0"/>
                        <a:t>. Enabling Private Continuous Queries For Revealed User Locations. In Proceedings of the International Symposium on Advances in Spatial and Temporal Databases, SSTD, 2007.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[CML06]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Chi-Yin Chow, Mohamed F. </a:t>
                      </a:r>
                      <a:r>
                        <a:rPr lang="en-US" sz="1400" b="0" dirty="0" err="1" smtClean="0"/>
                        <a:t>Mokbel</a:t>
                      </a:r>
                      <a:r>
                        <a:rPr lang="en-US" sz="1400" b="0" dirty="0" smtClean="0"/>
                        <a:t>, and </a:t>
                      </a:r>
                      <a:r>
                        <a:rPr lang="en-US" sz="1400" b="0" dirty="0" err="1" smtClean="0"/>
                        <a:t>Xuan</a:t>
                      </a:r>
                      <a:r>
                        <a:rPr lang="en-US" sz="1400" b="0" dirty="0" smtClean="0"/>
                        <a:t> Liu. A Peer-to-Peer Spatial Cloaking Algorithm for Anonymous Location-based Services. In Proceedings of the ACM Symposium on Advances in Geographic Information Systems, ACM GIS, Arlington, VA, November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[CNN03]</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CNN. Will GPS tech lead to ’</a:t>
                      </a:r>
                      <a:r>
                        <a:rPr lang="en-US" sz="1400" b="0" dirty="0" err="1" smtClean="0"/>
                        <a:t>geoslavery</a:t>
                      </a:r>
                      <a:r>
                        <a:rPr lang="en-US" sz="1400" b="0" dirty="0" smtClean="0"/>
                        <a:t>’? </a:t>
                      </a:r>
                      <a:r>
                        <a:rPr lang="en-US" sz="1400" b="0" dirty="0" smtClean="0">
                          <a:hlinkClick r:id="rId3"/>
                        </a:rPr>
                        <a:t>http://www.cnn.com/2003/TECH/ptech/03/11/geo.slavery.ap/</a:t>
                      </a:r>
                      <a:r>
                        <a:rPr lang="en-US" sz="1400" b="0" dirty="0" smtClean="0"/>
                        <a:t> March, 11,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[CSM05]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Sunny </a:t>
                      </a:r>
                      <a:r>
                        <a:rPr lang="en-US" sz="1400" b="0" dirty="0" err="1" smtClean="0"/>
                        <a:t>Consolvo</a:t>
                      </a:r>
                      <a:r>
                        <a:rPr lang="en-US" sz="1400" b="0" dirty="0" smtClean="0"/>
                        <a:t>, Ian E. Smith, Tara Matthews, Anthony </a:t>
                      </a:r>
                      <a:r>
                        <a:rPr lang="en-US" sz="1400" b="0" dirty="0" err="1" smtClean="0"/>
                        <a:t>LaMarca</a:t>
                      </a:r>
                      <a:r>
                        <a:rPr lang="en-US" sz="1400" b="0" dirty="0" smtClean="0"/>
                        <a:t>, Jason </a:t>
                      </a:r>
                      <a:r>
                        <a:rPr lang="en-US" sz="1400" b="0" dirty="0" err="1" smtClean="0"/>
                        <a:t>Tabert</a:t>
                      </a:r>
                      <a:r>
                        <a:rPr lang="en-US" sz="1400" b="0" dirty="0" smtClean="0"/>
                        <a:t>, and Pauline </a:t>
                      </a:r>
                      <a:r>
                        <a:rPr lang="en-US" sz="1400" b="0" dirty="0" err="1" smtClean="0"/>
                        <a:t>Powledge</a:t>
                      </a:r>
                      <a:r>
                        <a:rPr lang="en-US" sz="1400" b="0" dirty="0" smtClean="0"/>
                        <a:t>. Location Disclosure to Social Relations: Why, When, and What people Want to Share. In Proc of the International Conference on Human Factors in Computing Systems, CHI, 81–90,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72B1B-84E4-471F-A7AA-A81425019F5F}" type="slidenum">
              <a:rPr lang="en-US" altLang="ko-KR"/>
              <a:pPr/>
              <a:t>135</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19842" name="Rectangle 2"/>
          <p:cNvSpPr>
            <a:spLocks noGrp="1" noChangeArrowheads="1"/>
          </p:cNvSpPr>
          <p:nvPr>
            <p:ph type="title"/>
          </p:nvPr>
        </p:nvSpPr>
        <p:spPr/>
        <p:txBody>
          <a:bodyPr/>
          <a:lstStyle/>
          <a:p>
            <a:r>
              <a:rPr lang="en-US"/>
              <a:t>References</a:t>
            </a:r>
          </a:p>
        </p:txBody>
      </p:sp>
      <p:graphicFrame>
        <p:nvGraphicFramePr>
          <p:cNvPr id="8" name="Table 7"/>
          <p:cNvGraphicFramePr>
            <a:graphicFrameLocks noGrp="1"/>
          </p:cNvGraphicFramePr>
          <p:nvPr/>
        </p:nvGraphicFramePr>
        <p:xfrm>
          <a:off x="190500" y="1066800"/>
          <a:ext cx="8724900" cy="5394960"/>
        </p:xfrm>
        <a:graphic>
          <a:graphicData uri="http://schemas.openxmlformats.org/drawingml/2006/table">
            <a:tbl>
              <a:tblPr bandRow="1">
                <a:tableStyleId>{F5AB1C69-6EDB-4FF4-983F-18BD219EF322}</a:tableStyleId>
              </a:tblPr>
              <a:tblGrid>
                <a:gridCol w="906484"/>
                <a:gridCol w="7818416"/>
              </a:tblGrid>
              <a:tr h="304800">
                <a:tc>
                  <a:txBody>
                    <a:bodyPr/>
                    <a:lstStyle/>
                    <a:p>
                      <a:r>
                        <a:rPr lang="en-US" sz="1400" b="0" dirty="0" smtClean="0">
                          <a:solidFill>
                            <a:schemeClr val="tx1"/>
                          </a:solidFill>
                        </a:rPr>
                        <a:t>[DYM05]</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0000"/>
                        </a:lnSpc>
                        <a:spcBef>
                          <a:spcPts val="0"/>
                        </a:spcBef>
                        <a:spcAft>
                          <a:spcPts val="0"/>
                        </a:spcAft>
                        <a:buClrTx/>
                        <a:buSzTx/>
                        <a:buFont typeface="Wingdings" pitchFamily="2" charset="2"/>
                        <a:buNone/>
                        <a:tabLst/>
                        <a:defRPr/>
                      </a:pPr>
                      <a:r>
                        <a:rPr lang="en-US" sz="1400" b="0" dirty="0" err="1" smtClean="0"/>
                        <a:t>Xiangyuan</a:t>
                      </a:r>
                      <a:r>
                        <a:rPr lang="en-US" sz="1400" b="0" dirty="0" smtClean="0"/>
                        <a:t> Dai, Man Lung </a:t>
                      </a:r>
                      <a:r>
                        <a:rPr lang="en-US" sz="1400" b="0" dirty="0" err="1" smtClean="0"/>
                        <a:t>Yiu</a:t>
                      </a:r>
                      <a:r>
                        <a:rPr lang="en-US" sz="1400" b="0" dirty="0" smtClean="0"/>
                        <a:t>, Nikos </a:t>
                      </a:r>
                      <a:r>
                        <a:rPr lang="en-US" sz="1400" b="0" dirty="0" err="1" smtClean="0"/>
                        <a:t>Mamoulis</a:t>
                      </a:r>
                      <a:r>
                        <a:rPr lang="en-US" sz="1400" b="0" dirty="0" smtClean="0"/>
                        <a:t>, </a:t>
                      </a:r>
                      <a:r>
                        <a:rPr lang="en-US" sz="1400" b="0" dirty="0" err="1" smtClean="0"/>
                        <a:t>Yufei</a:t>
                      </a:r>
                      <a:r>
                        <a:rPr lang="en-US" sz="1400" b="0" dirty="0" smtClean="0"/>
                        <a:t> Tao, and </a:t>
                      </a:r>
                      <a:r>
                        <a:rPr lang="en-US" sz="1400" b="0" dirty="0" err="1" smtClean="0"/>
                        <a:t>Michail</a:t>
                      </a:r>
                      <a:r>
                        <a:rPr lang="en-US" sz="1400" b="0" dirty="0" smtClean="0"/>
                        <a:t> </a:t>
                      </a:r>
                      <a:r>
                        <a:rPr lang="en-US" sz="1400" b="0" dirty="0" err="1" smtClean="0"/>
                        <a:t>Vaitis</a:t>
                      </a:r>
                      <a:r>
                        <a:rPr lang="en-US" sz="1400" b="0" dirty="0" smtClean="0"/>
                        <a:t>. Probabilistic Spatial Queries on Existentially Uncertain Data. In Proceedings of the International Symposium on Advances in Spatial and Temporal Databases, SSTD, pages 400–417, </a:t>
                      </a:r>
                      <a:r>
                        <a:rPr lang="en-US" sz="1400" b="0" dirty="0" err="1" smtClean="0"/>
                        <a:t>Angra</a:t>
                      </a:r>
                      <a:r>
                        <a:rPr lang="en-US" sz="1400" b="0" dirty="0" smtClean="0"/>
                        <a:t> dos Reis, Brazil, August 2005.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[DLA05]</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George </a:t>
                      </a:r>
                      <a:r>
                        <a:rPr lang="en-US" sz="1400" b="0" dirty="0" err="1" smtClean="0"/>
                        <a:t>Danezis</a:t>
                      </a:r>
                      <a:r>
                        <a:rPr lang="en-US" sz="1400" b="0" dirty="0" smtClean="0"/>
                        <a:t>, Stephen Lewis, and Ross Anderson. How Much is Location Privacy Worth? In Fourth Workshop on the Economics of Information Security, WEIS, 2005.</a:t>
                      </a:r>
                      <a:endParaRPr lang="en-US" sz="14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[DG05]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Victor Teixeira de Almeida and Ralf </a:t>
                      </a:r>
                      <a:r>
                        <a:rPr lang="en-US" sz="1400" b="0" dirty="0" err="1" smtClean="0"/>
                        <a:t>Hartmut</a:t>
                      </a:r>
                      <a:r>
                        <a:rPr lang="en-US" sz="1400" b="0" dirty="0" smtClean="0"/>
                        <a:t> </a:t>
                      </a:r>
                      <a:r>
                        <a:rPr lang="en-US" sz="1400" b="0" dirty="0" err="1" smtClean="0"/>
                        <a:t>G¨uting</a:t>
                      </a:r>
                      <a:r>
                        <a:rPr lang="en-US" sz="1400" b="0" dirty="0" smtClean="0"/>
                        <a:t>. Supporting Uncertainty in Moving Objects in Network Databases. In Proceedings of the ACM Symposium on Advances in Geographic Information Systems, ACM GIS, pages 31–40, Bremen, Germany, November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[DXT07]</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Jing Du, </a:t>
                      </a:r>
                      <a:r>
                        <a:rPr lang="en-US" sz="1400" b="0" dirty="0" err="1" smtClean="0"/>
                        <a:t>Jianliang</a:t>
                      </a:r>
                      <a:r>
                        <a:rPr lang="en-US" sz="1400" b="0" dirty="0" smtClean="0"/>
                        <a:t> </a:t>
                      </a:r>
                      <a:r>
                        <a:rPr lang="en-US" sz="1400" b="0" dirty="0" err="1" smtClean="0"/>
                        <a:t>Xu</a:t>
                      </a:r>
                      <a:r>
                        <a:rPr lang="en-US" sz="1400" b="0" dirty="0" smtClean="0"/>
                        <a:t>, </a:t>
                      </a:r>
                      <a:r>
                        <a:rPr lang="en-US" sz="1400" b="0" dirty="0" err="1" smtClean="0"/>
                        <a:t>Xueyan</a:t>
                      </a:r>
                      <a:r>
                        <a:rPr lang="en-US" sz="1400" b="0" dirty="0" smtClean="0"/>
                        <a:t> Tang, and </a:t>
                      </a:r>
                      <a:r>
                        <a:rPr lang="en-US" sz="1400" b="0" dirty="0" err="1" smtClean="0"/>
                        <a:t>Haibo</a:t>
                      </a:r>
                      <a:r>
                        <a:rPr lang="en-US" sz="1400" b="0" dirty="0" smtClean="0"/>
                        <a:t> </a:t>
                      </a:r>
                      <a:r>
                        <a:rPr lang="en-US" sz="1400" b="0" dirty="0" err="1" smtClean="0"/>
                        <a:t>Hu</a:t>
                      </a:r>
                      <a:r>
                        <a:rPr lang="en-US" sz="1400" b="0" dirty="0" smtClean="0"/>
                        <a:t>. </a:t>
                      </a:r>
                      <a:r>
                        <a:rPr lang="en-US" sz="1400" b="0" dirty="0" err="1" smtClean="0"/>
                        <a:t>iPDA</a:t>
                      </a:r>
                      <a:r>
                        <a:rPr lang="en-US" sz="1400" b="0" dirty="0" smtClean="0"/>
                        <a:t>: Enabling Privacy-Preserving Location-Based Services. In Proceeding of the International Conference on Mobile Data Management, MDM, 2007.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[DK05]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Matt </a:t>
                      </a:r>
                      <a:r>
                        <a:rPr lang="en-US" sz="1400" b="0" dirty="0" err="1" smtClean="0"/>
                        <a:t>Duckham</a:t>
                      </a:r>
                      <a:r>
                        <a:rPr lang="en-US" sz="1400" b="0" dirty="0" smtClean="0"/>
                        <a:t> and Lars </a:t>
                      </a:r>
                      <a:r>
                        <a:rPr lang="en-US" sz="1400" b="0" dirty="0" err="1" smtClean="0"/>
                        <a:t>Kulik</a:t>
                      </a:r>
                      <a:r>
                        <a:rPr lang="en-US" sz="1400" b="0" dirty="0" smtClean="0"/>
                        <a:t>. A Formal Model of Obfuscation and Negotiation for Location Privacy. In Pervasive, pages 152–170,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[DEG04]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Sastry</a:t>
                      </a:r>
                      <a:r>
                        <a:rPr lang="en-US" sz="1400" b="0" dirty="0" smtClean="0"/>
                        <a:t> </a:t>
                      </a:r>
                      <a:r>
                        <a:rPr lang="en-US" sz="1400" b="0" dirty="0" err="1" smtClean="0"/>
                        <a:t>Duri</a:t>
                      </a:r>
                      <a:r>
                        <a:rPr lang="en-US" sz="1400" b="0" dirty="0" smtClean="0"/>
                        <a:t>, Jeffrey Elliott, Marco </a:t>
                      </a:r>
                      <a:r>
                        <a:rPr lang="en-US" sz="1400" b="0" dirty="0" err="1" smtClean="0"/>
                        <a:t>Gruteser</a:t>
                      </a:r>
                      <a:r>
                        <a:rPr lang="en-US" sz="1400" b="0" dirty="0" smtClean="0"/>
                        <a:t>, </a:t>
                      </a:r>
                      <a:r>
                        <a:rPr lang="en-US" sz="1400" b="0" dirty="0" err="1" smtClean="0"/>
                        <a:t>Xuan</a:t>
                      </a:r>
                      <a:r>
                        <a:rPr lang="en-US" sz="1400" b="0" dirty="0" smtClean="0"/>
                        <a:t> Liu, Paul </a:t>
                      </a:r>
                      <a:r>
                        <a:rPr lang="en-US" sz="1400" b="0" dirty="0" err="1" smtClean="0"/>
                        <a:t>Moskowitz</a:t>
                      </a:r>
                      <a:r>
                        <a:rPr lang="en-US" sz="1400" b="0" dirty="0" smtClean="0"/>
                        <a:t>, Ronald Perez, </a:t>
                      </a:r>
                      <a:r>
                        <a:rPr lang="en-US" sz="1400" b="0" dirty="0" err="1" smtClean="0"/>
                        <a:t>Moninder</a:t>
                      </a:r>
                      <a:r>
                        <a:rPr lang="en-US" sz="1400" b="0" dirty="0" smtClean="0"/>
                        <a:t> Singh, and Jung-Mu Tang. Data Protection and Data Sharing in </a:t>
                      </a:r>
                      <a:r>
                        <a:rPr lang="en-US" sz="1400" b="0" dirty="0" err="1" smtClean="0"/>
                        <a:t>Telematics</a:t>
                      </a:r>
                      <a:r>
                        <a:rPr lang="en-US" sz="1400" b="0" dirty="0" smtClean="0"/>
                        <a:t>. Mobile Networks and Applications, 9(6):693–701,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[DGL02]</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Sastry</a:t>
                      </a:r>
                      <a:r>
                        <a:rPr lang="en-US" sz="1400" b="0" dirty="0" smtClean="0"/>
                        <a:t> </a:t>
                      </a:r>
                      <a:r>
                        <a:rPr lang="en-US" sz="1400" b="0" dirty="0" err="1" smtClean="0"/>
                        <a:t>Duri</a:t>
                      </a:r>
                      <a:r>
                        <a:rPr lang="en-US" sz="1400" b="0" dirty="0" smtClean="0"/>
                        <a:t>, Marco </a:t>
                      </a:r>
                      <a:r>
                        <a:rPr lang="en-US" sz="1400" b="0" dirty="0" err="1" smtClean="0"/>
                        <a:t>Gruteser</a:t>
                      </a:r>
                      <a:r>
                        <a:rPr lang="en-US" sz="1400" b="0" dirty="0" smtClean="0"/>
                        <a:t>, </a:t>
                      </a:r>
                      <a:r>
                        <a:rPr lang="en-US" sz="1400" b="0" dirty="0" err="1" smtClean="0"/>
                        <a:t>Xuan</a:t>
                      </a:r>
                      <a:r>
                        <a:rPr lang="en-US" sz="1400" b="0" dirty="0" smtClean="0"/>
                        <a:t> Liu, Paul </a:t>
                      </a:r>
                      <a:r>
                        <a:rPr lang="en-US" sz="1400" b="0" dirty="0" err="1" smtClean="0"/>
                        <a:t>Moskowitz</a:t>
                      </a:r>
                      <a:r>
                        <a:rPr lang="en-US" sz="1400" b="0" dirty="0" smtClean="0"/>
                        <a:t>, Ronald Perez, </a:t>
                      </a:r>
                      <a:r>
                        <a:rPr lang="en-US" sz="1400" b="0" dirty="0" err="1" smtClean="0"/>
                        <a:t>Moninder</a:t>
                      </a:r>
                      <a:r>
                        <a:rPr lang="en-US" sz="1400" b="0" dirty="0" smtClean="0"/>
                        <a:t> Singh, and Jung-Mu Tang. Framework for Security and Privacy in Automotive </a:t>
                      </a:r>
                      <a:r>
                        <a:rPr lang="en-US" sz="1400" b="0" dirty="0" err="1" smtClean="0"/>
                        <a:t>Telematics</a:t>
                      </a:r>
                      <a:r>
                        <a:rPr lang="en-US" sz="1400" b="0" dirty="0" smtClean="0"/>
                        <a:t>. In Proceeding of the International Workshop on Mobile Commerce, WMC, pages 25–32, September 2002.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[ELM06]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Ian </a:t>
                      </a:r>
                      <a:r>
                        <a:rPr lang="en-US" sz="1400" b="0" dirty="0" err="1" smtClean="0"/>
                        <a:t>Elcoate</a:t>
                      </a:r>
                      <a:r>
                        <a:rPr lang="en-US" sz="1400" b="0" dirty="0" smtClean="0"/>
                        <a:t>, Jim </a:t>
                      </a:r>
                      <a:r>
                        <a:rPr lang="en-US" sz="1400" b="0" dirty="0" err="1" smtClean="0"/>
                        <a:t>Longstaff</a:t>
                      </a:r>
                      <a:r>
                        <a:rPr lang="en-US" sz="1400" b="0" dirty="0" smtClean="0"/>
                        <a:t>, and Paul Massey. Location Privacy in Multiple Social Contexts. In Workshop on Privacy, Trust and Identity Issues for Ambient Intelligence, May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[FOX04]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Foxs</a:t>
                      </a:r>
                      <a:r>
                        <a:rPr lang="en-US" sz="1400" b="0" dirty="0" smtClean="0"/>
                        <a:t> </a:t>
                      </a:r>
                      <a:r>
                        <a:rPr lang="en-US" sz="1400" b="0" dirty="0" err="1" smtClean="0"/>
                        <a:t>News.Man</a:t>
                      </a:r>
                      <a:r>
                        <a:rPr lang="en-US" sz="1400" b="0" dirty="0" smtClean="0"/>
                        <a:t> Accused of Stalking Ex-</a:t>
                      </a:r>
                      <a:r>
                        <a:rPr lang="en-US" sz="1400" b="0" dirty="0" err="1" smtClean="0"/>
                        <a:t>GirlfriendWith</a:t>
                      </a:r>
                      <a:r>
                        <a:rPr lang="en-US" sz="1400" b="0" dirty="0" smtClean="0"/>
                        <a:t> GPS. </a:t>
                      </a:r>
                      <a:r>
                        <a:rPr lang="en-US" sz="1400" b="0" dirty="0" smtClean="0">
                          <a:hlinkClick r:id="rId3"/>
                        </a:rPr>
                        <a:t>http://www.foxnews.com/story/0,2933,131487,00.html</a:t>
                      </a:r>
                      <a:r>
                        <a:rPr lang="en-US" sz="1400" b="0" dirty="0" smtClean="0"/>
                        <a:t>. September, 04,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[GL05]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Bugra</a:t>
                      </a:r>
                      <a:r>
                        <a:rPr lang="en-US" sz="1400" b="0" dirty="0" smtClean="0"/>
                        <a:t> </a:t>
                      </a:r>
                      <a:r>
                        <a:rPr lang="en-US" sz="1400" b="0" dirty="0" err="1" smtClean="0"/>
                        <a:t>Gedik</a:t>
                      </a:r>
                      <a:r>
                        <a:rPr lang="en-US" sz="1400" b="0" dirty="0" smtClean="0"/>
                        <a:t> and Ling Liu. Location Privacy in Mobile Systems: A Personalized </a:t>
                      </a:r>
                      <a:r>
                        <a:rPr lang="en-US" sz="1400" b="0" dirty="0" err="1" smtClean="0"/>
                        <a:t>Anonymization</a:t>
                      </a:r>
                      <a:r>
                        <a:rPr lang="en-US" sz="1400" b="0" dirty="0" smtClean="0"/>
                        <a:t> Model. In Proceeding of the International Conference on Distributed Computing Systems, ICDCS, pages 620–629,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72B1B-84E4-471F-A7AA-A81425019F5F}" type="slidenum">
              <a:rPr lang="en-US" altLang="ko-KR"/>
              <a:pPr/>
              <a:t>136</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19842" name="Rectangle 2"/>
          <p:cNvSpPr>
            <a:spLocks noGrp="1" noChangeArrowheads="1"/>
          </p:cNvSpPr>
          <p:nvPr>
            <p:ph type="title"/>
          </p:nvPr>
        </p:nvSpPr>
        <p:spPr/>
        <p:txBody>
          <a:bodyPr/>
          <a:lstStyle/>
          <a:p>
            <a:r>
              <a:rPr lang="en-US"/>
              <a:t>References</a:t>
            </a:r>
          </a:p>
        </p:txBody>
      </p:sp>
      <p:graphicFrame>
        <p:nvGraphicFramePr>
          <p:cNvPr id="8" name="Table 7"/>
          <p:cNvGraphicFramePr>
            <a:graphicFrameLocks noGrp="1"/>
          </p:cNvGraphicFramePr>
          <p:nvPr/>
        </p:nvGraphicFramePr>
        <p:xfrm>
          <a:off x="76200" y="1018032"/>
          <a:ext cx="8915400" cy="5458968"/>
        </p:xfrm>
        <a:graphic>
          <a:graphicData uri="http://schemas.openxmlformats.org/drawingml/2006/table">
            <a:tbl>
              <a:tblPr bandRow="1">
                <a:tableStyleId>{F5AB1C69-6EDB-4FF4-983F-18BD219EF322}</a:tableStyleId>
              </a:tblPr>
              <a:tblGrid>
                <a:gridCol w="926276"/>
                <a:gridCol w="7989124"/>
              </a:tblGrid>
              <a:tr h="475488">
                <a:tc>
                  <a:txBody>
                    <a:bodyPr/>
                    <a:lstStyle/>
                    <a:p>
                      <a:r>
                        <a:rPr lang="en-US" sz="1400" b="0" dirty="0" smtClean="0">
                          <a:solidFill>
                            <a:schemeClr val="tx1"/>
                          </a:solidFill>
                        </a:rPr>
                        <a:t>[GL08]</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tx1"/>
                          </a:solidFill>
                        </a:rPr>
                        <a:t>Bugra</a:t>
                      </a:r>
                      <a:r>
                        <a:rPr lang="en-US" sz="1400" b="0" dirty="0" smtClean="0">
                          <a:solidFill>
                            <a:schemeClr val="tx1"/>
                          </a:solidFill>
                        </a:rPr>
                        <a:t> </a:t>
                      </a:r>
                      <a:r>
                        <a:rPr lang="en-US" sz="1400" b="0" dirty="0" err="1" smtClean="0">
                          <a:solidFill>
                            <a:schemeClr val="tx1"/>
                          </a:solidFill>
                        </a:rPr>
                        <a:t>Gedik</a:t>
                      </a:r>
                      <a:r>
                        <a:rPr lang="en-US" sz="1400" b="0" dirty="0" smtClean="0">
                          <a:solidFill>
                            <a:schemeClr val="tx1"/>
                          </a:solidFill>
                        </a:rPr>
                        <a:t>, Ling Liu: Protecting Location Privacy with Personalized k-Anonymity: Architecture and Algorithms. IEEE Trans. Mob. </a:t>
                      </a:r>
                      <a:r>
                        <a:rPr lang="en-US" sz="1400" b="0" dirty="0" err="1" smtClean="0">
                          <a:solidFill>
                            <a:schemeClr val="tx1"/>
                          </a:solidFill>
                        </a:rPr>
                        <a:t>Comput</a:t>
                      </a:r>
                      <a:r>
                        <a:rPr lang="en-US" sz="1400" b="0" dirty="0" smtClean="0">
                          <a:solidFill>
                            <a:schemeClr val="tx1"/>
                          </a:solidFill>
                        </a:rPr>
                        <a:t>. 7(1): 1-18 (2008)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[GKA08]</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Gabriel </a:t>
                      </a:r>
                      <a:r>
                        <a:rPr lang="en-US" sz="1400" b="0" dirty="0" err="1" smtClean="0"/>
                        <a:t>Ghinita</a:t>
                      </a:r>
                      <a:r>
                        <a:rPr lang="en-US" sz="1400" b="0" dirty="0" smtClean="0"/>
                        <a:t>, </a:t>
                      </a:r>
                      <a:r>
                        <a:rPr lang="en-US" sz="1400" b="0" dirty="0" err="1" smtClean="0"/>
                        <a:t>Panos</a:t>
                      </a:r>
                      <a:r>
                        <a:rPr lang="en-US" sz="1400" b="0" dirty="0" smtClean="0"/>
                        <a:t> </a:t>
                      </a:r>
                      <a:r>
                        <a:rPr lang="en-US" sz="1400" b="0" dirty="0" err="1" smtClean="0"/>
                        <a:t>Kalnis</a:t>
                      </a:r>
                      <a:r>
                        <a:rPr lang="en-US" sz="1400" b="0" dirty="0" smtClean="0"/>
                        <a:t>, Ali </a:t>
                      </a:r>
                      <a:r>
                        <a:rPr lang="en-US" sz="1400" b="0" dirty="0" err="1" smtClean="0"/>
                        <a:t>Khoshgozaran</a:t>
                      </a:r>
                      <a:r>
                        <a:rPr lang="en-US" sz="1400" b="0" dirty="0" smtClean="0"/>
                        <a:t>, Cyrus </a:t>
                      </a:r>
                      <a:r>
                        <a:rPr lang="en-US" sz="1400" b="0" dirty="0" err="1" smtClean="0"/>
                        <a:t>Shahabi</a:t>
                      </a:r>
                      <a:r>
                        <a:rPr lang="en-US" sz="1400" b="0" dirty="0" smtClean="0"/>
                        <a:t>, </a:t>
                      </a:r>
                      <a:r>
                        <a:rPr lang="en-US" sz="1400" b="0" dirty="0" err="1" smtClean="0"/>
                        <a:t>Kian</a:t>
                      </a:r>
                      <a:r>
                        <a:rPr lang="en-US" sz="1400" b="0" dirty="0" smtClean="0"/>
                        <a:t>-Lee Tan: Private Queries in Location based Services: </a:t>
                      </a:r>
                      <a:r>
                        <a:rPr lang="en-US" sz="1400" b="0" dirty="0" err="1" smtClean="0"/>
                        <a:t>Anonymizers</a:t>
                      </a:r>
                      <a:r>
                        <a:rPr lang="en-US" sz="1400" b="0" dirty="0" smtClean="0"/>
                        <a:t> are not </a:t>
                      </a:r>
                      <a:r>
                        <a:rPr lang="en-US" sz="1400" b="0" dirty="0" err="1" smtClean="0"/>
                        <a:t>Aecessary</a:t>
                      </a:r>
                      <a:r>
                        <a:rPr lang="en-US" sz="1400" b="0" dirty="0" smtClean="0"/>
                        <a:t>. In Proceedings of the ACM International Conference on Management of Data, SIGMOD, pages 121-132,</a:t>
                      </a:r>
                      <a:r>
                        <a:rPr lang="en-US" sz="1400" b="0" baseline="0" dirty="0" smtClean="0"/>
                        <a:t> Vancouver, Canada, </a:t>
                      </a:r>
                      <a:r>
                        <a:rPr lang="en-US" sz="1400" b="0" dirty="0" smtClean="0"/>
                        <a:t>June 2008.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[GKS07a]</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Gabriel </a:t>
                      </a:r>
                      <a:r>
                        <a:rPr lang="en-US" sz="1400" b="0" dirty="0" err="1" smtClean="0"/>
                        <a:t>Ghinita</a:t>
                      </a:r>
                      <a:r>
                        <a:rPr lang="en-US" sz="1400" b="0" dirty="0" smtClean="0"/>
                        <a:t>, </a:t>
                      </a:r>
                      <a:r>
                        <a:rPr lang="en-US" sz="1400" b="0" dirty="0" err="1" smtClean="0"/>
                        <a:t>Panos</a:t>
                      </a:r>
                      <a:r>
                        <a:rPr lang="en-US" sz="1400" b="0" dirty="0" smtClean="0"/>
                        <a:t> </a:t>
                      </a:r>
                      <a:r>
                        <a:rPr lang="en-US" sz="1400" b="0" dirty="0" err="1" smtClean="0"/>
                        <a:t>Kalnis</a:t>
                      </a:r>
                      <a:r>
                        <a:rPr lang="en-US" sz="1400" b="0" dirty="0" smtClean="0"/>
                        <a:t>, and </a:t>
                      </a:r>
                      <a:r>
                        <a:rPr lang="en-US" sz="1400" b="0" dirty="0" err="1" smtClean="0"/>
                        <a:t>Spiros</a:t>
                      </a:r>
                      <a:r>
                        <a:rPr lang="en-US" sz="1400" b="0" dirty="0" smtClean="0"/>
                        <a:t> </a:t>
                      </a:r>
                      <a:r>
                        <a:rPr lang="en-US" sz="1400" b="0" dirty="0" err="1" smtClean="0"/>
                        <a:t>Skiadopoulos</a:t>
                      </a:r>
                      <a:r>
                        <a:rPr lang="en-US" sz="1400" b="0" dirty="0" smtClean="0"/>
                        <a:t>. MOBIHIDE: A Mobile Peer-to-Peer System for Anonymous Location-Based Queries. In Proceedings of the International Symposium on Advances in Spatial and Temporal Databases, SSTD, 2007.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4152">
                <a:tc>
                  <a:txBody>
                    <a:bodyPr/>
                    <a:lstStyle/>
                    <a:p>
                      <a:r>
                        <a:rPr lang="en-US" sz="1400" b="0" dirty="0" smtClean="0">
                          <a:solidFill>
                            <a:schemeClr val="tx1"/>
                          </a:solidFill>
                        </a:rPr>
                        <a:t>[GKS07b]</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Gabriel </a:t>
                      </a:r>
                      <a:r>
                        <a:rPr lang="en-US" sz="1400" b="0" dirty="0" err="1" smtClean="0"/>
                        <a:t>Ghinita</a:t>
                      </a:r>
                      <a:r>
                        <a:rPr lang="en-US" sz="1400" b="0" dirty="0" smtClean="0"/>
                        <a:t>, </a:t>
                      </a:r>
                      <a:r>
                        <a:rPr lang="en-US" sz="1400" b="0" dirty="0" err="1" smtClean="0"/>
                        <a:t>Panos</a:t>
                      </a:r>
                      <a:r>
                        <a:rPr lang="en-US" sz="1400" b="0" dirty="0" smtClean="0"/>
                        <a:t> </a:t>
                      </a:r>
                      <a:r>
                        <a:rPr lang="en-US" sz="1400" b="0" dirty="0" err="1" smtClean="0"/>
                        <a:t>Kalnis</a:t>
                      </a:r>
                      <a:r>
                        <a:rPr lang="en-US" sz="1400" b="0" dirty="0" smtClean="0"/>
                        <a:t>, and </a:t>
                      </a:r>
                      <a:r>
                        <a:rPr lang="en-US" sz="1400" b="0" dirty="0" err="1" smtClean="0"/>
                        <a:t>Spiros</a:t>
                      </a:r>
                      <a:r>
                        <a:rPr lang="en-US" sz="1400" b="0" dirty="0" smtClean="0"/>
                        <a:t> </a:t>
                      </a:r>
                      <a:r>
                        <a:rPr lang="en-US" sz="1400" b="0" dirty="0" err="1" smtClean="0"/>
                        <a:t>Skiadopoulos</a:t>
                      </a:r>
                      <a:r>
                        <a:rPr lang="en-US" sz="1400" b="0" dirty="0" smtClean="0"/>
                        <a:t>. PRIVE: Anonymous Location based Queries in Distributed Mobile Systems. In International Conference on World Wide Web, WWW, pages 1–10, 2007.</a:t>
                      </a:r>
                      <a:endParaRPr lang="en-US"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14528">
                <a:tc>
                  <a:txBody>
                    <a:bodyPr/>
                    <a:lstStyle/>
                    <a:p>
                      <a:r>
                        <a:rPr lang="en-US" sz="1400" b="0" dirty="0" smtClean="0">
                          <a:solidFill>
                            <a:schemeClr val="tx1"/>
                          </a:solidFill>
                        </a:rPr>
                        <a:t>[GHT04]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Andreas </a:t>
                      </a:r>
                      <a:r>
                        <a:rPr lang="en-US" sz="1400" b="0" dirty="0" err="1" smtClean="0"/>
                        <a:t>Gorlach</a:t>
                      </a:r>
                      <a:r>
                        <a:rPr lang="en-US" sz="1400" b="0" dirty="0" smtClean="0"/>
                        <a:t>, Andreas Heinemann, and Wesley W. </a:t>
                      </a:r>
                      <a:r>
                        <a:rPr lang="en-US" sz="1400" b="0" dirty="0" err="1" smtClean="0"/>
                        <a:t>Terpstra</a:t>
                      </a:r>
                      <a:r>
                        <a:rPr lang="en-US" sz="1400" b="0" dirty="0" smtClean="0"/>
                        <a:t>. Survey on Location Privacy in Pervasive Computing. In Workshop on Security and Privacy in Pervasive Computing, April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05612">
                <a:tc>
                  <a:txBody>
                    <a:bodyPr/>
                    <a:lstStyle/>
                    <a:p>
                      <a:r>
                        <a:rPr lang="en-US" sz="1400" b="0" dirty="0" smtClean="0">
                          <a:solidFill>
                            <a:schemeClr val="tx1"/>
                          </a:solidFill>
                        </a:rPr>
                        <a:t>[GVM09]</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Aris</a:t>
                      </a:r>
                      <a:r>
                        <a:rPr lang="en-US" sz="1400" dirty="0" smtClean="0"/>
                        <a:t> </a:t>
                      </a:r>
                      <a:r>
                        <a:rPr lang="en-US" sz="1400" dirty="0" err="1" smtClean="0"/>
                        <a:t>Gkoulalas-Divanis</a:t>
                      </a:r>
                      <a:r>
                        <a:rPr lang="en-US" sz="1400" dirty="0" smtClean="0"/>
                        <a:t>, </a:t>
                      </a:r>
                      <a:r>
                        <a:rPr lang="en-US" sz="1400" dirty="0" err="1" smtClean="0"/>
                        <a:t>Vassilis</a:t>
                      </a:r>
                      <a:r>
                        <a:rPr lang="en-US" sz="1400" dirty="0" smtClean="0"/>
                        <a:t> S. </a:t>
                      </a:r>
                      <a:r>
                        <a:rPr lang="en-US" sz="1400" dirty="0" err="1" smtClean="0"/>
                        <a:t>Verykios</a:t>
                      </a:r>
                      <a:r>
                        <a:rPr lang="en-US" sz="1400" dirty="0" smtClean="0"/>
                        <a:t>, Mohamed F. </a:t>
                      </a:r>
                      <a:r>
                        <a:rPr lang="en-US" sz="1400" dirty="0" err="1" smtClean="0"/>
                        <a:t>Mokbel</a:t>
                      </a:r>
                      <a:r>
                        <a:rPr lang="en-US" sz="1400" dirty="0" smtClean="0"/>
                        <a:t> . Identifying Unsafe Routes for Network-Based Trajectory Privacy. In  Proceeding of the SIAM International Conference on Data Mining, SDM, Sparks, Nevada, </a:t>
                      </a:r>
                      <a:r>
                        <a:rPr lang="en-US" sz="1400" baseline="0" dirty="0" smtClean="0"/>
                        <a:t> Apr 2009</a:t>
                      </a:r>
                      <a:endParaRPr lang="en-US" sz="1400" b="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[GG03a]</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Marco </a:t>
                      </a:r>
                      <a:r>
                        <a:rPr lang="en-US" sz="1400" b="0" dirty="0" err="1" smtClean="0"/>
                        <a:t>Gruteser</a:t>
                      </a:r>
                      <a:r>
                        <a:rPr lang="en-US" sz="1400" b="0" dirty="0" smtClean="0"/>
                        <a:t> and Dirk </a:t>
                      </a:r>
                      <a:r>
                        <a:rPr lang="en-US" sz="1400" b="0" dirty="0" err="1" smtClean="0"/>
                        <a:t>Grunwald</a:t>
                      </a:r>
                      <a:r>
                        <a:rPr lang="en-US" sz="1400" b="0" dirty="0" smtClean="0"/>
                        <a:t>. A Methodological Assessment of Location Privacy Risks in Wireless Hotspot Networks. In Proceedings of the International Conference on Security in Pervasive Computing, SPC, pages 10–24,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51688">
                <a:tc>
                  <a:txBody>
                    <a:bodyPr/>
                    <a:lstStyle/>
                    <a:p>
                      <a:r>
                        <a:rPr lang="en-US" sz="1400" b="0" dirty="0" smtClean="0">
                          <a:solidFill>
                            <a:schemeClr val="tx1"/>
                          </a:solidFill>
                        </a:rPr>
                        <a:t>[GG03b]</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Marco </a:t>
                      </a:r>
                      <a:r>
                        <a:rPr lang="en-US" sz="1400" b="0" dirty="0" err="1" smtClean="0"/>
                        <a:t>Gruteser</a:t>
                      </a:r>
                      <a:r>
                        <a:rPr lang="en-US" sz="1400" b="0" dirty="0" smtClean="0"/>
                        <a:t> and Dirk </a:t>
                      </a:r>
                      <a:r>
                        <a:rPr lang="en-US" sz="1400" b="0" dirty="0" err="1" smtClean="0"/>
                        <a:t>Grunwald</a:t>
                      </a:r>
                      <a:r>
                        <a:rPr lang="en-US" sz="1400" b="0" dirty="0" smtClean="0"/>
                        <a:t>. Anonymous Usage of Location-Based Services Through Spatial and Temporal Cloaking. In Proceedings of the International Conference on Mobile Systems, Applications, and Services, </a:t>
                      </a:r>
                      <a:r>
                        <a:rPr lang="en-US" sz="1400" b="0" dirty="0" err="1" smtClean="0"/>
                        <a:t>MobiSys</a:t>
                      </a:r>
                      <a:r>
                        <a:rPr lang="en-US" sz="1400" b="0" dirty="0" smtClean="0"/>
                        <a:t>, pages 163–168,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05384">
                <a:tc>
                  <a:txBody>
                    <a:bodyPr/>
                    <a:lstStyle/>
                    <a:p>
                      <a:r>
                        <a:rPr lang="en-US" sz="1400" b="0" dirty="0" smtClean="0">
                          <a:solidFill>
                            <a:schemeClr val="tx1"/>
                          </a:solidFill>
                        </a:rPr>
                        <a:t>[GH05]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Marco </a:t>
                      </a:r>
                      <a:r>
                        <a:rPr lang="en-US" sz="1400" b="0" dirty="0" err="1" smtClean="0"/>
                        <a:t>Gruteser</a:t>
                      </a:r>
                      <a:r>
                        <a:rPr lang="en-US" sz="1400" b="0" dirty="0" smtClean="0"/>
                        <a:t> and </a:t>
                      </a:r>
                      <a:r>
                        <a:rPr lang="en-US" sz="1400" b="0" dirty="0" err="1" smtClean="0"/>
                        <a:t>Baik</a:t>
                      </a:r>
                      <a:r>
                        <a:rPr lang="en-US" sz="1400" b="0" dirty="0" smtClean="0"/>
                        <a:t> Hoh. On the Anonymity of Periodic Location Samples. In Proceeding of the International Conference on Security in Pervasive Computing,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[GL04]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Marco </a:t>
                      </a:r>
                      <a:r>
                        <a:rPr lang="en-US" sz="1400" b="0" dirty="0" err="1" smtClean="0"/>
                        <a:t>Gruteser</a:t>
                      </a:r>
                      <a:r>
                        <a:rPr lang="en-US" sz="1400" b="0" dirty="0" smtClean="0"/>
                        <a:t> and </a:t>
                      </a:r>
                      <a:r>
                        <a:rPr lang="en-US" sz="1400" b="0" dirty="0" err="1" smtClean="0"/>
                        <a:t>Xuan</a:t>
                      </a:r>
                      <a:r>
                        <a:rPr lang="en-US" sz="1400" b="0" dirty="0" smtClean="0"/>
                        <a:t> Liu. Protecting Privacy in Continuous Location-Tracking Applications. IEEE Security and Privacy, 2(2):28–34, March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72B1B-84E4-471F-A7AA-A81425019F5F}" type="slidenum">
              <a:rPr lang="en-US" altLang="ko-KR"/>
              <a:pPr/>
              <a:t>137</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19842" name="Rectangle 2"/>
          <p:cNvSpPr>
            <a:spLocks noGrp="1" noChangeArrowheads="1"/>
          </p:cNvSpPr>
          <p:nvPr>
            <p:ph type="title"/>
          </p:nvPr>
        </p:nvSpPr>
        <p:spPr/>
        <p:txBody>
          <a:bodyPr/>
          <a:lstStyle/>
          <a:p>
            <a:r>
              <a:rPr lang="en-US"/>
              <a:t>References</a:t>
            </a:r>
          </a:p>
        </p:txBody>
      </p:sp>
      <p:graphicFrame>
        <p:nvGraphicFramePr>
          <p:cNvPr id="8" name="Table 7"/>
          <p:cNvGraphicFramePr>
            <a:graphicFrameLocks noGrp="1"/>
          </p:cNvGraphicFramePr>
          <p:nvPr/>
        </p:nvGraphicFramePr>
        <p:xfrm>
          <a:off x="190500" y="1066800"/>
          <a:ext cx="8724900" cy="5394960"/>
        </p:xfrm>
        <a:graphic>
          <a:graphicData uri="http://schemas.openxmlformats.org/drawingml/2006/table">
            <a:tbl>
              <a:tblPr bandRow="1">
                <a:tableStyleId>{F5AB1C69-6EDB-4FF4-983F-18BD219EF322}</a:tableStyleId>
              </a:tblPr>
              <a:tblGrid>
                <a:gridCol w="906484"/>
                <a:gridCol w="7818416"/>
              </a:tblGrid>
              <a:tr h="475488">
                <a:tc>
                  <a:txBody>
                    <a:bodyPr/>
                    <a:lstStyle/>
                    <a:p>
                      <a:r>
                        <a:rPr lang="en-US" sz="1400" b="0" dirty="0" smtClean="0">
                          <a:solidFill>
                            <a:schemeClr val="tx1"/>
                          </a:solidFill>
                        </a:rPr>
                        <a:t>[GSJ03]</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Marco </a:t>
                      </a:r>
                      <a:r>
                        <a:rPr lang="en-US" sz="1400" b="0" dirty="0" err="1" smtClean="0"/>
                        <a:t>Gruteser</a:t>
                      </a:r>
                      <a:r>
                        <a:rPr lang="en-US" sz="1400" b="0" dirty="0" smtClean="0"/>
                        <a:t>, Graham </a:t>
                      </a:r>
                      <a:r>
                        <a:rPr lang="en-US" sz="1400" b="0" dirty="0" err="1" smtClean="0"/>
                        <a:t>Schelle</a:t>
                      </a:r>
                      <a:r>
                        <a:rPr lang="en-US" sz="1400" b="0" dirty="0" smtClean="0"/>
                        <a:t>, </a:t>
                      </a:r>
                      <a:r>
                        <a:rPr lang="en-US" sz="1400" b="0" dirty="0" err="1" smtClean="0"/>
                        <a:t>Ashish</a:t>
                      </a:r>
                      <a:r>
                        <a:rPr lang="en-US" sz="1400" b="0" dirty="0" smtClean="0"/>
                        <a:t> Jain, Rick Han, and Dirk </a:t>
                      </a:r>
                      <a:r>
                        <a:rPr lang="en-US" sz="1400" b="0" dirty="0" err="1" smtClean="0"/>
                        <a:t>Grunwald</a:t>
                      </a:r>
                      <a:r>
                        <a:rPr lang="en-US" sz="1400" b="0" dirty="0" smtClean="0"/>
                        <a:t>. Privacy-Aware Location Sensor Networks. In Proceedings of the Workshop on Hot Topics in Operating Systems, </a:t>
                      </a:r>
                      <a:r>
                        <a:rPr lang="en-US" sz="1400" b="0" dirty="0" err="1" smtClean="0"/>
                        <a:t>HotOS</a:t>
                      </a:r>
                      <a:r>
                        <a:rPr lang="en-US" sz="1400" b="0" dirty="0" smtClean="0"/>
                        <a:t>, pages 163–168, 2003.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[Gua06]</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The Guardian Unlimited. How I stalked my girlfriend. </a:t>
                      </a:r>
                      <a:r>
                        <a:rPr lang="en-US" sz="1400" b="0" dirty="0" smtClean="0">
                          <a:hlinkClick r:id="rId3"/>
                        </a:rPr>
                        <a:t>http://technology.guardian.co.uk/news/story/0,,1699156,00.html</a:t>
                      </a:r>
                      <a:r>
                        <a:rPr lang="en-US" sz="1400" b="0" dirty="0" smtClean="0"/>
                        <a:t> February, 1, 2006.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[GMS04]</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Carl A. Gunter, Michael J. May, and Stuart G. </a:t>
                      </a:r>
                      <a:r>
                        <a:rPr lang="en-US" sz="1400" b="0" dirty="0" err="1" smtClean="0"/>
                        <a:t>Stubblebine</a:t>
                      </a:r>
                      <a:r>
                        <a:rPr lang="en-US" sz="1400" b="0" dirty="0" smtClean="0"/>
                        <a:t>. A Formal Privacy System and Its Application to Location Based Services. In Proceedings of Privacy Enhancing Technology Workshop, PET, pages 256–282, 2004.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[HS03a]</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Urs</a:t>
                      </a:r>
                      <a:r>
                        <a:rPr lang="en-US" sz="1400" b="0" dirty="0" smtClean="0"/>
                        <a:t> </a:t>
                      </a:r>
                      <a:r>
                        <a:rPr lang="en-US" sz="1400" b="0" dirty="0" err="1" smtClean="0"/>
                        <a:t>Hengartner</a:t>
                      </a:r>
                      <a:r>
                        <a:rPr lang="en-US" sz="1400" b="0" dirty="0" smtClean="0"/>
                        <a:t> and Peter </a:t>
                      </a:r>
                      <a:r>
                        <a:rPr lang="en-US" sz="1400" b="0" dirty="0" err="1" smtClean="0"/>
                        <a:t>Steenkiste</a:t>
                      </a:r>
                      <a:r>
                        <a:rPr lang="en-US" sz="1400" b="0" dirty="0" smtClean="0"/>
                        <a:t>. Access Control to Information in Pervasive Computing Environments. In Proceeding of the Workshop on Hot Topics in Operating Systems, pages 157–162,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[HS03b]</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Urs</a:t>
                      </a:r>
                      <a:r>
                        <a:rPr lang="en-US" sz="1400" b="0" dirty="0" smtClean="0"/>
                        <a:t> </a:t>
                      </a:r>
                      <a:r>
                        <a:rPr lang="en-US" sz="1400" b="0" dirty="0" err="1" smtClean="0"/>
                        <a:t>Hengartner</a:t>
                      </a:r>
                      <a:r>
                        <a:rPr lang="en-US" sz="1400" b="0" dirty="0" smtClean="0"/>
                        <a:t> and Peter </a:t>
                      </a:r>
                      <a:r>
                        <a:rPr lang="en-US" sz="1400" b="0" dirty="0" err="1" smtClean="0"/>
                        <a:t>Steenkiste</a:t>
                      </a:r>
                      <a:r>
                        <a:rPr lang="en-US" sz="1400" b="0" dirty="0" smtClean="0"/>
                        <a:t>. Protecting Access to People Location Information. In Proceeding of the International Conference on Security in Pervasive Computing, SPC, pages 25–38,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[HGH08]</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err="1" smtClean="0">
                          <a:solidFill>
                            <a:schemeClr val="tx1"/>
                          </a:solidFill>
                        </a:rPr>
                        <a:t>Baik</a:t>
                      </a:r>
                      <a:r>
                        <a:rPr lang="en-US" sz="1400" b="0" dirty="0" smtClean="0">
                          <a:solidFill>
                            <a:schemeClr val="tx1"/>
                          </a:solidFill>
                        </a:rPr>
                        <a:t> Hoh, Marco </a:t>
                      </a:r>
                      <a:r>
                        <a:rPr lang="en-US" sz="1400" b="0" dirty="0" err="1" smtClean="0">
                          <a:solidFill>
                            <a:schemeClr val="tx1"/>
                          </a:solidFill>
                        </a:rPr>
                        <a:t>Gruteser</a:t>
                      </a:r>
                      <a:r>
                        <a:rPr lang="en-US" sz="1400" b="0" dirty="0" smtClean="0">
                          <a:solidFill>
                            <a:schemeClr val="tx1"/>
                          </a:solidFill>
                        </a:rPr>
                        <a:t>, Ryan Herring, Jeff Ban, Daniel Work, Juan Carlos Herrera, </a:t>
                      </a:r>
                      <a:r>
                        <a:rPr lang="en-US" sz="1400" b="0" dirty="0" err="1" smtClean="0">
                          <a:solidFill>
                            <a:schemeClr val="tx1"/>
                          </a:solidFill>
                        </a:rPr>
                        <a:t>Alexandre</a:t>
                      </a:r>
                      <a:r>
                        <a:rPr lang="en-US" sz="1400" b="0" dirty="0" smtClean="0">
                          <a:solidFill>
                            <a:schemeClr val="tx1"/>
                          </a:solidFill>
                        </a:rPr>
                        <a:t> M. </a:t>
                      </a:r>
                      <a:r>
                        <a:rPr lang="en-US" sz="1400" b="0" dirty="0" err="1" smtClean="0">
                          <a:solidFill>
                            <a:schemeClr val="tx1"/>
                          </a:solidFill>
                        </a:rPr>
                        <a:t>Bayen</a:t>
                      </a:r>
                      <a:r>
                        <a:rPr lang="en-US" sz="1400" b="0" dirty="0" smtClean="0">
                          <a:solidFill>
                            <a:schemeClr val="tx1"/>
                          </a:solidFill>
                        </a:rPr>
                        <a:t>, </a:t>
                      </a:r>
                      <a:r>
                        <a:rPr lang="en-US" sz="1400" b="0" dirty="0" err="1" smtClean="0">
                          <a:solidFill>
                            <a:schemeClr val="tx1"/>
                          </a:solidFill>
                        </a:rPr>
                        <a:t>Murali</a:t>
                      </a:r>
                      <a:r>
                        <a:rPr lang="en-US" sz="1400" b="0" dirty="0" smtClean="0">
                          <a:solidFill>
                            <a:schemeClr val="tx1"/>
                          </a:solidFill>
                        </a:rPr>
                        <a:t> </a:t>
                      </a:r>
                      <a:r>
                        <a:rPr lang="en-US" sz="1400" b="0" dirty="0" err="1" smtClean="0">
                          <a:solidFill>
                            <a:schemeClr val="tx1"/>
                          </a:solidFill>
                        </a:rPr>
                        <a:t>Annavaram</a:t>
                      </a:r>
                      <a:r>
                        <a:rPr lang="en-US" sz="1400" b="0" dirty="0" smtClean="0">
                          <a:solidFill>
                            <a:schemeClr val="tx1"/>
                          </a:solidFill>
                        </a:rPr>
                        <a:t>, Quinn Jacobson: Virtual trip lines for distributed privacy-preserving traffic monitoring. </a:t>
                      </a:r>
                      <a:r>
                        <a:rPr lang="en-US" sz="1400" b="0" dirty="0" err="1" smtClean="0">
                          <a:solidFill>
                            <a:schemeClr val="tx1"/>
                          </a:solidFill>
                        </a:rPr>
                        <a:t>MobiSys</a:t>
                      </a:r>
                      <a:r>
                        <a:rPr lang="en-US" sz="1400" b="0" dirty="0" smtClean="0">
                          <a:solidFill>
                            <a:schemeClr val="tx1"/>
                          </a:solidFill>
                        </a:rPr>
                        <a:t> 2008: 15-28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[HGX06]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Baik</a:t>
                      </a:r>
                      <a:r>
                        <a:rPr lang="en-US" sz="1400" b="0" dirty="0" smtClean="0"/>
                        <a:t> Hoh, Marco </a:t>
                      </a:r>
                      <a:r>
                        <a:rPr lang="en-US" sz="1400" b="0" dirty="0" err="1" smtClean="0"/>
                        <a:t>Gruteser</a:t>
                      </a:r>
                      <a:r>
                        <a:rPr lang="en-US" sz="1400" b="0" dirty="0" smtClean="0"/>
                        <a:t>, </a:t>
                      </a:r>
                      <a:r>
                        <a:rPr lang="en-US" sz="1400" b="0" dirty="0" err="1" smtClean="0"/>
                        <a:t>Hui</a:t>
                      </a:r>
                      <a:r>
                        <a:rPr lang="en-US" sz="1400" b="0" dirty="0" smtClean="0"/>
                        <a:t> </a:t>
                      </a:r>
                      <a:r>
                        <a:rPr lang="en-US" sz="1400" b="0" dirty="0" err="1" smtClean="0"/>
                        <a:t>Xiong</a:t>
                      </a:r>
                      <a:r>
                        <a:rPr lang="en-US" sz="1400" b="0" dirty="0" smtClean="0"/>
                        <a:t>, and </a:t>
                      </a:r>
                      <a:r>
                        <a:rPr lang="en-US" sz="1400" b="0" dirty="0" err="1" smtClean="0"/>
                        <a:t>Ansaf</a:t>
                      </a:r>
                      <a:r>
                        <a:rPr lang="en-US" sz="1400" b="0" dirty="0" smtClean="0"/>
                        <a:t> </a:t>
                      </a:r>
                      <a:r>
                        <a:rPr lang="en-US" sz="1400" b="0" dirty="0" err="1" smtClean="0"/>
                        <a:t>Alrabady</a:t>
                      </a:r>
                      <a:r>
                        <a:rPr lang="en-US" sz="1400" b="0" dirty="0" smtClean="0"/>
                        <a:t>. Enhancing Security and Privacy in </a:t>
                      </a:r>
                      <a:r>
                        <a:rPr lang="en-US" sz="1400" b="0" dirty="0" err="1" smtClean="0"/>
                        <a:t>Traffc</a:t>
                      </a:r>
                      <a:r>
                        <a:rPr lang="en-US" sz="1400" b="0" dirty="0" smtClean="0"/>
                        <a:t>-Monitoring Systems. IEEE Pervasive Computing Magazine (Special Issue on Intelligent Transportation Systems), 5(34):38–46, 2006.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[HL04]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Jason I. Hong and James A. </a:t>
                      </a:r>
                      <a:r>
                        <a:rPr lang="en-US" sz="1400" b="0" dirty="0" err="1" smtClean="0"/>
                        <a:t>Landay</a:t>
                      </a:r>
                      <a:r>
                        <a:rPr lang="en-US" sz="1400" b="0" dirty="0" smtClean="0"/>
                        <a:t>. An Architecture for Privacy-Sensitive Ubiquitous Computing. In Proceedings of The International Conference on Mobile Systems, Applications, and Services, </a:t>
                      </a:r>
                      <a:r>
                        <a:rPr lang="en-US" sz="1400" b="0" dirty="0" err="1" smtClean="0"/>
                        <a:t>MobiSys</a:t>
                      </a:r>
                      <a:r>
                        <a:rPr lang="en-US" sz="1400" b="0" dirty="0" smtClean="0"/>
                        <a:t>, pages 177–189,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[HL06]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Haibo</a:t>
                      </a:r>
                      <a:r>
                        <a:rPr lang="en-US" sz="1400" b="0" dirty="0" smtClean="0"/>
                        <a:t> </a:t>
                      </a:r>
                      <a:r>
                        <a:rPr lang="en-US" sz="1400" b="0" dirty="0" err="1" smtClean="0"/>
                        <a:t>Hu</a:t>
                      </a:r>
                      <a:r>
                        <a:rPr lang="en-US" sz="1400" b="0" dirty="0" smtClean="0"/>
                        <a:t> and </a:t>
                      </a:r>
                      <a:r>
                        <a:rPr lang="en-US" sz="1400" b="0" dirty="0" err="1" smtClean="0"/>
                        <a:t>Dik</a:t>
                      </a:r>
                      <a:r>
                        <a:rPr lang="en-US" sz="1400" b="0" dirty="0" smtClean="0"/>
                        <a:t> </a:t>
                      </a:r>
                      <a:r>
                        <a:rPr lang="en-US" sz="1400" b="0" dirty="0" err="1" smtClean="0"/>
                        <a:t>Lun</a:t>
                      </a:r>
                      <a:r>
                        <a:rPr lang="en-US" sz="1400" b="0" dirty="0" smtClean="0"/>
                        <a:t> Lee. Range Nearest-Neighbor Query. IEEE Transactions on Knowledge and Data Engineering, TKDE, 18(1):78–91,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a:t>
                      </a:r>
                      <a:r>
                        <a:rPr lang="en-US" sz="1400" b="0" dirty="0" err="1" smtClean="0">
                          <a:solidFill>
                            <a:schemeClr val="tx1"/>
                          </a:solidFill>
                        </a:rPr>
                        <a:t>IDraft</a:t>
                      </a:r>
                      <a:r>
                        <a:rPr lang="en-US" sz="1400" b="0" dirty="0" smtClean="0">
                          <a:solidFill>
                            <a:schemeClr val="tx1"/>
                          </a:solidFill>
                        </a:rPr>
                        <a:t>]</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Internet Draft. </a:t>
                      </a:r>
                      <a:r>
                        <a:rPr lang="en-US" sz="1400" b="0" dirty="0" err="1" smtClean="0"/>
                        <a:t>Geolocation</a:t>
                      </a:r>
                      <a:r>
                        <a:rPr lang="en-US" sz="1400" b="0" dirty="0" smtClean="0"/>
                        <a:t> Policy: A Document Format for Expressing Privacy Preferences for Location Information. http://www.ietf.org/internet-drafts/draft-ietf-geopriv-policy-11.txt, February 2007.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72B1B-84E4-471F-A7AA-A81425019F5F}" type="slidenum">
              <a:rPr lang="en-US" altLang="ko-KR"/>
              <a:pPr/>
              <a:t>138</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19842" name="Rectangle 2"/>
          <p:cNvSpPr>
            <a:spLocks noGrp="1" noChangeArrowheads="1"/>
          </p:cNvSpPr>
          <p:nvPr>
            <p:ph type="title"/>
          </p:nvPr>
        </p:nvSpPr>
        <p:spPr/>
        <p:txBody>
          <a:bodyPr/>
          <a:lstStyle/>
          <a:p>
            <a:r>
              <a:rPr lang="en-US"/>
              <a:t>References</a:t>
            </a:r>
          </a:p>
        </p:txBody>
      </p:sp>
      <p:graphicFrame>
        <p:nvGraphicFramePr>
          <p:cNvPr id="8" name="Table 7"/>
          <p:cNvGraphicFramePr>
            <a:graphicFrameLocks noGrp="1"/>
          </p:cNvGraphicFramePr>
          <p:nvPr/>
        </p:nvGraphicFramePr>
        <p:xfrm>
          <a:off x="190500" y="978408"/>
          <a:ext cx="8724900" cy="5565648"/>
        </p:xfrm>
        <a:graphic>
          <a:graphicData uri="http://schemas.openxmlformats.org/drawingml/2006/table">
            <a:tbl>
              <a:tblPr bandRow="1">
                <a:tableStyleId>{F5AB1C69-6EDB-4FF4-983F-18BD219EF322}</a:tableStyleId>
              </a:tblPr>
              <a:tblGrid>
                <a:gridCol w="906484"/>
                <a:gridCol w="7818416"/>
              </a:tblGrid>
              <a:tr h="355092">
                <a:tc>
                  <a:txBody>
                    <a:bodyPr/>
                    <a:lstStyle/>
                    <a:p>
                      <a:r>
                        <a:rPr lang="en-US" sz="1400" b="0" dirty="0" smtClean="0">
                          <a:solidFill>
                            <a:schemeClr val="tx1"/>
                          </a:solidFill>
                        </a:rPr>
                        <a:t>[IETF]</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Internet Engineering Task Force (IETF). Geographic Location/Privacy (</a:t>
                      </a:r>
                      <a:r>
                        <a:rPr lang="en-US" sz="1400" b="0" dirty="0" err="1" smtClean="0"/>
                        <a:t>geopriv</a:t>
                      </a:r>
                      <a:r>
                        <a:rPr lang="en-US" sz="1400" b="0" dirty="0" smtClean="0"/>
                        <a:t>) Workgroup. http://www.ietf.org/html.charters/geopriv-charter.html.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646176">
                <a:tc>
                  <a:txBody>
                    <a:bodyPr/>
                    <a:lstStyle/>
                    <a:p>
                      <a:r>
                        <a:rPr lang="en-US" sz="1400" b="0" dirty="0" smtClean="0">
                          <a:solidFill>
                            <a:schemeClr val="tx1"/>
                          </a:solidFill>
                        </a:rPr>
                        <a:t>[JS05]</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1400" dirty="0" smtClean="0"/>
                        <a:t>Iris A. </a:t>
                      </a:r>
                      <a:r>
                        <a:rPr lang="en-US" sz="1400" dirty="0" err="1" smtClean="0"/>
                        <a:t>Junglas</a:t>
                      </a:r>
                      <a:r>
                        <a:rPr lang="en-US" sz="1400" dirty="0" smtClean="0"/>
                        <a:t> and </a:t>
                      </a:r>
                      <a:r>
                        <a:rPr lang="en-US" sz="1400" dirty="0" err="1" smtClean="0"/>
                        <a:t>Christiane</a:t>
                      </a:r>
                      <a:r>
                        <a:rPr lang="en-US" sz="1400" dirty="0" smtClean="0"/>
                        <a:t> </a:t>
                      </a:r>
                      <a:r>
                        <a:rPr lang="en-US" sz="1400" dirty="0" err="1" smtClean="0"/>
                        <a:t>Spitzmuller</a:t>
                      </a:r>
                      <a:r>
                        <a:rPr lang="en-US" sz="1400" dirty="0" smtClean="0"/>
                        <a:t>. A Research Model for Studying Privacy Concerns Pertaining to Location-Based Services. In Proceeding of the Hawaii International Conference on System Sciences, HICSS, January 2005.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09956">
                <a:tc>
                  <a:txBody>
                    <a:bodyPr/>
                    <a:lstStyle/>
                    <a:p>
                      <a:r>
                        <a:rPr lang="en-US" sz="1400" b="0" dirty="0" smtClean="0">
                          <a:solidFill>
                            <a:schemeClr val="tx1"/>
                          </a:solidFill>
                        </a:rPr>
                        <a:t>[Kaa03]</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Eija</a:t>
                      </a:r>
                      <a:r>
                        <a:rPr lang="en-US" sz="1400" b="0" dirty="0" smtClean="0"/>
                        <a:t> </a:t>
                      </a:r>
                      <a:r>
                        <a:rPr lang="en-US" sz="1400" b="0" dirty="0" err="1" smtClean="0"/>
                        <a:t>Kaasinen</a:t>
                      </a:r>
                      <a:r>
                        <a:rPr lang="en-US" sz="1400" b="0" dirty="0" smtClean="0"/>
                        <a:t>. User needs for location-aware mobile services. Personal and Ubiquitous Computing, 7(1):70–79, 2003.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[KGM06]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Panos</a:t>
                      </a:r>
                      <a:r>
                        <a:rPr lang="en-US" sz="1400" b="0" dirty="0" smtClean="0"/>
                        <a:t> </a:t>
                      </a:r>
                      <a:r>
                        <a:rPr lang="en-US" sz="1400" b="0" dirty="0" err="1" smtClean="0"/>
                        <a:t>Kalnis</a:t>
                      </a:r>
                      <a:r>
                        <a:rPr lang="en-US" sz="1400" b="0" dirty="0" smtClean="0"/>
                        <a:t>, Gabriel </a:t>
                      </a:r>
                      <a:r>
                        <a:rPr lang="en-US" sz="1400" b="0" dirty="0" err="1" smtClean="0"/>
                        <a:t>Ghinita</a:t>
                      </a:r>
                      <a:r>
                        <a:rPr lang="en-US" sz="1400" b="0" dirty="0" smtClean="0"/>
                        <a:t>, </a:t>
                      </a:r>
                      <a:r>
                        <a:rPr lang="en-US" sz="1400" b="0" dirty="0" err="1" smtClean="0"/>
                        <a:t>Kyriakos</a:t>
                      </a:r>
                      <a:r>
                        <a:rPr lang="en-US" sz="1400" b="0" dirty="0" smtClean="0"/>
                        <a:t> </a:t>
                      </a:r>
                      <a:r>
                        <a:rPr lang="en-US" sz="1400" b="0" dirty="0" err="1" smtClean="0"/>
                        <a:t>Mouratidis</a:t>
                      </a:r>
                      <a:r>
                        <a:rPr lang="en-US" sz="1400" b="0" dirty="0" smtClean="0"/>
                        <a:t>, and </a:t>
                      </a:r>
                      <a:r>
                        <a:rPr lang="en-US" sz="1400" b="0" dirty="0" err="1" smtClean="0"/>
                        <a:t>Dimitris</a:t>
                      </a:r>
                      <a:r>
                        <a:rPr lang="en-US" sz="1400" b="0" dirty="0" smtClean="0"/>
                        <a:t> </a:t>
                      </a:r>
                      <a:r>
                        <a:rPr lang="en-US" sz="1400" b="0" dirty="0" err="1" smtClean="0"/>
                        <a:t>Papadias</a:t>
                      </a:r>
                      <a:r>
                        <a:rPr lang="en-US" sz="1400" b="0" dirty="0" smtClean="0"/>
                        <a:t>. Preserving Anonymity in Location Based Services. Technical Report TRB6/06, Department of Computer Science, National University of Singapore,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[KS07]</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Ali </a:t>
                      </a:r>
                      <a:r>
                        <a:rPr lang="en-US" sz="1400" b="0" dirty="0" err="1" smtClean="0"/>
                        <a:t>Khoshgozaran</a:t>
                      </a:r>
                      <a:r>
                        <a:rPr lang="en-US" sz="1400" b="0" dirty="0" smtClean="0"/>
                        <a:t>, Cyrus </a:t>
                      </a:r>
                      <a:r>
                        <a:rPr lang="en-US" sz="1400" b="0" dirty="0" err="1" smtClean="0"/>
                        <a:t>Shahabi</a:t>
                      </a:r>
                      <a:r>
                        <a:rPr lang="en-US" sz="1400" b="0" dirty="0" smtClean="0"/>
                        <a:t>: Blind Evaluation of Nearest Neighbor Queries Using Space Transformation to Preserve Location Privacy. In Proceedings of the International Symposium on Advances in Spatial and Temporal Databases, SSTD, pages 239-257, Boston, MA, July 2007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[Kid06]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Hidetoshi Kido. Location </a:t>
                      </a:r>
                      <a:r>
                        <a:rPr lang="en-US" sz="1400" b="0" dirty="0" err="1" smtClean="0"/>
                        <a:t>Anonymization</a:t>
                      </a:r>
                      <a:r>
                        <a:rPr lang="en-US" sz="1400" b="0" dirty="0" smtClean="0"/>
                        <a:t> for Protecting User Privacy in Location-based Services. Master’s thesis, School of Information Science and Technology, Osaka University, Japan,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[KYS05]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Hidetoshi Kido, Yutaka Yanagisawa, and </a:t>
                      </a:r>
                      <a:r>
                        <a:rPr lang="en-US" sz="1400" b="0" dirty="0" err="1" smtClean="0"/>
                        <a:t>Tetsuji</a:t>
                      </a:r>
                      <a:r>
                        <a:rPr lang="en-US" sz="1400" b="0" dirty="0" smtClean="0"/>
                        <a:t> Satoh. An Anonymous Communication Technique using Dummies for Location-based Services. In Proceedings of IEEE International Conference on Pervasive Services, ICPS, pages 88–97, 2005.</a:t>
                      </a:r>
                      <a:endParaRPr lang="en-US"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[KFK05]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Tobias </a:t>
                      </a:r>
                      <a:r>
                        <a:rPr lang="en-US" sz="1400" b="0" dirty="0" err="1" smtClean="0"/>
                        <a:t>Kolsch</a:t>
                      </a:r>
                      <a:r>
                        <a:rPr lang="en-US" sz="1400" b="0" dirty="0" smtClean="0"/>
                        <a:t>, </a:t>
                      </a:r>
                      <a:r>
                        <a:rPr lang="en-US" sz="1400" b="0" dirty="0" err="1" smtClean="0"/>
                        <a:t>Lothar</a:t>
                      </a:r>
                      <a:r>
                        <a:rPr lang="en-US" sz="1400" b="0" dirty="0" smtClean="0"/>
                        <a:t> Fritsch, </a:t>
                      </a:r>
                      <a:r>
                        <a:rPr lang="en-US" sz="1400" b="0" dirty="0" err="1" smtClean="0"/>
                        <a:t>Markulf</a:t>
                      </a:r>
                      <a:r>
                        <a:rPr lang="en-US" sz="1400" b="0" dirty="0" smtClean="0"/>
                        <a:t> </a:t>
                      </a:r>
                      <a:r>
                        <a:rPr lang="en-US" sz="1400" b="0" dirty="0" err="1" smtClean="0"/>
                        <a:t>Kohlweiss</a:t>
                      </a:r>
                      <a:r>
                        <a:rPr lang="en-US" sz="1400" b="0" dirty="0" smtClean="0"/>
                        <a:t>, and </a:t>
                      </a:r>
                      <a:r>
                        <a:rPr lang="en-US" sz="1400" b="0" dirty="0" err="1" smtClean="0"/>
                        <a:t>Dogan</a:t>
                      </a:r>
                      <a:r>
                        <a:rPr lang="en-US" sz="1400" b="0" dirty="0" smtClean="0"/>
                        <a:t> </a:t>
                      </a:r>
                      <a:r>
                        <a:rPr lang="en-US" sz="1400" b="0" dirty="0" err="1" smtClean="0"/>
                        <a:t>Kesdogan</a:t>
                      </a:r>
                      <a:r>
                        <a:rPr lang="en-US" sz="1400" b="0" dirty="0" smtClean="0"/>
                        <a:t>. Privacy for Profitable Location Based Services. In Proceeding of the International Conference on Security in Pervasive Computing, SPC, pages 164–178,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[KHS05]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Jiejun</a:t>
                      </a:r>
                      <a:r>
                        <a:rPr lang="en-US" sz="1400" b="0" dirty="0" smtClean="0"/>
                        <a:t> Kong, </a:t>
                      </a:r>
                      <a:r>
                        <a:rPr lang="en-US" sz="1400" b="0" dirty="0" err="1" smtClean="0"/>
                        <a:t>Xiaoyan</a:t>
                      </a:r>
                      <a:r>
                        <a:rPr lang="en-US" sz="1400" b="0" dirty="0" smtClean="0"/>
                        <a:t> Hong, M. Y. </a:t>
                      </a:r>
                      <a:r>
                        <a:rPr lang="en-US" sz="1400" b="0" dirty="0" err="1" smtClean="0"/>
                        <a:t>Sanadidi</a:t>
                      </a:r>
                      <a:r>
                        <a:rPr lang="en-US" sz="1400" b="0" dirty="0" smtClean="0"/>
                        <a:t>, and Mario </a:t>
                      </a:r>
                      <a:r>
                        <a:rPr lang="en-US" sz="1400" b="0" dirty="0" err="1" smtClean="0"/>
                        <a:t>Gerla</a:t>
                      </a:r>
                      <a:r>
                        <a:rPr lang="en-US" sz="1400" b="0" dirty="0" smtClean="0"/>
                        <a:t>. Mobility Changes Anonymity: Mobile Ad Hoc Networks Need Efficient Anonymous Routing. In Proceedings of the IEEE Symposium on Computers and Communications, ISCC, pages 57–62,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[LM04]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Iosif</a:t>
                      </a:r>
                      <a:r>
                        <a:rPr lang="en-US" sz="1400" b="0" dirty="0" smtClean="0"/>
                        <a:t> </a:t>
                      </a:r>
                      <a:r>
                        <a:rPr lang="en-US" sz="1400" b="0" dirty="0" err="1" smtClean="0"/>
                        <a:t>Lazaridis</a:t>
                      </a:r>
                      <a:r>
                        <a:rPr lang="en-US" sz="1400" b="0" dirty="0" smtClean="0"/>
                        <a:t> and </a:t>
                      </a:r>
                      <a:r>
                        <a:rPr lang="en-US" sz="1400" b="0" dirty="0" err="1" smtClean="0"/>
                        <a:t>Sharad</a:t>
                      </a:r>
                      <a:r>
                        <a:rPr lang="en-US" sz="1400" b="0" dirty="0" smtClean="0"/>
                        <a:t> </a:t>
                      </a:r>
                      <a:r>
                        <a:rPr lang="en-US" sz="1400" b="0" dirty="0" err="1" smtClean="0"/>
                        <a:t>Mehrotra</a:t>
                      </a:r>
                      <a:r>
                        <a:rPr lang="en-US" sz="1400" b="0" dirty="0" smtClean="0"/>
                        <a:t>. Approximate Selection Queries over Imprecise Data. In Proc of the International Conference on Data Engineering, ICDE, pages 140–152, Boston, MA,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72B1B-84E4-471F-A7AA-A81425019F5F}" type="slidenum">
              <a:rPr lang="en-US" altLang="ko-KR"/>
              <a:pPr/>
              <a:t>139</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19842" name="Rectangle 2"/>
          <p:cNvSpPr>
            <a:spLocks noGrp="1" noChangeArrowheads="1"/>
          </p:cNvSpPr>
          <p:nvPr>
            <p:ph type="title"/>
          </p:nvPr>
        </p:nvSpPr>
        <p:spPr/>
        <p:txBody>
          <a:bodyPr/>
          <a:lstStyle/>
          <a:p>
            <a:r>
              <a:rPr lang="en-US"/>
              <a:t>References</a:t>
            </a:r>
          </a:p>
        </p:txBody>
      </p:sp>
      <p:graphicFrame>
        <p:nvGraphicFramePr>
          <p:cNvPr id="8" name="Table 7"/>
          <p:cNvGraphicFramePr>
            <a:graphicFrameLocks noGrp="1"/>
          </p:cNvGraphicFramePr>
          <p:nvPr/>
        </p:nvGraphicFramePr>
        <p:xfrm>
          <a:off x="190500" y="1016508"/>
          <a:ext cx="8724900" cy="5047488"/>
        </p:xfrm>
        <a:graphic>
          <a:graphicData uri="http://schemas.openxmlformats.org/drawingml/2006/table">
            <a:tbl>
              <a:tblPr bandRow="1">
                <a:tableStyleId>{F5AB1C69-6EDB-4FF4-983F-18BD219EF322}</a:tableStyleId>
              </a:tblPr>
              <a:tblGrid>
                <a:gridCol w="906484"/>
                <a:gridCol w="7818416"/>
              </a:tblGrid>
              <a:tr h="304800">
                <a:tc>
                  <a:txBody>
                    <a:bodyPr/>
                    <a:lstStyle/>
                    <a:p>
                      <a:r>
                        <a:rPr lang="en-US" sz="1400" b="0" dirty="0" smtClean="0">
                          <a:solidFill>
                            <a:schemeClr val="tx1"/>
                          </a:solidFill>
                        </a:rPr>
                        <a:t>[LMD03]</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Scott </a:t>
                      </a:r>
                      <a:r>
                        <a:rPr lang="en-US" sz="1400" b="0" dirty="0" err="1" smtClean="0"/>
                        <a:t>Lederer</a:t>
                      </a:r>
                      <a:r>
                        <a:rPr lang="en-US" sz="1400" b="0" dirty="0" smtClean="0"/>
                        <a:t>, Jennifer </a:t>
                      </a:r>
                      <a:r>
                        <a:rPr lang="en-US" sz="1400" b="0" dirty="0" err="1" smtClean="0"/>
                        <a:t>Mankoff</a:t>
                      </a:r>
                      <a:r>
                        <a:rPr lang="en-US" sz="1400" b="0" dirty="0" smtClean="0"/>
                        <a:t>, and </a:t>
                      </a:r>
                      <a:r>
                        <a:rPr lang="en-US" sz="1400" b="0" dirty="0" err="1" smtClean="0"/>
                        <a:t>Anind</a:t>
                      </a:r>
                      <a:r>
                        <a:rPr lang="en-US" sz="1400" b="0" dirty="0" smtClean="0"/>
                        <a:t> K. </a:t>
                      </a:r>
                      <a:r>
                        <a:rPr lang="en-US" sz="1400" b="0" dirty="0" err="1" smtClean="0"/>
                        <a:t>Dey</a:t>
                      </a:r>
                      <a:r>
                        <a:rPr lang="en-US" sz="1400" b="0" dirty="0" smtClean="0"/>
                        <a:t>. Who Wants to Know What When? Privacy Preference Determinants in Ubiquitous Computing. In Proceeding of the Extended abstracts of the Conference on Human Factors in Computing Systems, CHI Extended Abstracts, pages 724–725, 2003.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[LPP01]</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Location privacy protection act of 2001. us congress, sponsor: Sen. john </a:t>
                      </a:r>
                      <a:r>
                        <a:rPr lang="en-US" sz="1400" b="0" dirty="0" err="1" smtClean="0"/>
                        <a:t>edwards</a:t>
                      </a:r>
                      <a:r>
                        <a:rPr lang="en-US" sz="1400" b="0" dirty="0" smtClean="0"/>
                        <a:t>(d-</a:t>
                      </a:r>
                      <a:r>
                        <a:rPr lang="en-US" sz="1400" b="0" dirty="0" err="1" smtClean="0"/>
                        <a:t>nc</a:t>
                      </a:r>
                      <a:r>
                        <a:rPr lang="en-US" sz="1400" b="0" dirty="0" smtClean="0"/>
                        <a:t>), http://www.techlawjournal.com/cong107/privacy/location/s1164is.asp, 2001.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[Mok06]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Mohamed F. </a:t>
                      </a:r>
                      <a:r>
                        <a:rPr lang="en-US" sz="1400" b="0" dirty="0" err="1" smtClean="0"/>
                        <a:t>Mokbel</a:t>
                      </a:r>
                      <a:r>
                        <a:rPr lang="en-US" sz="1400" b="0" dirty="0" smtClean="0"/>
                        <a:t>. Towards Privacy-Aware Location-Based Database Servers. In Proceedings of the International Workshop on Privacy Data Management, PDM 2006, April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[MC06]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Mohamed F. </a:t>
                      </a:r>
                      <a:r>
                        <a:rPr lang="en-US" sz="1400" b="0" dirty="0" err="1" smtClean="0"/>
                        <a:t>Mokbel</a:t>
                      </a:r>
                      <a:r>
                        <a:rPr lang="en-US" sz="1400" b="0" dirty="0" smtClean="0"/>
                        <a:t> and Chi-Yin Chow. Challenges in Preserving Location Privacy in Peer-to-Peer Environments. In Proceedings of the International Workshop on Information Processing over Evolving Networks, WINPEN, Hong Kong, June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[MCA06]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Mohamed F. </a:t>
                      </a:r>
                      <a:r>
                        <a:rPr lang="en-US" sz="1400" b="0" dirty="0" err="1" smtClean="0"/>
                        <a:t>Mokbel</a:t>
                      </a:r>
                      <a:r>
                        <a:rPr lang="en-US" sz="1400" b="0" dirty="0" smtClean="0"/>
                        <a:t>, Chi-Yin Chow, and </a:t>
                      </a:r>
                      <a:r>
                        <a:rPr lang="en-US" sz="1400" b="0" dirty="0" err="1" smtClean="0"/>
                        <a:t>Walid</a:t>
                      </a:r>
                      <a:r>
                        <a:rPr lang="en-US" sz="1400" b="0" dirty="0" smtClean="0"/>
                        <a:t> G. </a:t>
                      </a:r>
                      <a:r>
                        <a:rPr lang="en-US" sz="1400" b="0" dirty="0" err="1" smtClean="0"/>
                        <a:t>Aref</a:t>
                      </a:r>
                      <a:r>
                        <a:rPr lang="en-US" sz="1400" b="0" dirty="0" smtClean="0"/>
                        <a:t>. The New Casper: Query Processing for Location Services without Compromising Privacy. In Proceedings of the International Conference on Very Large Data Bases, VLDB, pages 763–774, Seoul, Korea, September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[MCA07]</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Mohamed F. </a:t>
                      </a:r>
                      <a:r>
                        <a:rPr lang="en-US" sz="1400" b="0" dirty="0" err="1" smtClean="0"/>
                        <a:t>Mokbel</a:t>
                      </a:r>
                      <a:r>
                        <a:rPr lang="en-US" sz="1400" b="0" dirty="0" smtClean="0"/>
                        <a:t>, Chi-Yin Chow, and </a:t>
                      </a:r>
                      <a:r>
                        <a:rPr lang="en-US" sz="1400" b="0" dirty="0" err="1" smtClean="0"/>
                        <a:t>Walid</a:t>
                      </a:r>
                      <a:r>
                        <a:rPr lang="en-US" sz="1400" b="0" dirty="0" smtClean="0"/>
                        <a:t> G. </a:t>
                      </a:r>
                      <a:r>
                        <a:rPr lang="en-US" sz="1400" b="0" dirty="0" err="1" smtClean="0"/>
                        <a:t>Aref</a:t>
                      </a:r>
                      <a:r>
                        <a:rPr lang="en-US" sz="1400" b="0" dirty="0" smtClean="0"/>
                        <a:t>. The New Casper: A Privacy-Aware Location-based Database Server. In Proceedings of the International Conference on Data Engineering, ICDE, Istanbul, Turkey, April 2007.</a:t>
                      </a:r>
                      <a:endParaRPr lang="en-US"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[MFD03]</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G. Myles, A. Friday, and N. Davies. Preserving Privacy in Environments with Location-Based Applications. IEEE Pervasive Computing, 2(1):56–64,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[NAS08]</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err="1" smtClean="0">
                          <a:solidFill>
                            <a:schemeClr val="tx1"/>
                          </a:solidFill>
                        </a:rPr>
                        <a:t>Ercan</a:t>
                      </a:r>
                      <a:r>
                        <a:rPr lang="en-US" sz="1400" b="0" dirty="0" smtClean="0">
                          <a:solidFill>
                            <a:schemeClr val="tx1"/>
                          </a:solidFill>
                        </a:rPr>
                        <a:t> </a:t>
                      </a:r>
                      <a:r>
                        <a:rPr lang="en-US" sz="1400" b="0" dirty="0" err="1" smtClean="0">
                          <a:solidFill>
                            <a:schemeClr val="tx1"/>
                          </a:solidFill>
                        </a:rPr>
                        <a:t>Nergiz</a:t>
                      </a:r>
                      <a:r>
                        <a:rPr lang="en-US" sz="1400" b="0" dirty="0" smtClean="0">
                          <a:solidFill>
                            <a:schemeClr val="tx1"/>
                          </a:solidFill>
                        </a:rPr>
                        <a:t>, Maurizio </a:t>
                      </a:r>
                      <a:r>
                        <a:rPr lang="en-US" sz="1400" b="0" dirty="0" err="1" smtClean="0">
                          <a:solidFill>
                            <a:schemeClr val="tx1"/>
                          </a:solidFill>
                        </a:rPr>
                        <a:t>Atzori</a:t>
                      </a:r>
                      <a:r>
                        <a:rPr lang="en-US" sz="1400" b="0" dirty="0" smtClean="0">
                          <a:solidFill>
                            <a:schemeClr val="tx1"/>
                          </a:solidFill>
                        </a:rPr>
                        <a:t>, </a:t>
                      </a:r>
                      <a:r>
                        <a:rPr lang="en-US" sz="1400" b="0" dirty="0" err="1" smtClean="0">
                          <a:solidFill>
                            <a:schemeClr val="tx1"/>
                          </a:solidFill>
                        </a:rPr>
                        <a:t>Yucel</a:t>
                      </a:r>
                      <a:r>
                        <a:rPr lang="en-US" sz="1400" b="0" dirty="0" smtClean="0">
                          <a:solidFill>
                            <a:schemeClr val="tx1"/>
                          </a:solidFill>
                        </a:rPr>
                        <a:t> </a:t>
                      </a:r>
                      <a:r>
                        <a:rPr lang="en-US" sz="1400" b="0" dirty="0" err="1" smtClean="0">
                          <a:solidFill>
                            <a:schemeClr val="tx1"/>
                          </a:solidFill>
                        </a:rPr>
                        <a:t>Saygin</a:t>
                      </a:r>
                      <a:r>
                        <a:rPr lang="en-US" sz="1400" b="0" dirty="0" smtClean="0">
                          <a:solidFill>
                            <a:schemeClr val="tx1"/>
                          </a:solidFill>
                        </a:rPr>
                        <a:t>. Towards Trajectory </a:t>
                      </a:r>
                      <a:r>
                        <a:rPr lang="en-US" sz="1400" b="0" dirty="0" err="1" smtClean="0">
                          <a:solidFill>
                            <a:schemeClr val="tx1"/>
                          </a:solidFill>
                        </a:rPr>
                        <a:t>Anonymization</a:t>
                      </a:r>
                      <a:r>
                        <a:rPr lang="en-US" sz="1400" b="0" dirty="0" smtClean="0">
                          <a:solidFill>
                            <a:schemeClr val="tx1"/>
                          </a:solidFill>
                        </a:rPr>
                        <a:t>: a Generalization-Based Approach. Proceedings of ACM GIS Workshop on Security and Privacy in GIS and LBS, November, 2008, Irvine, CA, USA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[NRB03]</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Jinfeng</a:t>
                      </a:r>
                      <a:r>
                        <a:rPr lang="en-US" sz="1400" b="0" dirty="0" smtClean="0"/>
                        <a:t> Ni, </a:t>
                      </a:r>
                      <a:r>
                        <a:rPr lang="en-US" sz="1400" b="0" dirty="0" err="1" smtClean="0"/>
                        <a:t>Chinya</a:t>
                      </a:r>
                      <a:r>
                        <a:rPr lang="en-US" sz="1400" b="0" dirty="0" smtClean="0"/>
                        <a:t> V. </a:t>
                      </a:r>
                      <a:r>
                        <a:rPr lang="en-US" sz="1400" b="0" dirty="0" err="1" smtClean="0"/>
                        <a:t>Ravishankar</a:t>
                      </a:r>
                      <a:r>
                        <a:rPr lang="en-US" sz="1400" b="0" dirty="0" smtClean="0"/>
                        <a:t>, and </a:t>
                      </a:r>
                      <a:r>
                        <a:rPr lang="en-US" sz="1400" b="0" dirty="0" err="1" smtClean="0"/>
                        <a:t>Bir</a:t>
                      </a:r>
                      <a:r>
                        <a:rPr lang="en-US" sz="1400" b="0" dirty="0" smtClean="0"/>
                        <a:t> </a:t>
                      </a:r>
                      <a:r>
                        <a:rPr lang="en-US" sz="1400" b="0" dirty="0" err="1" smtClean="0"/>
                        <a:t>Bhanu</a:t>
                      </a:r>
                      <a:r>
                        <a:rPr lang="en-US" sz="1400" b="0" dirty="0" smtClean="0"/>
                        <a:t>. Probabilistic Spatial Database Operations. In Proceedings of the International Symposium on Advances in Spatial and Temporal Databases, SSTD, pages 140–158, </a:t>
                      </a:r>
                      <a:r>
                        <a:rPr lang="en-US" sz="1400" b="0" dirty="0" err="1" smtClean="0"/>
                        <a:t>Santorini</a:t>
                      </a:r>
                      <a:r>
                        <a:rPr lang="en-US" sz="1400" b="0" dirty="0" smtClean="0"/>
                        <a:t> Island, Greece, July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C3C5D622-888D-4AE6-8CEB-01ED542E1779}" type="slidenum">
              <a:rPr lang="en-US" altLang="ko-KR"/>
              <a:pPr/>
              <a:t>14</a:t>
            </a:fld>
            <a:endParaRPr lang="en-US" altLang="ko-KR"/>
          </a:p>
        </p:txBody>
      </p:sp>
      <p:sp>
        <p:nvSpPr>
          <p:cNvPr id="8" name="Date Placeholder 4"/>
          <p:cNvSpPr>
            <a:spLocks noGrp="1"/>
          </p:cNvSpPr>
          <p:nvPr>
            <p:ph type="dt" sz="half" idx="11"/>
          </p:nvPr>
        </p:nvSpPr>
        <p:spPr/>
        <p:txBody>
          <a:bodyPr/>
          <a:lstStyle/>
          <a:p>
            <a:r>
              <a:rPr lang="en-US"/>
              <a:t>Tutorial: ICDM 2008</a:t>
            </a:r>
            <a:endParaRPr lang="en-US" altLang="ko-KR"/>
          </a:p>
        </p:txBody>
      </p:sp>
      <p:sp>
        <p:nvSpPr>
          <p:cNvPr id="9" name="Footer Placeholder 5"/>
          <p:cNvSpPr>
            <a:spLocks noGrp="1"/>
          </p:cNvSpPr>
          <p:nvPr>
            <p:ph type="ftr" sz="quarter" idx="12"/>
          </p:nvPr>
        </p:nvSpPr>
        <p:spPr/>
        <p:txBody>
          <a:bodyPr/>
          <a:lstStyle/>
          <a:p>
            <a:r>
              <a:rPr lang="en-US" altLang="ko-KR"/>
              <a:t>Mohamed F. Mokbel</a:t>
            </a:r>
          </a:p>
        </p:txBody>
      </p:sp>
      <p:sp>
        <p:nvSpPr>
          <p:cNvPr id="239618" name="Rectangle 2"/>
          <p:cNvSpPr>
            <a:spLocks noGrp="1" noChangeArrowheads="1"/>
          </p:cNvSpPr>
          <p:nvPr>
            <p:ph type="title"/>
          </p:nvPr>
        </p:nvSpPr>
        <p:spPr/>
        <p:txBody>
          <a:bodyPr/>
          <a:lstStyle/>
          <a:p>
            <a:r>
              <a:rPr lang="en-US"/>
              <a:t>Major Privacy Threats</a:t>
            </a:r>
          </a:p>
        </p:txBody>
      </p:sp>
      <p:pic>
        <p:nvPicPr>
          <p:cNvPr id="239619" name="Picture 3" descr="FoxNews"/>
          <p:cNvPicPr>
            <a:picLocks noChangeAspect="1" noChangeArrowheads="1"/>
          </p:cNvPicPr>
          <p:nvPr/>
        </p:nvPicPr>
        <p:blipFill>
          <a:blip r:embed="rId3"/>
          <a:srcRect/>
          <a:stretch>
            <a:fillRect/>
          </a:stretch>
        </p:blipFill>
        <p:spPr bwMode="auto">
          <a:xfrm>
            <a:off x="179388" y="1050925"/>
            <a:ext cx="4267200" cy="5105400"/>
          </a:xfrm>
          <a:prstGeom prst="rect">
            <a:avLst/>
          </a:prstGeom>
          <a:noFill/>
        </p:spPr>
      </p:pic>
      <p:pic>
        <p:nvPicPr>
          <p:cNvPr id="239620" name="Picture 4" descr="USAToday"/>
          <p:cNvPicPr>
            <a:picLocks noChangeAspect="1" noChangeArrowheads="1"/>
          </p:cNvPicPr>
          <p:nvPr/>
        </p:nvPicPr>
        <p:blipFill>
          <a:blip r:embed="rId4"/>
          <a:srcRect/>
          <a:stretch>
            <a:fillRect/>
          </a:stretch>
        </p:blipFill>
        <p:spPr bwMode="auto">
          <a:xfrm>
            <a:off x="4500563" y="1050925"/>
            <a:ext cx="4391025" cy="5105400"/>
          </a:xfrm>
          <a:prstGeom prst="rect">
            <a:avLst/>
          </a:prstGeom>
          <a:noFill/>
        </p:spPr>
      </p:pic>
      <p:sp>
        <p:nvSpPr>
          <p:cNvPr id="239621" name="Rectangle 5"/>
          <p:cNvSpPr>
            <a:spLocks noChangeArrowheads="1"/>
          </p:cNvSpPr>
          <p:nvPr/>
        </p:nvSpPr>
        <p:spPr bwMode="auto">
          <a:xfrm>
            <a:off x="446088" y="6226175"/>
            <a:ext cx="3549650" cy="274638"/>
          </a:xfrm>
          <a:prstGeom prst="rect">
            <a:avLst/>
          </a:prstGeom>
          <a:noFill/>
          <a:ln w="38100" algn="ctr">
            <a:noFill/>
            <a:miter lim="800000"/>
            <a:headEnd/>
            <a:tailEnd/>
          </a:ln>
          <a:effectLst/>
        </p:spPr>
        <p:txBody>
          <a:bodyPr wrap="none">
            <a:spAutoFit/>
          </a:bodyPr>
          <a:lstStyle/>
          <a:p>
            <a:r>
              <a:rPr lang="en-US" sz="1200">
                <a:latin typeface="Times New Roman" pitchFamily="18" charset="0"/>
              </a:rPr>
              <a:t>http://www.foxnews.com/story/0,2933,131487,00.html</a:t>
            </a:r>
          </a:p>
        </p:txBody>
      </p:sp>
      <p:sp>
        <p:nvSpPr>
          <p:cNvPr id="239622" name="Rectangle 6"/>
          <p:cNvSpPr>
            <a:spLocks noChangeArrowheads="1"/>
          </p:cNvSpPr>
          <p:nvPr/>
        </p:nvSpPr>
        <p:spPr bwMode="auto">
          <a:xfrm>
            <a:off x="4630738" y="6265863"/>
            <a:ext cx="4319587" cy="274637"/>
          </a:xfrm>
          <a:prstGeom prst="rect">
            <a:avLst/>
          </a:prstGeom>
          <a:noFill/>
          <a:ln w="38100" algn="ctr">
            <a:noFill/>
            <a:miter lim="800000"/>
            <a:headEnd/>
            <a:tailEnd/>
          </a:ln>
          <a:effectLst/>
        </p:spPr>
        <p:txBody>
          <a:bodyPr wrap="none">
            <a:spAutoFit/>
          </a:bodyPr>
          <a:lstStyle/>
          <a:p>
            <a:r>
              <a:rPr lang="en-US" sz="1200">
                <a:latin typeface="Times New Roman" pitchFamily="18" charset="0"/>
              </a:rPr>
              <a:t>http://www.usatoday.com/tech/news/2002-12-30-gps-stalker_x.htm</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72B1B-84E4-471F-A7AA-A81425019F5F}" type="slidenum">
              <a:rPr lang="en-US" altLang="ko-KR"/>
              <a:pPr/>
              <a:t>140</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19842" name="Rectangle 2"/>
          <p:cNvSpPr>
            <a:spLocks noGrp="1" noChangeArrowheads="1"/>
          </p:cNvSpPr>
          <p:nvPr>
            <p:ph type="title"/>
          </p:nvPr>
        </p:nvSpPr>
        <p:spPr/>
        <p:txBody>
          <a:bodyPr/>
          <a:lstStyle/>
          <a:p>
            <a:r>
              <a:rPr lang="en-US"/>
              <a:t>References</a:t>
            </a:r>
          </a:p>
        </p:txBody>
      </p:sp>
      <p:graphicFrame>
        <p:nvGraphicFramePr>
          <p:cNvPr id="8" name="Table 7"/>
          <p:cNvGraphicFramePr>
            <a:graphicFrameLocks noGrp="1"/>
          </p:cNvGraphicFramePr>
          <p:nvPr/>
        </p:nvGraphicFramePr>
        <p:xfrm>
          <a:off x="190500" y="1066800"/>
          <a:ext cx="8724900" cy="5352288"/>
        </p:xfrm>
        <a:graphic>
          <a:graphicData uri="http://schemas.openxmlformats.org/drawingml/2006/table">
            <a:tbl>
              <a:tblPr bandRow="1">
                <a:tableStyleId>{F5AB1C69-6EDB-4FF4-983F-18BD219EF322}</a:tableStyleId>
              </a:tblPr>
              <a:tblGrid>
                <a:gridCol w="906484"/>
                <a:gridCol w="7818416"/>
              </a:tblGrid>
              <a:tr h="475488">
                <a:tc>
                  <a:txBody>
                    <a:bodyPr/>
                    <a:lstStyle/>
                    <a:p>
                      <a:r>
                        <a:rPr lang="en-US" sz="1400" b="0" dirty="0" smtClean="0">
                          <a:solidFill>
                            <a:schemeClr val="tx1"/>
                          </a:solidFill>
                        </a:rPr>
                        <a:t>[Oin02]</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Kari </a:t>
                      </a:r>
                      <a:r>
                        <a:rPr lang="en-US" sz="1400" b="0" dirty="0" err="1" smtClean="0"/>
                        <a:t>Oinonen</a:t>
                      </a:r>
                      <a:r>
                        <a:rPr lang="en-US" sz="1400" b="0" dirty="0" smtClean="0"/>
                        <a:t>. Privacy </a:t>
                      </a:r>
                      <a:r>
                        <a:rPr lang="en-US" sz="1400" b="0" dirty="0" err="1" smtClean="0"/>
                        <a:t>guidlines</a:t>
                      </a:r>
                      <a:r>
                        <a:rPr lang="en-US" sz="1400" b="0" dirty="0" smtClean="0"/>
                        <a:t>. Technical Report LIF TR-101, Location Inter-operability Forum (LIF) -Currently known as Open Mobile Alliance, </a:t>
                      </a:r>
                      <a:r>
                        <a:rPr lang="en-US" sz="1400" b="0" dirty="0" smtClean="0">
                          <a:hlinkClick r:id="rId3"/>
                        </a:rPr>
                        <a:t>http://www.openmobilealliance.org/tech/affiliates/lif/lifindex.html</a:t>
                      </a:r>
                      <a:r>
                        <a:rPr lang="en-US" sz="1400" b="0" dirty="0" smtClean="0"/>
                        <a:t>, September 2002.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[PK00]</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Andreas </a:t>
                      </a:r>
                      <a:r>
                        <a:rPr lang="en-US" sz="1400" b="0" dirty="0" err="1" smtClean="0"/>
                        <a:t>Pfitzmann</a:t>
                      </a:r>
                      <a:r>
                        <a:rPr lang="en-US" sz="1400" b="0" dirty="0" smtClean="0"/>
                        <a:t> and </a:t>
                      </a:r>
                      <a:r>
                        <a:rPr lang="en-US" sz="1400" b="0" dirty="0" err="1" smtClean="0"/>
                        <a:t>Marit</a:t>
                      </a:r>
                      <a:r>
                        <a:rPr lang="en-US" sz="1400" b="0" dirty="0" smtClean="0"/>
                        <a:t> </a:t>
                      </a:r>
                      <a:r>
                        <a:rPr lang="en-US" sz="1400" b="0" dirty="0" err="1" smtClean="0"/>
                        <a:t>Kohntopp</a:t>
                      </a:r>
                      <a:r>
                        <a:rPr lang="en-US" sz="1400" b="0" dirty="0" smtClean="0"/>
                        <a:t>. Anonymity, </a:t>
                      </a:r>
                      <a:r>
                        <a:rPr lang="en-US" sz="1400" b="0" dirty="0" err="1" smtClean="0"/>
                        <a:t>Unobservability</a:t>
                      </a:r>
                      <a:r>
                        <a:rPr lang="en-US" sz="1400" b="0" dirty="0" smtClean="0"/>
                        <a:t>, and </a:t>
                      </a:r>
                      <a:r>
                        <a:rPr lang="en-US" sz="1400" b="0" dirty="0" err="1" smtClean="0"/>
                        <a:t>Pseudonymity</a:t>
                      </a:r>
                      <a:r>
                        <a:rPr lang="en-US" sz="1400" b="0" dirty="0" smtClean="0"/>
                        <a:t> - A Proposal for Terminology. In Proceedings of the Workshop on Design Issues in Anonymity and </a:t>
                      </a:r>
                      <a:r>
                        <a:rPr lang="en-US" sz="1400" b="0" dirty="0" err="1" smtClean="0"/>
                        <a:t>Unobservability</a:t>
                      </a:r>
                      <a:r>
                        <a:rPr lang="en-US" sz="1400" b="0" dirty="0" smtClean="0"/>
                        <a:t>, pages 1–9, 2000.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[PJ99]</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Dieter </a:t>
                      </a:r>
                      <a:r>
                        <a:rPr lang="en-US" sz="1400" b="0" dirty="0" err="1" smtClean="0"/>
                        <a:t>Pfoser</a:t>
                      </a:r>
                      <a:r>
                        <a:rPr lang="en-US" sz="1400" b="0" dirty="0" smtClean="0"/>
                        <a:t> and Christian S. Jensen. Capturing the Uncertainty of Moving-Object Representations. In Proceedings of the International Symposium on Advances in Spatial Databases, SSD, pages 111–132, Hong Kong, July 1999.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[PTJ05]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Dieter </a:t>
                      </a:r>
                      <a:r>
                        <a:rPr lang="en-US" sz="1400" b="0" dirty="0" err="1" smtClean="0"/>
                        <a:t>Pfoser</a:t>
                      </a:r>
                      <a:r>
                        <a:rPr lang="en-US" sz="1400" b="0" dirty="0" smtClean="0"/>
                        <a:t>, </a:t>
                      </a:r>
                      <a:r>
                        <a:rPr lang="en-US" sz="1400" b="0" dirty="0" err="1" smtClean="0"/>
                        <a:t>Nectaria</a:t>
                      </a:r>
                      <a:r>
                        <a:rPr lang="en-US" sz="1400" b="0" dirty="0" smtClean="0"/>
                        <a:t> </a:t>
                      </a:r>
                      <a:r>
                        <a:rPr lang="en-US" sz="1400" b="0" dirty="0" err="1" smtClean="0"/>
                        <a:t>Tryfona</a:t>
                      </a:r>
                      <a:r>
                        <a:rPr lang="en-US" sz="1400" b="0" dirty="0" smtClean="0"/>
                        <a:t>, and Christian S. Jensen. Indeterminacy and Spatiotemporal Data: Basic Definitions and Case Study. </a:t>
                      </a:r>
                      <a:r>
                        <a:rPr lang="en-US" sz="1400" b="0" dirty="0" err="1" smtClean="0"/>
                        <a:t>GeoInformatica</a:t>
                      </a:r>
                      <a:r>
                        <a:rPr lang="en-US" sz="1400" b="0" dirty="0" smtClean="0"/>
                        <a:t>, 9(3):211–236, September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[RKW98]</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J. Reed, K. </a:t>
                      </a:r>
                      <a:r>
                        <a:rPr lang="en-US" sz="1400" b="0" dirty="0" err="1" smtClean="0"/>
                        <a:t>Krizman</a:t>
                      </a:r>
                      <a:r>
                        <a:rPr lang="en-US" sz="1400" b="0" dirty="0" smtClean="0"/>
                        <a:t>, B. </a:t>
                      </a:r>
                      <a:r>
                        <a:rPr lang="en-US" sz="1400" b="0" dirty="0" err="1" smtClean="0"/>
                        <a:t>Woerner</a:t>
                      </a:r>
                      <a:r>
                        <a:rPr lang="en-US" sz="1400" b="0" dirty="0" smtClean="0"/>
                        <a:t>, and T. </a:t>
                      </a:r>
                      <a:r>
                        <a:rPr lang="en-US" sz="1400" b="0" dirty="0" err="1" smtClean="0"/>
                        <a:t>Rappaport</a:t>
                      </a:r>
                      <a:r>
                        <a:rPr lang="en-US" sz="1400" b="0" dirty="0" smtClean="0"/>
                        <a:t>. An Overview of the Challenges and Progress in Meeting the E-911 Requirement for Location Service. IEEE Personal Communications Magazine, 5(3):30–37, April 1998.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[RFC04a]</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RFC 3693. </a:t>
                      </a:r>
                      <a:r>
                        <a:rPr lang="en-US" sz="1400" b="0" dirty="0" err="1" smtClean="0"/>
                        <a:t>Geopriv</a:t>
                      </a:r>
                      <a:r>
                        <a:rPr lang="en-US" sz="1400" b="0" dirty="0" smtClean="0"/>
                        <a:t> Requirements. http://www.ietf.org/rfc/rfc3693.txt, February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[RFC04b]</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RFC 3694. Threat Analysis of the </a:t>
                      </a:r>
                      <a:r>
                        <a:rPr lang="en-US" sz="1400" b="0" dirty="0" err="1" smtClean="0"/>
                        <a:t>Geopriv</a:t>
                      </a:r>
                      <a:r>
                        <a:rPr lang="en-US" sz="1400" b="0" dirty="0" smtClean="0"/>
                        <a:t> Protocol. http://www.ietf.org/rfc/rfc3694.txt, February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[SK02]</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Asim</a:t>
                      </a:r>
                      <a:r>
                        <a:rPr lang="en-US" sz="1400" b="0" dirty="0" smtClean="0"/>
                        <a:t> </a:t>
                      </a:r>
                      <a:r>
                        <a:rPr lang="en-US" sz="1400" b="0" dirty="0" err="1" smtClean="0"/>
                        <a:t>Smailagic</a:t>
                      </a:r>
                      <a:r>
                        <a:rPr lang="en-US" sz="1400" b="0" dirty="0" smtClean="0"/>
                        <a:t> and David </a:t>
                      </a:r>
                      <a:r>
                        <a:rPr lang="en-US" sz="1400" b="0" dirty="0" err="1" smtClean="0"/>
                        <a:t>Kogan</a:t>
                      </a:r>
                      <a:r>
                        <a:rPr lang="en-US" sz="1400" b="0" dirty="0" smtClean="0"/>
                        <a:t>. Location Sensing and Privacy in a Context-aware Computing Environment. IEEE Wireless Communication, 9(5):10–17, 2002.</a:t>
                      </a:r>
                      <a:endParaRPr lang="en-US"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8704">
                <a:tc>
                  <a:txBody>
                    <a:bodyPr/>
                    <a:lstStyle/>
                    <a:p>
                      <a:r>
                        <a:rPr lang="en-US" sz="1400" b="0" dirty="0" smtClean="0">
                          <a:solidFill>
                            <a:schemeClr val="tx1"/>
                          </a:solidFill>
                        </a:rPr>
                        <a:t>[SLC04]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Ian Smith, Anthony </a:t>
                      </a:r>
                      <a:r>
                        <a:rPr lang="en-US" sz="1400" b="0" dirty="0" err="1" smtClean="0"/>
                        <a:t>LaMarca</a:t>
                      </a:r>
                      <a:r>
                        <a:rPr lang="en-US" sz="1400" b="0" dirty="0" smtClean="0"/>
                        <a:t>, Sunny </a:t>
                      </a:r>
                      <a:r>
                        <a:rPr lang="en-US" sz="1400" b="0" dirty="0" err="1" smtClean="0"/>
                        <a:t>Consolvo</a:t>
                      </a:r>
                      <a:r>
                        <a:rPr lang="en-US" sz="1400" b="0" dirty="0" smtClean="0"/>
                        <a:t>, and Paul </a:t>
                      </a:r>
                      <a:r>
                        <a:rPr lang="en-US" sz="1400" b="0" dirty="0" err="1" smtClean="0"/>
                        <a:t>Dourish</a:t>
                      </a:r>
                      <a:r>
                        <a:rPr lang="en-US" sz="1400" b="0" dirty="0" smtClean="0"/>
                        <a:t>. A Social Approach to Privacy in Location-Enhanced Computing. In Proceeding of the Workshop on Security and Privacy in Pervasive Computing,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80416">
                <a:tc>
                  <a:txBody>
                    <a:bodyPr/>
                    <a:lstStyle/>
                    <a:p>
                      <a:r>
                        <a:rPr lang="en-US" sz="1400" b="0" dirty="0" smtClean="0">
                          <a:solidFill>
                            <a:schemeClr val="tx1"/>
                          </a:solidFill>
                        </a:rPr>
                        <a:t>[Sne01]</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Einar</a:t>
                      </a:r>
                      <a:r>
                        <a:rPr lang="en-US" sz="1400" b="0" dirty="0" smtClean="0"/>
                        <a:t> </a:t>
                      </a:r>
                      <a:r>
                        <a:rPr lang="en-US" sz="1400" b="0" dirty="0" err="1" smtClean="0"/>
                        <a:t>Snekkenes</a:t>
                      </a:r>
                      <a:r>
                        <a:rPr lang="en-US" sz="1400" b="0" dirty="0" smtClean="0"/>
                        <a:t>. Concepts for Personal Location Privacy Policies. In Proceedings of the ACM Conference on Electronic Commerce, pages 48–57, 2001.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72B1B-84E4-471F-A7AA-A81425019F5F}" type="slidenum">
              <a:rPr lang="en-US" altLang="ko-KR"/>
              <a:pPr/>
              <a:t>141</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19842" name="Rectangle 2"/>
          <p:cNvSpPr>
            <a:spLocks noGrp="1" noChangeArrowheads="1"/>
          </p:cNvSpPr>
          <p:nvPr>
            <p:ph type="title"/>
          </p:nvPr>
        </p:nvSpPr>
        <p:spPr/>
        <p:txBody>
          <a:bodyPr/>
          <a:lstStyle/>
          <a:p>
            <a:r>
              <a:rPr lang="en-US"/>
              <a:t>References</a:t>
            </a:r>
          </a:p>
        </p:txBody>
      </p:sp>
      <p:graphicFrame>
        <p:nvGraphicFramePr>
          <p:cNvPr id="8" name="Table 7"/>
          <p:cNvGraphicFramePr>
            <a:graphicFrameLocks noGrp="1"/>
          </p:cNvGraphicFramePr>
          <p:nvPr/>
        </p:nvGraphicFramePr>
        <p:xfrm>
          <a:off x="190500" y="1066800"/>
          <a:ext cx="8724900" cy="5309616"/>
        </p:xfrm>
        <a:graphic>
          <a:graphicData uri="http://schemas.openxmlformats.org/drawingml/2006/table">
            <a:tbl>
              <a:tblPr bandRow="1">
                <a:tableStyleId>{F5AB1C69-6EDB-4FF4-983F-18BD219EF322}</a:tableStyleId>
              </a:tblPr>
              <a:tblGrid>
                <a:gridCol w="906484"/>
                <a:gridCol w="7818416"/>
              </a:tblGrid>
              <a:tr h="475488">
                <a:tc>
                  <a:txBody>
                    <a:bodyPr/>
                    <a:lstStyle/>
                    <a:p>
                      <a:r>
                        <a:rPr lang="en-US" sz="1400" b="0" dirty="0" smtClean="0">
                          <a:solidFill>
                            <a:schemeClr val="tx1"/>
                          </a:solidFill>
                        </a:rPr>
                        <a:t>[TNS06]</a:t>
                      </a:r>
                      <a:endParaRPr lang="en-US" sz="1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The New Standard. GPS Surveillance Creeps into Daily Life. http://newstandardnews.net/content/?action=show </a:t>
                      </a:r>
                      <a:r>
                        <a:rPr lang="en-US" sz="1400" b="0" dirty="0" err="1" smtClean="0"/>
                        <a:t>item&amp;itemid</a:t>
                      </a:r>
                      <a:r>
                        <a:rPr lang="en-US" sz="1400" b="0" dirty="0" smtClean="0"/>
                        <a:t>=3886 November, 14, 2006.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[TPS02]</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Yufei</a:t>
                      </a:r>
                      <a:r>
                        <a:rPr lang="en-US" sz="1400" b="0" dirty="0" smtClean="0"/>
                        <a:t> Tao, </a:t>
                      </a:r>
                      <a:r>
                        <a:rPr lang="en-US" sz="1400" b="0" dirty="0" err="1" smtClean="0"/>
                        <a:t>Dimitris</a:t>
                      </a:r>
                      <a:r>
                        <a:rPr lang="en-US" sz="1400" b="0" dirty="0" smtClean="0"/>
                        <a:t> </a:t>
                      </a:r>
                      <a:r>
                        <a:rPr lang="en-US" sz="1400" b="0" dirty="0" err="1" smtClean="0"/>
                        <a:t>Papadias</a:t>
                      </a:r>
                      <a:r>
                        <a:rPr lang="en-US" sz="1400" b="0" dirty="0" smtClean="0"/>
                        <a:t>, and </a:t>
                      </a:r>
                      <a:r>
                        <a:rPr lang="en-US" sz="1400" b="0" dirty="0" err="1" smtClean="0"/>
                        <a:t>Qiongmao</a:t>
                      </a:r>
                      <a:r>
                        <a:rPr lang="en-US" sz="1400" b="0" dirty="0" smtClean="0"/>
                        <a:t> </a:t>
                      </a:r>
                      <a:r>
                        <a:rPr lang="en-US" sz="1400" b="0" dirty="0" err="1" smtClean="0"/>
                        <a:t>Shen</a:t>
                      </a:r>
                      <a:r>
                        <a:rPr lang="en-US" sz="1400" b="0" dirty="0" smtClean="0"/>
                        <a:t>. Continuous Nearest Neighbor Search. In Proceedings of the International Conference on Very Large Data Bases, VLDB, pages 287–298, Hong Kong, August 2002.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[TM08]</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Manolis</a:t>
                      </a:r>
                      <a:r>
                        <a:rPr lang="en-US" sz="1400" b="0" dirty="0" smtClean="0"/>
                        <a:t> </a:t>
                      </a:r>
                      <a:r>
                        <a:rPr lang="en-US" sz="1400" b="0" dirty="0" err="1" smtClean="0"/>
                        <a:t>Terrovitis</a:t>
                      </a:r>
                      <a:r>
                        <a:rPr lang="en-US" sz="1400" b="0" dirty="0" smtClean="0"/>
                        <a:t>, Nikos </a:t>
                      </a:r>
                      <a:r>
                        <a:rPr lang="en-US" sz="1400" b="0" dirty="0" err="1" smtClean="0"/>
                        <a:t>Mamoulis</a:t>
                      </a:r>
                      <a:r>
                        <a:rPr lang="en-US" sz="1400" b="0" dirty="0" smtClean="0"/>
                        <a:t>: Privacy Preservation in the Publication of Trajectories. In Proceeding of the International Conference on Mobile Data Management, MDM, </a:t>
                      </a:r>
                      <a:r>
                        <a:rPr lang="en-US" sz="1400" b="0" baseline="0" dirty="0" smtClean="0"/>
                        <a:t> page </a:t>
                      </a:r>
                      <a:r>
                        <a:rPr lang="en-US" sz="1400" b="0" dirty="0" smtClean="0"/>
                        <a:t>65-72,</a:t>
                      </a:r>
                      <a:r>
                        <a:rPr lang="en-US" sz="1400" b="0" baseline="0" dirty="0" smtClean="0"/>
                        <a:t> Beijing, China,  April 2008</a:t>
                      </a:r>
                      <a:endParaRPr lang="en-US" sz="14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[TWH04]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Goce</a:t>
                      </a:r>
                      <a:r>
                        <a:rPr lang="en-US" sz="1400" b="0" dirty="0" smtClean="0"/>
                        <a:t> </a:t>
                      </a:r>
                      <a:r>
                        <a:rPr lang="en-US" sz="1400" b="0" dirty="0" err="1" smtClean="0"/>
                        <a:t>Trajcevski</a:t>
                      </a:r>
                      <a:r>
                        <a:rPr lang="en-US" sz="1400" b="0" dirty="0" smtClean="0"/>
                        <a:t>, </a:t>
                      </a:r>
                      <a:r>
                        <a:rPr lang="en-US" sz="1400" b="0" dirty="0" err="1" smtClean="0"/>
                        <a:t>OuriWolfson</a:t>
                      </a:r>
                      <a:r>
                        <a:rPr lang="en-US" sz="1400" b="0" dirty="0" smtClean="0"/>
                        <a:t>, Klaus </a:t>
                      </a:r>
                      <a:r>
                        <a:rPr lang="en-US" sz="1400" b="0" dirty="0" err="1" smtClean="0"/>
                        <a:t>Hinrichs</a:t>
                      </a:r>
                      <a:r>
                        <a:rPr lang="en-US" sz="1400" b="0" dirty="0" smtClean="0"/>
                        <a:t>, and Sam Chamberlain. Managing Uncertainty in Moving Objects Databases. ACM Transactions on Database Systems , TODS, 29(3):463–507, September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[TWZ02]</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Goce</a:t>
                      </a:r>
                      <a:r>
                        <a:rPr lang="en-US" sz="1400" b="0" dirty="0" smtClean="0"/>
                        <a:t> </a:t>
                      </a:r>
                      <a:r>
                        <a:rPr lang="en-US" sz="1400" b="0" dirty="0" err="1" smtClean="0"/>
                        <a:t>Trajcevski</a:t>
                      </a:r>
                      <a:r>
                        <a:rPr lang="en-US" sz="1400" b="0" dirty="0" smtClean="0"/>
                        <a:t>, </a:t>
                      </a:r>
                      <a:r>
                        <a:rPr lang="en-US" sz="1400" b="0" dirty="0" err="1" smtClean="0"/>
                        <a:t>Ouri</a:t>
                      </a:r>
                      <a:r>
                        <a:rPr lang="en-US" sz="1400" b="0" dirty="0" smtClean="0"/>
                        <a:t> </a:t>
                      </a:r>
                      <a:r>
                        <a:rPr lang="en-US" sz="1400" b="0" dirty="0" err="1" smtClean="0"/>
                        <a:t>Wolfson</a:t>
                      </a:r>
                      <a:r>
                        <a:rPr lang="en-US" sz="1400" b="0" dirty="0" smtClean="0"/>
                        <a:t>, </a:t>
                      </a:r>
                      <a:r>
                        <a:rPr lang="en-US" sz="1400" b="0" dirty="0" err="1" smtClean="0"/>
                        <a:t>Fengli</a:t>
                      </a:r>
                      <a:r>
                        <a:rPr lang="en-US" sz="1400" b="0" dirty="0" smtClean="0"/>
                        <a:t> Zhang, and Sam Chamberlain. The Geometry of Uncertainty in Moving Objects Databases. In Proceedings of the International Conference on Extending Database Technology, EDBT, pages 233–250, Prague, Czech Republic, March 2002.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[USA02]</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USAToday</a:t>
                      </a:r>
                      <a:r>
                        <a:rPr lang="en-US" sz="1400" b="0" dirty="0" smtClean="0"/>
                        <a:t>. Authorities: GPS system used to stalk woman. http://www.usatoday.com/tech/news/2002-12-30-gps-stalker x.htm. December, 30, 2002.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[Voe06]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John </a:t>
                      </a:r>
                      <a:r>
                        <a:rPr lang="en-US" sz="1400" b="0" dirty="0" err="1" smtClean="0"/>
                        <a:t>Voelcker</a:t>
                      </a:r>
                      <a:r>
                        <a:rPr lang="en-US" sz="1400" b="0" dirty="0" smtClean="0"/>
                        <a:t>. Stalked by Satellite. IEEE Spectrum, 43(7):15–16,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[War03]</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0000"/>
                        </a:lnSpc>
                        <a:spcBef>
                          <a:spcPts val="0"/>
                        </a:spcBef>
                        <a:spcAft>
                          <a:spcPts val="0"/>
                        </a:spcAft>
                        <a:buClrTx/>
                        <a:buSzTx/>
                        <a:buFont typeface="Wingdings" pitchFamily="2" charset="2"/>
                        <a:buNone/>
                        <a:tabLst/>
                        <a:defRPr/>
                      </a:pPr>
                      <a:r>
                        <a:rPr lang="en-US" sz="1400" b="0" dirty="0" smtClean="0"/>
                        <a:t>Jay Warrior, Eric McHenry, and Kenneth McGee. They Know Where You Are . IEEE Spectrum, 40(7):20–25, 2003.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02336">
                <a:tc>
                  <a:txBody>
                    <a:bodyPr/>
                    <a:lstStyle/>
                    <a:p>
                      <a:r>
                        <a:rPr lang="en-US" sz="1400" b="0" dirty="0" smtClean="0">
                          <a:solidFill>
                            <a:schemeClr val="tx1"/>
                          </a:solidFill>
                        </a:rPr>
                        <a:t>[Whi06]</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err="1" smtClean="0">
                          <a:solidFill>
                            <a:schemeClr val="tx1"/>
                          </a:solidFill>
                        </a:rPr>
                        <a:t>A</a:t>
                      </a:r>
                      <a:r>
                        <a:rPr lang="en-US" sz="1400" b="0" dirty="0" err="1" smtClean="0"/>
                        <a:t>James</a:t>
                      </a:r>
                      <a:r>
                        <a:rPr lang="en-US" sz="1400" b="0" dirty="0" smtClean="0"/>
                        <a:t> C. White. People, Not Places: A Policy Framework for Analyzing Location Privacy Issues. Master’s thesis, Terry Sanford Institute of Public Policy, Duke University, Durham, NC, 2006.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95300">
                <a:tc>
                  <a:txBody>
                    <a:bodyPr/>
                    <a:lstStyle/>
                    <a:p>
                      <a:r>
                        <a:rPr lang="en-US" sz="1400" b="0" dirty="0" smtClean="0">
                          <a:solidFill>
                            <a:schemeClr val="tx1"/>
                          </a:solidFill>
                        </a:rPr>
                        <a:t>[Web04]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The </a:t>
                      </a:r>
                      <a:r>
                        <a:rPr lang="en-US" sz="1400" b="0" dirty="0" err="1" smtClean="0"/>
                        <a:t>Wifi</a:t>
                      </a:r>
                      <a:r>
                        <a:rPr lang="en-US" sz="1400" b="0" dirty="0" smtClean="0"/>
                        <a:t> Weblog. Companies Increasingly Use GPS-Enabled Cell Phones to Track Employees. http://wifi.weblogsinc.com/2004/09/24/companies-increasingly-use-gps-enabled-cell-phones-to-track/ September, 24,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072B1B-84E4-471F-A7AA-A81425019F5F}" type="slidenum">
              <a:rPr lang="en-US" altLang="ko-KR"/>
              <a:pPr/>
              <a:t>142</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19842" name="Rectangle 2"/>
          <p:cNvSpPr>
            <a:spLocks noGrp="1" noChangeArrowheads="1"/>
          </p:cNvSpPr>
          <p:nvPr>
            <p:ph type="title"/>
          </p:nvPr>
        </p:nvSpPr>
        <p:spPr/>
        <p:txBody>
          <a:bodyPr/>
          <a:lstStyle/>
          <a:p>
            <a:r>
              <a:rPr lang="en-US"/>
              <a:t>References</a:t>
            </a:r>
          </a:p>
        </p:txBody>
      </p:sp>
      <p:graphicFrame>
        <p:nvGraphicFramePr>
          <p:cNvPr id="8" name="Table 7"/>
          <p:cNvGraphicFramePr>
            <a:graphicFrameLocks noGrp="1"/>
          </p:cNvGraphicFramePr>
          <p:nvPr/>
        </p:nvGraphicFramePr>
        <p:xfrm>
          <a:off x="190500" y="1066800"/>
          <a:ext cx="8724900" cy="3840480"/>
        </p:xfrm>
        <a:graphic>
          <a:graphicData uri="http://schemas.openxmlformats.org/drawingml/2006/table">
            <a:tbl>
              <a:tblPr bandRow="1">
                <a:tableStyleId>{F5AB1C69-6EDB-4FF4-983F-18BD219EF322}</a:tableStyleId>
              </a:tblPr>
              <a:tblGrid>
                <a:gridCol w="906484"/>
                <a:gridCol w="7818416"/>
              </a:tblGrid>
              <a:tr h="475488">
                <a:tc>
                  <a:txBody>
                    <a:bodyPr/>
                    <a:lstStyle/>
                    <a:p>
                      <a:r>
                        <a:rPr lang="en-US" sz="1400" b="0" dirty="0" smtClean="0">
                          <a:solidFill>
                            <a:schemeClr val="tx1"/>
                          </a:solidFill>
                        </a:rPr>
                        <a:t>[WY03]</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Ouri</a:t>
                      </a:r>
                      <a:r>
                        <a:rPr lang="en-US" sz="1400" b="0" dirty="0" smtClean="0"/>
                        <a:t> </a:t>
                      </a:r>
                      <a:r>
                        <a:rPr lang="en-US" sz="1400" b="0" dirty="0" err="1" smtClean="0"/>
                        <a:t>Wolfson</a:t>
                      </a:r>
                      <a:r>
                        <a:rPr lang="en-US" sz="1400" b="0" dirty="0" smtClean="0"/>
                        <a:t> and </a:t>
                      </a:r>
                      <a:r>
                        <a:rPr lang="en-US" sz="1400" b="0" dirty="0" err="1" smtClean="0"/>
                        <a:t>Huabei</a:t>
                      </a:r>
                      <a:r>
                        <a:rPr lang="en-US" sz="1400" b="0" dirty="0" smtClean="0"/>
                        <a:t> Yin. Accuracy and Resource </a:t>
                      </a:r>
                      <a:r>
                        <a:rPr lang="en-US" sz="1400" b="0" dirty="0" err="1" smtClean="0"/>
                        <a:t>Concumption</a:t>
                      </a:r>
                      <a:r>
                        <a:rPr lang="en-US" sz="1400" b="0" dirty="0" smtClean="0"/>
                        <a:t> in Tracking and Location Prediction. In Proceedings of the International Symposium on Advances in Spatial and Temporal Databases, SSTD, pages 325–343, </a:t>
                      </a:r>
                      <a:r>
                        <a:rPr lang="en-US" sz="1400" b="0" dirty="0" err="1" smtClean="0"/>
                        <a:t>Santorini</a:t>
                      </a:r>
                      <a:r>
                        <a:rPr lang="en-US" sz="1400" b="0" dirty="0" smtClean="0"/>
                        <a:t> Island, Greece, July 2003.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[XC07]</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smtClean="0">
                          <a:solidFill>
                            <a:schemeClr val="tx1"/>
                          </a:solidFill>
                        </a:rPr>
                        <a:t>Toby </a:t>
                      </a:r>
                      <a:r>
                        <a:rPr lang="en-US" sz="1400" b="0" dirty="0" err="1" smtClean="0">
                          <a:solidFill>
                            <a:schemeClr val="tx1"/>
                          </a:solidFill>
                        </a:rPr>
                        <a:t>Xu</a:t>
                      </a:r>
                      <a:r>
                        <a:rPr lang="en-US" sz="1400" b="0" dirty="0" smtClean="0">
                          <a:solidFill>
                            <a:schemeClr val="tx1"/>
                          </a:solidFill>
                        </a:rPr>
                        <a:t>, Ying </a:t>
                      </a:r>
                      <a:r>
                        <a:rPr lang="en-US" sz="1400" b="0" dirty="0" err="1" smtClean="0">
                          <a:solidFill>
                            <a:schemeClr val="tx1"/>
                          </a:solidFill>
                        </a:rPr>
                        <a:t>Cai</a:t>
                      </a:r>
                      <a:r>
                        <a:rPr lang="en-US" sz="1400" b="0" dirty="0" smtClean="0">
                          <a:solidFill>
                            <a:schemeClr val="tx1"/>
                          </a:solidFill>
                        </a:rPr>
                        <a:t>: Location anonymity in continuous location-based services. </a:t>
                      </a:r>
                      <a:r>
                        <a:rPr lang="en-US" sz="1400" b="0" dirty="0" err="1" smtClean="0">
                          <a:solidFill>
                            <a:schemeClr val="tx1"/>
                          </a:solidFill>
                        </a:rPr>
                        <a:t>InProceeding</a:t>
                      </a:r>
                      <a:r>
                        <a:rPr lang="en-US" sz="1400" b="0" dirty="0" smtClean="0">
                          <a:solidFill>
                            <a:schemeClr val="tx1"/>
                          </a:solidFill>
                        </a:rPr>
                        <a:t> of the ACM Conference on Geographic Information Systems,</a:t>
                      </a:r>
                      <a:r>
                        <a:rPr lang="en-US" sz="1400" b="0" baseline="0" dirty="0" smtClean="0">
                          <a:solidFill>
                            <a:schemeClr val="tx1"/>
                          </a:solidFill>
                        </a:rPr>
                        <a:t> ACM</a:t>
                      </a:r>
                      <a:r>
                        <a:rPr lang="en-US" sz="1400" b="0" dirty="0" smtClean="0">
                          <a:solidFill>
                            <a:schemeClr val="tx1"/>
                          </a:solidFill>
                        </a:rPr>
                        <a:t> GIS, Seattle, WA, Nov 2007.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[XC08]</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pPr>
                      <a:r>
                        <a:rPr lang="en-US" sz="1400" b="0" dirty="0" smtClean="0">
                          <a:solidFill>
                            <a:schemeClr val="tx1"/>
                          </a:solidFill>
                        </a:rPr>
                        <a:t>Toby </a:t>
                      </a:r>
                      <a:r>
                        <a:rPr lang="en-US" sz="1400" b="0" dirty="0" err="1" smtClean="0">
                          <a:solidFill>
                            <a:schemeClr val="tx1"/>
                          </a:solidFill>
                        </a:rPr>
                        <a:t>Xu</a:t>
                      </a:r>
                      <a:r>
                        <a:rPr lang="en-US" sz="1400" b="0" dirty="0" smtClean="0">
                          <a:solidFill>
                            <a:schemeClr val="tx1"/>
                          </a:solidFill>
                        </a:rPr>
                        <a:t> and Ying </a:t>
                      </a:r>
                      <a:r>
                        <a:rPr lang="en-US" sz="1400" b="0" dirty="0" err="1" smtClean="0">
                          <a:solidFill>
                            <a:schemeClr val="tx1"/>
                          </a:solidFill>
                        </a:rPr>
                        <a:t>Cai</a:t>
                      </a:r>
                      <a:r>
                        <a:rPr lang="en-US" sz="1400" b="0" dirty="0" smtClean="0">
                          <a:solidFill>
                            <a:schemeClr val="tx1"/>
                          </a:solidFill>
                        </a:rPr>
                        <a:t>. Exploring Historical Location Data for Anonymity Preservation in Location-based Services. IEEE </a:t>
                      </a:r>
                      <a:r>
                        <a:rPr lang="en-US" sz="1400" b="0" dirty="0" err="1" smtClean="0">
                          <a:solidFill>
                            <a:schemeClr val="tx1"/>
                          </a:solidFill>
                        </a:rPr>
                        <a:t>Infocom</a:t>
                      </a:r>
                      <a:r>
                        <a:rPr lang="en-US" sz="1400" b="0" dirty="0" smtClean="0">
                          <a:solidFill>
                            <a:schemeClr val="tx1"/>
                          </a:solidFill>
                        </a:rPr>
                        <a:t>, Phoenix, Arizona, April 2008.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[XMX07]</a:t>
                      </a:r>
                      <a:endParaRPr lang="en-US" sz="1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Zhen Xiao, </a:t>
                      </a:r>
                      <a:r>
                        <a:rPr lang="en-US" sz="1400" b="0" dirty="0" err="1" smtClean="0"/>
                        <a:t>Xiaofeng</a:t>
                      </a:r>
                      <a:r>
                        <a:rPr lang="en-US" sz="1400" b="0" dirty="0" smtClean="0"/>
                        <a:t> </a:t>
                      </a:r>
                      <a:r>
                        <a:rPr lang="en-US" sz="1400" b="0" dirty="0" err="1" smtClean="0"/>
                        <a:t>Meng</a:t>
                      </a:r>
                      <a:r>
                        <a:rPr lang="en-US" sz="1400" b="0" dirty="0" smtClean="0"/>
                        <a:t> and </a:t>
                      </a:r>
                      <a:r>
                        <a:rPr lang="en-US" sz="1400" b="0" dirty="0" err="1" smtClean="0"/>
                        <a:t>Jianliang</a:t>
                      </a:r>
                      <a:r>
                        <a:rPr lang="en-US" sz="1400" b="0" dirty="0" smtClean="0"/>
                        <a:t> </a:t>
                      </a:r>
                      <a:r>
                        <a:rPr lang="en-US" sz="1400" b="0" dirty="0" err="1" smtClean="0"/>
                        <a:t>Xu</a:t>
                      </a:r>
                      <a:r>
                        <a:rPr lang="en-US" sz="1400" b="0" dirty="0" smtClean="0"/>
                        <a:t>. Quality-Aware Privacy Protection for Location-Based Services. In Proceedings of the International Conference on Database Systems for Advanced Applications, DASFAA, Bangkok, Thailand, April 2007.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[YAA05]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err="1" smtClean="0"/>
                        <a:t>Mahmoud</a:t>
                      </a:r>
                      <a:r>
                        <a:rPr lang="en-US" sz="1400" b="0" dirty="0" smtClean="0"/>
                        <a:t> </a:t>
                      </a:r>
                      <a:r>
                        <a:rPr lang="en-US" sz="1400" b="0" dirty="0" err="1" smtClean="0"/>
                        <a:t>Youssef</a:t>
                      </a:r>
                      <a:r>
                        <a:rPr lang="en-US" sz="1400" b="0" dirty="0" smtClean="0"/>
                        <a:t>, </a:t>
                      </a:r>
                      <a:r>
                        <a:rPr lang="en-US" sz="1400" b="0" dirty="0" err="1" smtClean="0"/>
                        <a:t>Vijayalakshmi</a:t>
                      </a:r>
                      <a:r>
                        <a:rPr lang="en-US" sz="1400" b="0" dirty="0" smtClean="0"/>
                        <a:t> </a:t>
                      </a:r>
                      <a:r>
                        <a:rPr lang="en-US" sz="1400" b="0" dirty="0" err="1" smtClean="0"/>
                        <a:t>Atluri</a:t>
                      </a:r>
                      <a:r>
                        <a:rPr lang="en-US" sz="1400" b="0" dirty="0" smtClean="0"/>
                        <a:t>, and </a:t>
                      </a:r>
                      <a:r>
                        <a:rPr lang="en-US" sz="1400" b="0" dirty="0" err="1" smtClean="0"/>
                        <a:t>Nabil</a:t>
                      </a:r>
                      <a:r>
                        <a:rPr lang="en-US" sz="1400" b="0" dirty="0" smtClean="0"/>
                        <a:t> R. Adam. Preserving Mobile Customer Privacy: An Access Control System for Moving Objects and Customer Profiles. In Proceedings of the International Conference on Mobile Data Management, MDM, pages 67–76, 2005.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[YJH05]</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Man Lung </a:t>
                      </a:r>
                      <a:r>
                        <a:rPr lang="en-US" sz="1400" b="0" dirty="0" err="1" smtClean="0"/>
                        <a:t>Yiu</a:t>
                      </a:r>
                      <a:r>
                        <a:rPr lang="en-US" sz="1400" b="0" dirty="0" smtClean="0"/>
                        <a:t>, Christian S. Jensen, </a:t>
                      </a:r>
                      <a:r>
                        <a:rPr lang="en-US" sz="1400" b="0" dirty="0" err="1" smtClean="0"/>
                        <a:t>Xuegang</a:t>
                      </a:r>
                      <a:r>
                        <a:rPr lang="en-US" sz="1400" b="0" dirty="0" smtClean="0"/>
                        <a:t> Huang, </a:t>
                      </a:r>
                      <a:r>
                        <a:rPr lang="en-US" sz="1400" b="0" dirty="0" err="1" smtClean="0"/>
                        <a:t>Hua</a:t>
                      </a:r>
                      <a:r>
                        <a:rPr lang="en-US" sz="1400" b="0" dirty="0" smtClean="0"/>
                        <a:t> Lu: </a:t>
                      </a:r>
                      <a:r>
                        <a:rPr lang="en-US" sz="1400" b="0" dirty="0" err="1" smtClean="0"/>
                        <a:t>SpaceTwist</a:t>
                      </a:r>
                      <a:r>
                        <a:rPr lang="en-US" sz="1400" b="0" dirty="0" smtClean="0"/>
                        <a:t>: Managing the Trade-Offs Among Location Privacy, Query Performance, and Query Accuracy in Mobile Services. In Proceeding of the IEEE International Conference on Data Engineering, ICDE, pp  366-375, Cancun, Mexico,</a:t>
                      </a:r>
                      <a:r>
                        <a:rPr lang="en-US" sz="1400" b="0" baseline="0" dirty="0" smtClean="0"/>
                        <a:t> April </a:t>
                      </a:r>
                      <a:r>
                        <a:rPr lang="en-US" sz="1400" b="0" dirty="0" smtClean="0"/>
                        <a:t>2008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75488">
                <a:tc>
                  <a:txBody>
                    <a:bodyPr/>
                    <a:lstStyle/>
                    <a:p>
                      <a:r>
                        <a:rPr lang="en-US" sz="1400" b="0" dirty="0" smtClean="0">
                          <a:solidFill>
                            <a:schemeClr val="tx1"/>
                          </a:solidFill>
                        </a:rPr>
                        <a:t>[ZD01]</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80000"/>
                        </a:lnSpc>
                        <a:buFont typeface="Wingdings" pitchFamily="2" charset="2"/>
                        <a:buNone/>
                      </a:pPr>
                      <a:r>
                        <a:rPr lang="en-US" sz="1400" b="0" dirty="0" smtClean="0"/>
                        <a:t>ZDNet. Car spy pushes privacy limit. http://news.zdnet.com/2100-9595 22-530115.html. June, 19, 2001.</a:t>
                      </a:r>
                      <a:endParaRPr lang="en-US" sz="1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FA1886-3F89-477C-AB05-224CD88C803E}" type="slidenum">
              <a:rPr lang="en-US" altLang="ko-KR"/>
              <a:pPr/>
              <a:t>143</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20866" name="Rectangle 2"/>
          <p:cNvSpPr>
            <a:spLocks noGrp="1" noChangeArrowheads="1"/>
          </p:cNvSpPr>
          <p:nvPr>
            <p:ph type="body" idx="1"/>
          </p:nvPr>
        </p:nvSpPr>
        <p:spPr>
          <a:xfrm>
            <a:off x="2390775" y="2498725"/>
            <a:ext cx="4503738" cy="1057275"/>
          </a:xfrm>
        </p:spPr>
        <p:txBody>
          <a:bodyPr/>
          <a:lstStyle/>
          <a:p>
            <a:pPr algn="ctr">
              <a:buFont typeface="Wingdings" pitchFamily="2" charset="2"/>
              <a:buNone/>
            </a:pPr>
            <a:r>
              <a:rPr lang="en-US" sz="6000" i="1">
                <a:solidFill>
                  <a:srgbClr val="A50021"/>
                </a:solidFill>
              </a:rPr>
              <a:t>Thank you</a:t>
            </a:r>
          </a:p>
        </p:txBody>
      </p:sp>
      <p:sp>
        <p:nvSpPr>
          <p:cNvPr id="420867" name="Rectangle 3"/>
          <p:cNvSpPr>
            <a:spLocks noGrp="1" noChangeArrowheads="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E1E211F2-D92F-4D54-980D-93B60E5E4ED6}" type="slidenum">
              <a:rPr lang="en-US" altLang="ko-KR"/>
              <a:pPr/>
              <a:t>15</a:t>
            </a:fld>
            <a:endParaRPr lang="en-US" altLang="ko-KR"/>
          </a:p>
        </p:txBody>
      </p:sp>
      <p:sp>
        <p:nvSpPr>
          <p:cNvPr id="11" name="Date Placeholder 4"/>
          <p:cNvSpPr>
            <a:spLocks noGrp="1"/>
          </p:cNvSpPr>
          <p:nvPr>
            <p:ph type="dt" sz="half" idx="11"/>
          </p:nvPr>
        </p:nvSpPr>
        <p:spPr/>
        <p:txBody>
          <a:bodyPr/>
          <a:lstStyle/>
          <a:p>
            <a:r>
              <a:rPr lang="en-US"/>
              <a:t>Tutorial: ICDM 2008</a:t>
            </a:r>
            <a:endParaRPr lang="en-US" altLang="ko-KR"/>
          </a:p>
        </p:txBody>
      </p:sp>
      <p:sp>
        <p:nvSpPr>
          <p:cNvPr id="12" name="Footer Placeholder 5"/>
          <p:cNvSpPr>
            <a:spLocks noGrp="1"/>
          </p:cNvSpPr>
          <p:nvPr>
            <p:ph type="ftr" sz="quarter" idx="12"/>
          </p:nvPr>
        </p:nvSpPr>
        <p:spPr/>
        <p:txBody>
          <a:bodyPr/>
          <a:lstStyle/>
          <a:p>
            <a:r>
              <a:rPr lang="en-US" altLang="ko-KR"/>
              <a:t>Mohamed F. Mokbel</a:t>
            </a:r>
          </a:p>
        </p:txBody>
      </p:sp>
      <p:sp>
        <p:nvSpPr>
          <p:cNvPr id="261122" name="Rectangle 2"/>
          <p:cNvSpPr>
            <a:spLocks noGrp="1" noChangeArrowheads="1"/>
          </p:cNvSpPr>
          <p:nvPr>
            <p:ph type="title"/>
          </p:nvPr>
        </p:nvSpPr>
        <p:spPr/>
        <p:txBody>
          <a:bodyPr/>
          <a:lstStyle/>
          <a:p>
            <a:r>
              <a:rPr lang="en-US"/>
              <a:t>Major Privacy Threats</a:t>
            </a:r>
          </a:p>
        </p:txBody>
      </p:sp>
      <p:grpSp>
        <p:nvGrpSpPr>
          <p:cNvPr id="261127" name="Group 7"/>
          <p:cNvGrpSpPr>
            <a:grpSpLocks/>
          </p:cNvGrpSpPr>
          <p:nvPr/>
        </p:nvGrpSpPr>
        <p:grpSpPr bwMode="auto">
          <a:xfrm>
            <a:off x="4456113" y="855663"/>
            <a:ext cx="4687887" cy="5680075"/>
            <a:chOff x="2807" y="539"/>
            <a:chExt cx="2953" cy="3578"/>
          </a:xfrm>
        </p:grpSpPr>
        <p:sp>
          <p:nvSpPr>
            <p:cNvPr id="261128" name="Rectangle 8"/>
            <p:cNvSpPr>
              <a:spLocks noChangeArrowheads="1"/>
            </p:cNvSpPr>
            <p:nvPr/>
          </p:nvSpPr>
          <p:spPr bwMode="auto">
            <a:xfrm>
              <a:off x="3049" y="3944"/>
              <a:ext cx="2594" cy="173"/>
            </a:xfrm>
            <a:prstGeom prst="rect">
              <a:avLst/>
            </a:prstGeom>
            <a:noFill/>
            <a:ln w="38100" algn="ctr">
              <a:noFill/>
              <a:miter lim="800000"/>
              <a:headEnd/>
              <a:tailEnd/>
            </a:ln>
            <a:effectLst/>
          </p:spPr>
          <p:txBody>
            <a:bodyPr wrap="none">
              <a:spAutoFit/>
            </a:bodyPr>
            <a:lstStyle/>
            <a:p>
              <a:r>
                <a:rPr lang="en-US" sz="1200">
                  <a:latin typeface="Times New Roman" pitchFamily="18" charset="0"/>
                </a:rPr>
                <a:t>http://technology.guardian.co.uk/news/story/0,,1699156,00.html</a:t>
              </a:r>
            </a:p>
          </p:txBody>
        </p:sp>
        <p:pic>
          <p:nvPicPr>
            <p:cNvPr id="261129" name="Picture 9" descr="Image5"/>
            <p:cNvPicPr>
              <a:picLocks noChangeAspect="1" noChangeArrowheads="1"/>
            </p:cNvPicPr>
            <p:nvPr/>
          </p:nvPicPr>
          <p:blipFill>
            <a:blip r:embed="rId3"/>
            <a:srcRect/>
            <a:stretch>
              <a:fillRect/>
            </a:stretch>
          </p:blipFill>
          <p:spPr bwMode="auto">
            <a:xfrm>
              <a:off x="2807" y="539"/>
              <a:ext cx="2953" cy="3315"/>
            </a:xfrm>
            <a:prstGeom prst="rect">
              <a:avLst/>
            </a:prstGeom>
            <a:noFill/>
          </p:spPr>
        </p:pic>
      </p:grpSp>
      <p:grpSp>
        <p:nvGrpSpPr>
          <p:cNvPr id="261134" name="Group 14"/>
          <p:cNvGrpSpPr>
            <a:grpSpLocks/>
          </p:cNvGrpSpPr>
          <p:nvPr/>
        </p:nvGrpSpPr>
        <p:grpSpPr bwMode="auto">
          <a:xfrm>
            <a:off x="0" y="931863"/>
            <a:ext cx="4495800" cy="5145087"/>
            <a:chOff x="0" y="612"/>
            <a:chExt cx="2832" cy="2187"/>
          </a:xfrm>
        </p:grpSpPr>
        <p:pic>
          <p:nvPicPr>
            <p:cNvPr id="261132" name="Picture 12" descr="Image12"/>
            <p:cNvPicPr>
              <a:picLocks noChangeAspect="1" noChangeArrowheads="1"/>
            </p:cNvPicPr>
            <p:nvPr/>
          </p:nvPicPr>
          <p:blipFill>
            <a:blip r:embed="rId4"/>
            <a:srcRect/>
            <a:stretch>
              <a:fillRect/>
            </a:stretch>
          </p:blipFill>
          <p:spPr bwMode="auto">
            <a:xfrm>
              <a:off x="0" y="1071"/>
              <a:ext cx="2820" cy="1728"/>
            </a:xfrm>
            <a:prstGeom prst="rect">
              <a:avLst/>
            </a:prstGeom>
            <a:noFill/>
          </p:spPr>
        </p:pic>
        <p:pic>
          <p:nvPicPr>
            <p:cNvPr id="261133" name="Picture 13" descr="Image11"/>
            <p:cNvPicPr>
              <a:picLocks noChangeAspect="1" noChangeArrowheads="1"/>
            </p:cNvPicPr>
            <p:nvPr/>
          </p:nvPicPr>
          <p:blipFill>
            <a:blip r:embed="rId5"/>
            <a:srcRect/>
            <a:stretch>
              <a:fillRect/>
            </a:stretch>
          </p:blipFill>
          <p:spPr bwMode="auto">
            <a:xfrm>
              <a:off x="0" y="612"/>
              <a:ext cx="2832" cy="474"/>
            </a:xfrm>
            <a:prstGeom prst="rect">
              <a:avLst/>
            </a:prstGeom>
            <a:noFill/>
          </p:spPr>
        </p:pic>
      </p:grpSp>
      <p:sp>
        <p:nvSpPr>
          <p:cNvPr id="261135" name="Rectangle 15"/>
          <p:cNvSpPr>
            <a:spLocks noChangeArrowheads="1"/>
          </p:cNvSpPr>
          <p:nvPr/>
        </p:nvSpPr>
        <p:spPr bwMode="auto">
          <a:xfrm>
            <a:off x="0" y="6078538"/>
            <a:ext cx="4379913" cy="457200"/>
          </a:xfrm>
          <a:prstGeom prst="rect">
            <a:avLst/>
          </a:prstGeom>
          <a:noFill/>
          <a:ln w="38100" algn="ctr">
            <a:noFill/>
            <a:miter lim="800000"/>
            <a:headEnd/>
            <a:tailEnd/>
          </a:ln>
          <a:effectLst/>
        </p:spPr>
        <p:txBody>
          <a:bodyPr>
            <a:spAutoFit/>
          </a:bodyPr>
          <a:lstStyle/>
          <a:p>
            <a:pPr algn="l"/>
            <a:r>
              <a:rPr lang="en-US" sz="1200">
                <a:latin typeface="Times New Roman" pitchFamily="18" charset="0"/>
              </a:rPr>
              <a:t>http://wifi.weblogsinc.com/2004/09/24/companies-increasingly-use-gps-enabled-cell-phones-to-track/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B00AD985-7A62-4280-9250-1C2A4A547054}" type="slidenum">
              <a:rPr lang="en-US" altLang="ko-KR"/>
              <a:pPr/>
              <a:t>16</a:t>
            </a:fld>
            <a:endParaRPr lang="en-US" altLang="ko-KR"/>
          </a:p>
        </p:txBody>
      </p:sp>
      <p:sp>
        <p:nvSpPr>
          <p:cNvPr id="8" name="Date Placeholder 4"/>
          <p:cNvSpPr>
            <a:spLocks noGrp="1"/>
          </p:cNvSpPr>
          <p:nvPr>
            <p:ph type="dt" sz="half" idx="11"/>
          </p:nvPr>
        </p:nvSpPr>
        <p:spPr/>
        <p:txBody>
          <a:bodyPr/>
          <a:lstStyle/>
          <a:p>
            <a:r>
              <a:rPr lang="en-US"/>
              <a:t>Tutorial: ICDM 2008</a:t>
            </a:r>
            <a:endParaRPr lang="en-US" altLang="ko-KR"/>
          </a:p>
        </p:txBody>
      </p:sp>
      <p:sp>
        <p:nvSpPr>
          <p:cNvPr id="9" name="Footer Placeholder 5"/>
          <p:cNvSpPr>
            <a:spLocks noGrp="1"/>
          </p:cNvSpPr>
          <p:nvPr>
            <p:ph type="ftr" sz="quarter" idx="12"/>
          </p:nvPr>
        </p:nvSpPr>
        <p:spPr/>
        <p:txBody>
          <a:bodyPr/>
          <a:lstStyle/>
          <a:p>
            <a:r>
              <a:rPr lang="en-US" altLang="ko-KR"/>
              <a:t>Mohamed F. Mokbel</a:t>
            </a:r>
          </a:p>
        </p:txBody>
      </p:sp>
      <p:sp>
        <p:nvSpPr>
          <p:cNvPr id="257026" name="Rectangle 2"/>
          <p:cNvSpPr>
            <a:spLocks noGrp="1" noChangeArrowheads="1"/>
          </p:cNvSpPr>
          <p:nvPr>
            <p:ph type="title"/>
          </p:nvPr>
        </p:nvSpPr>
        <p:spPr/>
        <p:txBody>
          <a:bodyPr/>
          <a:lstStyle/>
          <a:p>
            <a:r>
              <a:rPr lang="en-US" dirty="0"/>
              <a:t>Major Privacy Threats</a:t>
            </a:r>
          </a:p>
        </p:txBody>
      </p:sp>
      <p:pic>
        <p:nvPicPr>
          <p:cNvPr id="257032" name="Picture 8" descr="Image4"/>
          <p:cNvPicPr>
            <a:picLocks noChangeAspect="1" noChangeArrowheads="1"/>
          </p:cNvPicPr>
          <p:nvPr/>
        </p:nvPicPr>
        <p:blipFill>
          <a:blip r:embed="rId3"/>
          <a:srcRect/>
          <a:stretch>
            <a:fillRect/>
          </a:stretch>
        </p:blipFill>
        <p:spPr bwMode="auto">
          <a:xfrm>
            <a:off x="4341813" y="931863"/>
            <a:ext cx="4802187" cy="5030787"/>
          </a:xfrm>
          <a:prstGeom prst="rect">
            <a:avLst/>
          </a:prstGeom>
          <a:noFill/>
        </p:spPr>
      </p:pic>
      <p:sp>
        <p:nvSpPr>
          <p:cNvPr id="257033" name="Rectangle 9"/>
          <p:cNvSpPr>
            <a:spLocks noChangeArrowheads="1"/>
          </p:cNvSpPr>
          <p:nvPr/>
        </p:nvSpPr>
        <p:spPr bwMode="auto">
          <a:xfrm>
            <a:off x="4646613" y="6156325"/>
            <a:ext cx="4497387" cy="274638"/>
          </a:xfrm>
          <a:prstGeom prst="rect">
            <a:avLst/>
          </a:prstGeom>
          <a:noFill/>
          <a:ln w="38100" algn="ctr">
            <a:noFill/>
            <a:miter lim="800000"/>
            <a:headEnd/>
            <a:tailEnd/>
          </a:ln>
          <a:effectLst/>
        </p:spPr>
        <p:txBody>
          <a:bodyPr wrap="none">
            <a:spAutoFit/>
          </a:bodyPr>
          <a:lstStyle/>
          <a:p>
            <a:r>
              <a:rPr lang="en-US" sz="1200">
                <a:latin typeface="Times New Roman" pitchFamily="18" charset="0"/>
              </a:rPr>
              <a:t>http://newstandardnews.net/content/?action=show_item&amp;itemid=3886</a:t>
            </a:r>
          </a:p>
        </p:txBody>
      </p:sp>
      <p:pic>
        <p:nvPicPr>
          <p:cNvPr id="257036" name="Picture 12" descr="Image6"/>
          <p:cNvPicPr>
            <a:picLocks noChangeAspect="1" noChangeArrowheads="1"/>
          </p:cNvPicPr>
          <p:nvPr/>
        </p:nvPicPr>
        <p:blipFill>
          <a:blip r:embed="rId4"/>
          <a:srcRect/>
          <a:stretch>
            <a:fillRect/>
          </a:stretch>
        </p:blipFill>
        <p:spPr bwMode="auto">
          <a:xfrm>
            <a:off x="1588" y="931863"/>
            <a:ext cx="4262437" cy="5040312"/>
          </a:xfrm>
          <a:prstGeom prst="rect">
            <a:avLst/>
          </a:prstGeom>
          <a:noFill/>
        </p:spPr>
      </p:pic>
      <p:sp>
        <p:nvSpPr>
          <p:cNvPr id="257037" name="Rectangle 13"/>
          <p:cNvSpPr>
            <a:spLocks noChangeArrowheads="1"/>
          </p:cNvSpPr>
          <p:nvPr/>
        </p:nvSpPr>
        <p:spPr bwMode="auto">
          <a:xfrm>
            <a:off x="193675" y="6149975"/>
            <a:ext cx="3962400" cy="274638"/>
          </a:xfrm>
          <a:prstGeom prst="rect">
            <a:avLst/>
          </a:prstGeom>
          <a:noFill/>
          <a:ln w="38100" algn="ctr">
            <a:noFill/>
            <a:miter lim="800000"/>
            <a:headEnd/>
            <a:tailEnd/>
          </a:ln>
          <a:effectLst/>
        </p:spPr>
        <p:txBody>
          <a:bodyPr wrap="none">
            <a:spAutoFit/>
          </a:bodyPr>
          <a:lstStyle/>
          <a:p>
            <a:r>
              <a:rPr lang="en-US" sz="1200">
                <a:latin typeface="Times New Roman" pitchFamily="18" charset="0"/>
              </a:rPr>
              <a:t>http://www.cnn.com/2003/TECH/ptech/03/11/geo.slavery.ap/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7F3CE0E-5C20-4E23-AEF4-154F47446E87}" type="slidenum">
              <a:rPr lang="en-US" altLang="ko-KR"/>
              <a:pPr/>
              <a:t>17</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27010" name="Rectangle 2"/>
          <p:cNvSpPr>
            <a:spLocks noGrp="1" noChangeArrowheads="1"/>
          </p:cNvSpPr>
          <p:nvPr>
            <p:ph type="title"/>
          </p:nvPr>
        </p:nvSpPr>
        <p:spPr/>
        <p:txBody>
          <a:bodyPr/>
          <a:lstStyle/>
          <a:p>
            <a:r>
              <a:rPr lang="en-US"/>
              <a:t>Tutorial Outline</a:t>
            </a:r>
          </a:p>
        </p:txBody>
      </p:sp>
      <p:sp>
        <p:nvSpPr>
          <p:cNvPr id="427011" name="Rectangle 3"/>
          <p:cNvSpPr>
            <a:spLocks noGrp="1" noChangeArrowheads="1"/>
          </p:cNvSpPr>
          <p:nvPr>
            <p:ph type="body" idx="1"/>
          </p:nvPr>
        </p:nvSpPr>
        <p:spPr>
          <a:xfrm>
            <a:off x="501650" y="1201738"/>
            <a:ext cx="8642350" cy="5562600"/>
          </a:xfrm>
        </p:spPr>
        <p:txBody>
          <a:bodyPr/>
          <a:lstStyle/>
          <a:p>
            <a:pPr>
              <a:buFont typeface="Wingdings" pitchFamily="2" charset="2"/>
              <a:buChar char="n"/>
            </a:pPr>
            <a:r>
              <a:rPr lang="en-US" b="0">
                <a:solidFill>
                  <a:srgbClr val="A50021"/>
                </a:solidFill>
              </a:rPr>
              <a:t>PART I:</a:t>
            </a:r>
            <a:r>
              <a:rPr lang="en-US" b="0"/>
              <a:t> Privacy Concerns of location-based Services </a:t>
            </a:r>
          </a:p>
          <a:p>
            <a:pPr lvl="1">
              <a:buFont typeface="Wingdings" pitchFamily="2" charset="2"/>
              <a:buChar char="n"/>
            </a:pPr>
            <a:endParaRPr lang="en-US" sz="1400"/>
          </a:p>
          <a:p>
            <a:pPr lvl="1">
              <a:buFont typeface="Wingdings" pitchFamily="2" charset="2"/>
              <a:buChar char="n"/>
            </a:pPr>
            <a:r>
              <a:rPr lang="en-US" sz="2200"/>
              <a:t>Location-based Services: Then, Now, What is Next</a:t>
            </a:r>
          </a:p>
          <a:p>
            <a:pPr lvl="1">
              <a:buFont typeface="Wingdings" pitchFamily="2" charset="2"/>
              <a:buChar char="n"/>
            </a:pPr>
            <a:r>
              <a:rPr lang="en-US" sz="2200"/>
              <a:t>Location Privacy: Why Now?</a:t>
            </a:r>
          </a:p>
          <a:p>
            <a:pPr lvl="1">
              <a:buFont typeface="Wingdings" pitchFamily="2" charset="2"/>
              <a:buChar char="n"/>
            </a:pPr>
            <a:r>
              <a:rPr lang="en-US" sz="2200" b="1">
                <a:solidFill>
                  <a:srgbClr val="CC0000"/>
                </a:solidFill>
              </a:rPr>
              <a:t>User Perception of Location Privacy</a:t>
            </a:r>
          </a:p>
          <a:p>
            <a:pPr lvl="1">
              <a:buFont typeface="Wingdings" pitchFamily="2" charset="2"/>
              <a:buChar char="n"/>
            </a:pPr>
            <a:r>
              <a:rPr lang="en-US" sz="2200"/>
              <a:t>What is Special about Location Privacy</a:t>
            </a:r>
          </a:p>
          <a:p>
            <a:pPr lvl="1">
              <a:buFont typeface="Wingdings" pitchFamily="2" charset="2"/>
              <a:buNone/>
            </a:pPr>
            <a:endParaRPr lang="en-US" sz="2200"/>
          </a:p>
          <a:p>
            <a:pPr>
              <a:buFont typeface="Wingdings" pitchFamily="2" charset="2"/>
              <a:buChar char="n"/>
            </a:pPr>
            <a:r>
              <a:rPr lang="en-US" b="0">
                <a:solidFill>
                  <a:schemeClr val="bg2"/>
                </a:solidFill>
              </a:rPr>
              <a:t>PART II: Realizing Location Privacy in Mobile Environments</a:t>
            </a:r>
          </a:p>
          <a:p>
            <a:pPr>
              <a:buFont typeface="Wingdings" pitchFamily="2" charset="2"/>
              <a:buChar char="n"/>
            </a:pPr>
            <a:r>
              <a:rPr lang="en-US" b="0">
                <a:solidFill>
                  <a:schemeClr val="bg2"/>
                </a:solidFill>
              </a:rPr>
              <a:t>PART III: Privacy Attack Models</a:t>
            </a:r>
          </a:p>
          <a:p>
            <a:pPr>
              <a:buFont typeface="Wingdings" pitchFamily="2" charset="2"/>
              <a:buChar char="n"/>
            </a:pPr>
            <a:r>
              <a:rPr lang="en-US" b="0">
                <a:solidFill>
                  <a:schemeClr val="bg2"/>
                </a:solidFill>
              </a:rPr>
              <a:t>PART IV: Privacy-aware Location-based Query Processing</a:t>
            </a:r>
          </a:p>
          <a:p>
            <a:pPr>
              <a:buFont typeface="Wingdings" pitchFamily="2" charset="2"/>
              <a:buChar char="n"/>
            </a:pPr>
            <a:r>
              <a:rPr lang="en-US" b="0">
                <a:solidFill>
                  <a:schemeClr val="bg2"/>
                </a:solidFill>
              </a:rPr>
              <a:t>PART V: Summary and Future Research Directions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F910D5D7-2545-4190-B1ED-3E190C283CE4}" type="slidenum">
              <a:rPr lang="en-US" altLang="ko-KR"/>
              <a:pPr/>
              <a:t>18</a:t>
            </a:fld>
            <a:endParaRPr lang="en-US" altLang="ko-KR"/>
          </a:p>
        </p:txBody>
      </p:sp>
      <p:sp>
        <p:nvSpPr>
          <p:cNvPr id="20" name="Date Placeholder 4"/>
          <p:cNvSpPr>
            <a:spLocks noGrp="1"/>
          </p:cNvSpPr>
          <p:nvPr>
            <p:ph type="dt" sz="half" idx="11"/>
          </p:nvPr>
        </p:nvSpPr>
        <p:spPr/>
        <p:txBody>
          <a:bodyPr/>
          <a:lstStyle/>
          <a:p>
            <a:r>
              <a:rPr lang="en-US"/>
              <a:t>Tutorial: ICDM 2008</a:t>
            </a:r>
            <a:endParaRPr lang="en-US" altLang="ko-KR"/>
          </a:p>
        </p:txBody>
      </p:sp>
      <p:sp>
        <p:nvSpPr>
          <p:cNvPr id="21" name="Footer Placeholder 5"/>
          <p:cNvSpPr>
            <a:spLocks noGrp="1"/>
          </p:cNvSpPr>
          <p:nvPr>
            <p:ph type="ftr" sz="quarter" idx="12"/>
          </p:nvPr>
        </p:nvSpPr>
        <p:spPr/>
        <p:txBody>
          <a:bodyPr/>
          <a:lstStyle/>
          <a:p>
            <a:r>
              <a:rPr lang="en-US" altLang="ko-KR"/>
              <a:t>Mohamed F. Mokbel</a:t>
            </a:r>
          </a:p>
        </p:txBody>
      </p:sp>
      <p:sp>
        <p:nvSpPr>
          <p:cNvPr id="242690" name="Rectangle 2"/>
          <p:cNvSpPr>
            <a:spLocks noGrp="1" noChangeArrowheads="1"/>
          </p:cNvSpPr>
          <p:nvPr>
            <p:ph type="title"/>
          </p:nvPr>
        </p:nvSpPr>
        <p:spPr/>
        <p:txBody>
          <a:bodyPr/>
          <a:lstStyle/>
          <a:p>
            <a:r>
              <a:rPr lang="en-US" sz="2800"/>
              <a:t>User Perception of Location Privacy</a:t>
            </a:r>
            <a:br>
              <a:rPr lang="en-US" sz="2800"/>
            </a:br>
            <a:r>
              <a:rPr lang="en-US" sz="2400">
                <a:solidFill>
                  <a:schemeClr val="hlink"/>
                </a:solidFill>
              </a:rPr>
              <a:t>One World </a:t>
            </a:r>
            <a:r>
              <a:rPr lang="en-US" sz="2400">
                <a:solidFill>
                  <a:schemeClr val="hlink"/>
                </a:solidFill>
                <a:latin typeface="Times New Roman"/>
              </a:rPr>
              <a:t>–</a:t>
            </a:r>
            <a:r>
              <a:rPr lang="en-US" sz="2400">
                <a:solidFill>
                  <a:schemeClr val="hlink"/>
                </a:solidFill>
              </a:rPr>
              <a:t> Two Views</a:t>
            </a:r>
          </a:p>
        </p:txBody>
      </p:sp>
      <p:sp>
        <p:nvSpPr>
          <p:cNvPr id="242691" name="Rectangle 3"/>
          <p:cNvSpPr>
            <a:spLocks noGrp="1" noChangeArrowheads="1"/>
          </p:cNvSpPr>
          <p:nvPr>
            <p:ph type="body" idx="1"/>
          </p:nvPr>
        </p:nvSpPr>
        <p:spPr>
          <a:xfrm>
            <a:off x="228600" y="1239838"/>
            <a:ext cx="5226050" cy="1689100"/>
          </a:xfrm>
        </p:spPr>
        <p:txBody>
          <a:bodyPr/>
          <a:lstStyle/>
          <a:p>
            <a:pPr marL="0" indent="0" algn="ctr">
              <a:buFont typeface="Wingdings" pitchFamily="2" charset="2"/>
              <a:buNone/>
            </a:pPr>
            <a:r>
              <a:rPr lang="en-US" b="0">
                <a:solidFill>
                  <a:srgbClr val="990000"/>
                </a:solidFill>
              </a:rPr>
              <a:t>An advertisement where a shopper received a coupon for fifty cents off a double non-fat latte on his mobile device while walking by that coffee shop</a:t>
            </a:r>
          </a:p>
        </p:txBody>
      </p:sp>
      <p:pic>
        <p:nvPicPr>
          <p:cNvPr id="242693" name="Picture 5" descr="j0303663[1]"/>
          <p:cNvPicPr>
            <a:picLocks noChangeAspect="1" noChangeArrowheads="1"/>
          </p:cNvPicPr>
          <p:nvPr/>
        </p:nvPicPr>
        <p:blipFill>
          <a:blip r:embed="rId3"/>
          <a:srcRect/>
          <a:stretch>
            <a:fillRect/>
          </a:stretch>
        </p:blipFill>
        <p:spPr bwMode="auto">
          <a:xfrm>
            <a:off x="6146800" y="2046288"/>
            <a:ext cx="811213" cy="1112837"/>
          </a:xfrm>
          <a:prstGeom prst="rect">
            <a:avLst/>
          </a:prstGeom>
          <a:noFill/>
        </p:spPr>
      </p:pic>
      <p:pic>
        <p:nvPicPr>
          <p:cNvPr id="242694" name="Picture 6" descr="bd20175_[1]"/>
          <p:cNvPicPr>
            <a:picLocks noChangeAspect="1" noChangeArrowheads="1"/>
          </p:cNvPicPr>
          <p:nvPr/>
        </p:nvPicPr>
        <p:blipFill>
          <a:blip r:embed="rId4"/>
          <a:srcRect/>
          <a:stretch>
            <a:fillRect/>
          </a:stretch>
        </p:blipFill>
        <p:spPr bwMode="auto">
          <a:xfrm>
            <a:off x="8143875" y="1163638"/>
            <a:ext cx="681038" cy="998537"/>
          </a:xfrm>
          <a:prstGeom prst="rect">
            <a:avLst/>
          </a:prstGeom>
          <a:noFill/>
        </p:spPr>
      </p:pic>
      <p:grpSp>
        <p:nvGrpSpPr>
          <p:cNvPr id="242705" name="Group 17"/>
          <p:cNvGrpSpPr>
            <a:grpSpLocks/>
          </p:cNvGrpSpPr>
          <p:nvPr/>
        </p:nvGrpSpPr>
        <p:grpSpPr bwMode="auto">
          <a:xfrm>
            <a:off x="5416550" y="1009650"/>
            <a:ext cx="2111375" cy="806450"/>
            <a:chOff x="3485" y="975"/>
            <a:chExt cx="1330" cy="508"/>
          </a:xfrm>
        </p:grpSpPr>
        <p:sp>
          <p:nvSpPr>
            <p:cNvPr id="242697" name="AutoShape 9"/>
            <p:cNvSpPr>
              <a:spLocks noChangeArrowheads="1"/>
            </p:cNvSpPr>
            <p:nvPr/>
          </p:nvSpPr>
          <p:spPr bwMode="auto">
            <a:xfrm>
              <a:off x="3533" y="975"/>
              <a:ext cx="1258" cy="508"/>
            </a:xfrm>
            <a:prstGeom prst="wedgeRectCallout">
              <a:avLst>
                <a:gd name="adj1" fmla="val 41894"/>
                <a:gd name="adj2" fmla="val 86222"/>
              </a:avLst>
            </a:prstGeom>
            <a:solidFill>
              <a:srgbClr val="FFCC00"/>
            </a:solidFill>
            <a:ln w="38100" algn="ctr">
              <a:solidFill>
                <a:srgbClr val="800000"/>
              </a:solidFill>
              <a:miter lim="800000"/>
              <a:headEnd/>
              <a:tailEnd/>
            </a:ln>
            <a:effectLst/>
          </p:spPr>
          <p:txBody>
            <a:bodyPr anchor="ctr"/>
            <a:lstStyle/>
            <a:p>
              <a:endParaRPr lang="en-US">
                <a:latin typeface="Times New Roman" pitchFamily="18" charset="0"/>
              </a:endParaRPr>
            </a:p>
          </p:txBody>
        </p:sp>
        <p:sp>
          <p:nvSpPr>
            <p:cNvPr id="242696" name="Text Box 8"/>
            <p:cNvSpPr txBox="1">
              <a:spLocks noChangeArrowheads="1"/>
            </p:cNvSpPr>
            <p:nvPr/>
          </p:nvSpPr>
          <p:spPr bwMode="auto">
            <a:xfrm>
              <a:off x="3485" y="999"/>
              <a:ext cx="1330" cy="442"/>
            </a:xfrm>
            <a:prstGeom prst="rect">
              <a:avLst/>
            </a:prstGeom>
            <a:noFill/>
            <a:ln w="38100" algn="ctr">
              <a:noFill/>
              <a:miter lim="800000"/>
              <a:headEnd/>
              <a:tailEnd/>
            </a:ln>
            <a:effectLst/>
          </p:spPr>
          <p:txBody>
            <a:bodyPr>
              <a:spAutoFit/>
            </a:bodyPr>
            <a:lstStyle/>
            <a:p>
              <a:pPr>
                <a:spcBef>
                  <a:spcPct val="50000"/>
                </a:spcBef>
              </a:pPr>
              <a:r>
                <a:rPr lang="en-US" sz="2000" b="1">
                  <a:solidFill>
                    <a:srgbClr val="990000"/>
                  </a:solidFill>
                  <a:latin typeface="Times New Roman" pitchFamily="18" charset="0"/>
                </a:rPr>
                <a:t>Hey..!! We have a coupon for you</a:t>
              </a:r>
            </a:p>
          </p:txBody>
        </p:sp>
      </p:grpSp>
      <p:grpSp>
        <p:nvGrpSpPr>
          <p:cNvPr id="242707" name="Group 19"/>
          <p:cNvGrpSpPr>
            <a:grpSpLocks/>
          </p:cNvGrpSpPr>
          <p:nvPr/>
        </p:nvGrpSpPr>
        <p:grpSpPr bwMode="auto">
          <a:xfrm>
            <a:off x="7145338" y="3352800"/>
            <a:ext cx="2111375" cy="1306513"/>
            <a:chOff x="4501" y="2015"/>
            <a:chExt cx="1330" cy="823"/>
          </a:xfrm>
        </p:grpSpPr>
        <p:sp>
          <p:nvSpPr>
            <p:cNvPr id="242698" name="AutoShape 10"/>
            <p:cNvSpPr>
              <a:spLocks noChangeArrowheads="1"/>
            </p:cNvSpPr>
            <p:nvPr/>
          </p:nvSpPr>
          <p:spPr bwMode="auto">
            <a:xfrm>
              <a:off x="4526" y="2015"/>
              <a:ext cx="1234" cy="823"/>
            </a:xfrm>
            <a:prstGeom prst="cloudCallout">
              <a:avLst>
                <a:gd name="adj1" fmla="val -39384"/>
                <a:gd name="adj2" fmla="val -66889"/>
              </a:avLst>
            </a:prstGeom>
            <a:solidFill>
              <a:srgbClr val="FFCC00">
                <a:alpha val="50000"/>
              </a:srgbClr>
            </a:solidFill>
            <a:ln w="38100">
              <a:solidFill>
                <a:srgbClr val="800000"/>
              </a:solidFill>
              <a:round/>
              <a:headEnd/>
              <a:tailEnd/>
            </a:ln>
            <a:effectLst/>
          </p:spPr>
          <p:txBody>
            <a:bodyPr anchor="ctr"/>
            <a:lstStyle/>
            <a:p>
              <a:endParaRPr lang="en-US">
                <a:latin typeface="Times New Roman" pitchFamily="18" charset="0"/>
              </a:endParaRPr>
            </a:p>
          </p:txBody>
        </p:sp>
        <p:sp>
          <p:nvSpPr>
            <p:cNvPr id="242699" name="Text Box 11"/>
            <p:cNvSpPr txBox="1">
              <a:spLocks noChangeArrowheads="1"/>
            </p:cNvSpPr>
            <p:nvPr/>
          </p:nvSpPr>
          <p:spPr bwMode="auto">
            <a:xfrm>
              <a:off x="4501" y="2124"/>
              <a:ext cx="1330" cy="520"/>
            </a:xfrm>
            <a:prstGeom prst="rect">
              <a:avLst/>
            </a:prstGeom>
            <a:noFill/>
            <a:ln w="38100" algn="ctr">
              <a:noFill/>
              <a:miter lim="800000"/>
              <a:headEnd/>
              <a:tailEnd/>
            </a:ln>
            <a:effectLst/>
          </p:spPr>
          <p:txBody>
            <a:bodyPr>
              <a:spAutoFit/>
            </a:bodyPr>
            <a:lstStyle/>
            <a:p>
              <a:pPr>
                <a:spcBef>
                  <a:spcPct val="50000"/>
                </a:spcBef>
              </a:pPr>
              <a:r>
                <a:rPr lang="en-US" sz="1600">
                  <a:solidFill>
                    <a:srgbClr val="990000"/>
                  </a:solidFill>
                  <a:latin typeface="Times New Roman" pitchFamily="18" charset="0"/>
                </a:rPr>
                <a:t>We know that you prefer latte, we have a special for it</a:t>
              </a:r>
            </a:p>
          </p:txBody>
        </p:sp>
      </p:grpSp>
      <p:grpSp>
        <p:nvGrpSpPr>
          <p:cNvPr id="242708" name="Group 20"/>
          <p:cNvGrpSpPr>
            <a:grpSpLocks/>
          </p:cNvGrpSpPr>
          <p:nvPr/>
        </p:nvGrpSpPr>
        <p:grpSpPr bwMode="auto">
          <a:xfrm>
            <a:off x="5916613" y="4887913"/>
            <a:ext cx="2419350" cy="1689100"/>
            <a:chOff x="3727" y="3079"/>
            <a:chExt cx="1524" cy="1064"/>
          </a:xfrm>
        </p:grpSpPr>
        <p:sp>
          <p:nvSpPr>
            <p:cNvPr id="242700" name="AutoShape 12"/>
            <p:cNvSpPr>
              <a:spLocks noChangeArrowheads="1"/>
            </p:cNvSpPr>
            <p:nvPr/>
          </p:nvSpPr>
          <p:spPr bwMode="auto">
            <a:xfrm>
              <a:off x="3727" y="3079"/>
              <a:ext cx="1524" cy="1064"/>
            </a:xfrm>
            <a:prstGeom prst="cloudCallout">
              <a:avLst>
                <a:gd name="adj1" fmla="val -4986"/>
                <a:gd name="adj2" fmla="val -148028"/>
              </a:avLst>
            </a:prstGeom>
            <a:solidFill>
              <a:srgbClr val="FFCC00">
                <a:alpha val="50000"/>
              </a:srgbClr>
            </a:solidFill>
            <a:ln w="38100">
              <a:solidFill>
                <a:srgbClr val="800000"/>
              </a:solidFill>
              <a:round/>
              <a:headEnd/>
              <a:tailEnd/>
            </a:ln>
            <a:effectLst/>
          </p:spPr>
          <p:txBody>
            <a:bodyPr anchor="ctr"/>
            <a:lstStyle/>
            <a:p>
              <a:endParaRPr lang="en-US">
                <a:latin typeface="Times New Roman" pitchFamily="18" charset="0"/>
              </a:endParaRPr>
            </a:p>
          </p:txBody>
        </p:sp>
        <p:sp>
          <p:nvSpPr>
            <p:cNvPr id="242701" name="Text Box 13"/>
            <p:cNvSpPr txBox="1">
              <a:spLocks noChangeArrowheads="1"/>
            </p:cNvSpPr>
            <p:nvPr/>
          </p:nvSpPr>
          <p:spPr bwMode="auto">
            <a:xfrm>
              <a:off x="3848" y="3195"/>
              <a:ext cx="1330" cy="828"/>
            </a:xfrm>
            <a:prstGeom prst="rect">
              <a:avLst/>
            </a:prstGeom>
            <a:noFill/>
            <a:ln w="38100" algn="ctr">
              <a:noFill/>
              <a:miter lim="800000"/>
              <a:headEnd/>
              <a:tailEnd/>
            </a:ln>
            <a:effectLst/>
          </p:spPr>
          <p:txBody>
            <a:bodyPr>
              <a:spAutoFit/>
            </a:bodyPr>
            <a:lstStyle/>
            <a:p>
              <a:pPr>
                <a:spcBef>
                  <a:spcPct val="50000"/>
                </a:spcBef>
              </a:pPr>
              <a:r>
                <a:rPr lang="en-US" sz="1600">
                  <a:solidFill>
                    <a:srgbClr val="990000"/>
                  </a:solidFill>
                  <a:latin typeface="Times New Roman" pitchFamily="18" charset="0"/>
                </a:rPr>
                <a:t>Oh..! It seems that you were in Hawaii last week, so, you can afford our expensive breakfast today</a:t>
              </a:r>
            </a:p>
          </p:txBody>
        </p:sp>
      </p:grpSp>
      <p:grpSp>
        <p:nvGrpSpPr>
          <p:cNvPr id="242709" name="Group 21"/>
          <p:cNvGrpSpPr>
            <a:grpSpLocks/>
          </p:cNvGrpSpPr>
          <p:nvPr/>
        </p:nvGrpSpPr>
        <p:grpSpPr bwMode="auto">
          <a:xfrm>
            <a:off x="4187825" y="3967163"/>
            <a:ext cx="2189163" cy="1420812"/>
            <a:chOff x="2638" y="2499"/>
            <a:chExt cx="1379" cy="895"/>
          </a:xfrm>
        </p:grpSpPr>
        <p:sp>
          <p:nvSpPr>
            <p:cNvPr id="242704" name="AutoShape 16"/>
            <p:cNvSpPr>
              <a:spLocks noChangeArrowheads="1"/>
            </p:cNvSpPr>
            <p:nvPr/>
          </p:nvSpPr>
          <p:spPr bwMode="auto">
            <a:xfrm>
              <a:off x="2638" y="2499"/>
              <a:ext cx="1379" cy="895"/>
            </a:xfrm>
            <a:prstGeom prst="cloudCallout">
              <a:avLst>
                <a:gd name="adj1" fmla="val 65301"/>
                <a:gd name="adj2" fmla="val -94134"/>
              </a:avLst>
            </a:prstGeom>
            <a:solidFill>
              <a:srgbClr val="FFCC00">
                <a:alpha val="50000"/>
              </a:srgbClr>
            </a:solidFill>
            <a:ln w="38100">
              <a:solidFill>
                <a:srgbClr val="800000"/>
              </a:solidFill>
              <a:round/>
              <a:headEnd/>
              <a:tailEnd/>
            </a:ln>
            <a:effectLst/>
          </p:spPr>
          <p:txBody>
            <a:bodyPr anchor="ctr"/>
            <a:lstStyle/>
            <a:p>
              <a:endParaRPr lang="en-US">
                <a:latin typeface="Times New Roman" pitchFamily="18" charset="0"/>
              </a:endParaRPr>
            </a:p>
          </p:txBody>
        </p:sp>
        <p:sp>
          <p:nvSpPr>
            <p:cNvPr id="242703" name="Text Box 15"/>
            <p:cNvSpPr txBox="1">
              <a:spLocks noChangeArrowheads="1"/>
            </p:cNvSpPr>
            <p:nvPr/>
          </p:nvSpPr>
          <p:spPr bwMode="auto">
            <a:xfrm>
              <a:off x="2662" y="2620"/>
              <a:ext cx="1330" cy="674"/>
            </a:xfrm>
            <a:prstGeom prst="rect">
              <a:avLst/>
            </a:prstGeom>
            <a:noFill/>
            <a:ln w="38100" algn="ctr">
              <a:noFill/>
              <a:miter lim="800000"/>
              <a:headEnd/>
              <a:tailEnd/>
            </a:ln>
            <a:effectLst/>
          </p:spPr>
          <p:txBody>
            <a:bodyPr>
              <a:spAutoFit/>
            </a:bodyPr>
            <a:lstStyle/>
            <a:p>
              <a:pPr>
                <a:spcBef>
                  <a:spcPct val="50000"/>
                </a:spcBef>
              </a:pPr>
              <a:r>
                <a:rPr lang="en-US" sz="1600">
                  <a:solidFill>
                    <a:srgbClr val="990000"/>
                  </a:solidFill>
                  <a:latin typeface="Times New Roman" pitchFamily="18" charset="0"/>
                </a:rPr>
                <a:t>By the way, five of your colleagues and your boss are currently inside</a:t>
              </a:r>
            </a:p>
          </p:txBody>
        </p:sp>
      </p:grpSp>
      <p:sp>
        <p:nvSpPr>
          <p:cNvPr id="242706" name="Rectangle 18"/>
          <p:cNvSpPr>
            <a:spLocks noChangeArrowheads="1"/>
          </p:cNvSpPr>
          <p:nvPr/>
        </p:nvSpPr>
        <p:spPr bwMode="auto">
          <a:xfrm>
            <a:off x="269875" y="3006725"/>
            <a:ext cx="4343400" cy="318611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b="1" i="1">
                <a:solidFill>
                  <a:srgbClr val="CC0000"/>
                </a:solidFill>
                <a:latin typeface="Times New Roman" pitchFamily="18" charset="0"/>
                <a:ea typeface="HyhwpEQ" pitchFamily="18" charset="-127"/>
              </a:rPr>
              <a:t>LBS-Industry</a:t>
            </a:r>
            <a:r>
              <a:rPr lang="en-US" b="1">
                <a:latin typeface="Times New Roman" pitchFamily="18" charset="0"/>
                <a:ea typeface="HyhwpEQ" pitchFamily="18" charset="-127"/>
              </a:rPr>
              <a:t> </a:t>
            </a:r>
            <a:r>
              <a:rPr lang="en-US">
                <a:latin typeface="Times New Roman" pitchFamily="18" charset="0"/>
                <a:ea typeface="HyhwpEQ" pitchFamily="18" charset="-127"/>
              </a:rPr>
              <a:t>use this ad as a way to show how </a:t>
            </a:r>
            <a:r>
              <a:rPr lang="en-US" b="1" i="1">
                <a:solidFill>
                  <a:srgbClr val="CC0000"/>
                </a:solidFill>
                <a:latin typeface="Times New Roman" pitchFamily="18" charset="0"/>
                <a:ea typeface="HyhwpEQ" pitchFamily="18" charset="-127"/>
              </a:rPr>
              <a:t>relevant</a:t>
            </a:r>
            <a:r>
              <a:rPr lang="en-US">
                <a:latin typeface="Times New Roman" pitchFamily="18" charset="0"/>
                <a:ea typeface="HyhwpEQ" pitchFamily="18" charset="-127"/>
              </a:rPr>
              <a:t> location-based advertising could be</a:t>
            </a:r>
          </a:p>
          <a:p>
            <a:pPr marL="457200" indent="-457200" algn="l">
              <a:spcBef>
                <a:spcPct val="20000"/>
              </a:spcBef>
              <a:buClr>
                <a:srgbClr val="CC0000"/>
              </a:buClr>
              <a:buFont typeface="Wingdings" pitchFamily="2" charset="2"/>
              <a:buChar char="n"/>
            </a:pPr>
            <a:endParaRPr lang="en-US" sz="1600">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b="1" i="1">
                <a:solidFill>
                  <a:srgbClr val="FFCC00"/>
                </a:solidFill>
                <a:latin typeface="Times New Roman" pitchFamily="18" charset="0"/>
                <a:ea typeface="HyhwpEQ" pitchFamily="18" charset="-127"/>
              </a:rPr>
              <a:t>Privacy-Industry</a:t>
            </a:r>
            <a:r>
              <a:rPr lang="en-US">
                <a:latin typeface="Times New Roman" pitchFamily="18" charset="0"/>
                <a:ea typeface="HyhwpEQ" pitchFamily="18" charset="-127"/>
              </a:rPr>
              <a:t> used the same ad to show how </a:t>
            </a:r>
            <a:r>
              <a:rPr lang="en-US" b="1" i="1">
                <a:solidFill>
                  <a:srgbClr val="FFCC00"/>
                </a:solidFill>
                <a:latin typeface="Times New Roman" pitchFamily="18" charset="0"/>
                <a:ea typeface="HyhwpEQ" pitchFamily="18" charset="-127"/>
              </a:rPr>
              <a:t>intrusive</a:t>
            </a:r>
            <a:r>
              <a:rPr lang="en-US">
                <a:latin typeface="Times New Roman" pitchFamily="18" charset="0"/>
                <a:ea typeface="HyhwpEQ" pitchFamily="18" charset="-127"/>
              </a:rPr>
              <a:t> location-based advertising could 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94444E-6 9.89824E-7 L -0.10087 0.13992 " pathEditMode="relative" rAng="0" ptsTypes="AA">
                                      <p:cBhvr>
                                        <p:cTn id="6" dur="1000" fill="hold"/>
                                        <p:tgtEl>
                                          <p:spTgt spid="242694"/>
                                        </p:tgtEl>
                                        <p:attrNameLst>
                                          <p:attrName>ppt_x</p:attrName>
                                          <p:attrName>ppt_y</p:attrName>
                                        </p:attrNameLst>
                                      </p:cBhvr>
                                      <p:rCtr x="-51" y="70"/>
                                    </p:animMotion>
                                  </p:childTnLst>
                                </p:cTn>
                              </p:par>
                            </p:childTnLst>
                          </p:cTn>
                        </p:par>
                        <p:par>
                          <p:cTn id="7" fill="hold">
                            <p:stCondLst>
                              <p:cond delay="1000"/>
                            </p:stCondLst>
                            <p:childTnLst>
                              <p:par>
                                <p:cTn id="8" presetID="4" presetClass="entr" presetSubtype="32" fill="hold" nodeType="afterEffect">
                                  <p:stCondLst>
                                    <p:cond delay="0"/>
                                  </p:stCondLst>
                                  <p:childTnLst>
                                    <p:set>
                                      <p:cBhvr>
                                        <p:cTn id="9" dur="1" fill="hold">
                                          <p:stCondLst>
                                            <p:cond delay="0"/>
                                          </p:stCondLst>
                                        </p:cTn>
                                        <p:tgtEl>
                                          <p:spTgt spid="242705"/>
                                        </p:tgtEl>
                                        <p:attrNameLst>
                                          <p:attrName>style.visibility</p:attrName>
                                        </p:attrNameLst>
                                      </p:cBhvr>
                                      <p:to>
                                        <p:strVal val="visible"/>
                                      </p:to>
                                    </p:set>
                                    <p:animEffect transition="in" filter="box(out)">
                                      <p:cBhvr>
                                        <p:cTn id="10" dur="500"/>
                                        <p:tgtEl>
                                          <p:spTgt spid="24270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70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7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42707"/>
                                        </p:tgtEl>
                                        <p:attrNameLst>
                                          <p:attrName>style.visibility</p:attrName>
                                        </p:attrNameLst>
                                      </p:cBhvr>
                                      <p:to>
                                        <p:strVal val="visible"/>
                                      </p:to>
                                    </p:set>
                                    <p:animEffect transition="in" filter="wipe(up)">
                                      <p:cBhvr>
                                        <p:cTn id="23" dur="500"/>
                                        <p:tgtEl>
                                          <p:spTgt spid="24270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42708"/>
                                        </p:tgtEl>
                                        <p:attrNameLst>
                                          <p:attrName>style.visibility</p:attrName>
                                        </p:attrNameLst>
                                      </p:cBhvr>
                                      <p:to>
                                        <p:strVal val="visible"/>
                                      </p:to>
                                    </p:set>
                                    <p:animEffect transition="in" filter="wipe(up)">
                                      <p:cBhvr>
                                        <p:cTn id="28" dur="500"/>
                                        <p:tgtEl>
                                          <p:spTgt spid="24270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42709"/>
                                        </p:tgtEl>
                                        <p:attrNameLst>
                                          <p:attrName>style.visibility</p:attrName>
                                        </p:attrNameLst>
                                      </p:cBhvr>
                                      <p:to>
                                        <p:strVal val="visible"/>
                                      </p:to>
                                    </p:set>
                                    <p:animEffect transition="in" filter="wipe(up)">
                                      <p:cBhvr>
                                        <p:cTn id="33" dur="500"/>
                                        <p:tgtEl>
                                          <p:spTgt spid="24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FFF0B4A0-7E5D-47C8-903D-F7091FDD7B57}" type="slidenum">
              <a:rPr lang="en-US" altLang="ko-KR"/>
              <a:pPr/>
              <a:t>19</a:t>
            </a:fld>
            <a:endParaRPr lang="en-US" altLang="ko-KR"/>
          </a:p>
        </p:txBody>
      </p:sp>
      <p:sp>
        <p:nvSpPr>
          <p:cNvPr id="8" name="Date Placeholder 4"/>
          <p:cNvSpPr>
            <a:spLocks noGrp="1"/>
          </p:cNvSpPr>
          <p:nvPr>
            <p:ph type="dt" sz="half" idx="11"/>
          </p:nvPr>
        </p:nvSpPr>
        <p:spPr/>
        <p:txBody>
          <a:bodyPr/>
          <a:lstStyle/>
          <a:p>
            <a:r>
              <a:rPr lang="en-US"/>
              <a:t>Tutorial: ICDM 2008</a:t>
            </a:r>
            <a:endParaRPr lang="en-US" altLang="ko-KR"/>
          </a:p>
        </p:txBody>
      </p:sp>
      <p:sp>
        <p:nvSpPr>
          <p:cNvPr id="9" name="Footer Placeholder 5"/>
          <p:cNvSpPr>
            <a:spLocks noGrp="1"/>
          </p:cNvSpPr>
          <p:nvPr>
            <p:ph type="ftr" sz="quarter" idx="12"/>
          </p:nvPr>
        </p:nvSpPr>
        <p:spPr/>
        <p:txBody>
          <a:bodyPr/>
          <a:lstStyle/>
          <a:p>
            <a:r>
              <a:rPr lang="en-US" altLang="ko-KR"/>
              <a:t>Mohamed F. Mokbel</a:t>
            </a:r>
          </a:p>
        </p:txBody>
      </p:sp>
      <p:sp>
        <p:nvSpPr>
          <p:cNvPr id="409602" name="Rectangle 2"/>
          <p:cNvSpPr>
            <a:spLocks noGrp="1" noChangeArrowheads="1"/>
          </p:cNvSpPr>
          <p:nvPr>
            <p:ph type="title"/>
          </p:nvPr>
        </p:nvSpPr>
        <p:spPr/>
        <p:txBody>
          <a:bodyPr/>
          <a:lstStyle/>
          <a:p>
            <a:r>
              <a:rPr lang="en-US" sz="2800"/>
              <a:t>User Perception of Location Privacy</a:t>
            </a:r>
            <a:br>
              <a:rPr lang="en-US" sz="2800"/>
            </a:br>
            <a:r>
              <a:rPr lang="en-US" sz="2400">
                <a:solidFill>
                  <a:schemeClr val="hlink"/>
                </a:solidFill>
              </a:rPr>
              <a:t>One World </a:t>
            </a:r>
            <a:r>
              <a:rPr lang="en-US" sz="2400">
                <a:solidFill>
                  <a:schemeClr val="hlink"/>
                </a:solidFill>
                <a:latin typeface="Times New Roman"/>
              </a:rPr>
              <a:t>–</a:t>
            </a:r>
            <a:r>
              <a:rPr lang="en-US" sz="2400">
                <a:solidFill>
                  <a:schemeClr val="hlink"/>
                </a:solidFill>
              </a:rPr>
              <a:t> Two Views</a:t>
            </a:r>
          </a:p>
        </p:txBody>
      </p:sp>
      <p:sp>
        <p:nvSpPr>
          <p:cNvPr id="409603" name="Rectangle 3"/>
          <p:cNvSpPr>
            <a:spLocks noGrp="1" noChangeArrowheads="1"/>
          </p:cNvSpPr>
          <p:nvPr>
            <p:ph type="body" idx="1"/>
          </p:nvPr>
        </p:nvSpPr>
        <p:spPr>
          <a:xfrm>
            <a:off x="117475" y="1239838"/>
            <a:ext cx="8915400" cy="1689100"/>
          </a:xfrm>
        </p:spPr>
        <p:txBody>
          <a:bodyPr/>
          <a:lstStyle/>
          <a:p>
            <a:pPr marL="0" indent="0" algn="ctr">
              <a:buFont typeface="Wingdings" pitchFamily="2" charset="2"/>
              <a:buNone/>
            </a:pPr>
            <a:r>
              <a:rPr lang="en-US" b="0">
                <a:solidFill>
                  <a:srgbClr val="990000"/>
                </a:solidFill>
              </a:rPr>
              <a:t>A user signed a contract with the car rental that had the following two sentences highlighted in bold type as a disclaimer across the top:</a:t>
            </a:r>
          </a:p>
          <a:p>
            <a:pPr marL="0" indent="0" algn="ctr">
              <a:buFont typeface="Wingdings" pitchFamily="2" charset="2"/>
              <a:buNone/>
            </a:pPr>
            <a:r>
              <a:rPr lang="en-US">
                <a:solidFill>
                  <a:srgbClr val="990000"/>
                </a:solidFill>
              </a:rPr>
              <a:t>“Vehicles driven in excess of posted speed limit will be charged $150 fee per occurrence. All our vehicles are GPS equipped”</a:t>
            </a:r>
          </a:p>
          <a:p>
            <a:pPr marL="0" indent="0" algn="ctr">
              <a:buFont typeface="Wingdings" pitchFamily="2" charset="2"/>
              <a:buNone/>
            </a:pPr>
            <a:endParaRPr lang="en-US">
              <a:solidFill>
                <a:srgbClr val="990000"/>
              </a:solidFill>
            </a:endParaRPr>
          </a:p>
        </p:txBody>
      </p:sp>
      <p:sp>
        <p:nvSpPr>
          <p:cNvPr id="409618" name="Rectangle 18"/>
          <p:cNvSpPr>
            <a:spLocks noChangeArrowheads="1"/>
          </p:cNvSpPr>
          <p:nvPr/>
        </p:nvSpPr>
        <p:spPr bwMode="auto">
          <a:xfrm>
            <a:off x="39688" y="3082925"/>
            <a:ext cx="6932612" cy="318611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dirty="0">
                <a:latin typeface="Times New Roman" pitchFamily="18" charset="0"/>
                <a:ea typeface="HyhwpEQ" pitchFamily="18" charset="-127"/>
              </a:rPr>
              <a:t>In that case, the car rental company charged the user for $450 for three speed violations although the user had received no traffic tickets </a:t>
            </a:r>
          </a:p>
          <a:p>
            <a:pPr marL="457200" indent="-457200" algn="l">
              <a:spcBef>
                <a:spcPct val="20000"/>
              </a:spcBef>
              <a:buClr>
                <a:srgbClr val="CC0000"/>
              </a:buClr>
              <a:buFont typeface="Wingdings" pitchFamily="2" charset="2"/>
              <a:buChar char="n"/>
            </a:pPr>
            <a:endParaRPr lang="en-US" sz="1400" dirty="0">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dirty="0">
                <a:latin typeface="Times New Roman" pitchFamily="18" charset="0"/>
                <a:ea typeface="HyhwpEQ" pitchFamily="18" charset="-127"/>
              </a:rPr>
              <a:t>The car rental company assumes that they have access to all user locations and driving habits</a:t>
            </a:r>
          </a:p>
          <a:p>
            <a:pPr marL="457200" indent="-457200" algn="l">
              <a:spcBef>
                <a:spcPct val="20000"/>
              </a:spcBef>
              <a:buClr>
                <a:srgbClr val="CC0000"/>
              </a:buClr>
              <a:buFont typeface="Wingdings" pitchFamily="2" charset="2"/>
              <a:buChar char="n"/>
            </a:pPr>
            <a:endParaRPr lang="en-US" sz="1400" dirty="0">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dirty="0">
                <a:latin typeface="Times New Roman" pitchFamily="18" charset="0"/>
                <a:ea typeface="HyhwpEQ" pitchFamily="18" charset="-127"/>
              </a:rPr>
              <a:t>The user sues the car company as he “thinks” that he did not grant the company to follow his route</a:t>
            </a:r>
          </a:p>
        </p:txBody>
      </p:sp>
      <p:pic>
        <p:nvPicPr>
          <p:cNvPr id="409619" name="Picture 19"/>
          <p:cNvPicPr>
            <a:picLocks noChangeAspect="1" noChangeArrowheads="1"/>
          </p:cNvPicPr>
          <p:nvPr/>
        </p:nvPicPr>
        <p:blipFill>
          <a:blip r:embed="rId3"/>
          <a:srcRect/>
          <a:stretch>
            <a:fillRect/>
          </a:stretch>
        </p:blipFill>
        <p:spPr bwMode="auto">
          <a:xfrm>
            <a:off x="7375525" y="3913188"/>
            <a:ext cx="1622425" cy="1589087"/>
          </a:xfrm>
          <a:prstGeom prst="rect">
            <a:avLst/>
          </a:prstGeom>
          <a:noFill/>
          <a:ln w="19050" algn="ctr">
            <a:noFill/>
            <a:miter lim="800000"/>
            <a:headEnd type="none" w="sm" len="sm"/>
            <a:tailEnd type="none" w="lg" len="lg"/>
          </a:ln>
          <a:effectLst/>
        </p:spPr>
      </p:pic>
      <p:pic>
        <p:nvPicPr>
          <p:cNvPr id="409620" name="Picture 20"/>
          <p:cNvPicPr>
            <a:picLocks noChangeAspect="1" noChangeArrowheads="1"/>
          </p:cNvPicPr>
          <p:nvPr/>
        </p:nvPicPr>
        <p:blipFill>
          <a:blip r:embed="rId4" cstate="print"/>
          <a:srcRect/>
          <a:stretch>
            <a:fillRect/>
          </a:stretch>
        </p:blipFill>
        <p:spPr bwMode="auto">
          <a:xfrm>
            <a:off x="6972300" y="3832225"/>
            <a:ext cx="749300" cy="749300"/>
          </a:xfrm>
          <a:prstGeom prst="rect">
            <a:avLst/>
          </a:prstGeom>
          <a:noFill/>
          <a:ln w="19050" algn="ctr">
            <a:noFill/>
            <a:miter lim="800000"/>
            <a:headEnd type="none" w="sm" len="sm"/>
            <a:tailEnd type="none" w="lg" len="lg"/>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9244B33-3392-4403-B43E-D49C419ED91B}" type="slidenum">
              <a:rPr lang="en-US" altLang="ko-KR"/>
              <a:pPr/>
              <a:t>2</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217090" name="Rectangle 2"/>
          <p:cNvSpPr>
            <a:spLocks noGrp="1" noChangeArrowheads="1"/>
          </p:cNvSpPr>
          <p:nvPr>
            <p:ph type="title"/>
          </p:nvPr>
        </p:nvSpPr>
        <p:spPr/>
        <p:txBody>
          <a:bodyPr/>
          <a:lstStyle/>
          <a:p>
            <a:r>
              <a:rPr lang="en-US" dirty="0" smtClean="0"/>
              <a:t>Tutorial </a:t>
            </a:r>
            <a:r>
              <a:rPr lang="en-US" dirty="0"/>
              <a:t>Outline</a:t>
            </a:r>
          </a:p>
        </p:txBody>
      </p:sp>
      <p:sp>
        <p:nvSpPr>
          <p:cNvPr id="217091" name="Rectangle 3"/>
          <p:cNvSpPr>
            <a:spLocks noGrp="1" noChangeArrowheads="1"/>
          </p:cNvSpPr>
          <p:nvPr>
            <p:ph type="body" idx="1"/>
          </p:nvPr>
        </p:nvSpPr>
        <p:spPr>
          <a:xfrm>
            <a:off x="347663" y="1470025"/>
            <a:ext cx="8642350" cy="4224338"/>
          </a:xfrm>
        </p:spPr>
        <p:txBody>
          <a:bodyPr/>
          <a:lstStyle/>
          <a:p>
            <a:pPr>
              <a:buFont typeface="Wingdings" pitchFamily="2" charset="2"/>
              <a:buChar char="n"/>
            </a:pPr>
            <a:r>
              <a:rPr lang="en-US" b="0">
                <a:solidFill>
                  <a:srgbClr val="A50021"/>
                </a:solidFill>
              </a:rPr>
              <a:t>PART I:</a:t>
            </a:r>
            <a:r>
              <a:rPr lang="en-US" b="0"/>
              <a:t> Privacy Concerns of location-based Services </a:t>
            </a:r>
          </a:p>
          <a:p>
            <a:pPr>
              <a:buFont typeface="Wingdings" pitchFamily="2" charset="2"/>
              <a:buChar char="n"/>
            </a:pPr>
            <a:endParaRPr lang="en-US" b="0"/>
          </a:p>
          <a:p>
            <a:pPr>
              <a:buFont typeface="Wingdings" pitchFamily="2" charset="2"/>
              <a:buChar char="n"/>
            </a:pPr>
            <a:r>
              <a:rPr lang="en-US" b="0">
                <a:solidFill>
                  <a:srgbClr val="A50021"/>
                </a:solidFill>
              </a:rPr>
              <a:t>PART II:</a:t>
            </a:r>
            <a:r>
              <a:rPr lang="en-US" b="0"/>
              <a:t> Realizing Location Privacy in Mobile Environments</a:t>
            </a:r>
          </a:p>
          <a:p>
            <a:pPr>
              <a:buFont typeface="Wingdings" pitchFamily="2" charset="2"/>
              <a:buChar char="n"/>
            </a:pPr>
            <a:endParaRPr lang="en-US" b="0"/>
          </a:p>
          <a:p>
            <a:pPr>
              <a:buFont typeface="Wingdings" pitchFamily="2" charset="2"/>
              <a:buChar char="n"/>
            </a:pPr>
            <a:r>
              <a:rPr lang="en-US" b="0">
                <a:solidFill>
                  <a:srgbClr val="A50021"/>
                </a:solidFill>
              </a:rPr>
              <a:t>PART III:</a:t>
            </a:r>
            <a:r>
              <a:rPr lang="en-US" b="0"/>
              <a:t> Privacy Attack Models</a:t>
            </a:r>
          </a:p>
          <a:p>
            <a:pPr>
              <a:buFont typeface="Wingdings" pitchFamily="2" charset="2"/>
              <a:buChar char="n"/>
            </a:pPr>
            <a:endParaRPr lang="en-US" b="0"/>
          </a:p>
          <a:p>
            <a:pPr>
              <a:buFont typeface="Wingdings" pitchFamily="2" charset="2"/>
              <a:buChar char="n"/>
            </a:pPr>
            <a:r>
              <a:rPr lang="en-US" b="0">
                <a:solidFill>
                  <a:srgbClr val="A50021"/>
                </a:solidFill>
              </a:rPr>
              <a:t>PART IV:</a:t>
            </a:r>
            <a:r>
              <a:rPr lang="en-US" b="0"/>
              <a:t> Privacy-aware Location-based Query Processing</a:t>
            </a:r>
          </a:p>
          <a:p>
            <a:pPr>
              <a:buFont typeface="Wingdings" pitchFamily="2" charset="2"/>
              <a:buChar char="n"/>
            </a:pPr>
            <a:endParaRPr lang="en-US" b="0"/>
          </a:p>
          <a:p>
            <a:pPr>
              <a:buFont typeface="Wingdings" pitchFamily="2" charset="2"/>
              <a:buChar char="n"/>
            </a:pPr>
            <a:r>
              <a:rPr lang="en-US" b="0">
                <a:solidFill>
                  <a:srgbClr val="A50021"/>
                </a:solidFill>
              </a:rPr>
              <a:t>PART V:</a:t>
            </a:r>
            <a:r>
              <a:rPr lang="en-US" b="0"/>
              <a:t> Summary and Future Research Directions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6C67DAAA-2DF1-4863-849D-4EDD6403E2CC}" type="slidenum">
              <a:rPr lang="en-US" altLang="ko-KR"/>
              <a:pPr/>
              <a:t>20</a:t>
            </a:fld>
            <a:endParaRPr lang="en-US" altLang="ko-KR"/>
          </a:p>
        </p:txBody>
      </p:sp>
      <p:sp>
        <p:nvSpPr>
          <p:cNvPr id="8" name="Date Placeholder 4"/>
          <p:cNvSpPr>
            <a:spLocks noGrp="1"/>
          </p:cNvSpPr>
          <p:nvPr>
            <p:ph type="dt" sz="half" idx="11"/>
          </p:nvPr>
        </p:nvSpPr>
        <p:spPr/>
        <p:txBody>
          <a:bodyPr/>
          <a:lstStyle/>
          <a:p>
            <a:r>
              <a:rPr lang="en-US"/>
              <a:t>Tutorial: ICDM 2008</a:t>
            </a:r>
            <a:endParaRPr lang="en-US" altLang="ko-KR"/>
          </a:p>
        </p:txBody>
      </p:sp>
      <p:sp>
        <p:nvSpPr>
          <p:cNvPr id="9" name="Footer Placeholder 5"/>
          <p:cNvSpPr>
            <a:spLocks noGrp="1"/>
          </p:cNvSpPr>
          <p:nvPr>
            <p:ph type="ftr" sz="quarter" idx="12"/>
          </p:nvPr>
        </p:nvSpPr>
        <p:spPr/>
        <p:txBody>
          <a:bodyPr/>
          <a:lstStyle/>
          <a:p>
            <a:r>
              <a:rPr lang="en-US" altLang="ko-KR"/>
              <a:t>Mohamed F. Mokbel</a:t>
            </a:r>
          </a:p>
        </p:txBody>
      </p:sp>
      <p:sp>
        <p:nvSpPr>
          <p:cNvPr id="353282" name="Rectangle 2"/>
          <p:cNvSpPr>
            <a:spLocks noGrp="1" noChangeArrowheads="1"/>
          </p:cNvSpPr>
          <p:nvPr>
            <p:ph type="title"/>
          </p:nvPr>
        </p:nvSpPr>
        <p:spPr/>
        <p:txBody>
          <a:bodyPr/>
          <a:lstStyle/>
          <a:p>
            <a:r>
              <a:rPr lang="en-US" sz="2800"/>
              <a:t>User Perception of Location Privacy</a:t>
            </a:r>
            <a:br>
              <a:rPr lang="en-US" sz="2800"/>
            </a:br>
            <a:r>
              <a:rPr lang="en-US" sz="2400">
                <a:solidFill>
                  <a:schemeClr val="hlink"/>
                </a:solidFill>
              </a:rPr>
              <a:t>One World </a:t>
            </a:r>
            <a:r>
              <a:rPr lang="en-US" sz="2400">
                <a:solidFill>
                  <a:schemeClr val="hlink"/>
                </a:solidFill>
                <a:latin typeface="Times New Roman"/>
              </a:rPr>
              <a:t>–</a:t>
            </a:r>
            <a:r>
              <a:rPr lang="en-US" sz="2400">
                <a:solidFill>
                  <a:schemeClr val="hlink"/>
                </a:solidFill>
              </a:rPr>
              <a:t> Two Views</a:t>
            </a:r>
          </a:p>
        </p:txBody>
      </p:sp>
      <p:sp>
        <p:nvSpPr>
          <p:cNvPr id="353283" name="Rectangle 3"/>
          <p:cNvSpPr>
            <a:spLocks noGrp="1" noChangeArrowheads="1"/>
          </p:cNvSpPr>
          <p:nvPr>
            <p:ph type="body" idx="1"/>
          </p:nvPr>
        </p:nvSpPr>
        <p:spPr>
          <a:xfrm>
            <a:off x="228600" y="1279525"/>
            <a:ext cx="8686800" cy="3733800"/>
          </a:xfrm>
        </p:spPr>
        <p:txBody>
          <a:bodyPr/>
          <a:lstStyle/>
          <a:p>
            <a:pPr>
              <a:buFont typeface="Wingdings" pitchFamily="2" charset="2"/>
              <a:buChar char="n"/>
            </a:pPr>
            <a:r>
              <a:rPr lang="en-US" b="0"/>
              <a:t>Location-based services rely on the </a:t>
            </a:r>
            <a:r>
              <a:rPr lang="en-US" b="0" i="1">
                <a:solidFill>
                  <a:srgbClr val="CC0000"/>
                </a:solidFill>
              </a:rPr>
              <a:t>implicit</a:t>
            </a:r>
            <a:r>
              <a:rPr lang="en-US" b="0"/>
              <a:t> assumption that users agree on revealing their private user locations</a:t>
            </a:r>
          </a:p>
          <a:p>
            <a:pPr>
              <a:buFont typeface="Wingdings" pitchFamily="2" charset="2"/>
              <a:buChar char="n"/>
            </a:pPr>
            <a:endParaRPr lang="en-US" sz="1200" b="0"/>
          </a:p>
          <a:p>
            <a:pPr>
              <a:buFont typeface="Wingdings" pitchFamily="2" charset="2"/>
              <a:buChar char="n"/>
            </a:pPr>
            <a:r>
              <a:rPr lang="en-US" b="0"/>
              <a:t>Location-based services </a:t>
            </a:r>
            <a:r>
              <a:rPr lang="en-US" b="0" i="1">
                <a:solidFill>
                  <a:srgbClr val="CC0000"/>
                </a:solidFill>
              </a:rPr>
              <a:t>trade</a:t>
            </a:r>
            <a:r>
              <a:rPr lang="en-US" b="0"/>
              <a:t> their services with privacy</a:t>
            </a:r>
          </a:p>
          <a:p>
            <a:pPr lvl="1">
              <a:buFont typeface="Wingdings" pitchFamily="2" charset="2"/>
              <a:buChar char="n"/>
            </a:pPr>
            <a:r>
              <a:rPr lang="en-US"/>
              <a:t>If a user wants to keep her location privacy, she has to turn off  her location-detection device and (temporarily) unsubscribe from the service</a:t>
            </a:r>
          </a:p>
          <a:p>
            <a:pPr>
              <a:buFont typeface="Wingdings" pitchFamily="2" charset="2"/>
              <a:buChar char="n"/>
            </a:pPr>
            <a:endParaRPr lang="en-US" sz="1200" b="0"/>
          </a:p>
          <a:p>
            <a:pPr>
              <a:buFont typeface="Wingdings" pitchFamily="2" charset="2"/>
              <a:buChar char="n"/>
            </a:pPr>
            <a:r>
              <a:rPr lang="en-US" b="0" i="1">
                <a:solidFill>
                  <a:srgbClr val="CC0000"/>
                </a:solidFill>
              </a:rPr>
              <a:t>Pseudonymity</a:t>
            </a:r>
            <a:r>
              <a:rPr lang="en-US"/>
              <a:t> </a:t>
            </a:r>
            <a:r>
              <a:rPr lang="en-US" b="0"/>
              <a:t>is not applicable as the user location can directly lead to its identity</a:t>
            </a:r>
          </a:p>
        </p:txBody>
      </p:sp>
      <p:grpSp>
        <p:nvGrpSpPr>
          <p:cNvPr id="353286" name="Group 6"/>
          <p:cNvGrpSpPr>
            <a:grpSpLocks/>
          </p:cNvGrpSpPr>
          <p:nvPr/>
        </p:nvGrpSpPr>
        <p:grpSpPr bwMode="auto">
          <a:xfrm>
            <a:off x="347663" y="4773613"/>
            <a:ext cx="8296275" cy="1482725"/>
            <a:chOff x="219" y="3137"/>
            <a:chExt cx="5226" cy="934"/>
          </a:xfrm>
        </p:grpSpPr>
        <p:sp>
          <p:nvSpPr>
            <p:cNvPr id="353285" name="AutoShape 5"/>
            <p:cNvSpPr>
              <a:spLocks noChangeArrowheads="1"/>
            </p:cNvSpPr>
            <p:nvPr/>
          </p:nvSpPr>
          <p:spPr bwMode="auto">
            <a:xfrm>
              <a:off x="219" y="3137"/>
              <a:ext cx="5226" cy="934"/>
            </a:xfrm>
            <a:prstGeom prst="roundRect">
              <a:avLst>
                <a:gd name="adj" fmla="val 16667"/>
              </a:avLst>
            </a:prstGeom>
            <a:solidFill>
              <a:srgbClr val="FFCC00"/>
            </a:solidFill>
            <a:ln w="38100" algn="ctr">
              <a:solidFill>
                <a:srgbClr val="A50021"/>
              </a:solidFill>
              <a:round/>
              <a:headEnd/>
              <a:tailEnd/>
            </a:ln>
            <a:effectLst/>
          </p:spPr>
          <p:txBody>
            <a:bodyPr wrap="none" anchor="ctr"/>
            <a:lstStyle/>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p:txBody>
        </p:sp>
        <p:sp>
          <p:nvSpPr>
            <p:cNvPr id="353284" name="Rectangle 4"/>
            <p:cNvSpPr>
              <a:spLocks noChangeArrowheads="1"/>
            </p:cNvSpPr>
            <p:nvPr/>
          </p:nvSpPr>
          <p:spPr bwMode="auto">
            <a:xfrm>
              <a:off x="288" y="3137"/>
              <a:ext cx="5040" cy="384"/>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altLang="ko-KR" sz="2800" b="1" i="1">
                  <a:solidFill>
                    <a:srgbClr val="A50021"/>
                  </a:solidFill>
                  <a:latin typeface="Times New Roman" pitchFamily="18" charset="0"/>
                  <a:ea typeface="HyhwpEQ" pitchFamily="18" charset="-127"/>
                </a:rPr>
                <a:t>Several social studies report that users become more aware about their privacy and may end up not using any of the location-based services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53286"/>
                                        </p:tgtEl>
                                        <p:attrNameLst>
                                          <p:attrName>style.visibility</p:attrName>
                                        </p:attrNameLst>
                                      </p:cBhvr>
                                      <p:to>
                                        <p:strVal val="visible"/>
                                      </p:to>
                                    </p:set>
                                    <p:animEffect transition="in" filter="box(out)">
                                      <p:cBhvr>
                                        <p:cTn id="7" dur="500"/>
                                        <p:tgtEl>
                                          <p:spTgt spid="353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3A39FD21-D7CF-4C04-B267-61BE81C418CC}" type="slidenum">
              <a:rPr lang="en-US" altLang="ko-KR"/>
              <a:pPr/>
              <a:t>21</a:t>
            </a:fld>
            <a:endParaRPr lang="en-US" altLang="ko-KR"/>
          </a:p>
        </p:txBody>
      </p:sp>
      <p:sp>
        <p:nvSpPr>
          <p:cNvPr id="17" name="Date Placeholder 4"/>
          <p:cNvSpPr>
            <a:spLocks noGrp="1"/>
          </p:cNvSpPr>
          <p:nvPr>
            <p:ph type="dt" sz="half" idx="11"/>
          </p:nvPr>
        </p:nvSpPr>
        <p:spPr/>
        <p:txBody>
          <a:bodyPr/>
          <a:lstStyle/>
          <a:p>
            <a:r>
              <a:rPr lang="en-US"/>
              <a:t>Tutorial: ICDM 2008</a:t>
            </a:r>
            <a:endParaRPr lang="en-US" altLang="ko-KR"/>
          </a:p>
        </p:txBody>
      </p:sp>
      <p:sp>
        <p:nvSpPr>
          <p:cNvPr id="18" name="Footer Placeholder 5"/>
          <p:cNvSpPr>
            <a:spLocks noGrp="1"/>
          </p:cNvSpPr>
          <p:nvPr>
            <p:ph type="ftr" sz="quarter" idx="12"/>
          </p:nvPr>
        </p:nvSpPr>
        <p:spPr/>
        <p:txBody>
          <a:bodyPr/>
          <a:lstStyle/>
          <a:p>
            <a:r>
              <a:rPr lang="en-US" altLang="ko-KR"/>
              <a:t>Mohamed F. Mokbel</a:t>
            </a:r>
          </a:p>
        </p:txBody>
      </p:sp>
      <p:sp>
        <p:nvSpPr>
          <p:cNvPr id="241666" name="Rectangle 2"/>
          <p:cNvSpPr>
            <a:spLocks noGrp="1" noChangeArrowheads="1"/>
          </p:cNvSpPr>
          <p:nvPr>
            <p:ph type="title"/>
          </p:nvPr>
        </p:nvSpPr>
        <p:spPr/>
        <p:txBody>
          <a:bodyPr/>
          <a:lstStyle/>
          <a:p>
            <a:r>
              <a:rPr lang="en-US" altLang="ko-KR"/>
              <a:t>WHY location-detection devices?</a:t>
            </a:r>
            <a:endParaRPr lang="en-US"/>
          </a:p>
        </p:txBody>
      </p:sp>
      <p:sp>
        <p:nvSpPr>
          <p:cNvPr id="241667" name="Rectangle 3"/>
          <p:cNvSpPr>
            <a:spLocks noGrp="1" noChangeArrowheads="1"/>
          </p:cNvSpPr>
          <p:nvPr>
            <p:ph type="body" idx="1"/>
          </p:nvPr>
        </p:nvSpPr>
        <p:spPr>
          <a:xfrm>
            <a:off x="228600" y="4648200"/>
            <a:ext cx="8686800" cy="990600"/>
          </a:xfrm>
        </p:spPr>
        <p:txBody>
          <a:bodyPr/>
          <a:lstStyle/>
          <a:p>
            <a:pPr>
              <a:buFont typeface="Wingdings" pitchFamily="2" charset="2"/>
              <a:buChar char="n"/>
            </a:pPr>
            <a:r>
              <a:rPr lang="en-US" b="0"/>
              <a:t>Location-based traffic reports</a:t>
            </a:r>
          </a:p>
          <a:p>
            <a:pPr lvl="1">
              <a:buFont typeface="Wingdings" pitchFamily="2" charset="2"/>
              <a:buChar char="n"/>
            </a:pPr>
            <a:r>
              <a:rPr lang="en-US" i="1"/>
              <a:t>Let me know if there is congestion within 10 minutes of my route</a:t>
            </a:r>
          </a:p>
        </p:txBody>
      </p:sp>
      <p:sp>
        <p:nvSpPr>
          <p:cNvPr id="241668" name="Cloud"/>
          <p:cNvSpPr>
            <a:spLocks noChangeAspect="1" noEditPoints="1" noChangeArrowheads="1"/>
          </p:cNvSpPr>
          <p:nvPr/>
        </p:nvSpPr>
        <p:spPr bwMode="auto">
          <a:xfrm>
            <a:off x="4891088" y="1700213"/>
            <a:ext cx="3429000" cy="1219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CC0000">
                  <a:gamma/>
                  <a:shade val="46275"/>
                  <a:invGamma/>
                </a:srgbClr>
              </a:gs>
              <a:gs pos="100000">
                <a:srgbClr val="CC0000">
                  <a:alpha val="70000"/>
                </a:srgbClr>
              </a:gs>
            </a:gsLst>
            <a:lin ang="5400000" scaled="1"/>
          </a:gra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41669" name="Text Box 5"/>
          <p:cNvSpPr txBox="1">
            <a:spLocks noChangeArrowheads="1"/>
          </p:cNvSpPr>
          <p:nvPr/>
        </p:nvSpPr>
        <p:spPr bwMode="auto">
          <a:xfrm>
            <a:off x="5256213" y="1751013"/>
            <a:ext cx="2628900" cy="822325"/>
          </a:xfrm>
          <a:prstGeom prst="rect">
            <a:avLst/>
          </a:prstGeom>
          <a:noFill/>
          <a:ln w="9525">
            <a:noFill/>
            <a:miter lim="800000"/>
            <a:headEnd type="none" w="sm" len="sm"/>
            <a:tailEnd type="none" w="sm" len="sm"/>
          </a:ln>
          <a:effectLst/>
        </p:spPr>
        <p:txBody>
          <a:bodyPr>
            <a:spAutoFit/>
          </a:bodyPr>
          <a:lstStyle/>
          <a:p>
            <a:pPr>
              <a:spcBef>
                <a:spcPct val="50000"/>
              </a:spcBef>
            </a:pPr>
            <a:r>
              <a:rPr lang="en-US" b="1" i="1">
                <a:solidFill>
                  <a:srgbClr val="FFFF00"/>
                </a:solidFill>
                <a:latin typeface="Times New Roman" pitchFamily="18" charset="0"/>
              </a:rPr>
              <a:t>Location-based Database</a:t>
            </a:r>
            <a:r>
              <a:rPr lang="en-US" b="1" i="1">
                <a:solidFill>
                  <a:srgbClr val="0000FF"/>
                </a:solidFill>
                <a:latin typeface="Times New Roman" pitchFamily="18" charset="0"/>
              </a:rPr>
              <a:t> </a:t>
            </a:r>
            <a:r>
              <a:rPr lang="en-US" b="1" i="1">
                <a:solidFill>
                  <a:srgbClr val="FFFF00"/>
                </a:solidFill>
                <a:latin typeface="Times New Roman" pitchFamily="18" charset="0"/>
              </a:rPr>
              <a:t>Server</a:t>
            </a:r>
          </a:p>
        </p:txBody>
      </p:sp>
      <p:pic>
        <p:nvPicPr>
          <p:cNvPr id="241670" name="Picture 6" descr="uz4vveej[1]"/>
          <p:cNvPicPr>
            <a:picLocks noChangeAspect="1" noChangeArrowheads="1"/>
          </p:cNvPicPr>
          <p:nvPr/>
        </p:nvPicPr>
        <p:blipFill>
          <a:blip r:embed="rId3"/>
          <a:srcRect/>
          <a:stretch>
            <a:fillRect/>
          </a:stretch>
        </p:blipFill>
        <p:spPr bwMode="auto">
          <a:xfrm>
            <a:off x="7777163" y="3530600"/>
            <a:ext cx="1295400" cy="998538"/>
          </a:xfrm>
          <a:prstGeom prst="rect">
            <a:avLst/>
          </a:prstGeom>
          <a:noFill/>
        </p:spPr>
      </p:pic>
      <p:pic>
        <p:nvPicPr>
          <p:cNvPr id="241671" name="Picture 7" descr="3yq3bgjf[1]"/>
          <p:cNvPicPr>
            <a:picLocks noChangeAspect="1" noChangeArrowheads="1"/>
          </p:cNvPicPr>
          <p:nvPr/>
        </p:nvPicPr>
        <p:blipFill>
          <a:blip r:embed="rId4"/>
          <a:srcRect/>
          <a:stretch>
            <a:fillRect/>
          </a:stretch>
        </p:blipFill>
        <p:spPr bwMode="auto">
          <a:xfrm>
            <a:off x="4500563" y="3606800"/>
            <a:ext cx="1143000" cy="1017588"/>
          </a:xfrm>
          <a:prstGeom prst="rect">
            <a:avLst/>
          </a:prstGeom>
          <a:noFill/>
        </p:spPr>
      </p:pic>
      <p:pic>
        <p:nvPicPr>
          <p:cNvPr id="241672" name="Picture 8" descr="j0245179[1]"/>
          <p:cNvPicPr>
            <a:picLocks noChangeAspect="1" noChangeArrowheads="1"/>
          </p:cNvPicPr>
          <p:nvPr/>
        </p:nvPicPr>
        <p:blipFill>
          <a:blip r:embed="rId5"/>
          <a:srcRect/>
          <a:stretch>
            <a:fillRect/>
          </a:stretch>
        </p:blipFill>
        <p:spPr bwMode="auto">
          <a:xfrm>
            <a:off x="6253163" y="3944938"/>
            <a:ext cx="1066800" cy="957262"/>
          </a:xfrm>
          <a:prstGeom prst="rect">
            <a:avLst/>
          </a:prstGeom>
          <a:noFill/>
        </p:spPr>
      </p:pic>
      <p:sp>
        <p:nvSpPr>
          <p:cNvPr id="241673" name="AutoShape 9"/>
          <p:cNvSpPr>
            <a:spLocks noChangeArrowheads="1"/>
          </p:cNvSpPr>
          <p:nvPr/>
        </p:nvSpPr>
        <p:spPr bwMode="auto">
          <a:xfrm rot="21345" flipH="1">
            <a:off x="6480175" y="3071813"/>
            <a:ext cx="138113" cy="685800"/>
          </a:xfrm>
          <a:prstGeom prst="upDownArrow">
            <a:avLst>
              <a:gd name="adj1" fmla="val 50000"/>
              <a:gd name="adj2" fmla="val 99310"/>
            </a:avLst>
          </a:prstGeom>
          <a:solidFill>
            <a:srgbClr val="000099"/>
          </a:solidFill>
          <a:ln w="9525">
            <a:solidFill>
              <a:schemeClr val="bg2"/>
            </a:solidFill>
            <a:miter lim="800000"/>
            <a:headEnd type="none" w="sm" len="sm"/>
            <a:tailEnd type="none" w="sm" len="sm"/>
          </a:ln>
          <a:effectLst/>
        </p:spPr>
        <p:txBody>
          <a:bodyPr wrap="none" anchor="ctr"/>
          <a:lstStyle/>
          <a:p>
            <a:endParaRPr lang="en-US"/>
          </a:p>
        </p:txBody>
      </p:sp>
      <p:sp>
        <p:nvSpPr>
          <p:cNvPr id="241674" name="AutoShape 10"/>
          <p:cNvSpPr>
            <a:spLocks noChangeArrowheads="1"/>
          </p:cNvSpPr>
          <p:nvPr/>
        </p:nvSpPr>
        <p:spPr bwMode="auto">
          <a:xfrm rot="18757393" flipH="1">
            <a:off x="7670006" y="3028157"/>
            <a:ext cx="138113" cy="685800"/>
          </a:xfrm>
          <a:prstGeom prst="upDownArrow">
            <a:avLst>
              <a:gd name="adj1" fmla="val 50000"/>
              <a:gd name="adj2" fmla="val 99310"/>
            </a:avLst>
          </a:prstGeom>
          <a:solidFill>
            <a:srgbClr val="000099"/>
          </a:solidFill>
          <a:ln w="9525">
            <a:solidFill>
              <a:schemeClr val="bg2"/>
            </a:solidFill>
            <a:miter lim="800000"/>
            <a:headEnd type="none" w="sm" len="sm"/>
            <a:tailEnd type="none" w="sm" len="sm"/>
          </a:ln>
          <a:effectLst/>
        </p:spPr>
        <p:txBody>
          <a:bodyPr wrap="none" anchor="ctr"/>
          <a:lstStyle/>
          <a:p>
            <a:endParaRPr lang="en-US"/>
          </a:p>
        </p:txBody>
      </p:sp>
      <p:sp>
        <p:nvSpPr>
          <p:cNvPr id="241675" name="AutoShape 11"/>
          <p:cNvSpPr>
            <a:spLocks noChangeArrowheads="1"/>
          </p:cNvSpPr>
          <p:nvPr/>
        </p:nvSpPr>
        <p:spPr bwMode="auto">
          <a:xfrm rot="2842607">
            <a:off x="5384006" y="3028157"/>
            <a:ext cx="138113" cy="685800"/>
          </a:xfrm>
          <a:prstGeom prst="upDownArrow">
            <a:avLst>
              <a:gd name="adj1" fmla="val 50000"/>
              <a:gd name="adj2" fmla="val 99310"/>
            </a:avLst>
          </a:prstGeom>
          <a:solidFill>
            <a:srgbClr val="000099"/>
          </a:solidFill>
          <a:ln w="9525">
            <a:solidFill>
              <a:schemeClr val="bg2"/>
            </a:solidFill>
            <a:miter lim="800000"/>
            <a:headEnd type="none" w="sm" len="sm"/>
            <a:tailEnd type="none" w="sm" len="sm"/>
          </a:ln>
          <a:effectLst/>
        </p:spPr>
        <p:txBody>
          <a:bodyPr wrap="none" anchor="ctr"/>
          <a:lstStyle/>
          <a:p>
            <a:endParaRPr lang="en-US"/>
          </a:p>
        </p:txBody>
      </p:sp>
      <p:sp>
        <p:nvSpPr>
          <p:cNvPr id="241676" name="Rectangle 12"/>
          <p:cNvSpPr>
            <a:spLocks noChangeArrowheads="1"/>
          </p:cNvSpPr>
          <p:nvPr/>
        </p:nvSpPr>
        <p:spPr bwMode="auto">
          <a:xfrm>
            <a:off x="228600" y="3733800"/>
            <a:ext cx="7620000" cy="990600"/>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Location-based store finders</a:t>
            </a:r>
          </a:p>
          <a:p>
            <a:pPr marL="838200" lvl="1" indent="-381000" algn="l">
              <a:spcBef>
                <a:spcPct val="20000"/>
              </a:spcBef>
              <a:buClr>
                <a:srgbClr val="B90337"/>
              </a:buClr>
              <a:buFont typeface="Wingdings" pitchFamily="2" charset="2"/>
              <a:buChar char="n"/>
            </a:pPr>
            <a:r>
              <a:rPr lang="en-US" sz="2000" i="1">
                <a:latin typeface="Times New Roman" pitchFamily="18" charset="0"/>
                <a:ea typeface="HyhwpEQ" pitchFamily="18" charset="-127"/>
              </a:rPr>
              <a:t>Where is my nearest gas station</a:t>
            </a:r>
          </a:p>
        </p:txBody>
      </p:sp>
      <p:sp>
        <p:nvSpPr>
          <p:cNvPr id="241677" name="Rectangle 13"/>
          <p:cNvSpPr>
            <a:spLocks noChangeArrowheads="1"/>
          </p:cNvSpPr>
          <p:nvPr/>
        </p:nvSpPr>
        <p:spPr bwMode="auto">
          <a:xfrm>
            <a:off x="228600" y="5562600"/>
            <a:ext cx="8382000" cy="990600"/>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Location-based advertisements</a:t>
            </a:r>
          </a:p>
          <a:p>
            <a:pPr marL="838200" lvl="1" indent="-381000" algn="l">
              <a:spcBef>
                <a:spcPct val="20000"/>
              </a:spcBef>
              <a:buClr>
                <a:srgbClr val="B90337"/>
              </a:buClr>
              <a:buFont typeface="Wingdings" pitchFamily="2" charset="2"/>
              <a:buChar char="n"/>
            </a:pPr>
            <a:r>
              <a:rPr lang="en-US" sz="2000" i="1">
                <a:latin typeface="Times New Roman" pitchFamily="18" charset="0"/>
                <a:ea typeface="HyhwpEQ" pitchFamily="18" charset="-127"/>
              </a:rPr>
              <a:t>Send e-coupons to all cars that are within two miles of my gas station</a:t>
            </a:r>
          </a:p>
        </p:txBody>
      </p:sp>
      <p:sp>
        <p:nvSpPr>
          <p:cNvPr id="241678" name="Rectangle 14"/>
          <p:cNvSpPr>
            <a:spLocks noChangeArrowheads="1"/>
          </p:cNvSpPr>
          <p:nvPr/>
        </p:nvSpPr>
        <p:spPr bwMode="auto">
          <a:xfrm>
            <a:off x="381000" y="1077913"/>
            <a:ext cx="8153400" cy="838200"/>
          </a:xfrm>
          <a:prstGeom prst="rect">
            <a:avLst/>
          </a:prstGeom>
          <a:noFill/>
          <a:ln w="9525">
            <a:noFill/>
            <a:miter lim="800000"/>
            <a:headEnd/>
            <a:tailEnd/>
          </a:ln>
          <a:effectLst/>
        </p:spPr>
        <p:txBody>
          <a:bodyPr/>
          <a:lstStyle/>
          <a:p>
            <a:pPr algn="l">
              <a:spcBef>
                <a:spcPct val="20000"/>
              </a:spcBef>
              <a:buClr>
                <a:srgbClr val="CC0000"/>
              </a:buClr>
              <a:buFont typeface="Wingdings" pitchFamily="2" charset="2"/>
              <a:buNone/>
            </a:pPr>
            <a:r>
              <a:rPr lang="en-US" altLang="ko-KR" sz="2800" b="1" i="1">
                <a:solidFill>
                  <a:srgbClr val="CC0000"/>
                </a:solidFill>
                <a:latin typeface="Times New Roman" pitchFamily="18" charset="0"/>
                <a:ea typeface="HyhwpEQ" pitchFamily="18" charset="-127"/>
              </a:rPr>
              <a:t>With all its privacy threats, why do users still use location-detection devices?</a:t>
            </a:r>
          </a:p>
        </p:txBody>
      </p:sp>
      <p:sp>
        <p:nvSpPr>
          <p:cNvPr id="241679" name="Rectangle 15"/>
          <p:cNvSpPr>
            <a:spLocks noChangeArrowheads="1"/>
          </p:cNvSpPr>
          <p:nvPr/>
        </p:nvSpPr>
        <p:spPr bwMode="auto">
          <a:xfrm>
            <a:off x="457200" y="2209800"/>
            <a:ext cx="4114800" cy="990600"/>
          </a:xfrm>
          <a:prstGeom prst="rect">
            <a:avLst/>
          </a:prstGeom>
          <a:noFill/>
          <a:ln w="9525">
            <a:noFill/>
            <a:miter lim="800000"/>
            <a:headEnd/>
            <a:tailEnd/>
          </a:ln>
          <a:effectLst/>
        </p:spPr>
        <p:txBody>
          <a:bodyPr/>
          <a:lstStyle/>
          <a:p>
            <a:pPr>
              <a:spcBef>
                <a:spcPct val="20000"/>
              </a:spcBef>
              <a:buClr>
                <a:srgbClr val="CC0000"/>
              </a:buClr>
              <a:buFont typeface="Wingdings" pitchFamily="2" charset="2"/>
              <a:buNone/>
            </a:pPr>
            <a:r>
              <a:rPr lang="en-US" sz="2800" b="1">
                <a:solidFill>
                  <a:schemeClr val="accent1"/>
                </a:solidFill>
                <a:latin typeface="Times New Roman" pitchFamily="18" charset="0"/>
                <a:ea typeface="HyhwpEQ" pitchFamily="18" charset="-127"/>
              </a:rPr>
              <a:t>Wide spread of location-based services</a:t>
            </a:r>
            <a:endParaRPr lang="en-US" sz="2800" b="1" i="1">
              <a:solidFill>
                <a:schemeClr val="accent1"/>
              </a:solidFill>
              <a:latin typeface="Times New Roman" pitchFamily="18" charset="0"/>
              <a:ea typeface="HyhwpEQ" pitchFamily="18" charset="-127"/>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FB84809-6E2C-45A0-816A-B5BBB1E7AFE3}" type="slidenum">
              <a:rPr lang="en-US" altLang="ko-KR"/>
              <a:pPr/>
              <a:t>22</a:t>
            </a:fld>
            <a:endParaRPr lang="en-US" altLang="ko-KR"/>
          </a:p>
        </p:txBody>
      </p:sp>
      <p:sp>
        <p:nvSpPr>
          <p:cNvPr id="6" name="Date Placeholder 4"/>
          <p:cNvSpPr>
            <a:spLocks noGrp="1"/>
          </p:cNvSpPr>
          <p:nvPr>
            <p:ph type="dt" sz="half" idx="11"/>
          </p:nvPr>
        </p:nvSpPr>
        <p:spPr/>
        <p:txBody>
          <a:bodyPr/>
          <a:lstStyle/>
          <a:p>
            <a:r>
              <a:rPr lang="en-US"/>
              <a:t>Tutorial: ICDM 2008</a:t>
            </a:r>
            <a:endParaRPr lang="en-US" altLang="ko-KR"/>
          </a:p>
        </p:txBody>
      </p:sp>
      <p:sp>
        <p:nvSpPr>
          <p:cNvPr id="7" name="Footer Placeholder 5"/>
          <p:cNvSpPr>
            <a:spLocks noGrp="1"/>
          </p:cNvSpPr>
          <p:nvPr>
            <p:ph type="ftr" sz="quarter" idx="12"/>
          </p:nvPr>
        </p:nvSpPr>
        <p:spPr/>
        <p:txBody>
          <a:bodyPr/>
          <a:lstStyle/>
          <a:p>
            <a:r>
              <a:rPr lang="en-US" altLang="ko-KR"/>
              <a:t>Mohamed F. Mokbel</a:t>
            </a:r>
          </a:p>
        </p:txBody>
      </p:sp>
      <p:sp>
        <p:nvSpPr>
          <p:cNvPr id="243714" name="Rectangle 2"/>
          <p:cNvSpPr>
            <a:spLocks noGrp="1" noChangeArrowheads="1"/>
          </p:cNvSpPr>
          <p:nvPr>
            <p:ph type="title"/>
          </p:nvPr>
        </p:nvSpPr>
        <p:spPr>
          <a:xfrm>
            <a:off x="533400" y="2971800"/>
            <a:ext cx="7620000" cy="762000"/>
          </a:xfrm>
        </p:spPr>
        <p:txBody>
          <a:bodyPr/>
          <a:lstStyle/>
          <a:p>
            <a:pPr algn="ctr"/>
            <a:r>
              <a:rPr lang="en-US"/>
              <a:t>What Users Want</a:t>
            </a:r>
          </a:p>
        </p:txBody>
      </p:sp>
      <p:sp>
        <p:nvSpPr>
          <p:cNvPr id="243715" name="Rectangle 3"/>
          <p:cNvSpPr>
            <a:spLocks noGrp="1" noChangeArrowheads="1"/>
          </p:cNvSpPr>
          <p:nvPr>
            <p:ph type="body" idx="1"/>
          </p:nvPr>
        </p:nvSpPr>
        <p:spPr>
          <a:xfrm>
            <a:off x="838200" y="4113213"/>
            <a:ext cx="7620000" cy="1403350"/>
          </a:xfrm>
        </p:spPr>
        <p:txBody>
          <a:bodyPr/>
          <a:lstStyle/>
          <a:p>
            <a:pPr marL="0" indent="0" algn="ctr">
              <a:buFont typeface="Wingdings" pitchFamily="2" charset="2"/>
              <a:buNone/>
            </a:pPr>
            <a:r>
              <a:rPr lang="en-US" sz="3200" b="0" i="1"/>
              <a:t>Entertain location-based services </a:t>
            </a:r>
          </a:p>
          <a:p>
            <a:pPr marL="0" indent="0" algn="ctr">
              <a:buFont typeface="Wingdings" pitchFamily="2" charset="2"/>
              <a:buNone/>
            </a:pPr>
            <a:r>
              <a:rPr lang="en-US" sz="3200" i="1">
                <a:solidFill>
                  <a:srgbClr val="CC0000"/>
                </a:solidFill>
              </a:rPr>
              <a:t>without </a:t>
            </a:r>
          </a:p>
          <a:p>
            <a:pPr marL="0" indent="0" algn="ctr">
              <a:buFont typeface="Wingdings" pitchFamily="2" charset="2"/>
              <a:buNone/>
            </a:pPr>
            <a:r>
              <a:rPr lang="en-US" sz="3200" b="0" i="1"/>
              <a:t>revealing their private location information</a:t>
            </a:r>
          </a:p>
        </p:txBody>
      </p:sp>
      <p:pic>
        <p:nvPicPr>
          <p:cNvPr id="243716" name="Picture 4" descr="WhatWomenWant"/>
          <p:cNvPicPr>
            <a:picLocks noChangeAspect="1" noChangeArrowheads="1"/>
          </p:cNvPicPr>
          <p:nvPr/>
        </p:nvPicPr>
        <p:blipFill>
          <a:blip r:embed="rId3"/>
          <a:srcRect/>
          <a:stretch>
            <a:fillRect/>
          </a:stretch>
        </p:blipFill>
        <p:spPr bwMode="auto">
          <a:xfrm>
            <a:off x="2667000" y="390525"/>
            <a:ext cx="3505200" cy="2352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37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37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F2A051D-905E-4E31-80B9-199A63AC4040}" type="slidenum">
              <a:rPr lang="en-US" altLang="ko-KR"/>
              <a:pPr/>
              <a:t>23</a:t>
            </a:fld>
            <a:endParaRPr lang="en-US" altLang="ko-KR"/>
          </a:p>
        </p:txBody>
      </p:sp>
      <p:sp>
        <p:nvSpPr>
          <p:cNvPr id="7" name="Date Placeholder 4"/>
          <p:cNvSpPr>
            <a:spLocks noGrp="1"/>
          </p:cNvSpPr>
          <p:nvPr>
            <p:ph type="dt" sz="half" idx="11"/>
          </p:nvPr>
        </p:nvSpPr>
        <p:spPr/>
        <p:txBody>
          <a:bodyPr/>
          <a:lstStyle/>
          <a:p>
            <a:r>
              <a:rPr lang="en-US"/>
              <a:t>Tutorial: ICDM 2008</a:t>
            </a:r>
            <a:endParaRPr lang="en-US" altLang="ko-KR"/>
          </a:p>
        </p:txBody>
      </p:sp>
      <p:sp>
        <p:nvSpPr>
          <p:cNvPr id="8" name="Footer Placeholder 5"/>
          <p:cNvSpPr>
            <a:spLocks noGrp="1"/>
          </p:cNvSpPr>
          <p:nvPr>
            <p:ph type="ftr" sz="quarter" idx="12"/>
          </p:nvPr>
        </p:nvSpPr>
        <p:spPr/>
        <p:txBody>
          <a:bodyPr/>
          <a:lstStyle/>
          <a:p>
            <a:r>
              <a:rPr lang="en-US" altLang="ko-KR"/>
              <a:t>Mohamed F. Mokbel</a:t>
            </a:r>
          </a:p>
        </p:txBody>
      </p:sp>
      <p:sp>
        <p:nvSpPr>
          <p:cNvPr id="244738" name="Rectangle 2"/>
          <p:cNvSpPr>
            <a:spLocks noGrp="1" noChangeArrowheads="1"/>
          </p:cNvSpPr>
          <p:nvPr>
            <p:ph type="title"/>
          </p:nvPr>
        </p:nvSpPr>
        <p:spPr/>
        <p:txBody>
          <a:bodyPr/>
          <a:lstStyle/>
          <a:p>
            <a:r>
              <a:rPr lang="en-US"/>
              <a:t>Service-Privacy Trade-off</a:t>
            </a:r>
          </a:p>
        </p:txBody>
      </p:sp>
      <p:sp>
        <p:nvSpPr>
          <p:cNvPr id="244739" name="Rectangle 3"/>
          <p:cNvSpPr>
            <a:spLocks noGrp="1" noChangeArrowheads="1"/>
          </p:cNvSpPr>
          <p:nvPr>
            <p:ph type="body" idx="1"/>
          </p:nvPr>
        </p:nvSpPr>
        <p:spPr>
          <a:xfrm>
            <a:off x="231775" y="1460500"/>
            <a:ext cx="8610600" cy="3159125"/>
          </a:xfrm>
        </p:spPr>
        <p:txBody>
          <a:bodyPr/>
          <a:lstStyle/>
          <a:p>
            <a:pPr>
              <a:buFont typeface="Wingdings" pitchFamily="2" charset="2"/>
              <a:buChar char="n"/>
            </a:pPr>
            <a:r>
              <a:rPr lang="en-US" sz="2800" b="0"/>
              <a:t>First extreme: </a:t>
            </a:r>
          </a:p>
          <a:p>
            <a:pPr lvl="1">
              <a:buFont typeface="Wingdings" pitchFamily="2" charset="2"/>
              <a:buChar char="n"/>
            </a:pPr>
            <a:r>
              <a:rPr lang="en-US" sz="2400"/>
              <a:t>A user reports her exact location </a:t>
            </a:r>
            <a:r>
              <a:rPr lang="en-US" sz="2400">
                <a:sym typeface="Wingdings" pitchFamily="2" charset="2"/>
              </a:rPr>
              <a:t> 100% service</a:t>
            </a:r>
          </a:p>
          <a:p>
            <a:pPr lvl="1">
              <a:buFont typeface="Wingdings" pitchFamily="2" charset="2"/>
              <a:buChar char="n"/>
            </a:pPr>
            <a:endParaRPr lang="en-US" sz="2400">
              <a:sym typeface="Wingdings" pitchFamily="2" charset="2"/>
            </a:endParaRPr>
          </a:p>
          <a:p>
            <a:pPr>
              <a:buFont typeface="Wingdings" pitchFamily="2" charset="2"/>
              <a:buChar char="n"/>
            </a:pPr>
            <a:r>
              <a:rPr lang="en-US" sz="2800" b="0">
                <a:sym typeface="Wingdings" pitchFamily="2" charset="2"/>
              </a:rPr>
              <a:t>Second extreme:</a:t>
            </a:r>
          </a:p>
          <a:p>
            <a:pPr lvl="1">
              <a:buFont typeface="Wingdings" pitchFamily="2" charset="2"/>
              <a:buChar char="n"/>
            </a:pPr>
            <a:r>
              <a:rPr lang="en-US" sz="2400">
                <a:sym typeface="Wingdings" pitchFamily="2" charset="2"/>
              </a:rPr>
              <a:t>A user does NOT report her location  0% service</a:t>
            </a:r>
          </a:p>
          <a:p>
            <a:pPr lvl="1">
              <a:buFont typeface="Wingdings" pitchFamily="2" charset="2"/>
              <a:buChar char="n"/>
            </a:pPr>
            <a:endParaRPr lang="en-US" sz="2400">
              <a:sym typeface="Wingdings" pitchFamily="2" charset="2"/>
            </a:endParaRPr>
          </a:p>
          <a:p>
            <a:pPr>
              <a:buFont typeface="Wingdings" pitchFamily="2" charset="2"/>
              <a:buChar char="n"/>
            </a:pPr>
            <a:endParaRPr lang="en-US" b="0"/>
          </a:p>
        </p:txBody>
      </p:sp>
      <p:sp>
        <p:nvSpPr>
          <p:cNvPr id="244740" name="AutoShape 4"/>
          <p:cNvSpPr>
            <a:spLocks noChangeArrowheads="1"/>
          </p:cNvSpPr>
          <p:nvPr/>
        </p:nvSpPr>
        <p:spPr bwMode="auto">
          <a:xfrm>
            <a:off x="1268413" y="4427538"/>
            <a:ext cx="7143750" cy="1150937"/>
          </a:xfrm>
          <a:prstGeom prst="roundRect">
            <a:avLst>
              <a:gd name="adj" fmla="val 16667"/>
            </a:avLst>
          </a:prstGeom>
          <a:solidFill>
            <a:srgbClr val="FFCC00"/>
          </a:solidFill>
          <a:ln w="38100" algn="ctr">
            <a:solidFill>
              <a:srgbClr val="A50021"/>
            </a:solidFill>
            <a:round/>
            <a:headEnd/>
            <a:tailEnd/>
          </a:ln>
          <a:effectLst/>
        </p:spPr>
        <p:txBody>
          <a:bodyPr wrap="none" anchor="ctr"/>
          <a:lstStyle/>
          <a:p>
            <a:endParaRPr lang="en-US"/>
          </a:p>
        </p:txBody>
      </p:sp>
      <p:sp>
        <p:nvSpPr>
          <p:cNvPr id="244741" name="Rectangle 5"/>
          <p:cNvSpPr>
            <a:spLocks noChangeArrowheads="1"/>
          </p:cNvSpPr>
          <p:nvPr/>
        </p:nvSpPr>
        <p:spPr bwMode="auto">
          <a:xfrm>
            <a:off x="1038225" y="4537075"/>
            <a:ext cx="7573963" cy="889000"/>
          </a:xfrm>
          <a:prstGeom prst="rect">
            <a:avLst/>
          </a:prstGeom>
          <a:noFill/>
          <a:ln w="9525">
            <a:noFill/>
            <a:miter lim="800000"/>
            <a:headEnd/>
            <a:tailEnd/>
          </a:ln>
          <a:effectLst/>
        </p:spPr>
        <p:txBody>
          <a:bodyPr/>
          <a:lstStyle/>
          <a:p>
            <a:pPr marL="225425" indent="-225425">
              <a:spcBef>
                <a:spcPct val="20000"/>
              </a:spcBef>
              <a:buClr>
                <a:srgbClr val="CC0000"/>
              </a:buClr>
              <a:buFont typeface="Wingdings" pitchFamily="2" charset="2"/>
              <a:buNone/>
            </a:pPr>
            <a:r>
              <a:rPr lang="en-US" sz="2800" b="1">
                <a:solidFill>
                  <a:srgbClr val="A50021"/>
                </a:solidFill>
                <a:latin typeface="Times New Roman" pitchFamily="18" charset="0"/>
                <a:ea typeface="HyhwpEQ" pitchFamily="18" charset="-127"/>
                <a:sym typeface="Wingdings" pitchFamily="2" charset="2"/>
              </a:rPr>
              <a:t>Desired Trade-off: A user reports a perturbed version of her location  </a:t>
            </a:r>
            <a:r>
              <a:rPr lang="en-US" sz="2800" b="1" i="1">
                <a:solidFill>
                  <a:srgbClr val="A50021"/>
                </a:solidFill>
                <a:latin typeface="Times New Roman" pitchFamily="18" charset="0"/>
                <a:ea typeface="HyhwpEQ" pitchFamily="18" charset="-127"/>
                <a:sym typeface="Wingdings" pitchFamily="2" charset="2"/>
              </a:rPr>
              <a:t>x</a:t>
            </a:r>
            <a:r>
              <a:rPr lang="en-US" sz="2800" b="1">
                <a:solidFill>
                  <a:srgbClr val="A50021"/>
                </a:solidFill>
                <a:latin typeface="Times New Roman" pitchFamily="18" charset="0"/>
                <a:ea typeface="HyhwpEQ" pitchFamily="18" charset="-127"/>
                <a:sym typeface="Wingdings" pitchFamily="2" charset="2"/>
              </a:rPr>
              <a:t>%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4740"/>
                                        </p:tgtEl>
                                        <p:attrNameLst>
                                          <p:attrName>style.visibility</p:attrName>
                                        </p:attrNameLst>
                                      </p:cBhvr>
                                      <p:to>
                                        <p:strVal val="visible"/>
                                      </p:to>
                                    </p:set>
                                    <p:animEffect transition="in" filter="box(out)">
                                      <p:cBhvr>
                                        <p:cTn id="7" dur="500"/>
                                        <p:tgtEl>
                                          <p:spTgt spid="244740"/>
                                        </p:tgtEl>
                                      </p:cBhvr>
                                    </p:animEffect>
                                  </p:childTnLst>
                                </p:cTn>
                              </p:par>
                              <p:par>
                                <p:cTn id="8" presetID="4" presetClass="entr" presetSubtype="32" fill="hold" nodeType="withEffect">
                                  <p:stCondLst>
                                    <p:cond delay="0"/>
                                  </p:stCondLst>
                                  <p:childTnLst>
                                    <p:set>
                                      <p:cBhvr>
                                        <p:cTn id="9" dur="1" fill="hold">
                                          <p:stCondLst>
                                            <p:cond delay="0"/>
                                          </p:stCondLst>
                                        </p:cTn>
                                        <p:tgtEl>
                                          <p:spTgt spid="244741">
                                            <p:txEl>
                                              <p:pRg st="0" end="0"/>
                                            </p:txEl>
                                          </p:spTgt>
                                        </p:tgtEl>
                                        <p:attrNameLst>
                                          <p:attrName>style.visibility</p:attrName>
                                        </p:attrNameLst>
                                      </p:cBhvr>
                                      <p:to>
                                        <p:strVal val="visible"/>
                                      </p:to>
                                    </p:set>
                                    <p:animEffect transition="in" filter="box(out)">
                                      <p:cBhvr>
                                        <p:cTn id="10" dur="500"/>
                                        <p:tgtEl>
                                          <p:spTgt spid="2447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
          <p:cNvSpPr>
            <a:spLocks noGrp="1"/>
          </p:cNvSpPr>
          <p:nvPr>
            <p:ph type="sldNum" sz="quarter" idx="10"/>
          </p:nvPr>
        </p:nvSpPr>
        <p:spPr/>
        <p:txBody>
          <a:bodyPr/>
          <a:lstStyle/>
          <a:p>
            <a:fld id="{38C6E8B2-00D2-4F11-86B2-3BB9BC086A04}" type="slidenum">
              <a:rPr lang="en-US" altLang="ko-KR"/>
              <a:pPr/>
              <a:t>24</a:t>
            </a:fld>
            <a:endParaRPr lang="en-US" altLang="ko-KR"/>
          </a:p>
        </p:txBody>
      </p:sp>
      <p:sp>
        <p:nvSpPr>
          <p:cNvPr id="35" name="Date Placeholder 4"/>
          <p:cNvSpPr>
            <a:spLocks noGrp="1"/>
          </p:cNvSpPr>
          <p:nvPr>
            <p:ph type="dt" sz="half" idx="11"/>
          </p:nvPr>
        </p:nvSpPr>
        <p:spPr>
          <a:xfrm>
            <a:off x="2971800" y="6515100"/>
            <a:ext cx="4267200" cy="304800"/>
          </a:xfrm>
        </p:spPr>
        <p:txBody>
          <a:bodyPr/>
          <a:lstStyle/>
          <a:p>
            <a:r>
              <a:rPr lang="en-US" dirty="0"/>
              <a:t>Tutorial: ICDM 2008</a:t>
            </a:r>
            <a:endParaRPr lang="en-US" altLang="ko-KR" dirty="0"/>
          </a:p>
        </p:txBody>
      </p:sp>
      <p:sp>
        <p:nvSpPr>
          <p:cNvPr id="36" name="Footer Placeholder 5"/>
          <p:cNvSpPr>
            <a:spLocks noGrp="1"/>
          </p:cNvSpPr>
          <p:nvPr>
            <p:ph type="ftr" sz="quarter" idx="12"/>
          </p:nvPr>
        </p:nvSpPr>
        <p:spPr/>
        <p:txBody>
          <a:bodyPr/>
          <a:lstStyle/>
          <a:p>
            <a:r>
              <a:rPr lang="en-US" altLang="ko-KR"/>
              <a:t>Mohamed F. Mokbel</a:t>
            </a:r>
          </a:p>
        </p:txBody>
      </p:sp>
      <p:grpSp>
        <p:nvGrpSpPr>
          <p:cNvPr id="245793" name="Group 33"/>
          <p:cNvGrpSpPr>
            <a:grpSpLocks/>
          </p:cNvGrpSpPr>
          <p:nvPr/>
        </p:nvGrpSpPr>
        <p:grpSpPr bwMode="auto">
          <a:xfrm>
            <a:off x="5559425" y="2308225"/>
            <a:ext cx="3116263" cy="3886200"/>
            <a:chOff x="3502" y="1454"/>
            <a:chExt cx="1963" cy="2448"/>
          </a:xfrm>
        </p:grpSpPr>
        <p:pic>
          <p:nvPicPr>
            <p:cNvPr id="245777" name="Picture 17"/>
            <p:cNvPicPr>
              <a:picLocks noChangeAspect="1" noChangeArrowheads="1"/>
            </p:cNvPicPr>
            <p:nvPr/>
          </p:nvPicPr>
          <p:blipFill>
            <a:blip r:embed="rId3" cstate="print"/>
            <a:srcRect/>
            <a:stretch>
              <a:fillRect/>
            </a:stretch>
          </p:blipFill>
          <p:spPr bwMode="auto">
            <a:xfrm>
              <a:off x="4558" y="1646"/>
              <a:ext cx="187" cy="288"/>
            </a:xfrm>
            <a:prstGeom prst="rect">
              <a:avLst/>
            </a:prstGeom>
            <a:noFill/>
            <a:ln w="38100" algn="ctr">
              <a:noFill/>
              <a:miter lim="800000"/>
              <a:headEnd/>
              <a:tailEnd/>
            </a:ln>
            <a:effectLst/>
          </p:spPr>
        </p:pic>
        <p:pic>
          <p:nvPicPr>
            <p:cNvPr id="245778" name="Picture 18" descr="bd20175_[1]"/>
            <p:cNvPicPr>
              <a:picLocks noChangeAspect="1" noChangeArrowheads="1"/>
            </p:cNvPicPr>
            <p:nvPr/>
          </p:nvPicPr>
          <p:blipFill>
            <a:blip r:embed="rId4"/>
            <a:srcRect/>
            <a:stretch>
              <a:fillRect/>
            </a:stretch>
          </p:blipFill>
          <p:spPr bwMode="auto">
            <a:xfrm>
              <a:off x="4320" y="2366"/>
              <a:ext cx="243" cy="356"/>
            </a:xfrm>
            <a:prstGeom prst="rect">
              <a:avLst/>
            </a:prstGeom>
            <a:noFill/>
          </p:spPr>
        </p:pic>
        <p:pic>
          <p:nvPicPr>
            <p:cNvPr id="245779" name="Picture 19"/>
            <p:cNvPicPr>
              <a:picLocks noChangeAspect="1" noChangeArrowheads="1"/>
            </p:cNvPicPr>
            <p:nvPr/>
          </p:nvPicPr>
          <p:blipFill>
            <a:blip r:embed="rId3" cstate="print"/>
            <a:srcRect/>
            <a:stretch>
              <a:fillRect/>
            </a:stretch>
          </p:blipFill>
          <p:spPr bwMode="auto">
            <a:xfrm>
              <a:off x="3605" y="3614"/>
              <a:ext cx="187" cy="288"/>
            </a:xfrm>
            <a:prstGeom prst="rect">
              <a:avLst/>
            </a:prstGeom>
            <a:noFill/>
            <a:ln w="38100" algn="ctr">
              <a:noFill/>
              <a:miter lim="800000"/>
              <a:headEnd/>
              <a:tailEnd/>
            </a:ln>
            <a:effectLst/>
          </p:spPr>
        </p:pic>
        <p:pic>
          <p:nvPicPr>
            <p:cNvPr id="245780" name="Picture 20"/>
            <p:cNvPicPr>
              <a:picLocks noChangeAspect="1" noChangeArrowheads="1"/>
            </p:cNvPicPr>
            <p:nvPr/>
          </p:nvPicPr>
          <p:blipFill>
            <a:blip r:embed="rId3" cstate="print"/>
            <a:srcRect/>
            <a:stretch>
              <a:fillRect/>
            </a:stretch>
          </p:blipFill>
          <p:spPr bwMode="auto">
            <a:xfrm>
              <a:off x="5278" y="2174"/>
              <a:ext cx="187" cy="288"/>
            </a:xfrm>
            <a:prstGeom prst="rect">
              <a:avLst/>
            </a:prstGeom>
            <a:noFill/>
            <a:ln w="38100" algn="ctr">
              <a:noFill/>
              <a:miter lim="800000"/>
              <a:headEnd/>
              <a:tailEnd/>
            </a:ln>
            <a:effectLst/>
          </p:spPr>
        </p:pic>
        <p:pic>
          <p:nvPicPr>
            <p:cNvPr id="245781" name="Picture 21"/>
            <p:cNvPicPr>
              <a:picLocks noChangeAspect="1" noChangeArrowheads="1"/>
            </p:cNvPicPr>
            <p:nvPr/>
          </p:nvPicPr>
          <p:blipFill>
            <a:blip r:embed="rId3" cstate="print"/>
            <a:srcRect/>
            <a:stretch>
              <a:fillRect/>
            </a:stretch>
          </p:blipFill>
          <p:spPr bwMode="auto">
            <a:xfrm>
              <a:off x="4078" y="1502"/>
              <a:ext cx="187" cy="288"/>
            </a:xfrm>
            <a:prstGeom prst="rect">
              <a:avLst/>
            </a:prstGeom>
            <a:noFill/>
            <a:ln w="38100" algn="ctr">
              <a:noFill/>
              <a:miter lim="800000"/>
              <a:headEnd/>
              <a:tailEnd/>
            </a:ln>
            <a:effectLst/>
          </p:spPr>
        </p:pic>
        <p:pic>
          <p:nvPicPr>
            <p:cNvPr id="245782" name="Picture 22"/>
            <p:cNvPicPr>
              <a:picLocks noChangeAspect="1" noChangeArrowheads="1"/>
            </p:cNvPicPr>
            <p:nvPr/>
          </p:nvPicPr>
          <p:blipFill>
            <a:blip r:embed="rId3" cstate="print"/>
            <a:srcRect/>
            <a:stretch>
              <a:fillRect/>
            </a:stretch>
          </p:blipFill>
          <p:spPr bwMode="auto">
            <a:xfrm>
              <a:off x="5182" y="1454"/>
              <a:ext cx="187" cy="288"/>
            </a:xfrm>
            <a:prstGeom prst="rect">
              <a:avLst/>
            </a:prstGeom>
            <a:noFill/>
            <a:ln w="38100" algn="ctr">
              <a:noFill/>
              <a:miter lim="800000"/>
              <a:headEnd/>
              <a:tailEnd/>
            </a:ln>
            <a:effectLst/>
          </p:spPr>
        </p:pic>
        <p:pic>
          <p:nvPicPr>
            <p:cNvPr id="245783" name="Picture 23"/>
            <p:cNvPicPr>
              <a:picLocks noChangeAspect="1" noChangeArrowheads="1"/>
            </p:cNvPicPr>
            <p:nvPr/>
          </p:nvPicPr>
          <p:blipFill>
            <a:blip r:embed="rId3" cstate="print"/>
            <a:srcRect/>
            <a:stretch>
              <a:fillRect/>
            </a:stretch>
          </p:blipFill>
          <p:spPr bwMode="auto">
            <a:xfrm>
              <a:off x="4608" y="2894"/>
              <a:ext cx="187" cy="288"/>
            </a:xfrm>
            <a:prstGeom prst="rect">
              <a:avLst/>
            </a:prstGeom>
            <a:noFill/>
            <a:ln w="38100" algn="ctr">
              <a:noFill/>
              <a:miter lim="800000"/>
              <a:headEnd/>
              <a:tailEnd/>
            </a:ln>
            <a:effectLst/>
          </p:spPr>
        </p:pic>
        <p:pic>
          <p:nvPicPr>
            <p:cNvPr id="245784" name="Picture 24"/>
            <p:cNvPicPr>
              <a:picLocks noChangeAspect="1" noChangeArrowheads="1"/>
            </p:cNvPicPr>
            <p:nvPr/>
          </p:nvPicPr>
          <p:blipFill>
            <a:blip r:embed="rId3" cstate="print"/>
            <a:srcRect/>
            <a:stretch>
              <a:fillRect/>
            </a:stretch>
          </p:blipFill>
          <p:spPr bwMode="auto">
            <a:xfrm>
              <a:off x="3790" y="2318"/>
              <a:ext cx="187" cy="288"/>
            </a:xfrm>
            <a:prstGeom prst="rect">
              <a:avLst/>
            </a:prstGeom>
            <a:noFill/>
            <a:ln w="38100" algn="ctr">
              <a:noFill/>
              <a:miter lim="800000"/>
              <a:headEnd/>
              <a:tailEnd/>
            </a:ln>
            <a:effectLst/>
          </p:spPr>
        </p:pic>
        <p:pic>
          <p:nvPicPr>
            <p:cNvPr id="245785" name="Picture 25"/>
            <p:cNvPicPr>
              <a:picLocks noChangeAspect="1" noChangeArrowheads="1"/>
            </p:cNvPicPr>
            <p:nvPr/>
          </p:nvPicPr>
          <p:blipFill>
            <a:blip r:embed="rId3" cstate="print"/>
            <a:srcRect/>
            <a:stretch>
              <a:fillRect/>
            </a:stretch>
          </p:blipFill>
          <p:spPr bwMode="auto">
            <a:xfrm>
              <a:off x="3502" y="3038"/>
              <a:ext cx="187" cy="288"/>
            </a:xfrm>
            <a:prstGeom prst="rect">
              <a:avLst/>
            </a:prstGeom>
            <a:noFill/>
            <a:ln w="38100" algn="ctr">
              <a:noFill/>
              <a:miter lim="800000"/>
              <a:headEnd/>
              <a:tailEnd/>
            </a:ln>
            <a:effectLst/>
          </p:spPr>
        </p:pic>
        <p:pic>
          <p:nvPicPr>
            <p:cNvPr id="245786" name="Picture 26"/>
            <p:cNvPicPr>
              <a:picLocks noChangeAspect="1" noChangeArrowheads="1"/>
            </p:cNvPicPr>
            <p:nvPr/>
          </p:nvPicPr>
          <p:blipFill>
            <a:blip r:embed="rId3" cstate="print"/>
            <a:srcRect/>
            <a:stretch>
              <a:fillRect/>
            </a:stretch>
          </p:blipFill>
          <p:spPr bwMode="auto">
            <a:xfrm>
              <a:off x="5182" y="3038"/>
              <a:ext cx="187" cy="288"/>
            </a:xfrm>
            <a:prstGeom prst="rect">
              <a:avLst/>
            </a:prstGeom>
            <a:noFill/>
            <a:ln w="38100" algn="ctr">
              <a:noFill/>
              <a:miter lim="800000"/>
              <a:headEnd/>
              <a:tailEnd/>
            </a:ln>
            <a:effectLst/>
          </p:spPr>
        </p:pic>
        <p:pic>
          <p:nvPicPr>
            <p:cNvPr id="245787" name="Picture 27"/>
            <p:cNvPicPr>
              <a:picLocks noChangeAspect="1" noChangeArrowheads="1"/>
            </p:cNvPicPr>
            <p:nvPr/>
          </p:nvPicPr>
          <p:blipFill>
            <a:blip r:embed="rId3" cstate="print"/>
            <a:srcRect/>
            <a:stretch>
              <a:fillRect/>
            </a:stretch>
          </p:blipFill>
          <p:spPr bwMode="auto">
            <a:xfrm>
              <a:off x="4174" y="3374"/>
              <a:ext cx="187" cy="288"/>
            </a:xfrm>
            <a:prstGeom prst="rect">
              <a:avLst/>
            </a:prstGeom>
            <a:noFill/>
            <a:ln w="38100" algn="ctr">
              <a:noFill/>
              <a:miter lim="800000"/>
              <a:headEnd/>
              <a:tailEnd/>
            </a:ln>
            <a:effectLst/>
          </p:spPr>
        </p:pic>
        <p:pic>
          <p:nvPicPr>
            <p:cNvPr id="245788" name="Picture 28"/>
            <p:cNvPicPr>
              <a:picLocks noChangeAspect="1" noChangeArrowheads="1"/>
            </p:cNvPicPr>
            <p:nvPr/>
          </p:nvPicPr>
          <p:blipFill>
            <a:blip r:embed="rId3" cstate="print"/>
            <a:srcRect/>
            <a:stretch>
              <a:fillRect/>
            </a:stretch>
          </p:blipFill>
          <p:spPr bwMode="auto">
            <a:xfrm>
              <a:off x="4654" y="3470"/>
              <a:ext cx="187" cy="288"/>
            </a:xfrm>
            <a:prstGeom prst="rect">
              <a:avLst/>
            </a:prstGeom>
            <a:noFill/>
            <a:ln w="38100" algn="ctr">
              <a:noFill/>
              <a:miter lim="800000"/>
              <a:headEnd/>
              <a:tailEnd/>
            </a:ln>
            <a:effectLst/>
          </p:spPr>
        </p:pic>
      </p:grpSp>
      <p:sp>
        <p:nvSpPr>
          <p:cNvPr id="245789" name="Oval 29"/>
          <p:cNvSpPr>
            <a:spLocks noChangeArrowheads="1"/>
          </p:cNvSpPr>
          <p:nvPr/>
        </p:nvSpPr>
        <p:spPr bwMode="auto">
          <a:xfrm>
            <a:off x="6553200" y="3527425"/>
            <a:ext cx="990600" cy="990600"/>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245790" name="Oval 30"/>
          <p:cNvSpPr>
            <a:spLocks noChangeAspect="1" noChangeArrowheads="1"/>
          </p:cNvSpPr>
          <p:nvPr/>
        </p:nvSpPr>
        <p:spPr bwMode="auto">
          <a:xfrm>
            <a:off x="6324600" y="3302000"/>
            <a:ext cx="1444625" cy="1444625"/>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245791" name="Oval 31"/>
          <p:cNvSpPr>
            <a:spLocks noChangeAspect="1" noChangeArrowheads="1"/>
          </p:cNvSpPr>
          <p:nvPr/>
        </p:nvSpPr>
        <p:spPr bwMode="auto">
          <a:xfrm>
            <a:off x="5992813" y="2994025"/>
            <a:ext cx="2084387" cy="2084388"/>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245792" name="Oval 32"/>
          <p:cNvSpPr>
            <a:spLocks noChangeAspect="1" noChangeArrowheads="1"/>
          </p:cNvSpPr>
          <p:nvPr/>
        </p:nvSpPr>
        <p:spPr bwMode="auto">
          <a:xfrm>
            <a:off x="5334000" y="2384425"/>
            <a:ext cx="3271838" cy="3271838"/>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245762" name="Rectangle 2"/>
          <p:cNvSpPr>
            <a:spLocks noGrp="1" noChangeArrowheads="1"/>
          </p:cNvSpPr>
          <p:nvPr>
            <p:ph type="title"/>
          </p:nvPr>
        </p:nvSpPr>
        <p:spPr/>
        <p:txBody>
          <a:bodyPr/>
          <a:lstStyle/>
          <a:p>
            <a:r>
              <a:rPr lang="en-US"/>
              <a:t>Service-Privacy Trade-off</a:t>
            </a:r>
          </a:p>
        </p:txBody>
      </p:sp>
      <p:sp>
        <p:nvSpPr>
          <p:cNvPr id="245763" name="Rectangle 3"/>
          <p:cNvSpPr>
            <a:spLocks noGrp="1" noChangeArrowheads="1"/>
          </p:cNvSpPr>
          <p:nvPr>
            <p:ph type="body" idx="1"/>
          </p:nvPr>
        </p:nvSpPr>
        <p:spPr>
          <a:xfrm>
            <a:off x="4522788" y="1209675"/>
            <a:ext cx="4800600" cy="1403350"/>
          </a:xfrm>
        </p:spPr>
        <p:txBody>
          <a:bodyPr/>
          <a:lstStyle/>
          <a:p>
            <a:pPr>
              <a:buFont typeface="Wingdings" pitchFamily="2" charset="2"/>
              <a:buChar char="n"/>
            </a:pPr>
            <a:r>
              <a:rPr lang="en-US"/>
              <a:t>Example:: </a:t>
            </a:r>
            <a:r>
              <a:rPr lang="en-US" i="1"/>
              <a:t>What is my nearest gas station</a:t>
            </a:r>
          </a:p>
        </p:txBody>
      </p:sp>
      <p:sp>
        <p:nvSpPr>
          <p:cNvPr id="245764" name="Line 4"/>
          <p:cNvSpPr>
            <a:spLocks noChangeShapeType="1"/>
          </p:cNvSpPr>
          <p:nvPr/>
        </p:nvSpPr>
        <p:spPr bwMode="auto">
          <a:xfrm flipV="1">
            <a:off x="866775" y="2082800"/>
            <a:ext cx="3124200" cy="3124200"/>
          </a:xfrm>
          <a:prstGeom prst="line">
            <a:avLst/>
          </a:prstGeom>
          <a:noFill/>
          <a:ln w="50800">
            <a:solidFill>
              <a:srgbClr val="FF9900"/>
            </a:solidFill>
            <a:prstDash val="dash"/>
            <a:round/>
            <a:headEnd/>
            <a:tailEnd/>
          </a:ln>
          <a:effectLst/>
        </p:spPr>
        <p:txBody>
          <a:bodyPr wrap="none" anchor="ctr"/>
          <a:lstStyle/>
          <a:p>
            <a:endParaRPr lang="en-US"/>
          </a:p>
        </p:txBody>
      </p:sp>
      <p:grpSp>
        <p:nvGrpSpPr>
          <p:cNvPr id="245765" name="Group 5"/>
          <p:cNvGrpSpPr>
            <a:grpSpLocks/>
          </p:cNvGrpSpPr>
          <p:nvPr/>
        </p:nvGrpSpPr>
        <p:grpSpPr bwMode="auto">
          <a:xfrm>
            <a:off x="-420688" y="1778000"/>
            <a:ext cx="4724401" cy="4419600"/>
            <a:chOff x="2544" y="1200"/>
            <a:chExt cx="2976" cy="2784"/>
          </a:xfrm>
        </p:grpSpPr>
        <p:sp>
          <p:nvSpPr>
            <p:cNvPr id="245766" name="Text Box 6"/>
            <p:cNvSpPr txBox="1">
              <a:spLocks noChangeArrowheads="1"/>
            </p:cNvSpPr>
            <p:nvPr/>
          </p:nvSpPr>
          <p:spPr bwMode="auto">
            <a:xfrm>
              <a:off x="2544" y="2208"/>
              <a:ext cx="1056" cy="269"/>
            </a:xfrm>
            <a:prstGeom prst="rect">
              <a:avLst/>
            </a:prstGeom>
            <a:noFill/>
            <a:ln w="38100" algn="ctr">
              <a:noFill/>
              <a:miter lim="800000"/>
              <a:headEnd/>
              <a:tailEnd/>
            </a:ln>
            <a:effectLst/>
          </p:spPr>
          <p:txBody>
            <a:bodyPr>
              <a:spAutoFit/>
            </a:bodyPr>
            <a:lstStyle/>
            <a:p>
              <a:pPr>
                <a:spcBef>
                  <a:spcPct val="50000"/>
                </a:spcBef>
              </a:pPr>
              <a:r>
                <a:rPr lang="en-US" sz="2200" b="1" i="1">
                  <a:solidFill>
                    <a:srgbClr val="E6CE1A"/>
                  </a:solidFill>
                  <a:latin typeface="Times New Roman" pitchFamily="18" charset="0"/>
                </a:rPr>
                <a:t>Service</a:t>
              </a:r>
            </a:p>
          </p:txBody>
        </p:sp>
        <p:sp>
          <p:nvSpPr>
            <p:cNvPr id="245767" name="Text Box 7"/>
            <p:cNvSpPr txBox="1">
              <a:spLocks noChangeArrowheads="1"/>
            </p:cNvSpPr>
            <p:nvPr/>
          </p:nvSpPr>
          <p:spPr bwMode="auto">
            <a:xfrm rot="-5400000">
              <a:off x="2991" y="3489"/>
              <a:ext cx="720" cy="269"/>
            </a:xfrm>
            <a:prstGeom prst="rect">
              <a:avLst/>
            </a:prstGeom>
            <a:noFill/>
            <a:ln w="38100" algn="ctr">
              <a:noFill/>
              <a:miter lim="800000"/>
              <a:headEnd/>
              <a:tailEnd/>
            </a:ln>
            <a:effectLst/>
          </p:spPr>
          <p:txBody>
            <a:bodyPr>
              <a:spAutoFit/>
            </a:bodyPr>
            <a:lstStyle/>
            <a:p>
              <a:pPr>
                <a:spcBef>
                  <a:spcPct val="50000"/>
                </a:spcBef>
              </a:pPr>
              <a:r>
                <a:rPr lang="en-US" sz="2200" b="1" i="1">
                  <a:solidFill>
                    <a:srgbClr val="E6CE1A"/>
                  </a:solidFill>
                  <a:latin typeface="Times New Roman" pitchFamily="18" charset="0"/>
                </a:rPr>
                <a:t>100%</a:t>
              </a:r>
            </a:p>
          </p:txBody>
        </p:sp>
        <p:sp>
          <p:nvSpPr>
            <p:cNvPr id="245768" name="Text Box 8"/>
            <p:cNvSpPr txBox="1">
              <a:spLocks noChangeArrowheads="1"/>
            </p:cNvSpPr>
            <p:nvPr/>
          </p:nvSpPr>
          <p:spPr bwMode="auto">
            <a:xfrm>
              <a:off x="2736" y="1248"/>
              <a:ext cx="720" cy="269"/>
            </a:xfrm>
            <a:prstGeom prst="rect">
              <a:avLst/>
            </a:prstGeom>
            <a:noFill/>
            <a:ln w="38100" algn="ctr">
              <a:noFill/>
              <a:miter lim="800000"/>
              <a:headEnd/>
              <a:tailEnd/>
            </a:ln>
            <a:effectLst/>
          </p:spPr>
          <p:txBody>
            <a:bodyPr>
              <a:spAutoFit/>
            </a:bodyPr>
            <a:lstStyle/>
            <a:p>
              <a:pPr>
                <a:spcBef>
                  <a:spcPct val="50000"/>
                </a:spcBef>
              </a:pPr>
              <a:r>
                <a:rPr lang="en-US" sz="2200" b="1" i="1">
                  <a:solidFill>
                    <a:srgbClr val="E6CE1A"/>
                  </a:solidFill>
                  <a:latin typeface="Times New Roman" pitchFamily="18" charset="0"/>
                </a:rPr>
                <a:t>100%</a:t>
              </a:r>
            </a:p>
          </p:txBody>
        </p:sp>
        <p:sp>
          <p:nvSpPr>
            <p:cNvPr id="245769" name="Text Box 9"/>
            <p:cNvSpPr txBox="1">
              <a:spLocks noChangeArrowheads="1"/>
            </p:cNvSpPr>
            <p:nvPr/>
          </p:nvSpPr>
          <p:spPr bwMode="auto">
            <a:xfrm rot="-5400000">
              <a:off x="5146" y="3417"/>
              <a:ext cx="384" cy="269"/>
            </a:xfrm>
            <a:prstGeom prst="rect">
              <a:avLst/>
            </a:prstGeom>
            <a:noFill/>
            <a:ln w="38100" algn="ctr">
              <a:noFill/>
              <a:miter lim="800000"/>
              <a:headEnd/>
              <a:tailEnd/>
            </a:ln>
            <a:effectLst/>
          </p:spPr>
          <p:txBody>
            <a:bodyPr>
              <a:spAutoFit/>
            </a:bodyPr>
            <a:lstStyle/>
            <a:p>
              <a:pPr>
                <a:spcBef>
                  <a:spcPct val="50000"/>
                </a:spcBef>
              </a:pPr>
              <a:r>
                <a:rPr lang="en-US" sz="2200" b="1" i="1">
                  <a:solidFill>
                    <a:srgbClr val="E6CE1A"/>
                  </a:solidFill>
                  <a:latin typeface="Times New Roman" pitchFamily="18" charset="0"/>
                </a:rPr>
                <a:t>0%</a:t>
              </a:r>
            </a:p>
          </p:txBody>
        </p:sp>
        <p:sp>
          <p:nvSpPr>
            <p:cNvPr id="245770" name="Rectangle 10"/>
            <p:cNvSpPr>
              <a:spLocks noChangeArrowheads="1"/>
            </p:cNvSpPr>
            <p:nvPr/>
          </p:nvSpPr>
          <p:spPr bwMode="auto">
            <a:xfrm>
              <a:off x="3360" y="1392"/>
              <a:ext cx="1968" cy="1968"/>
            </a:xfrm>
            <a:prstGeom prst="rect">
              <a:avLst/>
            </a:prstGeom>
            <a:noFill/>
            <a:ln w="6350" algn="ctr">
              <a:solidFill>
                <a:srgbClr val="FF9900"/>
              </a:solidFill>
              <a:prstDash val="dash"/>
              <a:miter lim="800000"/>
              <a:headEnd/>
              <a:tailEnd/>
            </a:ln>
            <a:effectLst/>
          </p:spPr>
          <p:txBody>
            <a:bodyPr wrap="none" anchor="ctr"/>
            <a:lstStyle/>
            <a:p>
              <a:endParaRPr lang="en-US"/>
            </a:p>
          </p:txBody>
        </p:sp>
        <p:grpSp>
          <p:nvGrpSpPr>
            <p:cNvPr id="245771" name="Group 11"/>
            <p:cNvGrpSpPr>
              <a:grpSpLocks/>
            </p:cNvGrpSpPr>
            <p:nvPr/>
          </p:nvGrpSpPr>
          <p:grpSpPr bwMode="auto">
            <a:xfrm>
              <a:off x="3360" y="1200"/>
              <a:ext cx="2160" cy="2160"/>
              <a:chOff x="624" y="1344"/>
              <a:chExt cx="2160" cy="2160"/>
            </a:xfrm>
          </p:grpSpPr>
          <p:sp>
            <p:nvSpPr>
              <p:cNvPr id="245772" name="Line 12"/>
              <p:cNvSpPr>
                <a:spLocks noChangeShapeType="1"/>
              </p:cNvSpPr>
              <p:nvPr/>
            </p:nvSpPr>
            <p:spPr bwMode="auto">
              <a:xfrm flipV="1">
                <a:off x="624" y="1344"/>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245773" name="Line 13"/>
              <p:cNvSpPr>
                <a:spLocks noChangeShapeType="1"/>
              </p:cNvSpPr>
              <p:nvPr/>
            </p:nvSpPr>
            <p:spPr bwMode="auto">
              <a:xfrm rot="5400000" flipV="1">
                <a:off x="1704" y="2424"/>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sp>
          <p:nvSpPr>
            <p:cNvPr id="245774" name="Text Box 14"/>
            <p:cNvSpPr txBox="1">
              <a:spLocks noChangeArrowheads="1"/>
            </p:cNvSpPr>
            <p:nvPr/>
          </p:nvSpPr>
          <p:spPr bwMode="auto">
            <a:xfrm>
              <a:off x="3840" y="3408"/>
              <a:ext cx="1056" cy="269"/>
            </a:xfrm>
            <a:prstGeom prst="rect">
              <a:avLst/>
            </a:prstGeom>
            <a:noFill/>
            <a:ln w="38100" algn="ctr">
              <a:noFill/>
              <a:miter lim="800000"/>
              <a:headEnd/>
              <a:tailEnd/>
            </a:ln>
            <a:effectLst/>
          </p:spPr>
          <p:txBody>
            <a:bodyPr>
              <a:spAutoFit/>
            </a:bodyPr>
            <a:lstStyle/>
            <a:p>
              <a:pPr>
                <a:spcBef>
                  <a:spcPct val="50000"/>
                </a:spcBef>
              </a:pPr>
              <a:r>
                <a:rPr lang="en-US" sz="2200" b="1" i="1">
                  <a:solidFill>
                    <a:srgbClr val="E6CE1A"/>
                  </a:solidFill>
                  <a:latin typeface="Times New Roman" pitchFamily="18" charset="0"/>
                </a:rPr>
                <a:t>Privacy</a:t>
              </a:r>
            </a:p>
          </p:txBody>
        </p:sp>
        <p:sp>
          <p:nvSpPr>
            <p:cNvPr id="245775" name="Text Box 15"/>
            <p:cNvSpPr txBox="1">
              <a:spLocks noChangeArrowheads="1"/>
            </p:cNvSpPr>
            <p:nvPr/>
          </p:nvSpPr>
          <p:spPr bwMode="auto">
            <a:xfrm>
              <a:off x="2976" y="3187"/>
              <a:ext cx="384" cy="269"/>
            </a:xfrm>
            <a:prstGeom prst="rect">
              <a:avLst/>
            </a:prstGeom>
            <a:noFill/>
            <a:ln w="38100" algn="ctr">
              <a:noFill/>
              <a:miter lim="800000"/>
              <a:headEnd/>
              <a:tailEnd/>
            </a:ln>
            <a:effectLst/>
          </p:spPr>
          <p:txBody>
            <a:bodyPr>
              <a:spAutoFit/>
            </a:bodyPr>
            <a:lstStyle/>
            <a:p>
              <a:pPr>
                <a:spcBef>
                  <a:spcPct val="50000"/>
                </a:spcBef>
              </a:pPr>
              <a:r>
                <a:rPr lang="en-US" sz="2200" b="1" i="1">
                  <a:solidFill>
                    <a:srgbClr val="E6CE1A"/>
                  </a:solidFill>
                  <a:latin typeface="Times New Roman" pitchFamily="18" charset="0"/>
                </a:rPr>
                <a:t>0%</a:t>
              </a:r>
            </a:p>
          </p:txBody>
        </p:sp>
      </p:grpSp>
      <p:cxnSp>
        <p:nvCxnSpPr>
          <p:cNvPr id="245776" name="AutoShape 16"/>
          <p:cNvCxnSpPr>
            <a:cxnSpLocks noChangeShapeType="1"/>
            <a:endCxn id="245764" idx="1"/>
          </p:cNvCxnSpPr>
          <p:nvPr/>
        </p:nvCxnSpPr>
        <p:spPr bwMode="auto">
          <a:xfrm flipV="1">
            <a:off x="866775" y="2057400"/>
            <a:ext cx="3124200" cy="3073400"/>
          </a:xfrm>
          <a:prstGeom prst="curvedConnector4">
            <a:avLst>
              <a:gd name="adj1" fmla="val 4519"/>
              <a:gd name="adj2" fmla="val 96074"/>
            </a:avLst>
          </a:prstGeom>
          <a:noFill/>
          <a:ln w="38100">
            <a:solidFill>
              <a:schemeClr val="accent1"/>
            </a:solidFill>
            <a:round/>
            <a:headEnd/>
            <a:tailEn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64"/>
                                        </p:tgtEl>
                                        <p:attrNameLst>
                                          <p:attrName>style.visibility</p:attrName>
                                        </p:attrNameLst>
                                      </p:cBhvr>
                                      <p:to>
                                        <p:strVal val="visible"/>
                                      </p:to>
                                    </p:set>
                                    <p:animEffect transition="in" filter="wipe(down)">
                                      <p:cBhvr>
                                        <p:cTn id="7" dur="500"/>
                                        <p:tgtEl>
                                          <p:spTgt spid="245764"/>
                                        </p:tgtEl>
                                      </p:cBhvr>
                                    </p:animEffect>
                                  </p:childTnLst>
                                </p:cTn>
                              </p:par>
                              <p:par>
                                <p:cTn id="8" presetID="1" presetClass="entr" presetSubtype="0" fill="hold" nodeType="withEffect">
                                  <p:stCondLst>
                                    <p:cond delay="0"/>
                                  </p:stCondLst>
                                  <p:childTnLst>
                                    <p:set>
                                      <p:cBhvr>
                                        <p:cTn id="9" dur="1" fill="hold">
                                          <p:stCondLst>
                                            <p:cond delay="0"/>
                                          </p:stCondLst>
                                        </p:cTn>
                                        <p:tgtEl>
                                          <p:spTgt spid="24576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45776"/>
                                        </p:tgtEl>
                                        <p:attrNameLst>
                                          <p:attrName>style.visibility</p:attrName>
                                        </p:attrNameLst>
                                      </p:cBhvr>
                                      <p:to>
                                        <p:strVal val="visible"/>
                                      </p:to>
                                    </p:set>
                                    <p:animEffect transition="in" filter="wipe(down)">
                                      <p:cBhvr>
                                        <p:cTn id="14" dur="500"/>
                                        <p:tgtEl>
                                          <p:spTgt spid="24577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6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245789"/>
                                        </p:tgtEl>
                                        <p:attrNameLst>
                                          <p:attrName>style.visibility</p:attrName>
                                        </p:attrNameLst>
                                      </p:cBhvr>
                                      <p:to>
                                        <p:strVal val="visible"/>
                                      </p:to>
                                    </p:set>
                                    <p:animEffect transition="in" filter="circle(out)">
                                      <p:cBhvr>
                                        <p:cTn id="25" dur="500"/>
                                        <p:tgtEl>
                                          <p:spTgt spid="24578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245790"/>
                                        </p:tgtEl>
                                        <p:attrNameLst>
                                          <p:attrName>style.visibility</p:attrName>
                                        </p:attrNameLst>
                                      </p:cBhvr>
                                      <p:to>
                                        <p:strVal val="visible"/>
                                      </p:to>
                                    </p:set>
                                    <p:animEffect transition="in" filter="circle(out)">
                                      <p:cBhvr>
                                        <p:cTn id="30" dur="500"/>
                                        <p:tgtEl>
                                          <p:spTgt spid="24579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grpId="0" nodeType="clickEffect">
                                  <p:stCondLst>
                                    <p:cond delay="0"/>
                                  </p:stCondLst>
                                  <p:childTnLst>
                                    <p:set>
                                      <p:cBhvr>
                                        <p:cTn id="34" dur="1" fill="hold">
                                          <p:stCondLst>
                                            <p:cond delay="0"/>
                                          </p:stCondLst>
                                        </p:cTn>
                                        <p:tgtEl>
                                          <p:spTgt spid="245791"/>
                                        </p:tgtEl>
                                        <p:attrNameLst>
                                          <p:attrName>style.visibility</p:attrName>
                                        </p:attrNameLst>
                                      </p:cBhvr>
                                      <p:to>
                                        <p:strVal val="visible"/>
                                      </p:to>
                                    </p:set>
                                    <p:animEffect transition="in" filter="circle(out)">
                                      <p:cBhvr>
                                        <p:cTn id="35" dur="500"/>
                                        <p:tgtEl>
                                          <p:spTgt spid="24579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245792"/>
                                        </p:tgtEl>
                                        <p:attrNameLst>
                                          <p:attrName>style.visibility</p:attrName>
                                        </p:attrNameLst>
                                      </p:cBhvr>
                                      <p:to>
                                        <p:strVal val="visible"/>
                                      </p:to>
                                    </p:set>
                                    <p:animEffect transition="in" filter="circle(out)">
                                      <p:cBhvr>
                                        <p:cTn id="40" dur="500"/>
                                        <p:tgtEl>
                                          <p:spTgt spid="245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9" grpId="0" animBg="1"/>
      <p:bldP spid="245790" grpId="0" animBg="1"/>
      <p:bldP spid="245791" grpId="0" animBg="1"/>
      <p:bldP spid="245792" grpId="0" animBg="1"/>
      <p:bldP spid="245763" grpId="0" build="p"/>
      <p:bldP spid="2457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D2B01D43-5669-489B-9A28-65D1121BD4CB}" type="slidenum">
              <a:rPr lang="en-US" altLang="ko-KR"/>
              <a:pPr/>
              <a:t>25</a:t>
            </a:fld>
            <a:endParaRPr lang="en-US" altLang="ko-KR"/>
          </a:p>
        </p:txBody>
      </p:sp>
      <p:sp>
        <p:nvSpPr>
          <p:cNvPr id="20" name="Date Placeholder 4"/>
          <p:cNvSpPr>
            <a:spLocks noGrp="1"/>
          </p:cNvSpPr>
          <p:nvPr>
            <p:ph type="dt" sz="half" idx="11"/>
          </p:nvPr>
        </p:nvSpPr>
        <p:spPr/>
        <p:txBody>
          <a:bodyPr/>
          <a:lstStyle/>
          <a:p>
            <a:r>
              <a:rPr lang="en-US"/>
              <a:t>Tutorial: ICDM 2008</a:t>
            </a:r>
            <a:endParaRPr lang="en-US" altLang="ko-KR"/>
          </a:p>
        </p:txBody>
      </p:sp>
      <p:sp>
        <p:nvSpPr>
          <p:cNvPr id="21" name="Footer Placeholder 5"/>
          <p:cNvSpPr>
            <a:spLocks noGrp="1"/>
          </p:cNvSpPr>
          <p:nvPr>
            <p:ph type="ftr" sz="quarter" idx="12"/>
          </p:nvPr>
        </p:nvSpPr>
        <p:spPr/>
        <p:txBody>
          <a:bodyPr/>
          <a:lstStyle/>
          <a:p>
            <a:r>
              <a:rPr lang="en-US" altLang="ko-KR"/>
              <a:t>Mohamed F. Mokbel</a:t>
            </a:r>
          </a:p>
        </p:txBody>
      </p:sp>
      <p:sp>
        <p:nvSpPr>
          <p:cNvPr id="366594" name="Rectangle 2"/>
          <p:cNvSpPr>
            <a:spLocks noGrp="1" noChangeArrowheads="1"/>
          </p:cNvSpPr>
          <p:nvPr>
            <p:ph type="title"/>
          </p:nvPr>
        </p:nvSpPr>
        <p:spPr>
          <a:xfrm>
            <a:off x="268288" y="55563"/>
            <a:ext cx="7491412" cy="762000"/>
          </a:xfrm>
        </p:spPr>
        <p:txBody>
          <a:bodyPr/>
          <a:lstStyle/>
          <a:p>
            <a:r>
              <a:rPr lang="en-US" sz="2800"/>
              <a:t>Service-Privacy Trade-off </a:t>
            </a:r>
            <a:br>
              <a:rPr lang="en-US" sz="2800"/>
            </a:br>
            <a:r>
              <a:rPr lang="en-US" sz="2800">
                <a:solidFill>
                  <a:schemeClr val="hlink"/>
                </a:solidFill>
              </a:rPr>
              <a:t>Case Study: Pay-per-Use Insurance</a:t>
            </a:r>
          </a:p>
        </p:txBody>
      </p:sp>
      <p:sp>
        <p:nvSpPr>
          <p:cNvPr id="366595" name="Rectangle 3"/>
          <p:cNvSpPr>
            <a:spLocks noGrp="1" noChangeArrowheads="1"/>
          </p:cNvSpPr>
          <p:nvPr>
            <p:ph type="body" idx="1"/>
          </p:nvPr>
        </p:nvSpPr>
        <p:spPr>
          <a:xfrm>
            <a:off x="231775" y="1085850"/>
            <a:ext cx="5300663" cy="5391150"/>
          </a:xfrm>
        </p:spPr>
        <p:txBody>
          <a:bodyPr/>
          <a:lstStyle/>
          <a:p>
            <a:r>
              <a:rPr lang="en-US">
                <a:solidFill>
                  <a:srgbClr val="A50021"/>
                </a:solidFill>
              </a:rPr>
              <a:t>Policy 1</a:t>
            </a:r>
            <a:r>
              <a:rPr lang="en-US" i="1">
                <a:solidFill>
                  <a:srgbClr val="A50021"/>
                </a:solidFill>
              </a:rPr>
              <a:t>.</a:t>
            </a:r>
            <a:r>
              <a:rPr lang="en-US" b="0"/>
              <a:t> Only user cumulative data, not detailed location data, will be available to the insurance company</a:t>
            </a:r>
          </a:p>
          <a:p>
            <a:endParaRPr lang="en-US" b="0"/>
          </a:p>
          <a:p>
            <a:r>
              <a:rPr lang="en-US">
                <a:solidFill>
                  <a:srgbClr val="A50021"/>
                </a:solidFill>
              </a:rPr>
              <a:t>Policy 2.</a:t>
            </a:r>
            <a:r>
              <a:rPr lang="en-US" b="0"/>
              <a:t> The insurance company has full access to the user location data without identifying information. Only cumulative data would have the identifying information. The insurance company is allowed to sell anonymized data to third parties. </a:t>
            </a:r>
            <a:r>
              <a:rPr lang="en-US" b="0">
                <a:solidFill>
                  <a:srgbClr val="CC0000"/>
                </a:solidFill>
              </a:rPr>
              <a:t>This policy is offered with five percent discount.</a:t>
            </a:r>
          </a:p>
        </p:txBody>
      </p:sp>
      <p:pic>
        <p:nvPicPr>
          <p:cNvPr id="366596" name="Picture 4" descr="j0398523[1]"/>
          <p:cNvPicPr>
            <a:picLocks noChangeAspect="1" noChangeArrowheads="1"/>
          </p:cNvPicPr>
          <p:nvPr/>
        </p:nvPicPr>
        <p:blipFill>
          <a:blip r:embed="rId3"/>
          <a:srcRect/>
          <a:stretch>
            <a:fillRect/>
          </a:stretch>
        </p:blipFill>
        <p:spPr bwMode="auto">
          <a:xfrm>
            <a:off x="5418138" y="5426075"/>
            <a:ext cx="960437" cy="474663"/>
          </a:xfrm>
          <a:prstGeom prst="rect">
            <a:avLst/>
          </a:prstGeom>
          <a:noFill/>
        </p:spPr>
      </p:pic>
      <p:pic>
        <p:nvPicPr>
          <p:cNvPr id="366597" name="Picture 5" descr="j0398455[1]"/>
          <p:cNvPicPr>
            <a:picLocks noChangeAspect="1" noChangeArrowheads="1"/>
          </p:cNvPicPr>
          <p:nvPr/>
        </p:nvPicPr>
        <p:blipFill>
          <a:blip r:embed="rId4"/>
          <a:srcRect/>
          <a:stretch>
            <a:fillRect/>
          </a:stretch>
        </p:blipFill>
        <p:spPr bwMode="auto">
          <a:xfrm>
            <a:off x="7837488" y="5310188"/>
            <a:ext cx="995362" cy="512762"/>
          </a:xfrm>
          <a:prstGeom prst="rect">
            <a:avLst/>
          </a:prstGeom>
          <a:noFill/>
        </p:spPr>
      </p:pic>
      <p:pic>
        <p:nvPicPr>
          <p:cNvPr id="366598" name="Picture 6" descr="j0318254[1]"/>
          <p:cNvPicPr>
            <a:picLocks noChangeAspect="1" noChangeArrowheads="1"/>
          </p:cNvPicPr>
          <p:nvPr/>
        </p:nvPicPr>
        <p:blipFill>
          <a:blip r:embed="rId5"/>
          <a:srcRect/>
          <a:stretch>
            <a:fillRect/>
          </a:stretch>
        </p:blipFill>
        <p:spPr bwMode="auto">
          <a:xfrm>
            <a:off x="6684963" y="5273675"/>
            <a:ext cx="811212" cy="920750"/>
          </a:xfrm>
          <a:prstGeom prst="rect">
            <a:avLst/>
          </a:prstGeom>
          <a:noFill/>
        </p:spPr>
      </p:pic>
      <p:grpSp>
        <p:nvGrpSpPr>
          <p:cNvPr id="366602" name="Group 10"/>
          <p:cNvGrpSpPr>
            <a:grpSpLocks/>
          </p:cNvGrpSpPr>
          <p:nvPr/>
        </p:nvGrpSpPr>
        <p:grpSpPr bwMode="auto">
          <a:xfrm>
            <a:off x="5953125" y="3390900"/>
            <a:ext cx="2574925" cy="822325"/>
            <a:chOff x="3388" y="2329"/>
            <a:chExt cx="1622" cy="518"/>
          </a:xfrm>
        </p:grpSpPr>
        <p:sp>
          <p:nvSpPr>
            <p:cNvPr id="366600" name="AutoShape 8"/>
            <p:cNvSpPr>
              <a:spLocks noChangeArrowheads="1"/>
            </p:cNvSpPr>
            <p:nvPr/>
          </p:nvSpPr>
          <p:spPr bwMode="auto">
            <a:xfrm>
              <a:off x="3413" y="2354"/>
              <a:ext cx="1596" cy="483"/>
            </a:xfrm>
            <a:prstGeom prst="roundRect">
              <a:avLst>
                <a:gd name="adj" fmla="val 16667"/>
              </a:avLst>
            </a:prstGeom>
            <a:gradFill rotWithShape="1">
              <a:gsLst>
                <a:gs pos="0">
                  <a:srgbClr val="FFCC00">
                    <a:gamma/>
                    <a:shade val="46275"/>
                    <a:invGamma/>
                  </a:srgbClr>
                </a:gs>
                <a:gs pos="50000">
                  <a:srgbClr val="FFCC00"/>
                </a:gs>
                <a:gs pos="100000">
                  <a:srgbClr val="FFCC00">
                    <a:gamma/>
                    <a:shade val="46275"/>
                    <a:invGamma/>
                  </a:srgbClr>
                </a:gs>
              </a:gsLst>
              <a:lin ang="0" scaled="1"/>
            </a:gradFill>
            <a:ln w="38100" algn="ctr">
              <a:solidFill>
                <a:srgbClr val="A50021"/>
              </a:solidFill>
              <a:round/>
              <a:headEnd/>
              <a:tailEnd/>
            </a:ln>
            <a:effectLst/>
          </p:spPr>
          <p:txBody>
            <a:bodyPr wrap="none" anchor="ctr"/>
            <a:lstStyle/>
            <a:p>
              <a:endParaRPr lang="en-US"/>
            </a:p>
          </p:txBody>
        </p:sp>
        <p:sp>
          <p:nvSpPr>
            <p:cNvPr id="366599" name="Text Box 7"/>
            <p:cNvSpPr txBox="1">
              <a:spLocks noChangeArrowheads="1"/>
            </p:cNvSpPr>
            <p:nvPr/>
          </p:nvSpPr>
          <p:spPr bwMode="auto">
            <a:xfrm>
              <a:off x="3388" y="2329"/>
              <a:ext cx="1622" cy="518"/>
            </a:xfrm>
            <a:prstGeom prst="rect">
              <a:avLst/>
            </a:prstGeom>
            <a:noFill/>
            <a:ln w="38100" algn="ctr">
              <a:noFill/>
              <a:miter lim="800000"/>
              <a:headEnd/>
              <a:tailEnd/>
            </a:ln>
            <a:effectLst/>
          </p:spPr>
          <p:txBody>
            <a:bodyPr>
              <a:spAutoFit/>
            </a:bodyPr>
            <a:lstStyle/>
            <a:p>
              <a:pPr>
                <a:spcBef>
                  <a:spcPct val="50000"/>
                </a:spcBef>
              </a:pPr>
              <a:r>
                <a:rPr lang="en-US">
                  <a:latin typeface="Times New Roman" pitchFamily="18" charset="0"/>
                </a:rPr>
                <a:t>Telematics Service Provider</a:t>
              </a:r>
            </a:p>
          </p:txBody>
        </p:sp>
      </p:grpSp>
      <p:sp>
        <p:nvSpPr>
          <p:cNvPr id="366603" name="Line 11"/>
          <p:cNvSpPr>
            <a:spLocks noChangeShapeType="1"/>
          </p:cNvSpPr>
          <p:nvPr/>
        </p:nvSpPr>
        <p:spPr bwMode="auto">
          <a:xfrm flipV="1">
            <a:off x="6108700" y="4351338"/>
            <a:ext cx="614363" cy="806450"/>
          </a:xfrm>
          <a:prstGeom prst="line">
            <a:avLst/>
          </a:prstGeom>
          <a:noFill/>
          <a:ln w="38100">
            <a:solidFill>
              <a:srgbClr val="A50021"/>
            </a:solidFill>
            <a:round/>
            <a:headEnd/>
            <a:tailEnd type="stealth" w="lg" len="lg"/>
          </a:ln>
          <a:effectLst/>
        </p:spPr>
        <p:txBody>
          <a:bodyPr wrap="none" anchor="ctr"/>
          <a:lstStyle/>
          <a:p>
            <a:endParaRPr lang="en-US"/>
          </a:p>
        </p:txBody>
      </p:sp>
      <p:sp>
        <p:nvSpPr>
          <p:cNvPr id="366604" name="Line 12"/>
          <p:cNvSpPr>
            <a:spLocks noChangeShapeType="1"/>
          </p:cNvSpPr>
          <p:nvPr/>
        </p:nvSpPr>
        <p:spPr bwMode="auto">
          <a:xfrm flipH="1" flipV="1">
            <a:off x="7721600" y="4351338"/>
            <a:ext cx="614363" cy="806450"/>
          </a:xfrm>
          <a:prstGeom prst="line">
            <a:avLst/>
          </a:prstGeom>
          <a:noFill/>
          <a:ln w="38100">
            <a:solidFill>
              <a:srgbClr val="A50021"/>
            </a:solidFill>
            <a:round/>
            <a:headEnd/>
            <a:tailEnd type="stealth" w="lg" len="lg"/>
          </a:ln>
          <a:effectLst/>
        </p:spPr>
        <p:txBody>
          <a:bodyPr wrap="none" anchor="ctr"/>
          <a:lstStyle/>
          <a:p>
            <a:endParaRPr lang="en-US"/>
          </a:p>
        </p:txBody>
      </p:sp>
      <p:sp>
        <p:nvSpPr>
          <p:cNvPr id="366605" name="Line 13"/>
          <p:cNvSpPr>
            <a:spLocks noChangeShapeType="1"/>
          </p:cNvSpPr>
          <p:nvPr/>
        </p:nvSpPr>
        <p:spPr bwMode="auto">
          <a:xfrm flipV="1">
            <a:off x="7221538" y="4351338"/>
            <a:ext cx="0" cy="882650"/>
          </a:xfrm>
          <a:prstGeom prst="line">
            <a:avLst/>
          </a:prstGeom>
          <a:noFill/>
          <a:ln w="38100">
            <a:solidFill>
              <a:srgbClr val="A50021"/>
            </a:solidFill>
            <a:round/>
            <a:headEnd/>
            <a:tailEnd type="stealth" w="lg" len="lg"/>
          </a:ln>
          <a:effectLst/>
        </p:spPr>
        <p:txBody>
          <a:bodyPr wrap="none" anchor="ctr"/>
          <a:lstStyle/>
          <a:p>
            <a:endParaRPr lang="en-US"/>
          </a:p>
        </p:txBody>
      </p:sp>
      <p:pic>
        <p:nvPicPr>
          <p:cNvPr id="366606" name="Picture 14" descr="j0334614[1]"/>
          <p:cNvPicPr>
            <a:picLocks noChangeAspect="1" noChangeArrowheads="1"/>
          </p:cNvPicPr>
          <p:nvPr/>
        </p:nvPicPr>
        <p:blipFill>
          <a:blip r:embed="rId6"/>
          <a:srcRect/>
          <a:stretch>
            <a:fillRect/>
          </a:stretch>
        </p:blipFill>
        <p:spPr bwMode="auto">
          <a:xfrm>
            <a:off x="6765925" y="1393825"/>
            <a:ext cx="917575" cy="674688"/>
          </a:xfrm>
          <a:prstGeom prst="rect">
            <a:avLst/>
          </a:prstGeom>
          <a:noFill/>
        </p:spPr>
      </p:pic>
      <p:pic>
        <p:nvPicPr>
          <p:cNvPr id="366607" name="Picture 15" descr="j0251365[1]"/>
          <p:cNvPicPr>
            <a:picLocks noChangeAspect="1" noChangeArrowheads="1"/>
          </p:cNvPicPr>
          <p:nvPr/>
        </p:nvPicPr>
        <p:blipFill>
          <a:blip r:embed="rId7"/>
          <a:srcRect/>
          <a:stretch>
            <a:fillRect/>
          </a:stretch>
        </p:blipFill>
        <p:spPr bwMode="auto">
          <a:xfrm>
            <a:off x="7989888" y="1255713"/>
            <a:ext cx="904875" cy="906462"/>
          </a:xfrm>
          <a:prstGeom prst="rect">
            <a:avLst/>
          </a:prstGeom>
          <a:noFill/>
        </p:spPr>
      </p:pic>
      <p:pic>
        <p:nvPicPr>
          <p:cNvPr id="366608" name="Picture 16" descr="j0339306[1]"/>
          <p:cNvPicPr>
            <a:picLocks noChangeAspect="1" noChangeArrowheads="1"/>
          </p:cNvPicPr>
          <p:nvPr/>
        </p:nvPicPr>
        <p:blipFill>
          <a:blip r:embed="rId8"/>
          <a:srcRect/>
          <a:stretch>
            <a:fillRect/>
          </a:stretch>
        </p:blipFill>
        <p:spPr bwMode="auto">
          <a:xfrm>
            <a:off x="5586413" y="1255713"/>
            <a:ext cx="906462" cy="906462"/>
          </a:xfrm>
          <a:prstGeom prst="rect">
            <a:avLst/>
          </a:prstGeom>
          <a:noFill/>
        </p:spPr>
      </p:pic>
      <p:sp>
        <p:nvSpPr>
          <p:cNvPr id="366609" name="Line 17"/>
          <p:cNvSpPr>
            <a:spLocks noChangeShapeType="1"/>
          </p:cNvSpPr>
          <p:nvPr/>
        </p:nvSpPr>
        <p:spPr bwMode="auto">
          <a:xfrm flipV="1">
            <a:off x="7643813" y="2354263"/>
            <a:ext cx="614362" cy="806450"/>
          </a:xfrm>
          <a:prstGeom prst="line">
            <a:avLst/>
          </a:prstGeom>
          <a:noFill/>
          <a:ln w="38100">
            <a:solidFill>
              <a:srgbClr val="A50021"/>
            </a:solidFill>
            <a:round/>
            <a:headEnd/>
            <a:tailEnd type="stealth" w="lg" len="lg"/>
          </a:ln>
          <a:effectLst/>
        </p:spPr>
        <p:txBody>
          <a:bodyPr wrap="none" anchor="ctr"/>
          <a:lstStyle/>
          <a:p>
            <a:endParaRPr lang="en-US"/>
          </a:p>
        </p:txBody>
      </p:sp>
      <p:sp>
        <p:nvSpPr>
          <p:cNvPr id="366610" name="Line 18"/>
          <p:cNvSpPr>
            <a:spLocks noChangeShapeType="1"/>
          </p:cNvSpPr>
          <p:nvPr/>
        </p:nvSpPr>
        <p:spPr bwMode="auto">
          <a:xfrm flipH="1" flipV="1">
            <a:off x="6261100" y="2354263"/>
            <a:ext cx="614363" cy="806450"/>
          </a:xfrm>
          <a:prstGeom prst="line">
            <a:avLst/>
          </a:prstGeom>
          <a:noFill/>
          <a:ln w="38100">
            <a:solidFill>
              <a:srgbClr val="A50021"/>
            </a:solidFill>
            <a:round/>
            <a:headEnd/>
            <a:tailEnd type="stealth" w="lg" len="lg"/>
          </a:ln>
          <a:effectLst/>
        </p:spPr>
        <p:txBody>
          <a:bodyPr wrap="none" anchor="ctr"/>
          <a:lstStyle/>
          <a:p>
            <a:endParaRPr lang="en-US"/>
          </a:p>
        </p:txBody>
      </p:sp>
      <p:sp>
        <p:nvSpPr>
          <p:cNvPr id="366611" name="Line 19"/>
          <p:cNvSpPr>
            <a:spLocks noChangeShapeType="1"/>
          </p:cNvSpPr>
          <p:nvPr/>
        </p:nvSpPr>
        <p:spPr bwMode="auto">
          <a:xfrm flipV="1">
            <a:off x="7259638" y="2276475"/>
            <a:ext cx="0" cy="882650"/>
          </a:xfrm>
          <a:prstGeom prst="line">
            <a:avLst/>
          </a:prstGeom>
          <a:noFill/>
          <a:ln w="38100">
            <a:solidFill>
              <a:srgbClr val="A50021"/>
            </a:solidFill>
            <a:round/>
            <a:headEnd/>
            <a:tailEnd type="stealth" w="lg"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BFD81D46-CB88-4254-9C22-D756A3E974A9}" type="slidenum">
              <a:rPr lang="en-US" altLang="ko-KR"/>
              <a:pPr/>
              <a:t>26</a:t>
            </a:fld>
            <a:endParaRPr lang="en-US" altLang="ko-KR"/>
          </a:p>
        </p:txBody>
      </p:sp>
      <p:sp>
        <p:nvSpPr>
          <p:cNvPr id="20" name="Date Placeholder 4"/>
          <p:cNvSpPr>
            <a:spLocks noGrp="1"/>
          </p:cNvSpPr>
          <p:nvPr>
            <p:ph type="dt" sz="half" idx="11"/>
          </p:nvPr>
        </p:nvSpPr>
        <p:spPr/>
        <p:txBody>
          <a:bodyPr/>
          <a:lstStyle/>
          <a:p>
            <a:r>
              <a:rPr lang="en-US"/>
              <a:t>Tutorial: ICDM 2008</a:t>
            </a:r>
            <a:endParaRPr lang="en-US" altLang="ko-KR"/>
          </a:p>
        </p:txBody>
      </p:sp>
      <p:sp>
        <p:nvSpPr>
          <p:cNvPr id="21" name="Footer Placeholder 5"/>
          <p:cNvSpPr>
            <a:spLocks noGrp="1"/>
          </p:cNvSpPr>
          <p:nvPr>
            <p:ph type="ftr" sz="quarter" idx="12"/>
          </p:nvPr>
        </p:nvSpPr>
        <p:spPr/>
        <p:txBody>
          <a:bodyPr/>
          <a:lstStyle/>
          <a:p>
            <a:r>
              <a:rPr lang="en-US" altLang="ko-KR"/>
              <a:t>Mohamed F. Mokbel</a:t>
            </a:r>
          </a:p>
        </p:txBody>
      </p:sp>
      <p:sp>
        <p:nvSpPr>
          <p:cNvPr id="367618" name="Rectangle 2"/>
          <p:cNvSpPr>
            <a:spLocks noGrp="1" noChangeArrowheads="1"/>
          </p:cNvSpPr>
          <p:nvPr>
            <p:ph type="title"/>
          </p:nvPr>
        </p:nvSpPr>
        <p:spPr>
          <a:xfrm>
            <a:off x="268288" y="55563"/>
            <a:ext cx="7491412" cy="762000"/>
          </a:xfrm>
        </p:spPr>
        <p:txBody>
          <a:bodyPr/>
          <a:lstStyle/>
          <a:p>
            <a:r>
              <a:rPr lang="en-US" sz="2800"/>
              <a:t>Service-Privacy Trade-off </a:t>
            </a:r>
            <a:br>
              <a:rPr lang="en-US" sz="2800"/>
            </a:br>
            <a:r>
              <a:rPr lang="en-US" sz="2800">
                <a:solidFill>
                  <a:schemeClr val="hlink"/>
                </a:solidFill>
              </a:rPr>
              <a:t>Case Study: Pay-per-Use Insurance</a:t>
            </a:r>
          </a:p>
        </p:txBody>
      </p:sp>
      <p:sp>
        <p:nvSpPr>
          <p:cNvPr id="367619" name="Rectangle 3"/>
          <p:cNvSpPr>
            <a:spLocks noGrp="1" noChangeArrowheads="1"/>
          </p:cNvSpPr>
          <p:nvPr>
            <p:ph type="body" idx="1"/>
          </p:nvPr>
        </p:nvSpPr>
        <p:spPr>
          <a:xfrm>
            <a:off x="231775" y="1149350"/>
            <a:ext cx="5300663" cy="5391150"/>
          </a:xfrm>
        </p:spPr>
        <p:txBody>
          <a:bodyPr/>
          <a:lstStyle/>
          <a:p>
            <a:pPr>
              <a:buFont typeface="Wingdings" pitchFamily="2" charset="2"/>
              <a:buAutoNum type="arabicPeriod" startAt="3"/>
            </a:pPr>
            <a:r>
              <a:rPr lang="en-US" dirty="0">
                <a:solidFill>
                  <a:srgbClr val="A50021"/>
                </a:solidFill>
              </a:rPr>
              <a:t>Policy 3</a:t>
            </a:r>
            <a:r>
              <a:rPr lang="en-US" i="1" dirty="0">
                <a:solidFill>
                  <a:srgbClr val="A50021"/>
                </a:solidFill>
              </a:rPr>
              <a:t>.</a:t>
            </a:r>
            <a:r>
              <a:rPr lang="en-US" b="0" dirty="0"/>
              <a:t> The insurance company has full access to the user driving and personal information. The insurance company is not allowed to </a:t>
            </a:r>
            <a:r>
              <a:rPr lang="en-US" b="0" dirty="0" smtClean="0"/>
              <a:t>share this </a:t>
            </a:r>
            <a:r>
              <a:rPr lang="en-US" b="0" dirty="0"/>
              <a:t>data with others. </a:t>
            </a:r>
            <a:r>
              <a:rPr lang="en-US" b="0" dirty="0">
                <a:solidFill>
                  <a:srgbClr val="CC0000"/>
                </a:solidFill>
              </a:rPr>
              <a:t>This policy is offered with ten percent discount.</a:t>
            </a:r>
          </a:p>
          <a:p>
            <a:pPr>
              <a:buFont typeface="Wingdings" pitchFamily="2" charset="2"/>
              <a:buAutoNum type="arabicPeriod" startAt="3"/>
            </a:pPr>
            <a:endParaRPr lang="en-US" b="0" dirty="0"/>
          </a:p>
          <a:p>
            <a:pPr>
              <a:buFont typeface="Wingdings" pitchFamily="2" charset="2"/>
              <a:buAutoNum type="arabicPeriod" startAt="3"/>
            </a:pPr>
            <a:r>
              <a:rPr lang="en-US" dirty="0">
                <a:solidFill>
                  <a:srgbClr val="A50021"/>
                </a:solidFill>
              </a:rPr>
              <a:t>Policy 4.</a:t>
            </a:r>
            <a:r>
              <a:rPr lang="en-US" b="0" dirty="0"/>
              <a:t> The insurance company and third parties would have full access to the user driving and personal information. </a:t>
            </a:r>
            <a:r>
              <a:rPr lang="en-US" b="0" dirty="0">
                <a:solidFill>
                  <a:srgbClr val="CC0000"/>
                </a:solidFill>
              </a:rPr>
              <a:t>This policy is offered with fifteen percent discount.</a:t>
            </a:r>
          </a:p>
          <a:p>
            <a:pPr>
              <a:buFont typeface="Wingdings" pitchFamily="2" charset="2"/>
              <a:buAutoNum type="arabicPeriod" startAt="3"/>
            </a:pPr>
            <a:endParaRPr lang="en-US" b="0" dirty="0">
              <a:solidFill>
                <a:srgbClr val="CC0000"/>
              </a:solidFill>
            </a:endParaRPr>
          </a:p>
        </p:txBody>
      </p:sp>
      <p:pic>
        <p:nvPicPr>
          <p:cNvPr id="367620" name="Picture 4" descr="j0398523[1]"/>
          <p:cNvPicPr>
            <a:picLocks noChangeAspect="1" noChangeArrowheads="1"/>
          </p:cNvPicPr>
          <p:nvPr/>
        </p:nvPicPr>
        <p:blipFill>
          <a:blip r:embed="rId3"/>
          <a:srcRect/>
          <a:stretch>
            <a:fillRect/>
          </a:stretch>
        </p:blipFill>
        <p:spPr bwMode="auto">
          <a:xfrm>
            <a:off x="5418138" y="5426075"/>
            <a:ext cx="960437" cy="474663"/>
          </a:xfrm>
          <a:prstGeom prst="rect">
            <a:avLst/>
          </a:prstGeom>
          <a:noFill/>
        </p:spPr>
      </p:pic>
      <p:pic>
        <p:nvPicPr>
          <p:cNvPr id="367621" name="Picture 5" descr="j0398455[1]"/>
          <p:cNvPicPr>
            <a:picLocks noChangeAspect="1" noChangeArrowheads="1"/>
          </p:cNvPicPr>
          <p:nvPr/>
        </p:nvPicPr>
        <p:blipFill>
          <a:blip r:embed="rId4"/>
          <a:srcRect/>
          <a:stretch>
            <a:fillRect/>
          </a:stretch>
        </p:blipFill>
        <p:spPr bwMode="auto">
          <a:xfrm>
            <a:off x="7837488" y="5310188"/>
            <a:ext cx="995362" cy="512762"/>
          </a:xfrm>
          <a:prstGeom prst="rect">
            <a:avLst/>
          </a:prstGeom>
          <a:noFill/>
        </p:spPr>
      </p:pic>
      <p:pic>
        <p:nvPicPr>
          <p:cNvPr id="367622" name="Picture 6" descr="j0318254[1]"/>
          <p:cNvPicPr>
            <a:picLocks noChangeAspect="1" noChangeArrowheads="1"/>
          </p:cNvPicPr>
          <p:nvPr/>
        </p:nvPicPr>
        <p:blipFill>
          <a:blip r:embed="rId5"/>
          <a:srcRect/>
          <a:stretch>
            <a:fillRect/>
          </a:stretch>
        </p:blipFill>
        <p:spPr bwMode="auto">
          <a:xfrm>
            <a:off x="6684963" y="5273675"/>
            <a:ext cx="811212" cy="920750"/>
          </a:xfrm>
          <a:prstGeom prst="rect">
            <a:avLst/>
          </a:prstGeom>
          <a:noFill/>
        </p:spPr>
      </p:pic>
      <p:grpSp>
        <p:nvGrpSpPr>
          <p:cNvPr id="367623" name="Group 7"/>
          <p:cNvGrpSpPr>
            <a:grpSpLocks/>
          </p:cNvGrpSpPr>
          <p:nvPr/>
        </p:nvGrpSpPr>
        <p:grpSpPr bwMode="auto">
          <a:xfrm>
            <a:off x="5953125" y="3390900"/>
            <a:ext cx="2574925" cy="822325"/>
            <a:chOff x="3388" y="2329"/>
            <a:chExt cx="1622" cy="518"/>
          </a:xfrm>
        </p:grpSpPr>
        <p:sp>
          <p:nvSpPr>
            <p:cNvPr id="367624" name="AutoShape 8"/>
            <p:cNvSpPr>
              <a:spLocks noChangeArrowheads="1"/>
            </p:cNvSpPr>
            <p:nvPr/>
          </p:nvSpPr>
          <p:spPr bwMode="auto">
            <a:xfrm>
              <a:off x="3413" y="2354"/>
              <a:ext cx="1596" cy="483"/>
            </a:xfrm>
            <a:prstGeom prst="roundRect">
              <a:avLst>
                <a:gd name="adj" fmla="val 16667"/>
              </a:avLst>
            </a:prstGeom>
            <a:gradFill rotWithShape="1">
              <a:gsLst>
                <a:gs pos="0">
                  <a:srgbClr val="FFCC00">
                    <a:gamma/>
                    <a:shade val="46275"/>
                    <a:invGamma/>
                  </a:srgbClr>
                </a:gs>
                <a:gs pos="50000">
                  <a:srgbClr val="FFCC00"/>
                </a:gs>
                <a:gs pos="100000">
                  <a:srgbClr val="FFCC00">
                    <a:gamma/>
                    <a:shade val="46275"/>
                    <a:invGamma/>
                  </a:srgbClr>
                </a:gs>
              </a:gsLst>
              <a:lin ang="0" scaled="1"/>
            </a:gradFill>
            <a:ln w="38100" algn="ctr">
              <a:solidFill>
                <a:srgbClr val="A50021"/>
              </a:solidFill>
              <a:round/>
              <a:headEnd/>
              <a:tailEnd/>
            </a:ln>
            <a:effectLst/>
          </p:spPr>
          <p:txBody>
            <a:bodyPr wrap="none" anchor="ctr"/>
            <a:lstStyle/>
            <a:p>
              <a:endParaRPr lang="en-US"/>
            </a:p>
          </p:txBody>
        </p:sp>
        <p:sp>
          <p:nvSpPr>
            <p:cNvPr id="367625" name="Text Box 9"/>
            <p:cNvSpPr txBox="1">
              <a:spLocks noChangeArrowheads="1"/>
            </p:cNvSpPr>
            <p:nvPr/>
          </p:nvSpPr>
          <p:spPr bwMode="auto">
            <a:xfrm>
              <a:off x="3388" y="2329"/>
              <a:ext cx="1622" cy="518"/>
            </a:xfrm>
            <a:prstGeom prst="rect">
              <a:avLst/>
            </a:prstGeom>
            <a:noFill/>
            <a:ln w="38100" algn="ctr">
              <a:noFill/>
              <a:miter lim="800000"/>
              <a:headEnd/>
              <a:tailEnd/>
            </a:ln>
            <a:effectLst/>
          </p:spPr>
          <p:txBody>
            <a:bodyPr>
              <a:spAutoFit/>
            </a:bodyPr>
            <a:lstStyle/>
            <a:p>
              <a:pPr>
                <a:spcBef>
                  <a:spcPct val="50000"/>
                </a:spcBef>
              </a:pPr>
              <a:r>
                <a:rPr lang="en-US">
                  <a:latin typeface="Times New Roman" pitchFamily="18" charset="0"/>
                </a:rPr>
                <a:t>Telematics Service Provider</a:t>
              </a:r>
            </a:p>
          </p:txBody>
        </p:sp>
      </p:grpSp>
      <p:sp>
        <p:nvSpPr>
          <p:cNvPr id="367626" name="Line 10"/>
          <p:cNvSpPr>
            <a:spLocks noChangeShapeType="1"/>
          </p:cNvSpPr>
          <p:nvPr/>
        </p:nvSpPr>
        <p:spPr bwMode="auto">
          <a:xfrm flipV="1">
            <a:off x="6108700" y="4351338"/>
            <a:ext cx="614363" cy="806450"/>
          </a:xfrm>
          <a:prstGeom prst="line">
            <a:avLst/>
          </a:prstGeom>
          <a:noFill/>
          <a:ln w="38100">
            <a:solidFill>
              <a:srgbClr val="A50021"/>
            </a:solidFill>
            <a:round/>
            <a:headEnd/>
            <a:tailEnd type="stealth" w="lg" len="lg"/>
          </a:ln>
          <a:effectLst/>
        </p:spPr>
        <p:txBody>
          <a:bodyPr wrap="none" anchor="ctr"/>
          <a:lstStyle/>
          <a:p>
            <a:endParaRPr lang="en-US"/>
          </a:p>
        </p:txBody>
      </p:sp>
      <p:sp>
        <p:nvSpPr>
          <p:cNvPr id="367627" name="Line 11"/>
          <p:cNvSpPr>
            <a:spLocks noChangeShapeType="1"/>
          </p:cNvSpPr>
          <p:nvPr/>
        </p:nvSpPr>
        <p:spPr bwMode="auto">
          <a:xfrm flipH="1" flipV="1">
            <a:off x="7721600" y="4351338"/>
            <a:ext cx="614363" cy="806450"/>
          </a:xfrm>
          <a:prstGeom prst="line">
            <a:avLst/>
          </a:prstGeom>
          <a:noFill/>
          <a:ln w="38100">
            <a:solidFill>
              <a:srgbClr val="A50021"/>
            </a:solidFill>
            <a:round/>
            <a:headEnd/>
            <a:tailEnd type="stealth" w="lg" len="lg"/>
          </a:ln>
          <a:effectLst/>
        </p:spPr>
        <p:txBody>
          <a:bodyPr wrap="none" anchor="ctr"/>
          <a:lstStyle/>
          <a:p>
            <a:endParaRPr lang="en-US"/>
          </a:p>
        </p:txBody>
      </p:sp>
      <p:sp>
        <p:nvSpPr>
          <p:cNvPr id="367628" name="Line 12"/>
          <p:cNvSpPr>
            <a:spLocks noChangeShapeType="1"/>
          </p:cNvSpPr>
          <p:nvPr/>
        </p:nvSpPr>
        <p:spPr bwMode="auto">
          <a:xfrm flipV="1">
            <a:off x="7221538" y="4351338"/>
            <a:ext cx="0" cy="882650"/>
          </a:xfrm>
          <a:prstGeom prst="line">
            <a:avLst/>
          </a:prstGeom>
          <a:noFill/>
          <a:ln w="38100">
            <a:solidFill>
              <a:srgbClr val="A50021"/>
            </a:solidFill>
            <a:round/>
            <a:headEnd/>
            <a:tailEnd type="stealth" w="lg" len="lg"/>
          </a:ln>
          <a:effectLst/>
        </p:spPr>
        <p:txBody>
          <a:bodyPr wrap="none" anchor="ctr"/>
          <a:lstStyle/>
          <a:p>
            <a:endParaRPr lang="en-US"/>
          </a:p>
        </p:txBody>
      </p:sp>
      <p:pic>
        <p:nvPicPr>
          <p:cNvPr id="367629" name="Picture 13" descr="j0334614[1]"/>
          <p:cNvPicPr>
            <a:picLocks noChangeAspect="1" noChangeArrowheads="1"/>
          </p:cNvPicPr>
          <p:nvPr/>
        </p:nvPicPr>
        <p:blipFill>
          <a:blip r:embed="rId6"/>
          <a:srcRect/>
          <a:stretch>
            <a:fillRect/>
          </a:stretch>
        </p:blipFill>
        <p:spPr bwMode="auto">
          <a:xfrm>
            <a:off x="6765925" y="1393825"/>
            <a:ext cx="917575" cy="674688"/>
          </a:xfrm>
          <a:prstGeom prst="rect">
            <a:avLst/>
          </a:prstGeom>
          <a:noFill/>
        </p:spPr>
      </p:pic>
      <p:pic>
        <p:nvPicPr>
          <p:cNvPr id="367630" name="Picture 14" descr="j0251365[1]"/>
          <p:cNvPicPr>
            <a:picLocks noChangeAspect="1" noChangeArrowheads="1"/>
          </p:cNvPicPr>
          <p:nvPr/>
        </p:nvPicPr>
        <p:blipFill>
          <a:blip r:embed="rId7"/>
          <a:srcRect/>
          <a:stretch>
            <a:fillRect/>
          </a:stretch>
        </p:blipFill>
        <p:spPr bwMode="auto">
          <a:xfrm>
            <a:off x="7989888" y="1255713"/>
            <a:ext cx="904875" cy="906462"/>
          </a:xfrm>
          <a:prstGeom prst="rect">
            <a:avLst/>
          </a:prstGeom>
          <a:noFill/>
        </p:spPr>
      </p:pic>
      <p:pic>
        <p:nvPicPr>
          <p:cNvPr id="367631" name="Picture 15" descr="j0339306[1]"/>
          <p:cNvPicPr>
            <a:picLocks noChangeAspect="1" noChangeArrowheads="1"/>
          </p:cNvPicPr>
          <p:nvPr/>
        </p:nvPicPr>
        <p:blipFill>
          <a:blip r:embed="rId8"/>
          <a:srcRect/>
          <a:stretch>
            <a:fillRect/>
          </a:stretch>
        </p:blipFill>
        <p:spPr bwMode="auto">
          <a:xfrm>
            <a:off x="5586413" y="1255713"/>
            <a:ext cx="906462" cy="906462"/>
          </a:xfrm>
          <a:prstGeom prst="rect">
            <a:avLst/>
          </a:prstGeom>
          <a:noFill/>
        </p:spPr>
      </p:pic>
      <p:sp>
        <p:nvSpPr>
          <p:cNvPr id="367632" name="Line 16"/>
          <p:cNvSpPr>
            <a:spLocks noChangeShapeType="1"/>
          </p:cNvSpPr>
          <p:nvPr/>
        </p:nvSpPr>
        <p:spPr bwMode="auto">
          <a:xfrm flipV="1">
            <a:off x="7643813" y="2354263"/>
            <a:ext cx="614362" cy="806450"/>
          </a:xfrm>
          <a:prstGeom prst="line">
            <a:avLst/>
          </a:prstGeom>
          <a:noFill/>
          <a:ln w="38100">
            <a:solidFill>
              <a:srgbClr val="A50021"/>
            </a:solidFill>
            <a:round/>
            <a:headEnd/>
            <a:tailEnd type="stealth" w="lg" len="lg"/>
          </a:ln>
          <a:effectLst/>
        </p:spPr>
        <p:txBody>
          <a:bodyPr wrap="none" anchor="ctr"/>
          <a:lstStyle/>
          <a:p>
            <a:endParaRPr lang="en-US"/>
          </a:p>
        </p:txBody>
      </p:sp>
      <p:sp>
        <p:nvSpPr>
          <p:cNvPr id="367633" name="Line 17"/>
          <p:cNvSpPr>
            <a:spLocks noChangeShapeType="1"/>
          </p:cNvSpPr>
          <p:nvPr/>
        </p:nvSpPr>
        <p:spPr bwMode="auto">
          <a:xfrm flipH="1" flipV="1">
            <a:off x="6261100" y="2354263"/>
            <a:ext cx="614363" cy="806450"/>
          </a:xfrm>
          <a:prstGeom prst="line">
            <a:avLst/>
          </a:prstGeom>
          <a:noFill/>
          <a:ln w="38100">
            <a:solidFill>
              <a:srgbClr val="A50021"/>
            </a:solidFill>
            <a:round/>
            <a:headEnd/>
            <a:tailEnd type="stealth" w="lg" len="lg"/>
          </a:ln>
          <a:effectLst/>
        </p:spPr>
        <p:txBody>
          <a:bodyPr wrap="none" anchor="ctr"/>
          <a:lstStyle/>
          <a:p>
            <a:endParaRPr lang="en-US"/>
          </a:p>
        </p:txBody>
      </p:sp>
      <p:sp>
        <p:nvSpPr>
          <p:cNvPr id="367634" name="Line 18"/>
          <p:cNvSpPr>
            <a:spLocks noChangeShapeType="1"/>
          </p:cNvSpPr>
          <p:nvPr/>
        </p:nvSpPr>
        <p:spPr bwMode="auto">
          <a:xfrm flipV="1">
            <a:off x="7259638" y="2276475"/>
            <a:ext cx="0" cy="882650"/>
          </a:xfrm>
          <a:prstGeom prst="line">
            <a:avLst/>
          </a:prstGeom>
          <a:noFill/>
          <a:ln w="38100">
            <a:solidFill>
              <a:srgbClr val="A50021"/>
            </a:solidFill>
            <a:round/>
            <a:headEnd/>
            <a:tailEnd type="stealth" w="lg"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0B31717-A108-4540-B3AA-02C341DBCA22}" type="slidenum">
              <a:rPr lang="en-US" altLang="ko-KR"/>
              <a:pPr/>
              <a:t>27</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28034" name="Rectangle 2"/>
          <p:cNvSpPr>
            <a:spLocks noGrp="1" noChangeArrowheads="1"/>
          </p:cNvSpPr>
          <p:nvPr>
            <p:ph type="title"/>
          </p:nvPr>
        </p:nvSpPr>
        <p:spPr/>
        <p:txBody>
          <a:bodyPr/>
          <a:lstStyle/>
          <a:p>
            <a:r>
              <a:rPr lang="en-US"/>
              <a:t>Tutorial Outline</a:t>
            </a:r>
          </a:p>
        </p:txBody>
      </p:sp>
      <p:sp>
        <p:nvSpPr>
          <p:cNvPr id="428035" name="Rectangle 3"/>
          <p:cNvSpPr>
            <a:spLocks noGrp="1" noChangeArrowheads="1"/>
          </p:cNvSpPr>
          <p:nvPr>
            <p:ph type="body" idx="1"/>
          </p:nvPr>
        </p:nvSpPr>
        <p:spPr>
          <a:xfrm>
            <a:off x="501650" y="1201738"/>
            <a:ext cx="8642350" cy="5562600"/>
          </a:xfrm>
        </p:spPr>
        <p:txBody>
          <a:bodyPr/>
          <a:lstStyle/>
          <a:p>
            <a:pPr>
              <a:buFont typeface="Wingdings" pitchFamily="2" charset="2"/>
              <a:buChar char="n"/>
            </a:pPr>
            <a:r>
              <a:rPr lang="en-US" b="0">
                <a:solidFill>
                  <a:srgbClr val="A50021"/>
                </a:solidFill>
              </a:rPr>
              <a:t>PART I:</a:t>
            </a:r>
            <a:r>
              <a:rPr lang="en-US" b="0"/>
              <a:t> Privacy Concerns of location-based Services </a:t>
            </a:r>
          </a:p>
          <a:p>
            <a:pPr lvl="1">
              <a:buFont typeface="Wingdings" pitchFamily="2" charset="2"/>
              <a:buChar char="n"/>
            </a:pPr>
            <a:endParaRPr lang="en-US" sz="1400"/>
          </a:p>
          <a:p>
            <a:pPr lvl="1">
              <a:buFont typeface="Wingdings" pitchFamily="2" charset="2"/>
              <a:buChar char="n"/>
            </a:pPr>
            <a:r>
              <a:rPr lang="en-US" sz="2200"/>
              <a:t>Location-based Services: Then, Now, What is Next</a:t>
            </a:r>
          </a:p>
          <a:p>
            <a:pPr lvl="1">
              <a:buFont typeface="Wingdings" pitchFamily="2" charset="2"/>
              <a:buChar char="n"/>
            </a:pPr>
            <a:r>
              <a:rPr lang="en-US" sz="2200"/>
              <a:t>Location Privacy: Why Now?</a:t>
            </a:r>
          </a:p>
          <a:p>
            <a:pPr lvl="1">
              <a:buFont typeface="Wingdings" pitchFamily="2" charset="2"/>
              <a:buChar char="n"/>
            </a:pPr>
            <a:r>
              <a:rPr lang="en-US" sz="2200"/>
              <a:t>User Perception of Location Privacy</a:t>
            </a:r>
          </a:p>
          <a:p>
            <a:pPr lvl="1">
              <a:buFont typeface="Wingdings" pitchFamily="2" charset="2"/>
              <a:buChar char="n"/>
            </a:pPr>
            <a:r>
              <a:rPr lang="en-US" sz="2200" b="1">
                <a:solidFill>
                  <a:srgbClr val="CC0000"/>
                </a:solidFill>
              </a:rPr>
              <a:t>What is Special about Location Privacy</a:t>
            </a:r>
          </a:p>
          <a:p>
            <a:pPr lvl="1">
              <a:buFont typeface="Wingdings" pitchFamily="2" charset="2"/>
              <a:buNone/>
            </a:pPr>
            <a:endParaRPr lang="en-US" sz="2200" b="1">
              <a:solidFill>
                <a:srgbClr val="CC0000"/>
              </a:solidFill>
            </a:endParaRPr>
          </a:p>
          <a:p>
            <a:pPr>
              <a:buFont typeface="Wingdings" pitchFamily="2" charset="2"/>
              <a:buChar char="n"/>
            </a:pPr>
            <a:r>
              <a:rPr lang="en-US" b="0">
                <a:solidFill>
                  <a:schemeClr val="bg2"/>
                </a:solidFill>
              </a:rPr>
              <a:t>PART II: Realizing Location Privacy in Mobile Environments</a:t>
            </a:r>
          </a:p>
          <a:p>
            <a:pPr>
              <a:buFont typeface="Wingdings" pitchFamily="2" charset="2"/>
              <a:buChar char="n"/>
            </a:pPr>
            <a:r>
              <a:rPr lang="en-US" b="0">
                <a:solidFill>
                  <a:schemeClr val="bg2"/>
                </a:solidFill>
              </a:rPr>
              <a:t>PART III: Privacy Attack Models</a:t>
            </a:r>
          </a:p>
          <a:p>
            <a:pPr>
              <a:buFont typeface="Wingdings" pitchFamily="2" charset="2"/>
              <a:buChar char="n"/>
            </a:pPr>
            <a:r>
              <a:rPr lang="en-US" b="0">
                <a:solidFill>
                  <a:schemeClr val="bg2"/>
                </a:solidFill>
              </a:rPr>
              <a:t>PART IV: Privacy-aware Location-based Query Processing</a:t>
            </a:r>
          </a:p>
          <a:p>
            <a:pPr>
              <a:buFont typeface="Wingdings" pitchFamily="2" charset="2"/>
              <a:buChar char="n"/>
            </a:pPr>
            <a:r>
              <a:rPr lang="en-US" b="0">
                <a:solidFill>
                  <a:schemeClr val="bg2"/>
                </a:solidFill>
              </a:rPr>
              <a:t>PART V: Summary and Future Research Directions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9F876939-2950-468F-AD41-3005AA4B6291}" type="slidenum">
              <a:rPr lang="en-US" altLang="ko-KR"/>
              <a:pPr/>
              <a:t>28</a:t>
            </a:fld>
            <a:endParaRPr lang="en-US" altLang="ko-KR"/>
          </a:p>
        </p:txBody>
      </p:sp>
      <p:sp>
        <p:nvSpPr>
          <p:cNvPr id="8" name="Date Placeholder 4"/>
          <p:cNvSpPr>
            <a:spLocks noGrp="1"/>
          </p:cNvSpPr>
          <p:nvPr>
            <p:ph type="dt" sz="half" idx="11"/>
          </p:nvPr>
        </p:nvSpPr>
        <p:spPr/>
        <p:txBody>
          <a:bodyPr/>
          <a:lstStyle/>
          <a:p>
            <a:r>
              <a:rPr lang="en-US"/>
              <a:t>Tutorial: ICDM 2008</a:t>
            </a:r>
            <a:endParaRPr lang="en-US" altLang="ko-KR"/>
          </a:p>
        </p:txBody>
      </p:sp>
      <p:sp>
        <p:nvSpPr>
          <p:cNvPr id="9" name="Footer Placeholder 5"/>
          <p:cNvSpPr>
            <a:spLocks noGrp="1"/>
          </p:cNvSpPr>
          <p:nvPr>
            <p:ph type="ftr" sz="quarter" idx="12"/>
          </p:nvPr>
        </p:nvSpPr>
        <p:spPr/>
        <p:txBody>
          <a:bodyPr/>
          <a:lstStyle/>
          <a:p>
            <a:r>
              <a:rPr lang="en-US" altLang="ko-KR"/>
              <a:t>Mohamed F. Mokbel</a:t>
            </a:r>
          </a:p>
        </p:txBody>
      </p:sp>
      <p:sp>
        <p:nvSpPr>
          <p:cNvPr id="423938" name="Rectangle 2"/>
          <p:cNvSpPr>
            <a:spLocks noGrp="1" noChangeArrowheads="1"/>
          </p:cNvSpPr>
          <p:nvPr>
            <p:ph type="title"/>
          </p:nvPr>
        </p:nvSpPr>
        <p:spPr>
          <a:xfrm>
            <a:off x="269875" y="131763"/>
            <a:ext cx="7302500" cy="762000"/>
          </a:xfrm>
        </p:spPr>
        <p:txBody>
          <a:bodyPr/>
          <a:lstStyle/>
          <a:p>
            <a:r>
              <a:rPr lang="en-US"/>
              <a:t>What is Special About Location Privacy</a:t>
            </a:r>
          </a:p>
        </p:txBody>
      </p:sp>
      <p:sp>
        <p:nvSpPr>
          <p:cNvPr id="423939" name="Rectangle 3"/>
          <p:cNvSpPr>
            <a:spLocks noGrp="1" noChangeArrowheads="1"/>
          </p:cNvSpPr>
          <p:nvPr>
            <p:ph type="body" idx="1"/>
          </p:nvPr>
        </p:nvSpPr>
        <p:spPr>
          <a:xfrm>
            <a:off x="533400" y="1298575"/>
            <a:ext cx="8153400" cy="4165600"/>
          </a:xfrm>
          <a:noFill/>
          <a:ln/>
        </p:spPr>
        <p:txBody>
          <a:bodyPr/>
          <a:lstStyle/>
          <a:p>
            <a:pPr>
              <a:buFont typeface="Wingdings" pitchFamily="2" charset="2"/>
              <a:buChar char="n"/>
            </a:pPr>
            <a:r>
              <a:rPr lang="en-US" b="0"/>
              <a:t>There has been a lot of work on data privacy</a:t>
            </a:r>
          </a:p>
          <a:p>
            <a:pPr>
              <a:buFont typeface="Wingdings" pitchFamily="2" charset="2"/>
              <a:buChar char="n"/>
            </a:pPr>
            <a:endParaRPr lang="en-US" b="0"/>
          </a:p>
          <a:p>
            <a:pPr>
              <a:buFont typeface="Wingdings" pitchFamily="2" charset="2"/>
              <a:buChar char="n"/>
            </a:pPr>
            <a:r>
              <a:rPr lang="en-US" b="0"/>
              <a:t>Hippocratic databases</a:t>
            </a:r>
          </a:p>
          <a:p>
            <a:pPr>
              <a:buFont typeface="Wingdings" pitchFamily="2" charset="2"/>
              <a:buChar char="n"/>
            </a:pPr>
            <a:endParaRPr lang="en-US" b="0"/>
          </a:p>
          <a:p>
            <a:pPr>
              <a:buFont typeface="Wingdings" pitchFamily="2" charset="2"/>
              <a:buChar char="n"/>
            </a:pPr>
            <a:r>
              <a:rPr lang="en-US" b="0"/>
              <a:t>Access methods</a:t>
            </a:r>
          </a:p>
          <a:p>
            <a:pPr>
              <a:buFont typeface="Wingdings" pitchFamily="2" charset="2"/>
              <a:buChar char="n"/>
            </a:pPr>
            <a:endParaRPr lang="en-US" b="0"/>
          </a:p>
          <a:p>
            <a:pPr>
              <a:buFont typeface="Wingdings" pitchFamily="2" charset="2"/>
              <a:buChar char="n"/>
            </a:pPr>
            <a:r>
              <a:rPr lang="en-US" b="0"/>
              <a:t>K-anonymity</a:t>
            </a:r>
          </a:p>
          <a:p>
            <a:pPr>
              <a:buFont typeface="Wingdings" pitchFamily="2" charset="2"/>
              <a:buNone/>
            </a:pPr>
            <a:endParaRPr lang="en-US" b="0"/>
          </a:p>
        </p:txBody>
      </p:sp>
      <p:grpSp>
        <p:nvGrpSpPr>
          <p:cNvPr id="423940" name="Group 4"/>
          <p:cNvGrpSpPr>
            <a:grpSpLocks/>
          </p:cNvGrpSpPr>
          <p:nvPr/>
        </p:nvGrpSpPr>
        <p:grpSpPr bwMode="auto">
          <a:xfrm>
            <a:off x="1755775" y="4775200"/>
            <a:ext cx="6080125" cy="1957388"/>
            <a:chOff x="356" y="3007"/>
            <a:chExt cx="5136" cy="1524"/>
          </a:xfrm>
        </p:grpSpPr>
        <p:sp>
          <p:nvSpPr>
            <p:cNvPr id="423941" name="AutoShape 5"/>
            <p:cNvSpPr>
              <a:spLocks noChangeArrowheads="1"/>
            </p:cNvSpPr>
            <p:nvPr/>
          </p:nvSpPr>
          <p:spPr bwMode="auto">
            <a:xfrm>
              <a:off x="364" y="3007"/>
              <a:ext cx="5080" cy="1089"/>
            </a:xfrm>
            <a:prstGeom prst="roundRect">
              <a:avLst>
                <a:gd name="adj" fmla="val 16667"/>
              </a:avLst>
            </a:prstGeom>
            <a:solidFill>
              <a:srgbClr val="FFCC00"/>
            </a:solidFill>
            <a:ln w="38100" algn="ctr">
              <a:solidFill>
                <a:srgbClr val="A50021"/>
              </a:solidFill>
              <a:round/>
              <a:headEnd/>
              <a:tailEnd/>
            </a:ln>
            <a:effectLst/>
          </p:spPr>
          <p:txBody>
            <a:bodyPr wrap="none" anchor="ctr"/>
            <a:lstStyle/>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p:txBody>
        </p:sp>
        <p:sp>
          <p:nvSpPr>
            <p:cNvPr id="423942" name="Rectangle 6"/>
            <p:cNvSpPr>
              <a:spLocks noChangeArrowheads="1"/>
            </p:cNvSpPr>
            <p:nvPr/>
          </p:nvSpPr>
          <p:spPr bwMode="auto">
            <a:xfrm>
              <a:off x="356" y="3080"/>
              <a:ext cx="5136" cy="1451"/>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sz="3200" b="1">
                  <a:solidFill>
                    <a:srgbClr val="A50021"/>
                  </a:solidFill>
                  <a:latin typeface="Times New Roman" pitchFamily="18" charset="0"/>
                  <a:ea typeface="HyhwpEQ" pitchFamily="18" charset="-127"/>
                </a:rPr>
                <a:t>Can we use these techniques for location privacy ?</a:t>
              </a:r>
              <a:endParaRPr lang="en-US" sz="3200" b="1" i="1">
                <a:solidFill>
                  <a:srgbClr val="A50021"/>
                </a:solidFill>
                <a:latin typeface="Times New Roman" pitchFamily="18" charset="0"/>
                <a:ea typeface="HyhwpEQ" pitchFamily="18" charset="-127"/>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23940"/>
                                        </p:tgtEl>
                                        <p:attrNameLst>
                                          <p:attrName>style.visibility</p:attrName>
                                        </p:attrNameLst>
                                      </p:cBhvr>
                                      <p:to>
                                        <p:strVal val="visible"/>
                                      </p:to>
                                    </p:set>
                                    <p:animEffect transition="in" filter="box(out)">
                                      <p:cBhvr>
                                        <p:cTn id="7" dur="500"/>
                                        <p:tgtEl>
                                          <p:spTgt spid="423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8411D1A9-73D2-4525-BFB8-4BA0767A8FDC}" type="slidenum">
              <a:rPr lang="en-US" altLang="ko-KR"/>
              <a:pPr/>
              <a:t>29</a:t>
            </a:fld>
            <a:endParaRPr lang="en-US" altLang="ko-KR"/>
          </a:p>
        </p:txBody>
      </p:sp>
      <p:sp>
        <p:nvSpPr>
          <p:cNvPr id="12" name="Date Placeholder 4"/>
          <p:cNvSpPr>
            <a:spLocks noGrp="1"/>
          </p:cNvSpPr>
          <p:nvPr>
            <p:ph type="dt" sz="half" idx="11"/>
          </p:nvPr>
        </p:nvSpPr>
        <p:spPr/>
        <p:txBody>
          <a:bodyPr/>
          <a:lstStyle/>
          <a:p>
            <a:r>
              <a:rPr lang="en-US"/>
              <a:t>Tutorial: ICDM 2008</a:t>
            </a:r>
            <a:endParaRPr lang="en-US" altLang="ko-KR"/>
          </a:p>
        </p:txBody>
      </p:sp>
      <p:sp>
        <p:nvSpPr>
          <p:cNvPr id="13" name="Footer Placeholder 5"/>
          <p:cNvSpPr>
            <a:spLocks noGrp="1"/>
          </p:cNvSpPr>
          <p:nvPr>
            <p:ph type="ftr" sz="quarter" idx="12"/>
          </p:nvPr>
        </p:nvSpPr>
        <p:spPr/>
        <p:txBody>
          <a:bodyPr/>
          <a:lstStyle/>
          <a:p>
            <a:r>
              <a:rPr lang="en-US" altLang="ko-KR"/>
              <a:t>Mohamed F. Mokbel</a:t>
            </a:r>
          </a:p>
        </p:txBody>
      </p:sp>
      <p:sp>
        <p:nvSpPr>
          <p:cNvPr id="424970" name="Rectangle 10"/>
          <p:cNvSpPr>
            <a:spLocks noChangeArrowheads="1"/>
          </p:cNvSpPr>
          <p:nvPr/>
        </p:nvSpPr>
        <p:spPr bwMode="auto">
          <a:xfrm>
            <a:off x="193675" y="1816100"/>
            <a:ext cx="8718550" cy="1458913"/>
          </a:xfrm>
          <a:prstGeom prst="rect">
            <a:avLst/>
          </a:prstGeom>
          <a:solidFill>
            <a:srgbClr val="A50021"/>
          </a:solidFill>
          <a:ln w="12700" algn="ctr">
            <a:solidFill>
              <a:srgbClr val="000000"/>
            </a:solidFill>
            <a:miter lim="800000"/>
            <a:headEnd/>
            <a:tailEnd/>
          </a:ln>
          <a:effectLst/>
        </p:spPr>
        <p:txBody>
          <a:bodyPr wrap="none" anchor="ctr"/>
          <a:lstStyle/>
          <a:p>
            <a:endParaRPr lang="en-US"/>
          </a:p>
        </p:txBody>
      </p:sp>
      <p:sp>
        <p:nvSpPr>
          <p:cNvPr id="424962" name="Rectangle 2"/>
          <p:cNvSpPr>
            <a:spLocks noChangeArrowheads="1"/>
          </p:cNvSpPr>
          <p:nvPr/>
        </p:nvSpPr>
        <p:spPr bwMode="auto">
          <a:xfrm>
            <a:off x="4572000" y="1201738"/>
            <a:ext cx="4340225" cy="5068887"/>
          </a:xfrm>
          <a:prstGeom prst="rect">
            <a:avLst/>
          </a:prstGeom>
          <a:solidFill>
            <a:srgbClr val="A50021"/>
          </a:solidFill>
          <a:ln w="38100" algn="ctr">
            <a:solidFill>
              <a:schemeClr val="tx1"/>
            </a:solidFill>
            <a:miter lim="800000"/>
            <a:headEnd/>
            <a:tailEnd/>
          </a:ln>
          <a:effectLst/>
        </p:spPr>
        <p:txBody>
          <a:bodyPr wrap="none" anchor="ctr"/>
          <a:lstStyle/>
          <a:p>
            <a:endParaRPr lang="en-US"/>
          </a:p>
        </p:txBody>
      </p:sp>
      <p:sp>
        <p:nvSpPr>
          <p:cNvPr id="424963" name="Rectangle 3"/>
          <p:cNvSpPr>
            <a:spLocks noChangeArrowheads="1"/>
          </p:cNvSpPr>
          <p:nvPr/>
        </p:nvSpPr>
        <p:spPr bwMode="auto">
          <a:xfrm>
            <a:off x="193675" y="1201738"/>
            <a:ext cx="4378325" cy="5068887"/>
          </a:xfrm>
          <a:prstGeom prst="rect">
            <a:avLst/>
          </a:prstGeom>
          <a:solidFill>
            <a:srgbClr val="FFCC00"/>
          </a:solidFill>
          <a:ln w="38100" algn="ctr">
            <a:solidFill>
              <a:srgbClr val="000000"/>
            </a:solidFill>
            <a:miter lim="800000"/>
            <a:headEnd/>
            <a:tailEnd/>
          </a:ln>
          <a:effectLst/>
        </p:spPr>
        <p:txBody>
          <a:bodyPr wrap="none" anchor="ctr"/>
          <a:lstStyle/>
          <a:p>
            <a:endParaRPr lang="en-US"/>
          </a:p>
        </p:txBody>
      </p:sp>
      <p:sp>
        <p:nvSpPr>
          <p:cNvPr id="424964" name="Rectangle 4"/>
          <p:cNvSpPr>
            <a:spLocks noGrp="1" noChangeArrowheads="1"/>
          </p:cNvSpPr>
          <p:nvPr>
            <p:ph type="title"/>
          </p:nvPr>
        </p:nvSpPr>
        <p:spPr>
          <a:xfrm>
            <a:off x="231775" y="93663"/>
            <a:ext cx="7380288" cy="762000"/>
          </a:xfrm>
        </p:spPr>
        <p:txBody>
          <a:bodyPr/>
          <a:lstStyle/>
          <a:p>
            <a:r>
              <a:rPr lang="en-US"/>
              <a:t>What is Special About Location Privacy</a:t>
            </a:r>
          </a:p>
        </p:txBody>
      </p:sp>
      <p:sp>
        <p:nvSpPr>
          <p:cNvPr id="424965" name="Rectangle 5"/>
          <p:cNvSpPr>
            <a:spLocks noChangeArrowheads="1"/>
          </p:cNvSpPr>
          <p:nvPr/>
        </p:nvSpPr>
        <p:spPr bwMode="auto">
          <a:xfrm>
            <a:off x="231775" y="1778000"/>
            <a:ext cx="4302125" cy="4298950"/>
          </a:xfrm>
          <a:prstGeom prst="rect">
            <a:avLst/>
          </a:prstGeom>
          <a:noFill/>
          <a:ln w="9525">
            <a:noFill/>
            <a:miter lim="800000"/>
            <a:headEnd/>
            <a:tailEnd/>
          </a:ln>
          <a:effectLst/>
        </p:spPr>
        <p:txBody>
          <a:bodyPr/>
          <a:lstStyle/>
          <a:p>
            <a:pPr marL="288925" indent="-288925" algn="l">
              <a:spcBef>
                <a:spcPct val="20000"/>
              </a:spcBef>
              <a:buClr>
                <a:srgbClr val="A50021"/>
              </a:buClr>
              <a:buFont typeface="Wingdings" pitchFamily="2" charset="2"/>
              <a:buAutoNum type="arabicPeriod"/>
            </a:pPr>
            <a:r>
              <a:rPr lang="en-US" b="1">
                <a:solidFill>
                  <a:srgbClr val="A50021"/>
                </a:solidFill>
                <a:latin typeface="Times New Roman" pitchFamily="18" charset="0"/>
                <a:ea typeface="HyhwpEQ" pitchFamily="18" charset="-127"/>
              </a:rPr>
              <a:t>The goal is to keep the privacy of the stored data (e.g., medical data)</a:t>
            </a:r>
          </a:p>
          <a:p>
            <a:pPr marL="288925" indent="-288925" algn="l">
              <a:spcBef>
                <a:spcPct val="20000"/>
              </a:spcBef>
              <a:buClr>
                <a:srgbClr val="A50021"/>
              </a:buClr>
              <a:buFont typeface="Wingdings" pitchFamily="2" charset="2"/>
              <a:buAutoNum type="arabicPeriod"/>
            </a:pPr>
            <a:endParaRPr lang="en-US" sz="1000" b="1">
              <a:solidFill>
                <a:srgbClr val="A50021"/>
              </a:solidFill>
              <a:latin typeface="Times New Roman" pitchFamily="18" charset="0"/>
              <a:ea typeface="HyhwpEQ" pitchFamily="18" charset="-127"/>
            </a:endParaRPr>
          </a:p>
          <a:p>
            <a:pPr marL="288925" indent="-288925" algn="l">
              <a:spcBef>
                <a:spcPct val="20000"/>
              </a:spcBef>
              <a:buClr>
                <a:srgbClr val="A50021"/>
              </a:buClr>
              <a:buFont typeface="Wingdings" pitchFamily="2" charset="2"/>
              <a:buAutoNum type="arabicPeriod"/>
            </a:pPr>
            <a:r>
              <a:rPr lang="en-US" b="1">
                <a:solidFill>
                  <a:srgbClr val="A50021"/>
                </a:solidFill>
                <a:latin typeface="Times New Roman" pitchFamily="18" charset="0"/>
                <a:ea typeface="HyhwpEQ" pitchFamily="18" charset="-127"/>
              </a:rPr>
              <a:t>Queries are explicit (e.g., SQL queries for patient records)</a:t>
            </a:r>
          </a:p>
          <a:p>
            <a:pPr marL="288925" indent="-288925" algn="l">
              <a:spcBef>
                <a:spcPct val="20000"/>
              </a:spcBef>
              <a:buClr>
                <a:srgbClr val="A50021"/>
              </a:buClr>
              <a:buFont typeface="Wingdings" pitchFamily="2" charset="2"/>
              <a:buAutoNum type="arabicPeriod"/>
            </a:pPr>
            <a:endParaRPr lang="en-US" sz="1000" b="1">
              <a:solidFill>
                <a:srgbClr val="A50021"/>
              </a:solidFill>
              <a:latin typeface="Times New Roman" pitchFamily="18" charset="0"/>
              <a:ea typeface="HyhwpEQ" pitchFamily="18" charset="-127"/>
            </a:endParaRPr>
          </a:p>
          <a:p>
            <a:pPr marL="288925" indent="-288925" algn="l">
              <a:spcBef>
                <a:spcPct val="20000"/>
              </a:spcBef>
              <a:buClr>
                <a:srgbClr val="A50021"/>
              </a:buClr>
              <a:buFont typeface="Wingdings" pitchFamily="2" charset="2"/>
              <a:buAutoNum type="arabicPeriod"/>
            </a:pPr>
            <a:r>
              <a:rPr lang="en-US" b="1">
                <a:solidFill>
                  <a:srgbClr val="A50021"/>
                </a:solidFill>
                <a:latin typeface="Times New Roman" pitchFamily="18" charset="0"/>
                <a:ea typeface="HyhwpEQ" pitchFamily="18" charset="-127"/>
              </a:rPr>
              <a:t>Applicable for the current snapshot of data</a:t>
            </a:r>
          </a:p>
          <a:p>
            <a:pPr marL="288925" indent="-288925" algn="l">
              <a:spcBef>
                <a:spcPct val="20000"/>
              </a:spcBef>
              <a:buClr>
                <a:srgbClr val="A50021"/>
              </a:buClr>
              <a:buFont typeface="Wingdings" pitchFamily="2" charset="2"/>
              <a:buAutoNum type="arabicPeriod"/>
            </a:pPr>
            <a:endParaRPr lang="en-US" sz="1000" b="1">
              <a:solidFill>
                <a:srgbClr val="A50021"/>
              </a:solidFill>
              <a:latin typeface="Times New Roman" pitchFamily="18" charset="0"/>
              <a:ea typeface="HyhwpEQ" pitchFamily="18" charset="-127"/>
            </a:endParaRPr>
          </a:p>
          <a:p>
            <a:pPr marL="288925" indent="-288925" algn="l">
              <a:spcBef>
                <a:spcPct val="20000"/>
              </a:spcBef>
              <a:buClr>
                <a:srgbClr val="A50021"/>
              </a:buClr>
              <a:buFont typeface="Wingdings" pitchFamily="2" charset="2"/>
              <a:buAutoNum type="arabicPeriod"/>
            </a:pPr>
            <a:r>
              <a:rPr lang="en-US" b="1">
                <a:solidFill>
                  <a:srgbClr val="A50021"/>
                </a:solidFill>
                <a:latin typeface="Times New Roman" pitchFamily="18" charset="0"/>
                <a:ea typeface="HyhwpEQ" pitchFamily="18" charset="-127"/>
              </a:rPr>
              <a:t>Privacy requirements are set for the whole set of data</a:t>
            </a:r>
          </a:p>
        </p:txBody>
      </p:sp>
      <p:sp>
        <p:nvSpPr>
          <p:cNvPr id="424966" name="Rectangle 6"/>
          <p:cNvSpPr>
            <a:spLocks noChangeArrowheads="1"/>
          </p:cNvSpPr>
          <p:nvPr/>
        </p:nvSpPr>
        <p:spPr bwMode="auto">
          <a:xfrm>
            <a:off x="4649788" y="1778000"/>
            <a:ext cx="4338637" cy="4300538"/>
          </a:xfrm>
          <a:prstGeom prst="rect">
            <a:avLst/>
          </a:prstGeom>
          <a:noFill/>
          <a:ln w="9525">
            <a:noFill/>
            <a:miter lim="800000"/>
            <a:headEnd/>
            <a:tailEnd/>
          </a:ln>
          <a:effectLst/>
        </p:spPr>
        <p:txBody>
          <a:bodyPr/>
          <a:lstStyle/>
          <a:p>
            <a:pPr marL="290513" indent="-290513" algn="l">
              <a:spcBef>
                <a:spcPct val="20000"/>
              </a:spcBef>
              <a:buClr>
                <a:srgbClr val="EBD743"/>
              </a:buClr>
              <a:buFont typeface="Wingdings" pitchFamily="2" charset="2"/>
              <a:buAutoNum type="arabicPeriod"/>
            </a:pPr>
            <a:r>
              <a:rPr lang="en-US" b="1">
                <a:solidFill>
                  <a:srgbClr val="EBD743"/>
                </a:solidFill>
                <a:latin typeface="Times New Roman" pitchFamily="18" charset="0"/>
                <a:ea typeface="HyhwpEQ" pitchFamily="18" charset="-127"/>
              </a:rPr>
              <a:t>The goal is to keep the privacy of data that is not stored yet (e.g., received location data)</a:t>
            </a:r>
          </a:p>
          <a:p>
            <a:pPr marL="290513" indent="-290513" algn="l">
              <a:spcBef>
                <a:spcPct val="20000"/>
              </a:spcBef>
              <a:buClr>
                <a:srgbClr val="EBD743"/>
              </a:buClr>
              <a:buFont typeface="Wingdings" pitchFamily="2" charset="2"/>
              <a:buAutoNum type="arabicPeriod"/>
            </a:pPr>
            <a:endParaRPr lang="en-US" sz="1000" b="1">
              <a:solidFill>
                <a:srgbClr val="EBD743"/>
              </a:solidFill>
              <a:latin typeface="Times New Roman" pitchFamily="18" charset="0"/>
              <a:ea typeface="HyhwpEQ" pitchFamily="18" charset="-127"/>
            </a:endParaRPr>
          </a:p>
          <a:p>
            <a:pPr marL="290513" indent="-290513" algn="l">
              <a:spcBef>
                <a:spcPct val="20000"/>
              </a:spcBef>
              <a:buClr>
                <a:srgbClr val="EBD743"/>
              </a:buClr>
              <a:buFont typeface="Wingdings" pitchFamily="2" charset="2"/>
              <a:buAutoNum type="arabicPeriod"/>
            </a:pPr>
            <a:r>
              <a:rPr lang="en-US" b="1">
                <a:solidFill>
                  <a:srgbClr val="EBD743"/>
                </a:solidFill>
                <a:latin typeface="Times New Roman" pitchFamily="18" charset="0"/>
                <a:ea typeface="HyhwpEQ" pitchFamily="18" charset="-127"/>
              </a:rPr>
              <a:t>Queries need to be private (e.g., location-based queries)</a:t>
            </a:r>
          </a:p>
          <a:p>
            <a:pPr marL="290513" indent="-290513" algn="l">
              <a:spcBef>
                <a:spcPct val="20000"/>
              </a:spcBef>
              <a:buClr>
                <a:srgbClr val="EBD743"/>
              </a:buClr>
              <a:buFont typeface="Wingdings" pitchFamily="2" charset="2"/>
              <a:buAutoNum type="arabicPeriod"/>
            </a:pPr>
            <a:endParaRPr lang="en-US" sz="1000" b="1">
              <a:solidFill>
                <a:srgbClr val="EBD743"/>
              </a:solidFill>
              <a:latin typeface="Times New Roman" pitchFamily="18" charset="0"/>
              <a:ea typeface="HyhwpEQ" pitchFamily="18" charset="-127"/>
            </a:endParaRPr>
          </a:p>
          <a:p>
            <a:pPr marL="290513" indent="-290513" algn="l">
              <a:spcBef>
                <a:spcPct val="20000"/>
              </a:spcBef>
              <a:buClr>
                <a:srgbClr val="EBD743"/>
              </a:buClr>
              <a:buFont typeface="Wingdings" pitchFamily="2" charset="2"/>
              <a:buAutoNum type="arabicPeriod"/>
            </a:pPr>
            <a:r>
              <a:rPr lang="en-US" b="1">
                <a:solidFill>
                  <a:srgbClr val="EBD743"/>
                </a:solidFill>
                <a:latin typeface="Times New Roman" pitchFamily="18" charset="0"/>
                <a:ea typeface="HyhwpEQ" pitchFamily="18" charset="-127"/>
              </a:rPr>
              <a:t>Should tolerate the high frequency of location updates</a:t>
            </a:r>
          </a:p>
          <a:p>
            <a:pPr marL="290513" indent="-290513" algn="l">
              <a:spcBef>
                <a:spcPct val="20000"/>
              </a:spcBef>
              <a:buClr>
                <a:srgbClr val="EBD743"/>
              </a:buClr>
              <a:buFont typeface="Wingdings" pitchFamily="2" charset="2"/>
              <a:buAutoNum type="arabicPeriod"/>
            </a:pPr>
            <a:endParaRPr lang="en-US" sz="1000" b="1">
              <a:solidFill>
                <a:srgbClr val="EBD743"/>
              </a:solidFill>
              <a:latin typeface="Times New Roman" pitchFamily="18" charset="0"/>
              <a:ea typeface="HyhwpEQ" pitchFamily="18" charset="-127"/>
            </a:endParaRPr>
          </a:p>
          <a:p>
            <a:pPr marL="290513" indent="-290513" algn="l">
              <a:spcBef>
                <a:spcPct val="20000"/>
              </a:spcBef>
              <a:buClr>
                <a:srgbClr val="EBD743"/>
              </a:buClr>
              <a:buFont typeface="Wingdings" pitchFamily="2" charset="2"/>
              <a:buAutoNum type="arabicPeriod"/>
            </a:pPr>
            <a:r>
              <a:rPr lang="en-US" b="1">
                <a:solidFill>
                  <a:srgbClr val="EBD743"/>
                </a:solidFill>
                <a:latin typeface="Times New Roman" pitchFamily="18" charset="0"/>
                <a:ea typeface="HyhwpEQ" pitchFamily="18" charset="-127"/>
              </a:rPr>
              <a:t>Privacy requirements are personalized</a:t>
            </a:r>
          </a:p>
        </p:txBody>
      </p:sp>
      <p:sp>
        <p:nvSpPr>
          <p:cNvPr id="424967" name="Rectangle 7"/>
          <p:cNvSpPr>
            <a:spLocks noChangeArrowheads="1"/>
          </p:cNvSpPr>
          <p:nvPr/>
        </p:nvSpPr>
        <p:spPr bwMode="auto">
          <a:xfrm>
            <a:off x="231775" y="1260475"/>
            <a:ext cx="4302125" cy="555625"/>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sz="2800" b="1">
                <a:solidFill>
                  <a:srgbClr val="A50021"/>
                </a:solidFill>
                <a:latin typeface="Times New Roman" pitchFamily="18" charset="0"/>
                <a:ea typeface="HyhwpEQ" pitchFamily="18" charset="-127"/>
              </a:rPr>
              <a:t>Database Privacy</a:t>
            </a:r>
          </a:p>
        </p:txBody>
      </p:sp>
      <p:sp>
        <p:nvSpPr>
          <p:cNvPr id="424968" name="Rectangle 8"/>
          <p:cNvSpPr>
            <a:spLocks noChangeArrowheads="1"/>
          </p:cNvSpPr>
          <p:nvPr/>
        </p:nvSpPr>
        <p:spPr bwMode="auto">
          <a:xfrm>
            <a:off x="4610100" y="1222375"/>
            <a:ext cx="4225925" cy="555625"/>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sz="2800" b="1">
                <a:solidFill>
                  <a:srgbClr val="EBD743"/>
                </a:solidFill>
                <a:latin typeface="Times New Roman" pitchFamily="18" charset="0"/>
                <a:ea typeface="HyhwpEQ" pitchFamily="18" charset="-127"/>
              </a:rPr>
              <a:t>Location Privacy</a:t>
            </a:r>
          </a:p>
        </p:txBody>
      </p:sp>
      <p:sp>
        <p:nvSpPr>
          <p:cNvPr id="424969" name="Line 9"/>
          <p:cNvSpPr>
            <a:spLocks noChangeShapeType="1"/>
          </p:cNvSpPr>
          <p:nvPr/>
        </p:nvSpPr>
        <p:spPr bwMode="auto">
          <a:xfrm>
            <a:off x="193675" y="1816100"/>
            <a:ext cx="8718550" cy="0"/>
          </a:xfrm>
          <a:prstGeom prst="line">
            <a:avLst/>
          </a:prstGeom>
          <a:noFill/>
          <a:ln w="381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49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49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496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49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496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496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496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49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0AA7C22-C921-45A0-BD2A-367DD706D09F}" type="slidenum">
              <a:rPr lang="en-US" altLang="ko-KR"/>
              <a:pPr/>
              <a:t>3</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216066" name="Rectangle 2"/>
          <p:cNvSpPr>
            <a:spLocks noGrp="1" noChangeArrowheads="1"/>
          </p:cNvSpPr>
          <p:nvPr>
            <p:ph type="title"/>
          </p:nvPr>
        </p:nvSpPr>
        <p:spPr/>
        <p:txBody>
          <a:bodyPr/>
          <a:lstStyle/>
          <a:p>
            <a:r>
              <a:rPr lang="en-US"/>
              <a:t>Tutorial Outline</a:t>
            </a:r>
          </a:p>
        </p:txBody>
      </p:sp>
      <p:sp>
        <p:nvSpPr>
          <p:cNvPr id="216067" name="Rectangle 3"/>
          <p:cNvSpPr>
            <a:spLocks noGrp="1" noChangeArrowheads="1"/>
          </p:cNvSpPr>
          <p:nvPr>
            <p:ph type="body" idx="1"/>
          </p:nvPr>
        </p:nvSpPr>
        <p:spPr>
          <a:xfrm>
            <a:off x="501650" y="1201738"/>
            <a:ext cx="8642350" cy="5562600"/>
          </a:xfrm>
        </p:spPr>
        <p:txBody>
          <a:bodyPr/>
          <a:lstStyle/>
          <a:p>
            <a:pPr>
              <a:buFont typeface="Wingdings" pitchFamily="2" charset="2"/>
              <a:buChar char="n"/>
            </a:pPr>
            <a:r>
              <a:rPr lang="en-US" b="0">
                <a:solidFill>
                  <a:srgbClr val="A50021"/>
                </a:solidFill>
              </a:rPr>
              <a:t>PART I:</a:t>
            </a:r>
            <a:r>
              <a:rPr lang="en-US" b="0"/>
              <a:t> Privacy Concerns of location-based Services </a:t>
            </a:r>
          </a:p>
          <a:p>
            <a:pPr lvl="1">
              <a:buFont typeface="Wingdings" pitchFamily="2" charset="2"/>
              <a:buChar char="n"/>
            </a:pPr>
            <a:endParaRPr lang="en-US" sz="1400"/>
          </a:p>
          <a:p>
            <a:pPr lvl="1">
              <a:buFont typeface="Wingdings" pitchFamily="2" charset="2"/>
              <a:buChar char="n"/>
            </a:pPr>
            <a:r>
              <a:rPr lang="en-US" sz="2200" b="1">
                <a:solidFill>
                  <a:srgbClr val="CC0000"/>
                </a:solidFill>
              </a:rPr>
              <a:t>Location-based Services: Then, Now, What is Next</a:t>
            </a:r>
          </a:p>
          <a:p>
            <a:pPr lvl="1">
              <a:buFont typeface="Wingdings" pitchFamily="2" charset="2"/>
              <a:buChar char="n"/>
            </a:pPr>
            <a:r>
              <a:rPr lang="en-US" sz="2200"/>
              <a:t>Location Privacy: Why Now?</a:t>
            </a:r>
          </a:p>
          <a:p>
            <a:pPr lvl="1">
              <a:buFont typeface="Wingdings" pitchFamily="2" charset="2"/>
              <a:buChar char="n"/>
            </a:pPr>
            <a:r>
              <a:rPr lang="en-US" sz="2200"/>
              <a:t>User Perception of Location Privacy</a:t>
            </a:r>
          </a:p>
          <a:p>
            <a:pPr lvl="1">
              <a:buFont typeface="Wingdings" pitchFamily="2" charset="2"/>
              <a:buChar char="n"/>
            </a:pPr>
            <a:r>
              <a:rPr lang="en-US" sz="2200"/>
              <a:t>What is Special about Location Privacy</a:t>
            </a:r>
          </a:p>
          <a:p>
            <a:pPr lvl="1">
              <a:buFont typeface="Wingdings" pitchFamily="2" charset="2"/>
              <a:buNone/>
            </a:pPr>
            <a:endParaRPr lang="en-US" sz="2200"/>
          </a:p>
          <a:p>
            <a:pPr>
              <a:buFont typeface="Wingdings" pitchFamily="2" charset="2"/>
              <a:buChar char="n"/>
            </a:pPr>
            <a:r>
              <a:rPr lang="en-US" b="0">
                <a:solidFill>
                  <a:schemeClr val="bg2"/>
                </a:solidFill>
              </a:rPr>
              <a:t>PART II: Realizing Location Privacy in Mobile Environments</a:t>
            </a:r>
          </a:p>
          <a:p>
            <a:pPr>
              <a:buFont typeface="Wingdings" pitchFamily="2" charset="2"/>
              <a:buChar char="n"/>
            </a:pPr>
            <a:r>
              <a:rPr lang="en-US" b="0">
                <a:solidFill>
                  <a:schemeClr val="bg2"/>
                </a:solidFill>
              </a:rPr>
              <a:t>PART III: Privacy Attack Models</a:t>
            </a:r>
          </a:p>
          <a:p>
            <a:pPr>
              <a:buFont typeface="Wingdings" pitchFamily="2" charset="2"/>
              <a:buChar char="n"/>
            </a:pPr>
            <a:r>
              <a:rPr lang="en-US" b="0">
                <a:solidFill>
                  <a:schemeClr val="bg2"/>
                </a:solidFill>
              </a:rPr>
              <a:t>PART IV: Privacy-aware Location-based Query Processing</a:t>
            </a:r>
          </a:p>
          <a:p>
            <a:pPr>
              <a:buFont typeface="Wingdings" pitchFamily="2" charset="2"/>
              <a:buChar char="n"/>
            </a:pPr>
            <a:r>
              <a:rPr lang="en-US" b="0">
                <a:solidFill>
                  <a:schemeClr val="bg2"/>
                </a:solidFill>
              </a:rPr>
              <a:t>PART V: Summary and Future Research Directions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16067">
                                            <p:txEl>
                                              <p:pRg st="2" end="2"/>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4529335-1093-49F6-949C-CA9C3AB06FBB}" type="slidenum">
              <a:rPr lang="en-US" altLang="ko-KR"/>
              <a:pPr/>
              <a:t>30</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299010" name="Rectangle 2"/>
          <p:cNvSpPr>
            <a:spLocks noGrp="1" noChangeArrowheads="1"/>
          </p:cNvSpPr>
          <p:nvPr>
            <p:ph type="title"/>
          </p:nvPr>
        </p:nvSpPr>
        <p:spPr/>
        <p:txBody>
          <a:bodyPr/>
          <a:lstStyle/>
          <a:p>
            <a:r>
              <a:rPr lang="en-US"/>
              <a:t>Tutorial Outline</a:t>
            </a:r>
          </a:p>
        </p:txBody>
      </p:sp>
      <p:sp>
        <p:nvSpPr>
          <p:cNvPr id="299011" name="Rectangle 3"/>
          <p:cNvSpPr>
            <a:spLocks noGrp="1" noChangeArrowheads="1"/>
          </p:cNvSpPr>
          <p:nvPr>
            <p:ph type="body" idx="1"/>
          </p:nvPr>
        </p:nvSpPr>
        <p:spPr>
          <a:xfrm>
            <a:off x="501650" y="1123950"/>
            <a:ext cx="8410575" cy="5562600"/>
          </a:xfrm>
        </p:spPr>
        <p:txBody>
          <a:bodyPr/>
          <a:lstStyle/>
          <a:p>
            <a:pPr>
              <a:buFont typeface="Wingdings" pitchFamily="2" charset="2"/>
              <a:buChar char="n"/>
            </a:pPr>
            <a:r>
              <a:rPr lang="en-US"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buFont typeface="Wingdings" pitchFamily="2" charset="2"/>
              <a:buChar char="n"/>
            </a:pPr>
            <a:endParaRPr lang="en-US" sz="14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dirty="0">
                <a:solidFill>
                  <a:srgbClr val="A50021"/>
                </a:solidFill>
              </a:rPr>
              <a:t>PART II:</a:t>
            </a:r>
            <a:r>
              <a:rPr lang="en-US" dirty="0"/>
              <a:t> Realizing Location Privacy in Mobile Environments</a:t>
            </a:r>
          </a:p>
          <a:p>
            <a:pPr lvl="1">
              <a:buFont typeface="Wingdings" pitchFamily="2" charset="2"/>
              <a:buChar char="n"/>
            </a:pPr>
            <a:r>
              <a:rPr lang="en-US" sz="2200" b="1" dirty="0">
                <a:solidFill>
                  <a:srgbClr val="A50021"/>
                </a:solidFill>
              </a:rPr>
              <a:t>Concepts for Hiding Location Information</a:t>
            </a:r>
          </a:p>
          <a:p>
            <a:pPr lvl="1">
              <a:buFont typeface="Wingdings" pitchFamily="2" charset="2"/>
              <a:buChar char="n"/>
            </a:pPr>
            <a:r>
              <a:rPr lang="en-US" sz="2200" dirty="0"/>
              <a:t>System Architectures for preserving location privacy</a:t>
            </a:r>
          </a:p>
          <a:p>
            <a:pPr lvl="2">
              <a:buFont typeface="Wingdings" pitchFamily="2" charset="2"/>
              <a:buAutoNum type="arabicPeriod"/>
            </a:pPr>
            <a:r>
              <a:rPr lang="en-US" dirty="0" smtClean="0"/>
              <a:t>Client-Server </a:t>
            </a:r>
            <a:r>
              <a:rPr lang="en-US" dirty="0"/>
              <a:t>Architecture</a:t>
            </a:r>
          </a:p>
          <a:p>
            <a:pPr lvl="2">
              <a:buFont typeface="Wingdings" pitchFamily="2" charset="2"/>
              <a:buAutoNum type="arabicPeriod"/>
            </a:pPr>
            <a:r>
              <a:rPr lang="en-US" dirty="0" smtClean="0"/>
              <a:t>Third Trusted Party </a:t>
            </a:r>
            <a:r>
              <a:rPr lang="en-US" dirty="0"/>
              <a:t>Architecture</a:t>
            </a:r>
          </a:p>
          <a:p>
            <a:pPr lvl="2">
              <a:buFont typeface="Wingdings" pitchFamily="2" charset="2"/>
              <a:buAutoNum type="arabicPeriod"/>
            </a:pPr>
            <a:r>
              <a:rPr lang="en-US" dirty="0"/>
              <a:t>Peer-to-peer Architecture</a:t>
            </a:r>
          </a:p>
          <a:p>
            <a:pPr lvl="1">
              <a:buFont typeface="Wingdings" pitchFamily="2" charset="2"/>
              <a:buNone/>
            </a:pPr>
            <a:r>
              <a:rPr lang="en-US" sz="2200" b="1" dirty="0">
                <a:solidFill>
                  <a:schemeClr val="bg2"/>
                </a:solidFill>
              </a:rPr>
              <a:t>	</a:t>
            </a:r>
          </a:p>
          <a:p>
            <a:pPr>
              <a:buFont typeface="Wingdings" pitchFamily="2" charset="2"/>
              <a:buChar char="n"/>
            </a:pPr>
            <a:r>
              <a:rPr lang="en-US" b="0" dirty="0">
                <a:solidFill>
                  <a:schemeClr val="bg2"/>
                </a:solidFill>
              </a:rPr>
              <a:t>PART III: Privacy Attack Models</a:t>
            </a:r>
          </a:p>
          <a:p>
            <a:pPr>
              <a:buFont typeface="Wingdings" pitchFamily="2" charset="2"/>
              <a:buChar char="n"/>
            </a:pPr>
            <a:r>
              <a:rPr lang="en-US" b="0" dirty="0">
                <a:solidFill>
                  <a:schemeClr val="bg2"/>
                </a:solidFill>
              </a:rPr>
              <a:t>PART IV: Privacy-aware Location-based Query Processing</a:t>
            </a:r>
          </a:p>
          <a:p>
            <a:pPr>
              <a:buFont typeface="Wingdings" pitchFamily="2" charset="2"/>
              <a:buChar char="n"/>
            </a:pPr>
            <a:r>
              <a:rPr lang="en-US" b="0" dirty="0">
                <a:solidFill>
                  <a:schemeClr val="bg2"/>
                </a:solidFill>
              </a:rPr>
              <a:t>PART V: Summary and Future Research Directions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74FEEAF0-8D8A-4382-9098-EC2F06A54E2A}" type="slidenum">
              <a:rPr lang="en-US" altLang="ko-KR"/>
              <a:pPr/>
              <a:t>31</a:t>
            </a:fld>
            <a:endParaRPr lang="en-US" altLang="ko-KR"/>
          </a:p>
        </p:txBody>
      </p:sp>
      <p:sp>
        <p:nvSpPr>
          <p:cNvPr id="13" name="Date Placeholder 4"/>
          <p:cNvSpPr>
            <a:spLocks noGrp="1"/>
          </p:cNvSpPr>
          <p:nvPr>
            <p:ph type="dt" sz="half" idx="11"/>
          </p:nvPr>
        </p:nvSpPr>
        <p:spPr/>
        <p:txBody>
          <a:bodyPr/>
          <a:lstStyle/>
          <a:p>
            <a:r>
              <a:rPr lang="en-US"/>
              <a:t>Tutorial: ICDM 2008</a:t>
            </a:r>
            <a:endParaRPr lang="en-US" altLang="ko-KR"/>
          </a:p>
        </p:txBody>
      </p:sp>
      <p:sp>
        <p:nvSpPr>
          <p:cNvPr id="14" name="Footer Placeholder 5"/>
          <p:cNvSpPr>
            <a:spLocks noGrp="1"/>
          </p:cNvSpPr>
          <p:nvPr>
            <p:ph type="ftr" sz="quarter" idx="12"/>
          </p:nvPr>
        </p:nvSpPr>
        <p:spPr/>
        <p:txBody>
          <a:bodyPr/>
          <a:lstStyle/>
          <a:p>
            <a:r>
              <a:rPr lang="en-US" altLang="ko-KR"/>
              <a:t>Mohamed F. Mokbel</a:t>
            </a:r>
          </a:p>
        </p:txBody>
      </p:sp>
      <p:sp>
        <p:nvSpPr>
          <p:cNvPr id="305168" name="Rectangle 16"/>
          <p:cNvSpPr>
            <a:spLocks noGrp="1" noChangeArrowheads="1"/>
          </p:cNvSpPr>
          <p:nvPr>
            <p:ph type="title"/>
          </p:nvPr>
        </p:nvSpPr>
        <p:spPr>
          <a:xfrm>
            <a:off x="533400" y="93663"/>
            <a:ext cx="7010400" cy="762000"/>
          </a:xfrm>
        </p:spPr>
        <p:txBody>
          <a:bodyPr/>
          <a:lstStyle/>
          <a:p>
            <a:r>
              <a:rPr lang="en-US" sz="2800"/>
              <a:t>Concepts for Location Privacy</a:t>
            </a:r>
            <a:br>
              <a:rPr lang="en-US" sz="2800"/>
            </a:br>
            <a:r>
              <a:rPr lang="en-US" sz="2400">
                <a:solidFill>
                  <a:schemeClr val="hlink"/>
                </a:solidFill>
              </a:rPr>
              <a:t>Location Perturbation</a:t>
            </a:r>
          </a:p>
        </p:txBody>
      </p:sp>
      <p:sp>
        <p:nvSpPr>
          <p:cNvPr id="305169" name="Rectangle 17"/>
          <p:cNvSpPr>
            <a:spLocks noGrp="1" noChangeArrowheads="1"/>
          </p:cNvSpPr>
          <p:nvPr>
            <p:ph type="body" idx="1"/>
          </p:nvPr>
        </p:nvSpPr>
        <p:spPr>
          <a:xfrm>
            <a:off x="193675" y="1085850"/>
            <a:ext cx="4992688" cy="5391150"/>
          </a:xfrm>
        </p:spPr>
        <p:txBody>
          <a:bodyPr/>
          <a:lstStyle/>
          <a:p>
            <a:pPr>
              <a:buFont typeface="Wingdings" pitchFamily="2" charset="2"/>
              <a:buChar char="n"/>
            </a:pPr>
            <a:endParaRPr lang="en-US" b="0" dirty="0"/>
          </a:p>
          <a:p>
            <a:pPr>
              <a:buFont typeface="Wingdings" pitchFamily="2" charset="2"/>
              <a:buChar char="n"/>
            </a:pPr>
            <a:r>
              <a:rPr lang="en-US" b="0" dirty="0"/>
              <a:t>The user location is represented with a wrong value</a:t>
            </a:r>
          </a:p>
          <a:p>
            <a:pPr>
              <a:buFont typeface="Wingdings" pitchFamily="2" charset="2"/>
              <a:buChar char="n"/>
            </a:pPr>
            <a:endParaRPr lang="en-US" b="0" dirty="0"/>
          </a:p>
          <a:p>
            <a:pPr>
              <a:buFont typeface="Wingdings" pitchFamily="2" charset="2"/>
              <a:buChar char="n"/>
            </a:pPr>
            <a:r>
              <a:rPr lang="en-US" b="0" dirty="0"/>
              <a:t>The privacy is achieved from the fact that the reported location is false</a:t>
            </a:r>
          </a:p>
          <a:p>
            <a:pPr>
              <a:buFont typeface="Wingdings" pitchFamily="2" charset="2"/>
              <a:buChar char="n"/>
            </a:pPr>
            <a:endParaRPr lang="en-US" b="0" dirty="0"/>
          </a:p>
          <a:p>
            <a:pPr>
              <a:buFont typeface="Wingdings" pitchFamily="2" charset="2"/>
              <a:buChar char="n"/>
            </a:pPr>
            <a:r>
              <a:rPr lang="en-US" b="0" dirty="0"/>
              <a:t>The accuracy and the amount of privacy mainly depends on how far the reported location form the exact location</a:t>
            </a:r>
          </a:p>
          <a:p>
            <a:pPr>
              <a:buFont typeface="Wingdings" pitchFamily="2" charset="2"/>
              <a:buChar char="n"/>
            </a:pPr>
            <a:endParaRPr lang="en-US" b="0" dirty="0"/>
          </a:p>
        </p:txBody>
      </p:sp>
      <p:pic>
        <p:nvPicPr>
          <p:cNvPr id="305203" name="Picture 51" descr="bd20175_[1]"/>
          <p:cNvPicPr>
            <a:picLocks noChangeAspect="1" noChangeArrowheads="1"/>
          </p:cNvPicPr>
          <p:nvPr/>
        </p:nvPicPr>
        <p:blipFill>
          <a:blip r:embed="rId3"/>
          <a:srcRect/>
          <a:stretch>
            <a:fillRect/>
          </a:stretch>
        </p:blipFill>
        <p:spPr bwMode="auto">
          <a:xfrm>
            <a:off x="7451725" y="1970088"/>
            <a:ext cx="415925" cy="609600"/>
          </a:xfrm>
          <a:prstGeom prst="rect">
            <a:avLst/>
          </a:prstGeom>
          <a:noFill/>
        </p:spPr>
      </p:pic>
      <p:pic>
        <p:nvPicPr>
          <p:cNvPr id="305204" name="Picture 52" descr="bd20175_[1]"/>
          <p:cNvPicPr>
            <a:picLocks noChangeAspect="1" noChangeArrowheads="1"/>
          </p:cNvPicPr>
          <p:nvPr/>
        </p:nvPicPr>
        <p:blipFill>
          <a:blip r:embed="rId3">
            <a:lum bright="40000" contrast="-20000"/>
          </a:blip>
          <a:srcRect/>
          <a:stretch>
            <a:fillRect/>
          </a:stretch>
        </p:blipFill>
        <p:spPr bwMode="auto">
          <a:xfrm>
            <a:off x="6723063" y="2314575"/>
            <a:ext cx="415925" cy="609600"/>
          </a:xfrm>
          <a:prstGeom prst="rect">
            <a:avLst/>
          </a:prstGeom>
          <a:noFill/>
          <a:ln w="9525">
            <a:noFill/>
            <a:miter lim="800000"/>
            <a:headEnd/>
            <a:tailEnd/>
          </a:ln>
        </p:spPr>
      </p:pic>
      <p:pic>
        <p:nvPicPr>
          <p:cNvPr id="305205" name="Picture 53"/>
          <p:cNvPicPr>
            <a:picLocks noChangeAspect="1" noChangeArrowheads="1"/>
          </p:cNvPicPr>
          <p:nvPr/>
        </p:nvPicPr>
        <p:blipFill>
          <a:blip r:embed="rId4" cstate="print"/>
          <a:srcRect/>
          <a:stretch>
            <a:fillRect/>
          </a:stretch>
        </p:blipFill>
        <p:spPr bwMode="auto">
          <a:xfrm>
            <a:off x="6030913" y="3121025"/>
            <a:ext cx="296862" cy="457200"/>
          </a:xfrm>
          <a:prstGeom prst="rect">
            <a:avLst/>
          </a:prstGeom>
          <a:noFill/>
          <a:ln w="38100" algn="ctr">
            <a:noFill/>
            <a:miter lim="800000"/>
            <a:headEnd/>
            <a:tailEnd/>
          </a:ln>
          <a:effectLst/>
        </p:spPr>
      </p:pic>
      <p:pic>
        <p:nvPicPr>
          <p:cNvPr id="305206" name="Picture 54"/>
          <p:cNvPicPr>
            <a:picLocks noChangeAspect="1" noChangeArrowheads="1"/>
          </p:cNvPicPr>
          <p:nvPr/>
        </p:nvPicPr>
        <p:blipFill>
          <a:blip r:embed="rId4" cstate="print"/>
          <a:srcRect/>
          <a:stretch>
            <a:fillRect/>
          </a:stretch>
        </p:blipFill>
        <p:spPr bwMode="auto">
          <a:xfrm>
            <a:off x="6761163" y="1739900"/>
            <a:ext cx="296862" cy="457200"/>
          </a:xfrm>
          <a:prstGeom prst="rect">
            <a:avLst/>
          </a:prstGeom>
          <a:noFill/>
          <a:ln w="38100" algn="ctr">
            <a:noFill/>
            <a:miter lim="800000"/>
            <a:headEnd/>
            <a:tailEnd/>
          </a:ln>
          <a:effectLst/>
        </p:spPr>
      </p:pic>
      <p:pic>
        <p:nvPicPr>
          <p:cNvPr id="305207" name="Picture 55"/>
          <p:cNvPicPr>
            <a:picLocks noChangeAspect="1" noChangeArrowheads="1"/>
          </p:cNvPicPr>
          <p:nvPr/>
        </p:nvPicPr>
        <p:blipFill>
          <a:blip r:embed="rId4" cstate="print"/>
          <a:srcRect/>
          <a:stretch>
            <a:fillRect/>
          </a:stretch>
        </p:blipFill>
        <p:spPr bwMode="auto">
          <a:xfrm>
            <a:off x="8067675" y="3582988"/>
            <a:ext cx="296863" cy="457200"/>
          </a:xfrm>
          <a:prstGeom prst="rect">
            <a:avLst/>
          </a:prstGeom>
          <a:noFill/>
          <a:ln w="38100" algn="ctr">
            <a:noFill/>
            <a:miter lim="800000"/>
            <a:headEnd/>
            <a:tailEnd/>
          </a:ln>
          <a:effectLst/>
        </p:spPr>
      </p:pic>
      <p:pic>
        <p:nvPicPr>
          <p:cNvPr id="305208" name="Picture 56" descr="bd20175_[1]"/>
          <p:cNvPicPr>
            <a:picLocks noChangeAspect="1" noChangeArrowheads="1"/>
          </p:cNvPicPr>
          <p:nvPr/>
        </p:nvPicPr>
        <p:blipFill>
          <a:blip r:embed="rId3">
            <a:lum bright="40000" contrast="-20000"/>
          </a:blip>
          <a:srcRect/>
          <a:stretch>
            <a:fillRect/>
          </a:stretch>
        </p:blipFill>
        <p:spPr bwMode="auto">
          <a:xfrm>
            <a:off x="6723063" y="3236913"/>
            <a:ext cx="415925" cy="609600"/>
          </a:xfrm>
          <a:prstGeom prst="rect">
            <a:avLst/>
          </a:prstGeom>
          <a:noFill/>
          <a:ln w="9525">
            <a:noFill/>
            <a:miter lim="800000"/>
            <a:headEnd/>
            <a:tailEnd/>
          </a:ln>
        </p:spPr>
      </p:pic>
      <p:sp>
        <p:nvSpPr>
          <p:cNvPr id="305209" name="Oval 57"/>
          <p:cNvSpPr>
            <a:spLocks noChangeArrowheads="1"/>
          </p:cNvSpPr>
          <p:nvPr/>
        </p:nvSpPr>
        <p:spPr bwMode="auto">
          <a:xfrm>
            <a:off x="6376988" y="2092325"/>
            <a:ext cx="1038225" cy="990600"/>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305210" name="Oval 58"/>
          <p:cNvSpPr>
            <a:spLocks noChangeArrowheads="1"/>
          </p:cNvSpPr>
          <p:nvPr/>
        </p:nvSpPr>
        <p:spPr bwMode="auto">
          <a:xfrm>
            <a:off x="6224588" y="2892425"/>
            <a:ext cx="1381125" cy="1304925"/>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5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208"/>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0520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0520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5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209" grpId="0" animBg="1"/>
      <p:bldP spid="305209" grpId="1" animBg="1"/>
      <p:bldP spid="3052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0"/>
          </p:nvPr>
        </p:nvSpPr>
        <p:spPr/>
        <p:txBody>
          <a:bodyPr/>
          <a:lstStyle/>
          <a:p>
            <a:fld id="{E9F1F7B7-A63B-456B-ADD9-8312D9BF5E5D}" type="slidenum">
              <a:rPr lang="en-US" altLang="ko-KR"/>
              <a:pPr/>
              <a:t>32</a:t>
            </a:fld>
            <a:endParaRPr lang="en-US" altLang="ko-KR"/>
          </a:p>
        </p:txBody>
      </p:sp>
      <p:sp>
        <p:nvSpPr>
          <p:cNvPr id="22" name="Date Placeholder 4"/>
          <p:cNvSpPr>
            <a:spLocks noGrp="1"/>
          </p:cNvSpPr>
          <p:nvPr>
            <p:ph type="dt" sz="half" idx="11"/>
          </p:nvPr>
        </p:nvSpPr>
        <p:spPr/>
        <p:txBody>
          <a:bodyPr/>
          <a:lstStyle/>
          <a:p>
            <a:r>
              <a:rPr lang="en-US"/>
              <a:t>Tutorial: ICDM 2008</a:t>
            </a:r>
            <a:endParaRPr lang="en-US" altLang="ko-KR"/>
          </a:p>
        </p:txBody>
      </p:sp>
      <p:sp>
        <p:nvSpPr>
          <p:cNvPr id="23" name="Footer Placeholder 5"/>
          <p:cNvSpPr>
            <a:spLocks noGrp="1"/>
          </p:cNvSpPr>
          <p:nvPr>
            <p:ph type="ftr" sz="quarter" idx="12"/>
          </p:nvPr>
        </p:nvSpPr>
        <p:spPr/>
        <p:txBody>
          <a:bodyPr/>
          <a:lstStyle/>
          <a:p>
            <a:r>
              <a:rPr lang="en-US" altLang="ko-KR"/>
              <a:t>Mohamed F. Mokbel</a:t>
            </a:r>
          </a:p>
        </p:txBody>
      </p:sp>
      <p:sp>
        <p:nvSpPr>
          <p:cNvPr id="306178" name="Rectangle 2"/>
          <p:cNvSpPr>
            <a:spLocks noGrp="1" noChangeArrowheads="1"/>
          </p:cNvSpPr>
          <p:nvPr>
            <p:ph type="title"/>
          </p:nvPr>
        </p:nvSpPr>
        <p:spPr>
          <a:xfrm>
            <a:off x="533400" y="93663"/>
            <a:ext cx="7010400" cy="762000"/>
          </a:xfrm>
        </p:spPr>
        <p:txBody>
          <a:bodyPr/>
          <a:lstStyle/>
          <a:p>
            <a:r>
              <a:rPr lang="en-US" sz="2800"/>
              <a:t>Concepts for Location Privacy</a:t>
            </a:r>
            <a:br>
              <a:rPr lang="en-US" sz="2800"/>
            </a:br>
            <a:r>
              <a:rPr lang="en-US" sz="2400">
                <a:solidFill>
                  <a:schemeClr val="hlink"/>
                </a:solidFill>
              </a:rPr>
              <a:t>Spatial Cloaking</a:t>
            </a:r>
          </a:p>
        </p:txBody>
      </p:sp>
      <p:sp>
        <p:nvSpPr>
          <p:cNvPr id="306179" name="Rectangle 3"/>
          <p:cNvSpPr>
            <a:spLocks noGrp="1" noChangeArrowheads="1"/>
          </p:cNvSpPr>
          <p:nvPr>
            <p:ph type="body" idx="1"/>
          </p:nvPr>
        </p:nvSpPr>
        <p:spPr>
          <a:xfrm>
            <a:off x="193675" y="1739900"/>
            <a:ext cx="4916488" cy="4648200"/>
          </a:xfrm>
        </p:spPr>
        <p:txBody>
          <a:bodyPr/>
          <a:lstStyle/>
          <a:p>
            <a:pPr>
              <a:buFont typeface="Wingdings" pitchFamily="2" charset="2"/>
              <a:buChar char="n"/>
            </a:pPr>
            <a:r>
              <a:rPr lang="en-US" b="0"/>
              <a:t>The user exact location is represented as a region that includes the exact user location</a:t>
            </a:r>
          </a:p>
          <a:p>
            <a:pPr>
              <a:buFont typeface="Wingdings" pitchFamily="2" charset="2"/>
              <a:buChar char="n"/>
            </a:pPr>
            <a:endParaRPr lang="en-US" sz="1800" b="0"/>
          </a:p>
          <a:p>
            <a:pPr>
              <a:buFont typeface="Wingdings" pitchFamily="2" charset="2"/>
              <a:buChar char="n"/>
            </a:pPr>
            <a:r>
              <a:rPr lang="en-US" b="0"/>
              <a:t>An adversary does know that the user is located in the </a:t>
            </a:r>
            <a:r>
              <a:rPr lang="en-US" b="0" i="1">
                <a:solidFill>
                  <a:srgbClr val="A50021"/>
                </a:solidFill>
              </a:rPr>
              <a:t>cloaked</a:t>
            </a:r>
            <a:r>
              <a:rPr lang="en-US" b="0"/>
              <a:t> region, but has no clue where the user is exactly located</a:t>
            </a:r>
          </a:p>
          <a:p>
            <a:pPr>
              <a:buFont typeface="Wingdings" pitchFamily="2" charset="2"/>
              <a:buChar char="n"/>
            </a:pPr>
            <a:endParaRPr lang="en-US" sz="1800" b="0"/>
          </a:p>
          <a:p>
            <a:pPr>
              <a:buFont typeface="Wingdings" pitchFamily="2" charset="2"/>
              <a:buChar char="n"/>
            </a:pPr>
            <a:r>
              <a:rPr lang="en-US" b="0"/>
              <a:t>The area of the </a:t>
            </a:r>
            <a:r>
              <a:rPr lang="en-US" b="0" i="1">
                <a:solidFill>
                  <a:srgbClr val="A50021"/>
                </a:solidFill>
              </a:rPr>
              <a:t>cloaked</a:t>
            </a:r>
            <a:r>
              <a:rPr lang="en-US" b="0"/>
              <a:t> region achieves a trade-off between the user privacy and the service</a:t>
            </a:r>
          </a:p>
          <a:p>
            <a:pPr>
              <a:buFont typeface="Wingdings" pitchFamily="2" charset="2"/>
              <a:buChar char="n"/>
            </a:pPr>
            <a:endParaRPr lang="en-US" b="0"/>
          </a:p>
        </p:txBody>
      </p:sp>
      <p:pic>
        <p:nvPicPr>
          <p:cNvPr id="306180" name="Picture 4"/>
          <p:cNvPicPr>
            <a:picLocks noChangeAspect="1" noChangeArrowheads="1"/>
          </p:cNvPicPr>
          <p:nvPr/>
        </p:nvPicPr>
        <p:blipFill>
          <a:blip r:embed="rId3" cstate="print"/>
          <a:srcRect/>
          <a:stretch>
            <a:fillRect/>
          </a:stretch>
        </p:blipFill>
        <p:spPr bwMode="auto">
          <a:xfrm>
            <a:off x="7242175" y="2466975"/>
            <a:ext cx="296863" cy="457200"/>
          </a:xfrm>
          <a:prstGeom prst="rect">
            <a:avLst/>
          </a:prstGeom>
          <a:noFill/>
          <a:ln w="38100" algn="ctr">
            <a:noFill/>
            <a:miter lim="800000"/>
            <a:headEnd/>
            <a:tailEnd/>
          </a:ln>
          <a:effectLst/>
        </p:spPr>
      </p:pic>
      <p:pic>
        <p:nvPicPr>
          <p:cNvPr id="306181" name="Picture 5" descr="bd20175_[1]"/>
          <p:cNvPicPr>
            <a:picLocks noChangeAspect="1" noChangeArrowheads="1"/>
          </p:cNvPicPr>
          <p:nvPr/>
        </p:nvPicPr>
        <p:blipFill>
          <a:blip r:embed="rId4"/>
          <a:srcRect/>
          <a:stretch>
            <a:fillRect/>
          </a:stretch>
        </p:blipFill>
        <p:spPr bwMode="auto">
          <a:xfrm>
            <a:off x="6864350" y="3609975"/>
            <a:ext cx="385763" cy="565150"/>
          </a:xfrm>
          <a:prstGeom prst="rect">
            <a:avLst/>
          </a:prstGeom>
          <a:noFill/>
        </p:spPr>
      </p:pic>
      <p:pic>
        <p:nvPicPr>
          <p:cNvPr id="306182" name="Picture 6"/>
          <p:cNvPicPr>
            <a:picLocks noChangeAspect="1" noChangeArrowheads="1"/>
          </p:cNvPicPr>
          <p:nvPr/>
        </p:nvPicPr>
        <p:blipFill>
          <a:blip r:embed="rId3" cstate="print"/>
          <a:srcRect/>
          <a:stretch>
            <a:fillRect/>
          </a:stretch>
        </p:blipFill>
        <p:spPr bwMode="auto">
          <a:xfrm>
            <a:off x="5729288" y="5591175"/>
            <a:ext cx="296862" cy="457200"/>
          </a:xfrm>
          <a:prstGeom prst="rect">
            <a:avLst/>
          </a:prstGeom>
          <a:noFill/>
          <a:ln w="38100" algn="ctr">
            <a:noFill/>
            <a:miter lim="800000"/>
            <a:headEnd/>
            <a:tailEnd/>
          </a:ln>
          <a:effectLst/>
        </p:spPr>
      </p:pic>
      <p:pic>
        <p:nvPicPr>
          <p:cNvPr id="306183" name="Picture 7"/>
          <p:cNvPicPr>
            <a:picLocks noChangeAspect="1" noChangeArrowheads="1"/>
          </p:cNvPicPr>
          <p:nvPr/>
        </p:nvPicPr>
        <p:blipFill>
          <a:blip r:embed="rId3" cstate="print"/>
          <a:srcRect/>
          <a:stretch>
            <a:fillRect/>
          </a:stretch>
        </p:blipFill>
        <p:spPr bwMode="auto">
          <a:xfrm>
            <a:off x="8385175" y="3305175"/>
            <a:ext cx="296863" cy="457200"/>
          </a:xfrm>
          <a:prstGeom prst="rect">
            <a:avLst/>
          </a:prstGeom>
          <a:noFill/>
          <a:ln w="38100" algn="ctr">
            <a:noFill/>
            <a:miter lim="800000"/>
            <a:headEnd/>
            <a:tailEnd/>
          </a:ln>
          <a:effectLst/>
        </p:spPr>
      </p:pic>
      <p:pic>
        <p:nvPicPr>
          <p:cNvPr id="306184" name="Picture 8"/>
          <p:cNvPicPr>
            <a:picLocks noChangeAspect="1" noChangeArrowheads="1"/>
          </p:cNvPicPr>
          <p:nvPr/>
        </p:nvPicPr>
        <p:blipFill>
          <a:blip r:embed="rId3" cstate="print"/>
          <a:srcRect/>
          <a:stretch>
            <a:fillRect/>
          </a:stretch>
        </p:blipFill>
        <p:spPr bwMode="auto">
          <a:xfrm>
            <a:off x="6480175" y="2238375"/>
            <a:ext cx="296863" cy="457200"/>
          </a:xfrm>
          <a:prstGeom prst="rect">
            <a:avLst/>
          </a:prstGeom>
          <a:noFill/>
          <a:ln w="38100" algn="ctr">
            <a:noFill/>
            <a:miter lim="800000"/>
            <a:headEnd/>
            <a:tailEnd/>
          </a:ln>
          <a:effectLst/>
        </p:spPr>
      </p:pic>
      <p:pic>
        <p:nvPicPr>
          <p:cNvPr id="306185" name="Picture 9"/>
          <p:cNvPicPr>
            <a:picLocks noChangeAspect="1" noChangeArrowheads="1"/>
          </p:cNvPicPr>
          <p:nvPr/>
        </p:nvPicPr>
        <p:blipFill>
          <a:blip r:embed="rId3" cstate="print"/>
          <a:srcRect/>
          <a:stretch>
            <a:fillRect/>
          </a:stretch>
        </p:blipFill>
        <p:spPr bwMode="auto">
          <a:xfrm>
            <a:off x="8232775" y="2162175"/>
            <a:ext cx="296863" cy="457200"/>
          </a:xfrm>
          <a:prstGeom prst="rect">
            <a:avLst/>
          </a:prstGeom>
          <a:noFill/>
          <a:ln w="38100" algn="ctr">
            <a:noFill/>
            <a:miter lim="800000"/>
            <a:headEnd/>
            <a:tailEnd/>
          </a:ln>
          <a:effectLst/>
        </p:spPr>
      </p:pic>
      <p:pic>
        <p:nvPicPr>
          <p:cNvPr id="306186" name="Picture 10"/>
          <p:cNvPicPr>
            <a:picLocks noChangeAspect="1" noChangeArrowheads="1"/>
          </p:cNvPicPr>
          <p:nvPr/>
        </p:nvPicPr>
        <p:blipFill>
          <a:blip r:embed="rId3" cstate="print"/>
          <a:srcRect/>
          <a:stretch>
            <a:fillRect/>
          </a:stretch>
        </p:blipFill>
        <p:spPr bwMode="auto">
          <a:xfrm>
            <a:off x="7321550" y="4448175"/>
            <a:ext cx="296863" cy="457200"/>
          </a:xfrm>
          <a:prstGeom prst="rect">
            <a:avLst/>
          </a:prstGeom>
          <a:noFill/>
          <a:ln w="38100" algn="ctr">
            <a:noFill/>
            <a:miter lim="800000"/>
            <a:headEnd/>
            <a:tailEnd/>
          </a:ln>
          <a:effectLst/>
        </p:spPr>
      </p:pic>
      <p:pic>
        <p:nvPicPr>
          <p:cNvPr id="306187" name="Picture 11"/>
          <p:cNvPicPr>
            <a:picLocks noChangeAspect="1" noChangeArrowheads="1"/>
          </p:cNvPicPr>
          <p:nvPr/>
        </p:nvPicPr>
        <p:blipFill>
          <a:blip r:embed="rId3" cstate="print"/>
          <a:srcRect/>
          <a:stretch>
            <a:fillRect/>
          </a:stretch>
        </p:blipFill>
        <p:spPr bwMode="auto">
          <a:xfrm>
            <a:off x="6022975" y="3533775"/>
            <a:ext cx="296863" cy="457200"/>
          </a:xfrm>
          <a:prstGeom prst="rect">
            <a:avLst/>
          </a:prstGeom>
          <a:noFill/>
          <a:ln w="38100" algn="ctr">
            <a:noFill/>
            <a:miter lim="800000"/>
            <a:headEnd/>
            <a:tailEnd/>
          </a:ln>
          <a:effectLst/>
        </p:spPr>
      </p:pic>
      <p:pic>
        <p:nvPicPr>
          <p:cNvPr id="306188" name="Picture 12"/>
          <p:cNvPicPr>
            <a:picLocks noChangeAspect="1" noChangeArrowheads="1"/>
          </p:cNvPicPr>
          <p:nvPr/>
        </p:nvPicPr>
        <p:blipFill>
          <a:blip r:embed="rId3" cstate="print"/>
          <a:srcRect/>
          <a:stretch>
            <a:fillRect/>
          </a:stretch>
        </p:blipFill>
        <p:spPr bwMode="auto">
          <a:xfrm>
            <a:off x="5565775" y="4676775"/>
            <a:ext cx="296863" cy="457200"/>
          </a:xfrm>
          <a:prstGeom prst="rect">
            <a:avLst/>
          </a:prstGeom>
          <a:noFill/>
          <a:ln w="38100" algn="ctr">
            <a:noFill/>
            <a:miter lim="800000"/>
            <a:headEnd/>
            <a:tailEnd/>
          </a:ln>
          <a:effectLst/>
        </p:spPr>
      </p:pic>
      <p:pic>
        <p:nvPicPr>
          <p:cNvPr id="306189" name="Picture 13"/>
          <p:cNvPicPr>
            <a:picLocks noChangeAspect="1" noChangeArrowheads="1"/>
          </p:cNvPicPr>
          <p:nvPr/>
        </p:nvPicPr>
        <p:blipFill>
          <a:blip r:embed="rId3" cstate="print"/>
          <a:srcRect/>
          <a:stretch>
            <a:fillRect/>
          </a:stretch>
        </p:blipFill>
        <p:spPr bwMode="auto">
          <a:xfrm>
            <a:off x="8232775" y="4676775"/>
            <a:ext cx="296863" cy="457200"/>
          </a:xfrm>
          <a:prstGeom prst="rect">
            <a:avLst/>
          </a:prstGeom>
          <a:noFill/>
          <a:ln w="38100" algn="ctr">
            <a:noFill/>
            <a:miter lim="800000"/>
            <a:headEnd/>
            <a:tailEnd/>
          </a:ln>
          <a:effectLst/>
        </p:spPr>
      </p:pic>
      <p:pic>
        <p:nvPicPr>
          <p:cNvPr id="306190" name="Picture 14"/>
          <p:cNvPicPr>
            <a:picLocks noChangeAspect="1" noChangeArrowheads="1"/>
          </p:cNvPicPr>
          <p:nvPr/>
        </p:nvPicPr>
        <p:blipFill>
          <a:blip r:embed="rId3" cstate="print"/>
          <a:srcRect/>
          <a:stretch>
            <a:fillRect/>
          </a:stretch>
        </p:blipFill>
        <p:spPr bwMode="auto">
          <a:xfrm>
            <a:off x="6632575" y="5210175"/>
            <a:ext cx="296863" cy="457200"/>
          </a:xfrm>
          <a:prstGeom prst="rect">
            <a:avLst/>
          </a:prstGeom>
          <a:noFill/>
          <a:ln w="38100" algn="ctr">
            <a:noFill/>
            <a:miter lim="800000"/>
            <a:headEnd/>
            <a:tailEnd/>
          </a:ln>
          <a:effectLst/>
        </p:spPr>
      </p:pic>
      <p:pic>
        <p:nvPicPr>
          <p:cNvPr id="306191" name="Picture 15"/>
          <p:cNvPicPr>
            <a:picLocks noChangeAspect="1" noChangeArrowheads="1"/>
          </p:cNvPicPr>
          <p:nvPr/>
        </p:nvPicPr>
        <p:blipFill>
          <a:blip r:embed="rId3" cstate="print"/>
          <a:srcRect/>
          <a:stretch>
            <a:fillRect/>
          </a:stretch>
        </p:blipFill>
        <p:spPr bwMode="auto">
          <a:xfrm>
            <a:off x="7394575" y="5362575"/>
            <a:ext cx="296863" cy="457200"/>
          </a:xfrm>
          <a:prstGeom prst="rect">
            <a:avLst/>
          </a:prstGeom>
          <a:noFill/>
          <a:ln w="38100" algn="ctr">
            <a:noFill/>
            <a:miter lim="800000"/>
            <a:headEnd/>
            <a:tailEnd/>
          </a:ln>
          <a:effectLst/>
        </p:spPr>
      </p:pic>
      <p:sp>
        <p:nvSpPr>
          <p:cNvPr id="306192" name="Oval 16"/>
          <p:cNvSpPr>
            <a:spLocks noChangeArrowheads="1"/>
          </p:cNvSpPr>
          <p:nvPr/>
        </p:nvSpPr>
        <p:spPr bwMode="auto">
          <a:xfrm>
            <a:off x="6559550" y="3381375"/>
            <a:ext cx="990600" cy="990600"/>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306193" name="Oval 17"/>
          <p:cNvSpPr>
            <a:spLocks noChangeAspect="1" noChangeArrowheads="1"/>
          </p:cNvSpPr>
          <p:nvPr/>
        </p:nvSpPr>
        <p:spPr bwMode="auto">
          <a:xfrm>
            <a:off x="6330950" y="3155950"/>
            <a:ext cx="1444625" cy="1444625"/>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306194" name="Oval 18"/>
          <p:cNvSpPr>
            <a:spLocks noChangeAspect="1" noChangeArrowheads="1"/>
          </p:cNvSpPr>
          <p:nvPr/>
        </p:nvSpPr>
        <p:spPr bwMode="auto">
          <a:xfrm>
            <a:off x="5999163" y="2847975"/>
            <a:ext cx="2084387" cy="2084388"/>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306195" name="Oval 19"/>
          <p:cNvSpPr>
            <a:spLocks noChangeAspect="1" noChangeArrowheads="1"/>
          </p:cNvSpPr>
          <p:nvPr/>
        </p:nvSpPr>
        <p:spPr bwMode="auto">
          <a:xfrm>
            <a:off x="5340350" y="2238375"/>
            <a:ext cx="3271838" cy="3271838"/>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306196" name="Rectangle 20"/>
          <p:cNvSpPr>
            <a:spLocks noChangeArrowheads="1"/>
          </p:cNvSpPr>
          <p:nvPr/>
        </p:nvSpPr>
        <p:spPr bwMode="auto">
          <a:xfrm>
            <a:off x="269875" y="1049338"/>
            <a:ext cx="8604250" cy="690562"/>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Location </a:t>
            </a:r>
            <a:r>
              <a:rPr lang="en-US" i="1">
                <a:solidFill>
                  <a:srgbClr val="A50021"/>
                </a:solidFill>
                <a:latin typeface="Times New Roman" pitchFamily="18" charset="0"/>
                <a:ea typeface="HyhwpEQ" pitchFamily="18" charset="-127"/>
              </a:rPr>
              <a:t>cloaking</a:t>
            </a:r>
            <a:r>
              <a:rPr lang="en-US">
                <a:latin typeface="Times New Roman" pitchFamily="18" charset="0"/>
                <a:ea typeface="HyhwpEQ" pitchFamily="18" charset="-127"/>
              </a:rPr>
              <a:t>, location </a:t>
            </a:r>
            <a:r>
              <a:rPr lang="en-US" i="1">
                <a:solidFill>
                  <a:srgbClr val="A50021"/>
                </a:solidFill>
                <a:latin typeface="Times New Roman" pitchFamily="18" charset="0"/>
                <a:ea typeface="HyhwpEQ" pitchFamily="18" charset="-127"/>
              </a:rPr>
              <a:t>blurring</a:t>
            </a:r>
            <a:r>
              <a:rPr lang="en-US">
                <a:latin typeface="Times New Roman" pitchFamily="18" charset="0"/>
                <a:ea typeface="HyhwpEQ" pitchFamily="18" charset="-127"/>
              </a:rPr>
              <a:t>, location </a:t>
            </a:r>
            <a:r>
              <a:rPr lang="en-US" i="1">
                <a:solidFill>
                  <a:srgbClr val="A50021"/>
                </a:solidFill>
                <a:latin typeface="Times New Roman" pitchFamily="18" charset="0"/>
                <a:ea typeface="HyhwpEQ" pitchFamily="18" charset="-127"/>
              </a:rPr>
              <a:t>obfuscation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06192"/>
                                        </p:tgtEl>
                                        <p:attrNameLst>
                                          <p:attrName>style.visibility</p:attrName>
                                        </p:attrNameLst>
                                      </p:cBhvr>
                                      <p:to>
                                        <p:strVal val="visible"/>
                                      </p:to>
                                    </p:set>
                                    <p:animEffect transition="in" filter="circle(out)">
                                      <p:cBhvr>
                                        <p:cTn id="7" dur="500"/>
                                        <p:tgtEl>
                                          <p:spTgt spid="30619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6179">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6179">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306193"/>
                                        </p:tgtEl>
                                        <p:attrNameLst>
                                          <p:attrName>style.visibility</p:attrName>
                                        </p:attrNameLst>
                                      </p:cBhvr>
                                      <p:to>
                                        <p:strVal val="visible"/>
                                      </p:to>
                                    </p:set>
                                    <p:animEffect transition="in" filter="circle(out)">
                                      <p:cBhvr>
                                        <p:cTn id="20" dur="500"/>
                                        <p:tgtEl>
                                          <p:spTgt spid="30619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306194"/>
                                        </p:tgtEl>
                                        <p:attrNameLst>
                                          <p:attrName>style.visibility</p:attrName>
                                        </p:attrNameLst>
                                      </p:cBhvr>
                                      <p:to>
                                        <p:strVal val="visible"/>
                                      </p:to>
                                    </p:set>
                                    <p:animEffect transition="in" filter="circle(out)">
                                      <p:cBhvr>
                                        <p:cTn id="25" dur="500"/>
                                        <p:tgtEl>
                                          <p:spTgt spid="30619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306195"/>
                                        </p:tgtEl>
                                        <p:attrNameLst>
                                          <p:attrName>style.visibility</p:attrName>
                                        </p:attrNameLst>
                                      </p:cBhvr>
                                      <p:to>
                                        <p:strVal val="visible"/>
                                      </p:to>
                                    </p:set>
                                    <p:animEffect transition="in" filter="circle(out)">
                                      <p:cBhvr>
                                        <p:cTn id="30" dur="500"/>
                                        <p:tgtEl>
                                          <p:spTgt spid="306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92" grpId="0" animBg="1"/>
      <p:bldP spid="306193" grpId="0" animBg="1"/>
      <p:bldP spid="306194" grpId="0" animBg="1"/>
      <p:bldP spid="30619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F7056CD8-1BA7-42D3-9F86-4B847DC00FB0}" type="slidenum">
              <a:rPr lang="en-US" altLang="ko-KR"/>
              <a:pPr/>
              <a:t>33</a:t>
            </a:fld>
            <a:endParaRPr lang="en-US" altLang="ko-KR"/>
          </a:p>
        </p:txBody>
      </p:sp>
      <p:sp>
        <p:nvSpPr>
          <p:cNvPr id="20" name="Date Placeholder 4"/>
          <p:cNvSpPr>
            <a:spLocks noGrp="1"/>
          </p:cNvSpPr>
          <p:nvPr>
            <p:ph type="dt" sz="half" idx="11"/>
          </p:nvPr>
        </p:nvSpPr>
        <p:spPr/>
        <p:txBody>
          <a:bodyPr/>
          <a:lstStyle/>
          <a:p>
            <a:r>
              <a:rPr lang="en-US"/>
              <a:t>Tutorial: ICDM 2008</a:t>
            </a:r>
            <a:endParaRPr lang="en-US" altLang="ko-KR"/>
          </a:p>
        </p:txBody>
      </p:sp>
      <p:sp>
        <p:nvSpPr>
          <p:cNvPr id="21" name="Footer Placeholder 5"/>
          <p:cNvSpPr>
            <a:spLocks noGrp="1"/>
          </p:cNvSpPr>
          <p:nvPr>
            <p:ph type="ftr" sz="quarter" idx="12"/>
          </p:nvPr>
        </p:nvSpPr>
        <p:spPr/>
        <p:txBody>
          <a:bodyPr/>
          <a:lstStyle/>
          <a:p>
            <a:r>
              <a:rPr lang="en-US" altLang="ko-KR"/>
              <a:t>Mohamed F. Mokbel</a:t>
            </a:r>
          </a:p>
        </p:txBody>
      </p:sp>
      <p:sp>
        <p:nvSpPr>
          <p:cNvPr id="310286" name="Rectangle 14"/>
          <p:cNvSpPr>
            <a:spLocks noChangeArrowheads="1"/>
          </p:cNvSpPr>
          <p:nvPr/>
        </p:nvSpPr>
        <p:spPr bwMode="auto">
          <a:xfrm>
            <a:off x="6223000" y="1970088"/>
            <a:ext cx="1344613" cy="11144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b="1">
              <a:latin typeface="Times New Roman" pitchFamily="18" charset="0"/>
            </a:endParaRPr>
          </a:p>
        </p:txBody>
      </p:sp>
      <p:sp>
        <p:nvSpPr>
          <p:cNvPr id="310274" name="Rectangle 2"/>
          <p:cNvSpPr>
            <a:spLocks noGrp="1" noChangeArrowheads="1"/>
          </p:cNvSpPr>
          <p:nvPr>
            <p:ph type="title"/>
          </p:nvPr>
        </p:nvSpPr>
        <p:spPr>
          <a:xfrm>
            <a:off x="533400" y="125413"/>
            <a:ext cx="7010400" cy="762000"/>
          </a:xfrm>
        </p:spPr>
        <p:txBody>
          <a:bodyPr/>
          <a:lstStyle/>
          <a:p>
            <a:r>
              <a:rPr lang="en-US" sz="2800"/>
              <a:t>Concepts for Location Privacy</a:t>
            </a:r>
            <a:br>
              <a:rPr lang="en-US" sz="2800"/>
            </a:br>
            <a:r>
              <a:rPr lang="en-US" sz="2400">
                <a:solidFill>
                  <a:schemeClr val="hlink"/>
                </a:solidFill>
              </a:rPr>
              <a:t>Spatio-temporal Cloaking</a:t>
            </a:r>
          </a:p>
        </p:txBody>
      </p:sp>
      <p:sp>
        <p:nvSpPr>
          <p:cNvPr id="310275" name="Rectangle 3"/>
          <p:cNvSpPr>
            <a:spLocks noGrp="1" noChangeArrowheads="1"/>
          </p:cNvSpPr>
          <p:nvPr>
            <p:ph type="body" idx="1"/>
          </p:nvPr>
        </p:nvSpPr>
        <p:spPr>
          <a:xfrm>
            <a:off x="193675" y="1085850"/>
            <a:ext cx="4110038" cy="5391150"/>
          </a:xfrm>
        </p:spPr>
        <p:txBody>
          <a:bodyPr/>
          <a:lstStyle/>
          <a:p>
            <a:pPr>
              <a:lnSpc>
                <a:spcPct val="90000"/>
              </a:lnSpc>
              <a:buFont typeface="Wingdings" pitchFamily="2" charset="2"/>
              <a:buChar char="n"/>
            </a:pPr>
            <a:r>
              <a:rPr lang="en-US" b="0" dirty="0"/>
              <a:t>In addition to spatial cloaking the user information can be delayed a while to cloak the temporal dimension</a:t>
            </a:r>
          </a:p>
          <a:p>
            <a:pPr>
              <a:lnSpc>
                <a:spcPct val="90000"/>
              </a:lnSpc>
              <a:buFont typeface="Wingdings" pitchFamily="2" charset="2"/>
              <a:buChar char="n"/>
            </a:pPr>
            <a:endParaRPr lang="en-US" b="0" dirty="0"/>
          </a:p>
          <a:p>
            <a:pPr>
              <a:lnSpc>
                <a:spcPct val="90000"/>
              </a:lnSpc>
              <a:buFont typeface="Wingdings" pitchFamily="2" charset="2"/>
              <a:buChar char="n"/>
            </a:pPr>
            <a:r>
              <a:rPr lang="en-US" b="0" dirty="0"/>
              <a:t>Temporal cloaking could tolerate asking about stationary objects (e.g., gas stations)</a:t>
            </a:r>
          </a:p>
          <a:p>
            <a:pPr>
              <a:lnSpc>
                <a:spcPct val="90000"/>
              </a:lnSpc>
              <a:buFont typeface="Wingdings" pitchFamily="2" charset="2"/>
              <a:buChar char="n"/>
            </a:pPr>
            <a:endParaRPr lang="en-US" b="0" dirty="0"/>
          </a:p>
          <a:p>
            <a:pPr>
              <a:lnSpc>
                <a:spcPct val="90000"/>
              </a:lnSpc>
              <a:buFont typeface="Wingdings" pitchFamily="2" charset="2"/>
              <a:buChar char="n"/>
            </a:pPr>
            <a:r>
              <a:rPr lang="en-US" b="0" dirty="0"/>
              <a:t>Challenging to support querying moving objects, e.g., what is my nearest </a:t>
            </a:r>
            <a:r>
              <a:rPr lang="en-US" b="0" dirty="0" smtClean="0"/>
              <a:t>police car</a:t>
            </a:r>
            <a:endParaRPr lang="en-US" b="0" dirty="0"/>
          </a:p>
          <a:p>
            <a:pPr>
              <a:lnSpc>
                <a:spcPct val="90000"/>
              </a:lnSpc>
              <a:buFont typeface="Wingdings" pitchFamily="2" charset="2"/>
              <a:buChar char="n"/>
            </a:pPr>
            <a:endParaRPr lang="en-US" b="0" dirty="0"/>
          </a:p>
        </p:txBody>
      </p:sp>
      <p:sp>
        <p:nvSpPr>
          <p:cNvPr id="310276" name="Line 4"/>
          <p:cNvSpPr>
            <a:spLocks noChangeShapeType="1"/>
          </p:cNvSpPr>
          <p:nvPr/>
        </p:nvSpPr>
        <p:spPr bwMode="auto">
          <a:xfrm>
            <a:off x="5532438" y="1662113"/>
            <a:ext cx="0" cy="2459037"/>
          </a:xfrm>
          <a:prstGeom prst="line">
            <a:avLst/>
          </a:prstGeom>
          <a:noFill/>
          <a:ln w="38100">
            <a:solidFill>
              <a:srgbClr val="A50021"/>
            </a:solidFill>
            <a:round/>
            <a:headEnd type="stealth" w="med" len="med"/>
            <a:tailEnd/>
          </a:ln>
          <a:effectLst/>
        </p:spPr>
        <p:txBody>
          <a:bodyPr wrap="none" anchor="ctr"/>
          <a:lstStyle/>
          <a:p>
            <a:endParaRPr lang="en-US"/>
          </a:p>
        </p:txBody>
      </p:sp>
      <p:sp>
        <p:nvSpPr>
          <p:cNvPr id="310277" name="Line 5"/>
          <p:cNvSpPr>
            <a:spLocks noChangeShapeType="1"/>
          </p:cNvSpPr>
          <p:nvPr/>
        </p:nvSpPr>
        <p:spPr bwMode="auto">
          <a:xfrm rot="5400000" flipH="1">
            <a:off x="7126288" y="2527300"/>
            <a:ext cx="0" cy="3187700"/>
          </a:xfrm>
          <a:prstGeom prst="line">
            <a:avLst/>
          </a:prstGeom>
          <a:noFill/>
          <a:ln w="38100">
            <a:solidFill>
              <a:srgbClr val="A50021"/>
            </a:solidFill>
            <a:round/>
            <a:headEnd type="stealth" w="med" len="med"/>
            <a:tailEnd/>
          </a:ln>
          <a:effectLst/>
        </p:spPr>
        <p:txBody>
          <a:bodyPr wrap="none" anchor="ctr"/>
          <a:lstStyle/>
          <a:p>
            <a:endParaRPr lang="en-US"/>
          </a:p>
        </p:txBody>
      </p:sp>
      <p:sp>
        <p:nvSpPr>
          <p:cNvPr id="310278" name="Line 6"/>
          <p:cNvSpPr>
            <a:spLocks noChangeShapeType="1"/>
          </p:cNvSpPr>
          <p:nvPr/>
        </p:nvSpPr>
        <p:spPr bwMode="auto">
          <a:xfrm rot="-5400000">
            <a:off x="4207669" y="4101306"/>
            <a:ext cx="1304925" cy="1344613"/>
          </a:xfrm>
          <a:prstGeom prst="line">
            <a:avLst/>
          </a:prstGeom>
          <a:noFill/>
          <a:ln w="38100">
            <a:solidFill>
              <a:srgbClr val="A50021"/>
            </a:solidFill>
            <a:round/>
            <a:headEnd type="stealth" w="med" len="med"/>
            <a:tailEnd/>
          </a:ln>
          <a:effectLst/>
        </p:spPr>
        <p:txBody>
          <a:bodyPr wrap="none" anchor="ctr"/>
          <a:lstStyle/>
          <a:p>
            <a:endParaRPr lang="en-US"/>
          </a:p>
        </p:txBody>
      </p:sp>
      <p:sp>
        <p:nvSpPr>
          <p:cNvPr id="310284" name="Line 12"/>
          <p:cNvSpPr>
            <a:spLocks noChangeShapeType="1"/>
          </p:cNvSpPr>
          <p:nvPr/>
        </p:nvSpPr>
        <p:spPr bwMode="auto">
          <a:xfrm rot="-5400000">
            <a:off x="5378450" y="3082925"/>
            <a:ext cx="844550" cy="844550"/>
          </a:xfrm>
          <a:prstGeom prst="line">
            <a:avLst/>
          </a:prstGeom>
          <a:noFill/>
          <a:ln w="12700">
            <a:solidFill>
              <a:srgbClr val="FF9900"/>
            </a:solidFill>
            <a:round/>
            <a:headEnd/>
            <a:tailEnd/>
          </a:ln>
          <a:effectLst/>
        </p:spPr>
        <p:txBody>
          <a:bodyPr wrap="none" anchor="ctr"/>
          <a:lstStyle/>
          <a:p>
            <a:endParaRPr lang="en-US"/>
          </a:p>
        </p:txBody>
      </p:sp>
      <p:pic>
        <p:nvPicPr>
          <p:cNvPr id="310280" name="Picture 8" descr="bd20175_[1]"/>
          <p:cNvPicPr>
            <a:picLocks noChangeAspect="1" noChangeArrowheads="1"/>
          </p:cNvPicPr>
          <p:nvPr/>
        </p:nvPicPr>
        <p:blipFill>
          <a:blip r:embed="rId3"/>
          <a:srcRect/>
          <a:stretch>
            <a:fillRect/>
          </a:stretch>
        </p:blipFill>
        <p:spPr bwMode="auto">
          <a:xfrm>
            <a:off x="5916613" y="3046413"/>
            <a:ext cx="415925" cy="609600"/>
          </a:xfrm>
          <a:prstGeom prst="rect">
            <a:avLst/>
          </a:prstGeom>
          <a:noFill/>
        </p:spPr>
      </p:pic>
      <p:sp>
        <p:nvSpPr>
          <p:cNvPr id="310282" name="Line 10"/>
          <p:cNvSpPr>
            <a:spLocks noChangeShapeType="1"/>
          </p:cNvSpPr>
          <p:nvPr/>
        </p:nvSpPr>
        <p:spPr bwMode="auto">
          <a:xfrm rot="-5400000">
            <a:off x="6723063" y="3084513"/>
            <a:ext cx="844550" cy="844550"/>
          </a:xfrm>
          <a:prstGeom prst="line">
            <a:avLst/>
          </a:prstGeom>
          <a:noFill/>
          <a:ln w="12700">
            <a:solidFill>
              <a:srgbClr val="FF9900"/>
            </a:solidFill>
            <a:round/>
            <a:headEnd/>
            <a:tailEnd/>
          </a:ln>
          <a:effectLst/>
        </p:spPr>
        <p:txBody>
          <a:bodyPr wrap="none" anchor="ctr"/>
          <a:lstStyle/>
          <a:p>
            <a:endParaRPr lang="en-US"/>
          </a:p>
        </p:txBody>
      </p:sp>
      <p:sp>
        <p:nvSpPr>
          <p:cNvPr id="310283" name="Line 11"/>
          <p:cNvSpPr>
            <a:spLocks noChangeShapeType="1"/>
          </p:cNvSpPr>
          <p:nvPr/>
        </p:nvSpPr>
        <p:spPr bwMode="auto">
          <a:xfrm rot="-5400000">
            <a:off x="6723063" y="1970088"/>
            <a:ext cx="844550" cy="844550"/>
          </a:xfrm>
          <a:prstGeom prst="line">
            <a:avLst/>
          </a:prstGeom>
          <a:noFill/>
          <a:ln w="12700">
            <a:solidFill>
              <a:srgbClr val="FF9900"/>
            </a:solidFill>
            <a:round/>
            <a:headEnd/>
            <a:tailEnd/>
          </a:ln>
          <a:effectLst/>
        </p:spPr>
        <p:txBody>
          <a:bodyPr wrap="none" anchor="ctr"/>
          <a:lstStyle/>
          <a:p>
            <a:endParaRPr lang="en-US"/>
          </a:p>
        </p:txBody>
      </p:sp>
      <p:sp>
        <p:nvSpPr>
          <p:cNvPr id="310285" name="Line 13"/>
          <p:cNvSpPr>
            <a:spLocks noChangeShapeType="1"/>
          </p:cNvSpPr>
          <p:nvPr/>
        </p:nvSpPr>
        <p:spPr bwMode="auto">
          <a:xfrm rot="-5400000">
            <a:off x="5378450" y="1971675"/>
            <a:ext cx="844550" cy="844550"/>
          </a:xfrm>
          <a:prstGeom prst="line">
            <a:avLst/>
          </a:prstGeom>
          <a:noFill/>
          <a:ln w="12700">
            <a:solidFill>
              <a:srgbClr val="FF9900"/>
            </a:solidFill>
            <a:round/>
            <a:headEnd/>
            <a:tailEnd/>
          </a:ln>
          <a:effectLst/>
        </p:spPr>
        <p:txBody>
          <a:bodyPr wrap="none" anchor="ctr"/>
          <a:lstStyle/>
          <a:p>
            <a:endParaRPr lang="en-US"/>
          </a:p>
        </p:txBody>
      </p:sp>
      <p:pic>
        <p:nvPicPr>
          <p:cNvPr id="310287" name="Picture 15" descr="bd20175_[1]"/>
          <p:cNvPicPr>
            <a:picLocks noChangeAspect="1" noChangeArrowheads="1"/>
          </p:cNvPicPr>
          <p:nvPr/>
        </p:nvPicPr>
        <p:blipFill>
          <a:blip r:embed="rId3"/>
          <a:srcRect/>
          <a:stretch>
            <a:fillRect/>
          </a:stretch>
        </p:blipFill>
        <p:spPr bwMode="auto">
          <a:xfrm>
            <a:off x="6229350" y="2662238"/>
            <a:ext cx="415925" cy="609600"/>
          </a:xfrm>
          <a:prstGeom prst="rect">
            <a:avLst/>
          </a:prstGeom>
          <a:noFill/>
        </p:spPr>
      </p:pic>
      <p:sp>
        <p:nvSpPr>
          <p:cNvPr id="310288" name="Rectangle 16"/>
          <p:cNvSpPr>
            <a:spLocks noChangeArrowheads="1"/>
          </p:cNvSpPr>
          <p:nvPr/>
        </p:nvSpPr>
        <p:spPr bwMode="auto">
          <a:xfrm>
            <a:off x="5838825" y="2354263"/>
            <a:ext cx="1344613" cy="1114425"/>
          </a:xfrm>
          <a:prstGeom prst="rect">
            <a:avLst/>
          </a:prstGeom>
          <a:noFill/>
          <a:ln w="12700" algn="ctr">
            <a:solidFill>
              <a:srgbClr val="FF9900"/>
            </a:solidFill>
            <a:prstDash val="dash"/>
            <a:miter lim="800000"/>
            <a:headEnd/>
            <a:tailEnd/>
          </a:ln>
          <a:effectLst/>
        </p:spPr>
        <p:txBody>
          <a:bodyPr wrap="none" anchor="ctr"/>
          <a:lstStyle/>
          <a:p>
            <a:endParaRPr lang="en-US" b="1">
              <a:latin typeface="Times New Roman" pitchFamily="18" charset="0"/>
            </a:endParaRPr>
          </a:p>
        </p:txBody>
      </p:sp>
      <p:sp>
        <p:nvSpPr>
          <p:cNvPr id="310290" name="Text Box 18"/>
          <p:cNvSpPr txBox="1">
            <a:spLocks noChangeArrowheads="1"/>
          </p:cNvSpPr>
          <p:nvPr/>
        </p:nvSpPr>
        <p:spPr bwMode="auto">
          <a:xfrm>
            <a:off x="8412163" y="4062413"/>
            <a:ext cx="384175" cy="457200"/>
          </a:xfrm>
          <a:prstGeom prst="rect">
            <a:avLst/>
          </a:prstGeom>
          <a:noFill/>
          <a:ln w="12700" algn="ctr">
            <a:noFill/>
            <a:miter lim="800000"/>
            <a:headEnd/>
            <a:tailEnd/>
          </a:ln>
          <a:effectLst/>
        </p:spPr>
        <p:txBody>
          <a:bodyPr>
            <a:spAutoFit/>
          </a:bodyPr>
          <a:lstStyle/>
          <a:p>
            <a:pPr>
              <a:spcBef>
                <a:spcPct val="50000"/>
              </a:spcBef>
            </a:pPr>
            <a:r>
              <a:rPr lang="en-US" i="1">
                <a:solidFill>
                  <a:srgbClr val="A50021"/>
                </a:solidFill>
                <a:latin typeface="Times New Roman" pitchFamily="18" charset="0"/>
              </a:rPr>
              <a:t>X</a:t>
            </a:r>
          </a:p>
        </p:txBody>
      </p:sp>
      <p:sp>
        <p:nvSpPr>
          <p:cNvPr id="310291" name="Text Box 19"/>
          <p:cNvSpPr txBox="1">
            <a:spLocks noChangeArrowheads="1"/>
          </p:cNvSpPr>
          <p:nvPr/>
        </p:nvSpPr>
        <p:spPr bwMode="auto">
          <a:xfrm>
            <a:off x="5608638" y="1316038"/>
            <a:ext cx="384175" cy="457200"/>
          </a:xfrm>
          <a:prstGeom prst="rect">
            <a:avLst/>
          </a:prstGeom>
          <a:noFill/>
          <a:ln w="12700" algn="ctr">
            <a:noFill/>
            <a:miter lim="800000"/>
            <a:headEnd/>
            <a:tailEnd/>
          </a:ln>
          <a:effectLst/>
        </p:spPr>
        <p:txBody>
          <a:bodyPr>
            <a:spAutoFit/>
          </a:bodyPr>
          <a:lstStyle/>
          <a:p>
            <a:pPr>
              <a:spcBef>
                <a:spcPct val="50000"/>
              </a:spcBef>
            </a:pPr>
            <a:r>
              <a:rPr lang="en-US" i="1">
                <a:solidFill>
                  <a:srgbClr val="A50021"/>
                </a:solidFill>
                <a:latin typeface="Times New Roman" pitchFamily="18" charset="0"/>
              </a:rPr>
              <a:t>Y</a:t>
            </a:r>
          </a:p>
        </p:txBody>
      </p:sp>
      <p:sp>
        <p:nvSpPr>
          <p:cNvPr id="310292" name="Text Box 20"/>
          <p:cNvSpPr txBox="1">
            <a:spLocks noChangeArrowheads="1"/>
          </p:cNvSpPr>
          <p:nvPr/>
        </p:nvSpPr>
        <p:spPr bwMode="auto">
          <a:xfrm>
            <a:off x="4341813" y="5272088"/>
            <a:ext cx="384175" cy="457200"/>
          </a:xfrm>
          <a:prstGeom prst="rect">
            <a:avLst/>
          </a:prstGeom>
          <a:noFill/>
          <a:ln w="12700" algn="ctr">
            <a:noFill/>
            <a:miter lim="800000"/>
            <a:headEnd/>
            <a:tailEnd/>
          </a:ln>
          <a:effectLst/>
        </p:spPr>
        <p:txBody>
          <a:bodyPr>
            <a:spAutoFit/>
          </a:bodyPr>
          <a:lstStyle/>
          <a:p>
            <a:pPr>
              <a:spcBef>
                <a:spcPct val="50000"/>
              </a:spcBef>
            </a:pPr>
            <a:r>
              <a:rPr lang="en-US" i="1">
                <a:solidFill>
                  <a:srgbClr val="A50021"/>
                </a:solidFill>
                <a:latin typeface="Times New Roman" pitchFamily="18" charset="0"/>
              </a:rPr>
              <a:t>T</a:t>
            </a:r>
          </a:p>
        </p:txBody>
      </p:sp>
      <p:sp>
        <p:nvSpPr>
          <p:cNvPr id="310281" name="Rectangle 9"/>
          <p:cNvSpPr>
            <a:spLocks noChangeArrowheads="1"/>
          </p:cNvSpPr>
          <p:nvPr/>
        </p:nvSpPr>
        <p:spPr bwMode="auto">
          <a:xfrm>
            <a:off x="5378450" y="2816225"/>
            <a:ext cx="1344613" cy="11144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310281"/>
                                        </p:tgtEl>
                                        <p:attrNameLst>
                                          <p:attrName>style.visibility</p:attrName>
                                        </p:attrNameLst>
                                      </p:cBhvr>
                                      <p:to>
                                        <p:strVal val="visible"/>
                                      </p:to>
                                    </p:set>
                                    <p:animEffect transition="in" filter="box(out)">
                                      <p:cBhvr>
                                        <p:cTn id="11" dur="500"/>
                                        <p:tgtEl>
                                          <p:spTgt spid="31028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10282"/>
                                        </p:tgtEl>
                                        <p:attrNameLst>
                                          <p:attrName>style.visibility</p:attrName>
                                        </p:attrNameLst>
                                      </p:cBhvr>
                                      <p:to>
                                        <p:strVal val="visible"/>
                                      </p:to>
                                    </p:set>
                                    <p:animEffect transition="in" filter="wipe(down)">
                                      <p:cBhvr>
                                        <p:cTn id="16" dur="500"/>
                                        <p:tgtEl>
                                          <p:spTgt spid="31028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0283"/>
                                        </p:tgtEl>
                                        <p:attrNameLst>
                                          <p:attrName>style.visibility</p:attrName>
                                        </p:attrNameLst>
                                      </p:cBhvr>
                                      <p:to>
                                        <p:strVal val="visible"/>
                                      </p:to>
                                    </p:set>
                                    <p:animEffect transition="in" filter="wipe(down)">
                                      <p:cBhvr>
                                        <p:cTn id="19" dur="500"/>
                                        <p:tgtEl>
                                          <p:spTgt spid="31028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10285"/>
                                        </p:tgtEl>
                                        <p:attrNameLst>
                                          <p:attrName>style.visibility</p:attrName>
                                        </p:attrNameLst>
                                      </p:cBhvr>
                                      <p:to>
                                        <p:strVal val="visible"/>
                                      </p:to>
                                    </p:set>
                                    <p:animEffect transition="in" filter="wipe(down)">
                                      <p:cBhvr>
                                        <p:cTn id="22" dur="500"/>
                                        <p:tgtEl>
                                          <p:spTgt spid="31028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10284"/>
                                        </p:tgtEl>
                                        <p:attrNameLst>
                                          <p:attrName>style.visibility</p:attrName>
                                        </p:attrNameLst>
                                      </p:cBhvr>
                                      <p:to>
                                        <p:strVal val="visible"/>
                                      </p:to>
                                    </p:set>
                                    <p:animEffect transition="in" filter="wipe(down)">
                                      <p:cBhvr>
                                        <p:cTn id="25" dur="500"/>
                                        <p:tgtEl>
                                          <p:spTgt spid="310284"/>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102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310280"/>
                                        </p:tgtEl>
                                        <p:attrNameLst>
                                          <p:attrName>style.opacity</p:attrName>
                                        </p:attrNameLst>
                                      </p:cBhvr>
                                      <p:to>
                                        <p:strVal val="0.25"/>
                                      </p:to>
                                    </p:set>
                                    <p:animEffect filter="image" prLst="opacity: 0.25">
                                      <p:cBhvr rctx="IE">
                                        <p:cTn id="33" dur="indefinite"/>
                                        <p:tgtEl>
                                          <p:spTgt spid="310280"/>
                                        </p:tgtEl>
                                      </p:cBhvr>
                                    </p:animEffec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31028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02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0275">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0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6" grpId="0" animBg="1"/>
      <p:bldP spid="310284" grpId="0" animBg="1"/>
      <p:bldP spid="310282" grpId="0" animBg="1"/>
      <p:bldP spid="310283" grpId="0" animBg="1"/>
      <p:bldP spid="310285" grpId="0" animBg="1"/>
      <p:bldP spid="310288" grpId="0" animBg="1"/>
      <p:bldP spid="3102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p:txBody>
          <a:bodyPr/>
          <a:lstStyle/>
          <a:p>
            <a:fld id="{7ACDA3E6-D742-4F1C-A64D-5957CF0CADEE}" type="slidenum">
              <a:rPr lang="en-US" altLang="ko-KR"/>
              <a:pPr/>
              <a:t>34</a:t>
            </a:fld>
            <a:endParaRPr lang="en-US" altLang="ko-KR"/>
          </a:p>
        </p:txBody>
      </p:sp>
      <p:sp>
        <p:nvSpPr>
          <p:cNvPr id="23" name="Date Placeholder 4"/>
          <p:cNvSpPr>
            <a:spLocks noGrp="1"/>
          </p:cNvSpPr>
          <p:nvPr>
            <p:ph type="dt" sz="half" idx="11"/>
          </p:nvPr>
        </p:nvSpPr>
        <p:spPr/>
        <p:txBody>
          <a:bodyPr/>
          <a:lstStyle/>
          <a:p>
            <a:r>
              <a:rPr lang="en-US"/>
              <a:t>Tutorial: ICDM 2008</a:t>
            </a:r>
            <a:endParaRPr lang="en-US" altLang="ko-KR"/>
          </a:p>
        </p:txBody>
      </p:sp>
      <p:sp>
        <p:nvSpPr>
          <p:cNvPr id="24" name="Footer Placeholder 5"/>
          <p:cNvSpPr>
            <a:spLocks noGrp="1"/>
          </p:cNvSpPr>
          <p:nvPr>
            <p:ph type="ftr" sz="quarter" idx="12"/>
          </p:nvPr>
        </p:nvSpPr>
        <p:spPr/>
        <p:txBody>
          <a:bodyPr/>
          <a:lstStyle/>
          <a:p>
            <a:r>
              <a:rPr lang="en-US" altLang="ko-KR"/>
              <a:t>Mohamed F. Mokbel</a:t>
            </a:r>
          </a:p>
        </p:txBody>
      </p:sp>
      <p:grpSp>
        <p:nvGrpSpPr>
          <p:cNvPr id="275459" name="Group 3"/>
          <p:cNvGrpSpPr>
            <a:grpSpLocks/>
          </p:cNvGrpSpPr>
          <p:nvPr/>
        </p:nvGrpSpPr>
        <p:grpSpPr bwMode="auto">
          <a:xfrm>
            <a:off x="762000" y="1828800"/>
            <a:ext cx="3429000" cy="3429000"/>
            <a:chOff x="624" y="1344"/>
            <a:chExt cx="2160" cy="2160"/>
          </a:xfrm>
        </p:grpSpPr>
        <p:sp>
          <p:nvSpPr>
            <p:cNvPr id="275460" name="Line 4"/>
            <p:cNvSpPr>
              <a:spLocks noChangeShapeType="1"/>
            </p:cNvSpPr>
            <p:nvPr/>
          </p:nvSpPr>
          <p:spPr bwMode="auto">
            <a:xfrm flipV="1">
              <a:off x="624" y="1344"/>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275461" name="Line 5"/>
            <p:cNvSpPr>
              <a:spLocks noChangeShapeType="1"/>
            </p:cNvSpPr>
            <p:nvPr/>
          </p:nvSpPr>
          <p:spPr bwMode="auto">
            <a:xfrm rot="5400000" flipV="1">
              <a:off x="1704" y="2424"/>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pic>
        <p:nvPicPr>
          <p:cNvPr id="275462" name="Picture 6" descr="j0285698"/>
          <p:cNvPicPr>
            <a:picLocks noChangeAspect="1" noChangeArrowheads="1"/>
          </p:cNvPicPr>
          <p:nvPr/>
        </p:nvPicPr>
        <p:blipFill>
          <a:blip r:embed="rId3"/>
          <a:srcRect/>
          <a:stretch>
            <a:fillRect/>
          </a:stretch>
        </p:blipFill>
        <p:spPr bwMode="auto">
          <a:xfrm>
            <a:off x="1676400" y="2819400"/>
            <a:ext cx="498475" cy="533400"/>
          </a:xfrm>
          <a:prstGeom prst="rect">
            <a:avLst/>
          </a:prstGeom>
          <a:noFill/>
        </p:spPr>
      </p:pic>
      <p:pic>
        <p:nvPicPr>
          <p:cNvPr id="275463" name="Picture 7" descr="j0240719"/>
          <p:cNvPicPr>
            <a:picLocks noChangeAspect="1" noChangeArrowheads="1"/>
          </p:cNvPicPr>
          <p:nvPr/>
        </p:nvPicPr>
        <p:blipFill>
          <a:blip r:embed="rId4"/>
          <a:srcRect/>
          <a:stretch>
            <a:fillRect/>
          </a:stretch>
        </p:blipFill>
        <p:spPr bwMode="auto">
          <a:xfrm>
            <a:off x="1524000" y="3962400"/>
            <a:ext cx="388938" cy="609600"/>
          </a:xfrm>
          <a:prstGeom prst="rect">
            <a:avLst/>
          </a:prstGeom>
          <a:noFill/>
        </p:spPr>
      </p:pic>
      <p:pic>
        <p:nvPicPr>
          <p:cNvPr id="275464" name="Picture 8" descr="bd20175_[1]"/>
          <p:cNvPicPr>
            <a:picLocks noChangeAspect="1" noChangeArrowheads="1"/>
          </p:cNvPicPr>
          <p:nvPr/>
        </p:nvPicPr>
        <p:blipFill>
          <a:blip r:embed="rId5"/>
          <a:srcRect/>
          <a:stretch>
            <a:fillRect/>
          </a:stretch>
        </p:blipFill>
        <p:spPr bwMode="auto">
          <a:xfrm>
            <a:off x="2667000" y="3581400"/>
            <a:ext cx="415925" cy="609600"/>
          </a:xfrm>
          <a:prstGeom prst="rect">
            <a:avLst/>
          </a:prstGeom>
          <a:noFill/>
        </p:spPr>
      </p:pic>
      <p:sp>
        <p:nvSpPr>
          <p:cNvPr id="275465" name="Oval 9"/>
          <p:cNvSpPr>
            <a:spLocks noChangeAspect="1" noChangeArrowheads="1"/>
          </p:cNvSpPr>
          <p:nvPr/>
        </p:nvSpPr>
        <p:spPr bwMode="auto">
          <a:xfrm>
            <a:off x="1905000" y="2895600"/>
            <a:ext cx="1905000" cy="1905000"/>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275466" name="Oval 10"/>
          <p:cNvSpPr>
            <a:spLocks noChangeAspect="1" noChangeArrowheads="1"/>
          </p:cNvSpPr>
          <p:nvPr/>
        </p:nvSpPr>
        <p:spPr bwMode="auto">
          <a:xfrm>
            <a:off x="762000" y="2057400"/>
            <a:ext cx="2286000" cy="2286000"/>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sp>
        <p:nvSpPr>
          <p:cNvPr id="275467" name="Oval 11"/>
          <p:cNvSpPr>
            <a:spLocks noChangeAspect="1" noChangeArrowheads="1"/>
          </p:cNvSpPr>
          <p:nvPr/>
        </p:nvSpPr>
        <p:spPr bwMode="auto">
          <a:xfrm>
            <a:off x="1295400" y="3886200"/>
            <a:ext cx="838200" cy="838200"/>
          </a:xfrm>
          <a:prstGeom prst="ellipse">
            <a:avLst/>
          </a:prstGeom>
          <a:solidFill>
            <a:srgbClr val="FFCC99">
              <a:alpha val="39999"/>
            </a:srgbClr>
          </a:solidFill>
          <a:ln w="12700" algn="ctr">
            <a:solidFill>
              <a:srgbClr val="FF9900"/>
            </a:solidFill>
            <a:round/>
            <a:headEnd/>
            <a:tailEnd/>
          </a:ln>
          <a:effectLst/>
        </p:spPr>
        <p:txBody>
          <a:bodyPr wrap="none" anchor="ctr"/>
          <a:lstStyle/>
          <a:p>
            <a:endParaRPr lang="en-US"/>
          </a:p>
        </p:txBody>
      </p:sp>
      <p:grpSp>
        <p:nvGrpSpPr>
          <p:cNvPr id="275468" name="Group 12"/>
          <p:cNvGrpSpPr>
            <a:grpSpLocks/>
          </p:cNvGrpSpPr>
          <p:nvPr/>
        </p:nvGrpSpPr>
        <p:grpSpPr bwMode="auto">
          <a:xfrm>
            <a:off x="5029200" y="1828800"/>
            <a:ext cx="3429000" cy="3429000"/>
            <a:chOff x="3168" y="1152"/>
            <a:chExt cx="2160" cy="2160"/>
          </a:xfrm>
        </p:grpSpPr>
        <p:grpSp>
          <p:nvGrpSpPr>
            <p:cNvPr id="275469" name="Group 13"/>
            <p:cNvGrpSpPr>
              <a:grpSpLocks/>
            </p:cNvGrpSpPr>
            <p:nvPr/>
          </p:nvGrpSpPr>
          <p:grpSpPr bwMode="auto">
            <a:xfrm>
              <a:off x="3168" y="1152"/>
              <a:ext cx="2160" cy="2160"/>
              <a:chOff x="624" y="1344"/>
              <a:chExt cx="2160" cy="2160"/>
            </a:xfrm>
          </p:grpSpPr>
          <p:sp>
            <p:nvSpPr>
              <p:cNvPr id="275470" name="Line 14"/>
              <p:cNvSpPr>
                <a:spLocks noChangeShapeType="1"/>
              </p:cNvSpPr>
              <p:nvPr/>
            </p:nvSpPr>
            <p:spPr bwMode="auto">
              <a:xfrm flipV="1">
                <a:off x="624" y="1344"/>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275471" name="Line 15"/>
              <p:cNvSpPr>
                <a:spLocks noChangeShapeType="1"/>
              </p:cNvSpPr>
              <p:nvPr/>
            </p:nvSpPr>
            <p:spPr bwMode="auto">
              <a:xfrm rot="5400000" flipV="1">
                <a:off x="1704" y="2424"/>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pic>
          <p:nvPicPr>
            <p:cNvPr id="275472" name="Picture 16" descr="j0285698"/>
            <p:cNvPicPr>
              <a:picLocks noChangeAspect="1" noChangeArrowheads="1"/>
            </p:cNvPicPr>
            <p:nvPr/>
          </p:nvPicPr>
          <p:blipFill>
            <a:blip r:embed="rId3"/>
            <a:srcRect/>
            <a:stretch>
              <a:fillRect/>
            </a:stretch>
          </p:blipFill>
          <p:spPr bwMode="auto">
            <a:xfrm>
              <a:off x="3744" y="1776"/>
              <a:ext cx="314" cy="336"/>
            </a:xfrm>
            <a:prstGeom prst="rect">
              <a:avLst/>
            </a:prstGeom>
            <a:noFill/>
          </p:spPr>
        </p:pic>
        <p:pic>
          <p:nvPicPr>
            <p:cNvPr id="275473" name="Picture 17" descr="j0240719"/>
            <p:cNvPicPr>
              <a:picLocks noChangeAspect="1" noChangeArrowheads="1"/>
            </p:cNvPicPr>
            <p:nvPr/>
          </p:nvPicPr>
          <p:blipFill>
            <a:blip r:embed="rId4"/>
            <a:srcRect/>
            <a:stretch>
              <a:fillRect/>
            </a:stretch>
          </p:blipFill>
          <p:spPr bwMode="auto">
            <a:xfrm>
              <a:off x="3648" y="2496"/>
              <a:ext cx="245" cy="384"/>
            </a:xfrm>
            <a:prstGeom prst="rect">
              <a:avLst/>
            </a:prstGeom>
            <a:noFill/>
          </p:spPr>
        </p:pic>
        <p:pic>
          <p:nvPicPr>
            <p:cNvPr id="275474" name="Picture 18" descr="bd20175_[1]"/>
            <p:cNvPicPr>
              <a:picLocks noChangeAspect="1" noChangeArrowheads="1"/>
            </p:cNvPicPr>
            <p:nvPr/>
          </p:nvPicPr>
          <p:blipFill>
            <a:blip r:embed="rId5"/>
            <a:srcRect/>
            <a:stretch>
              <a:fillRect/>
            </a:stretch>
          </p:blipFill>
          <p:spPr bwMode="auto">
            <a:xfrm>
              <a:off x="4368" y="2256"/>
              <a:ext cx="262" cy="384"/>
            </a:xfrm>
            <a:prstGeom prst="rect">
              <a:avLst/>
            </a:prstGeom>
            <a:noFill/>
          </p:spPr>
        </p:pic>
      </p:grpSp>
      <p:sp>
        <p:nvSpPr>
          <p:cNvPr id="275475" name="Rectangle 19"/>
          <p:cNvSpPr>
            <a:spLocks noChangeArrowheads="1"/>
          </p:cNvSpPr>
          <p:nvPr/>
        </p:nvSpPr>
        <p:spPr bwMode="auto">
          <a:xfrm>
            <a:off x="5813425" y="2819400"/>
            <a:ext cx="1524000" cy="175260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75476" name="Text Box 20"/>
          <p:cNvSpPr txBox="1">
            <a:spLocks noChangeArrowheads="1"/>
          </p:cNvSpPr>
          <p:nvPr/>
        </p:nvSpPr>
        <p:spPr bwMode="auto">
          <a:xfrm>
            <a:off x="1219200" y="5562600"/>
            <a:ext cx="2743200" cy="457200"/>
          </a:xfrm>
          <a:prstGeom prst="rect">
            <a:avLst/>
          </a:prstGeom>
          <a:noFill/>
          <a:ln w="38100" algn="ctr">
            <a:noFill/>
            <a:miter lim="800000"/>
            <a:headEnd/>
            <a:tailEnd/>
          </a:ln>
          <a:effectLst/>
        </p:spPr>
        <p:txBody>
          <a:bodyPr>
            <a:spAutoFit/>
          </a:bodyPr>
          <a:lstStyle/>
          <a:p>
            <a:pPr>
              <a:spcBef>
                <a:spcPct val="50000"/>
              </a:spcBef>
            </a:pPr>
            <a:r>
              <a:rPr lang="en-US" b="1" i="1">
                <a:solidFill>
                  <a:srgbClr val="CC0000"/>
                </a:solidFill>
                <a:latin typeface="Times New Roman" pitchFamily="18" charset="0"/>
              </a:rPr>
              <a:t>Naïve cloaking</a:t>
            </a:r>
          </a:p>
        </p:txBody>
      </p:sp>
      <p:sp>
        <p:nvSpPr>
          <p:cNvPr id="275477" name="Text Box 21"/>
          <p:cNvSpPr txBox="1">
            <a:spLocks noChangeArrowheads="1"/>
          </p:cNvSpPr>
          <p:nvPr/>
        </p:nvSpPr>
        <p:spPr bwMode="auto">
          <a:xfrm>
            <a:off x="5334000" y="5562600"/>
            <a:ext cx="2743200" cy="457200"/>
          </a:xfrm>
          <a:prstGeom prst="rect">
            <a:avLst/>
          </a:prstGeom>
          <a:noFill/>
          <a:ln w="38100" algn="ctr">
            <a:noFill/>
            <a:miter lim="800000"/>
            <a:headEnd/>
            <a:tailEnd/>
          </a:ln>
          <a:effectLst/>
        </p:spPr>
        <p:txBody>
          <a:bodyPr>
            <a:spAutoFit/>
          </a:bodyPr>
          <a:lstStyle/>
          <a:p>
            <a:pPr>
              <a:spcBef>
                <a:spcPct val="50000"/>
              </a:spcBef>
            </a:pPr>
            <a:r>
              <a:rPr lang="en-US" b="1" i="1">
                <a:solidFill>
                  <a:srgbClr val="CC0000"/>
                </a:solidFill>
                <a:latin typeface="Times New Roman" pitchFamily="18" charset="0"/>
              </a:rPr>
              <a:t>MBR cloaking</a:t>
            </a:r>
          </a:p>
        </p:txBody>
      </p:sp>
      <p:sp>
        <p:nvSpPr>
          <p:cNvPr id="275479" name="Rectangle 23"/>
          <p:cNvSpPr>
            <a:spLocks noGrp="1" noChangeArrowheads="1"/>
          </p:cNvSpPr>
          <p:nvPr>
            <p:ph type="title"/>
          </p:nvPr>
        </p:nvSpPr>
        <p:spPr>
          <a:xfrm>
            <a:off x="533400" y="125413"/>
            <a:ext cx="7010400" cy="762000"/>
          </a:xfrm>
          <a:noFill/>
          <a:ln/>
        </p:spPr>
        <p:txBody>
          <a:bodyPr/>
          <a:lstStyle/>
          <a:p>
            <a:r>
              <a:rPr lang="en-US" sz="2800"/>
              <a:t>Concepts for Location Privacy</a:t>
            </a:r>
            <a:br>
              <a:rPr lang="en-US" sz="2800"/>
            </a:br>
            <a:r>
              <a:rPr lang="en-US" sz="2400">
                <a:solidFill>
                  <a:schemeClr val="hlink"/>
                </a:solidFill>
              </a:rPr>
              <a:t>Data-Dependent Cloaking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75465"/>
                                        </p:tgtEl>
                                        <p:attrNameLst>
                                          <p:attrName>style.visibility</p:attrName>
                                        </p:attrNameLst>
                                      </p:cBhvr>
                                      <p:to>
                                        <p:strVal val="visible"/>
                                      </p:to>
                                    </p:set>
                                    <p:animEffect transition="in" filter="circle(out)">
                                      <p:cBhvr>
                                        <p:cTn id="7" dur="500"/>
                                        <p:tgtEl>
                                          <p:spTgt spid="27546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75466"/>
                                        </p:tgtEl>
                                        <p:attrNameLst>
                                          <p:attrName>style.visibility</p:attrName>
                                        </p:attrNameLst>
                                      </p:cBhvr>
                                      <p:to>
                                        <p:strVal val="visible"/>
                                      </p:to>
                                    </p:set>
                                    <p:animEffect transition="in" filter="circle(out)">
                                      <p:cBhvr>
                                        <p:cTn id="12" dur="500"/>
                                        <p:tgtEl>
                                          <p:spTgt spid="27546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75467"/>
                                        </p:tgtEl>
                                        <p:attrNameLst>
                                          <p:attrName>style.visibility</p:attrName>
                                        </p:attrNameLst>
                                      </p:cBhvr>
                                      <p:to>
                                        <p:strVal val="visible"/>
                                      </p:to>
                                    </p:set>
                                    <p:animEffect transition="in" filter="circle(out)">
                                      <p:cBhvr>
                                        <p:cTn id="17" dur="500"/>
                                        <p:tgtEl>
                                          <p:spTgt spid="27546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7546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547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5475"/>
                                        </p:tgtEl>
                                        <p:attrNameLst>
                                          <p:attrName>style.visibility</p:attrName>
                                        </p:attrNameLst>
                                      </p:cBhvr>
                                      <p:to>
                                        <p:strVal val="visible"/>
                                      </p:to>
                                    </p:set>
                                    <p:animEffect transition="in" filter="wipe(left)">
                                      <p:cBhvr>
                                        <p:cTn id="28" dur="500"/>
                                        <p:tgtEl>
                                          <p:spTgt spid="27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5" grpId="0" animBg="1"/>
      <p:bldP spid="275466" grpId="0" animBg="1"/>
      <p:bldP spid="275467" grpId="0" animBg="1"/>
      <p:bldP spid="275475" grpId="0" animBg="1"/>
      <p:bldP spid="27547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fld id="{317FBCCD-9D75-4AA0-9ABC-665DAF236058}" type="slidenum">
              <a:rPr lang="en-US" altLang="ko-KR"/>
              <a:pPr/>
              <a:t>35</a:t>
            </a:fld>
            <a:endParaRPr lang="en-US" altLang="ko-KR"/>
          </a:p>
        </p:txBody>
      </p:sp>
      <p:sp>
        <p:nvSpPr>
          <p:cNvPr id="42" name="Date Placeholder 4"/>
          <p:cNvSpPr>
            <a:spLocks noGrp="1"/>
          </p:cNvSpPr>
          <p:nvPr>
            <p:ph type="dt" sz="half" idx="11"/>
          </p:nvPr>
        </p:nvSpPr>
        <p:spPr/>
        <p:txBody>
          <a:bodyPr/>
          <a:lstStyle/>
          <a:p>
            <a:r>
              <a:rPr lang="en-US"/>
              <a:t>Tutorial: ICDM 2008</a:t>
            </a:r>
            <a:endParaRPr lang="en-US" altLang="ko-KR"/>
          </a:p>
        </p:txBody>
      </p:sp>
      <p:sp>
        <p:nvSpPr>
          <p:cNvPr id="43" name="Footer Placeholder 5"/>
          <p:cNvSpPr>
            <a:spLocks noGrp="1"/>
          </p:cNvSpPr>
          <p:nvPr>
            <p:ph type="ftr" sz="quarter" idx="12"/>
          </p:nvPr>
        </p:nvSpPr>
        <p:spPr/>
        <p:txBody>
          <a:bodyPr/>
          <a:lstStyle/>
          <a:p>
            <a:r>
              <a:rPr lang="en-US" altLang="ko-KR"/>
              <a:t>Mohamed F. Mokbel</a:t>
            </a:r>
          </a:p>
        </p:txBody>
      </p:sp>
      <p:grpSp>
        <p:nvGrpSpPr>
          <p:cNvPr id="276493" name="Group 13"/>
          <p:cNvGrpSpPr>
            <a:grpSpLocks/>
          </p:cNvGrpSpPr>
          <p:nvPr/>
        </p:nvGrpSpPr>
        <p:grpSpPr bwMode="auto">
          <a:xfrm>
            <a:off x="762000" y="1892300"/>
            <a:ext cx="3429000" cy="3429000"/>
            <a:chOff x="3168" y="1152"/>
            <a:chExt cx="2160" cy="2160"/>
          </a:xfrm>
        </p:grpSpPr>
        <p:grpSp>
          <p:nvGrpSpPr>
            <p:cNvPr id="276494" name="Group 14"/>
            <p:cNvGrpSpPr>
              <a:grpSpLocks/>
            </p:cNvGrpSpPr>
            <p:nvPr/>
          </p:nvGrpSpPr>
          <p:grpSpPr bwMode="auto">
            <a:xfrm>
              <a:off x="3168" y="1152"/>
              <a:ext cx="2160" cy="2160"/>
              <a:chOff x="624" y="1344"/>
              <a:chExt cx="2160" cy="2160"/>
            </a:xfrm>
          </p:grpSpPr>
          <p:sp>
            <p:nvSpPr>
              <p:cNvPr id="276495" name="Line 15"/>
              <p:cNvSpPr>
                <a:spLocks noChangeShapeType="1"/>
              </p:cNvSpPr>
              <p:nvPr/>
            </p:nvSpPr>
            <p:spPr bwMode="auto">
              <a:xfrm flipV="1">
                <a:off x="624" y="1344"/>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276496" name="Line 16"/>
              <p:cNvSpPr>
                <a:spLocks noChangeShapeType="1"/>
              </p:cNvSpPr>
              <p:nvPr/>
            </p:nvSpPr>
            <p:spPr bwMode="auto">
              <a:xfrm rot="5400000" flipV="1">
                <a:off x="1704" y="2424"/>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pic>
          <p:nvPicPr>
            <p:cNvPr id="276497" name="Picture 17" descr="j0285698"/>
            <p:cNvPicPr>
              <a:picLocks noChangeAspect="1" noChangeArrowheads="1"/>
            </p:cNvPicPr>
            <p:nvPr/>
          </p:nvPicPr>
          <p:blipFill>
            <a:blip r:embed="rId3"/>
            <a:srcRect/>
            <a:stretch>
              <a:fillRect/>
            </a:stretch>
          </p:blipFill>
          <p:spPr bwMode="auto">
            <a:xfrm>
              <a:off x="3744" y="1824"/>
              <a:ext cx="314" cy="336"/>
            </a:xfrm>
            <a:prstGeom prst="rect">
              <a:avLst/>
            </a:prstGeom>
            <a:noFill/>
          </p:spPr>
        </p:pic>
        <p:pic>
          <p:nvPicPr>
            <p:cNvPr id="276498" name="Picture 18" descr="j0240719"/>
            <p:cNvPicPr>
              <a:picLocks noChangeAspect="1" noChangeArrowheads="1"/>
            </p:cNvPicPr>
            <p:nvPr/>
          </p:nvPicPr>
          <p:blipFill>
            <a:blip r:embed="rId4"/>
            <a:srcRect/>
            <a:stretch>
              <a:fillRect/>
            </a:stretch>
          </p:blipFill>
          <p:spPr bwMode="auto">
            <a:xfrm>
              <a:off x="3648" y="2736"/>
              <a:ext cx="245" cy="384"/>
            </a:xfrm>
            <a:prstGeom prst="rect">
              <a:avLst/>
            </a:prstGeom>
            <a:noFill/>
          </p:spPr>
        </p:pic>
        <p:pic>
          <p:nvPicPr>
            <p:cNvPr id="276499" name="Picture 19" descr="bd20175_[1]"/>
            <p:cNvPicPr>
              <a:picLocks noChangeAspect="1" noChangeArrowheads="1"/>
            </p:cNvPicPr>
            <p:nvPr/>
          </p:nvPicPr>
          <p:blipFill>
            <a:blip r:embed="rId5"/>
            <a:srcRect/>
            <a:stretch>
              <a:fillRect/>
            </a:stretch>
          </p:blipFill>
          <p:spPr bwMode="auto">
            <a:xfrm>
              <a:off x="4368" y="2304"/>
              <a:ext cx="262" cy="384"/>
            </a:xfrm>
            <a:prstGeom prst="rect">
              <a:avLst/>
            </a:prstGeom>
            <a:noFill/>
          </p:spPr>
        </p:pic>
      </p:grpSp>
      <p:grpSp>
        <p:nvGrpSpPr>
          <p:cNvPr id="276522" name="Group 42"/>
          <p:cNvGrpSpPr>
            <a:grpSpLocks/>
          </p:cNvGrpSpPr>
          <p:nvPr/>
        </p:nvGrpSpPr>
        <p:grpSpPr bwMode="auto">
          <a:xfrm>
            <a:off x="5291138" y="1828800"/>
            <a:ext cx="3429000" cy="4191000"/>
            <a:chOff x="3333" y="1152"/>
            <a:chExt cx="2160" cy="2640"/>
          </a:xfrm>
        </p:grpSpPr>
        <p:grpSp>
          <p:nvGrpSpPr>
            <p:cNvPr id="276500" name="Group 20"/>
            <p:cNvGrpSpPr>
              <a:grpSpLocks/>
            </p:cNvGrpSpPr>
            <p:nvPr/>
          </p:nvGrpSpPr>
          <p:grpSpPr bwMode="auto">
            <a:xfrm>
              <a:off x="3333" y="1152"/>
              <a:ext cx="2160" cy="2160"/>
              <a:chOff x="624" y="1344"/>
              <a:chExt cx="2160" cy="2160"/>
            </a:xfrm>
          </p:grpSpPr>
          <p:sp>
            <p:nvSpPr>
              <p:cNvPr id="276501" name="Line 21"/>
              <p:cNvSpPr>
                <a:spLocks noChangeShapeType="1"/>
              </p:cNvSpPr>
              <p:nvPr/>
            </p:nvSpPr>
            <p:spPr bwMode="auto">
              <a:xfrm flipV="1">
                <a:off x="624" y="1344"/>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276502" name="Line 22"/>
              <p:cNvSpPr>
                <a:spLocks noChangeShapeType="1"/>
              </p:cNvSpPr>
              <p:nvPr/>
            </p:nvSpPr>
            <p:spPr bwMode="auto">
              <a:xfrm rot="5400000" flipV="1">
                <a:off x="1704" y="2424"/>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pic>
          <p:nvPicPr>
            <p:cNvPr id="276503" name="Picture 23" descr="j0285698"/>
            <p:cNvPicPr>
              <a:picLocks noChangeAspect="1" noChangeArrowheads="1"/>
            </p:cNvPicPr>
            <p:nvPr/>
          </p:nvPicPr>
          <p:blipFill>
            <a:blip r:embed="rId3"/>
            <a:srcRect/>
            <a:stretch>
              <a:fillRect/>
            </a:stretch>
          </p:blipFill>
          <p:spPr bwMode="auto">
            <a:xfrm>
              <a:off x="3909" y="1776"/>
              <a:ext cx="314" cy="336"/>
            </a:xfrm>
            <a:prstGeom prst="rect">
              <a:avLst/>
            </a:prstGeom>
            <a:noFill/>
          </p:spPr>
        </p:pic>
        <p:pic>
          <p:nvPicPr>
            <p:cNvPr id="276504" name="Picture 24" descr="j0240719"/>
            <p:cNvPicPr>
              <a:picLocks noChangeAspect="1" noChangeArrowheads="1"/>
            </p:cNvPicPr>
            <p:nvPr/>
          </p:nvPicPr>
          <p:blipFill>
            <a:blip r:embed="rId4"/>
            <a:srcRect/>
            <a:stretch>
              <a:fillRect/>
            </a:stretch>
          </p:blipFill>
          <p:spPr bwMode="auto">
            <a:xfrm>
              <a:off x="3813" y="2736"/>
              <a:ext cx="245" cy="384"/>
            </a:xfrm>
            <a:prstGeom prst="rect">
              <a:avLst/>
            </a:prstGeom>
            <a:noFill/>
          </p:spPr>
        </p:pic>
        <p:pic>
          <p:nvPicPr>
            <p:cNvPr id="276505" name="Picture 25" descr="bd20175_[1]"/>
            <p:cNvPicPr>
              <a:picLocks noChangeAspect="1" noChangeArrowheads="1"/>
            </p:cNvPicPr>
            <p:nvPr/>
          </p:nvPicPr>
          <p:blipFill>
            <a:blip r:embed="rId5"/>
            <a:srcRect/>
            <a:stretch>
              <a:fillRect/>
            </a:stretch>
          </p:blipFill>
          <p:spPr bwMode="auto">
            <a:xfrm>
              <a:off x="4533" y="2256"/>
              <a:ext cx="262" cy="384"/>
            </a:xfrm>
            <a:prstGeom prst="rect">
              <a:avLst/>
            </a:prstGeom>
            <a:noFill/>
          </p:spPr>
        </p:pic>
        <p:sp>
          <p:nvSpPr>
            <p:cNvPr id="276518" name="Text Box 38"/>
            <p:cNvSpPr txBox="1">
              <a:spLocks noChangeArrowheads="1"/>
            </p:cNvSpPr>
            <p:nvPr/>
          </p:nvSpPr>
          <p:spPr bwMode="auto">
            <a:xfrm>
              <a:off x="3429" y="3504"/>
              <a:ext cx="1920" cy="288"/>
            </a:xfrm>
            <a:prstGeom prst="rect">
              <a:avLst/>
            </a:prstGeom>
            <a:noFill/>
            <a:ln w="38100" algn="ctr">
              <a:noFill/>
              <a:miter lim="800000"/>
              <a:headEnd/>
              <a:tailEnd/>
            </a:ln>
            <a:effectLst/>
          </p:spPr>
          <p:txBody>
            <a:bodyPr>
              <a:spAutoFit/>
            </a:bodyPr>
            <a:lstStyle/>
            <a:p>
              <a:pPr>
                <a:spcBef>
                  <a:spcPct val="50000"/>
                </a:spcBef>
              </a:pPr>
              <a:r>
                <a:rPr lang="en-US" b="1" i="1">
                  <a:solidFill>
                    <a:srgbClr val="CC0000"/>
                  </a:solidFill>
                  <a:latin typeface="Times New Roman" pitchFamily="18" charset="0"/>
                </a:rPr>
                <a:t>Adaptive grid cloaking</a:t>
              </a:r>
            </a:p>
          </p:txBody>
        </p:sp>
      </p:grpSp>
      <p:sp>
        <p:nvSpPr>
          <p:cNvPr id="276513" name="Rectangle 33"/>
          <p:cNvSpPr>
            <a:spLocks noChangeArrowheads="1"/>
          </p:cNvSpPr>
          <p:nvPr/>
        </p:nvSpPr>
        <p:spPr bwMode="auto">
          <a:xfrm>
            <a:off x="5291138" y="2133600"/>
            <a:ext cx="1600200" cy="144780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76514" name="Rectangle 34"/>
          <p:cNvSpPr>
            <a:spLocks noChangeArrowheads="1"/>
          </p:cNvSpPr>
          <p:nvPr/>
        </p:nvSpPr>
        <p:spPr bwMode="auto">
          <a:xfrm>
            <a:off x="6891338" y="3581400"/>
            <a:ext cx="762000" cy="76200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76482" name="Rectangle 2"/>
          <p:cNvSpPr>
            <a:spLocks noChangeArrowheads="1"/>
          </p:cNvSpPr>
          <p:nvPr/>
        </p:nvSpPr>
        <p:spPr bwMode="auto">
          <a:xfrm>
            <a:off x="1524000" y="4483100"/>
            <a:ext cx="838200" cy="83820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grpSp>
        <p:nvGrpSpPr>
          <p:cNvPr id="276483" name="Group 3"/>
          <p:cNvGrpSpPr>
            <a:grpSpLocks/>
          </p:cNvGrpSpPr>
          <p:nvPr/>
        </p:nvGrpSpPr>
        <p:grpSpPr bwMode="auto">
          <a:xfrm>
            <a:off x="762000" y="2197100"/>
            <a:ext cx="3124200" cy="3124200"/>
            <a:chOff x="3168" y="1344"/>
            <a:chExt cx="1968" cy="1968"/>
          </a:xfrm>
        </p:grpSpPr>
        <p:sp>
          <p:nvSpPr>
            <p:cNvPr id="276484" name="Rectangle 4"/>
            <p:cNvSpPr>
              <a:spLocks noChangeArrowheads="1"/>
            </p:cNvSpPr>
            <p:nvPr/>
          </p:nvSpPr>
          <p:spPr bwMode="auto">
            <a:xfrm>
              <a:off x="3168" y="1344"/>
              <a:ext cx="1968" cy="1968"/>
            </a:xfrm>
            <a:prstGeom prst="rect">
              <a:avLst/>
            </a:prstGeom>
            <a:noFill/>
            <a:ln w="6350" algn="ctr">
              <a:solidFill>
                <a:srgbClr val="FF9900"/>
              </a:solidFill>
              <a:prstDash val="dash"/>
              <a:miter lim="800000"/>
              <a:headEnd/>
              <a:tailEnd/>
            </a:ln>
            <a:effectLst/>
          </p:spPr>
          <p:txBody>
            <a:bodyPr wrap="none" anchor="ctr"/>
            <a:lstStyle/>
            <a:p>
              <a:endParaRPr lang="en-US"/>
            </a:p>
          </p:txBody>
        </p:sp>
        <p:sp>
          <p:nvSpPr>
            <p:cNvPr id="276485" name="Line 5"/>
            <p:cNvSpPr>
              <a:spLocks noChangeShapeType="1"/>
            </p:cNvSpPr>
            <p:nvPr/>
          </p:nvSpPr>
          <p:spPr bwMode="auto">
            <a:xfrm>
              <a:off x="4656" y="1344"/>
              <a:ext cx="0" cy="1968"/>
            </a:xfrm>
            <a:prstGeom prst="line">
              <a:avLst/>
            </a:prstGeom>
            <a:noFill/>
            <a:ln w="12700">
              <a:solidFill>
                <a:srgbClr val="FF9900"/>
              </a:solidFill>
              <a:prstDash val="dash"/>
              <a:round/>
              <a:headEnd/>
              <a:tailEnd/>
            </a:ln>
            <a:effectLst/>
          </p:spPr>
          <p:txBody>
            <a:bodyPr wrap="none" anchor="ctr"/>
            <a:lstStyle/>
            <a:p>
              <a:endParaRPr lang="en-US"/>
            </a:p>
          </p:txBody>
        </p:sp>
        <p:sp>
          <p:nvSpPr>
            <p:cNvPr id="276486" name="Line 6"/>
            <p:cNvSpPr>
              <a:spLocks noChangeShapeType="1"/>
            </p:cNvSpPr>
            <p:nvPr/>
          </p:nvSpPr>
          <p:spPr bwMode="auto">
            <a:xfrm>
              <a:off x="4176" y="1344"/>
              <a:ext cx="0" cy="1968"/>
            </a:xfrm>
            <a:prstGeom prst="line">
              <a:avLst/>
            </a:prstGeom>
            <a:noFill/>
            <a:ln w="12700">
              <a:solidFill>
                <a:srgbClr val="FF9900"/>
              </a:solidFill>
              <a:prstDash val="dash"/>
              <a:round/>
              <a:headEnd/>
              <a:tailEnd/>
            </a:ln>
            <a:effectLst/>
          </p:spPr>
          <p:txBody>
            <a:bodyPr wrap="none" anchor="ctr"/>
            <a:lstStyle/>
            <a:p>
              <a:endParaRPr lang="en-US"/>
            </a:p>
          </p:txBody>
        </p:sp>
        <p:sp>
          <p:nvSpPr>
            <p:cNvPr id="276487" name="Line 7"/>
            <p:cNvSpPr>
              <a:spLocks noChangeShapeType="1"/>
            </p:cNvSpPr>
            <p:nvPr/>
          </p:nvSpPr>
          <p:spPr bwMode="auto">
            <a:xfrm>
              <a:off x="3648" y="1344"/>
              <a:ext cx="0" cy="1968"/>
            </a:xfrm>
            <a:prstGeom prst="line">
              <a:avLst/>
            </a:prstGeom>
            <a:noFill/>
            <a:ln w="12700">
              <a:solidFill>
                <a:srgbClr val="FF9900"/>
              </a:solidFill>
              <a:prstDash val="dash"/>
              <a:round/>
              <a:headEnd/>
              <a:tailEnd/>
            </a:ln>
            <a:effectLst/>
          </p:spPr>
          <p:txBody>
            <a:bodyPr wrap="none" anchor="ctr"/>
            <a:lstStyle/>
            <a:p>
              <a:endParaRPr lang="en-US"/>
            </a:p>
          </p:txBody>
        </p:sp>
        <p:sp>
          <p:nvSpPr>
            <p:cNvPr id="276488" name="Line 8"/>
            <p:cNvSpPr>
              <a:spLocks noChangeShapeType="1"/>
            </p:cNvSpPr>
            <p:nvPr/>
          </p:nvSpPr>
          <p:spPr bwMode="auto">
            <a:xfrm>
              <a:off x="3168" y="1824"/>
              <a:ext cx="1968" cy="0"/>
            </a:xfrm>
            <a:prstGeom prst="line">
              <a:avLst/>
            </a:prstGeom>
            <a:noFill/>
            <a:ln w="12700">
              <a:solidFill>
                <a:srgbClr val="FF9900"/>
              </a:solidFill>
              <a:prstDash val="dash"/>
              <a:round/>
              <a:headEnd/>
              <a:tailEnd/>
            </a:ln>
            <a:effectLst/>
          </p:spPr>
          <p:txBody>
            <a:bodyPr wrap="none" anchor="ctr"/>
            <a:lstStyle/>
            <a:p>
              <a:endParaRPr lang="en-US"/>
            </a:p>
          </p:txBody>
        </p:sp>
        <p:sp>
          <p:nvSpPr>
            <p:cNvPr id="276489" name="Line 9"/>
            <p:cNvSpPr>
              <a:spLocks noChangeShapeType="1"/>
            </p:cNvSpPr>
            <p:nvPr/>
          </p:nvSpPr>
          <p:spPr bwMode="auto">
            <a:xfrm>
              <a:off x="3168" y="2304"/>
              <a:ext cx="1968" cy="0"/>
            </a:xfrm>
            <a:prstGeom prst="line">
              <a:avLst/>
            </a:prstGeom>
            <a:noFill/>
            <a:ln w="12700">
              <a:solidFill>
                <a:srgbClr val="FF9900"/>
              </a:solidFill>
              <a:prstDash val="dash"/>
              <a:round/>
              <a:headEnd/>
              <a:tailEnd/>
            </a:ln>
            <a:effectLst/>
          </p:spPr>
          <p:txBody>
            <a:bodyPr wrap="none" anchor="ctr"/>
            <a:lstStyle/>
            <a:p>
              <a:endParaRPr lang="en-US"/>
            </a:p>
          </p:txBody>
        </p:sp>
        <p:sp>
          <p:nvSpPr>
            <p:cNvPr id="276490" name="Line 10"/>
            <p:cNvSpPr>
              <a:spLocks noChangeShapeType="1"/>
            </p:cNvSpPr>
            <p:nvPr/>
          </p:nvSpPr>
          <p:spPr bwMode="auto">
            <a:xfrm>
              <a:off x="3168" y="2784"/>
              <a:ext cx="1968" cy="0"/>
            </a:xfrm>
            <a:prstGeom prst="line">
              <a:avLst/>
            </a:prstGeom>
            <a:noFill/>
            <a:ln w="12700">
              <a:solidFill>
                <a:srgbClr val="FF9900"/>
              </a:solidFill>
              <a:prstDash val="dash"/>
              <a:round/>
              <a:headEnd/>
              <a:tailEnd/>
            </a:ln>
            <a:effectLst/>
          </p:spPr>
          <p:txBody>
            <a:bodyPr wrap="none" anchor="ctr"/>
            <a:lstStyle/>
            <a:p>
              <a:endParaRPr lang="en-US"/>
            </a:p>
          </p:txBody>
        </p:sp>
      </p:grpSp>
      <p:sp>
        <p:nvSpPr>
          <p:cNvPr id="276492" name="Rectangle 12"/>
          <p:cNvSpPr>
            <a:spLocks noChangeArrowheads="1"/>
          </p:cNvSpPr>
          <p:nvPr/>
        </p:nvSpPr>
        <p:spPr bwMode="auto">
          <a:xfrm>
            <a:off x="5291138" y="2133600"/>
            <a:ext cx="3124200" cy="3124200"/>
          </a:xfrm>
          <a:prstGeom prst="rect">
            <a:avLst/>
          </a:prstGeom>
          <a:noFill/>
          <a:ln w="6350" algn="ctr">
            <a:solidFill>
              <a:srgbClr val="FF9900"/>
            </a:solidFill>
            <a:prstDash val="dash"/>
            <a:miter lim="800000"/>
            <a:headEnd/>
            <a:tailEnd/>
          </a:ln>
          <a:effectLst/>
        </p:spPr>
        <p:txBody>
          <a:bodyPr wrap="none" anchor="ctr"/>
          <a:lstStyle/>
          <a:p>
            <a:endParaRPr lang="en-US"/>
          </a:p>
        </p:txBody>
      </p:sp>
      <p:sp>
        <p:nvSpPr>
          <p:cNvPr id="276506" name="Line 26"/>
          <p:cNvSpPr>
            <a:spLocks noChangeShapeType="1"/>
          </p:cNvSpPr>
          <p:nvPr/>
        </p:nvSpPr>
        <p:spPr bwMode="auto">
          <a:xfrm>
            <a:off x="6891338" y="2133600"/>
            <a:ext cx="0" cy="3124200"/>
          </a:xfrm>
          <a:prstGeom prst="line">
            <a:avLst/>
          </a:prstGeom>
          <a:noFill/>
          <a:ln w="12700">
            <a:solidFill>
              <a:srgbClr val="FF9900"/>
            </a:solidFill>
            <a:prstDash val="dash"/>
            <a:round/>
            <a:headEnd/>
            <a:tailEnd/>
          </a:ln>
          <a:effectLst/>
        </p:spPr>
        <p:txBody>
          <a:bodyPr wrap="none" anchor="ctr"/>
          <a:lstStyle/>
          <a:p>
            <a:endParaRPr lang="en-US"/>
          </a:p>
        </p:txBody>
      </p:sp>
      <p:sp>
        <p:nvSpPr>
          <p:cNvPr id="276507" name="Line 27"/>
          <p:cNvSpPr>
            <a:spLocks noChangeShapeType="1"/>
          </p:cNvSpPr>
          <p:nvPr/>
        </p:nvSpPr>
        <p:spPr bwMode="auto">
          <a:xfrm>
            <a:off x="5291138" y="3581400"/>
            <a:ext cx="3124200" cy="0"/>
          </a:xfrm>
          <a:prstGeom prst="line">
            <a:avLst/>
          </a:prstGeom>
          <a:noFill/>
          <a:ln w="12700">
            <a:solidFill>
              <a:srgbClr val="FF9900"/>
            </a:solidFill>
            <a:prstDash val="dash"/>
            <a:round/>
            <a:headEnd/>
            <a:tailEnd/>
          </a:ln>
          <a:effectLst/>
        </p:spPr>
        <p:txBody>
          <a:bodyPr wrap="none" anchor="ctr"/>
          <a:lstStyle/>
          <a:p>
            <a:endParaRPr lang="en-US"/>
          </a:p>
        </p:txBody>
      </p:sp>
      <p:sp>
        <p:nvSpPr>
          <p:cNvPr id="276508" name="Line 28"/>
          <p:cNvSpPr>
            <a:spLocks noChangeShapeType="1"/>
          </p:cNvSpPr>
          <p:nvPr/>
        </p:nvSpPr>
        <p:spPr bwMode="auto">
          <a:xfrm>
            <a:off x="5291138" y="4343400"/>
            <a:ext cx="3124200" cy="0"/>
          </a:xfrm>
          <a:prstGeom prst="line">
            <a:avLst/>
          </a:prstGeom>
          <a:noFill/>
          <a:ln w="12700">
            <a:solidFill>
              <a:srgbClr val="FF9900"/>
            </a:solidFill>
            <a:prstDash val="dash"/>
            <a:round/>
            <a:headEnd/>
            <a:tailEnd/>
          </a:ln>
          <a:effectLst/>
        </p:spPr>
        <p:txBody>
          <a:bodyPr wrap="none" anchor="ctr"/>
          <a:lstStyle/>
          <a:p>
            <a:endParaRPr lang="en-US"/>
          </a:p>
        </p:txBody>
      </p:sp>
      <p:sp>
        <p:nvSpPr>
          <p:cNvPr id="276509" name="Line 29"/>
          <p:cNvSpPr>
            <a:spLocks noChangeShapeType="1"/>
          </p:cNvSpPr>
          <p:nvPr/>
        </p:nvSpPr>
        <p:spPr bwMode="auto">
          <a:xfrm>
            <a:off x="7653338" y="3581400"/>
            <a:ext cx="0" cy="1676400"/>
          </a:xfrm>
          <a:prstGeom prst="line">
            <a:avLst/>
          </a:prstGeom>
          <a:noFill/>
          <a:ln w="12700">
            <a:solidFill>
              <a:srgbClr val="FF9900"/>
            </a:solidFill>
            <a:prstDash val="dash"/>
            <a:round/>
            <a:headEnd/>
            <a:tailEnd/>
          </a:ln>
          <a:effectLst/>
        </p:spPr>
        <p:txBody>
          <a:bodyPr wrap="none" anchor="ctr"/>
          <a:lstStyle/>
          <a:p>
            <a:endParaRPr lang="en-US"/>
          </a:p>
        </p:txBody>
      </p:sp>
      <p:sp>
        <p:nvSpPr>
          <p:cNvPr id="276510" name="Line 30"/>
          <p:cNvSpPr>
            <a:spLocks noChangeShapeType="1"/>
          </p:cNvSpPr>
          <p:nvPr/>
        </p:nvSpPr>
        <p:spPr bwMode="auto">
          <a:xfrm>
            <a:off x="6053138" y="3581400"/>
            <a:ext cx="0" cy="1676400"/>
          </a:xfrm>
          <a:prstGeom prst="line">
            <a:avLst/>
          </a:prstGeom>
          <a:noFill/>
          <a:ln w="12700">
            <a:solidFill>
              <a:srgbClr val="FF9900"/>
            </a:solidFill>
            <a:prstDash val="dash"/>
            <a:round/>
            <a:headEnd/>
            <a:tailEnd/>
          </a:ln>
          <a:effectLst/>
        </p:spPr>
        <p:txBody>
          <a:bodyPr wrap="none" anchor="ctr"/>
          <a:lstStyle/>
          <a:p>
            <a:endParaRPr lang="en-US"/>
          </a:p>
        </p:txBody>
      </p:sp>
      <p:sp>
        <p:nvSpPr>
          <p:cNvPr id="276511" name="Line 31"/>
          <p:cNvSpPr>
            <a:spLocks noChangeShapeType="1"/>
          </p:cNvSpPr>
          <p:nvPr/>
        </p:nvSpPr>
        <p:spPr bwMode="auto">
          <a:xfrm>
            <a:off x="6510338" y="4343400"/>
            <a:ext cx="0" cy="914400"/>
          </a:xfrm>
          <a:prstGeom prst="line">
            <a:avLst/>
          </a:prstGeom>
          <a:noFill/>
          <a:ln w="12700">
            <a:solidFill>
              <a:srgbClr val="FF9900"/>
            </a:solidFill>
            <a:prstDash val="dash"/>
            <a:round/>
            <a:headEnd/>
            <a:tailEnd/>
          </a:ln>
          <a:effectLst/>
        </p:spPr>
        <p:txBody>
          <a:bodyPr wrap="none" anchor="ctr"/>
          <a:lstStyle/>
          <a:p>
            <a:endParaRPr lang="en-US"/>
          </a:p>
        </p:txBody>
      </p:sp>
      <p:sp>
        <p:nvSpPr>
          <p:cNvPr id="276512" name="Line 32"/>
          <p:cNvSpPr>
            <a:spLocks noChangeShapeType="1"/>
          </p:cNvSpPr>
          <p:nvPr/>
        </p:nvSpPr>
        <p:spPr bwMode="auto">
          <a:xfrm>
            <a:off x="6053138" y="4800600"/>
            <a:ext cx="838200" cy="0"/>
          </a:xfrm>
          <a:prstGeom prst="line">
            <a:avLst/>
          </a:prstGeom>
          <a:noFill/>
          <a:ln w="12700">
            <a:solidFill>
              <a:srgbClr val="FF9900"/>
            </a:solidFill>
            <a:prstDash val="dash"/>
            <a:round/>
            <a:headEnd/>
            <a:tailEnd/>
          </a:ln>
          <a:effectLst/>
        </p:spPr>
        <p:txBody>
          <a:bodyPr wrap="none" anchor="ctr"/>
          <a:lstStyle/>
          <a:p>
            <a:endParaRPr lang="en-US"/>
          </a:p>
        </p:txBody>
      </p:sp>
      <p:sp>
        <p:nvSpPr>
          <p:cNvPr id="276515" name="Rectangle 35"/>
          <p:cNvSpPr>
            <a:spLocks noChangeArrowheads="1"/>
          </p:cNvSpPr>
          <p:nvPr/>
        </p:nvSpPr>
        <p:spPr bwMode="auto">
          <a:xfrm>
            <a:off x="6053138" y="4343400"/>
            <a:ext cx="457200" cy="45720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76516" name="Rectangle 36"/>
          <p:cNvSpPr>
            <a:spLocks noChangeArrowheads="1"/>
          </p:cNvSpPr>
          <p:nvPr/>
        </p:nvSpPr>
        <p:spPr bwMode="auto">
          <a:xfrm>
            <a:off x="1524000" y="2959100"/>
            <a:ext cx="838200" cy="76200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76517" name="Rectangle 37"/>
          <p:cNvSpPr>
            <a:spLocks noChangeArrowheads="1"/>
          </p:cNvSpPr>
          <p:nvPr/>
        </p:nvSpPr>
        <p:spPr bwMode="auto">
          <a:xfrm>
            <a:off x="2362200" y="3721100"/>
            <a:ext cx="762000" cy="76200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76519" name="Text Box 39"/>
          <p:cNvSpPr txBox="1">
            <a:spLocks noChangeArrowheads="1"/>
          </p:cNvSpPr>
          <p:nvPr/>
        </p:nvSpPr>
        <p:spPr bwMode="auto">
          <a:xfrm>
            <a:off x="1219200" y="5626100"/>
            <a:ext cx="2743200" cy="457200"/>
          </a:xfrm>
          <a:prstGeom prst="rect">
            <a:avLst/>
          </a:prstGeom>
          <a:noFill/>
          <a:ln w="38100" algn="ctr">
            <a:noFill/>
            <a:miter lim="800000"/>
            <a:headEnd/>
            <a:tailEnd/>
          </a:ln>
          <a:effectLst/>
        </p:spPr>
        <p:txBody>
          <a:bodyPr>
            <a:spAutoFit/>
          </a:bodyPr>
          <a:lstStyle/>
          <a:p>
            <a:pPr>
              <a:spcBef>
                <a:spcPct val="50000"/>
              </a:spcBef>
            </a:pPr>
            <a:r>
              <a:rPr lang="en-US" b="1" i="1">
                <a:solidFill>
                  <a:srgbClr val="CC0000"/>
                </a:solidFill>
                <a:latin typeface="Times New Roman" pitchFamily="18" charset="0"/>
              </a:rPr>
              <a:t>Fixed grid cloaking</a:t>
            </a:r>
          </a:p>
        </p:txBody>
      </p:sp>
      <p:sp>
        <p:nvSpPr>
          <p:cNvPr id="276520" name="Rectangle 40"/>
          <p:cNvSpPr>
            <a:spLocks noChangeArrowheads="1"/>
          </p:cNvSpPr>
          <p:nvPr/>
        </p:nvSpPr>
        <p:spPr bwMode="auto">
          <a:xfrm>
            <a:off x="533400" y="125413"/>
            <a:ext cx="7010400" cy="762000"/>
          </a:xfrm>
          <a:prstGeom prst="rect">
            <a:avLst/>
          </a:prstGeom>
          <a:noFill/>
          <a:ln w="9525">
            <a:noFill/>
            <a:miter lim="800000"/>
            <a:headEnd/>
            <a:tailEnd/>
          </a:ln>
          <a:effectLst/>
        </p:spPr>
        <p:txBody>
          <a:bodyPr anchor="ctr"/>
          <a:lstStyle/>
          <a:p>
            <a:pPr algn="l"/>
            <a:r>
              <a:rPr lang="en-US" sz="2800" i="1">
                <a:solidFill>
                  <a:srgbClr val="B90337"/>
                </a:solidFill>
                <a:effectLst>
                  <a:outerShdw blurRad="38100" dist="38100" dir="2700000" algn="tl">
                    <a:srgbClr val="C0C0C0"/>
                  </a:outerShdw>
                </a:effectLst>
                <a:latin typeface="HY견고딕" pitchFamily="18" charset="-127"/>
                <a:ea typeface="HY견고딕" pitchFamily="18" charset="-127"/>
              </a:rPr>
              <a:t>Concepts for Location Privacy</a:t>
            </a:r>
            <a:br>
              <a:rPr lang="en-US" sz="2800" i="1">
                <a:solidFill>
                  <a:srgbClr val="B90337"/>
                </a:solidFill>
                <a:effectLst>
                  <a:outerShdw blurRad="38100" dist="38100" dir="2700000" algn="tl">
                    <a:srgbClr val="C0C0C0"/>
                  </a:outerShdw>
                </a:effectLst>
                <a:latin typeface="HY견고딕" pitchFamily="18" charset="-127"/>
                <a:ea typeface="HY견고딕" pitchFamily="18" charset="-127"/>
              </a:rPr>
            </a:br>
            <a:r>
              <a:rPr lang="en-US" i="1">
                <a:solidFill>
                  <a:schemeClr val="hlink"/>
                </a:solidFill>
                <a:effectLst>
                  <a:outerShdw blurRad="38100" dist="38100" dir="2700000" algn="tl">
                    <a:srgbClr val="C0C0C0"/>
                  </a:outerShdw>
                </a:effectLst>
                <a:latin typeface="HY견고딕" pitchFamily="18" charset="-127"/>
                <a:ea typeface="HY견고딕" pitchFamily="18" charset="-127"/>
              </a:rPr>
              <a:t>Space-Dependent Cloaking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4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4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6517"/>
                                        </p:tgtEl>
                                        <p:attrNameLst>
                                          <p:attrName>style.visibility</p:attrName>
                                        </p:attrNameLst>
                                      </p:cBhvr>
                                      <p:to>
                                        <p:strVal val="visible"/>
                                      </p:to>
                                    </p:set>
                                    <p:animEffect transition="in" filter="box(out)">
                                      <p:cBhvr>
                                        <p:cTn id="17" dur="500"/>
                                        <p:tgtEl>
                                          <p:spTgt spid="276517"/>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276516"/>
                                        </p:tgtEl>
                                        <p:attrNameLst>
                                          <p:attrName>style.visibility</p:attrName>
                                        </p:attrNameLst>
                                      </p:cBhvr>
                                      <p:to>
                                        <p:strVal val="visible"/>
                                      </p:to>
                                    </p:set>
                                    <p:animEffect transition="in" filter="box(out)">
                                      <p:cBhvr>
                                        <p:cTn id="20" dur="500"/>
                                        <p:tgtEl>
                                          <p:spTgt spid="276516"/>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276482"/>
                                        </p:tgtEl>
                                        <p:attrNameLst>
                                          <p:attrName>style.visibility</p:attrName>
                                        </p:attrNameLst>
                                      </p:cBhvr>
                                      <p:to>
                                        <p:strVal val="visible"/>
                                      </p:to>
                                    </p:set>
                                    <p:animEffect transition="in" filter="box(out)">
                                      <p:cBhvr>
                                        <p:cTn id="23" dur="500"/>
                                        <p:tgtEl>
                                          <p:spTgt spid="27648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65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6492"/>
                                        </p:tgtEl>
                                        <p:attrNameLst>
                                          <p:attrName>style.visibility</p:attrName>
                                        </p:attrNameLst>
                                      </p:cBhvr>
                                      <p:to>
                                        <p:strVal val="visible"/>
                                      </p:to>
                                    </p:set>
                                  </p:childTnLst>
                                </p:cTn>
                              </p:par>
                              <p:par>
                                <p:cTn id="32" presetID="22" presetClass="entr" presetSubtype="8" fill="hold" grpId="0" nodeType="withEffect">
                                  <p:stCondLst>
                                    <p:cond delay="0"/>
                                  </p:stCondLst>
                                  <p:childTnLst>
                                    <p:set>
                                      <p:cBhvr>
                                        <p:cTn id="33" dur="1" fill="hold">
                                          <p:stCondLst>
                                            <p:cond delay="0"/>
                                          </p:stCondLst>
                                        </p:cTn>
                                        <p:tgtEl>
                                          <p:spTgt spid="276507"/>
                                        </p:tgtEl>
                                        <p:attrNameLst>
                                          <p:attrName>style.visibility</p:attrName>
                                        </p:attrNameLst>
                                      </p:cBhvr>
                                      <p:to>
                                        <p:strVal val="visible"/>
                                      </p:to>
                                    </p:set>
                                    <p:animEffect transition="in" filter="wipe(left)">
                                      <p:cBhvr>
                                        <p:cTn id="34" dur="500"/>
                                        <p:tgtEl>
                                          <p:spTgt spid="27650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76506"/>
                                        </p:tgtEl>
                                        <p:attrNameLst>
                                          <p:attrName>style.visibility</p:attrName>
                                        </p:attrNameLst>
                                      </p:cBhvr>
                                      <p:to>
                                        <p:strVal val="visible"/>
                                      </p:to>
                                    </p:set>
                                    <p:animEffect transition="in" filter="wipe(up)">
                                      <p:cBhvr>
                                        <p:cTn id="37" dur="500"/>
                                        <p:tgtEl>
                                          <p:spTgt spid="27650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765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76509"/>
                                        </p:tgtEl>
                                        <p:attrNameLst>
                                          <p:attrName>style.visibility</p:attrName>
                                        </p:attrNameLst>
                                      </p:cBhvr>
                                      <p:to>
                                        <p:strVal val="visible"/>
                                      </p:to>
                                    </p:set>
                                    <p:animEffect transition="in" filter="wipe(up)">
                                      <p:cBhvr>
                                        <p:cTn id="46" dur="500"/>
                                        <p:tgtEl>
                                          <p:spTgt spid="27650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76510"/>
                                        </p:tgtEl>
                                        <p:attrNameLst>
                                          <p:attrName>style.visibility</p:attrName>
                                        </p:attrNameLst>
                                      </p:cBhvr>
                                      <p:to>
                                        <p:strVal val="visible"/>
                                      </p:to>
                                    </p:set>
                                    <p:animEffect transition="in" filter="wipe(up)">
                                      <p:cBhvr>
                                        <p:cTn id="49" dur="500"/>
                                        <p:tgtEl>
                                          <p:spTgt spid="27651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76508"/>
                                        </p:tgtEl>
                                        <p:attrNameLst>
                                          <p:attrName>style.visibility</p:attrName>
                                        </p:attrNameLst>
                                      </p:cBhvr>
                                      <p:to>
                                        <p:strVal val="visible"/>
                                      </p:to>
                                    </p:set>
                                    <p:animEffect transition="in" filter="wipe(left)">
                                      <p:cBhvr>
                                        <p:cTn id="52" dur="500"/>
                                        <p:tgtEl>
                                          <p:spTgt spid="27650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65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76512"/>
                                        </p:tgtEl>
                                        <p:attrNameLst>
                                          <p:attrName>style.visibility</p:attrName>
                                        </p:attrNameLst>
                                      </p:cBhvr>
                                      <p:to>
                                        <p:strVal val="visible"/>
                                      </p:to>
                                    </p:set>
                                    <p:animEffect transition="in" filter="wipe(left)">
                                      <p:cBhvr>
                                        <p:cTn id="61" dur="500"/>
                                        <p:tgtEl>
                                          <p:spTgt spid="276512"/>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76511"/>
                                        </p:tgtEl>
                                        <p:attrNameLst>
                                          <p:attrName>style.visibility</p:attrName>
                                        </p:attrNameLst>
                                      </p:cBhvr>
                                      <p:to>
                                        <p:strVal val="visible"/>
                                      </p:to>
                                    </p:set>
                                    <p:animEffect transition="in" filter="wipe(up)">
                                      <p:cBhvr>
                                        <p:cTn id="64" dur="500"/>
                                        <p:tgtEl>
                                          <p:spTgt spid="27651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6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3" grpId="0" animBg="1"/>
      <p:bldP spid="276514" grpId="0" animBg="1"/>
      <p:bldP spid="276482" grpId="0" animBg="1"/>
      <p:bldP spid="276492" grpId="0" animBg="1"/>
      <p:bldP spid="276506" grpId="0" animBg="1"/>
      <p:bldP spid="276507" grpId="0" animBg="1"/>
      <p:bldP spid="276508" grpId="0" animBg="1"/>
      <p:bldP spid="276509" grpId="0" animBg="1"/>
      <p:bldP spid="276510" grpId="0" animBg="1"/>
      <p:bldP spid="276511" grpId="0" animBg="1"/>
      <p:bldP spid="276512" grpId="0" animBg="1"/>
      <p:bldP spid="276515" grpId="0" animBg="1"/>
      <p:bldP spid="276516" grpId="0" animBg="1"/>
      <p:bldP spid="276517" grpId="0" animBg="1"/>
      <p:bldP spid="2765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AC572618-4863-45F2-8854-07C352C611D6}" type="slidenum">
              <a:rPr lang="en-US" altLang="ko-KR"/>
              <a:pPr/>
              <a:t>36</a:t>
            </a:fld>
            <a:endParaRPr lang="en-US" altLang="ko-KR"/>
          </a:p>
        </p:txBody>
      </p:sp>
      <p:sp>
        <p:nvSpPr>
          <p:cNvPr id="24" name="Date Placeholder 4"/>
          <p:cNvSpPr>
            <a:spLocks noGrp="1"/>
          </p:cNvSpPr>
          <p:nvPr>
            <p:ph type="dt" sz="half" idx="11"/>
          </p:nvPr>
        </p:nvSpPr>
        <p:spPr/>
        <p:txBody>
          <a:bodyPr/>
          <a:lstStyle/>
          <a:p>
            <a:r>
              <a:rPr lang="en-US"/>
              <a:t>Tutorial: ICDM 2008</a:t>
            </a:r>
            <a:endParaRPr lang="en-US" altLang="ko-KR"/>
          </a:p>
        </p:txBody>
      </p:sp>
      <p:sp>
        <p:nvSpPr>
          <p:cNvPr id="25" name="Footer Placeholder 5"/>
          <p:cNvSpPr>
            <a:spLocks noGrp="1"/>
          </p:cNvSpPr>
          <p:nvPr>
            <p:ph type="ftr" sz="quarter" idx="12"/>
          </p:nvPr>
        </p:nvSpPr>
        <p:spPr/>
        <p:txBody>
          <a:bodyPr/>
          <a:lstStyle/>
          <a:p>
            <a:r>
              <a:rPr lang="en-US" altLang="ko-KR"/>
              <a:t>Mohamed F. Mokbel</a:t>
            </a:r>
          </a:p>
        </p:txBody>
      </p:sp>
      <p:sp>
        <p:nvSpPr>
          <p:cNvPr id="307202" name="Rectangle 2"/>
          <p:cNvSpPr>
            <a:spLocks noGrp="1" noChangeArrowheads="1"/>
          </p:cNvSpPr>
          <p:nvPr>
            <p:ph type="title"/>
          </p:nvPr>
        </p:nvSpPr>
        <p:spPr>
          <a:xfrm>
            <a:off x="533400" y="55563"/>
            <a:ext cx="7010400" cy="762000"/>
          </a:xfrm>
        </p:spPr>
        <p:txBody>
          <a:bodyPr/>
          <a:lstStyle/>
          <a:p>
            <a:r>
              <a:rPr lang="en-US" sz="2800"/>
              <a:t>Concepts for Location Privacy</a:t>
            </a:r>
            <a:br>
              <a:rPr lang="en-US" sz="2800"/>
            </a:br>
            <a:r>
              <a:rPr lang="en-US" sz="2400">
                <a:solidFill>
                  <a:schemeClr val="hlink"/>
                </a:solidFill>
              </a:rPr>
              <a:t>k-anonymity</a:t>
            </a:r>
          </a:p>
        </p:txBody>
      </p:sp>
      <p:sp>
        <p:nvSpPr>
          <p:cNvPr id="307203" name="Rectangle 3"/>
          <p:cNvSpPr>
            <a:spLocks noGrp="1" noChangeArrowheads="1"/>
          </p:cNvSpPr>
          <p:nvPr>
            <p:ph type="body" idx="1"/>
          </p:nvPr>
        </p:nvSpPr>
        <p:spPr>
          <a:xfrm>
            <a:off x="193675" y="1085850"/>
            <a:ext cx="4992688" cy="5391150"/>
          </a:xfrm>
        </p:spPr>
        <p:txBody>
          <a:bodyPr/>
          <a:lstStyle/>
          <a:p>
            <a:pPr>
              <a:lnSpc>
                <a:spcPct val="90000"/>
              </a:lnSpc>
              <a:buFont typeface="Wingdings" pitchFamily="2" charset="2"/>
              <a:buChar char="n"/>
            </a:pPr>
            <a:r>
              <a:rPr lang="en-US" b="0"/>
              <a:t>The </a:t>
            </a:r>
            <a:r>
              <a:rPr lang="en-US" b="0" i="1">
                <a:solidFill>
                  <a:srgbClr val="A50021"/>
                </a:solidFill>
              </a:rPr>
              <a:t>cloaked</a:t>
            </a:r>
            <a:r>
              <a:rPr lang="en-US" b="0"/>
              <a:t> region contains at least </a:t>
            </a:r>
            <a:r>
              <a:rPr lang="en-US" b="0" i="1">
                <a:solidFill>
                  <a:srgbClr val="A50021"/>
                </a:solidFill>
              </a:rPr>
              <a:t>k</a:t>
            </a:r>
            <a:r>
              <a:rPr lang="en-US" b="0"/>
              <a:t> users</a:t>
            </a:r>
          </a:p>
          <a:p>
            <a:pPr>
              <a:lnSpc>
                <a:spcPct val="90000"/>
              </a:lnSpc>
              <a:buFont typeface="Wingdings" pitchFamily="2" charset="2"/>
              <a:buChar char="n"/>
            </a:pPr>
            <a:endParaRPr lang="en-US" b="0"/>
          </a:p>
          <a:p>
            <a:pPr>
              <a:lnSpc>
                <a:spcPct val="90000"/>
              </a:lnSpc>
              <a:buFont typeface="Wingdings" pitchFamily="2" charset="2"/>
              <a:buChar char="n"/>
            </a:pPr>
            <a:r>
              <a:rPr lang="en-US" b="0"/>
              <a:t>The user is indistinguishable among other </a:t>
            </a:r>
            <a:r>
              <a:rPr lang="en-US" b="0" i="1">
                <a:solidFill>
                  <a:srgbClr val="A50021"/>
                </a:solidFill>
              </a:rPr>
              <a:t>k</a:t>
            </a:r>
            <a:r>
              <a:rPr lang="en-US" b="0"/>
              <a:t> users</a:t>
            </a:r>
          </a:p>
          <a:p>
            <a:pPr>
              <a:lnSpc>
                <a:spcPct val="90000"/>
              </a:lnSpc>
              <a:buFont typeface="Wingdings" pitchFamily="2" charset="2"/>
              <a:buChar char="n"/>
            </a:pPr>
            <a:endParaRPr lang="en-US" b="0"/>
          </a:p>
          <a:p>
            <a:pPr>
              <a:lnSpc>
                <a:spcPct val="90000"/>
              </a:lnSpc>
              <a:buFont typeface="Wingdings" pitchFamily="2" charset="2"/>
              <a:buChar char="n"/>
            </a:pPr>
            <a:r>
              <a:rPr lang="en-US" b="0"/>
              <a:t>The cloaked area largely depends on the surrounding environment.</a:t>
            </a:r>
          </a:p>
          <a:p>
            <a:pPr>
              <a:lnSpc>
                <a:spcPct val="90000"/>
              </a:lnSpc>
              <a:buFont typeface="Wingdings" pitchFamily="2" charset="2"/>
              <a:buChar char="n"/>
            </a:pPr>
            <a:endParaRPr lang="en-US" b="0"/>
          </a:p>
          <a:p>
            <a:pPr>
              <a:lnSpc>
                <a:spcPct val="90000"/>
              </a:lnSpc>
              <a:buFont typeface="Wingdings" pitchFamily="2" charset="2"/>
              <a:buChar char="n"/>
            </a:pPr>
            <a:r>
              <a:rPr lang="en-US" b="0"/>
              <a:t>A value of</a:t>
            </a:r>
            <a:r>
              <a:rPr lang="en-US" b="0" i="1">
                <a:solidFill>
                  <a:srgbClr val="A50021"/>
                </a:solidFill>
              </a:rPr>
              <a:t> k </a:t>
            </a:r>
            <a:r>
              <a:rPr lang="en-US" b="0"/>
              <a:t>=100 may result in a very small area if a user is located in the stadium or may result in a very large area if the user in the desert.</a:t>
            </a:r>
          </a:p>
        </p:txBody>
      </p:sp>
      <p:pic>
        <p:nvPicPr>
          <p:cNvPr id="307210" name="Picture 10" descr="bd20175_[1]"/>
          <p:cNvPicPr>
            <a:picLocks noChangeAspect="1" noChangeArrowheads="1"/>
          </p:cNvPicPr>
          <p:nvPr/>
        </p:nvPicPr>
        <p:blipFill>
          <a:blip r:embed="rId3"/>
          <a:srcRect/>
          <a:stretch>
            <a:fillRect/>
          </a:stretch>
        </p:blipFill>
        <p:spPr bwMode="auto">
          <a:xfrm>
            <a:off x="7491413" y="1816100"/>
            <a:ext cx="314325" cy="460375"/>
          </a:xfrm>
          <a:prstGeom prst="rect">
            <a:avLst/>
          </a:prstGeom>
          <a:noFill/>
        </p:spPr>
      </p:pic>
      <p:sp>
        <p:nvSpPr>
          <p:cNvPr id="307222" name="AutoShape 22"/>
          <p:cNvSpPr>
            <a:spLocks noChangeArrowheads="1"/>
          </p:cNvSpPr>
          <p:nvPr/>
        </p:nvSpPr>
        <p:spPr bwMode="auto">
          <a:xfrm>
            <a:off x="6645275" y="1739900"/>
            <a:ext cx="1690688" cy="844550"/>
          </a:xfrm>
          <a:prstGeom prst="parallelogram">
            <a:avLst>
              <a:gd name="adj" fmla="val 77489"/>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07224" name="Line 24"/>
          <p:cNvSpPr>
            <a:spLocks noChangeShapeType="1"/>
          </p:cNvSpPr>
          <p:nvPr/>
        </p:nvSpPr>
        <p:spPr bwMode="auto">
          <a:xfrm>
            <a:off x="8335963" y="1739900"/>
            <a:ext cx="346075" cy="1651000"/>
          </a:xfrm>
          <a:prstGeom prst="line">
            <a:avLst/>
          </a:prstGeom>
          <a:noFill/>
          <a:ln w="12700">
            <a:solidFill>
              <a:srgbClr val="FF9900"/>
            </a:solidFill>
            <a:prstDash val="dash"/>
            <a:round/>
            <a:headEnd/>
            <a:tailEnd/>
          </a:ln>
          <a:effectLst/>
        </p:spPr>
        <p:txBody>
          <a:bodyPr wrap="none" anchor="ctr"/>
          <a:lstStyle/>
          <a:p>
            <a:endParaRPr lang="en-US"/>
          </a:p>
        </p:txBody>
      </p:sp>
      <p:sp>
        <p:nvSpPr>
          <p:cNvPr id="307225" name="Line 25"/>
          <p:cNvSpPr>
            <a:spLocks noChangeShapeType="1"/>
          </p:cNvSpPr>
          <p:nvPr/>
        </p:nvSpPr>
        <p:spPr bwMode="auto">
          <a:xfrm flipH="1">
            <a:off x="7299325" y="2584450"/>
            <a:ext cx="384175" cy="2957513"/>
          </a:xfrm>
          <a:prstGeom prst="line">
            <a:avLst/>
          </a:prstGeom>
          <a:noFill/>
          <a:ln w="12700">
            <a:solidFill>
              <a:srgbClr val="FF9900"/>
            </a:solidFill>
            <a:prstDash val="dash"/>
            <a:round/>
            <a:headEnd/>
            <a:tailEnd/>
          </a:ln>
          <a:effectLst/>
        </p:spPr>
        <p:txBody>
          <a:bodyPr wrap="none" anchor="ctr"/>
          <a:lstStyle/>
          <a:p>
            <a:endParaRPr lang="en-US"/>
          </a:p>
        </p:txBody>
      </p:sp>
      <p:sp>
        <p:nvSpPr>
          <p:cNvPr id="307226" name="Line 26"/>
          <p:cNvSpPr>
            <a:spLocks noChangeShapeType="1"/>
          </p:cNvSpPr>
          <p:nvPr/>
        </p:nvSpPr>
        <p:spPr bwMode="auto">
          <a:xfrm flipH="1">
            <a:off x="6569075" y="1739900"/>
            <a:ext cx="730250" cy="1651000"/>
          </a:xfrm>
          <a:prstGeom prst="line">
            <a:avLst/>
          </a:prstGeom>
          <a:noFill/>
          <a:ln w="12700">
            <a:solidFill>
              <a:srgbClr val="FF9900"/>
            </a:solidFill>
            <a:prstDash val="dash"/>
            <a:round/>
            <a:headEnd/>
            <a:tailEnd/>
          </a:ln>
          <a:effectLst/>
        </p:spPr>
        <p:txBody>
          <a:bodyPr wrap="none" anchor="ctr"/>
          <a:lstStyle/>
          <a:p>
            <a:endParaRPr lang="en-US"/>
          </a:p>
        </p:txBody>
      </p:sp>
      <p:sp>
        <p:nvSpPr>
          <p:cNvPr id="307227" name="Line 27"/>
          <p:cNvSpPr>
            <a:spLocks noChangeShapeType="1"/>
          </p:cNvSpPr>
          <p:nvPr/>
        </p:nvSpPr>
        <p:spPr bwMode="auto">
          <a:xfrm flipH="1">
            <a:off x="5224463" y="2584450"/>
            <a:ext cx="1420812" cy="2957513"/>
          </a:xfrm>
          <a:prstGeom prst="line">
            <a:avLst/>
          </a:prstGeom>
          <a:noFill/>
          <a:ln w="12700">
            <a:solidFill>
              <a:srgbClr val="FF9900"/>
            </a:solidFill>
            <a:prstDash val="dash"/>
            <a:round/>
            <a:headEnd/>
            <a:tailEnd/>
          </a:ln>
          <a:effectLst/>
        </p:spPr>
        <p:txBody>
          <a:bodyPr wrap="none" anchor="ctr"/>
          <a:lstStyle/>
          <a:p>
            <a:endParaRPr lang="en-US"/>
          </a:p>
        </p:txBody>
      </p:sp>
      <p:sp>
        <p:nvSpPr>
          <p:cNvPr id="307245" name="Text Box 45"/>
          <p:cNvSpPr txBox="1">
            <a:spLocks noChangeArrowheads="1"/>
          </p:cNvSpPr>
          <p:nvPr/>
        </p:nvSpPr>
        <p:spPr bwMode="auto">
          <a:xfrm>
            <a:off x="5226050" y="5545138"/>
            <a:ext cx="2879725" cy="457200"/>
          </a:xfrm>
          <a:prstGeom prst="rect">
            <a:avLst/>
          </a:prstGeom>
          <a:noFill/>
          <a:ln w="12700" algn="ctr">
            <a:noFill/>
            <a:miter lim="800000"/>
            <a:headEnd/>
            <a:tailEnd/>
          </a:ln>
          <a:effectLst/>
        </p:spPr>
        <p:txBody>
          <a:bodyPr>
            <a:spAutoFit/>
          </a:bodyPr>
          <a:lstStyle/>
          <a:p>
            <a:pPr>
              <a:spcBef>
                <a:spcPct val="50000"/>
              </a:spcBef>
            </a:pPr>
            <a:r>
              <a:rPr lang="en-US" b="1" i="1">
                <a:solidFill>
                  <a:srgbClr val="A50021"/>
                </a:solidFill>
                <a:latin typeface="Times New Roman" pitchFamily="18" charset="0"/>
              </a:rPr>
              <a:t>10-anonymity</a:t>
            </a:r>
          </a:p>
        </p:txBody>
      </p:sp>
      <p:grpSp>
        <p:nvGrpSpPr>
          <p:cNvPr id="307250" name="Group 50"/>
          <p:cNvGrpSpPr>
            <a:grpSpLocks/>
          </p:cNvGrpSpPr>
          <p:nvPr/>
        </p:nvGrpSpPr>
        <p:grpSpPr bwMode="auto">
          <a:xfrm>
            <a:off x="5224463" y="3390900"/>
            <a:ext cx="3455987" cy="2149475"/>
            <a:chOff x="3291" y="2136"/>
            <a:chExt cx="2177" cy="1354"/>
          </a:xfrm>
        </p:grpSpPr>
        <p:sp>
          <p:nvSpPr>
            <p:cNvPr id="307223" name="AutoShape 23"/>
            <p:cNvSpPr>
              <a:spLocks noChangeArrowheads="1"/>
            </p:cNvSpPr>
            <p:nvPr/>
          </p:nvSpPr>
          <p:spPr bwMode="auto">
            <a:xfrm>
              <a:off x="3291" y="2136"/>
              <a:ext cx="2177" cy="1354"/>
            </a:xfrm>
            <a:prstGeom prst="parallelogram">
              <a:avLst>
                <a:gd name="adj" fmla="val 62236"/>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pic>
          <p:nvPicPr>
            <p:cNvPr id="307232" name="Picture 32" descr="j0285698"/>
            <p:cNvPicPr>
              <a:picLocks noChangeAspect="1" noChangeArrowheads="1"/>
            </p:cNvPicPr>
            <p:nvPr/>
          </p:nvPicPr>
          <p:blipFill>
            <a:blip r:embed="rId4"/>
            <a:srcRect/>
            <a:stretch>
              <a:fillRect/>
            </a:stretch>
          </p:blipFill>
          <p:spPr bwMode="auto">
            <a:xfrm>
              <a:off x="3775" y="2789"/>
              <a:ext cx="314" cy="336"/>
            </a:xfrm>
            <a:prstGeom prst="rect">
              <a:avLst/>
            </a:prstGeom>
            <a:noFill/>
          </p:spPr>
        </p:pic>
        <p:pic>
          <p:nvPicPr>
            <p:cNvPr id="307233" name="Picture 33" descr="j0240719"/>
            <p:cNvPicPr>
              <a:picLocks noChangeAspect="1" noChangeArrowheads="1"/>
            </p:cNvPicPr>
            <p:nvPr/>
          </p:nvPicPr>
          <p:blipFill>
            <a:blip r:embed="rId5"/>
            <a:srcRect/>
            <a:stretch>
              <a:fillRect/>
            </a:stretch>
          </p:blipFill>
          <p:spPr bwMode="auto">
            <a:xfrm>
              <a:off x="4743" y="2475"/>
              <a:ext cx="245" cy="384"/>
            </a:xfrm>
            <a:prstGeom prst="rect">
              <a:avLst/>
            </a:prstGeom>
            <a:noFill/>
          </p:spPr>
        </p:pic>
        <p:pic>
          <p:nvPicPr>
            <p:cNvPr id="307234" name="Picture 34" descr="bd20175_[1]"/>
            <p:cNvPicPr>
              <a:picLocks noChangeAspect="1" noChangeArrowheads="1"/>
            </p:cNvPicPr>
            <p:nvPr/>
          </p:nvPicPr>
          <p:blipFill>
            <a:blip r:embed="rId3"/>
            <a:srcRect/>
            <a:stretch>
              <a:fillRect/>
            </a:stretch>
          </p:blipFill>
          <p:spPr bwMode="auto">
            <a:xfrm>
              <a:off x="4989" y="2136"/>
              <a:ext cx="262" cy="384"/>
            </a:xfrm>
            <a:prstGeom prst="rect">
              <a:avLst/>
            </a:prstGeom>
            <a:noFill/>
          </p:spPr>
        </p:pic>
        <p:pic>
          <p:nvPicPr>
            <p:cNvPr id="307241" name="Picture 41" descr="j0424618[1]"/>
            <p:cNvPicPr>
              <a:picLocks noChangeAspect="1" noChangeArrowheads="1"/>
            </p:cNvPicPr>
            <p:nvPr/>
          </p:nvPicPr>
          <p:blipFill>
            <a:blip r:embed="rId6"/>
            <a:srcRect/>
            <a:stretch>
              <a:fillRect/>
            </a:stretch>
          </p:blipFill>
          <p:spPr bwMode="auto">
            <a:xfrm>
              <a:off x="4211" y="2160"/>
              <a:ext cx="227" cy="338"/>
            </a:xfrm>
            <a:prstGeom prst="rect">
              <a:avLst/>
            </a:prstGeom>
            <a:noFill/>
          </p:spPr>
        </p:pic>
        <p:pic>
          <p:nvPicPr>
            <p:cNvPr id="307242" name="Picture 42" descr="j0424612[1]"/>
            <p:cNvPicPr>
              <a:picLocks noChangeAspect="1" noChangeArrowheads="1"/>
            </p:cNvPicPr>
            <p:nvPr/>
          </p:nvPicPr>
          <p:blipFill>
            <a:blip r:embed="rId7"/>
            <a:srcRect/>
            <a:stretch>
              <a:fillRect/>
            </a:stretch>
          </p:blipFill>
          <p:spPr bwMode="auto">
            <a:xfrm>
              <a:off x="4549" y="2160"/>
              <a:ext cx="262" cy="338"/>
            </a:xfrm>
            <a:prstGeom prst="rect">
              <a:avLst/>
            </a:prstGeom>
            <a:noFill/>
          </p:spPr>
        </p:pic>
        <p:pic>
          <p:nvPicPr>
            <p:cNvPr id="307243" name="Picture 43" descr="j0432407[1]"/>
            <p:cNvPicPr>
              <a:picLocks noChangeAspect="1" noChangeArrowheads="1"/>
            </p:cNvPicPr>
            <p:nvPr/>
          </p:nvPicPr>
          <p:blipFill>
            <a:blip r:embed="rId8"/>
            <a:srcRect/>
            <a:stretch>
              <a:fillRect/>
            </a:stretch>
          </p:blipFill>
          <p:spPr bwMode="auto">
            <a:xfrm>
              <a:off x="4356" y="2958"/>
              <a:ext cx="261" cy="360"/>
            </a:xfrm>
            <a:prstGeom prst="rect">
              <a:avLst/>
            </a:prstGeom>
            <a:noFill/>
          </p:spPr>
        </p:pic>
        <p:pic>
          <p:nvPicPr>
            <p:cNvPr id="307246" name="Picture 46" descr="bd20175_[1]"/>
            <p:cNvPicPr>
              <a:picLocks noChangeAspect="1" noChangeArrowheads="1"/>
            </p:cNvPicPr>
            <p:nvPr/>
          </p:nvPicPr>
          <p:blipFill>
            <a:blip r:embed="rId3"/>
            <a:srcRect/>
            <a:stretch>
              <a:fillRect/>
            </a:stretch>
          </p:blipFill>
          <p:spPr bwMode="auto">
            <a:xfrm flipH="1">
              <a:off x="4283" y="2571"/>
              <a:ext cx="262" cy="384"/>
            </a:xfrm>
            <a:prstGeom prst="rect">
              <a:avLst/>
            </a:prstGeom>
            <a:noFill/>
          </p:spPr>
        </p:pic>
        <p:pic>
          <p:nvPicPr>
            <p:cNvPr id="307247" name="Picture 47" descr="j0424612[1]"/>
            <p:cNvPicPr>
              <a:picLocks noChangeAspect="1" noChangeArrowheads="1"/>
            </p:cNvPicPr>
            <p:nvPr/>
          </p:nvPicPr>
          <p:blipFill>
            <a:blip r:embed="rId7"/>
            <a:srcRect/>
            <a:stretch>
              <a:fillRect/>
            </a:stretch>
          </p:blipFill>
          <p:spPr bwMode="auto">
            <a:xfrm flipH="1">
              <a:off x="4041" y="3079"/>
              <a:ext cx="262" cy="338"/>
            </a:xfrm>
            <a:prstGeom prst="rect">
              <a:avLst/>
            </a:prstGeom>
            <a:noFill/>
          </p:spPr>
        </p:pic>
        <p:pic>
          <p:nvPicPr>
            <p:cNvPr id="307248" name="Picture 48" descr="j0424618[1]"/>
            <p:cNvPicPr>
              <a:picLocks noChangeAspect="1" noChangeArrowheads="1"/>
            </p:cNvPicPr>
            <p:nvPr/>
          </p:nvPicPr>
          <p:blipFill>
            <a:blip r:embed="rId6"/>
            <a:srcRect/>
            <a:stretch>
              <a:fillRect/>
            </a:stretch>
          </p:blipFill>
          <p:spPr bwMode="auto">
            <a:xfrm flipH="1">
              <a:off x="3557" y="3104"/>
              <a:ext cx="227" cy="338"/>
            </a:xfrm>
            <a:prstGeom prst="rect">
              <a:avLst/>
            </a:prstGeom>
            <a:noFill/>
          </p:spPr>
        </p:pic>
        <p:pic>
          <p:nvPicPr>
            <p:cNvPr id="307249" name="Picture 49" descr="j0432407[1]"/>
            <p:cNvPicPr>
              <a:picLocks noChangeAspect="1" noChangeArrowheads="1"/>
            </p:cNvPicPr>
            <p:nvPr/>
          </p:nvPicPr>
          <p:blipFill>
            <a:blip r:embed="rId8"/>
            <a:srcRect/>
            <a:stretch>
              <a:fillRect/>
            </a:stretch>
          </p:blipFill>
          <p:spPr bwMode="auto">
            <a:xfrm flipH="1">
              <a:off x="3969" y="2402"/>
              <a:ext cx="261" cy="36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227"/>
                                        </p:tgtEl>
                                        <p:attrNameLst>
                                          <p:attrName>style.visibility</p:attrName>
                                        </p:attrNameLst>
                                      </p:cBhvr>
                                      <p:to>
                                        <p:strVal val="visible"/>
                                      </p:to>
                                    </p:set>
                                    <p:animEffect transition="in" filter="wipe(up)">
                                      <p:cBhvr>
                                        <p:cTn id="7" dur="500"/>
                                        <p:tgtEl>
                                          <p:spTgt spid="3072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7226"/>
                                        </p:tgtEl>
                                        <p:attrNameLst>
                                          <p:attrName>style.visibility</p:attrName>
                                        </p:attrNameLst>
                                      </p:cBhvr>
                                      <p:to>
                                        <p:strVal val="visible"/>
                                      </p:to>
                                    </p:set>
                                    <p:animEffect transition="in" filter="wipe(up)">
                                      <p:cBhvr>
                                        <p:cTn id="10" dur="500"/>
                                        <p:tgtEl>
                                          <p:spTgt spid="30722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07225"/>
                                        </p:tgtEl>
                                        <p:attrNameLst>
                                          <p:attrName>style.visibility</p:attrName>
                                        </p:attrNameLst>
                                      </p:cBhvr>
                                      <p:to>
                                        <p:strVal val="visible"/>
                                      </p:to>
                                    </p:set>
                                    <p:animEffect transition="in" filter="wipe(up)">
                                      <p:cBhvr>
                                        <p:cTn id="13" dur="500"/>
                                        <p:tgtEl>
                                          <p:spTgt spid="3072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07224"/>
                                        </p:tgtEl>
                                        <p:attrNameLst>
                                          <p:attrName>style.visibility</p:attrName>
                                        </p:attrNameLst>
                                      </p:cBhvr>
                                      <p:to>
                                        <p:strVal val="visible"/>
                                      </p:to>
                                    </p:set>
                                    <p:animEffect transition="in" filter="wipe(up)">
                                      <p:cBhvr>
                                        <p:cTn id="16" dur="500"/>
                                        <p:tgtEl>
                                          <p:spTgt spid="307224"/>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0724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0725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720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7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4" grpId="0" animBg="1"/>
      <p:bldP spid="307225" grpId="0" animBg="1"/>
      <p:bldP spid="307226" grpId="0" animBg="1"/>
      <p:bldP spid="307227" grpId="0" animBg="1"/>
      <p:bldP spid="3072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4"/>
          <p:cNvSpPr>
            <a:spLocks noGrp="1"/>
          </p:cNvSpPr>
          <p:nvPr>
            <p:ph type="sldNum" sz="quarter" idx="10"/>
          </p:nvPr>
        </p:nvSpPr>
        <p:spPr/>
        <p:txBody>
          <a:bodyPr/>
          <a:lstStyle/>
          <a:p>
            <a:fld id="{EF95D8EE-7FBC-4BDE-A789-191948FE0F1B}" type="slidenum">
              <a:rPr lang="en-US" altLang="ko-KR"/>
              <a:pPr/>
              <a:t>37</a:t>
            </a:fld>
            <a:endParaRPr lang="en-US" altLang="ko-KR"/>
          </a:p>
        </p:txBody>
      </p:sp>
      <p:sp>
        <p:nvSpPr>
          <p:cNvPr id="28" name="Date Placeholder 5"/>
          <p:cNvSpPr>
            <a:spLocks noGrp="1"/>
          </p:cNvSpPr>
          <p:nvPr>
            <p:ph type="dt" sz="half" idx="11"/>
          </p:nvPr>
        </p:nvSpPr>
        <p:spPr/>
        <p:txBody>
          <a:bodyPr/>
          <a:lstStyle/>
          <a:p>
            <a:r>
              <a:rPr lang="en-US"/>
              <a:t>Tutorial: ICDM 2008</a:t>
            </a:r>
            <a:endParaRPr lang="en-US" altLang="ko-KR"/>
          </a:p>
        </p:txBody>
      </p:sp>
      <p:sp>
        <p:nvSpPr>
          <p:cNvPr id="29" name="Footer Placeholder 6"/>
          <p:cNvSpPr>
            <a:spLocks noGrp="1"/>
          </p:cNvSpPr>
          <p:nvPr>
            <p:ph type="ftr" sz="quarter" idx="12"/>
          </p:nvPr>
        </p:nvSpPr>
        <p:spPr/>
        <p:txBody>
          <a:bodyPr/>
          <a:lstStyle/>
          <a:p>
            <a:r>
              <a:rPr lang="en-US" altLang="ko-KR"/>
              <a:t>Mohamed F. Mokbel</a:t>
            </a:r>
          </a:p>
        </p:txBody>
      </p:sp>
      <p:sp>
        <p:nvSpPr>
          <p:cNvPr id="272388" name="Rectangle 4"/>
          <p:cNvSpPr>
            <a:spLocks noChangeArrowheads="1"/>
          </p:cNvSpPr>
          <p:nvPr/>
        </p:nvSpPr>
        <p:spPr bwMode="auto">
          <a:xfrm>
            <a:off x="2667000" y="3697288"/>
            <a:ext cx="3810000" cy="2590800"/>
          </a:xfrm>
          <a:prstGeom prst="rect">
            <a:avLst/>
          </a:prstGeom>
          <a:solidFill>
            <a:srgbClr val="FFCC00"/>
          </a:solidFill>
          <a:ln w="38100" algn="ctr">
            <a:solidFill>
              <a:srgbClr val="A50021"/>
            </a:solidFill>
            <a:miter lim="800000"/>
            <a:headEnd/>
            <a:tailEnd/>
          </a:ln>
          <a:effectLst/>
        </p:spPr>
        <p:txBody>
          <a:bodyPr wrap="none" anchor="ctr"/>
          <a:lstStyle/>
          <a:p>
            <a:endParaRPr lang="en-US"/>
          </a:p>
        </p:txBody>
      </p:sp>
      <p:sp>
        <p:nvSpPr>
          <p:cNvPr id="272389" name="Line 5"/>
          <p:cNvSpPr>
            <a:spLocks noChangeShapeType="1"/>
          </p:cNvSpPr>
          <p:nvPr/>
        </p:nvSpPr>
        <p:spPr bwMode="auto">
          <a:xfrm>
            <a:off x="2667000" y="4344988"/>
            <a:ext cx="3810000" cy="0"/>
          </a:xfrm>
          <a:prstGeom prst="line">
            <a:avLst/>
          </a:prstGeom>
          <a:noFill/>
          <a:ln w="38100">
            <a:solidFill>
              <a:srgbClr val="A50021"/>
            </a:solidFill>
            <a:round/>
            <a:headEnd/>
            <a:tailEnd/>
          </a:ln>
          <a:effectLst/>
        </p:spPr>
        <p:txBody>
          <a:bodyPr wrap="none" anchor="ctr"/>
          <a:lstStyle/>
          <a:p>
            <a:endParaRPr lang="en-US"/>
          </a:p>
        </p:txBody>
      </p:sp>
      <p:sp>
        <p:nvSpPr>
          <p:cNvPr id="272390" name="Line 6"/>
          <p:cNvSpPr>
            <a:spLocks noChangeShapeType="1"/>
          </p:cNvSpPr>
          <p:nvPr/>
        </p:nvSpPr>
        <p:spPr bwMode="auto">
          <a:xfrm>
            <a:off x="2667000" y="5030788"/>
            <a:ext cx="3810000" cy="0"/>
          </a:xfrm>
          <a:prstGeom prst="line">
            <a:avLst/>
          </a:prstGeom>
          <a:noFill/>
          <a:ln w="38100">
            <a:solidFill>
              <a:srgbClr val="A50021"/>
            </a:solidFill>
            <a:round/>
            <a:headEnd/>
            <a:tailEnd/>
          </a:ln>
          <a:effectLst/>
        </p:spPr>
        <p:txBody>
          <a:bodyPr wrap="none" anchor="ctr"/>
          <a:lstStyle/>
          <a:p>
            <a:endParaRPr lang="en-US"/>
          </a:p>
        </p:txBody>
      </p:sp>
      <p:sp>
        <p:nvSpPr>
          <p:cNvPr id="272391" name="Line 7"/>
          <p:cNvSpPr>
            <a:spLocks noChangeShapeType="1"/>
          </p:cNvSpPr>
          <p:nvPr/>
        </p:nvSpPr>
        <p:spPr bwMode="auto">
          <a:xfrm>
            <a:off x="2667000" y="5716588"/>
            <a:ext cx="3810000" cy="0"/>
          </a:xfrm>
          <a:prstGeom prst="line">
            <a:avLst/>
          </a:prstGeom>
          <a:noFill/>
          <a:ln w="38100">
            <a:solidFill>
              <a:srgbClr val="A50021"/>
            </a:solidFill>
            <a:round/>
            <a:headEnd/>
            <a:tailEnd/>
          </a:ln>
          <a:effectLst/>
        </p:spPr>
        <p:txBody>
          <a:bodyPr wrap="none" anchor="ctr"/>
          <a:lstStyle/>
          <a:p>
            <a:endParaRPr lang="en-US"/>
          </a:p>
        </p:txBody>
      </p:sp>
      <p:sp>
        <p:nvSpPr>
          <p:cNvPr id="272392" name="Line 8"/>
          <p:cNvSpPr>
            <a:spLocks noChangeShapeType="1"/>
          </p:cNvSpPr>
          <p:nvPr/>
        </p:nvSpPr>
        <p:spPr bwMode="auto">
          <a:xfrm>
            <a:off x="4038600" y="3697288"/>
            <a:ext cx="0" cy="2590800"/>
          </a:xfrm>
          <a:prstGeom prst="line">
            <a:avLst/>
          </a:prstGeom>
          <a:noFill/>
          <a:ln w="38100">
            <a:solidFill>
              <a:srgbClr val="A50021"/>
            </a:solidFill>
            <a:round/>
            <a:headEnd/>
            <a:tailEnd/>
          </a:ln>
          <a:effectLst/>
        </p:spPr>
        <p:txBody>
          <a:bodyPr wrap="none" anchor="ctr"/>
          <a:lstStyle/>
          <a:p>
            <a:endParaRPr lang="en-US"/>
          </a:p>
        </p:txBody>
      </p:sp>
      <p:sp>
        <p:nvSpPr>
          <p:cNvPr id="272393" name="Line 9"/>
          <p:cNvSpPr>
            <a:spLocks noChangeShapeType="1"/>
          </p:cNvSpPr>
          <p:nvPr/>
        </p:nvSpPr>
        <p:spPr bwMode="auto">
          <a:xfrm>
            <a:off x="4724400" y="3697288"/>
            <a:ext cx="0" cy="2590800"/>
          </a:xfrm>
          <a:prstGeom prst="line">
            <a:avLst/>
          </a:prstGeom>
          <a:noFill/>
          <a:ln w="38100">
            <a:solidFill>
              <a:srgbClr val="A50021"/>
            </a:solidFill>
            <a:round/>
            <a:headEnd/>
            <a:tailEnd/>
          </a:ln>
          <a:effectLst/>
        </p:spPr>
        <p:txBody>
          <a:bodyPr wrap="none" anchor="ctr"/>
          <a:lstStyle/>
          <a:p>
            <a:endParaRPr lang="en-US"/>
          </a:p>
        </p:txBody>
      </p:sp>
      <p:sp>
        <p:nvSpPr>
          <p:cNvPr id="272394" name="Line 10"/>
          <p:cNvSpPr>
            <a:spLocks noChangeShapeType="1"/>
          </p:cNvSpPr>
          <p:nvPr/>
        </p:nvSpPr>
        <p:spPr bwMode="auto">
          <a:xfrm>
            <a:off x="5638800" y="3679825"/>
            <a:ext cx="0" cy="2590800"/>
          </a:xfrm>
          <a:prstGeom prst="line">
            <a:avLst/>
          </a:prstGeom>
          <a:noFill/>
          <a:ln w="38100">
            <a:solidFill>
              <a:srgbClr val="A50021"/>
            </a:solidFill>
            <a:round/>
            <a:headEnd/>
            <a:tailEnd/>
          </a:ln>
          <a:effectLst/>
        </p:spPr>
        <p:txBody>
          <a:bodyPr wrap="none" anchor="ctr"/>
          <a:lstStyle/>
          <a:p>
            <a:endParaRPr lang="en-US"/>
          </a:p>
        </p:txBody>
      </p:sp>
      <p:sp>
        <p:nvSpPr>
          <p:cNvPr id="272395" name="Text Box 11"/>
          <p:cNvSpPr txBox="1">
            <a:spLocks noChangeArrowheads="1"/>
          </p:cNvSpPr>
          <p:nvPr/>
        </p:nvSpPr>
        <p:spPr bwMode="auto">
          <a:xfrm>
            <a:off x="2895600" y="3811588"/>
            <a:ext cx="1066800" cy="457200"/>
          </a:xfrm>
          <a:prstGeom prst="rect">
            <a:avLst/>
          </a:prstGeom>
          <a:noFill/>
          <a:ln w="38100" algn="ctr">
            <a:noFill/>
            <a:miter lim="800000"/>
            <a:headEnd/>
            <a:tailEnd/>
          </a:ln>
          <a:effectLst/>
        </p:spPr>
        <p:txBody>
          <a:bodyPr>
            <a:spAutoFit/>
          </a:bodyPr>
          <a:lstStyle/>
          <a:p>
            <a:pPr>
              <a:spcBef>
                <a:spcPct val="50000"/>
              </a:spcBef>
            </a:pPr>
            <a:r>
              <a:rPr lang="en-US" b="1" i="1">
                <a:solidFill>
                  <a:srgbClr val="A50021"/>
                </a:solidFill>
                <a:latin typeface="Times New Roman" pitchFamily="18" charset="0"/>
              </a:rPr>
              <a:t>Time</a:t>
            </a:r>
          </a:p>
        </p:txBody>
      </p:sp>
      <p:sp>
        <p:nvSpPr>
          <p:cNvPr id="272396" name="Text Box 12"/>
          <p:cNvSpPr txBox="1">
            <a:spLocks noChangeArrowheads="1"/>
          </p:cNvSpPr>
          <p:nvPr/>
        </p:nvSpPr>
        <p:spPr bwMode="auto">
          <a:xfrm>
            <a:off x="3810000" y="3811588"/>
            <a:ext cx="1066800" cy="457200"/>
          </a:xfrm>
          <a:prstGeom prst="rect">
            <a:avLst/>
          </a:prstGeom>
          <a:noFill/>
          <a:ln w="38100" algn="ctr">
            <a:noFill/>
            <a:miter lim="800000"/>
            <a:headEnd/>
            <a:tailEnd/>
          </a:ln>
          <a:effectLst/>
        </p:spPr>
        <p:txBody>
          <a:bodyPr>
            <a:spAutoFit/>
          </a:bodyPr>
          <a:lstStyle/>
          <a:p>
            <a:pPr>
              <a:spcBef>
                <a:spcPct val="50000"/>
              </a:spcBef>
            </a:pPr>
            <a:r>
              <a:rPr lang="en-US" b="1" i="1">
                <a:solidFill>
                  <a:srgbClr val="A50021"/>
                </a:solidFill>
                <a:latin typeface="Times New Roman" pitchFamily="18" charset="0"/>
              </a:rPr>
              <a:t>k</a:t>
            </a:r>
          </a:p>
        </p:txBody>
      </p:sp>
      <p:sp>
        <p:nvSpPr>
          <p:cNvPr id="272397" name="Text Box 13"/>
          <p:cNvSpPr txBox="1">
            <a:spLocks noChangeArrowheads="1"/>
          </p:cNvSpPr>
          <p:nvPr/>
        </p:nvSpPr>
        <p:spPr bwMode="auto">
          <a:xfrm>
            <a:off x="4724400" y="3811588"/>
            <a:ext cx="1066800" cy="457200"/>
          </a:xfrm>
          <a:prstGeom prst="rect">
            <a:avLst/>
          </a:prstGeom>
          <a:noFill/>
          <a:ln w="38100" algn="ctr">
            <a:noFill/>
            <a:miter lim="800000"/>
            <a:headEnd/>
            <a:tailEnd/>
          </a:ln>
          <a:effectLst/>
        </p:spPr>
        <p:txBody>
          <a:bodyPr>
            <a:spAutoFit/>
          </a:bodyPr>
          <a:lstStyle/>
          <a:p>
            <a:pPr>
              <a:spcBef>
                <a:spcPct val="50000"/>
              </a:spcBef>
            </a:pPr>
            <a:r>
              <a:rPr lang="en-US" b="1" i="1">
                <a:solidFill>
                  <a:srgbClr val="A50021"/>
                </a:solidFill>
                <a:latin typeface="Times New Roman" pitchFamily="18" charset="0"/>
              </a:rPr>
              <a:t>A</a:t>
            </a:r>
            <a:r>
              <a:rPr lang="en-US" b="1" i="1" baseline="-25000">
                <a:solidFill>
                  <a:srgbClr val="A50021"/>
                </a:solidFill>
                <a:latin typeface="Times New Roman" pitchFamily="18" charset="0"/>
              </a:rPr>
              <a:t>min</a:t>
            </a:r>
          </a:p>
        </p:txBody>
      </p:sp>
      <p:sp>
        <p:nvSpPr>
          <p:cNvPr id="272398" name="Text Box 14"/>
          <p:cNvSpPr txBox="1">
            <a:spLocks noChangeArrowheads="1"/>
          </p:cNvSpPr>
          <p:nvPr/>
        </p:nvSpPr>
        <p:spPr bwMode="auto">
          <a:xfrm>
            <a:off x="5562600" y="3811588"/>
            <a:ext cx="1066800" cy="457200"/>
          </a:xfrm>
          <a:prstGeom prst="rect">
            <a:avLst/>
          </a:prstGeom>
          <a:noFill/>
          <a:ln w="38100" algn="ctr">
            <a:noFill/>
            <a:miter lim="800000"/>
            <a:headEnd/>
            <a:tailEnd/>
          </a:ln>
          <a:effectLst/>
        </p:spPr>
        <p:txBody>
          <a:bodyPr>
            <a:spAutoFit/>
          </a:bodyPr>
          <a:lstStyle/>
          <a:p>
            <a:pPr>
              <a:spcBef>
                <a:spcPct val="50000"/>
              </a:spcBef>
            </a:pPr>
            <a:r>
              <a:rPr lang="en-US" b="1" i="1">
                <a:solidFill>
                  <a:srgbClr val="A50021"/>
                </a:solidFill>
                <a:latin typeface="Times New Roman" pitchFamily="18" charset="0"/>
              </a:rPr>
              <a:t>A</a:t>
            </a:r>
            <a:r>
              <a:rPr lang="en-US" b="1" i="1" baseline="-25000">
                <a:solidFill>
                  <a:srgbClr val="A50021"/>
                </a:solidFill>
                <a:latin typeface="Times New Roman" pitchFamily="18" charset="0"/>
              </a:rPr>
              <a:t>max</a:t>
            </a:r>
          </a:p>
        </p:txBody>
      </p:sp>
      <p:sp>
        <p:nvSpPr>
          <p:cNvPr id="272399" name="Text Box 15"/>
          <p:cNvSpPr txBox="1">
            <a:spLocks noChangeArrowheads="1"/>
          </p:cNvSpPr>
          <p:nvPr/>
        </p:nvSpPr>
        <p:spPr bwMode="auto">
          <a:xfrm>
            <a:off x="2667000" y="4481513"/>
            <a:ext cx="1295400" cy="396875"/>
          </a:xfrm>
          <a:prstGeom prst="rect">
            <a:avLst/>
          </a:prstGeom>
          <a:noFill/>
          <a:ln w="38100" algn="ctr">
            <a:noFill/>
            <a:miter lim="800000"/>
            <a:headEnd/>
            <a:tailEnd/>
          </a:ln>
          <a:effectLst/>
        </p:spPr>
        <p:txBody>
          <a:bodyPr>
            <a:spAutoFit/>
          </a:bodyPr>
          <a:lstStyle/>
          <a:p>
            <a:pPr>
              <a:spcBef>
                <a:spcPct val="50000"/>
              </a:spcBef>
            </a:pPr>
            <a:r>
              <a:rPr lang="en-US" sz="2000">
                <a:solidFill>
                  <a:srgbClr val="A50021"/>
                </a:solidFill>
                <a:latin typeface="Times New Roman" pitchFamily="18" charset="0"/>
              </a:rPr>
              <a:t>8:00 AM -</a:t>
            </a:r>
          </a:p>
        </p:txBody>
      </p:sp>
      <p:sp>
        <p:nvSpPr>
          <p:cNvPr id="272400" name="Text Box 16"/>
          <p:cNvSpPr txBox="1">
            <a:spLocks noChangeArrowheads="1"/>
          </p:cNvSpPr>
          <p:nvPr/>
        </p:nvSpPr>
        <p:spPr bwMode="auto">
          <a:xfrm>
            <a:off x="2667000" y="5167313"/>
            <a:ext cx="1295400" cy="396875"/>
          </a:xfrm>
          <a:prstGeom prst="rect">
            <a:avLst/>
          </a:prstGeom>
          <a:noFill/>
          <a:ln w="38100" algn="ctr">
            <a:noFill/>
            <a:miter lim="800000"/>
            <a:headEnd/>
            <a:tailEnd/>
          </a:ln>
          <a:effectLst/>
        </p:spPr>
        <p:txBody>
          <a:bodyPr>
            <a:spAutoFit/>
          </a:bodyPr>
          <a:lstStyle/>
          <a:p>
            <a:pPr>
              <a:spcBef>
                <a:spcPct val="50000"/>
              </a:spcBef>
            </a:pPr>
            <a:r>
              <a:rPr lang="en-US" sz="2000">
                <a:solidFill>
                  <a:srgbClr val="A50021"/>
                </a:solidFill>
                <a:latin typeface="Times New Roman" pitchFamily="18" charset="0"/>
              </a:rPr>
              <a:t>5:00 PM -</a:t>
            </a:r>
          </a:p>
        </p:txBody>
      </p:sp>
      <p:sp>
        <p:nvSpPr>
          <p:cNvPr id="272401" name="Text Box 17"/>
          <p:cNvSpPr txBox="1">
            <a:spLocks noChangeArrowheads="1"/>
          </p:cNvSpPr>
          <p:nvPr/>
        </p:nvSpPr>
        <p:spPr bwMode="auto">
          <a:xfrm>
            <a:off x="2667000" y="5776913"/>
            <a:ext cx="1371600" cy="396875"/>
          </a:xfrm>
          <a:prstGeom prst="rect">
            <a:avLst/>
          </a:prstGeom>
          <a:noFill/>
          <a:ln w="38100" algn="ctr">
            <a:noFill/>
            <a:miter lim="800000"/>
            <a:headEnd/>
            <a:tailEnd/>
          </a:ln>
          <a:effectLst/>
        </p:spPr>
        <p:txBody>
          <a:bodyPr>
            <a:spAutoFit/>
          </a:bodyPr>
          <a:lstStyle/>
          <a:p>
            <a:pPr>
              <a:spcBef>
                <a:spcPct val="50000"/>
              </a:spcBef>
            </a:pPr>
            <a:r>
              <a:rPr lang="en-US" sz="2000">
                <a:solidFill>
                  <a:srgbClr val="A50021"/>
                </a:solidFill>
                <a:latin typeface="Times New Roman" pitchFamily="18" charset="0"/>
              </a:rPr>
              <a:t>10:00 PM -</a:t>
            </a:r>
          </a:p>
        </p:txBody>
      </p:sp>
      <p:sp>
        <p:nvSpPr>
          <p:cNvPr id="272402" name="Text Box 18"/>
          <p:cNvSpPr txBox="1">
            <a:spLocks noChangeArrowheads="1"/>
          </p:cNvSpPr>
          <p:nvPr/>
        </p:nvSpPr>
        <p:spPr bwMode="auto">
          <a:xfrm>
            <a:off x="4114800" y="4481513"/>
            <a:ext cx="609600" cy="396875"/>
          </a:xfrm>
          <a:prstGeom prst="rect">
            <a:avLst/>
          </a:prstGeom>
          <a:noFill/>
          <a:ln w="38100" algn="ctr">
            <a:noFill/>
            <a:miter lim="800000"/>
            <a:headEnd/>
            <a:tailEnd/>
          </a:ln>
          <a:effectLst/>
        </p:spPr>
        <p:txBody>
          <a:bodyPr>
            <a:spAutoFit/>
          </a:bodyPr>
          <a:lstStyle/>
          <a:p>
            <a:pPr>
              <a:spcBef>
                <a:spcPct val="50000"/>
              </a:spcBef>
            </a:pPr>
            <a:r>
              <a:rPr lang="en-US" sz="2000">
                <a:solidFill>
                  <a:srgbClr val="A50021"/>
                </a:solidFill>
                <a:latin typeface="Times New Roman" pitchFamily="18" charset="0"/>
              </a:rPr>
              <a:t>1</a:t>
            </a:r>
          </a:p>
        </p:txBody>
      </p:sp>
      <p:sp>
        <p:nvSpPr>
          <p:cNvPr id="272403" name="Text Box 19"/>
          <p:cNvSpPr txBox="1">
            <a:spLocks noChangeArrowheads="1"/>
          </p:cNvSpPr>
          <p:nvPr/>
        </p:nvSpPr>
        <p:spPr bwMode="auto">
          <a:xfrm>
            <a:off x="4114800" y="5167313"/>
            <a:ext cx="609600" cy="396875"/>
          </a:xfrm>
          <a:prstGeom prst="rect">
            <a:avLst/>
          </a:prstGeom>
          <a:noFill/>
          <a:ln w="38100" algn="ctr">
            <a:noFill/>
            <a:miter lim="800000"/>
            <a:headEnd/>
            <a:tailEnd/>
          </a:ln>
          <a:effectLst/>
        </p:spPr>
        <p:txBody>
          <a:bodyPr>
            <a:spAutoFit/>
          </a:bodyPr>
          <a:lstStyle/>
          <a:p>
            <a:pPr>
              <a:spcBef>
                <a:spcPct val="50000"/>
              </a:spcBef>
            </a:pPr>
            <a:r>
              <a:rPr lang="en-US" sz="2000">
                <a:solidFill>
                  <a:srgbClr val="A50021"/>
                </a:solidFill>
                <a:latin typeface="Times New Roman" pitchFamily="18" charset="0"/>
              </a:rPr>
              <a:t>100</a:t>
            </a:r>
          </a:p>
        </p:txBody>
      </p:sp>
      <p:sp>
        <p:nvSpPr>
          <p:cNvPr id="272404" name="Text Box 20"/>
          <p:cNvSpPr txBox="1">
            <a:spLocks noChangeArrowheads="1"/>
          </p:cNvSpPr>
          <p:nvPr/>
        </p:nvSpPr>
        <p:spPr bwMode="auto">
          <a:xfrm>
            <a:off x="3962400" y="5853113"/>
            <a:ext cx="838200" cy="396875"/>
          </a:xfrm>
          <a:prstGeom prst="rect">
            <a:avLst/>
          </a:prstGeom>
          <a:noFill/>
          <a:ln w="38100" algn="ctr">
            <a:noFill/>
            <a:miter lim="800000"/>
            <a:headEnd/>
            <a:tailEnd/>
          </a:ln>
          <a:effectLst/>
        </p:spPr>
        <p:txBody>
          <a:bodyPr>
            <a:spAutoFit/>
          </a:bodyPr>
          <a:lstStyle/>
          <a:p>
            <a:pPr>
              <a:spcBef>
                <a:spcPct val="50000"/>
              </a:spcBef>
            </a:pPr>
            <a:r>
              <a:rPr lang="en-US" sz="2000">
                <a:solidFill>
                  <a:srgbClr val="A50021"/>
                </a:solidFill>
                <a:latin typeface="Times New Roman" pitchFamily="18" charset="0"/>
              </a:rPr>
              <a:t>1000</a:t>
            </a:r>
          </a:p>
        </p:txBody>
      </p:sp>
      <p:sp>
        <p:nvSpPr>
          <p:cNvPr id="272405" name="Text Box 21"/>
          <p:cNvSpPr txBox="1">
            <a:spLocks noChangeArrowheads="1"/>
          </p:cNvSpPr>
          <p:nvPr/>
        </p:nvSpPr>
        <p:spPr bwMode="auto">
          <a:xfrm>
            <a:off x="4876800" y="4405313"/>
            <a:ext cx="609600" cy="396875"/>
          </a:xfrm>
          <a:prstGeom prst="rect">
            <a:avLst/>
          </a:prstGeom>
          <a:noFill/>
          <a:ln w="38100" algn="ctr">
            <a:noFill/>
            <a:miter lim="800000"/>
            <a:headEnd/>
            <a:tailEnd/>
          </a:ln>
          <a:effectLst/>
        </p:spPr>
        <p:txBody>
          <a:bodyPr>
            <a:spAutoFit/>
          </a:bodyPr>
          <a:lstStyle/>
          <a:p>
            <a:pPr>
              <a:spcBef>
                <a:spcPct val="50000"/>
              </a:spcBef>
            </a:pPr>
            <a:r>
              <a:rPr lang="en-US" sz="2000" b="1">
                <a:solidFill>
                  <a:srgbClr val="A50021"/>
                </a:solidFill>
                <a:latin typeface="Times New Roman" pitchFamily="18" charset="0"/>
              </a:rPr>
              <a:t>___</a:t>
            </a:r>
          </a:p>
        </p:txBody>
      </p:sp>
      <p:sp>
        <p:nvSpPr>
          <p:cNvPr id="272406" name="Text Box 22"/>
          <p:cNvSpPr txBox="1">
            <a:spLocks noChangeArrowheads="1"/>
          </p:cNvSpPr>
          <p:nvPr/>
        </p:nvSpPr>
        <p:spPr bwMode="auto">
          <a:xfrm>
            <a:off x="5715000" y="4421188"/>
            <a:ext cx="609600" cy="396875"/>
          </a:xfrm>
          <a:prstGeom prst="rect">
            <a:avLst/>
          </a:prstGeom>
          <a:noFill/>
          <a:ln w="38100" algn="ctr">
            <a:noFill/>
            <a:miter lim="800000"/>
            <a:headEnd/>
            <a:tailEnd/>
          </a:ln>
          <a:effectLst/>
        </p:spPr>
        <p:txBody>
          <a:bodyPr>
            <a:spAutoFit/>
          </a:bodyPr>
          <a:lstStyle/>
          <a:p>
            <a:pPr>
              <a:spcBef>
                <a:spcPct val="50000"/>
              </a:spcBef>
            </a:pPr>
            <a:r>
              <a:rPr lang="en-US" sz="2000" b="1">
                <a:solidFill>
                  <a:srgbClr val="A50021"/>
                </a:solidFill>
                <a:latin typeface="Times New Roman" pitchFamily="18" charset="0"/>
              </a:rPr>
              <a:t>___</a:t>
            </a:r>
          </a:p>
        </p:txBody>
      </p:sp>
      <p:sp>
        <p:nvSpPr>
          <p:cNvPr id="272407" name="Text Box 23"/>
          <p:cNvSpPr txBox="1">
            <a:spLocks noChangeArrowheads="1"/>
          </p:cNvSpPr>
          <p:nvPr/>
        </p:nvSpPr>
        <p:spPr bwMode="auto">
          <a:xfrm>
            <a:off x="4724400" y="5167313"/>
            <a:ext cx="838200" cy="396875"/>
          </a:xfrm>
          <a:prstGeom prst="rect">
            <a:avLst/>
          </a:prstGeom>
          <a:noFill/>
          <a:ln w="38100" algn="ctr">
            <a:noFill/>
            <a:miter lim="800000"/>
            <a:headEnd/>
            <a:tailEnd/>
          </a:ln>
          <a:effectLst/>
        </p:spPr>
        <p:txBody>
          <a:bodyPr>
            <a:spAutoFit/>
          </a:bodyPr>
          <a:lstStyle/>
          <a:p>
            <a:pPr>
              <a:spcBef>
                <a:spcPct val="50000"/>
              </a:spcBef>
            </a:pPr>
            <a:r>
              <a:rPr lang="en-US" sz="2000">
                <a:solidFill>
                  <a:srgbClr val="A50021"/>
                </a:solidFill>
                <a:latin typeface="Times New Roman" pitchFamily="18" charset="0"/>
              </a:rPr>
              <a:t>1 mile</a:t>
            </a:r>
          </a:p>
        </p:txBody>
      </p:sp>
      <p:sp>
        <p:nvSpPr>
          <p:cNvPr id="272408" name="Text Box 24"/>
          <p:cNvSpPr txBox="1">
            <a:spLocks noChangeArrowheads="1"/>
          </p:cNvSpPr>
          <p:nvPr/>
        </p:nvSpPr>
        <p:spPr bwMode="auto">
          <a:xfrm>
            <a:off x="4648200" y="5792788"/>
            <a:ext cx="990600" cy="396875"/>
          </a:xfrm>
          <a:prstGeom prst="rect">
            <a:avLst/>
          </a:prstGeom>
          <a:noFill/>
          <a:ln w="38100" algn="ctr">
            <a:noFill/>
            <a:miter lim="800000"/>
            <a:headEnd/>
            <a:tailEnd/>
          </a:ln>
          <a:effectLst/>
        </p:spPr>
        <p:txBody>
          <a:bodyPr>
            <a:spAutoFit/>
          </a:bodyPr>
          <a:lstStyle/>
          <a:p>
            <a:pPr>
              <a:spcBef>
                <a:spcPct val="50000"/>
              </a:spcBef>
            </a:pPr>
            <a:r>
              <a:rPr lang="en-US" sz="2000">
                <a:solidFill>
                  <a:srgbClr val="A50021"/>
                </a:solidFill>
                <a:latin typeface="Times New Roman" pitchFamily="18" charset="0"/>
              </a:rPr>
              <a:t>5 miles</a:t>
            </a:r>
          </a:p>
        </p:txBody>
      </p:sp>
      <p:sp>
        <p:nvSpPr>
          <p:cNvPr id="272409" name="Text Box 25"/>
          <p:cNvSpPr txBox="1">
            <a:spLocks noChangeArrowheads="1"/>
          </p:cNvSpPr>
          <p:nvPr/>
        </p:nvSpPr>
        <p:spPr bwMode="auto">
          <a:xfrm>
            <a:off x="5562600" y="5183188"/>
            <a:ext cx="990600" cy="396875"/>
          </a:xfrm>
          <a:prstGeom prst="rect">
            <a:avLst/>
          </a:prstGeom>
          <a:noFill/>
          <a:ln w="38100" algn="ctr">
            <a:noFill/>
            <a:miter lim="800000"/>
            <a:headEnd/>
            <a:tailEnd/>
          </a:ln>
          <a:effectLst/>
        </p:spPr>
        <p:txBody>
          <a:bodyPr>
            <a:spAutoFit/>
          </a:bodyPr>
          <a:lstStyle/>
          <a:p>
            <a:pPr>
              <a:spcBef>
                <a:spcPct val="50000"/>
              </a:spcBef>
            </a:pPr>
            <a:r>
              <a:rPr lang="en-US" sz="2000">
                <a:solidFill>
                  <a:srgbClr val="A50021"/>
                </a:solidFill>
                <a:latin typeface="Times New Roman" pitchFamily="18" charset="0"/>
              </a:rPr>
              <a:t>3 miles</a:t>
            </a:r>
          </a:p>
        </p:txBody>
      </p:sp>
      <p:sp>
        <p:nvSpPr>
          <p:cNvPr id="272410" name="Text Box 26"/>
          <p:cNvSpPr txBox="1">
            <a:spLocks noChangeArrowheads="1"/>
          </p:cNvSpPr>
          <p:nvPr/>
        </p:nvSpPr>
        <p:spPr bwMode="auto">
          <a:xfrm>
            <a:off x="5715000" y="5700713"/>
            <a:ext cx="609600" cy="396875"/>
          </a:xfrm>
          <a:prstGeom prst="rect">
            <a:avLst/>
          </a:prstGeom>
          <a:noFill/>
          <a:ln w="38100" algn="ctr">
            <a:noFill/>
            <a:miter lim="800000"/>
            <a:headEnd/>
            <a:tailEnd/>
          </a:ln>
          <a:effectLst/>
        </p:spPr>
        <p:txBody>
          <a:bodyPr>
            <a:spAutoFit/>
          </a:bodyPr>
          <a:lstStyle/>
          <a:p>
            <a:pPr>
              <a:spcBef>
                <a:spcPct val="50000"/>
              </a:spcBef>
            </a:pPr>
            <a:r>
              <a:rPr lang="en-US" sz="2000" b="1">
                <a:solidFill>
                  <a:srgbClr val="A50021"/>
                </a:solidFill>
                <a:latin typeface="Times New Roman" pitchFamily="18" charset="0"/>
              </a:rPr>
              <a:t>___</a:t>
            </a:r>
          </a:p>
        </p:txBody>
      </p:sp>
      <p:sp>
        <p:nvSpPr>
          <p:cNvPr id="272386" name="Rectangle 2"/>
          <p:cNvSpPr>
            <a:spLocks noGrp="1" noChangeArrowheads="1"/>
          </p:cNvSpPr>
          <p:nvPr>
            <p:ph type="title"/>
          </p:nvPr>
        </p:nvSpPr>
        <p:spPr/>
        <p:txBody>
          <a:bodyPr/>
          <a:lstStyle/>
          <a:p>
            <a:r>
              <a:rPr lang="en-US" sz="2800"/>
              <a:t>Concepts for Location Privacy</a:t>
            </a:r>
            <a:br>
              <a:rPr lang="en-US" sz="2800"/>
            </a:br>
            <a:r>
              <a:rPr lang="en-US" sz="2400">
                <a:solidFill>
                  <a:schemeClr val="hlink"/>
                </a:solidFill>
              </a:rPr>
              <a:t>Privacy Profile</a:t>
            </a:r>
          </a:p>
        </p:txBody>
      </p:sp>
      <p:sp>
        <p:nvSpPr>
          <p:cNvPr id="272387" name="Rectangle 3"/>
          <p:cNvSpPr>
            <a:spLocks noGrp="1" noChangeArrowheads="1"/>
          </p:cNvSpPr>
          <p:nvPr>
            <p:ph type="body" sz="half" idx="1"/>
          </p:nvPr>
        </p:nvSpPr>
        <p:spPr>
          <a:xfrm>
            <a:off x="231775" y="1085850"/>
            <a:ext cx="8880475" cy="2511425"/>
          </a:xfrm>
        </p:spPr>
        <p:txBody>
          <a:bodyPr/>
          <a:lstStyle/>
          <a:p>
            <a:pPr>
              <a:buFont typeface="Wingdings" pitchFamily="2" charset="2"/>
              <a:buChar char="n"/>
            </a:pPr>
            <a:r>
              <a:rPr lang="en-US" b="0"/>
              <a:t>Each mobile user will have her own </a:t>
            </a:r>
            <a:r>
              <a:rPr lang="en-US" b="0" i="1">
                <a:solidFill>
                  <a:srgbClr val="CC0000"/>
                </a:solidFill>
              </a:rPr>
              <a:t>privacy-profile </a:t>
            </a:r>
            <a:r>
              <a:rPr lang="en-US" b="0"/>
              <a:t>that includes:</a:t>
            </a:r>
          </a:p>
          <a:p>
            <a:pPr lvl="1">
              <a:buFont typeface="Wingdings" pitchFamily="2" charset="2"/>
              <a:buChar char="n"/>
            </a:pPr>
            <a:r>
              <a:rPr lang="en-US" sz="2200" i="1"/>
              <a:t>K</a:t>
            </a:r>
            <a:r>
              <a:rPr lang="en-US" sz="2200"/>
              <a:t>. A user wants to be </a:t>
            </a:r>
            <a:r>
              <a:rPr lang="en-US" sz="2200" i="1"/>
              <a:t>k</a:t>
            </a:r>
            <a:r>
              <a:rPr lang="en-US" sz="2200"/>
              <a:t>-anonymous</a:t>
            </a:r>
          </a:p>
          <a:p>
            <a:pPr lvl="1">
              <a:buFont typeface="Wingdings" pitchFamily="2" charset="2"/>
              <a:buChar char="n"/>
            </a:pPr>
            <a:r>
              <a:rPr lang="en-US" sz="2200" i="1"/>
              <a:t>A</a:t>
            </a:r>
            <a:r>
              <a:rPr lang="en-US" sz="2200" i="1" baseline="-25000"/>
              <a:t>min</a:t>
            </a:r>
            <a:r>
              <a:rPr lang="en-US" sz="2200"/>
              <a:t>. The minimum required area of the blurred area</a:t>
            </a:r>
          </a:p>
          <a:p>
            <a:pPr lvl="1">
              <a:buFont typeface="Wingdings" pitchFamily="2" charset="2"/>
              <a:buChar char="n"/>
            </a:pPr>
            <a:r>
              <a:rPr lang="en-US" sz="2200" i="1"/>
              <a:t>A</a:t>
            </a:r>
            <a:r>
              <a:rPr lang="en-US" sz="2200" i="1" baseline="-25000"/>
              <a:t>max</a:t>
            </a:r>
            <a:r>
              <a:rPr lang="en-US" sz="2200"/>
              <a:t>. The maximum required area of the blurred area</a:t>
            </a:r>
          </a:p>
          <a:p>
            <a:pPr lvl="1">
              <a:buFont typeface="Wingdings" pitchFamily="2" charset="2"/>
              <a:buChar char="n"/>
            </a:pPr>
            <a:r>
              <a:rPr lang="en-US" sz="2200"/>
              <a:t>Multiple instances of the above parameters to indicate different privacy profiles at different times</a:t>
            </a:r>
          </a:p>
          <a:p>
            <a:pPr lvl="1">
              <a:buFont typeface="Wingdings" pitchFamily="2" charset="2"/>
              <a:buChar char="n"/>
            </a:pPr>
            <a:endParaRPr lang="en-US" sz="2200"/>
          </a:p>
          <a:p>
            <a:pPr lvl="1">
              <a:buFont typeface="Wingdings" pitchFamily="2" charset="2"/>
              <a:buChar char="n"/>
            </a:pPr>
            <a:endParaRPr lang="en-US" sz="1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BAE923-CC6C-4ABD-820E-323F9DDD975D}" type="slidenum">
              <a:rPr lang="en-US" altLang="ko-KR"/>
              <a:pPr/>
              <a:t>38</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33154" name="Rectangle 2"/>
          <p:cNvSpPr>
            <a:spLocks noGrp="1" noChangeArrowheads="1"/>
          </p:cNvSpPr>
          <p:nvPr>
            <p:ph type="title"/>
          </p:nvPr>
        </p:nvSpPr>
        <p:spPr>
          <a:xfrm>
            <a:off x="385763" y="125413"/>
            <a:ext cx="7566025" cy="762000"/>
          </a:xfrm>
        </p:spPr>
        <p:txBody>
          <a:bodyPr/>
          <a:lstStyle/>
          <a:p>
            <a:r>
              <a:rPr lang="en-US" sz="2800" dirty="0"/>
              <a:t>Concepts for Location Privacy</a:t>
            </a:r>
            <a:br>
              <a:rPr lang="en-US" sz="2800" dirty="0"/>
            </a:br>
            <a:r>
              <a:rPr lang="en-US" sz="2400" dirty="0" smtClean="0">
                <a:solidFill>
                  <a:schemeClr val="hlink"/>
                </a:solidFill>
              </a:rPr>
              <a:t>Query Types</a:t>
            </a:r>
            <a:endParaRPr lang="en-US" sz="2400" dirty="0">
              <a:solidFill>
                <a:schemeClr val="hlink"/>
              </a:solidFill>
            </a:endParaRPr>
          </a:p>
        </p:txBody>
      </p:sp>
      <p:sp>
        <p:nvSpPr>
          <p:cNvPr id="433155" name="Rectangle 3"/>
          <p:cNvSpPr>
            <a:spLocks noGrp="1" noChangeArrowheads="1"/>
          </p:cNvSpPr>
          <p:nvPr>
            <p:ph type="body" idx="1"/>
          </p:nvPr>
        </p:nvSpPr>
        <p:spPr>
          <a:xfrm>
            <a:off x="495300" y="1244600"/>
            <a:ext cx="8115300" cy="5232400"/>
          </a:xfrm>
        </p:spPr>
        <p:txBody>
          <a:bodyPr/>
          <a:lstStyle/>
          <a:p>
            <a:pPr>
              <a:lnSpc>
                <a:spcPct val="90000"/>
              </a:lnSpc>
              <a:buFont typeface="Wingdings" pitchFamily="2" charset="2"/>
              <a:buChar char="n"/>
            </a:pPr>
            <a:r>
              <a:rPr lang="en-US" i="1" dirty="0" smtClean="0">
                <a:solidFill>
                  <a:srgbClr val="C00000"/>
                </a:solidFill>
              </a:rPr>
              <a:t>Private</a:t>
            </a:r>
            <a:r>
              <a:rPr lang="en-US" i="1" dirty="0" smtClean="0"/>
              <a:t> Queries over </a:t>
            </a:r>
            <a:r>
              <a:rPr lang="en-US" i="1" dirty="0" smtClean="0">
                <a:solidFill>
                  <a:srgbClr val="FFC000"/>
                </a:solidFill>
              </a:rPr>
              <a:t>Public</a:t>
            </a:r>
            <a:r>
              <a:rPr lang="en-US" i="1" dirty="0" smtClean="0"/>
              <a:t> Data</a:t>
            </a:r>
            <a:endParaRPr lang="en-US" i="1" dirty="0"/>
          </a:p>
          <a:p>
            <a:pPr lvl="1">
              <a:lnSpc>
                <a:spcPct val="90000"/>
              </a:lnSpc>
              <a:buFont typeface="Wingdings" pitchFamily="2" charset="2"/>
              <a:buChar char="n"/>
            </a:pPr>
            <a:r>
              <a:rPr lang="en-US" sz="2200" i="1" dirty="0" smtClean="0"/>
              <a:t>What is my nearest gas station</a:t>
            </a:r>
          </a:p>
          <a:p>
            <a:pPr lvl="1">
              <a:lnSpc>
                <a:spcPct val="90000"/>
              </a:lnSpc>
              <a:buFont typeface="Wingdings" pitchFamily="2" charset="2"/>
              <a:buChar char="n"/>
            </a:pPr>
            <a:r>
              <a:rPr lang="en-US" sz="2200" dirty="0" smtClean="0"/>
              <a:t>The user location is private while the objects of interest are public</a:t>
            </a:r>
            <a:endParaRPr lang="en-US" sz="2200" dirty="0"/>
          </a:p>
          <a:p>
            <a:pPr lvl="1">
              <a:lnSpc>
                <a:spcPct val="90000"/>
              </a:lnSpc>
              <a:buFont typeface="Wingdings" pitchFamily="2" charset="2"/>
              <a:buChar char="n"/>
            </a:pPr>
            <a:endParaRPr lang="en-US" sz="1400" dirty="0"/>
          </a:p>
          <a:p>
            <a:pPr>
              <a:lnSpc>
                <a:spcPct val="90000"/>
              </a:lnSpc>
              <a:buFont typeface="Wingdings" pitchFamily="2" charset="2"/>
              <a:buChar char="n"/>
            </a:pPr>
            <a:r>
              <a:rPr lang="en-US" i="1" dirty="0" smtClean="0">
                <a:solidFill>
                  <a:srgbClr val="FFC000"/>
                </a:solidFill>
              </a:rPr>
              <a:t>Public</a:t>
            </a:r>
            <a:r>
              <a:rPr lang="en-US" i="1" dirty="0" smtClean="0"/>
              <a:t> Queries over </a:t>
            </a:r>
            <a:r>
              <a:rPr lang="en-US" i="1" dirty="0" smtClean="0">
                <a:solidFill>
                  <a:srgbClr val="C00000"/>
                </a:solidFill>
              </a:rPr>
              <a:t>Private</a:t>
            </a:r>
            <a:r>
              <a:rPr lang="en-US" i="1" dirty="0" smtClean="0"/>
              <a:t> Data</a:t>
            </a:r>
          </a:p>
          <a:p>
            <a:pPr lvl="1">
              <a:lnSpc>
                <a:spcPct val="90000"/>
              </a:lnSpc>
              <a:buFont typeface="Wingdings" pitchFamily="2" charset="2"/>
              <a:buChar char="n"/>
            </a:pPr>
            <a:r>
              <a:rPr lang="en-US" i="1" dirty="0" smtClean="0"/>
              <a:t>How many cars in the downtown area</a:t>
            </a:r>
            <a:endParaRPr lang="en-US" i="1" dirty="0"/>
          </a:p>
          <a:p>
            <a:pPr lvl="1">
              <a:lnSpc>
                <a:spcPct val="90000"/>
              </a:lnSpc>
              <a:buFont typeface="Wingdings" pitchFamily="2" charset="2"/>
              <a:buChar char="n"/>
            </a:pPr>
            <a:r>
              <a:rPr lang="en-US" sz="2200" dirty="0" smtClean="0"/>
              <a:t>The query location is public while the objects of interest is private</a:t>
            </a:r>
            <a:endParaRPr lang="en-US" sz="2200" dirty="0"/>
          </a:p>
          <a:p>
            <a:pPr lvl="1">
              <a:lnSpc>
                <a:spcPct val="90000"/>
              </a:lnSpc>
              <a:buFont typeface="Wingdings" pitchFamily="2" charset="2"/>
              <a:buChar char="n"/>
            </a:pPr>
            <a:endParaRPr lang="en-US" sz="1400" dirty="0"/>
          </a:p>
          <a:p>
            <a:pPr>
              <a:lnSpc>
                <a:spcPct val="90000"/>
              </a:lnSpc>
              <a:buFont typeface="Wingdings" pitchFamily="2" charset="2"/>
              <a:buChar char="n"/>
            </a:pPr>
            <a:r>
              <a:rPr lang="en-US" i="1" dirty="0" smtClean="0">
                <a:solidFill>
                  <a:srgbClr val="C00000"/>
                </a:solidFill>
              </a:rPr>
              <a:t>Private</a:t>
            </a:r>
            <a:r>
              <a:rPr lang="en-US" i="1" dirty="0" smtClean="0"/>
              <a:t> Queries over </a:t>
            </a:r>
            <a:r>
              <a:rPr lang="en-US" i="1" dirty="0" smtClean="0">
                <a:solidFill>
                  <a:srgbClr val="C00000"/>
                </a:solidFill>
              </a:rPr>
              <a:t>Private</a:t>
            </a:r>
            <a:r>
              <a:rPr lang="en-US" i="1" dirty="0" smtClean="0"/>
              <a:t> Data</a:t>
            </a:r>
            <a:endParaRPr lang="en-US" i="1" dirty="0"/>
          </a:p>
          <a:p>
            <a:pPr lvl="1">
              <a:lnSpc>
                <a:spcPct val="90000"/>
              </a:lnSpc>
              <a:buFont typeface="Wingdings" pitchFamily="2" charset="2"/>
              <a:buChar char="n"/>
            </a:pPr>
            <a:r>
              <a:rPr lang="en-US" sz="2200" i="1" dirty="0" smtClean="0"/>
              <a:t>Where is my nearest friend</a:t>
            </a:r>
            <a:endParaRPr lang="en-US" sz="2200" i="1" dirty="0"/>
          </a:p>
          <a:p>
            <a:pPr lvl="1">
              <a:lnSpc>
                <a:spcPct val="90000"/>
              </a:lnSpc>
              <a:buFont typeface="Wingdings" pitchFamily="2" charset="2"/>
              <a:buChar char="n"/>
            </a:pPr>
            <a:r>
              <a:rPr lang="en-US" sz="2200" dirty="0" smtClean="0"/>
              <a:t>Both the query location and objects of interest are private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BAE923-CC6C-4ABD-820E-323F9DDD975D}" type="slidenum">
              <a:rPr lang="en-US" altLang="ko-KR"/>
              <a:pPr/>
              <a:t>39</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33154" name="Rectangle 2"/>
          <p:cNvSpPr>
            <a:spLocks noGrp="1" noChangeArrowheads="1"/>
          </p:cNvSpPr>
          <p:nvPr>
            <p:ph type="title"/>
          </p:nvPr>
        </p:nvSpPr>
        <p:spPr>
          <a:xfrm>
            <a:off x="385763" y="125413"/>
            <a:ext cx="7566025" cy="762000"/>
          </a:xfrm>
        </p:spPr>
        <p:txBody>
          <a:bodyPr/>
          <a:lstStyle/>
          <a:p>
            <a:r>
              <a:rPr lang="en-US" sz="2800" dirty="0"/>
              <a:t>Concepts for Location Privacy</a:t>
            </a:r>
            <a:br>
              <a:rPr lang="en-US" sz="2800" dirty="0"/>
            </a:br>
            <a:r>
              <a:rPr lang="en-US" sz="2400" dirty="0" smtClean="0">
                <a:solidFill>
                  <a:schemeClr val="hlink"/>
                </a:solidFill>
              </a:rPr>
              <a:t>Modes of Privacy</a:t>
            </a:r>
            <a:endParaRPr lang="en-US" sz="2400" dirty="0">
              <a:solidFill>
                <a:schemeClr val="hlink"/>
              </a:solidFill>
            </a:endParaRPr>
          </a:p>
        </p:txBody>
      </p:sp>
      <p:sp>
        <p:nvSpPr>
          <p:cNvPr id="433155" name="Rectangle 3"/>
          <p:cNvSpPr>
            <a:spLocks noGrp="1" noChangeArrowheads="1"/>
          </p:cNvSpPr>
          <p:nvPr>
            <p:ph type="body" idx="1"/>
          </p:nvPr>
        </p:nvSpPr>
        <p:spPr>
          <a:xfrm>
            <a:off x="533400" y="1308100"/>
            <a:ext cx="8153400" cy="5232400"/>
          </a:xfrm>
        </p:spPr>
        <p:txBody>
          <a:bodyPr/>
          <a:lstStyle/>
          <a:p>
            <a:pPr>
              <a:lnSpc>
                <a:spcPct val="90000"/>
              </a:lnSpc>
              <a:buFont typeface="Wingdings" pitchFamily="2" charset="2"/>
              <a:buChar char="n"/>
            </a:pPr>
            <a:r>
              <a:rPr lang="en-US" dirty="0" smtClean="0"/>
              <a:t>User Location Privacy</a:t>
            </a:r>
            <a:endParaRPr lang="en-US" dirty="0"/>
          </a:p>
          <a:p>
            <a:pPr lvl="1">
              <a:lnSpc>
                <a:spcPct val="90000"/>
              </a:lnSpc>
              <a:buFont typeface="Wingdings" pitchFamily="2" charset="2"/>
              <a:buChar char="n"/>
            </a:pPr>
            <a:r>
              <a:rPr lang="en-US" sz="2200" dirty="0" smtClean="0"/>
              <a:t>Users want to hide their location information and their query information</a:t>
            </a:r>
          </a:p>
          <a:p>
            <a:pPr lvl="1">
              <a:lnSpc>
                <a:spcPct val="90000"/>
              </a:lnSpc>
              <a:buFont typeface="Wingdings" pitchFamily="2" charset="2"/>
              <a:buChar char="n"/>
            </a:pPr>
            <a:endParaRPr lang="en-US" sz="2200" dirty="0" smtClean="0"/>
          </a:p>
          <a:p>
            <a:pPr>
              <a:lnSpc>
                <a:spcPct val="90000"/>
              </a:lnSpc>
              <a:buFont typeface="Wingdings" pitchFamily="2" charset="2"/>
              <a:buChar char="n"/>
            </a:pPr>
            <a:r>
              <a:rPr lang="en-US" sz="2600" dirty="0" smtClean="0"/>
              <a:t>User Query Privacy	</a:t>
            </a:r>
            <a:endParaRPr lang="en-US" dirty="0" smtClean="0"/>
          </a:p>
          <a:p>
            <a:pPr lvl="1">
              <a:lnSpc>
                <a:spcPct val="90000"/>
              </a:lnSpc>
              <a:buFont typeface="Wingdings" pitchFamily="2" charset="2"/>
              <a:buChar char="n"/>
            </a:pPr>
            <a:r>
              <a:rPr lang="en-US" dirty="0" smtClean="0"/>
              <a:t>Users do not mind or obligated to reveal their locations, however, users want to hide their queries</a:t>
            </a:r>
            <a:endParaRPr lang="en-US" sz="2200" dirty="0"/>
          </a:p>
          <a:p>
            <a:pPr lvl="1">
              <a:lnSpc>
                <a:spcPct val="90000"/>
              </a:lnSpc>
              <a:buFont typeface="Wingdings" pitchFamily="2" charset="2"/>
              <a:buChar char="n"/>
            </a:pPr>
            <a:endParaRPr lang="en-US" sz="1400" dirty="0" smtClean="0"/>
          </a:p>
          <a:p>
            <a:pPr>
              <a:lnSpc>
                <a:spcPct val="90000"/>
              </a:lnSpc>
              <a:buFont typeface="Wingdings" pitchFamily="2" charset="2"/>
              <a:buChar char="n"/>
            </a:pPr>
            <a:r>
              <a:rPr lang="en-US" sz="2600" dirty="0" smtClean="0"/>
              <a:t>Trajectory Privacy</a:t>
            </a:r>
            <a:endParaRPr lang="en-US" dirty="0" smtClean="0"/>
          </a:p>
          <a:p>
            <a:pPr lvl="1">
              <a:lnSpc>
                <a:spcPct val="90000"/>
              </a:lnSpc>
              <a:buFont typeface="Wingdings" pitchFamily="2" charset="2"/>
              <a:buChar char="n"/>
            </a:pPr>
            <a:r>
              <a:rPr lang="en-US" dirty="0" smtClean="0"/>
              <a:t>Users do not mind to reveal few locations, however, they want to avoid linking these locations together to form a </a:t>
            </a:r>
            <a:r>
              <a:rPr lang="en-US" dirty="0" err="1" smtClean="0"/>
              <a:t>trajecotry</a:t>
            </a:r>
            <a:endParaRPr lang="en-US" sz="2200" dirty="0" smtClean="0"/>
          </a:p>
          <a:p>
            <a:pPr lvl="1">
              <a:lnSpc>
                <a:spcPct val="90000"/>
              </a:lnSpc>
              <a:buFont typeface="Wingdings" pitchFamily="2" charset="2"/>
              <a:buChar char="n"/>
            </a:pP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3A827597-55B4-4350-8473-FA7D2B4AB3B7}" type="slidenum">
              <a:rPr lang="en-US" altLang="ko-KR"/>
              <a:pPr/>
              <a:t>4</a:t>
            </a:fld>
            <a:endParaRPr lang="en-US" altLang="ko-KR"/>
          </a:p>
        </p:txBody>
      </p:sp>
      <p:sp>
        <p:nvSpPr>
          <p:cNvPr id="7" name="Date Placeholder 4"/>
          <p:cNvSpPr>
            <a:spLocks noGrp="1"/>
          </p:cNvSpPr>
          <p:nvPr>
            <p:ph type="dt" sz="half" idx="11"/>
          </p:nvPr>
        </p:nvSpPr>
        <p:spPr/>
        <p:txBody>
          <a:bodyPr/>
          <a:lstStyle/>
          <a:p>
            <a:r>
              <a:rPr lang="en-US"/>
              <a:t>Tutorial: ICDM 2008</a:t>
            </a:r>
            <a:endParaRPr lang="en-US" altLang="ko-KR"/>
          </a:p>
        </p:txBody>
      </p:sp>
      <p:sp>
        <p:nvSpPr>
          <p:cNvPr id="8" name="Footer Placeholder 5"/>
          <p:cNvSpPr>
            <a:spLocks noGrp="1"/>
          </p:cNvSpPr>
          <p:nvPr>
            <p:ph type="ftr" sz="quarter" idx="12"/>
          </p:nvPr>
        </p:nvSpPr>
        <p:spPr/>
        <p:txBody>
          <a:bodyPr/>
          <a:lstStyle/>
          <a:p>
            <a:r>
              <a:rPr lang="en-US" altLang="ko-KR"/>
              <a:t>Mohamed F. Mokbel</a:t>
            </a:r>
          </a:p>
        </p:txBody>
      </p:sp>
      <p:sp>
        <p:nvSpPr>
          <p:cNvPr id="248834" name="Rectangle 2"/>
          <p:cNvSpPr>
            <a:spLocks noGrp="1" noChangeArrowheads="1"/>
          </p:cNvSpPr>
          <p:nvPr>
            <p:ph type="title"/>
          </p:nvPr>
        </p:nvSpPr>
        <p:spPr/>
        <p:txBody>
          <a:bodyPr/>
          <a:lstStyle/>
          <a:p>
            <a:r>
              <a:rPr lang="en-US"/>
              <a:t>Location-based Services: Definition</a:t>
            </a:r>
          </a:p>
        </p:txBody>
      </p:sp>
      <p:sp>
        <p:nvSpPr>
          <p:cNvPr id="248835" name="Rectangle 3"/>
          <p:cNvSpPr>
            <a:spLocks noGrp="1" noChangeArrowheads="1"/>
          </p:cNvSpPr>
          <p:nvPr>
            <p:ph type="body" idx="1"/>
          </p:nvPr>
        </p:nvSpPr>
        <p:spPr>
          <a:xfrm>
            <a:off x="347663" y="1431925"/>
            <a:ext cx="8153400" cy="728663"/>
          </a:xfrm>
        </p:spPr>
        <p:txBody>
          <a:bodyPr/>
          <a:lstStyle/>
          <a:p>
            <a:pPr algn="ctr">
              <a:buFont typeface="Wingdings" pitchFamily="2" charset="2"/>
              <a:buNone/>
            </a:pPr>
            <a:r>
              <a:rPr lang="en-US" sz="3200"/>
              <a:t>In an abstract way</a:t>
            </a:r>
          </a:p>
        </p:txBody>
      </p:sp>
      <p:sp>
        <p:nvSpPr>
          <p:cNvPr id="248836" name="AutoShape 4"/>
          <p:cNvSpPr>
            <a:spLocks noChangeArrowheads="1"/>
          </p:cNvSpPr>
          <p:nvPr/>
        </p:nvSpPr>
        <p:spPr bwMode="auto">
          <a:xfrm>
            <a:off x="577850" y="2622550"/>
            <a:ext cx="8296275" cy="2573338"/>
          </a:xfrm>
          <a:prstGeom prst="roundRect">
            <a:avLst>
              <a:gd name="adj" fmla="val 16667"/>
            </a:avLst>
          </a:prstGeom>
          <a:solidFill>
            <a:srgbClr val="FFCC00"/>
          </a:solidFill>
          <a:ln w="38100" algn="ctr">
            <a:solidFill>
              <a:srgbClr val="A50021"/>
            </a:solidFill>
            <a:round/>
            <a:headEnd/>
            <a:tailEnd/>
          </a:ln>
          <a:effectLst/>
        </p:spPr>
        <p:txBody>
          <a:bodyPr wrap="none" anchor="ctr"/>
          <a:lstStyle/>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a:p>
            <a:endParaRPr lang="en-US" sz="2800">
              <a:latin typeface="Arial" charset="0"/>
            </a:endParaRPr>
          </a:p>
        </p:txBody>
      </p:sp>
      <p:sp>
        <p:nvSpPr>
          <p:cNvPr id="248837" name="Rectangle 5"/>
          <p:cNvSpPr>
            <a:spLocks noChangeArrowheads="1"/>
          </p:cNvSpPr>
          <p:nvPr/>
        </p:nvSpPr>
        <p:spPr bwMode="auto">
          <a:xfrm>
            <a:off x="565150" y="2776538"/>
            <a:ext cx="8153400" cy="2303462"/>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sz="4400" b="1">
                <a:latin typeface="Times New Roman" pitchFamily="18" charset="0"/>
                <a:ea typeface="HyhwpEQ" pitchFamily="18" charset="-127"/>
              </a:rPr>
              <a:t>A certain </a:t>
            </a:r>
            <a:r>
              <a:rPr lang="en-US" sz="4400" b="1" i="1">
                <a:solidFill>
                  <a:srgbClr val="A50021"/>
                </a:solidFill>
                <a:latin typeface="Times New Roman" pitchFamily="18" charset="0"/>
                <a:ea typeface="HyhwpEQ" pitchFamily="18" charset="-127"/>
              </a:rPr>
              <a:t>service</a:t>
            </a:r>
            <a:r>
              <a:rPr lang="en-US" sz="4400" b="1">
                <a:latin typeface="Times New Roman" pitchFamily="18" charset="0"/>
                <a:ea typeface="HyhwpEQ" pitchFamily="18" charset="-127"/>
              </a:rPr>
              <a:t> that is offered to the users </a:t>
            </a:r>
            <a:r>
              <a:rPr lang="en-US" sz="4400" b="1" i="1">
                <a:solidFill>
                  <a:srgbClr val="A50021"/>
                </a:solidFill>
                <a:latin typeface="Times New Roman" pitchFamily="18" charset="0"/>
                <a:ea typeface="HyhwpEQ" pitchFamily="18" charset="-127"/>
              </a:rPr>
              <a:t>based</a:t>
            </a:r>
            <a:r>
              <a:rPr lang="en-US" sz="4400" b="1">
                <a:latin typeface="Times New Roman" pitchFamily="18" charset="0"/>
                <a:ea typeface="HyhwpEQ" pitchFamily="18" charset="-127"/>
              </a:rPr>
              <a:t> on their </a:t>
            </a:r>
            <a:r>
              <a:rPr lang="en-US" sz="4400" b="1" i="1">
                <a:solidFill>
                  <a:srgbClr val="A50021"/>
                </a:solidFill>
                <a:latin typeface="Times New Roman" pitchFamily="18" charset="0"/>
                <a:ea typeface="HyhwpEQ" pitchFamily="18" charset="-127"/>
              </a:rPr>
              <a:t>locations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8836"/>
                                        </p:tgtEl>
                                        <p:attrNameLst>
                                          <p:attrName>style.visibility</p:attrName>
                                        </p:attrNameLst>
                                      </p:cBhvr>
                                      <p:to>
                                        <p:strVal val="visible"/>
                                      </p:to>
                                    </p:set>
                                    <p:animEffect transition="in" filter="box(out)">
                                      <p:cBhvr>
                                        <p:cTn id="7" dur="500"/>
                                        <p:tgtEl>
                                          <p:spTgt spid="24883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48837">
                                            <p:txEl>
                                              <p:pRg st="0" end="0"/>
                                            </p:txEl>
                                          </p:spTgt>
                                        </p:tgtEl>
                                        <p:attrNameLst>
                                          <p:attrName>style.visibility</p:attrName>
                                        </p:attrNameLst>
                                      </p:cBhvr>
                                      <p:to>
                                        <p:strVal val="visible"/>
                                      </p:to>
                                    </p:set>
                                    <p:animEffect transition="in" filter="box(out)">
                                      <p:cBhvr>
                                        <p:cTn id="10" dur="500"/>
                                        <p:tgtEl>
                                          <p:spTgt spid="248837">
                                            <p:txEl>
                                              <p:pRg st="0" end="0"/>
                                            </p:tx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488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p:bldP spid="248836" grpId="0" animBg="1"/>
      <p:bldP spid="24883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BAE923-CC6C-4ABD-820E-323F9DDD975D}" type="slidenum">
              <a:rPr lang="en-US" altLang="ko-KR"/>
              <a:pPr/>
              <a:t>40</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33154" name="Rectangle 2"/>
          <p:cNvSpPr>
            <a:spLocks noGrp="1" noChangeArrowheads="1"/>
          </p:cNvSpPr>
          <p:nvPr>
            <p:ph type="title"/>
          </p:nvPr>
        </p:nvSpPr>
        <p:spPr>
          <a:xfrm>
            <a:off x="385763" y="125413"/>
            <a:ext cx="7566025" cy="762000"/>
          </a:xfrm>
        </p:spPr>
        <p:txBody>
          <a:bodyPr/>
          <a:lstStyle/>
          <a:p>
            <a:r>
              <a:rPr lang="en-US" sz="2800"/>
              <a:t>Concepts for Location Privacy</a:t>
            </a:r>
            <a:br>
              <a:rPr lang="en-US" sz="2800"/>
            </a:br>
            <a:r>
              <a:rPr lang="en-US" sz="2400">
                <a:solidFill>
                  <a:schemeClr val="hlink"/>
                </a:solidFill>
              </a:rPr>
              <a:t>Requirements of the Location Anonymization Process</a:t>
            </a:r>
          </a:p>
        </p:txBody>
      </p:sp>
      <p:sp>
        <p:nvSpPr>
          <p:cNvPr id="433155" name="Rectangle 3"/>
          <p:cNvSpPr>
            <a:spLocks noGrp="1" noChangeArrowheads="1"/>
          </p:cNvSpPr>
          <p:nvPr>
            <p:ph type="body" idx="1"/>
          </p:nvPr>
        </p:nvSpPr>
        <p:spPr>
          <a:xfrm>
            <a:off x="533400" y="1308100"/>
            <a:ext cx="8153400" cy="5232400"/>
          </a:xfrm>
        </p:spPr>
        <p:txBody>
          <a:bodyPr/>
          <a:lstStyle/>
          <a:p>
            <a:pPr>
              <a:lnSpc>
                <a:spcPct val="90000"/>
              </a:lnSpc>
              <a:buFont typeface="Wingdings" pitchFamily="2" charset="2"/>
              <a:buChar char="n"/>
            </a:pPr>
            <a:r>
              <a:rPr lang="en-US"/>
              <a:t>Accuracy.</a:t>
            </a:r>
          </a:p>
          <a:p>
            <a:pPr lvl="1">
              <a:lnSpc>
                <a:spcPct val="90000"/>
              </a:lnSpc>
              <a:buFont typeface="Wingdings" pitchFamily="2" charset="2"/>
              <a:buChar char="n"/>
            </a:pPr>
            <a:r>
              <a:rPr lang="en-US" sz="2200"/>
              <a:t>The anonymization process should satisfy and be as close as possible to the user requirements (expressed as privacy profile)</a:t>
            </a:r>
          </a:p>
          <a:p>
            <a:pPr lvl="1">
              <a:lnSpc>
                <a:spcPct val="90000"/>
              </a:lnSpc>
              <a:buFont typeface="Wingdings" pitchFamily="2" charset="2"/>
              <a:buChar char="n"/>
            </a:pPr>
            <a:endParaRPr lang="en-US" sz="1400"/>
          </a:p>
          <a:p>
            <a:pPr>
              <a:lnSpc>
                <a:spcPct val="90000"/>
              </a:lnSpc>
              <a:buFont typeface="Wingdings" pitchFamily="2" charset="2"/>
              <a:buChar char="n"/>
            </a:pPr>
            <a:r>
              <a:rPr lang="en-US"/>
              <a:t>Quality.</a:t>
            </a:r>
          </a:p>
          <a:p>
            <a:pPr lvl="1">
              <a:lnSpc>
                <a:spcPct val="90000"/>
              </a:lnSpc>
              <a:buFont typeface="Wingdings" pitchFamily="2" charset="2"/>
              <a:buChar char="n"/>
            </a:pPr>
            <a:r>
              <a:rPr lang="en-US" sz="2200"/>
              <a:t>An adversary cannot infer any information about the exact user location from the reported location</a:t>
            </a:r>
          </a:p>
          <a:p>
            <a:pPr lvl="1">
              <a:lnSpc>
                <a:spcPct val="90000"/>
              </a:lnSpc>
              <a:buFont typeface="Wingdings" pitchFamily="2" charset="2"/>
              <a:buChar char="n"/>
            </a:pPr>
            <a:endParaRPr lang="en-US" sz="1400"/>
          </a:p>
          <a:p>
            <a:pPr>
              <a:lnSpc>
                <a:spcPct val="90000"/>
              </a:lnSpc>
              <a:buFont typeface="Wingdings" pitchFamily="2" charset="2"/>
              <a:buChar char="n"/>
            </a:pPr>
            <a:r>
              <a:rPr lang="en-US"/>
              <a:t>Efficiency.</a:t>
            </a:r>
          </a:p>
          <a:p>
            <a:pPr lvl="1">
              <a:lnSpc>
                <a:spcPct val="90000"/>
              </a:lnSpc>
              <a:buFont typeface="Wingdings" pitchFamily="2" charset="2"/>
              <a:buChar char="n"/>
            </a:pPr>
            <a:r>
              <a:rPr lang="en-US" sz="2200"/>
              <a:t>Calculating the anonymized location should be computationally efficient and scalable</a:t>
            </a:r>
          </a:p>
          <a:p>
            <a:pPr lvl="1">
              <a:lnSpc>
                <a:spcPct val="90000"/>
              </a:lnSpc>
              <a:buFont typeface="Wingdings" pitchFamily="2" charset="2"/>
              <a:buChar char="n"/>
            </a:pPr>
            <a:endParaRPr lang="en-US" sz="2200"/>
          </a:p>
          <a:p>
            <a:pPr>
              <a:lnSpc>
                <a:spcPct val="90000"/>
              </a:lnSpc>
              <a:buFont typeface="Wingdings" pitchFamily="2" charset="2"/>
              <a:buChar char="n"/>
            </a:pPr>
            <a:r>
              <a:rPr lang="en-US"/>
              <a:t>Flexibility.</a:t>
            </a:r>
          </a:p>
          <a:p>
            <a:pPr lvl="1">
              <a:lnSpc>
                <a:spcPct val="90000"/>
              </a:lnSpc>
              <a:buFont typeface="Wingdings" pitchFamily="2" charset="2"/>
              <a:buChar char="n"/>
            </a:pPr>
            <a:r>
              <a:rPr lang="en-US" sz="2200"/>
              <a:t>Each user has the ability to change her privacy profile at any time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3143608-449E-4462-A4F3-F9741FC92C53}" type="slidenum">
              <a:rPr lang="en-US" altLang="ko-KR"/>
              <a:pPr/>
              <a:t>41</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32130" name="Rectangle 2"/>
          <p:cNvSpPr>
            <a:spLocks noGrp="1" noChangeArrowheads="1"/>
          </p:cNvSpPr>
          <p:nvPr>
            <p:ph type="title"/>
          </p:nvPr>
        </p:nvSpPr>
        <p:spPr/>
        <p:txBody>
          <a:bodyPr/>
          <a:lstStyle/>
          <a:p>
            <a:r>
              <a:rPr lang="en-US"/>
              <a:t>Tutorial Outline</a:t>
            </a:r>
          </a:p>
        </p:txBody>
      </p:sp>
      <p:sp>
        <p:nvSpPr>
          <p:cNvPr id="432131" name="Rectangle 3"/>
          <p:cNvSpPr>
            <a:spLocks noGrp="1" noChangeArrowheads="1"/>
          </p:cNvSpPr>
          <p:nvPr>
            <p:ph type="body" idx="1"/>
          </p:nvPr>
        </p:nvSpPr>
        <p:spPr>
          <a:xfrm>
            <a:off x="501650" y="1123950"/>
            <a:ext cx="8410575" cy="5562600"/>
          </a:xfrm>
        </p:spPr>
        <p:txBody>
          <a:bodyPr/>
          <a:lstStyle/>
          <a:p>
            <a:pPr>
              <a:buFont typeface="Wingdings" pitchFamily="2" charset="2"/>
              <a:buChar char="n"/>
            </a:pPr>
            <a:r>
              <a:rPr lang="en-US"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buFont typeface="Wingdings" pitchFamily="2" charset="2"/>
              <a:buChar char="n"/>
            </a:pPr>
            <a:endParaRPr lang="en-US" sz="14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dirty="0">
                <a:solidFill>
                  <a:srgbClr val="A50021"/>
                </a:solidFill>
              </a:rPr>
              <a:t>PART II:</a:t>
            </a:r>
            <a:r>
              <a:rPr lang="en-US" dirty="0"/>
              <a:t> Realizing Location Privacy in Mobile Environments</a:t>
            </a:r>
          </a:p>
          <a:p>
            <a:pPr lvl="1">
              <a:buFont typeface="Wingdings" pitchFamily="2" charset="2"/>
              <a:buChar char="n"/>
            </a:pPr>
            <a:r>
              <a:rPr lang="en-US" sz="2200" dirty="0"/>
              <a:t>Concepts for Hiding Location Information</a:t>
            </a:r>
          </a:p>
          <a:p>
            <a:pPr lvl="1">
              <a:buFont typeface="Wingdings" pitchFamily="2" charset="2"/>
              <a:buChar char="n"/>
            </a:pPr>
            <a:r>
              <a:rPr lang="en-US" sz="2200" b="1" dirty="0">
                <a:solidFill>
                  <a:srgbClr val="CC0000"/>
                </a:solidFill>
              </a:rPr>
              <a:t>System Architectures for preserving location privacy</a:t>
            </a:r>
          </a:p>
          <a:p>
            <a:pPr lvl="2">
              <a:buFont typeface="Wingdings" pitchFamily="2" charset="2"/>
              <a:buAutoNum type="arabicPeriod"/>
            </a:pPr>
            <a:r>
              <a:rPr lang="en-US" b="1" dirty="0" smtClean="0">
                <a:solidFill>
                  <a:srgbClr val="CC0000"/>
                </a:solidFill>
              </a:rPr>
              <a:t>Client-Server </a:t>
            </a:r>
            <a:r>
              <a:rPr lang="en-US" b="1" dirty="0">
                <a:solidFill>
                  <a:srgbClr val="CC0000"/>
                </a:solidFill>
              </a:rPr>
              <a:t>Architecture</a:t>
            </a:r>
          </a:p>
          <a:p>
            <a:pPr lvl="2">
              <a:buFont typeface="Wingdings" pitchFamily="2" charset="2"/>
              <a:buAutoNum type="arabicPeriod"/>
            </a:pPr>
            <a:r>
              <a:rPr lang="en-US" b="1" dirty="0" smtClean="0">
                <a:solidFill>
                  <a:srgbClr val="CC0000"/>
                </a:solidFill>
              </a:rPr>
              <a:t>Third Trusted Party </a:t>
            </a:r>
            <a:r>
              <a:rPr lang="en-US" b="1" dirty="0">
                <a:solidFill>
                  <a:srgbClr val="CC0000"/>
                </a:solidFill>
              </a:rPr>
              <a:t>Architecture</a:t>
            </a:r>
          </a:p>
          <a:p>
            <a:pPr lvl="2">
              <a:buFont typeface="Wingdings" pitchFamily="2" charset="2"/>
              <a:buAutoNum type="arabicPeriod"/>
            </a:pPr>
            <a:r>
              <a:rPr lang="en-US" b="1" dirty="0">
                <a:solidFill>
                  <a:srgbClr val="CC0000"/>
                </a:solidFill>
              </a:rPr>
              <a:t>Peer-to-peer </a:t>
            </a:r>
            <a:r>
              <a:rPr lang="en-US" b="1" dirty="0" smtClean="0">
                <a:solidFill>
                  <a:srgbClr val="CC0000"/>
                </a:solidFill>
              </a:rPr>
              <a:t>Architecture</a:t>
            </a:r>
          </a:p>
          <a:p>
            <a:pPr lvl="1">
              <a:buFont typeface="Wingdings" pitchFamily="2" charset="2"/>
              <a:buNone/>
            </a:pPr>
            <a:endParaRPr lang="en-US" sz="2200" b="1" dirty="0">
              <a:solidFill>
                <a:schemeClr val="bg2"/>
              </a:solidFill>
            </a:endParaRPr>
          </a:p>
          <a:p>
            <a:pPr>
              <a:buFont typeface="Wingdings" pitchFamily="2" charset="2"/>
              <a:buChar char="n"/>
            </a:pPr>
            <a:r>
              <a:rPr lang="en-US" b="0" dirty="0">
                <a:solidFill>
                  <a:schemeClr val="bg2"/>
                </a:solidFill>
              </a:rPr>
              <a:t>PART III: Privacy Attack Models</a:t>
            </a:r>
          </a:p>
          <a:p>
            <a:pPr>
              <a:buFont typeface="Wingdings" pitchFamily="2" charset="2"/>
              <a:buChar char="n"/>
            </a:pPr>
            <a:r>
              <a:rPr lang="en-US" b="0" dirty="0">
                <a:solidFill>
                  <a:schemeClr val="bg2"/>
                </a:solidFill>
              </a:rPr>
              <a:t>PART IV: Privacy-aware Location-based Query Processing</a:t>
            </a:r>
          </a:p>
          <a:p>
            <a:pPr>
              <a:buFont typeface="Wingdings" pitchFamily="2" charset="2"/>
              <a:buChar char="n"/>
            </a:pPr>
            <a:r>
              <a:rPr lang="en-US" b="0" dirty="0">
                <a:solidFill>
                  <a:schemeClr val="bg2"/>
                </a:solidFill>
              </a:rPr>
              <a:t>PART V: Summary and Future Research Directions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9CEC8B7-9FB0-4419-B493-75803948BA76}" type="slidenum">
              <a:rPr lang="en-US" altLang="ko-KR"/>
              <a:pPr/>
              <a:t>42</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292866" name="Rectangle 2"/>
          <p:cNvSpPr>
            <a:spLocks noGrp="1" noChangeArrowheads="1"/>
          </p:cNvSpPr>
          <p:nvPr>
            <p:ph type="title"/>
          </p:nvPr>
        </p:nvSpPr>
        <p:spPr>
          <a:xfrm>
            <a:off x="-36513" y="57150"/>
            <a:ext cx="8215313" cy="923925"/>
          </a:xfrm>
        </p:spPr>
        <p:txBody>
          <a:bodyPr/>
          <a:lstStyle/>
          <a:p>
            <a:r>
              <a:rPr lang="en-US" altLang="zh-TW"/>
              <a:t>System Architectures for Location Privacy</a:t>
            </a:r>
          </a:p>
        </p:txBody>
      </p:sp>
      <p:sp>
        <p:nvSpPr>
          <p:cNvPr id="292867" name="Rectangle 3"/>
          <p:cNvSpPr>
            <a:spLocks noGrp="1" noChangeArrowheads="1"/>
          </p:cNvSpPr>
          <p:nvPr>
            <p:ph type="body" idx="1"/>
          </p:nvPr>
        </p:nvSpPr>
        <p:spPr>
          <a:xfrm>
            <a:off x="539750" y="1355725"/>
            <a:ext cx="8372475" cy="4537075"/>
          </a:xfrm>
        </p:spPr>
        <p:txBody>
          <a:bodyPr/>
          <a:lstStyle/>
          <a:p>
            <a:pPr>
              <a:lnSpc>
                <a:spcPct val="80000"/>
              </a:lnSpc>
              <a:buFont typeface="Wingdings" pitchFamily="2" charset="2"/>
              <a:buChar char="n"/>
            </a:pPr>
            <a:r>
              <a:rPr lang="en-US" altLang="zh-TW" sz="2800" i="1" dirty="0" smtClean="0"/>
              <a:t>Client-Server </a:t>
            </a:r>
            <a:r>
              <a:rPr lang="en-US" altLang="zh-TW" sz="2800" i="1" dirty="0"/>
              <a:t>architecture</a:t>
            </a:r>
          </a:p>
          <a:p>
            <a:pPr lvl="1">
              <a:lnSpc>
                <a:spcPct val="80000"/>
              </a:lnSpc>
              <a:buFont typeface="Wingdings" pitchFamily="2" charset="2"/>
              <a:buChar char="n"/>
            </a:pPr>
            <a:r>
              <a:rPr lang="en-US" altLang="zh-TW" sz="2400" dirty="0" smtClean="0"/>
              <a:t>Users communicated directly with the sever to do the </a:t>
            </a:r>
            <a:r>
              <a:rPr lang="en-US" altLang="zh-TW" sz="2400" dirty="0" err="1" smtClean="0"/>
              <a:t>anonymization</a:t>
            </a:r>
            <a:r>
              <a:rPr lang="en-US" altLang="zh-TW" sz="2400" dirty="0" smtClean="0"/>
              <a:t> process. Possibly employing an offline phase with a trusted entity</a:t>
            </a:r>
            <a:endParaRPr lang="en-US" altLang="zh-TW" sz="2400" dirty="0"/>
          </a:p>
          <a:p>
            <a:pPr lvl="1">
              <a:lnSpc>
                <a:spcPct val="80000"/>
              </a:lnSpc>
              <a:buFont typeface="Wingdings" pitchFamily="2" charset="2"/>
              <a:buChar char="n"/>
            </a:pPr>
            <a:endParaRPr lang="en-US" altLang="zh-TW" sz="2800" dirty="0"/>
          </a:p>
          <a:p>
            <a:pPr>
              <a:lnSpc>
                <a:spcPct val="80000"/>
              </a:lnSpc>
              <a:buFont typeface="Wingdings" pitchFamily="2" charset="2"/>
              <a:buChar char="n"/>
            </a:pPr>
            <a:r>
              <a:rPr lang="en-US" altLang="zh-TW" sz="2800" i="1" dirty="0" smtClean="0"/>
              <a:t>Third </a:t>
            </a:r>
            <a:r>
              <a:rPr lang="en-US" altLang="zh-TW" sz="2800" i="1" dirty="0"/>
              <a:t>trusted party architecture</a:t>
            </a:r>
          </a:p>
          <a:p>
            <a:pPr lvl="1">
              <a:lnSpc>
                <a:spcPct val="80000"/>
              </a:lnSpc>
              <a:buFont typeface="Wingdings" pitchFamily="2" charset="2"/>
              <a:buChar char="n"/>
            </a:pPr>
            <a:r>
              <a:rPr lang="en-US" altLang="zh-TW" sz="2400" dirty="0"/>
              <a:t>A centralized </a:t>
            </a:r>
            <a:r>
              <a:rPr lang="en-US" altLang="zh-TW" sz="2400" dirty="0" smtClean="0"/>
              <a:t>trusted entity </a:t>
            </a:r>
            <a:r>
              <a:rPr lang="en-US" altLang="zh-TW" sz="2400" dirty="0"/>
              <a:t>is responsible for gathering information and providing the required privacy for each user</a:t>
            </a:r>
          </a:p>
          <a:p>
            <a:pPr lvl="1">
              <a:lnSpc>
                <a:spcPct val="80000"/>
              </a:lnSpc>
              <a:buFont typeface="Wingdings" pitchFamily="2" charset="2"/>
              <a:buChar char="n"/>
            </a:pPr>
            <a:endParaRPr lang="en-US" altLang="zh-TW" sz="2400" dirty="0"/>
          </a:p>
          <a:p>
            <a:pPr>
              <a:lnSpc>
                <a:spcPct val="80000"/>
              </a:lnSpc>
              <a:buFont typeface="Wingdings" pitchFamily="2" charset="2"/>
              <a:buChar char="n"/>
            </a:pPr>
            <a:r>
              <a:rPr lang="en-US" altLang="zh-TW" sz="2800" i="1" dirty="0"/>
              <a:t>Peer-to-Peer cooperative architecture</a:t>
            </a:r>
          </a:p>
          <a:p>
            <a:pPr lvl="1">
              <a:lnSpc>
                <a:spcPct val="80000"/>
              </a:lnSpc>
              <a:buFont typeface="Wingdings" pitchFamily="2" charset="2"/>
              <a:buChar char="n"/>
            </a:pPr>
            <a:r>
              <a:rPr lang="en-US" altLang="zh-TW" sz="2400" dirty="0"/>
              <a:t>Users collaborate with each other without the interleaving of a centralized entity to provide customized privacy for each single user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0"/>
          </p:nvPr>
        </p:nvSpPr>
        <p:spPr/>
        <p:txBody>
          <a:bodyPr/>
          <a:lstStyle/>
          <a:p>
            <a:fld id="{BFE0AB36-F3F3-4386-8241-C61D790F2D64}" type="slidenum">
              <a:rPr lang="en-US" altLang="ko-KR"/>
              <a:pPr/>
              <a:t>43</a:t>
            </a:fld>
            <a:endParaRPr lang="en-US" altLang="ko-KR"/>
          </a:p>
        </p:txBody>
      </p:sp>
      <p:sp>
        <p:nvSpPr>
          <p:cNvPr id="17" name="Date Placeholder 5"/>
          <p:cNvSpPr>
            <a:spLocks noGrp="1"/>
          </p:cNvSpPr>
          <p:nvPr>
            <p:ph type="dt" sz="half" idx="11"/>
          </p:nvPr>
        </p:nvSpPr>
        <p:spPr/>
        <p:txBody>
          <a:bodyPr/>
          <a:lstStyle/>
          <a:p>
            <a:r>
              <a:rPr lang="en-US"/>
              <a:t>Tutorial: ICDM 2008</a:t>
            </a:r>
            <a:endParaRPr lang="en-US" altLang="ko-KR"/>
          </a:p>
        </p:txBody>
      </p:sp>
      <p:sp>
        <p:nvSpPr>
          <p:cNvPr id="18" name="Footer Placeholder 6"/>
          <p:cNvSpPr>
            <a:spLocks noGrp="1"/>
          </p:cNvSpPr>
          <p:nvPr>
            <p:ph type="ftr" sz="quarter" idx="12"/>
          </p:nvPr>
        </p:nvSpPr>
        <p:spPr/>
        <p:txBody>
          <a:bodyPr/>
          <a:lstStyle/>
          <a:p>
            <a:r>
              <a:rPr lang="en-US" altLang="ko-KR"/>
              <a:t>Mohamed F. Mokbel</a:t>
            </a:r>
          </a:p>
        </p:txBody>
      </p:sp>
      <p:sp>
        <p:nvSpPr>
          <p:cNvPr id="314370" name="Rectangle 2"/>
          <p:cNvSpPr>
            <a:spLocks noGrp="1" noChangeArrowheads="1"/>
          </p:cNvSpPr>
          <p:nvPr>
            <p:ph type="title"/>
          </p:nvPr>
        </p:nvSpPr>
        <p:spPr>
          <a:xfrm>
            <a:off x="231775" y="115888"/>
            <a:ext cx="7385050" cy="865187"/>
          </a:xfrm>
        </p:spPr>
        <p:txBody>
          <a:bodyPr/>
          <a:lstStyle/>
          <a:p>
            <a:r>
              <a:rPr lang="en-US" altLang="zh-TW" dirty="0" smtClean="0">
                <a:ea typeface="新細明體" pitchFamily="18" charset="-120"/>
              </a:rPr>
              <a:t>Client-Server </a:t>
            </a:r>
            <a:r>
              <a:rPr lang="en-US" altLang="zh-TW" dirty="0">
                <a:ea typeface="新細明體" pitchFamily="18" charset="-120"/>
              </a:rPr>
              <a:t>Architecture</a:t>
            </a:r>
          </a:p>
        </p:txBody>
      </p:sp>
      <p:sp>
        <p:nvSpPr>
          <p:cNvPr id="314372" name="Text Box 4"/>
          <p:cNvSpPr txBox="1">
            <a:spLocks noChangeArrowheads="1"/>
          </p:cNvSpPr>
          <p:nvPr/>
        </p:nvSpPr>
        <p:spPr bwMode="auto">
          <a:xfrm>
            <a:off x="4918075" y="2814638"/>
            <a:ext cx="3465513" cy="1187450"/>
          </a:xfrm>
          <a:prstGeom prst="rect">
            <a:avLst/>
          </a:prstGeom>
          <a:noFill/>
          <a:ln w="38100" algn="ctr">
            <a:noFill/>
            <a:miter lim="800000"/>
            <a:headEnd/>
            <a:tailEnd/>
          </a:ln>
          <a:effectLst/>
        </p:spPr>
        <p:txBody>
          <a:bodyPr>
            <a:spAutoFit/>
          </a:bodyPr>
          <a:lstStyle/>
          <a:p>
            <a:r>
              <a:rPr lang="en-US" altLang="zh-TW" b="1">
                <a:solidFill>
                  <a:srgbClr val="990033"/>
                </a:solidFill>
                <a:latin typeface="Arial" charset="0"/>
              </a:rPr>
              <a:t>1: Query + </a:t>
            </a:r>
            <a:br>
              <a:rPr lang="en-US" altLang="zh-TW" b="1">
                <a:solidFill>
                  <a:srgbClr val="990033"/>
                </a:solidFill>
                <a:latin typeface="Arial" charset="0"/>
              </a:rPr>
            </a:br>
            <a:r>
              <a:rPr lang="en-US" altLang="zh-TW" b="1">
                <a:solidFill>
                  <a:srgbClr val="990033"/>
                </a:solidFill>
                <a:latin typeface="Arial" charset="0"/>
              </a:rPr>
              <a:t>Scrambled Location Information</a:t>
            </a:r>
          </a:p>
        </p:txBody>
      </p:sp>
      <p:sp>
        <p:nvSpPr>
          <p:cNvPr id="314373" name="Text Box 5"/>
          <p:cNvSpPr txBox="1">
            <a:spLocks noChangeArrowheads="1"/>
          </p:cNvSpPr>
          <p:nvPr/>
        </p:nvSpPr>
        <p:spPr bwMode="auto">
          <a:xfrm>
            <a:off x="1038225" y="3160713"/>
            <a:ext cx="2627313" cy="822325"/>
          </a:xfrm>
          <a:prstGeom prst="rect">
            <a:avLst/>
          </a:prstGeom>
          <a:noFill/>
          <a:ln w="38100" algn="ctr">
            <a:noFill/>
            <a:miter lim="800000"/>
            <a:headEnd/>
            <a:tailEnd/>
          </a:ln>
          <a:effectLst/>
        </p:spPr>
        <p:txBody>
          <a:bodyPr>
            <a:spAutoFit/>
          </a:bodyPr>
          <a:lstStyle/>
          <a:p>
            <a:r>
              <a:rPr lang="en-US" altLang="zh-TW" b="1">
                <a:solidFill>
                  <a:srgbClr val="990033"/>
                </a:solidFill>
                <a:latin typeface="Arial" charset="0"/>
              </a:rPr>
              <a:t>2: Candidate Answer</a:t>
            </a:r>
          </a:p>
        </p:txBody>
      </p:sp>
      <p:graphicFrame>
        <p:nvGraphicFramePr>
          <p:cNvPr id="314374" name="Object 6"/>
          <p:cNvGraphicFramePr>
            <a:graphicFrameLocks noChangeAspect="1"/>
          </p:cNvGraphicFramePr>
          <p:nvPr>
            <p:ph sz="half" idx="2"/>
          </p:nvPr>
        </p:nvGraphicFramePr>
        <p:xfrm>
          <a:off x="2286000" y="1179513"/>
          <a:ext cx="4572000" cy="1450975"/>
        </p:xfrm>
        <a:graphic>
          <a:graphicData uri="http://schemas.openxmlformats.org/presentationml/2006/ole">
            <p:oleObj spid="_x0000_s314374" name="Visio" r:id="rId4" imgW="3761232" imgH="1184275" progId="">
              <p:embed/>
            </p:oleObj>
          </a:graphicData>
        </a:graphic>
      </p:graphicFrame>
      <p:sp>
        <p:nvSpPr>
          <p:cNvPr id="314375" name="Line 7"/>
          <p:cNvSpPr>
            <a:spLocks noChangeShapeType="1"/>
          </p:cNvSpPr>
          <p:nvPr/>
        </p:nvSpPr>
        <p:spPr bwMode="auto">
          <a:xfrm flipV="1">
            <a:off x="4687888" y="2852738"/>
            <a:ext cx="0" cy="1524000"/>
          </a:xfrm>
          <a:prstGeom prst="line">
            <a:avLst/>
          </a:prstGeom>
          <a:noFill/>
          <a:ln w="101600">
            <a:solidFill>
              <a:srgbClr val="990033"/>
            </a:solidFill>
            <a:round/>
            <a:headEnd/>
            <a:tailEnd type="triangle" w="med" len="med"/>
          </a:ln>
          <a:effectLst/>
        </p:spPr>
        <p:txBody>
          <a:bodyPr wrap="none" anchor="ctr"/>
          <a:lstStyle/>
          <a:p>
            <a:endParaRPr lang="en-US"/>
          </a:p>
        </p:txBody>
      </p:sp>
      <p:sp>
        <p:nvSpPr>
          <p:cNvPr id="314376" name="Line 8"/>
          <p:cNvSpPr>
            <a:spLocks noChangeShapeType="1"/>
          </p:cNvSpPr>
          <p:nvPr/>
        </p:nvSpPr>
        <p:spPr bwMode="auto">
          <a:xfrm rot="10800000" flipV="1">
            <a:off x="3841750" y="2890838"/>
            <a:ext cx="0" cy="1524000"/>
          </a:xfrm>
          <a:prstGeom prst="line">
            <a:avLst/>
          </a:prstGeom>
          <a:noFill/>
          <a:ln w="101600">
            <a:solidFill>
              <a:srgbClr val="990033"/>
            </a:solidFill>
            <a:round/>
            <a:headEnd/>
            <a:tailEnd type="triangle" w="med" len="med"/>
          </a:ln>
          <a:effectLst/>
        </p:spPr>
        <p:txBody>
          <a:bodyPr wrap="none" anchor="ctr"/>
          <a:lstStyle/>
          <a:p>
            <a:endParaRPr lang="en-US"/>
          </a:p>
        </p:txBody>
      </p:sp>
      <p:grpSp>
        <p:nvGrpSpPr>
          <p:cNvPr id="314377" name="Group 9"/>
          <p:cNvGrpSpPr>
            <a:grpSpLocks/>
          </p:cNvGrpSpPr>
          <p:nvPr/>
        </p:nvGrpSpPr>
        <p:grpSpPr bwMode="auto">
          <a:xfrm>
            <a:off x="6610350" y="1196975"/>
            <a:ext cx="2209800" cy="1235075"/>
            <a:chOff x="2544" y="624"/>
            <a:chExt cx="1392" cy="778"/>
          </a:xfrm>
        </p:grpSpPr>
        <p:sp>
          <p:nvSpPr>
            <p:cNvPr id="314378" name="AutoShape 10"/>
            <p:cNvSpPr>
              <a:spLocks noChangeArrowheads="1"/>
            </p:cNvSpPr>
            <p:nvPr/>
          </p:nvSpPr>
          <p:spPr bwMode="auto">
            <a:xfrm>
              <a:off x="2592" y="624"/>
              <a:ext cx="1344" cy="765"/>
            </a:xfrm>
            <a:prstGeom prst="can">
              <a:avLst>
                <a:gd name="adj" fmla="val 25000"/>
              </a:avLst>
            </a:prstGeom>
            <a:solidFill>
              <a:srgbClr val="FFCC00">
                <a:alpha val="50000"/>
              </a:srgbClr>
            </a:solidFill>
            <a:ln w="38100">
              <a:solidFill>
                <a:srgbClr val="CC0000"/>
              </a:solidFill>
              <a:round/>
              <a:headEnd/>
              <a:tailEnd/>
            </a:ln>
            <a:effectLst/>
          </p:spPr>
          <p:txBody>
            <a:bodyPr wrap="none" anchor="ctr"/>
            <a:lstStyle/>
            <a:p>
              <a:endParaRPr lang="en-US"/>
            </a:p>
          </p:txBody>
        </p:sp>
        <p:pic>
          <p:nvPicPr>
            <p:cNvPr id="314379" name="Picture 11" descr="flhhgav0[1]"/>
            <p:cNvPicPr>
              <a:picLocks noChangeAspect="1" noChangeArrowheads="1" noCrop="1"/>
            </p:cNvPicPr>
            <p:nvPr/>
          </p:nvPicPr>
          <p:blipFill>
            <a:blip r:embed="rId5"/>
            <a:srcRect/>
            <a:stretch>
              <a:fillRect/>
            </a:stretch>
          </p:blipFill>
          <p:spPr bwMode="auto">
            <a:xfrm>
              <a:off x="3571" y="857"/>
              <a:ext cx="365" cy="439"/>
            </a:xfrm>
            <a:prstGeom prst="rect">
              <a:avLst/>
            </a:prstGeom>
            <a:noFill/>
          </p:spPr>
        </p:pic>
        <p:sp>
          <p:nvSpPr>
            <p:cNvPr id="314380" name="Text Box 12"/>
            <p:cNvSpPr txBox="1">
              <a:spLocks noChangeArrowheads="1"/>
            </p:cNvSpPr>
            <p:nvPr/>
          </p:nvSpPr>
          <p:spPr bwMode="auto">
            <a:xfrm>
              <a:off x="2544" y="768"/>
              <a:ext cx="1104" cy="634"/>
            </a:xfrm>
            <a:prstGeom prst="rect">
              <a:avLst/>
            </a:prstGeom>
            <a:noFill/>
            <a:ln w="25400">
              <a:noFill/>
              <a:miter lim="800000"/>
              <a:headEnd type="none" w="sm" len="sm"/>
              <a:tailEnd type="none" w="sm" len="sm"/>
            </a:ln>
            <a:effectLst/>
          </p:spPr>
          <p:txBody>
            <a:bodyPr>
              <a:spAutoFit/>
            </a:bodyPr>
            <a:lstStyle/>
            <a:p>
              <a:pPr eaLnBrk="0" hangingPunct="0">
                <a:spcBef>
                  <a:spcPct val="50000"/>
                </a:spcBef>
                <a:buClr>
                  <a:srgbClr val="990099"/>
                </a:buClr>
              </a:pPr>
              <a:r>
                <a:rPr lang="en-US" sz="2000">
                  <a:solidFill>
                    <a:srgbClr val="CC0000"/>
                  </a:solidFill>
                  <a:effectLst>
                    <a:outerShdw blurRad="38100" dist="38100" dir="2700000" algn="tl">
                      <a:srgbClr val="C0C0C0"/>
                    </a:outerShdw>
                  </a:effectLst>
                  <a:latin typeface="Times New Roman" pitchFamily="18" charset="0"/>
                </a:rPr>
                <a:t>Privacy-aware Query Processor</a:t>
              </a:r>
            </a:p>
          </p:txBody>
        </p:sp>
      </p:grpSp>
      <p:pic>
        <p:nvPicPr>
          <p:cNvPr id="314570" name="Picture 202" descr="j0245179[1]"/>
          <p:cNvPicPr>
            <a:picLocks noChangeAspect="1" noChangeArrowheads="1"/>
          </p:cNvPicPr>
          <p:nvPr/>
        </p:nvPicPr>
        <p:blipFill>
          <a:blip r:embed="rId6"/>
          <a:srcRect/>
          <a:stretch>
            <a:fillRect/>
          </a:stretch>
        </p:blipFill>
        <p:spPr bwMode="auto">
          <a:xfrm>
            <a:off x="3841750" y="4811713"/>
            <a:ext cx="1066800" cy="957262"/>
          </a:xfrm>
          <a:prstGeom prst="rect">
            <a:avLst/>
          </a:prstGeom>
          <a:noFill/>
        </p:spPr>
      </p:pic>
      <p:grpSp>
        <p:nvGrpSpPr>
          <p:cNvPr id="314577" name="Group 209"/>
          <p:cNvGrpSpPr>
            <a:grpSpLocks/>
          </p:cNvGrpSpPr>
          <p:nvPr/>
        </p:nvGrpSpPr>
        <p:grpSpPr bwMode="auto">
          <a:xfrm>
            <a:off x="5494338" y="4389438"/>
            <a:ext cx="2627312" cy="1112837"/>
            <a:chOff x="3461" y="2765"/>
            <a:chExt cx="1655" cy="701"/>
          </a:xfrm>
        </p:grpSpPr>
        <p:sp>
          <p:nvSpPr>
            <p:cNvPr id="314575" name="AutoShape 207"/>
            <p:cNvSpPr>
              <a:spLocks noChangeArrowheads="1"/>
            </p:cNvSpPr>
            <p:nvPr/>
          </p:nvSpPr>
          <p:spPr bwMode="auto">
            <a:xfrm>
              <a:off x="3582" y="2765"/>
              <a:ext cx="1331" cy="701"/>
            </a:xfrm>
            <a:prstGeom prst="cloudCallout">
              <a:avLst>
                <a:gd name="adj1" fmla="val -86065"/>
                <a:gd name="adj2" fmla="val 38588"/>
              </a:avLst>
            </a:prstGeom>
            <a:solidFill>
              <a:srgbClr val="FFCC00"/>
            </a:solidFill>
            <a:ln w="12700">
              <a:solidFill>
                <a:srgbClr val="A50021"/>
              </a:solidFill>
              <a:round/>
              <a:headEnd/>
              <a:tailEnd/>
            </a:ln>
            <a:effectLst/>
          </p:spPr>
          <p:txBody>
            <a:bodyPr anchor="ctr"/>
            <a:lstStyle/>
            <a:p>
              <a:endParaRPr lang="en-US">
                <a:latin typeface="Times New Roman" pitchFamily="18" charset="0"/>
              </a:endParaRPr>
            </a:p>
          </p:txBody>
        </p:sp>
        <p:sp>
          <p:nvSpPr>
            <p:cNvPr id="314576" name="Text Box 208"/>
            <p:cNvSpPr txBox="1">
              <a:spLocks noChangeArrowheads="1"/>
            </p:cNvSpPr>
            <p:nvPr/>
          </p:nvSpPr>
          <p:spPr bwMode="auto">
            <a:xfrm>
              <a:off x="3461" y="2879"/>
              <a:ext cx="1655" cy="442"/>
            </a:xfrm>
            <a:prstGeom prst="rect">
              <a:avLst/>
            </a:prstGeom>
            <a:noFill/>
            <a:ln w="38100" algn="ctr">
              <a:noFill/>
              <a:miter lim="800000"/>
              <a:headEnd/>
              <a:tailEnd/>
            </a:ln>
            <a:effectLst/>
          </p:spPr>
          <p:txBody>
            <a:bodyPr>
              <a:spAutoFit/>
            </a:bodyPr>
            <a:lstStyle/>
            <a:p>
              <a:r>
                <a:rPr lang="en-US" altLang="zh-TW" sz="2000">
                  <a:solidFill>
                    <a:srgbClr val="A50021"/>
                  </a:solidFill>
                  <a:latin typeface="Arial" charset="0"/>
                </a:rPr>
                <a:t>Scrambling the location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4577"/>
                                        </p:tgtEl>
                                        <p:attrNameLst>
                                          <p:attrName>style.visibility</p:attrName>
                                        </p:attrNameLst>
                                      </p:cBhvr>
                                      <p:to>
                                        <p:strVal val="visible"/>
                                      </p:to>
                                    </p:set>
                                    <p:animEffect transition="in" filter="wipe(left)">
                                      <p:cBhvr>
                                        <p:cTn id="7" dur="500"/>
                                        <p:tgtEl>
                                          <p:spTgt spid="31457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437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1437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1437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437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4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p:bldP spid="314373" grpId="0"/>
      <p:bldP spid="314375" grpId="0" animBg="1"/>
      <p:bldP spid="31437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682639-6C2E-424D-A8A5-AF2B79AE6CF9}" type="slidenum">
              <a:rPr lang="en-US" altLang="ko-KR"/>
              <a:pPr/>
              <a:t>44</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11298" name="Rectangle 2"/>
          <p:cNvSpPr>
            <a:spLocks noGrp="1" noChangeArrowheads="1"/>
          </p:cNvSpPr>
          <p:nvPr>
            <p:ph type="title"/>
          </p:nvPr>
        </p:nvSpPr>
        <p:spPr>
          <a:xfrm>
            <a:off x="385763" y="57150"/>
            <a:ext cx="6413500" cy="923925"/>
          </a:xfrm>
        </p:spPr>
        <p:txBody>
          <a:bodyPr/>
          <a:lstStyle/>
          <a:p>
            <a:r>
              <a:rPr lang="en-US" altLang="zh-TW" dirty="0" smtClean="0"/>
              <a:t>Client-Server </a:t>
            </a:r>
            <a:r>
              <a:rPr lang="en-US" altLang="zh-TW" dirty="0"/>
              <a:t>Architecture</a:t>
            </a:r>
          </a:p>
        </p:txBody>
      </p:sp>
      <p:sp>
        <p:nvSpPr>
          <p:cNvPr id="311299" name="Rectangle 3"/>
          <p:cNvSpPr>
            <a:spLocks noGrp="1" noChangeArrowheads="1"/>
          </p:cNvSpPr>
          <p:nvPr>
            <p:ph type="body" idx="1"/>
          </p:nvPr>
        </p:nvSpPr>
        <p:spPr>
          <a:xfrm>
            <a:off x="250825" y="1466850"/>
            <a:ext cx="8642350" cy="4497388"/>
          </a:xfrm>
        </p:spPr>
        <p:txBody>
          <a:bodyPr/>
          <a:lstStyle/>
          <a:p>
            <a:pPr lvl="1">
              <a:buFont typeface="Wingdings" pitchFamily="2" charset="2"/>
              <a:buChar char="n"/>
            </a:pPr>
            <a:r>
              <a:rPr lang="en-US" altLang="zh-TW" sz="2400" dirty="0"/>
              <a:t>Clients </a:t>
            </a:r>
            <a:r>
              <a:rPr lang="en-US" altLang="zh-TW" sz="2400" dirty="0" smtClean="0"/>
              <a:t>try to </a:t>
            </a:r>
            <a:r>
              <a:rPr lang="en-US" altLang="zh-TW" sz="2400" i="1" dirty="0" smtClean="0">
                <a:solidFill>
                  <a:srgbClr val="A50021"/>
                </a:solidFill>
              </a:rPr>
              <a:t>cheat</a:t>
            </a:r>
            <a:r>
              <a:rPr lang="en-US" altLang="zh-TW" sz="2400" dirty="0" smtClean="0"/>
              <a:t> </a:t>
            </a:r>
            <a:r>
              <a:rPr lang="en-US" altLang="zh-TW" sz="2400" dirty="0"/>
              <a:t>the server using </a:t>
            </a:r>
            <a:r>
              <a:rPr lang="en-US" altLang="zh-TW" sz="2400" dirty="0" smtClean="0"/>
              <a:t>either fake locations or fake space</a:t>
            </a:r>
            <a:endParaRPr lang="en-US" altLang="zh-TW" sz="2400" dirty="0"/>
          </a:p>
          <a:p>
            <a:pPr lvl="1">
              <a:buFont typeface="Wingdings" pitchFamily="2" charset="2"/>
              <a:buChar char="n"/>
            </a:pPr>
            <a:endParaRPr lang="en-US" altLang="zh-TW" sz="2400" dirty="0"/>
          </a:p>
          <a:p>
            <a:pPr lvl="1">
              <a:buFont typeface="Wingdings" pitchFamily="2" charset="2"/>
              <a:buChar char="n"/>
            </a:pPr>
            <a:r>
              <a:rPr lang="en-US" altLang="zh-TW" sz="2400" dirty="0"/>
              <a:t>Simple to implement, easy to integrate with existing technologies</a:t>
            </a:r>
          </a:p>
          <a:p>
            <a:pPr lvl="1">
              <a:buFont typeface="Wingdings" pitchFamily="2" charset="2"/>
              <a:buChar char="n"/>
            </a:pPr>
            <a:endParaRPr lang="en-US" altLang="zh-TW" sz="2400" dirty="0"/>
          </a:p>
          <a:p>
            <a:pPr lvl="1">
              <a:buFont typeface="Wingdings" pitchFamily="2" charset="2"/>
              <a:buChar char="n"/>
            </a:pPr>
            <a:r>
              <a:rPr lang="en-US" altLang="zh-TW" sz="2400" dirty="0"/>
              <a:t>Lower quality of </a:t>
            </a:r>
            <a:r>
              <a:rPr lang="en-US" altLang="zh-TW" sz="2400" dirty="0" smtClean="0"/>
              <a:t>service</a:t>
            </a:r>
            <a:endParaRPr lang="en-US" altLang="zh-TW" sz="2400" dirty="0"/>
          </a:p>
          <a:p>
            <a:pPr lvl="1">
              <a:buFont typeface="Wingdings" pitchFamily="2" charset="2"/>
              <a:buChar char="n"/>
            </a:pPr>
            <a:endParaRPr lang="en-US" altLang="zh-TW" sz="2400" i="1" dirty="0">
              <a:solidFill>
                <a:srgbClr val="990033"/>
              </a:solidFill>
            </a:endParaRPr>
          </a:p>
          <a:p>
            <a:pPr lvl="1">
              <a:buFont typeface="Wingdings" pitchFamily="2" charset="2"/>
              <a:buChar char="n"/>
            </a:pPr>
            <a:r>
              <a:rPr lang="en-US" altLang="zh-TW" sz="2400" i="1" dirty="0">
                <a:solidFill>
                  <a:srgbClr val="990033"/>
                </a:solidFill>
              </a:rPr>
              <a:t>Examples</a:t>
            </a:r>
            <a:r>
              <a:rPr lang="en-US" altLang="zh-TW" sz="2400" dirty="0"/>
              <a:t>: </a:t>
            </a:r>
            <a:r>
              <a:rPr lang="en-US" altLang="zh-TW" sz="2400" dirty="0" smtClean="0"/>
              <a:t>Landmark objects, false dummies, and space transformation</a:t>
            </a:r>
            <a:endParaRPr lang="en-US" altLang="zh-TW"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E08743A8-D3A8-464F-AA50-9988E89AAB3D}" type="slidenum">
              <a:rPr lang="en-US" altLang="ko-KR"/>
              <a:pPr/>
              <a:t>45</a:t>
            </a:fld>
            <a:endParaRPr lang="en-US" altLang="ko-KR"/>
          </a:p>
        </p:txBody>
      </p:sp>
      <p:sp>
        <p:nvSpPr>
          <p:cNvPr id="27" name="Date Placeholder 4"/>
          <p:cNvSpPr>
            <a:spLocks noGrp="1"/>
          </p:cNvSpPr>
          <p:nvPr>
            <p:ph type="dt" sz="half" idx="11"/>
          </p:nvPr>
        </p:nvSpPr>
        <p:spPr/>
        <p:txBody>
          <a:bodyPr/>
          <a:lstStyle/>
          <a:p>
            <a:r>
              <a:rPr lang="en-US"/>
              <a:t>Tutorial: ICDM 2008</a:t>
            </a:r>
            <a:endParaRPr lang="en-US" altLang="ko-KR"/>
          </a:p>
        </p:txBody>
      </p:sp>
      <p:sp>
        <p:nvSpPr>
          <p:cNvPr id="28" name="Footer Placeholder 5"/>
          <p:cNvSpPr>
            <a:spLocks noGrp="1"/>
          </p:cNvSpPr>
          <p:nvPr>
            <p:ph type="ftr" sz="quarter" idx="12"/>
          </p:nvPr>
        </p:nvSpPr>
        <p:spPr/>
        <p:txBody>
          <a:bodyPr/>
          <a:lstStyle/>
          <a:p>
            <a:r>
              <a:rPr lang="en-US" altLang="ko-KR"/>
              <a:t>Mohamed F. Mokbel</a:t>
            </a:r>
          </a:p>
        </p:txBody>
      </p:sp>
      <p:sp>
        <p:nvSpPr>
          <p:cNvPr id="282626" name="Rectangle 2"/>
          <p:cNvSpPr>
            <a:spLocks noGrp="1" noChangeArrowheads="1"/>
          </p:cNvSpPr>
          <p:nvPr>
            <p:ph type="title"/>
          </p:nvPr>
        </p:nvSpPr>
        <p:spPr>
          <a:xfrm>
            <a:off x="533400" y="93663"/>
            <a:ext cx="7010400" cy="762000"/>
          </a:xfrm>
        </p:spPr>
        <p:txBody>
          <a:bodyPr/>
          <a:lstStyle/>
          <a:p>
            <a:r>
              <a:rPr lang="en-US" sz="2800" dirty="0" smtClean="0"/>
              <a:t>Client-Server </a:t>
            </a:r>
            <a:r>
              <a:rPr lang="en-US" sz="2800" dirty="0"/>
              <a:t>Architecture:</a:t>
            </a:r>
            <a:br>
              <a:rPr lang="en-US" sz="2800" dirty="0"/>
            </a:br>
            <a:r>
              <a:rPr lang="en-US" sz="2400" dirty="0">
                <a:solidFill>
                  <a:schemeClr val="hlink"/>
                </a:solidFill>
              </a:rPr>
              <a:t>Landmark objects</a:t>
            </a:r>
          </a:p>
        </p:txBody>
      </p:sp>
      <p:sp>
        <p:nvSpPr>
          <p:cNvPr id="282627" name="Rectangle 3"/>
          <p:cNvSpPr>
            <a:spLocks noGrp="1" noChangeArrowheads="1"/>
          </p:cNvSpPr>
          <p:nvPr>
            <p:ph type="body" idx="1"/>
          </p:nvPr>
        </p:nvSpPr>
        <p:spPr>
          <a:xfrm>
            <a:off x="533400" y="1085850"/>
            <a:ext cx="4498975" cy="5391150"/>
          </a:xfrm>
        </p:spPr>
        <p:txBody>
          <a:bodyPr/>
          <a:lstStyle/>
          <a:p>
            <a:pPr>
              <a:buFont typeface="Wingdings" pitchFamily="2" charset="2"/>
              <a:buChar char="n"/>
            </a:pPr>
            <a:r>
              <a:rPr lang="en-US" b="0"/>
              <a:t>Instead of reporting the exact location, report the location of a closest landmark</a:t>
            </a:r>
          </a:p>
          <a:p>
            <a:pPr>
              <a:buFont typeface="Wingdings" pitchFamily="2" charset="2"/>
              <a:buChar char="n"/>
            </a:pPr>
            <a:endParaRPr lang="en-US" b="0"/>
          </a:p>
          <a:p>
            <a:pPr>
              <a:buFont typeface="Wingdings" pitchFamily="2" charset="2"/>
              <a:buChar char="n"/>
            </a:pPr>
            <a:r>
              <a:rPr lang="en-US" b="0"/>
              <a:t>The query answer will be based on the landmark</a:t>
            </a:r>
          </a:p>
          <a:p>
            <a:pPr>
              <a:buFont typeface="Wingdings" pitchFamily="2" charset="2"/>
              <a:buChar char="n"/>
            </a:pPr>
            <a:endParaRPr lang="en-US" b="0"/>
          </a:p>
          <a:p>
            <a:pPr>
              <a:buFont typeface="Wingdings" pitchFamily="2" charset="2"/>
              <a:buChar char="n"/>
            </a:pPr>
            <a:r>
              <a:rPr lang="en-US" b="0"/>
              <a:t>Voronoi diagrams can be used to identify the closest landmark</a:t>
            </a:r>
          </a:p>
        </p:txBody>
      </p:sp>
      <p:grpSp>
        <p:nvGrpSpPr>
          <p:cNvPr id="282646" name="Group 22"/>
          <p:cNvGrpSpPr>
            <a:grpSpLocks/>
          </p:cNvGrpSpPr>
          <p:nvPr/>
        </p:nvGrpSpPr>
        <p:grpSpPr bwMode="auto">
          <a:xfrm>
            <a:off x="5686425" y="2506663"/>
            <a:ext cx="2338388" cy="2398712"/>
            <a:chOff x="3630" y="854"/>
            <a:chExt cx="1473" cy="1511"/>
          </a:xfrm>
        </p:grpSpPr>
        <p:sp>
          <p:nvSpPr>
            <p:cNvPr id="282647" name="Oval 23"/>
            <p:cNvSpPr>
              <a:spLocks noChangeAspect="1" noChangeArrowheads="1"/>
            </p:cNvSpPr>
            <p:nvPr/>
          </p:nvSpPr>
          <p:spPr bwMode="auto">
            <a:xfrm>
              <a:off x="4191" y="1190"/>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2648" name="Oval 24"/>
            <p:cNvSpPr>
              <a:spLocks noChangeAspect="1" noChangeArrowheads="1"/>
            </p:cNvSpPr>
            <p:nvPr/>
          </p:nvSpPr>
          <p:spPr bwMode="auto">
            <a:xfrm>
              <a:off x="4695" y="1835"/>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2649" name="Oval 25"/>
            <p:cNvSpPr>
              <a:spLocks noChangeAspect="1" noChangeArrowheads="1"/>
            </p:cNvSpPr>
            <p:nvPr/>
          </p:nvSpPr>
          <p:spPr bwMode="auto">
            <a:xfrm>
              <a:off x="4114" y="1641"/>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2650" name="Oval 26"/>
            <p:cNvSpPr>
              <a:spLocks noChangeAspect="1" noChangeArrowheads="1"/>
            </p:cNvSpPr>
            <p:nvPr/>
          </p:nvSpPr>
          <p:spPr bwMode="auto">
            <a:xfrm>
              <a:off x="4695" y="1036"/>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2651" name="Oval 27"/>
            <p:cNvSpPr>
              <a:spLocks noChangeAspect="1" noChangeArrowheads="1"/>
            </p:cNvSpPr>
            <p:nvPr/>
          </p:nvSpPr>
          <p:spPr bwMode="auto">
            <a:xfrm>
              <a:off x="4380" y="2028"/>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2652" name="Oval 28"/>
            <p:cNvSpPr>
              <a:spLocks noChangeAspect="1" noChangeArrowheads="1"/>
            </p:cNvSpPr>
            <p:nvPr/>
          </p:nvSpPr>
          <p:spPr bwMode="auto">
            <a:xfrm>
              <a:off x="4864" y="1448"/>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2653" name="Oval 29"/>
            <p:cNvSpPr>
              <a:spLocks noChangeAspect="1" noChangeArrowheads="1"/>
            </p:cNvSpPr>
            <p:nvPr/>
          </p:nvSpPr>
          <p:spPr bwMode="auto">
            <a:xfrm>
              <a:off x="3654" y="1894"/>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2654" name="Oval 30"/>
            <p:cNvSpPr>
              <a:spLocks noChangeAspect="1" noChangeArrowheads="1"/>
            </p:cNvSpPr>
            <p:nvPr/>
          </p:nvSpPr>
          <p:spPr bwMode="auto">
            <a:xfrm>
              <a:off x="4041" y="2281"/>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2655" name="Oval 31"/>
            <p:cNvSpPr>
              <a:spLocks noChangeAspect="1" noChangeArrowheads="1"/>
            </p:cNvSpPr>
            <p:nvPr/>
          </p:nvSpPr>
          <p:spPr bwMode="auto">
            <a:xfrm>
              <a:off x="3630" y="1337"/>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2656" name="Oval 32"/>
            <p:cNvSpPr>
              <a:spLocks noChangeAspect="1" noChangeArrowheads="1"/>
            </p:cNvSpPr>
            <p:nvPr/>
          </p:nvSpPr>
          <p:spPr bwMode="auto">
            <a:xfrm>
              <a:off x="5009" y="2087"/>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2657" name="Oval 33"/>
            <p:cNvSpPr>
              <a:spLocks noChangeAspect="1" noChangeArrowheads="1"/>
            </p:cNvSpPr>
            <p:nvPr/>
          </p:nvSpPr>
          <p:spPr bwMode="auto">
            <a:xfrm>
              <a:off x="4041" y="854"/>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grpSp>
      <p:pic>
        <p:nvPicPr>
          <p:cNvPr id="282695" name="Picture 71" descr="j0215049[1]"/>
          <p:cNvPicPr>
            <a:picLocks noChangeAspect="1" noChangeArrowheads="1"/>
          </p:cNvPicPr>
          <p:nvPr/>
        </p:nvPicPr>
        <p:blipFill>
          <a:blip r:embed="rId3"/>
          <a:srcRect/>
          <a:stretch>
            <a:fillRect/>
          </a:stretch>
        </p:blipFill>
        <p:spPr bwMode="auto">
          <a:xfrm>
            <a:off x="5878513" y="3813175"/>
            <a:ext cx="381000" cy="1039813"/>
          </a:xfrm>
          <a:prstGeom prst="rect">
            <a:avLst/>
          </a:prstGeom>
          <a:noFill/>
        </p:spPr>
      </p:pic>
      <p:pic>
        <p:nvPicPr>
          <p:cNvPr id="282696" name="Picture 72" descr="j0200537[1]"/>
          <p:cNvPicPr>
            <a:picLocks noChangeAspect="1" noChangeArrowheads="1"/>
          </p:cNvPicPr>
          <p:nvPr/>
        </p:nvPicPr>
        <p:blipFill>
          <a:blip r:embed="rId4"/>
          <a:srcRect/>
          <a:stretch>
            <a:fillRect/>
          </a:stretch>
        </p:blipFill>
        <p:spPr bwMode="auto">
          <a:xfrm>
            <a:off x="8067675" y="1778000"/>
            <a:ext cx="454025" cy="1306513"/>
          </a:xfrm>
          <a:prstGeom prst="rect">
            <a:avLst/>
          </a:prstGeom>
          <a:noFill/>
        </p:spPr>
      </p:pic>
      <p:pic>
        <p:nvPicPr>
          <p:cNvPr id="282697" name="Picture 73" descr="bl00594_[1]"/>
          <p:cNvPicPr>
            <a:picLocks noChangeAspect="1" noChangeArrowheads="1"/>
          </p:cNvPicPr>
          <p:nvPr/>
        </p:nvPicPr>
        <p:blipFill>
          <a:blip r:embed="rId5"/>
          <a:srcRect/>
          <a:stretch>
            <a:fillRect/>
          </a:stretch>
        </p:blipFill>
        <p:spPr bwMode="auto">
          <a:xfrm>
            <a:off x="5284788" y="2584450"/>
            <a:ext cx="439737" cy="1074738"/>
          </a:xfrm>
          <a:prstGeom prst="rect">
            <a:avLst/>
          </a:prstGeom>
          <a:noFill/>
        </p:spPr>
      </p:pic>
      <p:pic>
        <p:nvPicPr>
          <p:cNvPr id="282698" name="Picture 74" descr="j0202592[1]"/>
          <p:cNvPicPr>
            <a:picLocks noChangeAspect="1" noChangeArrowheads="1"/>
          </p:cNvPicPr>
          <p:nvPr/>
        </p:nvPicPr>
        <p:blipFill>
          <a:blip r:embed="rId6"/>
          <a:srcRect/>
          <a:stretch>
            <a:fillRect/>
          </a:stretch>
        </p:blipFill>
        <p:spPr bwMode="auto">
          <a:xfrm>
            <a:off x="6108700" y="1546225"/>
            <a:ext cx="565150" cy="1150938"/>
          </a:xfrm>
          <a:prstGeom prst="rect">
            <a:avLst/>
          </a:prstGeom>
          <a:noFill/>
        </p:spPr>
      </p:pic>
      <p:pic>
        <p:nvPicPr>
          <p:cNvPr id="282699" name="Picture 75" descr="j0202590[1]"/>
          <p:cNvPicPr>
            <a:picLocks noChangeAspect="1" noChangeArrowheads="1"/>
          </p:cNvPicPr>
          <p:nvPr/>
        </p:nvPicPr>
        <p:blipFill>
          <a:blip r:embed="rId7"/>
          <a:srcRect/>
          <a:stretch>
            <a:fillRect/>
          </a:stretch>
        </p:blipFill>
        <p:spPr bwMode="auto">
          <a:xfrm>
            <a:off x="7529513" y="4657725"/>
            <a:ext cx="581025" cy="998538"/>
          </a:xfrm>
          <a:prstGeom prst="rect">
            <a:avLst/>
          </a:prstGeom>
          <a:noFill/>
        </p:spPr>
      </p:pic>
      <p:sp>
        <p:nvSpPr>
          <p:cNvPr id="282700" name="Line 76"/>
          <p:cNvSpPr>
            <a:spLocks noChangeShapeType="1"/>
          </p:cNvSpPr>
          <p:nvPr/>
        </p:nvSpPr>
        <p:spPr bwMode="auto">
          <a:xfrm>
            <a:off x="7259638" y="3506788"/>
            <a:ext cx="1652587" cy="1458912"/>
          </a:xfrm>
          <a:prstGeom prst="line">
            <a:avLst/>
          </a:prstGeom>
          <a:noFill/>
          <a:ln w="12700">
            <a:solidFill>
              <a:schemeClr val="tx1"/>
            </a:solidFill>
            <a:round/>
            <a:headEnd/>
            <a:tailEnd/>
          </a:ln>
          <a:effectLst/>
        </p:spPr>
        <p:txBody>
          <a:bodyPr wrap="none" anchor="ctr"/>
          <a:lstStyle/>
          <a:p>
            <a:endParaRPr lang="en-US"/>
          </a:p>
        </p:txBody>
      </p:sp>
      <p:sp>
        <p:nvSpPr>
          <p:cNvPr id="282701" name="Line 77"/>
          <p:cNvSpPr>
            <a:spLocks noChangeShapeType="1"/>
          </p:cNvSpPr>
          <p:nvPr/>
        </p:nvSpPr>
        <p:spPr bwMode="auto">
          <a:xfrm flipH="1" flipV="1">
            <a:off x="6761163" y="1201738"/>
            <a:ext cx="498475" cy="2303462"/>
          </a:xfrm>
          <a:prstGeom prst="line">
            <a:avLst/>
          </a:prstGeom>
          <a:noFill/>
          <a:ln w="12700">
            <a:solidFill>
              <a:schemeClr val="tx1"/>
            </a:solidFill>
            <a:round/>
            <a:headEnd/>
            <a:tailEnd/>
          </a:ln>
          <a:effectLst/>
        </p:spPr>
        <p:txBody>
          <a:bodyPr wrap="none" anchor="ctr"/>
          <a:lstStyle/>
          <a:p>
            <a:endParaRPr lang="en-US"/>
          </a:p>
        </p:txBody>
      </p:sp>
      <p:sp>
        <p:nvSpPr>
          <p:cNvPr id="282702" name="Line 78"/>
          <p:cNvSpPr>
            <a:spLocks noChangeShapeType="1"/>
          </p:cNvSpPr>
          <p:nvPr/>
        </p:nvSpPr>
        <p:spPr bwMode="auto">
          <a:xfrm flipH="1">
            <a:off x="6569075" y="3505200"/>
            <a:ext cx="692150" cy="2266950"/>
          </a:xfrm>
          <a:prstGeom prst="line">
            <a:avLst/>
          </a:prstGeom>
          <a:noFill/>
          <a:ln w="12700">
            <a:solidFill>
              <a:schemeClr val="tx1"/>
            </a:solidFill>
            <a:round/>
            <a:headEnd/>
            <a:tailEnd/>
          </a:ln>
          <a:effectLst/>
        </p:spPr>
        <p:txBody>
          <a:bodyPr wrap="none" anchor="ctr"/>
          <a:lstStyle/>
          <a:p>
            <a:endParaRPr lang="en-US"/>
          </a:p>
        </p:txBody>
      </p:sp>
      <p:sp>
        <p:nvSpPr>
          <p:cNvPr id="282703" name="Line 79"/>
          <p:cNvSpPr>
            <a:spLocks noChangeShapeType="1"/>
          </p:cNvSpPr>
          <p:nvPr/>
        </p:nvSpPr>
        <p:spPr bwMode="auto">
          <a:xfrm flipH="1">
            <a:off x="5494338" y="3505200"/>
            <a:ext cx="1766887" cy="192088"/>
          </a:xfrm>
          <a:prstGeom prst="line">
            <a:avLst/>
          </a:prstGeom>
          <a:noFill/>
          <a:ln w="12700">
            <a:solidFill>
              <a:schemeClr val="tx1"/>
            </a:solidFill>
            <a:round/>
            <a:headEnd/>
            <a:tailEnd/>
          </a:ln>
          <a:effectLst/>
        </p:spPr>
        <p:txBody>
          <a:bodyPr wrap="none" anchor="ctr"/>
          <a:lstStyle/>
          <a:p>
            <a:endParaRPr lang="en-US"/>
          </a:p>
        </p:txBody>
      </p:sp>
      <p:sp>
        <p:nvSpPr>
          <p:cNvPr id="282704" name="Line 80"/>
          <p:cNvSpPr>
            <a:spLocks noChangeShapeType="1"/>
          </p:cNvSpPr>
          <p:nvPr/>
        </p:nvSpPr>
        <p:spPr bwMode="auto">
          <a:xfrm flipH="1" flipV="1">
            <a:off x="5262563" y="2008188"/>
            <a:ext cx="1997075" cy="1497012"/>
          </a:xfrm>
          <a:prstGeom prst="line">
            <a:avLst/>
          </a:prstGeom>
          <a:noFill/>
          <a:ln w="1270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3"/>
          <p:cNvSpPr>
            <a:spLocks noGrp="1"/>
          </p:cNvSpPr>
          <p:nvPr>
            <p:ph type="sldNum" sz="quarter" idx="10"/>
          </p:nvPr>
        </p:nvSpPr>
        <p:spPr/>
        <p:txBody>
          <a:bodyPr/>
          <a:lstStyle/>
          <a:p>
            <a:fld id="{7195F23F-2D5E-4B54-9482-1761C99D7971}" type="slidenum">
              <a:rPr lang="en-US" altLang="ko-KR"/>
              <a:pPr/>
              <a:t>46</a:t>
            </a:fld>
            <a:endParaRPr lang="en-US" altLang="ko-KR"/>
          </a:p>
        </p:txBody>
      </p:sp>
      <p:sp>
        <p:nvSpPr>
          <p:cNvPr id="46" name="Date Placeholder 4"/>
          <p:cNvSpPr>
            <a:spLocks noGrp="1"/>
          </p:cNvSpPr>
          <p:nvPr>
            <p:ph type="dt" sz="half" idx="11"/>
          </p:nvPr>
        </p:nvSpPr>
        <p:spPr/>
        <p:txBody>
          <a:bodyPr/>
          <a:lstStyle/>
          <a:p>
            <a:r>
              <a:rPr lang="en-US"/>
              <a:t>Tutorial: ICDM 2008</a:t>
            </a:r>
            <a:endParaRPr lang="en-US" altLang="ko-KR"/>
          </a:p>
        </p:txBody>
      </p:sp>
      <p:sp>
        <p:nvSpPr>
          <p:cNvPr id="47" name="Footer Placeholder 5"/>
          <p:cNvSpPr>
            <a:spLocks noGrp="1"/>
          </p:cNvSpPr>
          <p:nvPr>
            <p:ph type="ftr" sz="quarter" idx="12"/>
          </p:nvPr>
        </p:nvSpPr>
        <p:spPr/>
        <p:txBody>
          <a:bodyPr/>
          <a:lstStyle/>
          <a:p>
            <a:r>
              <a:rPr lang="en-US" altLang="ko-KR"/>
              <a:t>Mohamed F. Mokbel</a:t>
            </a:r>
          </a:p>
        </p:txBody>
      </p:sp>
      <p:grpSp>
        <p:nvGrpSpPr>
          <p:cNvPr id="280622" name="Group 46"/>
          <p:cNvGrpSpPr>
            <a:grpSpLocks/>
          </p:cNvGrpSpPr>
          <p:nvPr/>
        </p:nvGrpSpPr>
        <p:grpSpPr bwMode="auto">
          <a:xfrm>
            <a:off x="6646863" y="1662113"/>
            <a:ext cx="1381125" cy="1920875"/>
            <a:chOff x="3703" y="1047"/>
            <a:chExt cx="870" cy="1210"/>
          </a:xfrm>
        </p:grpSpPr>
        <p:sp>
          <p:nvSpPr>
            <p:cNvPr id="280600" name="Line 24"/>
            <p:cNvSpPr>
              <a:spLocks noChangeShapeType="1"/>
            </p:cNvSpPr>
            <p:nvPr/>
          </p:nvSpPr>
          <p:spPr bwMode="auto">
            <a:xfrm>
              <a:off x="4307" y="1071"/>
              <a:ext cx="194" cy="25"/>
            </a:xfrm>
            <a:prstGeom prst="line">
              <a:avLst/>
            </a:prstGeom>
            <a:noFill/>
            <a:ln w="38100">
              <a:solidFill>
                <a:schemeClr val="tx1"/>
              </a:solidFill>
              <a:round/>
              <a:headEnd/>
              <a:tailEnd/>
            </a:ln>
            <a:effectLst/>
          </p:spPr>
          <p:txBody>
            <a:bodyPr wrap="none" anchor="ctr"/>
            <a:lstStyle/>
            <a:p>
              <a:endParaRPr lang="en-US"/>
            </a:p>
          </p:txBody>
        </p:sp>
        <p:sp>
          <p:nvSpPr>
            <p:cNvPr id="280602" name="Line 26"/>
            <p:cNvSpPr>
              <a:spLocks noChangeShapeType="1"/>
            </p:cNvSpPr>
            <p:nvPr/>
          </p:nvSpPr>
          <p:spPr bwMode="auto">
            <a:xfrm flipV="1">
              <a:off x="3703" y="1604"/>
              <a:ext cx="145" cy="72"/>
            </a:xfrm>
            <a:prstGeom prst="line">
              <a:avLst/>
            </a:prstGeom>
            <a:noFill/>
            <a:ln w="38100">
              <a:solidFill>
                <a:schemeClr val="tx1"/>
              </a:solidFill>
              <a:round/>
              <a:headEnd/>
              <a:tailEnd/>
            </a:ln>
            <a:effectLst/>
          </p:spPr>
          <p:txBody>
            <a:bodyPr wrap="none" anchor="ctr"/>
            <a:lstStyle/>
            <a:p>
              <a:endParaRPr lang="en-US"/>
            </a:p>
          </p:txBody>
        </p:sp>
        <p:sp>
          <p:nvSpPr>
            <p:cNvPr id="280603" name="Line 27"/>
            <p:cNvSpPr>
              <a:spLocks noChangeShapeType="1"/>
            </p:cNvSpPr>
            <p:nvPr/>
          </p:nvSpPr>
          <p:spPr bwMode="auto">
            <a:xfrm>
              <a:off x="3969" y="2087"/>
              <a:ext cx="145" cy="170"/>
            </a:xfrm>
            <a:prstGeom prst="line">
              <a:avLst/>
            </a:prstGeom>
            <a:noFill/>
            <a:ln w="38100">
              <a:solidFill>
                <a:schemeClr val="tx1"/>
              </a:solidFill>
              <a:round/>
              <a:headEnd/>
              <a:tailEnd/>
            </a:ln>
            <a:effectLst/>
          </p:spPr>
          <p:txBody>
            <a:bodyPr wrap="none" anchor="ctr"/>
            <a:lstStyle/>
            <a:p>
              <a:endParaRPr lang="en-US"/>
            </a:p>
          </p:txBody>
        </p:sp>
        <p:sp>
          <p:nvSpPr>
            <p:cNvPr id="280604" name="Line 28"/>
            <p:cNvSpPr>
              <a:spLocks noChangeShapeType="1"/>
            </p:cNvSpPr>
            <p:nvPr/>
          </p:nvSpPr>
          <p:spPr bwMode="auto">
            <a:xfrm flipV="1">
              <a:off x="3775" y="1047"/>
              <a:ext cx="97" cy="169"/>
            </a:xfrm>
            <a:prstGeom prst="line">
              <a:avLst/>
            </a:prstGeom>
            <a:noFill/>
            <a:ln w="38100">
              <a:solidFill>
                <a:schemeClr val="tx1"/>
              </a:solidFill>
              <a:round/>
              <a:headEnd/>
              <a:tailEnd/>
            </a:ln>
            <a:effectLst/>
          </p:spPr>
          <p:txBody>
            <a:bodyPr wrap="none" anchor="ctr"/>
            <a:lstStyle/>
            <a:p>
              <a:endParaRPr lang="en-US"/>
            </a:p>
          </p:txBody>
        </p:sp>
        <p:sp>
          <p:nvSpPr>
            <p:cNvPr id="280605" name="Line 29"/>
            <p:cNvSpPr>
              <a:spLocks noChangeShapeType="1"/>
            </p:cNvSpPr>
            <p:nvPr/>
          </p:nvSpPr>
          <p:spPr bwMode="auto">
            <a:xfrm flipV="1">
              <a:off x="4477" y="1434"/>
              <a:ext cx="96" cy="49"/>
            </a:xfrm>
            <a:prstGeom prst="line">
              <a:avLst/>
            </a:prstGeom>
            <a:noFill/>
            <a:ln w="38100">
              <a:solidFill>
                <a:schemeClr val="tx1"/>
              </a:solidFill>
              <a:round/>
              <a:headEnd/>
              <a:tailEnd/>
            </a:ln>
            <a:effectLst/>
          </p:spPr>
          <p:txBody>
            <a:bodyPr wrap="none" anchor="ctr"/>
            <a:lstStyle/>
            <a:p>
              <a:endParaRPr lang="en-US"/>
            </a:p>
          </p:txBody>
        </p:sp>
        <p:sp>
          <p:nvSpPr>
            <p:cNvPr id="280618" name="Line 42"/>
            <p:cNvSpPr>
              <a:spLocks noChangeShapeType="1"/>
            </p:cNvSpPr>
            <p:nvPr/>
          </p:nvSpPr>
          <p:spPr bwMode="auto">
            <a:xfrm>
              <a:off x="4283" y="1870"/>
              <a:ext cx="218" cy="24"/>
            </a:xfrm>
            <a:prstGeom prst="line">
              <a:avLst/>
            </a:prstGeom>
            <a:noFill/>
            <a:ln w="38100">
              <a:solidFill>
                <a:schemeClr val="tx1"/>
              </a:solidFill>
              <a:round/>
              <a:headEnd/>
              <a:tailEnd/>
            </a:ln>
            <a:effectLst/>
          </p:spPr>
          <p:txBody>
            <a:bodyPr wrap="none" anchor="ctr"/>
            <a:lstStyle/>
            <a:p>
              <a:endParaRPr lang="en-US"/>
            </a:p>
          </p:txBody>
        </p:sp>
      </p:grpSp>
      <p:grpSp>
        <p:nvGrpSpPr>
          <p:cNvPr id="280623" name="Group 47"/>
          <p:cNvGrpSpPr>
            <a:grpSpLocks/>
          </p:cNvGrpSpPr>
          <p:nvPr/>
        </p:nvGrpSpPr>
        <p:grpSpPr bwMode="auto">
          <a:xfrm>
            <a:off x="6953250" y="1508125"/>
            <a:ext cx="1420813" cy="2112963"/>
            <a:chOff x="3896" y="950"/>
            <a:chExt cx="895" cy="1331"/>
          </a:xfrm>
        </p:grpSpPr>
        <p:sp>
          <p:nvSpPr>
            <p:cNvPr id="280613" name="Line 37"/>
            <p:cNvSpPr>
              <a:spLocks noChangeShapeType="1"/>
            </p:cNvSpPr>
            <p:nvPr/>
          </p:nvSpPr>
          <p:spPr bwMode="auto">
            <a:xfrm flipV="1">
              <a:off x="3896" y="950"/>
              <a:ext cx="145" cy="49"/>
            </a:xfrm>
            <a:prstGeom prst="line">
              <a:avLst/>
            </a:prstGeom>
            <a:noFill/>
            <a:ln w="38100">
              <a:solidFill>
                <a:schemeClr val="tx1"/>
              </a:solidFill>
              <a:round/>
              <a:headEnd/>
              <a:tailEnd/>
            </a:ln>
            <a:effectLst/>
          </p:spPr>
          <p:txBody>
            <a:bodyPr wrap="none" anchor="ctr"/>
            <a:lstStyle/>
            <a:p>
              <a:endParaRPr lang="en-US"/>
            </a:p>
          </p:txBody>
        </p:sp>
        <p:sp>
          <p:nvSpPr>
            <p:cNvPr id="280614" name="Line 38"/>
            <p:cNvSpPr>
              <a:spLocks noChangeShapeType="1"/>
            </p:cNvSpPr>
            <p:nvPr/>
          </p:nvSpPr>
          <p:spPr bwMode="auto">
            <a:xfrm>
              <a:off x="4549" y="1096"/>
              <a:ext cx="194" cy="0"/>
            </a:xfrm>
            <a:prstGeom prst="line">
              <a:avLst/>
            </a:prstGeom>
            <a:noFill/>
            <a:ln w="38100">
              <a:solidFill>
                <a:schemeClr val="tx1"/>
              </a:solidFill>
              <a:round/>
              <a:headEnd/>
              <a:tailEnd/>
            </a:ln>
            <a:effectLst/>
          </p:spPr>
          <p:txBody>
            <a:bodyPr wrap="none" anchor="ctr"/>
            <a:lstStyle/>
            <a:p>
              <a:endParaRPr lang="en-US"/>
            </a:p>
          </p:txBody>
        </p:sp>
        <p:sp>
          <p:nvSpPr>
            <p:cNvPr id="280615" name="Line 39"/>
            <p:cNvSpPr>
              <a:spLocks noChangeShapeType="1"/>
            </p:cNvSpPr>
            <p:nvPr/>
          </p:nvSpPr>
          <p:spPr bwMode="auto">
            <a:xfrm>
              <a:off x="4646" y="1410"/>
              <a:ext cx="97" cy="0"/>
            </a:xfrm>
            <a:prstGeom prst="line">
              <a:avLst/>
            </a:prstGeom>
            <a:noFill/>
            <a:ln w="38100">
              <a:solidFill>
                <a:schemeClr val="tx1"/>
              </a:solidFill>
              <a:round/>
              <a:headEnd/>
              <a:tailEnd/>
            </a:ln>
            <a:effectLst/>
          </p:spPr>
          <p:txBody>
            <a:bodyPr wrap="none" anchor="ctr"/>
            <a:lstStyle/>
            <a:p>
              <a:endParaRPr lang="en-US"/>
            </a:p>
          </p:txBody>
        </p:sp>
        <p:sp>
          <p:nvSpPr>
            <p:cNvPr id="280616" name="Line 40"/>
            <p:cNvSpPr>
              <a:spLocks noChangeShapeType="1"/>
            </p:cNvSpPr>
            <p:nvPr/>
          </p:nvSpPr>
          <p:spPr bwMode="auto">
            <a:xfrm>
              <a:off x="3896" y="1579"/>
              <a:ext cx="169" cy="170"/>
            </a:xfrm>
            <a:prstGeom prst="line">
              <a:avLst/>
            </a:prstGeom>
            <a:noFill/>
            <a:ln w="38100">
              <a:solidFill>
                <a:schemeClr val="tx1"/>
              </a:solidFill>
              <a:round/>
              <a:headEnd/>
              <a:tailEnd/>
            </a:ln>
            <a:effectLst/>
          </p:spPr>
          <p:txBody>
            <a:bodyPr wrap="none" anchor="ctr"/>
            <a:lstStyle/>
            <a:p>
              <a:endParaRPr lang="en-US"/>
            </a:p>
          </p:txBody>
        </p:sp>
        <p:sp>
          <p:nvSpPr>
            <p:cNvPr id="280617" name="Line 41"/>
            <p:cNvSpPr>
              <a:spLocks noChangeShapeType="1"/>
            </p:cNvSpPr>
            <p:nvPr/>
          </p:nvSpPr>
          <p:spPr bwMode="auto">
            <a:xfrm flipV="1">
              <a:off x="4162" y="2184"/>
              <a:ext cx="170" cy="97"/>
            </a:xfrm>
            <a:prstGeom prst="line">
              <a:avLst/>
            </a:prstGeom>
            <a:noFill/>
            <a:ln w="38100">
              <a:solidFill>
                <a:schemeClr val="tx1"/>
              </a:solidFill>
              <a:round/>
              <a:headEnd/>
              <a:tailEnd/>
            </a:ln>
            <a:effectLst/>
          </p:spPr>
          <p:txBody>
            <a:bodyPr wrap="none" anchor="ctr"/>
            <a:lstStyle/>
            <a:p>
              <a:endParaRPr lang="en-US"/>
            </a:p>
          </p:txBody>
        </p:sp>
        <p:sp>
          <p:nvSpPr>
            <p:cNvPr id="280619" name="Line 43"/>
            <p:cNvSpPr>
              <a:spLocks noChangeShapeType="1"/>
            </p:cNvSpPr>
            <p:nvPr/>
          </p:nvSpPr>
          <p:spPr bwMode="auto">
            <a:xfrm flipV="1">
              <a:off x="4573" y="1845"/>
              <a:ext cx="218" cy="49"/>
            </a:xfrm>
            <a:prstGeom prst="line">
              <a:avLst/>
            </a:prstGeom>
            <a:noFill/>
            <a:ln w="38100">
              <a:solidFill>
                <a:schemeClr val="tx1"/>
              </a:solidFill>
              <a:round/>
              <a:headEnd/>
              <a:tailEnd/>
            </a:ln>
            <a:effectLst/>
          </p:spPr>
          <p:txBody>
            <a:bodyPr wrap="none" anchor="ctr"/>
            <a:lstStyle/>
            <a:p>
              <a:endParaRPr lang="en-US"/>
            </a:p>
          </p:txBody>
        </p:sp>
      </p:grpSp>
      <p:sp>
        <p:nvSpPr>
          <p:cNvPr id="280578" name="Rectangle 2"/>
          <p:cNvSpPr>
            <a:spLocks noGrp="1" noChangeArrowheads="1"/>
          </p:cNvSpPr>
          <p:nvPr>
            <p:ph type="title"/>
          </p:nvPr>
        </p:nvSpPr>
        <p:spPr>
          <a:xfrm>
            <a:off x="533400" y="131763"/>
            <a:ext cx="7010400" cy="762000"/>
          </a:xfrm>
        </p:spPr>
        <p:txBody>
          <a:bodyPr/>
          <a:lstStyle/>
          <a:p>
            <a:r>
              <a:rPr lang="en-US" sz="2800" dirty="0" smtClean="0"/>
              <a:t>Client-Server </a:t>
            </a:r>
            <a:r>
              <a:rPr lang="en-US" sz="2800" dirty="0"/>
              <a:t>Architecture:</a:t>
            </a:r>
            <a:br>
              <a:rPr lang="en-US" sz="2800" dirty="0"/>
            </a:br>
            <a:r>
              <a:rPr lang="en-US" sz="2400" dirty="0">
                <a:solidFill>
                  <a:schemeClr val="hlink"/>
                </a:solidFill>
              </a:rPr>
              <a:t>False Dummies</a:t>
            </a:r>
          </a:p>
        </p:txBody>
      </p:sp>
      <p:sp>
        <p:nvSpPr>
          <p:cNvPr id="280579" name="Rectangle 3"/>
          <p:cNvSpPr>
            <a:spLocks noGrp="1" noChangeArrowheads="1"/>
          </p:cNvSpPr>
          <p:nvPr>
            <p:ph type="body" idx="1"/>
          </p:nvPr>
        </p:nvSpPr>
        <p:spPr>
          <a:xfrm>
            <a:off x="193675" y="1085850"/>
            <a:ext cx="5607050" cy="5391150"/>
          </a:xfrm>
        </p:spPr>
        <p:txBody>
          <a:bodyPr/>
          <a:lstStyle/>
          <a:p>
            <a:pPr>
              <a:buFont typeface="Wingdings" pitchFamily="2" charset="2"/>
              <a:buChar char="n"/>
            </a:pPr>
            <a:r>
              <a:rPr lang="en-US" b="0" dirty="0"/>
              <a:t>A user sends </a:t>
            </a:r>
            <a:r>
              <a:rPr lang="en-US" b="0" i="1" dirty="0">
                <a:solidFill>
                  <a:srgbClr val="CC0000"/>
                </a:solidFill>
              </a:rPr>
              <a:t>m</a:t>
            </a:r>
            <a:r>
              <a:rPr lang="en-US" b="0" dirty="0"/>
              <a:t> locations, only one of them is </a:t>
            </a:r>
            <a:r>
              <a:rPr lang="en-US" b="0" dirty="0" smtClean="0"/>
              <a:t>true while </a:t>
            </a:r>
            <a:r>
              <a:rPr lang="en-US" b="0" i="1" dirty="0">
                <a:solidFill>
                  <a:srgbClr val="CC0000"/>
                </a:solidFill>
              </a:rPr>
              <a:t>m-1</a:t>
            </a:r>
            <a:r>
              <a:rPr lang="en-US" b="0" dirty="0"/>
              <a:t> are false dummies</a:t>
            </a:r>
          </a:p>
          <a:p>
            <a:pPr>
              <a:buFont typeface="Wingdings" pitchFamily="2" charset="2"/>
              <a:buChar char="n"/>
            </a:pPr>
            <a:endParaRPr lang="en-US" b="0" dirty="0"/>
          </a:p>
          <a:p>
            <a:pPr>
              <a:buFont typeface="Wingdings" pitchFamily="2" charset="2"/>
              <a:buChar char="n"/>
            </a:pPr>
            <a:r>
              <a:rPr lang="en-US" b="0" dirty="0"/>
              <a:t>The server replies with a service for each received location</a:t>
            </a:r>
          </a:p>
          <a:p>
            <a:pPr>
              <a:buFont typeface="Wingdings" pitchFamily="2" charset="2"/>
              <a:buChar char="n"/>
            </a:pPr>
            <a:endParaRPr lang="en-US" b="0" dirty="0"/>
          </a:p>
          <a:p>
            <a:pPr>
              <a:buFont typeface="Wingdings" pitchFamily="2" charset="2"/>
              <a:buChar char="n"/>
            </a:pPr>
            <a:r>
              <a:rPr lang="en-US" b="0" dirty="0"/>
              <a:t>The user is the only one who knows the true location, and hence the true answer</a:t>
            </a:r>
          </a:p>
          <a:p>
            <a:pPr>
              <a:buFont typeface="Wingdings" pitchFamily="2" charset="2"/>
              <a:buChar char="n"/>
            </a:pPr>
            <a:endParaRPr lang="en-US" b="0" dirty="0"/>
          </a:p>
          <a:p>
            <a:pPr>
              <a:buFont typeface="Wingdings" pitchFamily="2" charset="2"/>
              <a:buChar char="n"/>
            </a:pPr>
            <a:r>
              <a:rPr lang="en-US" b="0" dirty="0"/>
              <a:t>Generating false dummies should follow a certain pattern similar to a user pattern but with different locations</a:t>
            </a:r>
          </a:p>
        </p:txBody>
      </p:sp>
      <p:grpSp>
        <p:nvGrpSpPr>
          <p:cNvPr id="280588" name="Group 12"/>
          <p:cNvGrpSpPr>
            <a:grpSpLocks/>
          </p:cNvGrpSpPr>
          <p:nvPr/>
        </p:nvGrpSpPr>
        <p:grpSpPr bwMode="auto">
          <a:xfrm>
            <a:off x="6530975" y="1644650"/>
            <a:ext cx="1339850" cy="1708150"/>
            <a:chOff x="3630" y="1071"/>
            <a:chExt cx="844" cy="1076"/>
          </a:xfrm>
        </p:grpSpPr>
        <p:sp>
          <p:nvSpPr>
            <p:cNvPr id="280580" name="Oval 4"/>
            <p:cNvSpPr>
              <a:spLocks noChangeAspect="1" noChangeArrowheads="1"/>
            </p:cNvSpPr>
            <p:nvPr/>
          </p:nvSpPr>
          <p:spPr bwMode="auto">
            <a:xfrm>
              <a:off x="3707" y="1225"/>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581" name="Oval 5"/>
            <p:cNvSpPr>
              <a:spLocks noChangeAspect="1" noChangeArrowheads="1"/>
            </p:cNvSpPr>
            <p:nvPr/>
          </p:nvSpPr>
          <p:spPr bwMode="auto">
            <a:xfrm>
              <a:off x="4211" y="1870"/>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582" name="Oval 6"/>
            <p:cNvSpPr>
              <a:spLocks noChangeAspect="1" noChangeArrowheads="1"/>
            </p:cNvSpPr>
            <p:nvPr/>
          </p:nvSpPr>
          <p:spPr bwMode="auto">
            <a:xfrm>
              <a:off x="3630" y="1676"/>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584" name="Oval 8"/>
            <p:cNvSpPr>
              <a:spLocks noChangeAspect="1" noChangeArrowheads="1"/>
            </p:cNvSpPr>
            <p:nvPr/>
          </p:nvSpPr>
          <p:spPr bwMode="auto">
            <a:xfrm>
              <a:off x="4211" y="1071"/>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585" name="Oval 9"/>
            <p:cNvSpPr>
              <a:spLocks noChangeAspect="1" noChangeArrowheads="1"/>
            </p:cNvSpPr>
            <p:nvPr/>
          </p:nvSpPr>
          <p:spPr bwMode="auto">
            <a:xfrm>
              <a:off x="3896" y="2063"/>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587" name="Oval 11"/>
            <p:cNvSpPr>
              <a:spLocks noChangeAspect="1" noChangeArrowheads="1"/>
            </p:cNvSpPr>
            <p:nvPr/>
          </p:nvSpPr>
          <p:spPr bwMode="auto">
            <a:xfrm>
              <a:off x="4380" y="1483"/>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grpSp>
      <p:grpSp>
        <p:nvGrpSpPr>
          <p:cNvPr id="280620" name="Group 44"/>
          <p:cNvGrpSpPr>
            <a:grpSpLocks/>
          </p:cNvGrpSpPr>
          <p:nvPr/>
        </p:nvGrpSpPr>
        <p:grpSpPr bwMode="auto">
          <a:xfrm>
            <a:off x="6838950" y="1585913"/>
            <a:ext cx="1300163" cy="2130425"/>
            <a:chOff x="3824" y="999"/>
            <a:chExt cx="819" cy="1342"/>
          </a:xfrm>
        </p:grpSpPr>
        <p:sp>
          <p:nvSpPr>
            <p:cNvPr id="280591" name="Oval 15"/>
            <p:cNvSpPr>
              <a:spLocks noChangeAspect="1" noChangeArrowheads="1"/>
            </p:cNvSpPr>
            <p:nvPr/>
          </p:nvSpPr>
          <p:spPr bwMode="auto">
            <a:xfrm>
              <a:off x="3824" y="999"/>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592" name="Oval 16"/>
            <p:cNvSpPr>
              <a:spLocks noChangeAspect="1" noChangeArrowheads="1"/>
            </p:cNvSpPr>
            <p:nvPr/>
          </p:nvSpPr>
          <p:spPr bwMode="auto">
            <a:xfrm>
              <a:off x="4480" y="1859"/>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593" name="Oval 17"/>
            <p:cNvSpPr>
              <a:spLocks noChangeAspect="1" noChangeArrowheads="1"/>
            </p:cNvSpPr>
            <p:nvPr/>
          </p:nvSpPr>
          <p:spPr bwMode="auto">
            <a:xfrm>
              <a:off x="3848" y="1555"/>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594" name="Oval 18"/>
            <p:cNvSpPr>
              <a:spLocks noChangeAspect="1" noChangeArrowheads="1"/>
            </p:cNvSpPr>
            <p:nvPr/>
          </p:nvSpPr>
          <p:spPr bwMode="auto">
            <a:xfrm>
              <a:off x="4480" y="1060"/>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595" name="Oval 19"/>
            <p:cNvSpPr>
              <a:spLocks noChangeAspect="1" noChangeArrowheads="1"/>
            </p:cNvSpPr>
            <p:nvPr/>
          </p:nvSpPr>
          <p:spPr bwMode="auto">
            <a:xfrm>
              <a:off x="4090" y="2257"/>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596" name="Oval 20"/>
            <p:cNvSpPr>
              <a:spLocks noChangeAspect="1" noChangeArrowheads="1"/>
            </p:cNvSpPr>
            <p:nvPr/>
          </p:nvSpPr>
          <p:spPr bwMode="auto">
            <a:xfrm>
              <a:off x="4549" y="1386"/>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grpSp>
      <p:grpSp>
        <p:nvGrpSpPr>
          <p:cNvPr id="280621" name="Group 45"/>
          <p:cNvGrpSpPr>
            <a:grpSpLocks/>
          </p:cNvGrpSpPr>
          <p:nvPr/>
        </p:nvGrpSpPr>
        <p:grpSpPr bwMode="auto">
          <a:xfrm>
            <a:off x="7183438" y="1393825"/>
            <a:ext cx="1306512" cy="2092325"/>
            <a:chOff x="4041" y="878"/>
            <a:chExt cx="823" cy="1318"/>
          </a:xfrm>
        </p:grpSpPr>
        <p:sp>
          <p:nvSpPr>
            <p:cNvPr id="280607" name="Oval 31"/>
            <p:cNvSpPr>
              <a:spLocks noChangeAspect="1" noChangeArrowheads="1"/>
            </p:cNvSpPr>
            <p:nvPr/>
          </p:nvSpPr>
          <p:spPr bwMode="auto">
            <a:xfrm>
              <a:off x="4041" y="878"/>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608" name="Oval 32"/>
            <p:cNvSpPr>
              <a:spLocks noChangeAspect="1" noChangeArrowheads="1"/>
            </p:cNvSpPr>
            <p:nvPr/>
          </p:nvSpPr>
          <p:spPr bwMode="auto">
            <a:xfrm>
              <a:off x="4770" y="1797"/>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609" name="Oval 33"/>
            <p:cNvSpPr>
              <a:spLocks noChangeAspect="1" noChangeArrowheads="1"/>
            </p:cNvSpPr>
            <p:nvPr/>
          </p:nvSpPr>
          <p:spPr bwMode="auto">
            <a:xfrm>
              <a:off x="4044" y="1725"/>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610" name="Oval 34"/>
            <p:cNvSpPr>
              <a:spLocks noChangeAspect="1" noChangeArrowheads="1"/>
            </p:cNvSpPr>
            <p:nvPr/>
          </p:nvSpPr>
          <p:spPr bwMode="auto">
            <a:xfrm>
              <a:off x="4719" y="1047"/>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611" name="Oval 35"/>
            <p:cNvSpPr>
              <a:spLocks noChangeAspect="1" noChangeArrowheads="1"/>
            </p:cNvSpPr>
            <p:nvPr/>
          </p:nvSpPr>
          <p:spPr bwMode="auto">
            <a:xfrm>
              <a:off x="4310" y="2112"/>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0612" name="Oval 36"/>
            <p:cNvSpPr>
              <a:spLocks noChangeAspect="1" noChangeArrowheads="1"/>
            </p:cNvSpPr>
            <p:nvPr/>
          </p:nvSpPr>
          <p:spPr bwMode="auto">
            <a:xfrm>
              <a:off x="4743" y="1362"/>
              <a:ext cx="94" cy="84"/>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grpSp>
      <p:sp>
        <p:nvSpPr>
          <p:cNvPr id="280624" name="Rectangle 48"/>
          <p:cNvSpPr>
            <a:spLocks noChangeArrowheads="1"/>
          </p:cNvSpPr>
          <p:nvPr/>
        </p:nvSpPr>
        <p:spPr bwMode="auto">
          <a:xfrm>
            <a:off x="6376988" y="4235450"/>
            <a:ext cx="2111375" cy="768350"/>
          </a:xfrm>
          <a:prstGeom prst="rect">
            <a:avLst/>
          </a:prstGeom>
          <a:solidFill>
            <a:srgbClr val="FFCC00"/>
          </a:solidFill>
          <a:ln w="38100" algn="ctr">
            <a:solidFill>
              <a:srgbClr val="A50021"/>
            </a:solidFill>
            <a:miter lim="800000"/>
            <a:headEnd/>
            <a:tailEnd/>
          </a:ln>
          <a:effectLst/>
        </p:spPr>
        <p:txBody>
          <a:bodyPr wrap="none" anchor="ctr"/>
          <a:lstStyle/>
          <a:p>
            <a:endParaRPr lang="en-US"/>
          </a:p>
        </p:txBody>
      </p:sp>
      <p:sp>
        <p:nvSpPr>
          <p:cNvPr id="280625" name="AutoShape 49"/>
          <p:cNvSpPr>
            <a:spLocks noChangeArrowheads="1"/>
          </p:cNvSpPr>
          <p:nvPr/>
        </p:nvSpPr>
        <p:spPr bwMode="auto">
          <a:xfrm>
            <a:off x="6146800" y="1163638"/>
            <a:ext cx="2457450" cy="2611437"/>
          </a:xfrm>
          <a:prstGeom prst="roundRect">
            <a:avLst>
              <a:gd name="adj" fmla="val 16667"/>
            </a:avLst>
          </a:prstGeom>
          <a:noFill/>
          <a:ln w="12700" algn="ctr">
            <a:solidFill>
              <a:schemeClr val="tx1"/>
            </a:solidFill>
            <a:prstDash val="dash"/>
            <a:round/>
            <a:headEnd/>
            <a:tailEnd/>
          </a:ln>
          <a:effectLst/>
        </p:spPr>
        <p:txBody>
          <a:bodyPr wrap="none" anchor="ctr"/>
          <a:lstStyle/>
          <a:p>
            <a:endParaRPr lang="en-US"/>
          </a:p>
        </p:txBody>
      </p:sp>
      <p:sp>
        <p:nvSpPr>
          <p:cNvPr id="280626" name="Text Box 50"/>
          <p:cNvSpPr txBox="1">
            <a:spLocks noChangeArrowheads="1"/>
          </p:cNvSpPr>
          <p:nvPr/>
        </p:nvSpPr>
        <p:spPr bwMode="auto">
          <a:xfrm>
            <a:off x="6607175" y="4351338"/>
            <a:ext cx="1881188" cy="579437"/>
          </a:xfrm>
          <a:prstGeom prst="rect">
            <a:avLst/>
          </a:prstGeom>
          <a:noFill/>
          <a:ln w="38100" algn="ctr">
            <a:noFill/>
            <a:miter lim="800000"/>
            <a:headEnd/>
            <a:tailEnd/>
          </a:ln>
          <a:effectLst/>
        </p:spPr>
        <p:txBody>
          <a:bodyPr>
            <a:spAutoFit/>
          </a:bodyPr>
          <a:lstStyle/>
          <a:p>
            <a:pPr>
              <a:spcBef>
                <a:spcPct val="50000"/>
              </a:spcBef>
            </a:pPr>
            <a:r>
              <a:rPr lang="en-US" sz="3200" b="1">
                <a:solidFill>
                  <a:srgbClr val="A50021"/>
                </a:solidFill>
                <a:latin typeface="Times New Roman" pitchFamily="18" charset="0"/>
              </a:rPr>
              <a:t>Server</a:t>
            </a:r>
          </a:p>
        </p:txBody>
      </p:sp>
      <p:sp>
        <p:nvSpPr>
          <p:cNvPr id="280627" name="Line 51"/>
          <p:cNvSpPr>
            <a:spLocks noChangeShapeType="1"/>
          </p:cNvSpPr>
          <p:nvPr/>
        </p:nvSpPr>
        <p:spPr bwMode="auto">
          <a:xfrm>
            <a:off x="7413625" y="3775075"/>
            <a:ext cx="0" cy="460375"/>
          </a:xfrm>
          <a:prstGeom prst="line">
            <a:avLst/>
          </a:prstGeom>
          <a:noFill/>
          <a:ln w="38100">
            <a:solidFill>
              <a:schemeClr val="tx1"/>
            </a:solidFill>
            <a:round/>
            <a:headEnd/>
            <a:tailEnd type="triangle" w="med" len="med"/>
          </a:ln>
          <a:effectLst/>
        </p:spPr>
        <p:txBody>
          <a:bodyPr wrap="none" anchor="ctr"/>
          <a:lstStyle/>
          <a:p>
            <a:endParaRPr lang="en-US"/>
          </a:p>
        </p:txBody>
      </p:sp>
      <p:sp>
        <p:nvSpPr>
          <p:cNvPr id="280628" name="Line 52"/>
          <p:cNvSpPr>
            <a:spLocks noChangeShapeType="1"/>
          </p:cNvSpPr>
          <p:nvPr/>
        </p:nvSpPr>
        <p:spPr bwMode="auto">
          <a:xfrm>
            <a:off x="7453313" y="5003800"/>
            <a:ext cx="0" cy="460375"/>
          </a:xfrm>
          <a:prstGeom prst="line">
            <a:avLst/>
          </a:prstGeom>
          <a:noFill/>
          <a:ln w="38100">
            <a:solidFill>
              <a:schemeClr val="tx1"/>
            </a:solidFill>
            <a:round/>
            <a:headEnd/>
            <a:tailEnd type="triangle" w="med" len="med"/>
          </a:ln>
          <a:effectLst/>
        </p:spPr>
        <p:txBody>
          <a:bodyPr wrap="none" anchor="ctr"/>
          <a:lstStyle/>
          <a:p>
            <a:endParaRPr lang="en-US"/>
          </a:p>
        </p:txBody>
      </p:sp>
      <p:sp>
        <p:nvSpPr>
          <p:cNvPr id="280629" name="Text Box 53"/>
          <p:cNvSpPr txBox="1">
            <a:spLocks noChangeArrowheads="1"/>
          </p:cNvSpPr>
          <p:nvPr/>
        </p:nvSpPr>
        <p:spPr bwMode="auto">
          <a:xfrm>
            <a:off x="5840413" y="5426075"/>
            <a:ext cx="3263900" cy="822325"/>
          </a:xfrm>
          <a:prstGeom prst="rect">
            <a:avLst/>
          </a:prstGeom>
          <a:noFill/>
          <a:ln w="38100" algn="ctr">
            <a:noFill/>
            <a:miter lim="800000"/>
            <a:headEnd/>
            <a:tailEnd/>
          </a:ln>
          <a:effectLst/>
        </p:spPr>
        <p:txBody>
          <a:bodyPr>
            <a:spAutoFit/>
          </a:bodyPr>
          <a:lstStyle/>
          <a:p>
            <a:pPr>
              <a:spcBef>
                <a:spcPct val="50000"/>
              </a:spcBef>
            </a:pPr>
            <a:r>
              <a:rPr lang="en-US">
                <a:solidFill>
                  <a:srgbClr val="A50021"/>
                </a:solidFill>
                <a:latin typeface="Times New Roman" pitchFamily="18" charset="0"/>
              </a:rPr>
              <a:t>A separate answer for each received location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05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280588"/>
                                        </p:tgtEl>
                                        <p:attrNameLst>
                                          <p:attrName>style.opacity</p:attrName>
                                        </p:attrNameLst>
                                      </p:cBhvr>
                                      <p:to>
                                        <p:strVal val="0.25"/>
                                      </p:to>
                                    </p:set>
                                    <p:animEffect filter="image" prLst="opacity: 0.25">
                                      <p:cBhvr rctx="IE">
                                        <p:cTn id="11" dur="indefinite"/>
                                        <p:tgtEl>
                                          <p:spTgt spid="280588"/>
                                        </p:tgtEl>
                                      </p:cBhvr>
                                    </p:animEffec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28062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806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rctx="PPT">
                                        <p:cTn id="21" dur="indefinite"/>
                                        <p:tgtEl>
                                          <p:spTgt spid="280588"/>
                                        </p:tgtEl>
                                        <p:attrNameLst>
                                          <p:attrName>style.opacity</p:attrName>
                                        </p:attrNameLst>
                                      </p:cBhvr>
                                      <p:to>
                                        <p:strVal val="0.1"/>
                                      </p:to>
                                    </p:set>
                                    <p:animEffect filter="image" prLst="opacity: 0.1">
                                      <p:cBhvr rctx="IE">
                                        <p:cTn id="22" dur="indefinite"/>
                                        <p:tgtEl>
                                          <p:spTgt spid="280588"/>
                                        </p:tgtEl>
                                      </p:cBhvr>
                                    </p:animEffect>
                                  </p:childTnLst>
                                </p:cTn>
                              </p:par>
                              <p:par>
                                <p:cTn id="23" presetID="9" presetClass="emph" presetSubtype="0" nodeType="withEffect">
                                  <p:stCondLst>
                                    <p:cond delay="0"/>
                                  </p:stCondLst>
                                  <p:childTnLst>
                                    <p:set>
                                      <p:cBhvr rctx="PPT">
                                        <p:cTn id="24" dur="indefinite"/>
                                        <p:tgtEl>
                                          <p:spTgt spid="280622"/>
                                        </p:tgtEl>
                                        <p:attrNameLst>
                                          <p:attrName>style.opacity</p:attrName>
                                        </p:attrNameLst>
                                      </p:cBhvr>
                                      <p:to>
                                        <p:strVal val="0.25"/>
                                      </p:to>
                                    </p:set>
                                    <p:animEffect filter="image" prLst="opacity: 0.25">
                                      <p:cBhvr rctx="IE">
                                        <p:cTn id="25" dur="indefinite"/>
                                        <p:tgtEl>
                                          <p:spTgt spid="280622"/>
                                        </p:tgtEl>
                                      </p:cBhvr>
                                    </p:animEffect>
                                  </p:childTnLst>
                                </p:cTn>
                              </p:par>
                              <p:par>
                                <p:cTn id="26" presetID="9" presetClass="emph" presetSubtype="0" nodeType="withEffect">
                                  <p:stCondLst>
                                    <p:cond delay="0"/>
                                  </p:stCondLst>
                                  <p:childTnLst>
                                    <p:set>
                                      <p:cBhvr rctx="PPT">
                                        <p:cTn id="27" dur="indefinite"/>
                                        <p:tgtEl>
                                          <p:spTgt spid="280620"/>
                                        </p:tgtEl>
                                        <p:attrNameLst>
                                          <p:attrName>style.opacity</p:attrName>
                                        </p:attrNameLst>
                                      </p:cBhvr>
                                      <p:to>
                                        <p:strVal val="0.25"/>
                                      </p:to>
                                    </p:set>
                                    <p:animEffect filter="image" prLst="opacity: 0.25">
                                      <p:cBhvr rctx="IE">
                                        <p:cTn id="28" dur="indefinite"/>
                                        <p:tgtEl>
                                          <p:spTgt spid="280620"/>
                                        </p:tgtEl>
                                      </p:cBhvr>
                                    </p:animEffec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28062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280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a:spLocks noGrp="1"/>
          </p:cNvSpPr>
          <p:nvPr>
            <p:ph type="sldNum" sz="quarter" idx="10"/>
          </p:nvPr>
        </p:nvSpPr>
        <p:spPr/>
        <p:txBody>
          <a:bodyPr/>
          <a:lstStyle/>
          <a:p>
            <a:fld id="{E5330D67-2F02-4A0E-BB3E-F9E26800688A}" type="slidenum">
              <a:rPr lang="en-US" altLang="ko-KR"/>
              <a:pPr/>
              <a:t>47</a:t>
            </a:fld>
            <a:endParaRPr lang="en-US" altLang="ko-KR"/>
          </a:p>
        </p:txBody>
      </p:sp>
      <p:sp>
        <p:nvSpPr>
          <p:cNvPr id="54" name="Date Placeholder 4"/>
          <p:cNvSpPr>
            <a:spLocks noGrp="1"/>
          </p:cNvSpPr>
          <p:nvPr>
            <p:ph type="dt" sz="half" idx="11"/>
          </p:nvPr>
        </p:nvSpPr>
        <p:spPr/>
        <p:txBody>
          <a:bodyPr/>
          <a:lstStyle/>
          <a:p>
            <a:r>
              <a:rPr lang="en-US"/>
              <a:t>Tutorial: ICDM 2008</a:t>
            </a:r>
            <a:endParaRPr lang="en-US" altLang="ko-KR"/>
          </a:p>
        </p:txBody>
      </p:sp>
      <p:sp>
        <p:nvSpPr>
          <p:cNvPr id="55" name="Footer Placeholder 5"/>
          <p:cNvSpPr>
            <a:spLocks noGrp="1"/>
          </p:cNvSpPr>
          <p:nvPr>
            <p:ph type="ftr" sz="quarter" idx="12"/>
          </p:nvPr>
        </p:nvSpPr>
        <p:spPr/>
        <p:txBody>
          <a:bodyPr/>
          <a:lstStyle/>
          <a:p>
            <a:r>
              <a:rPr lang="en-US" altLang="ko-KR"/>
              <a:t>Mohamed F. Mokbel</a:t>
            </a:r>
          </a:p>
        </p:txBody>
      </p:sp>
      <p:grpSp>
        <p:nvGrpSpPr>
          <p:cNvPr id="281658" name="Group 58"/>
          <p:cNvGrpSpPr>
            <a:grpSpLocks/>
          </p:cNvGrpSpPr>
          <p:nvPr/>
        </p:nvGrpSpPr>
        <p:grpSpPr bwMode="auto">
          <a:xfrm>
            <a:off x="5916613" y="3467100"/>
            <a:ext cx="2573337" cy="844550"/>
            <a:chOff x="3412" y="1773"/>
            <a:chExt cx="1621" cy="532"/>
          </a:xfrm>
        </p:grpSpPr>
        <p:sp>
          <p:nvSpPr>
            <p:cNvPr id="281636" name="Rectangle 36"/>
            <p:cNvSpPr>
              <a:spLocks noChangeArrowheads="1"/>
            </p:cNvSpPr>
            <p:nvPr/>
          </p:nvSpPr>
          <p:spPr bwMode="auto">
            <a:xfrm>
              <a:off x="3412" y="1773"/>
              <a:ext cx="72" cy="97"/>
            </a:xfrm>
            <a:prstGeom prst="rect">
              <a:avLst/>
            </a:prstGeom>
            <a:solidFill>
              <a:schemeClr val="tx1"/>
            </a:solidFill>
            <a:ln w="38100" algn="ctr">
              <a:solidFill>
                <a:schemeClr val="tx1"/>
              </a:solidFill>
              <a:miter lim="800000"/>
              <a:headEnd/>
              <a:tailEnd/>
            </a:ln>
            <a:effectLst/>
          </p:spPr>
          <p:txBody>
            <a:bodyPr wrap="none" anchor="ctr"/>
            <a:lstStyle/>
            <a:p>
              <a:endParaRPr lang="en-US"/>
            </a:p>
          </p:txBody>
        </p:sp>
        <p:sp>
          <p:nvSpPr>
            <p:cNvPr id="281653" name="Line 53"/>
            <p:cNvSpPr>
              <a:spLocks noChangeShapeType="1"/>
            </p:cNvSpPr>
            <p:nvPr/>
          </p:nvSpPr>
          <p:spPr bwMode="auto">
            <a:xfrm>
              <a:off x="3485" y="1845"/>
              <a:ext cx="580" cy="460"/>
            </a:xfrm>
            <a:prstGeom prst="line">
              <a:avLst/>
            </a:prstGeom>
            <a:noFill/>
            <a:ln w="12700">
              <a:solidFill>
                <a:schemeClr val="tx1"/>
              </a:solidFill>
              <a:round/>
              <a:headEnd/>
              <a:tailEnd/>
            </a:ln>
            <a:effectLst/>
          </p:spPr>
          <p:txBody>
            <a:bodyPr wrap="none" anchor="ctr"/>
            <a:lstStyle/>
            <a:p>
              <a:endParaRPr lang="en-US"/>
            </a:p>
          </p:txBody>
        </p:sp>
        <p:sp>
          <p:nvSpPr>
            <p:cNvPr id="281654" name="Line 54"/>
            <p:cNvSpPr>
              <a:spLocks noChangeShapeType="1"/>
            </p:cNvSpPr>
            <p:nvPr/>
          </p:nvSpPr>
          <p:spPr bwMode="auto">
            <a:xfrm>
              <a:off x="3485" y="1821"/>
              <a:ext cx="919" cy="218"/>
            </a:xfrm>
            <a:prstGeom prst="line">
              <a:avLst/>
            </a:prstGeom>
            <a:noFill/>
            <a:ln w="12700">
              <a:solidFill>
                <a:schemeClr val="tx1"/>
              </a:solidFill>
              <a:round/>
              <a:headEnd/>
              <a:tailEnd/>
            </a:ln>
            <a:effectLst/>
          </p:spPr>
          <p:txBody>
            <a:bodyPr wrap="none" anchor="ctr"/>
            <a:lstStyle/>
            <a:p>
              <a:endParaRPr lang="en-US"/>
            </a:p>
          </p:txBody>
        </p:sp>
        <p:sp>
          <p:nvSpPr>
            <p:cNvPr id="281655" name="Line 55"/>
            <p:cNvSpPr>
              <a:spLocks noChangeShapeType="1"/>
            </p:cNvSpPr>
            <p:nvPr/>
          </p:nvSpPr>
          <p:spPr bwMode="auto">
            <a:xfrm>
              <a:off x="3461" y="1797"/>
              <a:ext cx="1258" cy="48"/>
            </a:xfrm>
            <a:prstGeom prst="line">
              <a:avLst/>
            </a:prstGeom>
            <a:noFill/>
            <a:ln w="12700">
              <a:solidFill>
                <a:schemeClr val="tx1"/>
              </a:solidFill>
              <a:round/>
              <a:headEnd/>
              <a:tailEnd/>
            </a:ln>
            <a:effectLst/>
          </p:spPr>
          <p:txBody>
            <a:bodyPr wrap="none" anchor="ctr"/>
            <a:lstStyle/>
            <a:p>
              <a:endParaRPr lang="en-US"/>
            </a:p>
          </p:txBody>
        </p:sp>
        <p:sp>
          <p:nvSpPr>
            <p:cNvPr id="281656" name="Line 56"/>
            <p:cNvSpPr>
              <a:spLocks noChangeShapeType="1"/>
            </p:cNvSpPr>
            <p:nvPr/>
          </p:nvSpPr>
          <p:spPr bwMode="auto">
            <a:xfrm>
              <a:off x="3485" y="1797"/>
              <a:ext cx="1548" cy="315"/>
            </a:xfrm>
            <a:prstGeom prst="line">
              <a:avLst/>
            </a:prstGeom>
            <a:noFill/>
            <a:ln w="12700">
              <a:solidFill>
                <a:schemeClr val="tx1"/>
              </a:solidFill>
              <a:round/>
              <a:headEnd/>
              <a:tailEnd/>
            </a:ln>
            <a:effectLst/>
          </p:spPr>
          <p:txBody>
            <a:bodyPr wrap="none" anchor="ctr"/>
            <a:lstStyle/>
            <a:p>
              <a:endParaRPr lang="en-US"/>
            </a:p>
          </p:txBody>
        </p:sp>
      </p:grpSp>
      <p:grpSp>
        <p:nvGrpSpPr>
          <p:cNvPr id="281657" name="Group 57"/>
          <p:cNvGrpSpPr>
            <a:grpSpLocks/>
          </p:cNvGrpSpPr>
          <p:nvPr/>
        </p:nvGrpSpPr>
        <p:grpSpPr bwMode="auto">
          <a:xfrm>
            <a:off x="6953250" y="2622550"/>
            <a:ext cx="1881188" cy="1651000"/>
            <a:chOff x="4065" y="1241"/>
            <a:chExt cx="1185" cy="1040"/>
          </a:xfrm>
        </p:grpSpPr>
        <p:sp>
          <p:nvSpPr>
            <p:cNvPr id="281635" name="Rectangle 35"/>
            <p:cNvSpPr>
              <a:spLocks noChangeArrowheads="1"/>
            </p:cNvSpPr>
            <p:nvPr/>
          </p:nvSpPr>
          <p:spPr bwMode="auto">
            <a:xfrm>
              <a:off x="5178" y="1241"/>
              <a:ext cx="72" cy="97"/>
            </a:xfrm>
            <a:prstGeom prst="rect">
              <a:avLst/>
            </a:prstGeom>
            <a:solidFill>
              <a:schemeClr val="tx1"/>
            </a:solidFill>
            <a:ln w="38100" algn="ctr">
              <a:solidFill>
                <a:schemeClr val="tx1"/>
              </a:solidFill>
              <a:miter lim="800000"/>
              <a:headEnd/>
              <a:tailEnd/>
            </a:ln>
            <a:effectLst/>
          </p:spPr>
          <p:txBody>
            <a:bodyPr wrap="none" anchor="ctr"/>
            <a:lstStyle/>
            <a:p>
              <a:endParaRPr lang="en-US"/>
            </a:p>
          </p:txBody>
        </p:sp>
        <p:sp>
          <p:nvSpPr>
            <p:cNvPr id="281649" name="Line 49"/>
            <p:cNvSpPr>
              <a:spLocks noChangeShapeType="1"/>
            </p:cNvSpPr>
            <p:nvPr/>
          </p:nvSpPr>
          <p:spPr bwMode="auto">
            <a:xfrm flipH="1">
              <a:off x="5055" y="1335"/>
              <a:ext cx="144" cy="749"/>
            </a:xfrm>
            <a:prstGeom prst="line">
              <a:avLst/>
            </a:prstGeom>
            <a:noFill/>
            <a:ln w="12700">
              <a:solidFill>
                <a:schemeClr val="tx1"/>
              </a:solidFill>
              <a:round/>
              <a:headEnd/>
              <a:tailEnd/>
            </a:ln>
            <a:effectLst/>
          </p:spPr>
          <p:txBody>
            <a:bodyPr wrap="none" anchor="ctr"/>
            <a:lstStyle/>
            <a:p>
              <a:endParaRPr lang="en-US"/>
            </a:p>
          </p:txBody>
        </p:sp>
        <p:sp>
          <p:nvSpPr>
            <p:cNvPr id="281650" name="Line 50"/>
            <p:cNvSpPr>
              <a:spLocks noChangeShapeType="1"/>
            </p:cNvSpPr>
            <p:nvPr/>
          </p:nvSpPr>
          <p:spPr bwMode="auto">
            <a:xfrm flipH="1">
              <a:off x="4767" y="1313"/>
              <a:ext cx="435" cy="532"/>
            </a:xfrm>
            <a:prstGeom prst="line">
              <a:avLst/>
            </a:prstGeom>
            <a:noFill/>
            <a:ln w="12700">
              <a:solidFill>
                <a:schemeClr val="tx1"/>
              </a:solidFill>
              <a:round/>
              <a:headEnd/>
              <a:tailEnd/>
            </a:ln>
            <a:effectLst/>
          </p:spPr>
          <p:txBody>
            <a:bodyPr wrap="none" anchor="ctr"/>
            <a:lstStyle/>
            <a:p>
              <a:endParaRPr lang="en-US"/>
            </a:p>
          </p:txBody>
        </p:sp>
        <p:sp>
          <p:nvSpPr>
            <p:cNvPr id="281651" name="Line 51"/>
            <p:cNvSpPr>
              <a:spLocks noChangeShapeType="1"/>
            </p:cNvSpPr>
            <p:nvPr/>
          </p:nvSpPr>
          <p:spPr bwMode="auto">
            <a:xfrm flipH="1">
              <a:off x="4428" y="1313"/>
              <a:ext cx="774" cy="726"/>
            </a:xfrm>
            <a:prstGeom prst="line">
              <a:avLst/>
            </a:prstGeom>
            <a:noFill/>
            <a:ln w="12700">
              <a:solidFill>
                <a:schemeClr val="tx1"/>
              </a:solidFill>
              <a:round/>
              <a:headEnd/>
              <a:tailEnd/>
            </a:ln>
            <a:effectLst/>
          </p:spPr>
          <p:txBody>
            <a:bodyPr wrap="none" anchor="ctr"/>
            <a:lstStyle/>
            <a:p>
              <a:endParaRPr lang="en-US"/>
            </a:p>
          </p:txBody>
        </p:sp>
        <p:sp>
          <p:nvSpPr>
            <p:cNvPr id="281652" name="Line 52"/>
            <p:cNvSpPr>
              <a:spLocks noChangeShapeType="1"/>
            </p:cNvSpPr>
            <p:nvPr/>
          </p:nvSpPr>
          <p:spPr bwMode="auto">
            <a:xfrm flipH="1">
              <a:off x="4065" y="1313"/>
              <a:ext cx="1137" cy="968"/>
            </a:xfrm>
            <a:prstGeom prst="line">
              <a:avLst/>
            </a:prstGeom>
            <a:noFill/>
            <a:ln w="12700">
              <a:solidFill>
                <a:schemeClr val="tx1"/>
              </a:solidFill>
              <a:round/>
              <a:headEnd/>
              <a:tailEnd/>
            </a:ln>
            <a:effectLst/>
          </p:spPr>
          <p:txBody>
            <a:bodyPr wrap="none" anchor="ctr"/>
            <a:lstStyle/>
            <a:p>
              <a:endParaRPr lang="en-US"/>
            </a:p>
          </p:txBody>
        </p:sp>
      </p:grpSp>
      <p:grpSp>
        <p:nvGrpSpPr>
          <p:cNvPr id="281648" name="Group 48"/>
          <p:cNvGrpSpPr>
            <a:grpSpLocks/>
          </p:cNvGrpSpPr>
          <p:nvPr/>
        </p:nvGrpSpPr>
        <p:grpSpPr bwMode="auto">
          <a:xfrm>
            <a:off x="6992938" y="3659188"/>
            <a:ext cx="1541462" cy="1344612"/>
            <a:chOff x="4090" y="1894"/>
            <a:chExt cx="971" cy="847"/>
          </a:xfrm>
        </p:grpSpPr>
        <p:sp>
          <p:nvSpPr>
            <p:cNvPr id="281634" name="Rectangle 34"/>
            <p:cNvSpPr>
              <a:spLocks noChangeArrowheads="1"/>
            </p:cNvSpPr>
            <p:nvPr/>
          </p:nvSpPr>
          <p:spPr bwMode="auto">
            <a:xfrm>
              <a:off x="4937" y="2644"/>
              <a:ext cx="72" cy="97"/>
            </a:xfrm>
            <a:prstGeom prst="rect">
              <a:avLst/>
            </a:prstGeom>
            <a:solidFill>
              <a:schemeClr val="tx1"/>
            </a:solidFill>
            <a:ln w="38100" algn="ctr">
              <a:solidFill>
                <a:schemeClr val="tx1"/>
              </a:solidFill>
              <a:miter lim="800000"/>
              <a:headEnd/>
              <a:tailEnd/>
            </a:ln>
            <a:effectLst/>
          </p:spPr>
          <p:txBody>
            <a:bodyPr wrap="none" anchor="ctr"/>
            <a:lstStyle/>
            <a:p>
              <a:endParaRPr lang="en-US"/>
            </a:p>
          </p:txBody>
        </p:sp>
        <p:sp>
          <p:nvSpPr>
            <p:cNvPr id="281644" name="Line 44"/>
            <p:cNvSpPr>
              <a:spLocks noChangeShapeType="1"/>
            </p:cNvSpPr>
            <p:nvPr/>
          </p:nvSpPr>
          <p:spPr bwMode="auto">
            <a:xfrm flipV="1">
              <a:off x="4986" y="2136"/>
              <a:ext cx="75" cy="530"/>
            </a:xfrm>
            <a:prstGeom prst="line">
              <a:avLst/>
            </a:prstGeom>
            <a:noFill/>
            <a:ln w="12700">
              <a:solidFill>
                <a:schemeClr val="tx1"/>
              </a:solidFill>
              <a:round/>
              <a:headEnd/>
              <a:tailEnd/>
            </a:ln>
            <a:effectLst/>
          </p:spPr>
          <p:txBody>
            <a:bodyPr wrap="none" anchor="ctr"/>
            <a:lstStyle/>
            <a:p>
              <a:endParaRPr lang="en-US"/>
            </a:p>
          </p:txBody>
        </p:sp>
        <p:sp>
          <p:nvSpPr>
            <p:cNvPr id="281645" name="Line 45"/>
            <p:cNvSpPr>
              <a:spLocks noChangeShapeType="1"/>
            </p:cNvSpPr>
            <p:nvPr/>
          </p:nvSpPr>
          <p:spPr bwMode="auto">
            <a:xfrm flipH="1" flipV="1">
              <a:off x="4090" y="2354"/>
              <a:ext cx="895" cy="314"/>
            </a:xfrm>
            <a:prstGeom prst="line">
              <a:avLst/>
            </a:prstGeom>
            <a:noFill/>
            <a:ln w="12700">
              <a:solidFill>
                <a:schemeClr val="tx1"/>
              </a:solidFill>
              <a:round/>
              <a:headEnd/>
              <a:tailEnd/>
            </a:ln>
            <a:effectLst/>
          </p:spPr>
          <p:txBody>
            <a:bodyPr wrap="none" anchor="ctr"/>
            <a:lstStyle/>
            <a:p>
              <a:endParaRPr lang="en-US"/>
            </a:p>
          </p:txBody>
        </p:sp>
        <p:sp>
          <p:nvSpPr>
            <p:cNvPr id="281646" name="Line 46"/>
            <p:cNvSpPr>
              <a:spLocks noChangeShapeType="1"/>
            </p:cNvSpPr>
            <p:nvPr/>
          </p:nvSpPr>
          <p:spPr bwMode="auto">
            <a:xfrm flipH="1" flipV="1">
              <a:off x="4428" y="2087"/>
              <a:ext cx="581" cy="605"/>
            </a:xfrm>
            <a:prstGeom prst="line">
              <a:avLst/>
            </a:prstGeom>
            <a:noFill/>
            <a:ln w="12700">
              <a:solidFill>
                <a:schemeClr val="tx1"/>
              </a:solidFill>
              <a:round/>
              <a:headEnd/>
              <a:tailEnd/>
            </a:ln>
            <a:effectLst/>
          </p:spPr>
          <p:txBody>
            <a:bodyPr wrap="none" anchor="ctr"/>
            <a:lstStyle/>
            <a:p>
              <a:endParaRPr lang="en-US"/>
            </a:p>
          </p:txBody>
        </p:sp>
        <p:sp>
          <p:nvSpPr>
            <p:cNvPr id="281647" name="Line 47"/>
            <p:cNvSpPr>
              <a:spLocks noChangeShapeType="1"/>
            </p:cNvSpPr>
            <p:nvPr/>
          </p:nvSpPr>
          <p:spPr bwMode="auto">
            <a:xfrm flipH="1" flipV="1">
              <a:off x="4743" y="1894"/>
              <a:ext cx="242" cy="774"/>
            </a:xfrm>
            <a:prstGeom prst="line">
              <a:avLst/>
            </a:prstGeom>
            <a:noFill/>
            <a:ln w="12700">
              <a:solidFill>
                <a:schemeClr val="tx1"/>
              </a:solidFill>
              <a:round/>
              <a:headEnd/>
              <a:tailEnd/>
            </a:ln>
            <a:effectLst/>
          </p:spPr>
          <p:txBody>
            <a:bodyPr wrap="none" anchor="ctr"/>
            <a:lstStyle/>
            <a:p>
              <a:endParaRPr lang="en-US"/>
            </a:p>
          </p:txBody>
        </p:sp>
      </p:grpSp>
      <p:sp>
        <p:nvSpPr>
          <p:cNvPr id="281602" name="Rectangle 2"/>
          <p:cNvSpPr>
            <a:spLocks noGrp="1" noChangeArrowheads="1"/>
          </p:cNvSpPr>
          <p:nvPr>
            <p:ph type="title"/>
          </p:nvPr>
        </p:nvSpPr>
        <p:spPr>
          <a:xfrm>
            <a:off x="533400" y="131763"/>
            <a:ext cx="7010400" cy="762000"/>
          </a:xfrm>
        </p:spPr>
        <p:txBody>
          <a:bodyPr/>
          <a:lstStyle/>
          <a:p>
            <a:r>
              <a:rPr lang="en-US" sz="2800" dirty="0" smtClean="0"/>
              <a:t>Client-Server </a:t>
            </a:r>
            <a:r>
              <a:rPr lang="en-US" sz="2800" dirty="0"/>
              <a:t>Architecture:</a:t>
            </a:r>
            <a:br>
              <a:rPr lang="en-US" sz="2800" dirty="0"/>
            </a:br>
            <a:r>
              <a:rPr lang="en-US" sz="2400" dirty="0">
                <a:solidFill>
                  <a:schemeClr val="hlink"/>
                </a:solidFill>
              </a:rPr>
              <a:t>Location Obfuscation</a:t>
            </a:r>
          </a:p>
        </p:txBody>
      </p:sp>
      <p:sp>
        <p:nvSpPr>
          <p:cNvPr id="281603" name="Rectangle 3"/>
          <p:cNvSpPr>
            <a:spLocks noGrp="1" noChangeArrowheads="1"/>
          </p:cNvSpPr>
          <p:nvPr>
            <p:ph type="body" idx="1"/>
          </p:nvPr>
        </p:nvSpPr>
        <p:spPr>
          <a:xfrm>
            <a:off x="269875" y="1047750"/>
            <a:ext cx="5376863" cy="5772150"/>
          </a:xfrm>
        </p:spPr>
        <p:txBody>
          <a:bodyPr/>
          <a:lstStyle/>
          <a:p>
            <a:pPr>
              <a:lnSpc>
                <a:spcPct val="90000"/>
              </a:lnSpc>
              <a:buFont typeface="Wingdings" pitchFamily="2" charset="2"/>
              <a:buChar char="n"/>
            </a:pPr>
            <a:r>
              <a:rPr lang="en-US" b="0"/>
              <a:t>All locations are represented as vertices in a graph with edges correspond to the distance between each two vertices</a:t>
            </a:r>
          </a:p>
          <a:p>
            <a:pPr>
              <a:lnSpc>
                <a:spcPct val="90000"/>
              </a:lnSpc>
              <a:buFont typeface="Wingdings" pitchFamily="2" charset="2"/>
              <a:buChar char="n"/>
            </a:pPr>
            <a:endParaRPr lang="en-US" b="0"/>
          </a:p>
          <a:p>
            <a:pPr>
              <a:lnSpc>
                <a:spcPct val="90000"/>
              </a:lnSpc>
              <a:buFont typeface="Wingdings" pitchFamily="2" charset="2"/>
              <a:buChar char="n"/>
            </a:pPr>
            <a:r>
              <a:rPr lang="en-US" b="0"/>
              <a:t>A user represents her location as an imprecise location (e.g., I am within the central park)</a:t>
            </a:r>
          </a:p>
          <a:p>
            <a:pPr>
              <a:lnSpc>
                <a:spcPct val="90000"/>
              </a:lnSpc>
              <a:buFont typeface="Wingdings" pitchFamily="2" charset="2"/>
              <a:buChar char="n"/>
            </a:pPr>
            <a:endParaRPr lang="en-US" b="0"/>
          </a:p>
          <a:p>
            <a:pPr>
              <a:lnSpc>
                <a:spcPct val="90000"/>
              </a:lnSpc>
              <a:buFont typeface="Wingdings" pitchFamily="2" charset="2"/>
              <a:buChar char="n"/>
            </a:pPr>
            <a:r>
              <a:rPr lang="en-US" b="0"/>
              <a:t>The imprecise location is abstracted as a set of vertices </a:t>
            </a:r>
          </a:p>
          <a:p>
            <a:pPr>
              <a:lnSpc>
                <a:spcPct val="90000"/>
              </a:lnSpc>
              <a:buFont typeface="Wingdings" pitchFamily="2" charset="2"/>
              <a:buChar char="n"/>
            </a:pPr>
            <a:endParaRPr lang="en-US" b="0"/>
          </a:p>
          <a:p>
            <a:pPr>
              <a:lnSpc>
                <a:spcPct val="90000"/>
              </a:lnSpc>
              <a:buFont typeface="Wingdings" pitchFamily="2" charset="2"/>
              <a:buChar char="n"/>
            </a:pPr>
            <a:r>
              <a:rPr lang="en-US" b="0"/>
              <a:t>The server evaluates the query based on the distance to each vertex of imprecise locations</a:t>
            </a:r>
          </a:p>
          <a:p>
            <a:pPr>
              <a:lnSpc>
                <a:spcPct val="90000"/>
              </a:lnSpc>
              <a:buFont typeface="Wingdings" pitchFamily="2" charset="2"/>
              <a:buChar char="n"/>
            </a:pPr>
            <a:endParaRPr lang="en-US" b="0"/>
          </a:p>
        </p:txBody>
      </p:sp>
      <p:grpSp>
        <p:nvGrpSpPr>
          <p:cNvPr id="281639" name="Group 39"/>
          <p:cNvGrpSpPr>
            <a:grpSpLocks/>
          </p:cNvGrpSpPr>
          <p:nvPr/>
        </p:nvGrpSpPr>
        <p:grpSpPr bwMode="auto">
          <a:xfrm>
            <a:off x="6262688" y="2008188"/>
            <a:ext cx="2338387" cy="2398712"/>
            <a:chOff x="3630" y="854"/>
            <a:chExt cx="1473" cy="1511"/>
          </a:xfrm>
        </p:grpSpPr>
        <p:grpSp>
          <p:nvGrpSpPr>
            <p:cNvPr id="281638" name="Group 38"/>
            <p:cNvGrpSpPr>
              <a:grpSpLocks/>
            </p:cNvGrpSpPr>
            <p:nvPr/>
          </p:nvGrpSpPr>
          <p:grpSpPr bwMode="auto">
            <a:xfrm>
              <a:off x="3678" y="902"/>
              <a:ext cx="1355" cy="1403"/>
              <a:chOff x="3678" y="902"/>
              <a:chExt cx="1355" cy="1403"/>
            </a:xfrm>
          </p:grpSpPr>
          <p:sp>
            <p:nvSpPr>
              <p:cNvPr id="281611" name="Line 11"/>
              <p:cNvSpPr>
                <a:spLocks noChangeShapeType="1"/>
              </p:cNvSpPr>
              <p:nvPr/>
            </p:nvSpPr>
            <p:spPr bwMode="auto">
              <a:xfrm flipV="1">
                <a:off x="4284" y="1071"/>
                <a:ext cx="409" cy="144"/>
              </a:xfrm>
              <a:prstGeom prst="line">
                <a:avLst/>
              </a:prstGeom>
              <a:noFill/>
              <a:ln w="38100">
                <a:solidFill>
                  <a:srgbClr val="A50021"/>
                </a:solidFill>
                <a:round/>
                <a:headEnd/>
                <a:tailEnd/>
              </a:ln>
              <a:effectLst/>
            </p:spPr>
            <p:txBody>
              <a:bodyPr wrap="none" anchor="ctr"/>
              <a:lstStyle/>
              <a:p>
                <a:endParaRPr lang="en-US"/>
              </a:p>
            </p:txBody>
          </p:sp>
          <p:sp>
            <p:nvSpPr>
              <p:cNvPr id="281612" name="Line 12"/>
              <p:cNvSpPr>
                <a:spLocks noChangeShapeType="1"/>
              </p:cNvSpPr>
              <p:nvPr/>
            </p:nvSpPr>
            <p:spPr bwMode="auto">
              <a:xfrm flipV="1">
                <a:off x="4138" y="1265"/>
                <a:ext cx="73" cy="387"/>
              </a:xfrm>
              <a:prstGeom prst="line">
                <a:avLst/>
              </a:prstGeom>
              <a:noFill/>
              <a:ln w="38100">
                <a:solidFill>
                  <a:srgbClr val="A50021"/>
                </a:solidFill>
                <a:round/>
                <a:headEnd/>
                <a:tailEnd/>
              </a:ln>
              <a:effectLst/>
            </p:spPr>
            <p:txBody>
              <a:bodyPr wrap="none" anchor="ctr"/>
              <a:lstStyle/>
              <a:p>
                <a:endParaRPr lang="en-US"/>
              </a:p>
            </p:txBody>
          </p:sp>
          <p:sp>
            <p:nvSpPr>
              <p:cNvPr id="281613" name="Line 13"/>
              <p:cNvSpPr>
                <a:spLocks noChangeShapeType="1"/>
              </p:cNvSpPr>
              <p:nvPr/>
            </p:nvSpPr>
            <p:spPr bwMode="auto">
              <a:xfrm>
                <a:off x="4767" y="1120"/>
                <a:ext cx="121" cy="338"/>
              </a:xfrm>
              <a:prstGeom prst="line">
                <a:avLst/>
              </a:prstGeom>
              <a:noFill/>
              <a:ln w="38100">
                <a:solidFill>
                  <a:srgbClr val="A50021"/>
                </a:solidFill>
                <a:round/>
                <a:headEnd/>
                <a:tailEnd/>
              </a:ln>
              <a:effectLst/>
            </p:spPr>
            <p:txBody>
              <a:bodyPr wrap="none" anchor="ctr"/>
              <a:lstStyle/>
              <a:p>
                <a:endParaRPr lang="en-US"/>
              </a:p>
            </p:txBody>
          </p:sp>
          <p:sp>
            <p:nvSpPr>
              <p:cNvPr id="281614" name="Line 14"/>
              <p:cNvSpPr>
                <a:spLocks noChangeShapeType="1"/>
              </p:cNvSpPr>
              <p:nvPr/>
            </p:nvSpPr>
            <p:spPr bwMode="auto">
              <a:xfrm flipH="1">
                <a:off x="4743" y="1507"/>
                <a:ext cx="145" cy="338"/>
              </a:xfrm>
              <a:prstGeom prst="line">
                <a:avLst/>
              </a:prstGeom>
              <a:noFill/>
              <a:ln w="38100">
                <a:solidFill>
                  <a:srgbClr val="A50021"/>
                </a:solidFill>
                <a:round/>
                <a:headEnd/>
                <a:tailEnd/>
              </a:ln>
              <a:effectLst/>
            </p:spPr>
            <p:txBody>
              <a:bodyPr wrap="none" anchor="ctr"/>
              <a:lstStyle/>
              <a:p>
                <a:endParaRPr lang="en-US"/>
              </a:p>
            </p:txBody>
          </p:sp>
          <p:sp>
            <p:nvSpPr>
              <p:cNvPr id="281622" name="Line 22"/>
              <p:cNvSpPr>
                <a:spLocks noChangeShapeType="1"/>
              </p:cNvSpPr>
              <p:nvPr/>
            </p:nvSpPr>
            <p:spPr bwMode="auto">
              <a:xfrm flipH="1">
                <a:off x="3751" y="1700"/>
                <a:ext cx="387" cy="218"/>
              </a:xfrm>
              <a:prstGeom prst="line">
                <a:avLst/>
              </a:prstGeom>
              <a:noFill/>
              <a:ln w="38100">
                <a:solidFill>
                  <a:srgbClr val="A50021"/>
                </a:solidFill>
                <a:round/>
                <a:headEnd/>
                <a:tailEnd/>
              </a:ln>
              <a:effectLst/>
            </p:spPr>
            <p:txBody>
              <a:bodyPr wrap="none" anchor="ctr"/>
              <a:lstStyle/>
              <a:p>
                <a:endParaRPr lang="en-US"/>
              </a:p>
            </p:txBody>
          </p:sp>
          <p:sp>
            <p:nvSpPr>
              <p:cNvPr id="281623" name="Line 23"/>
              <p:cNvSpPr>
                <a:spLocks noChangeShapeType="1"/>
              </p:cNvSpPr>
              <p:nvPr/>
            </p:nvSpPr>
            <p:spPr bwMode="auto">
              <a:xfrm>
                <a:off x="3678" y="1410"/>
                <a:ext cx="0" cy="508"/>
              </a:xfrm>
              <a:prstGeom prst="line">
                <a:avLst/>
              </a:prstGeom>
              <a:noFill/>
              <a:ln w="38100">
                <a:solidFill>
                  <a:srgbClr val="A50021"/>
                </a:solidFill>
                <a:round/>
                <a:headEnd/>
                <a:tailEnd/>
              </a:ln>
              <a:effectLst/>
            </p:spPr>
            <p:txBody>
              <a:bodyPr wrap="none" anchor="ctr"/>
              <a:lstStyle/>
              <a:p>
                <a:endParaRPr lang="en-US"/>
              </a:p>
            </p:txBody>
          </p:sp>
          <p:sp>
            <p:nvSpPr>
              <p:cNvPr id="281624" name="Line 24"/>
              <p:cNvSpPr>
                <a:spLocks noChangeShapeType="1"/>
              </p:cNvSpPr>
              <p:nvPr/>
            </p:nvSpPr>
            <p:spPr bwMode="auto">
              <a:xfrm flipV="1">
                <a:off x="4090" y="1725"/>
                <a:ext cx="48" cy="556"/>
              </a:xfrm>
              <a:prstGeom prst="line">
                <a:avLst/>
              </a:prstGeom>
              <a:noFill/>
              <a:ln w="38100">
                <a:solidFill>
                  <a:srgbClr val="A50021"/>
                </a:solidFill>
                <a:round/>
                <a:headEnd/>
                <a:tailEnd/>
              </a:ln>
              <a:effectLst/>
            </p:spPr>
            <p:txBody>
              <a:bodyPr wrap="none" anchor="ctr"/>
              <a:lstStyle/>
              <a:p>
                <a:endParaRPr lang="en-US"/>
              </a:p>
            </p:txBody>
          </p:sp>
          <p:sp>
            <p:nvSpPr>
              <p:cNvPr id="281625" name="Line 25"/>
              <p:cNvSpPr>
                <a:spLocks noChangeShapeType="1"/>
              </p:cNvSpPr>
              <p:nvPr/>
            </p:nvSpPr>
            <p:spPr bwMode="auto">
              <a:xfrm flipV="1">
                <a:off x="4428" y="1096"/>
                <a:ext cx="291" cy="943"/>
              </a:xfrm>
              <a:prstGeom prst="line">
                <a:avLst/>
              </a:prstGeom>
              <a:noFill/>
              <a:ln w="38100">
                <a:solidFill>
                  <a:srgbClr val="A50021"/>
                </a:solidFill>
                <a:round/>
                <a:headEnd/>
                <a:tailEnd/>
              </a:ln>
              <a:effectLst/>
            </p:spPr>
            <p:txBody>
              <a:bodyPr wrap="none" anchor="ctr"/>
              <a:lstStyle/>
              <a:p>
                <a:endParaRPr lang="en-US"/>
              </a:p>
            </p:txBody>
          </p:sp>
          <p:sp>
            <p:nvSpPr>
              <p:cNvPr id="281626" name="Line 26"/>
              <p:cNvSpPr>
                <a:spLocks noChangeShapeType="1"/>
              </p:cNvSpPr>
              <p:nvPr/>
            </p:nvSpPr>
            <p:spPr bwMode="auto">
              <a:xfrm>
                <a:off x="4767" y="1894"/>
                <a:ext cx="266" cy="193"/>
              </a:xfrm>
              <a:prstGeom prst="line">
                <a:avLst/>
              </a:prstGeom>
              <a:noFill/>
              <a:ln w="38100">
                <a:solidFill>
                  <a:srgbClr val="A50021"/>
                </a:solidFill>
                <a:round/>
                <a:headEnd/>
                <a:tailEnd/>
              </a:ln>
              <a:effectLst/>
            </p:spPr>
            <p:txBody>
              <a:bodyPr wrap="none" anchor="ctr"/>
              <a:lstStyle/>
              <a:p>
                <a:endParaRPr lang="en-US"/>
              </a:p>
            </p:txBody>
          </p:sp>
          <p:sp>
            <p:nvSpPr>
              <p:cNvPr id="281627" name="Line 27"/>
              <p:cNvSpPr>
                <a:spLocks noChangeShapeType="1"/>
              </p:cNvSpPr>
              <p:nvPr/>
            </p:nvSpPr>
            <p:spPr bwMode="auto">
              <a:xfrm flipH="1">
                <a:off x="4114" y="2136"/>
                <a:ext cx="895" cy="169"/>
              </a:xfrm>
              <a:prstGeom prst="line">
                <a:avLst/>
              </a:prstGeom>
              <a:noFill/>
              <a:ln w="38100">
                <a:solidFill>
                  <a:srgbClr val="A50021"/>
                </a:solidFill>
                <a:round/>
                <a:headEnd/>
                <a:tailEnd/>
              </a:ln>
              <a:effectLst/>
            </p:spPr>
            <p:txBody>
              <a:bodyPr wrap="none" anchor="ctr"/>
              <a:lstStyle/>
              <a:p>
                <a:endParaRPr lang="en-US"/>
              </a:p>
            </p:txBody>
          </p:sp>
          <p:sp>
            <p:nvSpPr>
              <p:cNvPr id="281628" name="Line 28"/>
              <p:cNvSpPr>
                <a:spLocks noChangeShapeType="1"/>
              </p:cNvSpPr>
              <p:nvPr/>
            </p:nvSpPr>
            <p:spPr bwMode="auto">
              <a:xfrm flipH="1">
                <a:off x="4138" y="2087"/>
                <a:ext cx="266" cy="194"/>
              </a:xfrm>
              <a:prstGeom prst="line">
                <a:avLst/>
              </a:prstGeom>
              <a:noFill/>
              <a:ln w="38100">
                <a:solidFill>
                  <a:srgbClr val="A50021"/>
                </a:solidFill>
                <a:round/>
                <a:headEnd/>
                <a:tailEnd/>
              </a:ln>
              <a:effectLst/>
            </p:spPr>
            <p:txBody>
              <a:bodyPr wrap="none" anchor="ctr"/>
              <a:lstStyle/>
              <a:p>
                <a:endParaRPr lang="en-US"/>
              </a:p>
            </p:txBody>
          </p:sp>
          <p:sp>
            <p:nvSpPr>
              <p:cNvPr id="281629" name="Line 29"/>
              <p:cNvSpPr>
                <a:spLocks noChangeShapeType="1"/>
              </p:cNvSpPr>
              <p:nvPr/>
            </p:nvSpPr>
            <p:spPr bwMode="auto">
              <a:xfrm flipV="1">
                <a:off x="3678" y="902"/>
                <a:ext cx="387" cy="435"/>
              </a:xfrm>
              <a:prstGeom prst="line">
                <a:avLst/>
              </a:prstGeom>
              <a:noFill/>
              <a:ln w="38100">
                <a:solidFill>
                  <a:srgbClr val="A50021"/>
                </a:solidFill>
                <a:round/>
                <a:headEnd/>
                <a:tailEnd/>
              </a:ln>
              <a:effectLst/>
            </p:spPr>
            <p:txBody>
              <a:bodyPr wrap="none" anchor="ctr"/>
              <a:lstStyle/>
              <a:p>
                <a:endParaRPr lang="en-US"/>
              </a:p>
            </p:txBody>
          </p:sp>
          <p:sp>
            <p:nvSpPr>
              <p:cNvPr id="281630" name="Line 30"/>
              <p:cNvSpPr>
                <a:spLocks noChangeShapeType="1"/>
              </p:cNvSpPr>
              <p:nvPr/>
            </p:nvSpPr>
            <p:spPr bwMode="auto">
              <a:xfrm>
                <a:off x="4114" y="926"/>
                <a:ext cx="97" cy="266"/>
              </a:xfrm>
              <a:prstGeom prst="line">
                <a:avLst/>
              </a:prstGeom>
              <a:noFill/>
              <a:ln w="38100">
                <a:solidFill>
                  <a:srgbClr val="A50021"/>
                </a:solidFill>
                <a:round/>
                <a:headEnd/>
                <a:tailEnd/>
              </a:ln>
              <a:effectLst/>
            </p:spPr>
            <p:txBody>
              <a:bodyPr wrap="none" anchor="ctr"/>
              <a:lstStyle/>
              <a:p>
                <a:endParaRPr lang="en-US"/>
              </a:p>
            </p:txBody>
          </p:sp>
          <p:sp>
            <p:nvSpPr>
              <p:cNvPr id="281631" name="Line 31"/>
              <p:cNvSpPr>
                <a:spLocks noChangeShapeType="1"/>
              </p:cNvSpPr>
              <p:nvPr/>
            </p:nvSpPr>
            <p:spPr bwMode="auto">
              <a:xfrm>
                <a:off x="3703" y="1386"/>
                <a:ext cx="411" cy="266"/>
              </a:xfrm>
              <a:prstGeom prst="line">
                <a:avLst/>
              </a:prstGeom>
              <a:noFill/>
              <a:ln w="38100">
                <a:solidFill>
                  <a:srgbClr val="A50021"/>
                </a:solidFill>
                <a:round/>
                <a:headEnd/>
                <a:tailEnd/>
              </a:ln>
              <a:effectLst/>
            </p:spPr>
            <p:txBody>
              <a:bodyPr wrap="none" anchor="ctr"/>
              <a:lstStyle/>
              <a:p>
                <a:endParaRPr lang="en-US"/>
              </a:p>
            </p:txBody>
          </p:sp>
          <p:sp>
            <p:nvSpPr>
              <p:cNvPr id="281632" name="Line 32"/>
              <p:cNvSpPr>
                <a:spLocks noChangeShapeType="1"/>
              </p:cNvSpPr>
              <p:nvPr/>
            </p:nvSpPr>
            <p:spPr bwMode="auto">
              <a:xfrm>
                <a:off x="4186" y="1700"/>
                <a:ext cx="218" cy="339"/>
              </a:xfrm>
              <a:prstGeom prst="line">
                <a:avLst/>
              </a:prstGeom>
              <a:noFill/>
              <a:ln w="38100">
                <a:solidFill>
                  <a:srgbClr val="A50021"/>
                </a:solidFill>
                <a:round/>
                <a:headEnd/>
                <a:tailEnd/>
              </a:ln>
              <a:effectLst/>
            </p:spPr>
            <p:txBody>
              <a:bodyPr wrap="none" anchor="ctr"/>
              <a:lstStyle/>
              <a:p>
                <a:endParaRPr lang="en-US"/>
              </a:p>
            </p:txBody>
          </p:sp>
          <p:sp>
            <p:nvSpPr>
              <p:cNvPr id="281633" name="Line 33"/>
              <p:cNvSpPr>
                <a:spLocks noChangeShapeType="1"/>
              </p:cNvSpPr>
              <p:nvPr/>
            </p:nvSpPr>
            <p:spPr bwMode="auto">
              <a:xfrm flipV="1">
                <a:off x="4453" y="1894"/>
                <a:ext cx="241" cy="169"/>
              </a:xfrm>
              <a:prstGeom prst="line">
                <a:avLst/>
              </a:prstGeom>
              <a:noFill/>
              <a:ln w="38100">
                <a:solidFill>
                  <a:srgbClr val="A50021"/>
                </a:solidFill>
                <a:round/>
                <a:headEnd/>
                <a:tailEnd/>
              </a:ln>
              <a:effectLst/>
            </p:spPr>
            <p:txBody>
              <a:bodyPr wrap="none" anchor="ctr"/>
              <a:lstStyle/>
              <a:p>
                <a:endParaRPr lang="en-US"/>
              </a:p>
            </p:txBody>
          </p:sp>
        </p:grpSp>
        <p:grpSp>
          <p:nvGrpSpPr>
            <p:cNvPr id="281637" name="Group 37"/>
            <p:cNvGrpSpPr>
              <a:grpSpLocks/>
            </p:cNvGrpSpPr>
            <p:nvPr/>
          </p:nvGrpSpPr>
          <p:grpSpPr bwMode="auto">
            <a:xfrm>
              <a:off x="3630" y="854"/>
              <a:ext cx="1473" cy="1511"/>
              <a:chOff x="3630" y="854"/>
              <a:chExt cx="1473" cy="1511"/>
            </a:xfrm>
          </p:grpSpPr>
          <p:sp>
            <p:nvSpPr>
              <p:cNvPr id="281605" name="Oval 5"/>
              <p:cNvSpPr>
                <a:spLocks noChangeAspect="1" noChangeArrowheads="1"/>
              </p:cNvSpPr>
              <p:nvPr/>
            </p:nvSpPr>
            <p:spPr bwMode="auto">
              <a:xfrm>
                <a:off x="4191" y="1190"/>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1606" name="Oval 6"/>
              <p:cNvSpPr>
                <a:spLocks noChangeAspect="1" noChangeArrowheads="1"/>
              </p:cNvSpPr>
              <p:nvPr/>
            </p:nvSpPr>
            <p:spPr bwMode="auto">
              <a:xfrm>
                <a:off x="4695" y="1835"/>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1607" name="Oval 7"/>
              <p:cNvSpPr>
                <a:spLocks noChangeAspect="1" noChangeArrowheads="1"/>
              </p:cNvSpPr>
              <p:nvPr/>
            </p:nvSpPr>
            <p:spPr bwMode="auto">
              <a:xfrm>
                <a:off x="4114" y="1641"/>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1608" name="Oval 8"/>
              <p:cNvSpPr>
                <a:spLocks noChangeAspect="1" noChangeArrowheads="1"/>
              </p:cNvSpPr>
              <p:nvPr/>
            </p:nvSpPr>
            <p:spPr bwMode="auto">
              <a:xfrm>
                <a:off x="4695" y="1036"/>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1609" name="Oval 9"/>
              <p:cNvSpPr>
                <a:spLocks noChangeAspect="1" noChangeArrowheads="1"/>
              </p:cNvSpPr>
              <p:nvPr/>
            </p:nvSpPr>
            <p:spPr bwMode="auto">
              <a:xfrm>
                <a:off x="4380" y="2028"/>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1610" name="Oval 10"/>
              <p:cNvSpPr>
                <a:spLocks noChangeAspect="1" noChangeArrowheads="1"/>
              </p:cNvSpPr>
              <p:nvPr/>
            </p:nvSpPr>
            <p:spPr bwMode="auto">
              <a:xfrm>
                <a:off x="4864" y="1448"/>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1616" name="Oval 16"/>
              <p:cNvSpPr>
                <a:spLocks noChangeAspect="1" noChangeArrowheads="1"/>
              </p:cNvSpPr>
              <p:nvPr/>
            </p:nvSpPr>
            <p:spPr bwMode="auto">
              <a:xfrm>
                <a:off x="3654" y="1894"/>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1617" name="Oval 17"/>
              <p:cNvSpPr>
                <a:spLocks noChangeAspect="1" noChangeArrowheads="1"/>
              </p:cNvSpPr>
              <p:nvPr/>
            </p:nvSpPr>
            <p:spPr bwMode="auto">
              <a:xfrm>
                <a:off x="4041" y="2281"/>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1618" name="Oval 18"/>
              <p:cNvSpPr>
                <a:spLocks noChangeAspect="1" noChangeArrowheads="1"/>
              </p:cNvSpPr>
              <p:nvPr/>
            </p:nvSpPr>
            <p:spPr bwMode="auto">
              <a:xfrm>
                <a:off x="3630" y="1337"/>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1619" name="Oval 19"/>
              <p:cNvSpPr>
                <a:spLocks noChangeAspect="1" noChangeArrowheads="1"/>
              </p:cNvSpPr>
              <p:nvPr/>
            </p:nvSpPr>
            <p:spPr bwMode="auto">
              <a:xfrm>
                <a:off x="5009" y="2087"/>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1620" name="Oval 20"/>
              <p:cNvSpPr>
                <a:spLocks noChangeAspect="1" noChangeArrowheads="1"/>
              </p:cNvSpPr>
              <p:nvPr/>
            </p:nvSpPr>
            <p:spPr bwMode="auto">
              <a:xfrm>
                <a:off x="4041" y="854"/>
                <a:ext cx="94" cy="84"/>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grpSp>
      </p:grpSp>
      <p:sp>
        <p:nvSpPr>
          <p:cNvPr id="281643" name="Freeform 43"/>
          <p:cNvSpPr>
            <a:spLocks/>
          </p:cNvSpPr>
          <p:nvPr/>
        </p:nvSpPr>
        <p:spPr bwMode="auto">
          <a:xfrm>
            <a:off x="6573838" y="3236913"/>
            <a:ext cx="2247900" cy="1484312"/>
          </a:xfrm>
          <a:custGeom>
            <a:avLst/>
            <a:gdLst/>
            <a:ahLst/>
            <a:cxnLst>
              <a:cxn ang="0">
                <a:pos x="1207" y="197"/>
              </a:cxn>
              <a:cxn ang="0">
                <a:pos x="1261" y="206"/>
              </a:cxn>
              <a:cxn ang="0">
                <a:pos x="1331" y="286"/>
              </a:cxn>
              <a:cxn ang="0">
                <a:pos x="1367" y="339"/>
              </a:cxn>
              <a:cxn ang="0">
                <a:pos x="1296" y="711"/>
              </a:cxn>
              <a:cxn ang="0">
                <a:pos x="1252" y="773"/>
              </a:cxn>
              <a:cxn ang="0">
                <a:pos x="658" y="791"/>
              </a:cxn>
              <a:cxn ang="0">
                <a:pos x="445" y="844"/>
              </a:cxn>
              <a:cxn ang="0">
                <a:pos x="224" y="906"/>
              </a:cxn>
              <a:cxn ang="0">
                <a:pos x="171" y="924"/>
              </a:cxn>
              <a:cxn ang="0">
                <a:pos x="144" y="933"/>
              </a:cxn>
              <a:cxn ang="0">
                <a:pos x="73" y="924"/>
              </a:cxn>
              <a:cxn ang="0">
                <a:pos x="20" y="871"/>
              </a:cxn>
              <a:cxn ang="0">
                <a:pos x="20" y="720"/>
              </a:cxn>
              <a:cxn ang="0">
                <a:pos x="38" y="667"/>
              </a:cxn>
              <a:cxn ang="0">
                <a:pos x="162" y="348"/>
              </a:cxn>
              <a:cxn ang="0">
                <a:pos x="206" y="313"/>
              </a:cxn>
              <a:cxn ang="0">
                <a:pos x="339" y="215"/>
              </a:cxn>
              <a:cxn ang="0">
                <a:pos x="374" y="180"/>
              </a:cxn>
              <a:cxn ang="0">
                <a:pos x="587" y="65"/>
              </a:cxn>
              <a:cxn ang="0">
                <a:pos x="950" y="47"/>
              </a:cxn>
              <a:cxn ang="0">
                <a:pos x="1190" y="197"/>
              </a:cxn>
              <a:cxn ang="0">
                <a:pos x="1207" y="197"/>
              </a:cxn>
            </a:cxnLst>
            <a:rect l="0" t="0" r="r" b="b"/>
            <a:pathLst>
              <a:path w="1416" h="935">
                <a:moveTo>
                  <a:pt x="1207" y="197"/>
                </a:moveTo>
                <a:cubicBezTo>
                  <a:pt x="1225" y="200"/>
                  <a:pt x="1244" y="199"/>
                  <a:pt x="1261" y="206"/>
                </a:cubicBezTo>
                <a:cubicBezTo>
                  <a:pt x="1281" y="215"/>
                  <a:pt x="1317" y="268"/>
                  <a:pt x="1331" y="286"/>
                </a:cubicBezTo>
                <a:cubicBezTo>
                  <a:pt x="1344" y="303"/>
                  <a:pt x="1367" y="339"/>
                  <a:pt x="1367" y="339"/>
                </a:cubicBezTo>
                <a:cubicBezTo>
                  <a:pt x="1416" y="484"/>
                  <a:pt x="1363" y="591"/>
                  <a:pt x="1296" y="711"/>
                </a:cubicBezTo>
                <a:cubicBezTo>
                  <a:pt x="1284" y="733"/>
                  <a:pt x="1285" y="768"/>
                  <a:pt x="1252" y="773"/>
                </a:cubicBezTo>
                <a:cubicBezTo>
                  <a:pt x="1056" y="800"/>
                  <a:pt x="856" y="787"/>
                  <a:pt x="658" y="791"/>
                </a:cubicBezTo>
                <a:cubicBezTo>
                  <a:pt x="587" y="809"/>
                  <a:pt x="516" y="826"/>
                  <a:pt x="445" y="844"/>
                </a:cubicBezTo>
                <a:cubicBezTo>
                  <a:pt x="371" y="863"/>
                  <a:pt x="299" y="895"/>
                  <a:pt x="224" y="906"/>
                </a:cubicBezTo>
                <a:cubicBezTo>
                  <a:pt x="206" y="912"/>
                  <a:pt x="189" y="918"/>
                  <a:pt x="171" y="924"/>
                </a:cubicBezTo>
                <a:cubicBezTo>
                  <a:pt x="162" y="927"/>
                  <a:pt x="144" y="933"/>
                  <a:pt x="144" y="933"/>
                </a:cubicBezTo>
                <a:cubicBezTo>
                  <a:pt x="120" y="930"/>
                  <a:pt x="94" y="935"/>
                  <a:pt x="73" y="924"/>
                </a:cubicBezTo>
                <a:cubicBezTo>
                  <a:pt x="51" y="913"/>
                  <a:pt x="20" y="871"/>
                  <a:pt x="20" y="871"/>
                </a:cubicBezTo>
                <a:cubicBezTo>
                  <a:pt x="0" y="810"/>
                  <a:pt x="3" y="831"/>
                  <a:pt x="20" y="720"/>
                </a:cubicBezTo>
                <a:cubicBezTo>
                  <a:pt x="23" y="702"/>
                  <a:pt x="38" y="667"/>
                  <a:pt x="38" y="667"/>
                </a:cubicBezTo>
                <a:cubicBezTo>
                  <a:pt x="53" y="536"/>
                  <a:pt x="95" y="461"/>
                  <a:pt x="162" y="348"/>
                </a:cubicBezTo>
                <a:cubicBezTo>
                  <a:pt x="172" y="332"/>
                  <a:pt x="192" y="325"/>
                  <a:pt x="206" y="313"/>
                </a:cubicBezTo>
                <a:cubicBezTo>
                  <a:pt x="250" y="274"/>
                  <a:pt x="288" y="247"/>
                  <a:pt x="339" y="215"/>
                </a:cubicBezTo>
                <a:cubicBezTo>
                  <a:pt x="353" y="206"/>
                  <a:pt x="361" y="190"/>
                  <a:pt x="374" y="180"/>
                </a:cubicBezTo>
                <a:cubicBezTo>
                  <a:pt x="420" y="144"/>
                  <a:pt x="530" y="78"/>
                  <a:pt x="587" y="65"/>
                </a:cubicBezTo>
                <a:cubicBezTo>
                  <a:pt x="714" y="0"/>
                  <a:pt x="737" y="41"/>
                  <a:pt x="950" y="47"/>
                </a:cubicBezTo>
                <a:cubicBezTo>
                  <a:pt x="1040" y="70"/>
                  <a:pt x="1098" y="170"/>
                  <a:pt x="1190" y="197"/>
                </a:cubicBezTo>
                <a:cubicBezTo>
                  <a:pt x="1220" y="188"/>
                  <a:pt x="1223" y="183"/>
                  <a:pt x="1207" y="197"/>
                </a:cubicBezTo>
                <a:close/>
              </a:path>
            </a:pathLst>
          </a:custGeom>
          <a:solidFill>
            <a:srgbClr val="99CCFF">
              <a:alpha val="50000"/>
            </a:srgbClr>
          </a:solidFill>
          <a:ln w="38100" cap="flat" cmpd="sng">
            <a:solidFill>
              <a:srgbClr val="0000FF"/>
            </a:solidFill>
            <a:prstDash val="solid"/>
            <a:round/>
            <a:headEnd type="none" w="med" len="med"/>
            <a:tailEnd type="non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16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1603">
                                            <p:txEl>
                                              <p:pRg st="4" end="4"/>
                                            </p:txEl>
                                          </p:spTgt>
                                        </p:tgtEl>
                                        <p:attrNameLst>
                                          <p:attrName>style.visibility</p:attrName>
                                        </p:attrNameLst>
                                      </p:cBhvr>
                                      <p:to>
                                        <p:strVal val="visible"/>
                                      </p:to>
                                    </p:set>
                                  </p:childTnLst>
                                </p:cTn>
                              </p:par>
                              <p:par>
                                <p:cTn id="13" presetID="9" presetClass="emph" presetSubtype="0" grpId="1" nodeType="withEffect">
                                  <p:stCondLst>
                                    <p:cond delay="0"/>
                                  </p:stCondLst>
                                  <p:childTnLst>
                                    <p:set>
                                      <p:cBhvr rctx="PPT">
                                        <p:cTn id="14" dur="indefinite"/>
                                        <p:tgtEl>
                                          <p:spTgt spid="281643"/>
                                        </p:tgtEl>
                                        <p:attrNameLst>
                                          <p:attrName>style.opacity</p:attrName>
                                        </p:attrNameLst>
                                      </p:cBhvr>
                                      <p:to>
                                        <p:strVal val="0.25"/>
                                      </p:to>
                                    </p:set>
                                    <p:animEffect filter="image" prLst="opacity: 0.25">
                                      <p:cBhvr rctx="IE">
                                        <p:cTn id="15" dur="indefinite"/>
                                        <p:tgtEl>
                                          <p:spTgt spid="28164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81603">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164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165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1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43" grpId="0" animBg="1"/>
      <p:bldP spid="28164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3"/>
          <p:cNvSpPr>
            <a:spLocks noGrp="1"/>
          </p:cNvSpPr>
          <p:nvPr>
            <p:ph type="sldNum" sz="quarter" idx="10"/>
          </p:nvPr>
        </p:nvSpPr>
        <p:spPr/>
        <p:txBody>
          <a:bodyPr/>
          <a:lstStyle/>
          <a:p>
            <a:fld id="{E5330D67-2F02-4A0E-BB3E-F9E26800688A}" type="slidenum">
              <a:rPr lang="en-US" altLang="ko-KR"/>
              <a:pPr/>
              <a:t>48</a:t>
            </a:fld>
            <a:endParaRPr lang="en-US" altLang="ko-KR"/>
          </a:p>
        </p:txBody>
      </p:sp>
      <p:sp>
        <p:nvSpPr>
          <p:cNvPr id="54" name="Date Placeholder 4"/>
          <p:cNvSpPr>
            <a:spLocks noGrp="1"/>
          </p:cNvSpPr>
          <p:nvPr>
            <p:ph type="dt" sz="half" idx="11"/>
          </p:nvPr>
        </p:nvSpPr>
        <p:spPr/>
        <p:txBody>
          <a:bodyPr/>
          <a:lstStyle/>
          <a:p>
            <a:r>
              <a:rPr lang="en-US"/>
              <a:t>Tutorial: ICDM 2008</a:t>
            </a:r>
            <a:endParaRPr lang="en-US" altLang="ko-KR"/>
          </a:p>
        </p:txBody>
      </p:sp>
      <p:sp>
        <p:nvSpPr>
          <p:cNvPr id="55" name="Footer Placeholder 5"/>
          <p:cNvSpPr>
            <a:spLocks noGrp="1"/>
          </p:cNvSpPr>
          <p:nvPr>
            <p:ph type="ftr" sz="quarter" idx="12"/>
          </p:nvPr>
        </p:nvSpPr>
        <p:spPr/>
        <p:txBody>
          <a:bodyPr/>
          <a:lstStyle/>
          <a:p>
            <a:r>
              <a:rPr lang="en-US" altLang="ko-KR"/>
              <a:t>Mohamed F. Mokbel</a:t>
            </a:r>
          </a:p>
        </p:txBody>
      </p:sp>
      <p:sp>
        <p:nvSpPr>
          <p:cNvPr id="281602" name="Rectangle 2"/>
          <p:cNvSpPr>
            <a:spLocks noGrp="1" noChangeArrowheads="1"/>
          </p:cNvSpPr>
          <p:nvPr>
            <p:ph type="title"/>
          </p:nvPr>
        </p:nvSpPr>
        <p:spPr>
          <a:xfrm>
            <a:off x="533400" y="131763"/>
            <a:ext cx="7010400" cy="762000"/>
          </a:xfrm>
        </p:spPr>
        <p:txBody>
          <a:bodyPr/>
          <a:lstStyle/>
          <a:p>
            <a:r>
              <a:rPr lang="en-US" sz="2800" dirty="0" smtClean="0"/>
              <a:t>Client-Server </a:t>
            </a:r>
            <a:r>
              <a:rPr lang="en-US" sz="2800" dirty="0"/>
              <a:t>Architecture:</a:t>
            </a:r>
            <a:br>
              <a:rPr lang="en-US" sz="2800" dirty="0"/>
            </a:br>
            <a:r>
              <a:rPr lang="en-US" sz="2400" dirty="0" smtClean="0">
                <a:solidFill>
                  <a:schemeClr val="hlink"/>
                </a:solidFill>
              </a:rPr>
              <a:t>Space Transformation</a:t>
            </a:r>
            <a:endParaRPr lang="en-US" sz="2400" dirty="0">
              <a:solidFill>
                <a:schemeClr val="hlink"/>
              </a:solidFill>
            </a:endParaRPr>
          </a:p>
        </p:txBody>
      </p:sp>
      <p:sp>
        <p:nvSpPr>
          <p:cNvPr id="281603" name="Rectangle 3"/>
          <p:cNvSpPr>
            <a:spLocks noGrp="1" noChangeArrowheads="1"/>
          </p:cNvSpPr>
          <p:nvPr>
            <p:ph type="body" idx="1"/>
          </p:nvPr>
        </p:nvSpPr>
        <p:spPr>
          <a:xfrm>
            <a:off x="152400" y="1047750"/>
            <a:ext cx="5376863" cy="5772150"/>
          </a:xfrm>
        </p:spPr>
        <p:txBody>
          <a:bodyPr/>
          <a:lstStyle/>
          <a:p>
            <a:pPr>
              <a:lnSpc>
                <a:spcPct val="90000"/>
              </a:lnSpc>
              <a:buFont typeface="Wingdings" pitchFamily="2" charset="2"/>
              <a:buChar char="n"/>
            </a:pPr>
            <a:r>
              <a:rPr lang="en-US" b="0" dirty="0" smtClean="0"/>
              <a:t>Users transform their </a:t>
            </a:r>
            <a:r>
              <a:rPr lang="en-US" b="0" dirty="0" smtClean="0"/>
              <a:t>locations </a:t>
            </a:r>
            <a:r>
              <a:rPr lang="en-US" b="0" dirty="0" smtClean="0"/>
              <a:t>from the two-dimensional space to another space using a reversible transformation</a:t>
            </a:r>
            <a:endParaRPr lang="en-US" b="0" dirty="0"/>
          </a:p>
          <a:p>
            <a:pPr>
              <a:lnSpc>
                <a:spcPct val="90000"/>
              </a:lnSpc>
              <a:buFont typeface="Wingdings" pitchFamily="2" charset="2"/>
              <a:buChar char="n"/>
            </a:pPr>
            <a:endParaRPr lang="en-US" sz="1400" b="0" dirty="0"/>
          </a:p>
          <a:p>
            <a:pPr>
              <a:lnSpc>
                <a:spcPct val="90000"/>
              </a:lnSpc>
              <a:buFont typeface="Wingdings" pitchFamily="2" charset="2"/>
              <a:buChar char="n"/>
            </a:pPr>
            <a:r>
              <a:rPr lang="en-US" b="0" dirty="0" smtClean="0"/>
              <a:t>The new space does not have to have the same dimensionality as the original space.</a:t>
            </a:r>
            <a:endParaRPr lang="en-US" b="0" dirty="0"/>
          </a:p>
          <a:p>
            <a:pPr>
              <a:lnSpc>
                <a:spcPct val="90000"/>
              </a:lnSpc>
              <a:buFont typeface="Wingdings" pitchFamily="2" charset="2"/>
              <a:buChar char="n"/>
            </a:pPr>
            <a:endParaRPr lang="en-US" sz="1400" b="0" dirty="0"/>
          </a:p>
          <a:p>
            <a:pPr>
              <a:lnSpc>
                <a:spcPct val="90000"/>
              </a:lnSpc>
              <a:buFont typeface="Wingdings" pitchFamily="2" charset="2"/>
              <a:buChar char="n"/>
            </a:pPr>
            <a:r>
              <a:rPr lang="en-US" b="0" dirty="0" smtClean="0"/>
              <a:t>The database server answers location-based queries in the new space. This could result in an approximate answer</a:t>
            </a:r>
            <a:endParaRPr lang="en-US" b="0" dirty="0"/>
          </a:p>
          <a:p>
            <a:pPr>
              <a:lnSpc>
                <a:spcPct val="90000"/>
              </a:lnSpc>
              <a:buFont typeface="Wingdings" pitchFamily="2" charset="2"/>
              <a:buChar char="n"/>
            </a:pPr>
            <a:endParaRPr lang="en-US" sz="1400" b="0" dirty="0"/>
          </a:p>
          <a:p>
            <a:pPr>
              <a:lnSpc>
                <a:spcPct val="90000"/>
              </a:lnSpc>
              <a:buFont typeface="Wingdings" pitchFamily="2" charset="2"/>
              <a:buChar char="n"/>
            </a:pPr>
            <a:r>
              <a:rPr lang="en-US" b="0" dirty="0" smtClean="0"/>
              <a:t>The user apply a reverse transformation to transform the answer to the original space</a:t>
            </a:r>
            <a:endParaRPr lang="en-US" b="0" dirty="0"/>
          </a:p>
          <a:p>
            <a:pPr>
              <a:lnSpc>
                <a:spcPct val="90000"/>
              </a:lnSpc>
              <a:buFont typeface="Wingdings" pitchFamily="2" charset="2"/>
              <a:buChar char="n"/>
            </a:pPr>
            <a:endParaRPr lang="en-US" b="0" dirty="0"/>
          </a:p>
        </p:txBody>
      </p:sp>
      <p:grpSp>
        <p:nvGrpSpPr>
          <p:cNvPr id="56" name="Group 131"/>
          <p:cNvGrpSpPr>
            <a:grpSpLocks/>
          </p:cNvGrpSpPr>
          <p:nvPr/>
        </p:nvGrpSpPr>
        <p:grpSpPr bwMode="auto">
          <a:xfrm>
            <a:off x="5486400" y="1714501"/>
            <a:ext cx="3352800" cy="3352800"/>
            <a:chOff x="3168" y="1056"/>
            <a:chExt cx="2112" cy="2112"/>
          </a:xfrm>
        </p:grpSpPr>
        <p:sp>
          <p:nvSpPr>
            <p:cNvPr id="57" name="Rectangle 6"/>
            <p:cNvSpPr>
              <a:spLocks noChangeArrowheads="1"/>
            </p:cNvSpPr>
            <p:nvPr/>
          </p:nvSpPr>
          <p:spPr bwMode="auto">
            <a:xfrm>
              <a:off x="3696"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58" name="Rectangle 7"/>
            <p:cNvSpPr>
              <a:spLocks noChangeArrowheads="1"/>
            </p:cNvSpPr>
            <p:nvPr/>
          </p:nvSpPr>
          <p:spPr bwMode="auto">
            <a:xfrm>
              <a:off x="4224"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59" name="Rectangle 8"/>
            <p:cNvSpPr>
              <a:spLocks noChangeArrowheads="1"/>
            </p:cNvSpPr>
            <p:nvPr/>
          </p:nvSpPr>
          <p:spPr bwMode="auto">
            <a:xfrm>
              <a:off x="4752"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60" name="Rectangle 9"/>
            <p:cNvSpPr>
              <a:spLocks noChangeArrowheads="1"/>
            </p:cNvSpPr>
            <p:nvPr/>
          </p:nvSpPr>
          <p:spPr bwMode="auto">
            <a:xfrm>
              <a:off x="3168"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61" name="Rectangle 10"/>
            <p:cNvSpPr>
              <a:spLocks noChangeArrowheads="1"/>
            </p:cNvSpPr>
            <p:nvPr/>
          </p:nvSpPr>
          <p:spPr bwMode="auto">
            <a:xfrm>
              <a:off x="3696"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62" name="Rectangle 11"/>
            <p:cNvSpPr>
              <a:spLocks noChangeArrowheads="1"/>
            </p:cNvSpPr>
            <p:nvPr/>
          </p:nvSpPr>
          <p:spPr bwMode="auto">
            <a:xfrm>
              <a:off x="4224"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63" name="Rectangle 12"/>
            <p:cNvSpPr>
              <a:spLocks noChangeArrowheads="1"/>
            </p:cNvSpPr>
            <p:nvPr/>
          </p:nvSpPr>
          <p:spPr bwMode="auto">
            <a:xfrm>
              <a:off x="4752"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64" name="Rectangle 13"/>
            <p:cNvSpPr>
              <a:spLocks noChangeArrowheads="1"/>
            </p:cNvSpPr>
            <p:nvPr/>
          </p:nvSpPr>
          <p:spPr bwMode="auto">
            <a:xfrm>
              <a:off x="3168"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65" name="Rectangle 14"/>
            <p:cNvSpPr>
              <a:spLocks noChangeArrowheads="1"/>
            </p:cNvSpPr>
            <p:nvPr/>
          </p:nvSpPr>
          <p:spPr bwMode="auto">
            <a:xfrm>
              <a:off x="3696"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66" name="Rectangle 15"/>
            <p:cNvSpPr>
              <a:spLocks noChangeArrowheads="1"/>
            </p:cNvSpPr>
            <p:nvPr/>
          </p:nvSpPr>
          <p:spPr bwMode="auto">
            <a:xfrm>
              <a:off x="4224"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67" name="Rectangle 16"/>
            <p:cNvSpPr>
              <a:spLocks noChangeArrowheads="1"/>
            </p:cNvSpPr>
            <p:nvPr/>
          </p:nvSpPr>
          <p:spPr bwMode="auto">
            <a:xfrm>
              <a:off x="4752"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68" name="Rectangle 17"/>
            <p:cNvSpPr>
              <a:spLocks noChangeArrowheads="1"/>
            </p:cNvSpPr>
            <p:nvPr/>
          </p:nvSpPr>
          <p:spPr bwMode="auto">
            <a:xfrm>
              <a:off x="3168"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69" name="Rectangle 18"/>
            <p:cNvSpPr>
              <a:spLocks noChangeArrowheads="1"/>
            </p:cNvSpPr>
            <p:nvPr/>
          </p:nvSpPr>
          <p:spPr bwMode="auto">
            <a:xfrm>
              <a:off x="3696"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70" name="Rectangle 19"/>
            <p:cNvSpPr>
              <a:spLocks noChangeArrowheads="1"/>
            </p:cNvSpPr>
            <p:nvPr/>
          </p:nvSpPr>
          <p:spPr bwMode="auto">
            <a:xfrm>
              <a:off x="4224"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71" name="Rectangle 20"/>
            <p:cNvSpPr>
              <a:spLocks noChangeArrowheads="1"/>
            </p:cNvSpPr>
            <p:nvPr/>
          </p:nvSpPr>
          <p:spPr bwMode="auto">
            <a:xfrm>
              <a:off x="4752" y="1056"/>
              <a:ext cx="528" cy="528"/>
            </a:xfrm>
            <a:prstGeom prst="rect">
              <a:avLst/>
            </a:prstGeom>
            <a:noFill/>
            <a:ln w="9525">
              <a:solidFill>
                <a:srgbClr val="C0C0C0"/>
              </a:solidFill>
              <a:miter lim="800000"/>
              <a:headEnd/>
              <a:tailEnd/>
            </a:ln>
            <a:effectLst/>
          </p:spPr>
          <p:txBody>
            <a:bodyPr wrap="none" anchor="ctr"/>
            <a:lstStyle/>
            <a:p>
              <a:endParaRPr lang="en-US"/>
            </a:p>
          </p:txBody>
        </p:sp>
      </p:grpSp>
      <p:sp>
        <p:nvSpPr>
          <p:cNvPr id="72" name="Line 21"/>
          <p:cNvSpPr>
            <a:spLocks noChangeShapeType="1"/>
          </p:cNvSpPr>
          <p:nvPr/>
        </p:nvSpPr>
        <p:spPr bwMode="auto">
          <a:xfrm rot="16200000" flipH="1">
            <a:off x="3734594" y="3313907"/>
            <a:ext cx="3505200" cy="1587"/>
          </a:xfrm>
          <a:prstGeom prst="line">
            <a:avLst/>
          </a:prstGeom>
          <a:noFill/>
          <a:ln w="38100">
            <a:solidFill>
              <a:srgbClr val="990033"/>
            </a:solidFill>
            <a:round/>
            <a:headEnd type="stealth" w="lg" len="lg"/>
            <a:tailEnd/>
          </a:ln>
          <a:effectLst/>
        </p:spPr>
        <p:txBody>
          <a:bodyPr/>
          <a:lstStyle/>
          <a:p>
            <a:endParaRPr lang="en-US"/>
          </a:p>
        </p:txBody>
      </p:sp>
      <p:sp>
        <p:nvSpPr>
          <p:cNvPr id="73" name="Line 25"/>
          <p:cNvSpPr>
            <a:spLocks noChangeShapeType="1"/>
          </p:cNvSpPr>
          <p:nvPr/>
        </p:nvSpPr>
        <p:spPr bwMode="auto">
          <a:xfrm flipV="1">
            <a:off x="6781800" y="3771901"/>
            <a:ext cx="0" cy="914400"/>
          </a:xfrm>
          <a:prstGeom prst="line">
            <a:avLst/>
          </a:prstGeom>
          <a:noFill/>
          <a:ln w="31750">
            <a:solidFill>
              <a:srgbClr val="FFCC00"/>
            </a:solidFill>
            <a:round/>
            <a:headEnd/>
            <a:tailEnd/>
          </a:ln>
          <a:effectLst/>
        </p:spPr>
        <p:txBody>
          <a:bodyPr/>
          <a:lstStyle/>
          <a:p>
            <a:endParaRPr lang="en-US"/>
          </a:p>
        </p:txBody>
      </p:sp>
      <p:sp>
        <p:nvSpPr>
          <p:cNvPr id="74" name="Line 26"/>
          <p:cNvSpPr>
            <a:spLocks noChangeShapeType="1"/>
          </p:cNvSpPr>
          <p:nvPr/>
        </p:nvSpPr>
        <p:spPr bwMode="auto">
          <a:xfrm flipH="1">
            <a:off x="5867400" y="3771901"/>
            <a:ext cx="914400" cy="0"/>
          </a:xfrm>
          <a:prstGeom prst="line">
            <a:avLst/>
          </a:prstGeom>
          <a:noFill/>
          <a:ln w="31750">
            <a:solidFill>
              <a:srgbClr val="FFCC00"/>
            </a:solidFill>
            <a:round/>
            <a:headEnd/>
            <a:tailEnd/>
          </a:ln>
          <a:effectLst/>
        </p:spPr>
        <p:txBody>
          <a:bodyPr/>
          <a:lstStyle/>
          <a:p>
            <a:endParaRPr lang="en-US"/>
          </a:p>
        </p:txBody>
      </p:sp>
      <p:sp>
        <p:nvSpPr>
          <p:cNvPr id="75" name="Line 28"/>
          <p:cNvSpPr>
            <a:spLocks noChangeShapeType="1"/>
          </p:cNvSpPr>
          <p:nvPr/>
        </p:nvSpPr>
        <p:spPr bwMode="auto">
          <a:xfrm rot="10800000">
            <a:off x="7543800" y="3771901"/>
            <a:ext cx="914400" cy="0"/>
          </a:xfrm>
          <a:prstGeom prst="line">
            <a:avLst/>
          </a:prstGeom>
          <a:noFill/>
          <a:ln w="31750">
            <a:solidFill>
              <a:srgbClr val="FFCC00"/>
            </a:solidFill>
            <a:round/>
            <a:headEnd/>
            <a:tailEnd/>
          </a:ln>
          <a:effectLst/>
        </p:spPr>
        <p:txBody>
          <a:bodyPr/>
          <a:lstStyle/>
          <a:p>
            <a:endParaRPr lang="en-US"/>
          </a:p>
        </p:txBody>
      </p:sp>
      <p:sp>
        <p:nvSpPr>
          <p:cNvPr id="76" name="Line 29"/>
          <p:cNvSpPr>
            <a:spLocks noChangeShapeType="1"/>
          </p:cNvSpPr>
          <p:nvPr/>
        </p:nvSpPr>
        <p:spPr bwMode="auto">
          <a:xfrm rot="10800000" flipV="1">
            <a:off x="7543800" y="3771901"/>
            <a:ext cx="0" cy="914400"/>
          </a:xfrm>
          <a:prstGeom prst="line">
            <a:avLst/>
          </a:prstGeom>
          <a:noFill/>
          <a:ln w="31750">
            <a:solidFill>
              <a:srgbClr val="FFCC00"/>
            </a:solidFill>
            <a:round/>
            <a:headEnd/>
            <a:tailEnd/>
          </a:ln>
          <a:effectLst/>
        </p:spPr>
        <p:txBody>
          <a:bodyPr/>
          <a:lstStyle/>
          <a:p>
            <a:endParaRPr lang="en-US"/>
          </a:p>
        </p:txBody>
      </p:sp>
      <p:sp>
        <p:nvSpPr>
          <p:cNvPr id="77" name="Line 30"/>
          <p:cNvSpPr>
            <a:spLocks noChangeShapeType="1"/>
          </p:cNvSpPr>
          <p:nvPr/>
        </p:nvSpPr>
        <p:spPr bwMode="auto">
          <a:xfrm rot="10800000" flipH="1">
            <a:off x="7543800" y="4686301"/>
            <a:ext cx="914400" cy="0"/>
          </a:xfrm>
          <a:prstGeom prst="line">
            <a:avLst/>
          </a:prstGeom>
          <a:noFill/>
          <a:ln w="31750">
            <a:solidFill>
              <a:srgbClr val="FFCC00"/>
            </a:solidFill>
            <a:round/>
            <a:headEnd/>
            <a:tailEnd/>
          </a:ln>
          <a:effectLst/>
        </p:spPr>
        <p:txBody>
          <a:bodyPr/>
          <a:lstStyle/>
          <a:p>
            <a:endParaRPr lang="en-US"/>
          </a:p>
        </p:txBody>
      </p:sp>
      <p:sp>
        <p:nvSpPr>
          <p:cNvPr id="78" name="Line 32"/>
          <p:cNvSpPr>
            <a:spLocks noChangeShapeType="1"/>
          </p:cNvSpPr>
          <p:nvPr/>
        </p:nvSpPr>
        <p:spPr bwMode="auto">
          <a:xfrm rot="16200000">
            <a:off x="6324600" y="2551113"/>
            <a:ext cx="914400" cy="0"/>
          </a:xfrm>
          <a:prstGeom prst="line">
            <a:avLst/>
          </a:prstGeom>
          <a:noFill/>
          <a:ln w="31750">
            <a:solidFill>
              <a:srgbClr val="FFCC00"/>
            </a:solidFill>
            <a:round/>
            <a:headEnd/>
            <a:tailEnd/>
          </a:ln>
          <a:effectLst/>
        </p:spPr>
        <p:txBody>
          <a:bodyPr/>
          <a:lstStyle/>
          <a:p>
            <a:endParaRPr lang="en-US"/>
          </a:p>
        </p:txBody>
      </p:sp>
      <p:sp>
        <p:nvSpPr>
          <p:cNvPr id="79" name="Line 33"/>
          <p:cNvSpPr>
            <a:spLocks noChangeShapeType="1"/>
          </p:cNvSpPr>
          <p:nvPr/>
        </p:nvSpPr>
        <p:spPr bwMode="auto">
          <a:xfrm rot="16200000" flipV="1">
            <a:off x="6324600" y="1636713"/>
            <a:ext cx="0" cy="914400"/>
          </a:xfrm>
          <a:prstGeom prst="line">
            <a:avLst/>
          </a:prstGeom>
          <a:noFill/>
          <a:ln w="31750">
            <a:solidFill>
              <a:srgbClr val="FFCC00"/>
            </a:solidFill>
            <a:round/>
            <a:headEnd/>
            <a:tailEnd/>
          </a:ln>
          <a:effectLst/>
        </p:spPr>
        <p:txBody>
          <a:bodyPr/>
          <a:lstStyle/>
          <a:p>
            <a:endParaRPr lang="en-US"/>
          </a:p>
        </p:txBody>
      </p:sp>
      <p:sp>
        <p:nvSpPr>
          <p:cNvPr id="80" name="Line 34"/>
          <p:cNvSpPr>
            <a:spLocks noChangeShapeType="1"/>
          </p:cNvSpPr>
          <p:nvPr/>
        </p:nvSpPr>
        <p:spPr bwMode="auto">
          <a:xfrm rot="16200000" flipH="1">
            <a:off x="5410200" y="2551113"/>
            <a:ext cx="914400" cy="0"/>
          </a:xfrm>
          <a:prstGeom prst="line">
            <a:avLst/>
          </a:prstGeom>
          <a:noFill/>
          <a:ln w="31750">
            <a:solidFill>
              <a:srgbClr val="FFCC00"/>
            </a:solidFill>
            <a:round/>
            <a:headEnd/>
            <a:tailEnd/>
          </a:ln>
          <a:effectLst/>
        </p:spPr>
        <p:txBody>
          <a:bodyPr/>
          <a:lstStyle/>
          <a:p>
            <a:endParaRPr lang="en-US"/>
          </a:p>
        </p:txBody>
      </p:sp>
      <p:sp>
        <p:nvSpPr>
          <p:cNvPr id="81" name="Line 36"/>
          <p:cNvSpPr>
            <a:spLocks noChangeShapeType="1"/>
          </p:cNvSpPr>
          <p:nvPr/>
        </p:nvSpPr>
        <p:spPr bwMode="auto">
          <a:xfrm rot="16200000">
            <a:off x="8001000" y="2551113"/>
            <a:ext cx="914400" cy="0"/>
          </a:xfrm>
          <a:prstGeom prst="line">
            <a:avLst/>
          </a:prstGeom>
          <a:noFill/>
          <a:ln w="31750">
            <a:solidFill>
              <a:srgbClr val="FFCC00"/>
            </a:solidFill>
            <a:round/>
            <a:headEnd/>
            <a:tailEnd/>
          </a:ln>
          <a:effectLst/>
        </p:spPr>
        <p:txBody>
          <a:bodyPr/>
          <a:lstStyle/>
          <a:p>
            <a:endParaRPr lang="en-US"/>
          </a:p>
        </p:txBody>
      </p:sp>
      <p:sp>
        <p:nvSpPr>
          <p:cNvPr id="82" name="Line 37"/>
          <p:cNvSpPr>
            <a:spLocks noChangeShapeType="1"/>
          </p:cNvSpPr>
          <p:nvPr/>
        </p:nvSpPr>
        <p:spPr bwMode="auto">
          <a:xfrm rot="16200000" flipV="1">
            <a:off x="8001000" y="1636713"/>
            <a:ext cx="0" cy="914400"/>
          </a:xfrm>
          <a:prstGeom prst="line">
            <a:avLst/>
          </a:prstGeom>
          <a:noFill/>
          <a:ln w="31750">
            <a:solidFill>
              <a:srgbClr val="FFCC00"/>
            </a:solidFill>
            <a:round/>
            <a:headEnd/>
            <a:tailEnd/>
          </a:ln>
          <a:effectLst/>
        </p:spPr>
        <p:txBody>
          <a:bodyPr/>
          <a:lstStyle/>
          <a:p>
            <a:endParaRPr lang="en-US"/>
          </a:p>
        </p:txBody>
      </p:sp>
      <p:sp>
        <p:nvSpPr>
          <p:cNvPr id="83" name="Line 38"/>
          <p:cNvSpPr>
            <a:spLocks noChangeShapeType="1"/>
          </p:cNvSpPr>
          <p:nvPr/>
        </p:nvSpPr>
        <p:spPr bwMode="auto">
          <a:xfrm rot="16200000" flipH="1">
            <a:off x="7086600" y="2551113"/>
            <a:ext cx="914400" cy="0"/>
          </a:xfrm>
          <a:prstGeom prst="line">
            <a:avLst/>
          </a:prstGeom>
          <a:noFill/>
          <a:ln w="31750">
            <a:solidFill>
              <a:srgbClr val="FFCC00"/>
            </a:solidFill>
            <a:round/>
            <a:headEnd/>
            <a:tailEnd/>
          </a:ln>
          <a:effectLst/>
        </p:spPr>
        <p:txBody>
          <a:bodyPr/>
          <a:lstStyle/>
          <a:p>
            <a:endParaRPr lang="en-US"/>
          </a:p>
        </p:txBody>
      </p:sp>
      <p:sp>
        <p:nvSpPr>
          <p:cNvPr id="84" name="Line 39"/>
          <p:cNvSpPr>
            <a:spLocks noChangeShapeType="1"/>
          </p:cNvSpPr>
          <p:nvPr/>
        </p:nvSpPr>
        <p:spPr bwMode="auto">
          <a:xfrm>
            <a:off x="5867400" y="3009901"/>
            <a:ext cx="0" cy="762000"/>
          </a:xfrm>
          <a:prstGeom prst="line">
            <a:avLst/>
          </a:prstGeom>
          <a:noFill/>
          <a:ln w="31750">
            <a:solidFill>
              <a:srgbClr val="FFCC00"/>
            </a:solidFill>
            <a:round/>
            <a:headEnd/>
            <a:tailEnd/>
          </a:ln>
          <a:effectLst/>
        </p:spPr>
        <p:txBody>
          <a:bodyPr/>
          <a:lstStyle/>
          <a:p>
            <a:endParaRPr lang="en-US"/>
          </a:p>
        </p:txBody>
      </p:sp>
      <p:sp>
        <p:nvSpPr>
          <p:cNvPr id="85" name="Line 40"/>
          <p:cNvSpPr>
            <a:spLocks noChangeShapeType="1"/>
          </p:cNvSpPr>
          <p:nvPr/>
        </p:nvSpPr>
        <p:spPr bwMode="auto">
          <a:xfrm flipH="1">
            <a:off x="8458200" y="3009901"/>
            <a:ext cx="0" cy="762000"/>
          </a:xfrm>
          <a:prstGeom prst="line">
            <a:avLst/>
          </a:prstGeom>
          <a:noFill/>
          <a:ln w="31750">
            <a:solidFill>
              <a:srgbClr val="FFCC00"/>
            </a:solidFill>
            <a:round/>
            <a:headEnd/>
            <a:tailEnd/>
          </a:ln>
          <a:effectLst/>
        </p:spPr>
        <p:txBody>
          <a:bodyPr/>
          <a:lstStyle/>
          <a:p>
            <a:endParaRPr lang="en-US"/>
          </a:p>
        </p:txBody>
      </p:sp>
      <p:sp>
        <p:nvSpPr>
          <p:cNvPr id="86" name="Line 41"/>
          <p:cNvSpPr>
            <a:spLocks noChangeShapeType="1"/>
          </p:cNvSpPr>
          <p:nvPr/>
        </p:nvSpPr>
        <p:spPr bwMode="auto">
          <a:xfrm>
            <a:off x="6781800" y="3009901"/>
            <a:ext cx="762000" cy="0"/>
          </a:xfrm>
          <a:prstGeom prst="line">
            <a:avLst/>
          </a:prstGeom>
          <a:noFill/>
          <a:ln w="31750">
            <a:solidFill>
              <a:srgbClr val="FFCC00"/>
            </a:solidFill>
            <a:round/>
            <a:headEnd/>
            <a:tailEnd/>
          </a:ln>
          <a:effectLst/>
        </p:spPr>
        <p:txBody>
          <a:bodyPr/>
          <a:lstStyle/>
          <a:p>
            <a:endParaRPr lang="en-US"/>
          </a:p>
        </p:txBody>
      </p:sp>
      <p:grpSp>
        <p:nvGrpSpPr>
          <p:cNvPr id="87" name="Group 130"/>
          <p:cNvGrpSpPr>
            <a:grpSpLocks/>
          </p:cNvGrpSpPr>
          <p:nvPr/>
        </p:nvGrpSpPr>
        <p:grpSpPr bwMode="auto">
          <a:xfrm>
            <a:off x="5853112" y="4684713"/>
            <a:ext cx="942975" cy="19050"/>
            <a:chOff x="3399" y="2927"/>
            <a:chExt cx="594" cy="12"/>
          </a:xfrm>
        </p:grpSpPr>
        <p:sp>
          <p:nvSpPr>
            <p:cNvPr id="88" name="Line 24"/>
            <p:cNvSpPr>
              <a:spLocks noChangeShapeType="1"/>
            </p:cNvSpPr>
            <p:nvPr/>
          </p:nvSpPr>
          <p:spPr bwMode="auto">
            <a:xfrm>
              <a:off x="3399" y="2927"/>
              <a:ext cx="594" cy="12"/>
            </a:xfrm>
            <a:prstGeom prst="line">
              <a:avLst/>
            </a:prstGeom>
            <a:noFill/>
            <a:ln w="31750">
              <a:solidFill>
                <a:srgbClr val="FFCC00"/>
              </a:solidFill>
              <a:round/>
              <a:headEnd/>
              <a:tailEnd/>
            </a:ln>
            <a:effectLst/>
          </p:spPr>
          <p:txBody>
            <a:bodyPr/>
            <a:lstStyle/>
            <a:p>
              <a:endParaRPr lang="en-US"/>
            </a:p>
          </p:txBody>
        </p:sp>
        <p:sp>
          <p:nvSpPr>
            <p:cNvPr id="89" name="Line 42"/>
            <p:cNvSpPr>
              <a:spLocks noChangeShapeType="1"/>
            </p:cNvSpPr>
            <p:nvPr/>
          </p:nvSpPr>
          <p:spPr bwMode="auto">
            <a:xfrm>
              <a:off x="3552" y="2933"/>
              <a:ext cx="192" cy="0"/>
            </a:xfrm>
            <a:prstGeom prst="line">
              <a:avLst/>
            </a:prstGeom>
            <a:noFill/>
            <a:ln w="31750">
              <a:solidFill>
                <a:srgbClr val="FFCC00"/>
              </a:solidFill>
              <a:round/>
              <a:headEnd/>
              <a:tailEnd type="stealth" w="lg" len="lg"/>
            </a:ln>
            <a:effectLst/>
          </p:spPr>
          <p:txBody>
            <a:bodyPr/>
            <a:lstStyle/>
            <a:p>
              <a:endParaRPr lang="en-US"/>
            </a:p>
          </p:txBody>
        </p:sp>
      </p:grpSp>
      <p:sp>
        <p:nvSpPr>
          <p:cNvPr id="90" name="Oval 43"/>
          <p:cNvSpPr>
            <a:spLocks noChangeArrowheads="1"/>
          </p:cNvSpPr>
          <p:nvPr/>
        </p:nvSpPr>
        <p:spPr bwMode="auto">
          <a:xfrm>
            <a:off x="5867400" y="4465638"/>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91" name="Oval 44"/>
          <p:cNvSpPr>
            <a:spLocks noChangeArrowheads="1"/>
          </p:cNvSpPr>
          <p:nvPr/>
        </p:nvSpPr>
        <p:spPr bwMode="auto">
          <a:xfrm>
            <a:off x="6673850" y="46101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92" name="Oval 45"/>
          <p:cNvSpPr>
            <a:spLocks noChangeArrowheads="1"/>
          </p:cNvSpPr>
          <p:nvPr/>
        </p:nvSpPr>
        <p:spPr bwMode="auto">
          <a:xfrm>
            <a:off x="6553200" y="35433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93" name="Oval 46"/>
          <p:cNvSpPr>
            <a:spLocks noChangeArrowheads="1"/>
          </p:cNvSpPr>
          <p:nvPr/>
        </p:nvSpPr>
        <p:spPr bwMode="auto">
          <a:xfrm>
            <a:off x="5638800" y="38481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94" name="Oval 47"/>
          <p:cNvSpPr>
            <a:spLocks noChangeArrowheads="1"/>
          </p:cNvSpPr>
          <p:nvPr/>
        </p:nvSpPr>
        <p:spPr bwMode="auto">
          <a:xfrm>
            <a:off x="5943600" y="30861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95" name="Oval 48"/>
          <p:cNvSpPr>
            <a:spLocks noChangeArrowheads="1"/>
          </p:cNvSpPr>
          <p:nvPr/>
        </p:nvSpPr>
        <p:spPr bwMode="auto">
          <a:xfrm>
            <a:off x="5899150" y="20955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96" name="Oval 49"/>
          <p:cNvSpPr>
            <a:spLocks noChangeArrowheads="1"/>
          </p:cNvSpPr>
          <p:nvPr/>
        </p:nvSpPr>
        <p:spPr bwMode="auto">
          <a:xfrm>
            <a:off x="6553200" y="28575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97" name="Oval 50"/>
          <p:cNvSpPr>
            <a:spLocks noChangeArrowheads="1"/>
          </p:cNvSpPr>
          <p:nvPr/>
        </p:nvSpPr>
        <p:spPr bwMode="auto">
          <a:xfrm>
            <a:off x="7543800" y="29337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98" name="Oval 51"/>
          <p:cNvSpPr>
            <a:spLocks noChangeArrowheads="1"/>
          </p:cNvSpPr>
          <p:nvPr/>
        </p:nvSpPr>
        <p:spPr bwMode="auto">
          <a:xfrm>
            <a:off x="8458200" y="29337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99" name="Oval 52"/>
          <p:cNvSpPr>
            <a:spLocks noChangeArrowheads="1"/>
          </p:cNvSpPr>
          <p:nvPr/>
        </p:nvSpPr>
        <p:spPr bwMode="auto">
          <a:xfrm>
            <a:off x="8534400" y="47625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100" name="Oval 53"/>
          <p:cNvSpPr>
            <a:spLocks noChangeArrowheads="1"/>
          </p:cNvSpPr>
          <p:nvPr/>
        </p:nvSpPr>
        <p:spPr bwMode="auto">
          <a:xfrm>
            <a:off x="7467600" y="18669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101" name="Oval 54"/>
          <p:cNvSpPr>
            <a:spLocks noChangeArrowheads="1"/>
          </p:cNvSpPr>
          <p:nvPr/>
        </p:nvSpPr>
        <p:spPr bwMode="auto">
          <a:xfrm>
            <a:off x="8305800" y="3848101"/>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116" name="Line 4"/>
          <p:cNvSpPr>
            <a:spLocks noChangeShapeType="1"/>
          </p:cNvSpPr>
          <p:nvPr/>
        </p:nvSpPr>
        <p:spPr bwMode="auto">
          <a:xfrm flipH="1">
            <a:off x="5486400" y="5067301"/>
            <a:ext cx="3505200" cy="0"/>
          </a:xfrm>
          <a:prstGeom prst="line">
            <a:avLst/>
          </a:prstGeom>
          <a:noFill/>
          <a:ln w="38100">
            <a:solidFill>
              <a:srgbClr val="990033"/>
            </a:solidFill>
            <a:round/>
            <a:headEnd type="stealth" w="lg" len="lg"/>
            <a:tailEnd/>
          </a:ln>
          <a:effectLst/>
        </p:spPr>
        <p:txBody>
          <a:bodyPr/>
          <a:lstStyle/>
          <a:p>
            <a:endParaRPr lang="en-US"/>
          </a:p>
        </p:txBody>
      </p:sp>
      <p:grpSp>
        <p:nvGrpSpPr>
          <p:cNvPr id="122" name="Group 121"/>
          <p:cNvGrpSpPr/>
          <p:nvPr/>
        </p:nvGrpSpPr>
        <p:grpSpPr>
          <a:xfrm>
            <a:off x="5327650" y="3881735"/>
            <a:ext cx="1422400" cy="1266230"/>
            <a:chOff x="5327650" y="3881735"/>
            <a:chExt cx="1422400" cy="1266230"/>
          </a:xfrm>
        </p:grpSpPr>
        <p:sp>
          <p:nvSpPr>
            <p:cNvPr id="117" name="TextBox 116"/>
            <p:cNvSpPr txBox="1"/>
            <p:nvPr/>
          </p:nvSpPr>
          <p:spPr>
            <a:xfrm>
              <a:off x="6165850" y="3881735"/>
              <a:ext cx="577850" cy="461665"/>
            </a:xfrm>
            <a:prstGeom prst="rect">
              <a:avLst/>
            </a:prstGeom>
            <a:noFill/>
          </p:spPr>
          <p:txBody>
            <a:bodyPr wrap="square" rtlCol="0">
              <a:spAutoFit/>
            </a:bodyPr>
            <a:lstStyle/>
            <a:p>
              <a:r>
                <a:rPr lang="en-US" dirty="0" smtClean="0">
                  <a:solidFill>
                    <a:srgbClr val="FFCC00"/>
                  </a:solidFill>
                </a:rPr>
                <a:t>3</a:t>
              </a:r>
              <a:endParaRPr lang="en-US" dirty="0">
                <a:solidFill>
                  <a:srgbClr val="FFCC00"/>
                </a:solidFill>
              </a:endParaRPr>
            </a:p>
          </p:txBody>
        </p:sp>
        <p:sp>
          <p:nvSpPr>
            <p:cNvPr id="118" name="TextBox 117"/>
            <p:cNvSpPr txBox="1"/>
            <p:nvPr/>
          </p:nvSpPr>
          <p:spPr>
            <a:xfrm>
              <a:off x="5327650" y="4686300"/>
              <a:ext cx="577850" cy="461665"/>
            </a:xfrm>
            <a:prstGeom prst="rect">
              <a:avLst/>
            </a:prstGeom>
            <a:noFill/>
          </p:spPr>
          <p:txBody>
            <a:bodyPr wrap="square" rtlCol="0">
              <a:spAutoFit/>
            </a:bodyPr>
            <a:lstStyle/>
            <a:p>
              <a:r>
                <a:rPr lang="en-US" dirty="0" smtClean="0">
                  <a:solidFill>
                    <a:srgbClr val="FFCC00"/>
                  </a:solidFill>
                </a:rPr>
                <a:t>1</a:t>
              </a:r>
              <a:endParaRPr lang="en-US" dirty="0">
                <a:solidFill>
                  <a:srgbClr val="FFCC00"/>
                </a:solidFill>
              </a:endParaRPr>
            </a:p>
          </p:txBody>
        </p:sp>
        <p:sp>
          <p:nvSpPr>
            <p:cNvPr id="119" name="TextBox 118"/>
            <p:cNvSpPr txBox="1"/>
            <p:nvPr/>
          </p:nvSpPr>
          <p:spPr>
            <a:xfrm>
              <a:off x="5334000" y="3881735"/>
              <a:ext cx="577850" cy="461665"/>
            </a:xfrm>
            <a:prstGeom prst="rect">
              <a:avLst/>
            </a:prstGeom>
            <a:noFill/>
          </p:spPr>
          <p:txBody>
            <a:bodyPr wrap="square" rtlCol="0">
              <a:spAutoFit/>
            </a:bodyPr>
            <a:lstStyle/>
            <a:p>
              <a:r>
                <a:rPr lang="en-US" dirty="0" smtClean="0">
                  <a:solidFill>
                    <a:srgbClr val="FFCC00"/>
                  </a:solidFill>
                </a:rPr>
                <a:t>4</a:t>
              </a:r>
              <a:endParaRPr lang="en-US" dirty="0">
                <a:solidFill>
                  <a:srgbClr val="FFCC00"/>
                </a:solidFill>
              </a:endParaRPr>
            </a:p>
          </p:txBody>
        </p:sp>
        <p:sp>
          <p:nvSpPr>
            <p:cNvPr id="120" name="TextBox 119"/>
            <p:cNvSpPr txBox="1"/>
            <p:nvPr/>
          </p:nvSpPr>
          <p:spPr>
            <a:xfrm>
              <a:off x="6172200" y="4681835"/>
              <a:ext cx="577850" cy="461665"/>
            </a:xfrm>
            <a:prstGeom prst="rect">
              <a:avLst/>
            </a:prstGeom>
            <a:noFill/>
          </p:spPr>
          <p:txBody>
            <a:bodyPr wrap="square" rtlCol="0">
              <a:spAutoFit/>
            </a:bodyPr>
            <a:lstStyle/>
            <a:p>
              <a:r>
                <a:rPr lang="en-US" dirty="0" smtClean="0">
                  <a:solidFill>
                    <a:srgbClr val="FFCC00"/>
                  </a:solidFill>
                </a:rPr>
                <a:t>2</a:t>
              </a:r>
              <a:endParaRPr lang="en-US" dirty="0">
                <a:solidFill>
                  <a:srgbClr val="FFCC00"/>
                </a:solidFill>
              </a:endParaRPr>
            </a:p>
          </p:txBody>
        </p:sp>
      </p:grpSp>
      <p:grpSp>
        <p:nvGrpSpPr>
          <p:cNvPr id="123" name="Group 122"/>
          <p:cNvGrpSpPr/>
          <p:nvPr/>
        </p:nvGrpSpPr>
        <p:grpSpPr>
          <a:xfrm>
            <a:off x="5334000" y="2209800"/>
            <a:ext cx="1422400" cy="1266230"/>
            <a:chOff x="5327650" y="3881735"/>
            <a:chExt cx="1422400" cy="1266230"/>
          </a:xfrm>
        </p:grpSpPr>
        <p:sp>
          <p:nvSpPr>
            <p:cNvPr id="124" name="TextBox 123"/>
            <p:cNvSpPr txBox="1"/>
            <p:nvPr/>
          </p:nvSpPr>
          <p:spPr>
            <a:xfrm>
              <a:off x="6165850" y="3881735"/>
              <a:ext cx="577850" cy="461665"/>
            </a:xfrm>
            <a:prstGeom prst="rect">
              <a:avLst/>
            </a:prstGeom>
            <a:noFill/>
          </p:spPr>
          <p:txBody>
            <a:bodyPr wrap="square" rtlCol="0">
              <a:spAutoFit/>
            </a:bodyPr>
            <a:lstStyle/>
            <a:p>
              <a:r>
                <a:rPr lang="en-US" dirty="0" smtClean="0">
                  <a:solidFill>
                    <a:srgbClr val="FFCC00"/>
                  </a:solidFill>
                </a:rPr>
                <a:t>7</a:t>
              </a:r>
              <a:endParaRPr lang="en-US" dirty="0">
                <a:solidFill>
                  <a:srgbClr val="FFCC00"/>
                </a:solidFill>
              </a:endParaRPr>
            </a:p>
          </p:txBody>
        </p:sp>
        <p:sp>
          <p:nvSpPr>
            <p:cNvPr id="125" name="TextBox 124"/>
            <p:cNvSpPr txBox="1"/>
            <p:nvPr/>
          </p:nvSpPr>
          <p:spPr>
            <a:xfrm>
              <a:off x="5327650" y="4686300"/>
              <a:ext cx="577850" cy="461665"/>
            </a:xfrm>
            <a:prstGeom prst="rect">
              <a:avLst/>
            </a:prstGeom>
            <a:noFill/>
          </p:spPr>
          <p:txBody>
            <a:bodyPr wrap="square" rtlCol="0">
              <a:spAutoFit/>
            </a:bodyPr>
            <a:lstStyle/>
            <a:p>
              <a:r>
                <a:rPr lang="en-US" dirty="0" smtClean="0">
                  <a:solidFill>
                    <a:srgbClr val="FFCC00"/>
                  </a:solidFill>
                </a:rPr>
                <a:t>5</a:t>
              </a:r>
              <a:endParaRPr lang="en-US" dirty="0">
                <a:solidFill>
                  <a:srgbClr val="FFCC00"/>
                </a:solidFill>
              </a:endParaRPr>
            </a:p>
          </p:txBody>
        </p:sp>
        <p:sp>
          <p:nvSpPr>
            <p:cNvPr id="126" name="TextBox 125"/>
            <p:cNvSpPr txBox="1"/>
            <p:nvPr/>
          </p:nvSpPr>
          <p:spPr>
            <a:xfrm>
              <a:off x="5334000" y="3881735"/>
              <a:ext cx="577850" cy="461665"/>
            </a:xfrm>
            <a:prstGeom prst="rect">
              <a:avLst/>
            </a:prstGeom>
            <a:noFill/>
          </p:spPr>
          <p:txBody>
            <a:bodyPr wrap="square" rtlCol="0">
              <a:spAutoFit/>
            </a:bodyPr>
            <a:lstStyle/>
            <a:p>
              <a:r>
                <a:rPr lang="en-US" dirty="0" smtClean="0">
                  <a:solidFill>
                    <a:srgbClr val="FFCC00"/>
                  </a:solidFill>
                </a:rPr>
                <a:t>6</a:t>
              </a:r>
              <a:endParaRPr lang="en-US" dirty="0">
                <a:solidFill>
                  <a:srgbClr val="FFCC00"/>
                </a:solidFill>
              </a:endParaRPr>
            </a:p>
          </p:txBody>
        </p:sp>
        <p:sp>
          <p:nvSpPr>
            <p:cNvPr id="127" name="TextBox 126"/>
            <p:cNvSpPr txBox="1"/>
            <p:nvPr/>
          </p:nvSpPr>
          <p:spPr>
            <a:xfrm>
              <a:off x="6172200" y="4681835"/>
              <a:ext cx="577850" cy="461665"/>
            </a:xfrm>
            <a:prstGeom prst="rect">
              <a:avLst/>
            </a:prstGeom>
            <a:noFill/>
          </p:spPr>
          <p:txBody>
            <a:bodyPr wrap="square" rtlCol="0">
              <a:spAutoFit/>
            </a:bodyPr>
            <a:lstStyle/>
            <a:p>
              <a:r>
                <a:rPr lang="en-US" dirty="0" smtClean="0">
                  <a:solidFill>
                    <a:srgbClr val="FFCC00"/>
                  </a:solidFill>
                </a:rPr>
                <a:t>8</a:t>
              </a:r>
              <a:endParaRPr lang="en-US" dirty="0">
                <a:solidFill>
                  <a:srgbClr val="FFCC00"/>
                </a:solidFill>
              </a:endParaRPr>
            </a:p>
          </p:txBody>
        </p:sp>
      </p:grpSp>
      <p:grpSp>
        <p:nvGrpSpPr>
          <p:cNvPr id="128" name="Group 127"/>
          <p:cNvGrpSpPr/>
          <p:nvPr/>
        </p:nvGrpSpPr>
        <p:grpSpPr>
          <a:xfrm>
            <a:off x="7029450" y="3881735"/>
            <a:ext cx="1422400" cy="1266230"/>
            <a:chOff x="5327650" y="3881735"/>
            <a:chExt cx="1422400" cy="1266230"/>
          </a:xfrm>
        </p:grpSpPr>
        <p:sp>
          <p:nvSpPr>
            <p:cNvPr id="129" name="TextBox 128"/>
            <p:cNvSpPr txBox="1"/>
            <p:nvPr/>
          </p:nvSpPr>
          <p:spPr>
            <a:xfrm>
              <a:off x="6165850" y="3881735"/>
              <a:ext cx="577850" cy="461665"/>
            </a:xfrm>
            <a:prstGeom prst="rect">
              <a:avLst/>
            </a:prstGeom>
            <a:noFill/>
          </p:spPr>
          <p:txBody>
            <a:bodyPr wrap="square" rtlCol="0">
              <a:spAutoFit/>
            </a:bodyPr>
            <a:lstStyle/>
            <a:p>
              <a:r>
                <a:rPr lang="en-US" dirty="0" smtClean="0">
                  <a:solidFill>
                    <a:srgbClr val="FFCC00"/>
                  </a:solidFill>
                </a:rPr>
                <a:t>13</a:t>
              </a:r>
              <a:endParaRPr lang="en-US" dirty="0">
                <a:solidFill>
                  <a:srgbClr val="FFCC00"/>
                </a:solidFill>
              </a:endParaRPr>
            </a:p>
          </p:txBody>
        </p:sp>
        <p:sp>
          <p:nvSpPr>
            <p:cNvPr id="130" name="TextBox 129"/>
            <p:cNvSpPr txBox="1"/>
            <p:nvPr/>
          </p:nvSpPr>
          <p:spPr>
            <a:xfrm>
              <a:off x="5327650" y="4686300"/>
              <a:ext cx="577850" cy="461665"/>
            </a:xfrm>
            <a:prstGeom prst="rect">
              <a:avLst/>
            </a:prstGeom>
            <a:noFill/>
          </p:spPr>
          <p:txBody>
            <a:bodyPr wrap="square" rtlCol="0">
              <a:spAutoFit/>
            </a:bodyPr>
            <a:lstStyle/>
            <a:p>
              <a:r>
                <a:rPr lang="en-US" dirty="0" smtClean="0">
                  <a:solidFill>
                    <a:srgbClr val="FFCC00"/>
                  </a:solidFill>
                </a:rPr>
                <a:t>15</a:t>
              </a:r>
              <a:endParaRPr lang="en-US" dirty="0">
                <a:solidFill>
                  <a:srgbClr val="FFCC00"/>
                </a:solidFill>
              </a:endParaRPr>
            </a:p>
          </p:txBody>
        </p:sp>
        <p:sp>
          <p:nvSpPr>
            <p:cNvPr id="131" name="TextBox 130"/>
            <p:cNvSpPr txBox="1"/>
            <p:nvPr/>
          </p:nvSpPr>
          <p:spPr>
            <a:xfrm>
              <a:off x="5334000" y="3881735"/>
              <a:ext cx="577850" cy="461665"/>
            </a:xfrm>
            <a:prstGeom prst="rect">
              <a:avLst/>
            </a:prstGeom>
            <a:noFill/>
          </p:spPr>
          <p:txBody>
            <a:bodyPr wrap="square" rtlCol="0">
              <a:spAutoFit/>
            </a:bodyPr>
            <a:lstStyle/>
            <a:p>
              <a:r>
                <a:rPr lang="en-US" dirty="0" smtClean="0">
                  <a:solidFill>
                    <a:srgbClr val="FFCC00"/>
                  </a:solidFill>
                </a:rPr>
                <a:t>14</a:t>
              </a:r>
              <a:endParaRPr lang="en-US" dirty="0">
                <a:solidFill>
                  <a:srgbClr val="FFCC00"/>
                </a:solidFill>
              </a:endParaRPr>
            </a:p>
          </p:txBody>
        </p:sp>
        <p:sp>
          <p:nvSpPr>
            <p:cNvPr id="132" name="TextBox 131"/>
            <p:cNvSpPr txBox="1"/>
            <p:nvPr/>
          </p:nvSpPr>
          <p:spPr>
            <a:xfrm>
              <a:off x="6172200" y="4681835"/>
              <a:ext cx="577850" cy="461665"/>
            </a:xfrm>
            <a:prstGeom prst="rect">
              <a:avLst/>
            </a:prstGeom>
            <a:noFill/>
          </p:spPr>
          <p:txBody>
            <a:bodyPr wrap="square" rtlCol="0">
              <a:spAutoFit/>
            </a:bodyPr>
            <a:lstStyle/>
            <a:p>
              <a:r>
                <a:rPr lang="en-US" dirty="0" smtClean="0">
                  <a:solidFill>
                    <a:srgbClr val="FFCC00"/>
                  </a:solidFill>
                </a:rPr>
                <a:t>16</a:t>
              </a:r>
              <a:endParaRPr lang="en-US" dirty="0">
                <a:solidFill>
                  <a:srgbClr val="FFCC00"/>
                </a:solidFill>
              </a:endParaRPr>
            </a:p>
          </p:txBody>
        </p:sp>
      </p:grpSp>
      <p:grpSp>
        <p:nvGrpSpPr>
          <p:cNvPr id="133" name="Group 132"/>
          <p:cNvGrpSpPr/>
          <p:nvPr/>
        </p:nvGrpSpPr>
        <p:grpSpPr>
          <a:xfrm>
            <a:off x="7035800" y="2209800"/>
            <a:ext cx="1422400" cy="1266230"/>
            <a:chOff x="5327650" y="3881735"/>
            <a:chExt cx="1422400" cy="1266230"/>
          </a:xfrm>
        </p:grpSpPr>
        <p:sp>
          <p:nvSpPr>
            <p:cNvPr id="134" name="TextBox 133"/>
            <p:cNvSpPr txBox="1"/>
            <p:nvPr/>
          </p:nvSpPr>
          <p:spPr>
            <a:xfrm>
              <a:off x="6165850" y="3881735"/>
              <a:ext cx="577850" cy="461665"/>
            </a:xfrm>
            <a:prstGeom prst="rect">
              <a:avLst/>
            </a:prstGeom>
            <a:noFill/>
          </p:spPr>
          <p:txBody>
            <a:bodyPr wrap="square" rtlCol="0">
              <a:spAutoFit/>
            </a:bodyPr>
            <a:lstStyle/>
            <a:p>
              <a:r>
                <a:rPr lang="en-US" dirty="0" smtClean="0">
                  <a:solidFill>
                    <a:srgbClr val="FFCC00"/>
                  </a:solidFill>
                </a:rPr>
                <a:t>11</a:t>
              </a:r>
              <a:endParaRPr lang="en-US" dirty="0">
                <a:solidFill>
                  <a:srgbClr val="FFCC00"/>
                </a:solidFill>
              </a:endParaRPr>
            </a:p>
          </p:txBody>
        </p:sp>
        <p:sp>
          <p:nvSpPr>
            <p:cNvPr id="135" name="TextBox 134"/>
            <p:cNvSpPr txBox="1"/>
            <p:nvPr/>
          </p:nvSpPr>
          <p:spPr>
            <a:xfrm>
              <a:off x="5327650" y="4686300"/>
              <a:ext cx="577850" cy="461665"/>
            </a:xfrm>
            <a:prstGeom prst="rect">
              <a:avLst/>
            </a:prstGeom>
            <a:noFill/>
          </p:spPr>
          <p:txBody>
            <a:bodyPr wrap="square" rtlCol="0">
              <a:spAutoFit/>
            </a:bodyPr>
            <a:lstStyle/>
            <a:p>
              <a:r>
                <a:rPr lang="en-US" dirty="0" smtClean="0">
                  <a:solidFill>
                    <a:srgbClr val="FFCC00"/>
                  </a:solidFill>
                </a:rPr>
                <a:t>9</a:t>
              </a:r>
              <a:endParaRPr lang="en-US" dirty="0">
                <a:solidFill>
                  <a:srgbClr val="FFCC00"/>
                </a:solidFill>
              </a:endParaRPr>
            </a:p>
          </p:txBody>
        </p:sp>
        <p:sp>
          <p:nvSpPr>
            <p:cNvPr id="136" name="TextBox 135"/>
            <p:cNvSpPr txBox="1"/>
            <p:nvPr/>
          </p:nvSpPr>
          <p:spPr>
            <a:xfrm>
              <a:off x="5334000" y="3881735"/>
              <a:ext cx="577850" cy="461665"/>
            </a:xfrm>
            <a:prstGeom prst="rect">
              <a:avLst/>
            </a:prstGeom>
            <a:noFill/>
          </p:spPr>
          <p:txBody>
            <a:bodyPr wrap="square" rtlCol="0">
              <a:spAutoFit/>
            </a:bodyPr>
            <a:lstStyle/>
            <a:p>
              <a:r>
                <a:rPr lang="en-US" dirty="0" smtClean="0">
                  <a:solidFill>
                    <a:srgbClr val="FFCC00"/>
                  </a:solidFill>
                </a:rPr>
                <a:t>10</a:t>
              </a:r>
              <a:endParaRPr lang="en-US" dirty="0">
                <a:solidFill>
                  <a:srgbClr val="FFCC00"/>
                </a:solidFill>
              </a:endParaRPr>
            </a:p>
          </p:txBody>
        </p:sp>
        <p:sp>
          <p:nvSpPr>
            <p:cNvPr id="137" name="TextBox 136"/>
            <p:cNvSpPr txBox="1"/>
            <p:nvPr/>
          </p:nvSpPr>
          <p:spPr>
            <a:xfrm>
              <a:off x="6172200" y="4681835"/>
              <a:ext cx="577850" cy="461665"/>
            </a:xfrm>
            <a:prstGeom prst="rect">
              <a:avLst/>
            </a:prstGeom>
            <a:noFill/>
          </p:spPr>
          <p:txBody>
            <a:bodyPr wrap="square" rtlCol="0">
              <a:spAutoFit/>
            </a:bodyPr>
            <a:lstStyle/>
            <a:p>
              <a:r>
                <a:rPr lang="en-US" dirty="0" smtClean="0">
                  <a:solidFill>
                    <a:srgbClr val="FFCC00"/>
                  </a:solidFill>
                </a:rPr>
                <a:t>12</a:t>
              </a:r>
              <a:endParaRPr lang="en-US" dirty="0">
                <a:solidFill>
                  <a:srgbClr val="FFCC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down)">
                                      <p:cBhvr>
                                        <p:cTn id="7" dur="500"/>
                                        <p:tgtEl>
                                          <p:spTgt spid="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wipe(left)">
                                      <p:cBhvr>
                                        <p:cTn id="10" dur="500"/>
                                        <p:tgtEl>
                                          <p:spTgt spid="116"/>
                                        </p:tgtEl>
                                      </p:cBhvr>
                                    </p:animEffec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160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160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1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0"/>
          </p:nvPr>
        </p:nvSpPr>
        <p:spPr/>
        <p:txBody>
          <a:bodyPr/>
          <a:lstStyle/>
          <a:p>
            <a:fld id="{0D568963-F737-4CD2-A8C7-5F3015187E6C}" type="slidenum">
              <a:rPr lang="en-US" altLang="ko-KR"/>
              <a:pPr/>
              <a:t>49</a:t>
            </a:fld>
            <a:endParaRPr lang="en-US" altLang="ko-KR"/>
          </a:p>
        </p:txBody>
      </p:sp>
      <p:sp>
        <p:nvSpPr>
          <p:cNvPr id="31" name="Date Placeholder 4"/>
          <p:cNvSpPr>
            <a:spLocks noGrp="1"/>
          </p:cNvSpPr>
          <p:nvPr>
            <p:ph type="dt" sz="half" idx="11"/>
          </p:nvPr>
        </p:nvSpPr>
        <p:spPr/>
        <p:txBody>
          <a:bodyPr/>
          <a:lstStyle/>
          <a:p>
            <a:r>
              <a:rPr lang="en-US"/>
              <a:t>Tutorial: ICDM 2008</a:t>
            </a:r>
            <a:endParaRPr lang="en-US" altLang="ko-KR"/>
          </a:p>
        </p:txBody>
      </p:sp>
      <p:sp>
        <p:nvSpPr>
          <p:cNvPr id="32" name="Footer Placeholder 5"/>
          <p:cNvSpPr>
            <a:spLocks noGrp="1"/>
          </p:cNvSpPr>
          <p:nvPr>
            <p:ph type="ftr" sz="quarter" idx="12"/>
          </p:nvPr>
        </p:nvSpPr>
        <p:spPr/>
        <p:txBody>
          <a:bodyPr/>
          <a:lstStyle/>
          <a:p>
            <a:r>
              <a:rPr lang="en-US" altLang="ko-KR"/>
              <a:t>Mohamed F. Mokbel</a:t>
            </a:r>
          </a:p>
        </p:txBody>
      </p:sp>
      <p:sp>
        <p:nvSpPr>
          <p:cNvPr id="315394" name="Rectangle 2"/>
          <p:cNvSpPr>
            <a:spLocks noGrp="1" noChangeArrowheads="1"/>
          </p:cNvSpPr>
          <p:nvPr>
            <p:ph type="title"/>
          </p:nvPr>
        </p:nvSpPr>
        <p:spPr>
          <a:xfrm>
            <a:off x="269875" y="57150"/>
            <a:ext cx="7605713" cy="762000"/>
          </a:xfrm>
        </p:spPr>
        <p:txBody>
          <a:bodyPr/>
          <a:lstStyle/>
          <a:p>
            <a:r>
              <a:rPr lang="en-US" altLang="zh-TW" dirty="0" smtClean="0">
                <a:ea typeface="新細明體" pitchFamily="18" charset="-120"/>
              </a:rPr>
              <a:t>Third Trusted </a:t>
            </a:r>
            <a:r>
              <a:rPr lang="en-US" altLang="zh-TW" dirty="0">
                <a:ea typeface="新細明體" pitchFamily="18" charset="-120"/>
              </a:rPr>
              <a:t>Party Architecture</a:t>
            </a:r>
            <a:endParaRPr lang="en-US" dirty="0">
              <a:ea typeface="新細明體" pitchFamily="18" charset="-120"/>
            </a:endParaRPr>
          </a:p>
        </p:txBody>
      </p:sp>
      <p:grpSp>
        <p:nvGrpSpPr>
          <p:cNvPr id="315395" name="Group 3"/>
          <p:cNvGrpSpPr>
            <a:grpSpLocks/>
          </p:cNvGrpSpPr>
          <p:nvPr/>
        </p:nvGrpSpPr>
        <p:grpSpPr bwMode="auto">
          <a:xfrm>
            <a:off x="1154113" y="2259013"/>
            <a:ext cx="3429000" cy="1219200"/>
            <a:chOff x="727" y="1248"/>
            <a:chExt cx="2160" cy="768"/>
          </a:xfrm>
        </p:grpSpPr>
        <p:sp>
          <p:nvSpPr>
            <p:cNvPr id="315396" name="Cloud"/>
            <p:cNvSpPr>
              <a:spLocks noChangeAspect="1" noEditPoints="1" noChangeArrowheads="1"/>
            </p:cNvSpPr>
            <p:nvPr/>
          </p:nvSpPr>
          <p:spPr bwMode="auto">
            <a:xfrm>
              <a:off x="727" y="1248"/>
              <a:ext cx="2160" cy="76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CC0000">
                    <a:gamma/>
                    <a:shade val="46275"/>
                    <a:invGamma/>
                  </a:srgbClr>
                </a:gs>
                <a:gs pos="100000">
                  <a:srgbClr val="CC0000">
                    <a:alpha val="70000"/>
                  </a:srgbClr>
                </a:gs>
              </a:gsLst>
              <a:lin ang="5400000" scaled="1"/>
            </a:gra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15397" name="Text Box 5"/>
            <p:cNvSpPr txBox="1">
              <a:spLocks noChangeArrowheads="1"/>
            </p:cNvSpPr>
            <p:nvPr/>
          </p:nvSpPr>
          <p:spPr bwMode="auto">
            <a:xfrm>
              <a:off x="960" y="1392"/>
              <a:ext cx="1656" cy="518"/>
            </a:xfrm>
            <a:prstGeom prst="rect">
              <a:avLst/>
            </a:prstGeom>
            <a:noFill/>
            <a:ln w="9525">
              <a:noFill/>
              <a:miter lim="800000"/>
              <a:headEnd type="none" w="sm" len="sm"/>
              <a:tailEnd type="none" w="sm" len="sm"/>
            </a:ln>
            <a:effectLst/>
          </p:spPr>
          <p:txBody>
            <a:bodyPr>
              <a:spAutoFit/>
            </a:bodyPr>
            <a:lstStyle/>
            <a:p>
              <a:pPr>
                <a:spcBef>
                  <a:spcPct val="50000"/>
                </a:spcBef>
              </a:pPr>
              <a:r>
                <a:rPr lang="en-US" b="1" i="1">
                  <a:solidFill>
                    <a:srgbClr val="FFFF00"/>
                  </a:solidFill>
                  <a:latin typeface="Times New Roman" pitchFamily="18" charset="0"/>
                </a:rPr>
                <a:t>Location-based Database</a:t>
              </a:r>
              <a:r>
                <a:rPr lang="en-US" b="1" i="1">
                  <a:solidFill>
                    <a:srgbClr val="0000FF"/>
                  </a:solidFill>
                  <a:latin typeface="Times New Roman" pitchFamily="18" charset="0"/>
                </a:rPr>
                <a:t> </a:t>
              </a:r>
              <a:r>
                <a:rPr lang="en-US" b="1" i="1">
                  <a:solidFill>
                    <a:srgbClr val="FFFF00"/>
                  </a:solidFill>
                  <a:latin typeface="Times New Roman" pitchFamily="18" charset="0"/>
                </a:rPr>
                <a:t>Server</a:t>
              </a:r>
            </a:p>
          </p:txBody>
        </p:sp>
      </p:grpSp>
      <p:grpSp>
        <p:nvGrpSpPr>
          <p:cNvPr id="315398" name="Group 6"/>
          <p:cNvGrpSpPr>
            <a:grpSpLocks/>
          </p:cNvGrpSpPr>
          <p:nvPr/>
        </p:nvGrpSpPr>
        <p:grpSpPr bwMode="auto">
          <a:xfrm>
            <a:off x="763588" y="3630613"/>
            <a:ext cx="4572000" cy="1830387"/>
            <a:chOff x="481" y="2112"/>
            <a:chExt cx="2880" cy="1153"/>
          </a:xfrm>
        </p:grpSpPr>
        <p:pic>
          <p:nvPicPr>
            <p:cNvPr id="315399" name="Picture 7" descr="uz4vveej[1]"/>
            <p:cNvPicPr>
              <a:picLocks noChangeAspect="1" noChangeArrowheads="1"/>
            </p:cNvPicPr>
            <p:nvPr/>
          </p:nvPicPr>
          <p:blipFill>
            <a:blip r:embed="rId3"/>
            <a:srcRect/>
            <a:stretch>
              <a:fillRect/>
            </a:stretch>
          </p:blipFill>
          <p:spPr bwMode="auto">
            <a:xfrm>
              <a:off x="2545" y="2401"/>
              <a:ext cx="816" cy="629"/>
            </a:xfrm>
            <a:prstGeom prst="rect">
              <a:avLst/>
            </a:prstGeom>
            <a:noFill/>
          </p:spPr>
        </p:pic>
        <p:pic>
          <p:nvPicPr>
            <p:cNvPr id="315400" name="Picture 8" descr="3yq3bgjf[1]"/>
            <p:cNvPicPr>
              <a:picLocks noChangeAspect="1" noChangeArrowheads="1"/>
            </p:cNvPicPr>
            <p:nvPr/>
          </p:nvPicPr>
          <p:blipFill>
            <a:blip r:embed="rId4"/>
            <a:srcRect/>
            <a:stretch>
              <a:fillRect/>
            </a:stretch>
          </p:blipFill>
          <p:spPr bwMode="auto">
            <a:xfrm>
              <a:off x="481" y="2449"/>
              <a:ext cx="720" cy="641"/>
            </a:xfrm>
            <a:prstGeom prst="rect">
              <a:avLst/>
            </a:prstGeom>
            <a:noFill/>
          </p:spPr>
        </p:pic>
        <p:pic>
          <p:nvPicPr>
            <p:cNvPr id="315401" name="Picture 9" descr="j0245179[1]"/>
            <p:cNvPicPr>
              <a:picLocks noChangeAspect="1" noChangeArrowheads="1"/>
            </p:cNvPicPr>
            <p:nvPr/>
          </p:nvPicPr>
          <p:blipFill>
            <a:blip r:embed="rId5"/>
            <a:srcRect/>
            <a:stretch>
              <a:fillRect/>
            </a:stretch>
          </p:blipFill>
          <p:spPr bwMode="auto">
            <a:xfrm>
              <a:off x="1585" y="2662"/>
              <a:ext cx="672" cy="603"/>
            </a:xfrm>
            <a:prstGeom prst="rect">
              <a:avLst/>
            </a:prstGeom>
            <a:noFill/>
          </p:spPr>
        </p:pic>
        <p:sp>
          <p:nvSpPr>
            <p:cNvPr id="315402" name="AutoShape 10"/>
            <p:cNvSpPr>
              <a:spLocks noChangeArrowheads="1"/>
            </p:cNvSpPr>
            <p:nvPr/>
          </p:nvSpPr>
          <p:spPr bwMode="auto">
            <a:xfrm rot="21345" flipH="1">
              <a:off x="1728" y="2112"/>
              <a:ext cx="87" cy="432"/>
            </a:xfrm>
            <a:prstGeom prst="upDownArrow">
              <a:avLst>
                <a:gd name="adj1" fmla="val 50000"/>
                <a:gd name="adj2" fmla="val 99310"/>
              </a:avLst>
            </a:prstGeom>
            <a:solidFill>
              <a:srgbClr val="000099"/>
            </a:solidFill>
            <a:ln w="9525">
              <a:solidFill>
                <a:schemeClr val="bg2"/>
              </a:solidFill>
              <a:miter lim="800000"/>
              <a:headEnd type="none" w="sm" len="sm"/>
              <a:tailEnd type="none" w="sm" len="sm"/>
            </a:ln>
            <a:effectLst/>
          </p:spPr>
          <p:txBody>
            <a:bodyPr wrap="none" anchor="ctr"/>
            <a:lstStyle/>
            <a:p>
              <a:endParaRPr lang="en-US"/>
            </a:p>
          </p:txBody>
        </p:sp>
        <p:sp>
          <p:nvSpPr>
            <p:cNvPr id="315403" name="AutoShape 11"/>
            <p:cNvSpPr>
              <a:spLocks noChangeArrowheads="1"/>
            </p:cNvSpPr>
            <p:nvPr/>
          </p:nvSpPr>
          <p:spPr bwMode="auto">
            <a:xfrm rot="18757393" flipH="1">
              <a:off x="2477" y="2085"/>
              <a:ext cx="87" cy="432"/>
            </a:xfrm>
            <a:prstGeom prst="upDownArrow">
              <a:avLst>
                <a:gd name="adj1" fmla="val 50000"/>
                <a:gd name="adj2" fmla="val 99310"/>
              </a:avLst>
            </a:prstGeom>
            <a:solidFill>
              <a:srgbClr val="000099"/>
            </a:solidFill>
            <a:ln w="9525">
              <a:solidFill>
                <a:schemeClr val="bg2"/>
              </a:solidFill>
              <a:miter lim="800000"/>
              <a:headEnd type="none" w="sm" len="sm"/>
              <a:tailEnd type="none" w="sm" len="sm"/>
            </a:ln>
            <a:effectLst/>
          </p:spPr>
          <p:txBody>
            <a:bodyPr wrap="none" anchor="ctr"/>
            <a:lstStyle/>
            <a:p>
              <a:endParaRPr lang="en-US"/>
            </a:p>
          </p:txBody>
        </p:sp>
        <p:sp>
          <p:nvSpPr>
            <p:cNvPr id="315404" name="AutoShape 12"/>
            <p:cNvSpPr>
              <a:spLocks noChangeArrowheads="1"/>
            </p:cNvSpPr>
            <p:nvPr/>
          </p:nvSpPr>
          <p:spPr bwMode="auto">
            <a:xfrm rot="2842607">
              <a:off x="1037" y="2085"/>
              <a:ext cx="87" cy="432"/>
            </a:xfrm>
            <a:prstGeom prst="upDownArrow">
              <a:avLst>
                <a:gd name="adj1" fmla="val 50000"/>
                <a:gd name="adj2" fmla="val 99310"/>
              </a:avLst>
            </a:prstGeom>
            <a:solidFill>
              <a:srgbClr val="000099"/>
            </a:solidFill>
            <a:ln w="9525">
              <a:solidFill>
                <a:schemeClr val="bg2"/>
              </a:solidFill>
              <a:miter lim="800000"/>
              <a:headEnd type="none" w="sm" len="sm"/>
              <a:tailEnd type="none" w="sm" len="sm"/>
            </a:ln>
            <a:effectLst/>
          </p:spPr>
          <p:txBody>
            <a:bodyPr wrap="none" anchor="ctr"/>
            <a:lstStyle/>
            <a:p>
              <a:endParaRPr lang="en-US"/>
            </a:p>
          </p:txBody>
        </p:sp>
      </p:grpSp>
      <p:grpSp>
        <p:nvGrpSpPr>
          <p:cNvPr id="315405" name="Group 13"/>
          <p:cNvGrpSpPr>
            <a:grpSpLocks/>
          </p:cNvGrpSpPr>
          <p:nvPr/>
        </p:nvGrpSpPr>
        <p:grpSpPr bwMode="auto">
          <a:xfrm>
            <a:off x="1371600" y="3325813"/>
            <a:ext cx="2743200" cy="842962"/>
            <a:chOff x="2736" y="3360"/>
            <a:chExt cx="1728" cy="531"/>
          </a:xfrm>
        </p:grpSpPr>
        <p:sp>
          <p:nvSpPr>
            <p:cNvPr id="315406" name="AutoShape 14"/>
            <p:cNvSpPr>
              <a:spLocks noChangeArrowheads="1"/>
            </p:cNvSpPr>
            <p:nvPr/>
          </p:nvSpPr>
          <p:spPr bwMode="auto">
            <a:xfrm>
              <a:off x="2880" y="3360"/>
              <a:ext cx="1440" cy="531"/>
            </a:xfrm>
            <a:prstGeom prst="flowChartAlternateProcess">
              <a:avLst/>
            </a:prstGeom>
            <a:solidFill>
              <a:srgbClr val="FFCC00">
                <a:alpha val="50000"/>
              </a:srgbClr>
            </a:solidFill>
            <a:ln w="25400">
              <a:solidFill>
                <a:srgbClr val="CC0000"/>
              </a:solidFill>
              <a:miter lim="800000"/>
              <a:headEnd type="none" w="sm" len="sm"/>
              <a:tailEnd type="none" w="sm" len="sm"/>
            </a:ln>
            <a:effectLst/>
          </p:spPr>
          <p:txBody>
            <a:bodyPr wrap="none" anchor="ctr"/>
            <a:lstStyle/>
            <a:p>
              <a:endParaRPr lang="en-US"/>
            </a:p>
          </p:txBody>
        </p:sp>
        <p:sp>
          <p:nvSpPr>
            <p:cNvPr id="315407" name="Text Box 15"/>
            <p:cNvSpPr txBox="1">
              <a:spLocks noChangeArrowheads="1"/>
            </p:cNvSpPr>
            <p:nvPr/>
          </p:nvSpPr>
          <p:spPr bwMode="auto">
            <a:xfrm>
              <a:off x="2736" y="3360"/>
              <a:ext cx="1728" cy="518"/>
            </a:xfrm>
            <a:prstGeom prst="rect">
              <a:avLst/>
            </a:prstGeom>
            <a:noFill/>
            <a:ln w="25400">
              <a:noFill/>
              <a:miter lim="800000"/>
              <a:headEnd type="none" w="sm" len="sm"/>
              <a:tailEnd type="none" w="sm" len="sm"/>
            </a:ln>
            <a:effectLst/>
          </p:spPr>
          <p:txBody>
            <a:bodyPr>
              <a:spAutoFit/>
            </a:bodyPr>
            <a:lstStyle/>
            <a:p>
              <a:pPr eaLnBrk="0" hangingPunct="0">
                <a:spcBef>
                  <a:spcPct val="50000"/>
                </a:spcBef>
                <a:buClr>
                  <a:srgbClr val="990099"/>
                </a:buClr>
              </a:pPr>
              <a:r>
                <a:rPr lang="en-US" b="1">
                  <a:solidFill>
                    <a:srgbClr val="CC0000"/>
                  </a:solidFill>
                  <a:effectLst>
                    <a:outerShdw blurRad="38100" dist="38100" dir="2700000" algn="tl">
                      <a:srgbClr val="C0C0C0"/>
                    </a:outerShdw>
                  </a:effectLst>
                  <a:latin typeface="Times New Roman" pitchFamily="18" charset="0"/>
                </a:rPr>
                <a:t>Location Anonymizer</a:t>
              </a:r>
            </a:p>
          </p:txBody>
        </p:sp>
      </p:grpSp>
      <p:sp>
        <p:nvSpPr>
          <p:cNvPr id="315408" name="AutoShape 16"/>
          <p:cNvSpPr>
            <a:spLocks noChangeArrowheads="1"/>
          </p:cNvSpPr>
          <p:nvPr/>
        </p:nvSpPr>
        <p:spPr bwMode="auto">
          <a:xfrm rot="21345" flipH="1">
            <a:off x="2743200" y="2563813"/>
            <a:ext cx="138113" cy="685800"/>
          </a:xfrm>
          <a:prstGeom prst="upDownArrow">
            <a:avLst>
              <a:gd name="adj1" fmla="val 50000"/>
              <a:gd name="adj2" fmla="val 99310"/>
            </a:avLst>
          </a:prstGeom>
          <a:solidFill>
            <a:srgbClr val="000099"/>
          </a:solidFill>
          <a:ln w="9525">
            <a:solidFill>
              <a:schemeClr val="bg2"/>
            </a:solidFill>
            <a:miter lim="800000"/>
            <a:headEnd type="none" w="sm" len="sm"/>
            <a:tailEnd type="none" w="sm" len="sm"/>
          </a:ln>
          <a:effectLst/>
        </p:spPr>
        <p:txBody>
          <a:bodyPr wrap="none" anchor="ctr"/>
          <a:lstStyle/>
          <a:p>
            <a:endParaRPr lang="en-US"/>
          </a:p>
        </p:txBody>
      </p:sp>
      <p:grpSp>
        <p:nvGrpSpPr>
          <p:cNvPr id="315409" name="Group 17"/>
          <p:cNvGrpSpPr>
            <a:grpSpLocks/>
          </p:cNvGrpSpPr>
          <p:nvPr/>
        </p:nvGrpSpPr>
        <p:grpSpPr bwMode="auto">
          <a:xfrm>
            <a:off x="4594225" y="1268413"/>
            <a:ext cx="2209800" cy="1235075"/>
            <a:chOff x="2544" y="624"/>
            <a:chExt cx="1392" cy="778"/>
          </a:xfrm>
        </p:grpSpPr>
        <p:sp>
          <p:nvSpPr>
            <p:cNvPr id="315410" name="AutoShape 18"/>
            <p:cNvSpPr>
              <a:spLocks noChangeArrowheads="1"/>
            </p:cNvSpPr>
            <p:nvPr/>
          </p:nvSpPr>
          <p:spPr bwMode="auto">
            <a:xfrm>
              <a:off x="2592" y="624"/>
              <a:ext cx="1344" cy="765"/>
            </a:xfrm>
            <a:prstGeom prst="can">
              <a:avLst>
                <a:gd name="adj" fmla="val 25000"/>
              </a:avLst>
            </a:prstGeom>
            <a:solidFill>
              <a:srgbClr val="FFCC00">
                <a:alpha val="50000"/>
              </a:srgbClr>
            </a:solidFill>
            <a:ln w="38100">
              <a:solidFill>
                <a:srgbClr val="CC0000"/>
              </a:solidFill>
              <a:round/>
              <a:headEnd/>
              <a:tailEnd/>
            </a:ln>
            <a:effectLst/>
          </p:spPr>
          <p:txBody>
            <a:bodyPr wrap="none" anchor="ctr"/>
            <a:lstStyle/>
            <a:p>
              <a:endParaRPr lang="en-US"/>
            </a:p>
          </p:txBody>
        </p:sp>
        <p:pic>
          <p:nvPicPr>
            <p:cNvPr id="315411" name="Picture 19" descr="flhhgav0[1]"/>
            <p:cNvPicPr>
              <a:picLocks noChangeAspect="1" noChangeArrowheads="1" noCrop="1"/>
            </p:cNvPicPr>
            <p:nvPr/>
          </p:nvPicPr>
          <p:blipFill>
            <a:blip r:embed="rId6"/>
            <a:srcRect/>
            <a:stretch>
              <a:fillRect/>
            </a:stretch>
          </p:blipFill>
          <p:spPr bwMode="auto">
            <a:xfrm>
              <a:off x="3571" y="857"/>
              <a:ext cx="365" cy="439"/>
            </a:xfrm>
            <a:prstGeom prst="rect">
              <a:avLst/>
            </a:prstGeom>
            <a:noFill/>
          </p:spPr>
        </p:pic>
        <p:sp>
          <p:nvSpPr>
            <p:cNvPr id="315412" name="Text Box 20"/>
            <p:cNvSpPr txBox="1">
              <a:spLocks noChangeArrowheads="1"/>
            </p:cNvSpPr>
            <p:nvPr/>
          </p:nvSpPr>
          <p:spPr bwMode="auto">
            <a:xfrm>
              <a:off x="2544" y="768"/>
              <a:ext cx="1104" cy="634"/>
            </a:xfrm>
            <a:prstGeom prst="rect">
              <a:avLst/>
            </a:prstGeom>
            <a:noFill/>
            <a:ln w="25400">
              <a:noFill/>
              <a:miter lim="800000"/>
              <a:headEnd type="none" w="sm" len="sm"/>
              <a:tailEnd type="none" w="sm" len="sm"/>
            </a:ln>
            <a:effectLst/>
          </p:spPr>
          <p:txBody>
            <a:bodyPr>
              <a:spAutoFit/>
            </a:bodyPr>
            <a:lstStyle/>
            <a:p>
              <a:pPr eaLnBrk="0" hangingPunct="0">
                <a:spcBef>
                  <a:spcPct val="50000"/>
                </a:spcBef>
                <a:buClr>
                  <a:srgbClr val="990099"/>
                </a:buClr>
              </a:pPr>
              <a:r>
                <a:rPr lang="en-US" sz="2000">
                  <a:solidFill>
                    <a:srgbClr val="CC0000"/>
                  </a:solidFill>
                  <a:effectLst>
                    <a:outerShdw blurRad="38100" dist="38100" dir="2700000" algn="tl">
                      <a:srgbClr val="C0C0C0"/>
                    </a:outerShdw>
                  </a:effectLst>
                  <a:latin typeface="Times New Roman" pitchFamily="18" charset="0"/>
                </a:rPr>
                <a:t>Privacy-aware Query Processor</a:t>
              </a:r>
            </a:p>
          </p:txBody>
        </p:sp>
      </p:grpSp>
      <p:sp>
        <p:nvSpPr>
          <p:cNvPr id="315413" name="Text Box 21"/>
          <p:cNvSpPr txBox="1">
            <a:spLocks noChangeArrowheads="1"/>
          </p:cNvSpPr>
          <p:nvPr/>
        </p:nvSpPr>
        <p:spPr bwMode="auto">
          <a:xfrm>
            <a:off x="3592513" y="4046538"/>
            <a:ext cx="3211512" cy="822325"/>
          </a:xfrm>
          <a:prstGeom prst="rect">
            <a:avLst/>
          </a:prstGeom>
          <a:noFill/>
          <a:ln w="38100" algn="ctr">
            <a:noFill/>
            <a:miter lim="800000"/>
            <a:headEnd/>
            <a:tailEnd/>
          </a:ln>
          <a:effectLst/>
        </p:spPr>
        <p:txBody>
          <a:bodyPr wrap="none">
            <a:spAutoFit/>
          </a:bodyPr>
          <a:lstStyle/>
          <a:p>
            <a:r>
              <a:rPr lang="en-US" b="1">
                <a:solidFill>
                  <a:srgbClr val="990033"/>
                </a:solidFill>
                <a:latin typeface="Arial" charset="0"/>
              </a:rPr>
              <a:t>1: Query + </a:t>
            </a:r>
            <a:br>
              <a:rPr lang="en-US" b="1">
                <a:solidFill>
                  <a:srgbClr val="990033"/>
                </a:solidFill>
                <a:latin typeface="Arial" charset="0"/>
              </a:rPr>
            </a:br>
            <a:r>
              <a:rPr lang="en-US" b="1">
                <a:solidFill>
                  <a:srgbClr val="990033"/>
                </a:solidFill>
                <a:latin typeface="Arial" charset="0"/>
              </a:rPr>
              <a:t>Location Information</a:t>
            </a:r>
          </a:p>
        </p:txBody>
      </p:sp>
      <p:sp>
        <p:nvSpPr>
          <p:cNvPr id="315414" name="Text Box 22"/>
          <p:cNvSpPr txBox="1">
            <a:spLocks noChangeArrowheads="1"/>
          </p:cNvSpPr>
          <p:nvPr/>
        </p:nvSpPr>
        <p:spPr bwMode="auto">
          <a:xfrm>
            <a:off x="3635375" y="2170113"/>
            <a:ext cx="2627313" cy="1187450"/>
          </a:xfrm>
          <a:prstGeom prst="rect">
            <a:avLst/>
          </a:prstGeom>
          <a:noFill/>
          <a:ln w="38100" algn="ctr">
            <a:noFill/>
            <a:miter lim="800000"/>
            <a:headEnd/>
            <a:tailEnd/>
          </a:ln>
          <a:effectLst/>
        </p:spPr>
        <p:txBody>
          <a:bodyPr>
            <a:spAutoFit/>
          </a:bodyPr>
          <a:lstStyle/>
          <a:p>
            <a:r>
              <a:rPr lang="en-US" b="1">
                <a:solidFill>
                  <a:srgbClr val="990033"/>
                </a:solidFill>
                <a:latin typeface="Arial" charset="0"/>
              </a:rPr>
              <a:t>2: Query + </a:t>
            </a:r>
            <a:br>
              <a:rPr lang="en-US" b="1">
                <a:solidFill>
                  <a:srgbClr val="990033"/>
                </a:solidFill>
                <a:latin typeface="Arial" charset="0"/>
              </a:rPr>
            </a:br>
            <a:r>
              <a:rPr lang="en-US" b="1">
                <a:solidFill>
                  <a:srgbClr val="990033"/>
                </a:solidFill>
                <a:latin typeface="Arial" charset="0"/>
              </a:rPr>
              <a:t>Cloaked Spatial Region</a:t>
            </a:r>
          </a:p>
        </p:txBody>
      </p:sp>
      <p:sp>
        <p:nvSpPr>
          <p:cNvPr id="315415" name="Text Box 23"/>
          <p:cNvSpPr txBox="1">
            <a:spLocks noChangeArrowheads="1"/>
          </p:cNvSpPr>
          <p:nvPr/>
        </p:nvSpPr>
        <p:spPr bwMode="auto">
          <a:xfrm>
            <a:off x="-287338" y="2349500"/>
            <a:ext cx="2627313" cy="822325"/>
          </a:xfrm>
          <a:prstGeom prst="rect">
            <a:avLst/>
          </a:prstGeom>
          <a:noFill/>
          <a:ln w="38100" algn="ctr">
            <a:noFill/>
            <a:miter lim="800000"/>
            <a:headEnd/>
            <a:tailEnd/>
          </a:ln>
          <a:effectLst/>
        </p:spPr>
        <p:txBody>
          <a:bodyPr>
            <a:spAutoFit/>
          </a:bodyPr>
          <a:lstStyle/>
          <a:p>
            <a:r>
              <a:rPr lang="en-US" b="1">
                <a:solidFill>
                  <a:srgbClr val="990033"/>
                </a:solidFill>
                <a:latin typeface="Arial" charset="0"/>
              </a:rPr>
              <a:t>3: Candidate Answer</a:t>
            </a:r>
          </a:p>
        </p:txBody>
      </p:sp>
      <p:sp>
        <p:nvSpPr>
          <p:cNvPr id="315416" name="Text Box 24"/>
          <p:cNvSpPr txBox="1">
            <a:spLocks noChangeArrowheads="1"/>
          </p:cNvSpPr>
          <p:nvPr/>
        </p:nvSpPr>
        <p:spPr bwMode="auto">
          <a:xfrm>
            <a:off x="-287338" y="4149725"/>
            <a:ext cx="2627313" cy="822325"/>
          </a:xfrm>
          <a:prstGeom prst="rect">
            <a:avLst/>
          </a:prstGeom>
          <a:noFill/>
          <a:ln w="38100" algn="ctr">
            <a:noFill/>
            <a:miter lim="800000"/>
            <a:headEnd/>
            <a:tailEnd/>
          </a:ln>
          <a:effectLst/>
        </p:spPr>
        <p:txBody>
          <a:bodyPr>
            <a:spAutoFit/>
          </a:bodyPr>
          <a:lstStyle/>
          <a:p>
            <a:r>
              <a:rPr lang="en-US" b="1">
                <a:solidFill>
                  <a:srgbClr val="990033"/>
                </a:solidFill>
                <a:latin typeface="Arial" charset="0"/>
              </a:rPr>
              <a:t>4: Candidate Answer</a:t>
            </a:r>
          </a:p>
        </p:txBody>
      </p:sp>
      <p:sp>
        <p:nvSpPr>
          <p:cNvPr id="315417" name="AutoShape 25"/>
          <p:cNvSpPr>
            <a:spLocks noChangeArrowheads="1"/>
          </p:cNvSpPr>
          <p:nvPr/>
        </p:nvSpPr>
        <p:spPr bwMode="auto">
          <a:xfrm>
            <a:off x="5580063" y="2854325"/>
            <a:ext cx="3313112" cy="1079500"/>
          </a:xfrm>
          <a:prstGeom prst="wedgeRectCallout">
            <a:avLst>
              <a:gd name="adj1" fmla="val -104338"/>
              <a:gd name="adj2" fmla="val 22940"/>
            </a:avLst>
          </a:prstGeom>
          <a:solidFill>
            <a:srgbClr val="FFCC99"/>
          </a:solidFill>
          <a:ln w="38100" algn="ctr">
            <a:solidFill>
              <a:srgbClr val="FF6600"/>
            </a:solidFill>
            <a:miter lim="800000"/>
            <a:headEnd/>
            <a:tailEnd/>
          </a:ln>
          <a:effectLst/>
        </p:spPr>
        <p:txBody>
          <a:bodyPr anchor="ctr"/>
          <a:lstStyle/>
          <a:p>
            <a:pPr algn="l">
              <a:spcBef>
                <a:spcPct val="50000"/>
              </a:spcBef>
            </a:pPr>
            <a:r>
              <a:rPr lang="en-US" sz="2000">
                <a:solidFill>
                  <a:schemeClr val="accent1"/>
                </a:solidFill>
                <a:latin typeface="Arial" charset="0"/>
              </a:rPr>
              <a:t>Third trusted party that is responsible on </a:t>
            </a:r>
            <a:r>
              <a:rPr lang="en-US" sz="2000" i="1">
                <a:solidFill>
                  <a:srgbClr val="CC0000"/>
                </a:solidFill>
                <a:latin typeface="Arial" charset="0"/>
              </a:rPr>
              <a:t>blurring</a:t>
            </a:r>
            <a:r>
              <a:rPr lang="en-US" sz="2000">
                <a:solidFill>
                  <a:schemeClr val="accent1"/>
                </a:solidFill>
                <a:latin typeface="Arial" charset="0"/>
              </a:rPr>
              <a:t> the exact location information.</a:t>
            </a:r>
            <a:endParaRPr lang="en-US" sz="2800">
              <a:latin typeface="Arial" charset="0"/>
            </a:endParaRPr>
          </a:p>
        </p:txBody>
      </p:sp>
      <p:sp>
        <p:nvSpPr>
          <p:cNvPr id="315418" name="Line 26"/>
          <p:cNvSpPr>
            <a:spLocks noChangeShapeType="1"/>
          </p:cNvSpPr>
          <p:nvPr/>
        </p:nvSpPr>
        <p:spPr bwMode="auto">
          <a:xfrm flipV="1">
            <a:off x="3563938" y="4219575"/>
            <a:ext cx="0" cy="865188"/>
          </a:xfrm>
          <a:prstGeom prst="line">
            <a:avLst/>
          </a:prstGeom>
          <a:noFill/>
          <a:ln w="76200">
            <a:solidFill>
              <a:srgbClr val="990033"/>
            </a:solidFill>
            <a:round/>
            <a:headEnd/>
            <a:tailEnd type="triangle" w="med" len="med"/>
          </a:ln>
          <a:effectLst/>
        </p:spPr>
        <p:txBody>
          <a:bodyPr wrap="none" anchor="ctr"/>
          <a:lstStyle/>
          <a:p>
            <a:endParaRPr lang="en-US"/>
          </a:p>
        </p:txBody>
      </p:sp>
      <p:sp>
        <p:nvSpPr>
          <p:cNvPr id="315419" name="Line 27"/>
          <p:cNvSpPr>
            <a:spLocks noChangeShapeType="1"/>
          </p:cNvSpPr>
          <p:nvPr/>
        </p:nvSpPr>
        <p:spPr bwMode="auto">
          <a:xfrm flipV="1">
            <a:off x="3563938" y="2349500"/>
            <a:ext cx="0" cy="865188"/>
          </a:xfrm>
          <a:prstGeom prst="line">
            <a:avLst/>
          </a:prstGeom>
          <a:noFill/>
          <a:ln w="76200">
            <a:solidFill>
              <a:srgbClr val="990033"/>
            </a:solidFill>
            <a:round/>
            <a:headEnd/>
            <a:tailEnd type="triangle" w="med" len="med"/>
          </a:ln>
          <a:effectLst/>
        </p:spPr>
        <p:txBody>
          <a:bodyPr wrap="none" anchor="ctr"/>
          <a:lstStyle/>
          <a:p>
            <a:endParaRPr lang="en-US"/>
          </a:p>
        </p:txBody>
      </p:sp>
      <p:sp>
        <p:nvSpPr>
          <p:cNvPr id="315420" name="Line 28"/>
          <p:cNvSpPr>
            <a:spLocks noChangeShapeType="1"/>
          </p:cNvSpPr>
          <p:nvPr/>
        </p:nvSpPr>
        <p:spPr bwMode="auto">
          <a:xfrm>
            <a:off x="2124075" y="2422525"/>
            <a:ext cx="0" cy="862013"/>
          </a:xfrm>
          <a:prstGeom prst="line">
            <a:avLst/>
          </a:prstGeom>
          <a:noFill/>
          <a:ln w="76200">
            <a:solidFill>
              <a:srgbClr val="990033"/>
            </a:solidFill>
            <a:round/>
            <a:headEnd/>
            <a:tailEnd type="triangle" w="med" len="med"/>
          </a:ln>
          <a:effectLst/>
        </p:spPr>
        <p:txBody>
          <a:bodyPr wrap="none" anchor="ctr"/>
          <a:lstStyle/>
          <a:p>
            <a:endParaRPr lang="en-US"/>
          </a:p>
        </p:txBody>
      </p:sp>
      <p:sp>
        <p:nvSpPr>
          <p:cNvPr id="315421" name="Line 29"/>
          <p:cNvSpPr>
            <a:spLocks noChangeShapeType="1"/>
          </p:cNvSpPr>
          <p:nvPr/>
        </p:nvSpPr>
        <p:spPr bwMode="auto">
          <a:xfrm>
            <a:off x="2124075" y="4292600"/>
            <a:ext cx="0" cy="863600"/>
          </a:xfrm>
          <a:prstGeom prst="line">
            <a:avLst/>
          </a:prstGeom>
          <a:noFill/>
          <a:ln w="76200">
            <a:solidFill>
              <a:srgbClr val="990033"/>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156 -0.00231 L 0.00121 -0.15306 " pathEditMode="relative" rAng="0" ptsTypes="AA">
                                      <p:cBhvr>
                                        <p:cTn id="6" dur="500" fill="hold"/>
                                        <p:tgtEl>
                                          <p:spTgt spid="315395"/>
                                        </p:tgtEl>
                                        <p:attrNameLst>
                                          <p:attrName>ppt_x</p:attrName>
                                          <p:attrName>ppt_y</p:attrName>
                                        </p:attrNameLst>
                                      </p:cBhvr>
                                      <p:rCtr x="0" y="-75"/>
                                    </p:animMotion>
                                  </p:childTnLst>
                                </p:cTn>
                              </p:par>
                              <p:par>
                                <p:cTn id="7" presetID="42" presetClass="path" presetSubtype="0" accel="50000" decel="50000" fill="hold" nodeType="withEffect">
                                  <p:stCondLst>
                                    <p:cond delay="0"/>
                                  </p:stCondLst>
                                  <p:childTnLst>
                                    <p:animMotion origin="layout" path="M 3.05556E-6 -2.89017E-6 L -0.00018 0.15538 " pathEditMode="relative" rAng="0" ptsTypes="AA">
                                      <p:cBhvr>
                                        <p:cTn id="8" dur="500" fill="hold"/>
                                        <p:tgtEl>
                                          <p:spTgt spid="315398"/>
                                        </p:tgtEl>
                                        <p:attrNameLst>
                                          <p:attrName>ppt_x</p:attrName>
                                          <p:attrName>ppt_y</p:attrName>
                                        </p:attrNameLst>
                                      </p:cBhvr>
                                      <p:rCtr x="0" y="78"/>
                                    </p:animMotion>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31540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15408"/>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3154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541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54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1541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15419"/>
                                        </p:tgtEl>
                                        <p:attrNameLst>
                                          <p:attrName>style.visibility</p:attrName>
                                        </p:attrNameLst>
                                      </p:cBhvr>
                                      <p:to>
                                        <p:strVal val="visible"/>
                                      </p:to>
                                    </p:set>
                                  </p:childTnLst>
                                </p:cTn>
                              </p:par>
                            </p:childTnLst>
                          </p:cTn>
                        </p:par>
                        <p:par>
                          <p:cTn id="31" fill="hold">
                            <p:stCondLst>
                              <p:cond delay="0"/>
                            </p:stCondLst>
                            <p:childTnLst>
                              <p:par>
                                <p:cTn id="32" presetID="1" presetClass="exit" presetSubtype="0" fill="hold" grpId="1" nodeType="afterEffect">
                                  <p:stCondLst>
                                    <p:cond delay="0"/>
                                  </p:stCondLst>
                                  <p:childTnLst>
                                    <p:set>
                                      <p:cBhvr>
                                        <p:cTn id="33" dur="1" fill="hold">
                                          <p:stCondLst>
                                            <p:cond delay="0"/>
                                          </p:stCondLst>
                                        </p:cTn>
                                        <p:tgtEl>
                                          <p:spTgt spid="315413"/>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grpId="1" nodeType="afterEffect">
                                  <p:stCondLst>
                                    <p:cond delay="0"/>
                                  </p:stCondLst>
                                  <p:childTnLst>
                                    <p:set>
                                      <p:cBhvr>
                                        <p:cTn id="36" dur="1" fill="hold">
                                          <p:stCondLst>
                                            <p:cond delay="0"/>
                                          </p:stCondLst>
                                        </p:cTn>
                                        <p:tgtEl>
                                          <p:spTgt spid="3154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540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5415"/>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315420"/>
                                        </p:tgtEl>
                                        <p:attrNameLst>
                                          <p:attrName>style.visibility</p:attrName>
                                        </p:attrNameLst>
                                      </p:cBhvr>
                                      <p:to>
                                        <p:strVal val="visible"/>
                                      </p:to>
                                    </p:set>
                                  </p:childTnLst>
                                </p:cTn>
                              </p:par>
                            </p:childTnLst>
                          </p:cTn>
                        </p:par>
                        <p:par>
                          <p:cTn id="48" fill="hold">
                            <p:stCondLst>
                              <p:cond delay="0"/>
                            </p:stCondLst>
                            <p:childTnLst>
                              <p:par>
                                <p:cTn id="49" presetID="1" presetClass="exit" presetSubtype="0" fill="hold" grpId="1" nodeType="afterEffect">
                                  <p:stCondLst>
                                    <p:cond delay="0"/>
                                  </p:stCondLst>
                                  <p:childTnLst>
                                    <p:set>
                                      <p:cBhvr>
                                        <p:cTn id="50" dur="1" fill="hold">
                                          <p:stCondLst>
                                            <p:cond delay="0"/>
                                          </p:stCondLst>
                                        </p:cTn>
                                        <p:tgtEl>
                                          <p:spTgt spid="315414"/>
                                        </p:tgtEl>
                                        <p:attrNameLst>
                                          <p:attrName>style.visibility</p:attrName>
                                        </p:attrNameLst>
                                      </p:cBhvr>
                                      <p:to>
                                        <p:strVal val="hidden"/>
                                      </p:to>
                                    </p:set>
                                  </p:childTnLst>
                                </p:cTn>
                              </p:par>
                            </p:childTnLst>
                          </p:cTn>
                        </p:par>
                        <p:par>
                          <p:cTn id="51" fill="hold">
                            <p:stCondLst>
                              <p:cond delay="0"/>
                            </p:stCondLst>
                            <p:childTnLst>
                              <p:par>
                                <p:cTn id="52" presetID="1" presetClass="exit" presetSubtype="0" fill="hold" grpId="1" nodeType="afterEffect">
                                  <p:stCondLst>
                                    <p:cond delay="0"/>
                                  </p:stCondLst>
                                  <p:childTnLst>
                                    <p:set>
                                      <p:cBhvr>
                                        <p:cTn id="53" dur="1" fill="hold">
                                          <p:stCondLst>
                                            <p:cond delay="0"/>
                                          </p:stCondLst>
                                        </p:cTn>
                                        <p:tgtEl>
                                          <p:spTgt spid="31541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5416"/>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315421"/>
                                        </p:tgtEl>
                                        <p:attrNameLst>
                                          <p:attrName>style.visibility</p:attrName>
                                        </p:attrNameLst>
                                      </p:cBhvr>
                                      <p:to>
                                        <p:strVal val="visible"/>
                                      </p:to>
                                    </p:set>
                                  </p:childTnLst>
                                </p:cTn>
                              </p:par>
                            </p:childTnLst>
                          </p:cTn>
                        </p:par>
                        <p:par>
                          <p:cTn id="61" fill="hold">
                            <p:stCondLst>
                              <p:cond delay="0"/>
                            </p:stCondLst>
                            <p:childTnLst>
                              <p:par>
                                <p:cTn id="62" presetID="1" presetClass="exit" presetSubtype="0" fill="hold" grpId="1" nodeType="afterEffect">
                                  <p:stCondLst>
                                    <p:cond delay="0"/>
                                  </p:stCondLst>
                                  <p:childTnLst>
                                    <p:set>
                                      <p:cBhvr>
                                        <p:cTn id="63" dur="1" fill="hold">
                                          <p:stCondLst>
                                            <p:cond delay="0"/>
                                          </p:stCondLst>
                                        </p:cTn>
                                        <p:tgtEl>
                                          <p:spTgt spid="315420"/>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315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8" grpId="0" animBg="1"/>
      <p:bldP spid="315413" grpId="0"/>
      <p:bldP spid="315413" grpId="1"/>
      <p:bldP spid="315414" grpId="0"/>
      <p:bldP spid="315414" grpId="1"/>
      <p:bldP spid="315415" grpId="0"/>
      <p:bldP spid="315415" grpId="1"/>
      <p:bldP spid="315416" grpId="0"/>
      <p:bldP spid="315417" grpId="0" animBg="1"/>
      <p:bldP spid="315418" grpId="0" animBg="1"/>
      <p:bldP spid="315418" grpId="1" animBg="1"/>
      <p:bldP spid="315419" grpId="0" animBg="1"/>
      <p:bldP spid="315419" grpId="1" animBg="1"/>
      <p:bldP spid="315420" grpId="0" animBg="1"/>
      <p:bldP spid="315420" grpId="1" animBg="1"/>
      <p:bldP spid="3154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0E11989F-1809-4A21-9D97-60C775E545CD}" type="slidenum">
              <a:rPr lang="en-US" altLang="ko-KR"/>
              <a:pPr/>
              <a:t>5</a:t>
            </a:fld>
            <a:endParaRPr lang="en-US" altLang="ko-KR"/>
          </a:p>
        </p:txBody>
      </p:sp>
      <p:sp>
        <p:nvSpPr>
          <p:cNvPr id="10" name="Date Placeholder 4"/>
          <p:cNvSpPr>
            <a:spLocks noGrp="1"/>
          </p:cNvSpPr>
          <p:nvPr>
            <p:ph type="dt" sz="half" idx="11"/>
          </p:nvPr>
        </p:nvSpPr>
        <p:spPr/>
        <p:txBody>
          <a:bodyPr/>
          <a:lstStyle/>
          <a:p>
            <a:r>
              <a:rPr lang="en-US"/>
              <a:t>Tutorial: ICDM 2008</a:t>
            </a:r>
            <a:endParaRPr lang="en-US" altLang="ko-KR"/>
          </a:p>
        </p:txBody>
      </p:sp>
      <p:sp>
        <p:nvSpPr>
          <p:cNvPr id="11" name="Footer Placeholder 5"/>
          <p:cNvSpPr>
            <a:spLocks noGrp="1"/>
          </p:cNvSpPr>
          <p:nvPr>
            <p:ph type="ftr" sz="quarter" idx="12"/>
          </p:nvPr>
        </p:nvSpPr>
        <p:spPr/>
        <p:txBody>
          <a:bodyPr/>
          <a:lstStyle/>
          <a:p>
            <a:r>
              <a:rPr lang="en-US" altLang="ko-KR"/>
              <a:t>Mohamed F. Mokbel</a:t>
            </a:r>
          </a:p>
        </p:txBody>
      </p:sp>
      <p:sp>
        <p:nvSpPr>
          <p:cNvPr id="249858" name="Rectangle 2"/>
          <p:cNvSpPr>
            <a:spLocks noGrp="1" noChangeArrowheads="1"/>
          </p:cNvSpPr>
          <p:nvPr>
            <p:ph type="title"/>
          </p:nvPr>
        </p:nvSpPr>
        <p:spPr/>
        <p:txBody>
          <a:bodyPr/>
          <a:lstStyle/>
          <a:p>
            <a:r>
              <a:rPr lang="en-US"/>
              <a:t>Location-based Services: Then</a:t>
            </a:r>
          </a:p>
        </p:txBody>
      </p:sp>
      <p:pic>
        <p:nvPicPr>
          <p:cNvPr id="249859" name="Picture 3" descr="Typcial exit sign"/>
          <p:cNvPicPr>
            <a:picLocks noChangeAspect="1" noChangeArrowheads="1"/>
          </p:cNvPicPr>
          <p:nvPr/>
        </p:nvPicPr>
        <p:blipFill>
          <a:blip r:embed="rId3"/>
          <a:srcRect/>
          <a:stretch>
            <a:fillRect/>
          </a:stretch>
        </p:blipFill>
        <p:spPr bwMode="auto">
          <a:xfrm>
            <a:off x="6184900" y="1393825"/>
            <a:ext cx="2795588" cy="3571875"/>
          </a:xfrm>
          <a:prstGeom prst="rect">
            <a:avLst/>
          </a:prstGeom>
          <a:noFill/>
        </p:spPr>
      </p:pic>
      <p:pic>
        <p:nvPicPr>
          <p:cNvPr id="249860" name="Picture 4" descr="OH187Elodge"/>
          <p:cNvPicPr>
            <a:picLocks noChangeAspect="1" noChangeArrowheads="1"/>
          </p:cNvPicPr>
          <p:nvPr/>
        </p:nvPicPr>
        <p:blipFill>
          <a:blip r:embed="rId4"/>
          <a:srcRect/>
          <a:stretch>
            <a:fillRect/>
          </a:stretch>
        </p:blipFill>
        <p:spPr bwMode="auto">
          <a:xfrm>
            <a:off x="193675" y="2017713"/>
            <a:ext cx="3494088" cy="3024187"/>
          </a:xfrm>
          <a:prstGeom prst="rect">
            <a:avLst/>
          </a:prstGeom>
          <a:noFill/>
        </p:spPr>
      </p:pic>
      <p:pic>
        <p:nvPicPr>
          <p:cNvPr id="249861" name="Picture 5" descr="trafficsign"/>
          <p:cNvPicPr>
            <a:picLocks noChangeAspect="1" noChangeArrowheads="1"/>
          </p:cNvPicPr>
          <p:nvPr/>
        </p:nvPicPr>
        <p:blipFill>
          <a:blip r:embed="rId5"/>
          <a:srcRect/>
          <a:stretch>
            <a:fillRect/>
          </a:stretch>
        </p:blipFill>
        <p:spPr bwMode="auto">
          <a:xfrm>
            <a:off x="3881438" y="2200275"/>
            <a:ext cx="2098675" cy="2841625"/>
          </a:xfrm>
          <a:prstGeom prst="rect">
            <a:avLst/>
          </a:prstGeom>
          <a:noFill/>
        </p:spPr>
      </p:pic>
      <p:sp>
        <p:nvSpPr>
          <p:cNvPr id="249862" name="Rectangle 6"/>
          <p:cNvSpPr>
            <a:spLocks noChangeArrowheads="1"/>
          </p:cNvSpPr>
          <p:nvPr/>
        </p:nvSpPr>
        <p:spPr bwMode="auto">
          <a:xfrm>
            <a:off x="385763" y="1277938"/>
            <a:ext cx="5222875" cy="1190625"/>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Limited to fixed traffic signs</a:t>
            </a:r>
            <a:endParaRPr lang="en-US" i="1">
              <a:latin typeface="Times New Roman" pitchFamily="18" charset="0"/>
              <a:ea typeface="HyhwpEQ" pitchFamily="18" charset="-127"/>
            </a:endParaRPr>
          </a:p>
        </p:txBody>
      </p:sp>
      <p:sp>
        <p:nvSpPr>
          <p:cNvPr id="249863" name="AutoShape 7"/>
          <p:cNvSpPr>
            <a:spLocks noChangeArrowheads="1"/>
          </p:cNvSpPr>
          <p:nvPr/>
        </p:nvSpPr>
        <p:spPr bwMode="auto">
          <a:xfrm>
            <a:off x="1268413" y="5349875"/>
            <a:ext cx="7143750" cy="882650"/>
          </a:xfrm>
          <a:prstGeom prst="roundRect">
            <a:avLst>
              <a:gd name="adj" fmla="val 16667"/>
            </a:avLst>
          </a:prstGeom>
          <a:solidFill>
            <a:srgbClr val="FFCC00"/>
          </a:solidFill>
          <a:ln w="38100" algn="ctr">
            <a:solidFill>
              <a:srgbClr val="A50021"/>
            </a:solidFill>
            <a:round/>
            <a:headEnd/>
            <a:tailEnd/>
          </a:ln>
          <a:effectLst/>
        </p:spPr>
        <p:txBody>
          <a:bodyPr wrap="none" anchor="ctr"/>
          <a:lstStyle/>
          <a:p>
            <a:endParaRPr lang="en-US"/>
          </a:p>
        </p:txBody>
      </p:sp>
      <p:sp>
        <p:nvSpPr>
          <p:cNvPr id="249864" name="Rectangle 8"/>
          <p:cNvSpPr>
            <a:spLocks noGrp="1" noChangeArrowheads="1"/>
          </p:cNvSpPr>
          <p:nvPr>
            <p:ph type="body" idx="1"/>
          </p:nvPr>
        </p:nvSpPr>
        <p:spPr>
          <a:xfrm>
            <a:off x="1346200" y="5380038"/>
            <a:ext cx="6989763" cy="889000"/>
          </a:xfrm>
          <a:noFill/>
          <a:ln/>
        </p:spPr>
        <p:txBody>
          <a:bodyPr/>
          <a:lstStyle/>
          <a:p>
            <a:pPr marL="225425" indent="-225425" algn="ctr">
              <a:buFont typeface="Wingdings" pitchFamily="2" charset="2"/>
              <a:buNone/>
            </a:pPr>
            <a:r>
              <a:rPr lang="en-US">
                <a:solidFill>
                  <a:srgbClr val="A50021"/>
                </a:solidFill>
                <a:latin typeface="Arial" charset="0"/>
              </a:rPr>
              <a:t>How many years we have used these signs as the ONLY source for LBS</a:t>
            </a:r>
            <a:endParaRPr lang="en-US" i="1">
              <a:solidFill>
                <a:srgbClr val="A5002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9863"/>
                                        </p:tgtEl>
                                        <p:attrNameLst>
                                          <p:attrName>style.visibility</p:attrName>
                                        </p:attrNameLst>
                                      </p:cBhvr>
                                      <p:to>
                                        <p:strVal val="visible"/>
                                      </p:to>
                                    </p:set>
                                    <p:animEffect transition="in" filter="box(out)">
                                      <p:cBhvr>
                                        <p:cTn id="7" dur="500"/>
                                        <p:tgtEl>
                                          <p:spTgt spid="249863"/>
                                        </p:tgtEl>
                                      </p:cBhvr>
                                    </p:animEffect>
                                  </p:childTnLst>
                                </p:cTn>
                              </p:par>
                              <p:par>
                                <p:cTn id="8" presetID="4" presetClass="entr" presetSubtype="32" fill="hold" nodeType="withEffect">
                                  <p:stCondLst>
                                    <p:cond delay="0"/>
                                  </p:stCondLst>
                                  <p:childTnLst>
                                    <p:set>
                                      <p:cBhvr>
                                        <p:cTn id="9" dur="1" fill="hold">
                                          <p:stCondLst>
                                            <p:cond delay="0"/>
                                          </p:stCondLst>
                                        </p:cTn>
                                        <p:tgtEl>
                                          <p:spTgt spid="249864">
                                            <p:txEl>
                                              <p:pRg st="0" end="0"/>
                                            </p:txEl>
                                          </p:spTgt>
                                        </p:tgtEl>
                                        <p:attrNameLst>
                                          <p:attrName>style.visibility</p:attrName>
                                        </p:attrNameLst>
                                      </p:cBhvr>
                                      <p:to>
                                        <p:strVal val="visible"/>
                                      </p:to>
                                    </p:set>
                                    <p:animEffect transition="in" filter="box(out)">
                                      <p:cBhvr>
                                        <p:cTn id="10" dur="500"/>
                                        <p:tgtEl>
                                          <p:spTgt spid="2498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26D7ED4-A42A-40A0-B5BD-020E8B3F2398}" type="slidenum">
              <a:rPr lang="en-US" altLang="ko-KR"/>
              <a:pPr/>
              <a:t>50</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12322" name="Rectangle 2"/>
          <p:cNvSpPr>
            <a:spLocks noGrp="1" noChangeArrowheads="1"/>
          </p:cNvSpPr>
          <p:nvPr>
            <p:ph type="title"/>
          </p:nvPr>
        </p:nvSpPr>
        <p:spPr>
          <a:xfrm>
            <a:off x="423863" y="57150"/>
            <a:ext cx="7720012" cy="923925"/>
          </a:xfrm>
        </p:spPr>
        <p:txBody>
          <a:bodyPr/>
          <a:lstStyle/>
          <a:p>
            <a:r>
              <a:rPr lang="en-US" altLang="zh-TW" dirty="0" smtClean="0">
                <a:ea typeface="新細明體" pitchFamily="18" charset="-120"/>
              </a:rPr>
              <a:t>Third </a:t>
            </a:r>
            <a:r>
              <a:rPr lang="en-US" altLang="zh-TW" dirty="0">
                <a:ea typeface="新細明體" pitchFamily="18" charset="-120"/>
              </a:rPr>
              <a:t>Trusted Party Architecture</a:t>
            </a:r>
          </a:p>
        </p:txBody>
      </p:sp>
      <p:sp>
        <p:nvSpPr>
          <p:cNvPr id="312323" name="Rectangle 3"/>
          <p:cNvSpPr>
            <a:spLocks noGrp="1" noChangeArrowheads="1"/>
          </p:cNvSpPr>
          <p:nvPr>
            <p:ph type="body" idx="1"/>
          </p:nvPr>
        </p:nvSpPr>
        <p:spPr>
          <a:xfrm>
            <a:off x="250825" y="1196975"/>
            <a:ext cx="8642350" cy="4805363"/>
          </a:xfrm>
        </p:spPr>
        <p:txBody>
          <a:bodyPr/>
          <a:lstStyle/>
          <a:p>
            <a:pPr lvl="1">
              <a:buFont typeface="Wingdings" pitchFamily="2" charset="2"/>
              <a:buChar char="n"/>
            </a:pPr>
            <a:r>
              <a:rPr lang="en-US" altLang="zh-TW" sz="2400"/>
              <a:t>A </a:t>
            </a:r>
            <a:r>
              <a:rPr lang="en-US" altLang="zh-TW" sz="2400" i="1">
                <a:solidFill>
                  <a:srgbClr val="CC0000"/>
                </a:solidFill>
              </a:rPr>
              <a:t>trusted third party</a:t>
            </a:r>
            <a:r>
              <a:rPr lang="en-US" altLang="zh-TW" sz="2400"/>
              <a:t> receives the exact locations from clients, blurs the locations, and sends the blurred locations to the server</a:t>
            </a:r>
          </a:p>
          <a:p>
            <a:pPr lvl="1">
              <a:buFont typeface="Wingdings" pitchFamily="2" charset="2"/>
              <a:buChar char="n"/>
            </a:pPr>
            <a:endParaRPr lang="en-US" altLang="zh-TW" sz="2400"/>
          </a:p>
          <a:p>
            <a:pPr lvl="1">
              <a:buFont typeface="Wingdings" pitchFamily="2" charset="2"/>
              <a:buChar char="n"/>
            </a:pPr>
            <a:r>
              <a:rPr lang="en-US" altLang="zh-TW" sz="2400"/>
              <a:t>Provide powerful privacy guarantees with high-quality services</a:t>
            </a:r>
          </a:p>
          <a:p>
            <a:pPr lvl="1">
              <a:buFont typeface="Wingdings" pitchFamily="2" charset="2"/>
              <a:buChar char="n"/>
            </a:pPr>
            <a:endParaRPr lang="en-US" altLang="zh-TW" sz="2400"/>
          </a:p>
          <a:p>
            <a:pPr lvl="1">
              <a:buFont typeface="Wingdings" pitchFamily="2" charset="2"/>
              <a:buChar char="n"/>
            </a:pPr>
            <a:r>
              <a:rPr lang="en-US" altLang="zh-TW" sz="2400"/>
              <a:t>System bottleneck and sophisticated implementations</a:t>
            </a:r>
          </a:p>
          <a:p>
            <a:pPr lvl="1">
              <a:buFont typeface="Wingdings" pitchFamily="2" charset="2"/>
              <a:buChar char="n"/>
            </a:pPr>
            <a:endParaRPr lang="en-US" altLang="zh-TW" sz="2400" i="1">
              <a:solidFill>
                <a:srgbClr val="990033"/>
              </a:solidFill>
            </a:endParaRPr>
          </a:p>
          <a:p>
            <a:pPr lvl="1">
              <a:buFont typeface="Wingdings" pitchFamily="2" charset="2"/>
              <a:buChar char="n"/>
            </a:pPr>
            <a:r>
              <a:rPr lang="en-US" altLang="zh-TW" sz="2400" i="1">
                <a:solidFill>
                  <a:srgbClr val="990033"/>
                </a:solidFill>
              </a:rPr>
              <a:t>Examples:</a:t>
            </a:r>
            <a:r>
              <a:rPr lang="en-US" altLang="zh-TW" sz="2400"/>
              <a:t> Casper, CliqueCloak, and spatio-temporal cloaking</a:t>
            </a:r>
          </a:p>
          <a:p>
            <a:pPr lvl="1">
              <a:buFont typeface="Wingdings" pitchFamily="2" charset="2"/>
              <a:buChar char="n"/>
            </a:pPr>
            <a:endParaRPr lang="en-US" altLang="zh-TW" sz="24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D2CC1DF5-8C2A-431C-8853-ABEA5C8BF1AA}" type="slidenum">
              <a:rPr lang="en-US" altLang="ko-KR"/>
              <a:pPr/>
              <a:t>51</a:t>
            </a:fld>
            <a:endParaRPr lang="en-US" altLang="ko-KR"/>
          </a:p>
        </p:txBody>
      </p:sp>
      <p:sp>
        <p:nvSpPr>
          <p:cNvPr id="16" name="Date Placeholder 4"/>
          <p:cNvSpPr>
            <a:spLocks noGrp="1"/>
          </p:cNvSpPr>
          <p:nvPr>
            <p:ph type="dt" sz="half" idx="11"/>
          </p:nvPr>
        </p:nvSpPr>
        <p:spPr/>
        <p:txBody>
          <a:bodyPr/>
          <a:lstStyle/>
          <a:p>
            <a:r>
              <a:rPr lang="en-US"/>
              <a:t>Tutorial: ICDM 2008</a:t>
            </a:r>
            <a:endParaRPr lang="en-US" altLang="ko-KR"/>
          </a:p>
        </p:txBody>
      </p:sp>
      <p:sp>
        <p:nvSpPr>
          <p:cNvPr id="17" name="Footer Placeholder 5"/>
          <p:cNvSpPr>
            <a:spLocks noGrp="1"/>
          </p:cNvSpPr>
          <p:nvPr>
            <p:ph type="ftr" sz="quarter" idx="12"/>
          </p:nvPr>
        </p:nvSpPr>
        <p:spPr/>
        <p:txBody>
          <a:bodyPr/>
          <a:lstStyle/>
          <a:p>
            <a:r>
              <a:rPr lang="en-US" altLang="ko-KR"/>
              <a:t>Mohamed F. Mokbel</a:t>
            </a:r>
          </a:p>
        </p:txBody>
      </p:sp>
      <p:sp>
        <p:nvSpPr>
          <p:cNvPr id="362498" name="Rectangle 2"/>
          <p:cNvSpPr>
            <a:spLocks noGrp="1" noChangeArrowheads="1"/>
          </p:cNvSpPr>
          <p:nvPr>
            <p:ph type="title"/>
          </p:nvPr>
        </p:nvSpPr>
        <p:spPr>
          <a:xfrm>
            <a:off x="533400" y="131763"/>
            <a:ext cx="7010400" cy="762000"/>
          </a:xfrm>
        </p:spPr>
        <p:txBody>
          <a:bodyPr/>
          <a:lstStyle/>
          <a:p>
            <a:r>
              <a:rPr lang="en-US" sz="2800" dirty="0" smtClean="0"/>
              <a:t>Third Trusted </a:t>
            </a:r>
            <a:r>
              <a:rPr lang="en-US" sz="2800" dirty="0"/>
              <a:t>Party Architecture:</a:t>
            </a:r>
            <a:br>
              <a:rPr lang="en-US" sz="2800" dirty="0"/>
            </a:br>
            <a:r>
              <a:rPr lang="en-US" sz="2400" dirty="0">
                <a:solidFill>
                  <a:schemeClr val="hlink"/>
                </a:solidFill>
              </a:rPr>
              <a:t>Mix Zones</a:t>
            </a:r>
          </a:p>
        </p:txBody>
      </p:sp>
      <p:sp>
        <p:nvSpPr>
          <p:cNvPr id="362499" name="Rectangle 3"/>
          <p:cNvSpPr>
            <a:spLocks noGrp="1" noChangeArrowheads="1"/>
          </p:cNvSpPr>
          <p:nvPr>
            <p:ph type="body" idx="1"/>
          </p:nvPr>
        </p:nvSpPr>
        <p:spPr>
          <a:xfrm>
            <a:off x="231775" y="1085850"/>
            <a:ext cx="5108575" cy="5391150"/>
          </a:xfrm>
        </p:spPr>
        <p:txBody>
          <a:bodyPr/>
          <a:lstStyle/>
          <a:p>
            <a:pPr>
              <a:buFont typeface="Wingdings" pitchFamily="2" charset="2"/>
              <a:buChar char="n"/>
            </a:pPr>
            <a:r>
              <a:rPr lang="en-US" altLang="zh-TW" b="0" dirty="0"/>
              <a:t>A </a:t>
            </a:r>
            <a:r>
              <a:rPr lang="en-US" altLang="zh-TW" b="0" i="1" dirty="0">
                <a:solidFill>
                  <a:srgbClr val="A50021"/>
                </a:solidFill>
              </a:rPr>
              <a:t>mix zone</a:t>
            </a:r>
            <a:r>
              <a:rPr lang="en-US" altLang="zh-TW" b="0" dirty="0"/>
              <a:t> is defined as a connected spatial region of maximum size where users do not register for an application</a:t>
            </a:r>
          </a:p>
          <a:p>
            <a:pPr>
              <a:buFont typeface="Wingdings" pitchFamily="2" charset="2"/>
              <a:buChar char="n"/>
            </a:pPr>
            <a:endParaRPr lang="en-US" altLang="zh-TW" sz="1200" b="0" dirty="0"/>
          </a:p>
          <a:p>
            <a:pPr>
              <a:buFont typeface="Wingdings" pitchFamily="2" charset="2"/>
              <a:buChar char="n"/>
            </a:pPr>
            <a:r>
              <a:rPr lang="en-US" altLang="zh-TW" b="0" dirty="0"/>
              <a:t>Users can change their pseudonyms once they enter the </a:t>
            </a:r>
            <a:r>
              <a:rPr lang="en-US" altLang="zh-TW" b="0" i="1" dirty="0">
                <a:solidFill>
                  <a:srgbClr val="A50021"/>
                </a:solidFill>
              </a:rPr>
              <a:t>mix zone</a:t>
            </a:r>
          </a:p>
          <a:p>
            <a:pPr>
              <a:buFont typeface="Wingdings" pitchFamily="2" charset="2"/>
              <a:buChar char="n"/>
            </a:pPr>
            <a:endParaRPr lang="en-US" altLang="zh-TW" sz="1200" b="0" i="1" dirty="0">
              <a:solidFill>
                <a:srgbClr val="A50021"/>
              </a:solidFill>
            </a:endParaRPr>
          </a:p>
          <a:p>
            <a:pPr>
              <a:buFont typeface="Wingdings" pitchFamily="2" charset="2"/>
              <a:buChar char="n"/>
            </a:pPr>
            <a:r>
              <a:rPr lang="en-US" altLang="zh-TW" b="0" dirty="0"/>
              <a:t>A user may refuse to send any location update if the </a:t>
            </a:r>
            <a:r>
              <a:rPr lang="en-US" altLang="zh-TW" b="0" i="1" dirty="0">
                <a:solidFill>
                  <a:srgbClr val="A50021"/>
                </a:solidFill>
              </a:rPr>
              <a:t>mix zone</a:t>
            </a:r>
            <a:r>
              <a:rPr lang="en-US" altLang="zh-TW" b="0" i="1" dirty="0"/>
              <a:t> </a:t>
            </a:r>
            <a:r>
              <a:rPr lang="en-US" altLang="zh-TW" b="0" dirty="0"/>
              <a:t>has less than </a:t>
            </a:r>
            <a:r>
              <a:rPr lang="en-US" altLang="zh-TW" b="0" i="1" dirty="0"/>
              <a:t>k</a:t>
            </a:r>
            <a:r>
              <a:rPr lang="en-US" altLang="zh-TW" b="0" dirty="0"/>
              <a:t> users</a:t>
            </a:r>
          </a:p>
          <a:p>
            <a:pPr>
              <a:buFont typeface="Wingdings" pitchFamily="2" charset="2"/>
              <a:buChar char="n"/>
            </a:pPr>
            <a:endParaRPr lang="en-US" altLang="zh-TW" sz="1200" b="0" dirty="0"/>
          </a:p>
          <a:p>
            <a:pPr>
              <a:buFont typeface="Wingdings" pitchFamily="2" charset="2"/>
              <a:buChar char="n"/>
            </a:pPr>
            <a:r>
              <a:rPr lang="en-US" altLang="zh-TW" b="0" dirty="0"/>
              <a:t>Upon emerging from the </a:t>
            </a:r>
            <a:r>
              <a:rPr lang="en-US" altLang="zh-TW" b="0" i="1" dirty="0">
                <a:solidFill>
                  <a:srgbClr val="A50021"/>
                </a:solidFill>
              </a:rPr>
              <a:t>mix zone</a:t>
            </a:r>
            <a:r>
              <a:rPr lang="en-US" altLang="zh-TW" b="0" dirty="0"/>
              <a:t>, an adversary cannot know which one of the users has came out</a:t>
            </a:r>
          </a:p>
        </p:txBody>
      </p:sp>
      <p:sp>
        <p:nvSpPr>
          <p:cNvPr id="362551" name="Rectangle 55"/>
          <p:cNvSpPr>
            <a:spLocks noChangeArrowheads="1"/>
          </p:cNvSpPr>
          <p:nvPr/>
        </p:nvSpPr>
        <p:spPr bwMode="auto">
          <a:xfrm>
            <a:off x="5570538" y="2046288"/>
            <a:ext cx="2765425" cy="2919412"/>
          </a:xfrm>
          <a:prstGeom prst="rect">
            <a:avLst/>
          </a:prstGeom>
          <a:solidFill>
            <a:srgbClr val="FFCC00"/>
          </a:solidFill>
          <a:ln w="38100" algn="ctr">
            <a:solidFill>
              <a:srgbClr val="A50021"/>
            </a:solidFill>
            <a:miter lim="800000"/>
            <a:headEnd/>
            <a:tailEnd/>
          </a:ln>
          <a:effectLst/>
        </p:spPr>
        <p:txBody>
          <a:bodyPr wrap="none" anchor="ctr"/>
          <a:lstStyle/>
          <a:p>
            <a:endParaRPr lang="en-US"/>
          </a:p>
        </p:txBody>
      </p:sp>
      <p:sp>
        <p:nvSpPr>
          <p:cNvPr id="362552" name="Text Box 56"/>
          <p:cNvSpPr txBox="1">
            <a:spLocks noChangeArrowheads="1"/>
          </p:cNvSpPr>
          <p:nvPr/>
        </p:nvSpPr>
        <p:spPr bwMode="auto">
          <a:xfrm>
            <a:off x="6261100" y="3044825"/>
            <a:ext cx="1266825" cy="822325"/>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Mix Zone</a:t>
            </a:r>
          </a:p>
        </p:txBody>
      </p:sp>
      <p:grpSp>
        <p:nvGrpSpPr>
          <p:cNvPr id="362555" name="Group 59"/>
          <p:cNvGrpSpPr>
            <a:grpSpLocks/>
          </p:cNvGrpSpPr>
          <p:nvPr/>
        </p:nvGrpSpPr>
        <p:grpSpPr bwMode="auto">
          <a:xfrm>
            <a:off x="7031038" y="1492250"/>
            <a:ext cx="1266825" cy="860425"/>
            <a:chOff x="4429" y="795"/>
            <a:chExt cx="798" cy="542"/>
          </a:xfrm>
        </p:grpSpPr>
        <p:sp>
          <p:nvSpPr>
            <p:cNvPr id="362553" name="Rectangle 57"/>
            <p:cNvSpPr>
              <a:spLocks noChangeArrowheads="1"/>
            </p:cNvSpPr>
            <p:nvPr/>
          </p:nvSpPr>
          <p:spPr bwMode="auto">
            <a:xfrm>
              <a:off x="4525" y="805"/>
              <a:ext cx="629" cy="532"/>
            </a:xfrm>
            <a:prstGeom prst="rect">
              <a:avLst/>
            </a:prstGeom>
            <a:solidFill>
              <a:srgbClr val="A50021"/>
            </a:solidFill>
            <a:ln w="38100" algn="ctr">
              <a:solidFill>
                <a:schemeClr val="tx1"/>
              </a:solidFill>
              <a:miter lim="800000"/>
              <a:headEnd/>
              <a:tailEnd/>
            </a:ln>
            <a:effectLst/>
          </p:spPr>
          <p:txBody>
            <a:bodyPr wrap="none" anchor="ctr"/>
            <a:lstStyle/>
            <a:p>
              <a:endParaRPr lang="en-US"/>
            </a:p>
          </p:txBody>
        </p:sp>
        <p:sp>
          <p:nvSpPr>
            <p:cNvPr id="362554" name="Text Box 58"/>
            <p:cNvSpPr txBox="1">
              <a:spLocks noChangeArrowheads="1"/>
            </p:cNvSpPr>
            <p:nvPr/>
          </p:nvSpPr>
          <p:spPr bwMode="auto">
            <a:xfrm>
              <a:off x="4429" y="795"/>
              <a:ext cx="798" cy="518"/>
            </a:xfrm>
            <a:prstGeom prst="rect">
              <a:avLst/>
            </a:prstGeom>
            <a:noFill/>
            <a:ln w="38100" algn="ctr">
              <a:noFill/>
              <a:miter lim="800000"/>
              <a:headEnd/>
              <a:tailEnd/>
            </a:ln>
            <a:effectLst/>
          </p:spPr>
          <p:txBody>
            <a:bodyPr>
              <a:spAutoFit/>
            </a:bodyPr>
            <a:lstStyle/>
            <a:p>
              <a:pPr>
                <a:spcBef>
                  <a:spcPct val="50000"/>
                </a:spcBef>
              </a:pPr>
              <a:r>
                <a:rPr lang="en-US" b="1">
                  <a:solidFill>
                    <a:srgbClr val="FFCC00"/>
                  </a:solidFill>
                  <a:latin typeface="Times New Roman" pitchFamily="18" charset="0"/>
                </a:rPr>
                <a:t>App Zone</a:t>
              </a:r>
            </a:p>
          </p:txBody>
        </p:sp>
      </p:grpSp>
      <p:grpSp>
        <p:nvGrpSpPr>
          <p:cNvPr id="362556" name="Group 60"/>
          <p:cNvGrpSpPr>
            <a:grpSpLocks/>
          </p:cNvGrpSpPr>
          <p:nvPr/>
        </p:nvGrpSpPr>
        <p:grpSpPr bwMode="auto">
          <a:xfrm>
            <a:off x="7759700" y="2914650"/>
            <a:ext cx="1266825" cy="860425"/>
            <a:chOff x="4429" y="795"/>
            <a:chExt cx="798" cy="542"/>
          </a:xfrm>
        </p:grpSpPr>
        <p:sp>
          <p:nvSpPr>
            <p:cNvPr id="362557" name="Rectangle 61"/>
            <p:cNvSpPr>
              <a:spLocks noChangeArrowheads="1"/>
            </p:cNvSpPr>
            <p:nvPr/>
          </p:nvSpPr>
          <p:spPr bwMode="auto">
            <a:xfrm>
              <a:off x="4525" y="805"/>
              <a:ext cx="629" cy="532"/>
            </a:xfrm>
            <a:prstGeom prst="rect">
              <a:avLst/>
            </a:prstGeom>
            <a:solidFill>
              <a:srgbClr val="A50021"/>
            </a:solidFill>
            <a:ln w="38100" algn="ctr">
              <a:solidFill>
                <a:schemeClr val="tx1"/>
              </a:solidFill>
              <a:miter lim="800000"/>
              <a:headEnd/>
              <a:tailEnd/>
            </a:ln>
            <a:effectLst/>
          </p:spPr>
          <p:txBody>
            <a:bodyPr wrap="none" anchor="ctr"/>
            <a:lstStyle/>
            <a:p>
              <a:endParaRPr lang="en-US"/>
            </a:p>
          </p:txBody>
        </p:sp>
        <p:sp>
          <p:nvSpPr>
            <p:cNvPr id="362558" name="Text Box 62"/>
            <p:cNvSpPr txBox="1">
              <a:spLocks noChangeArrowheads="1"/>
            </p:cNvSpPr>
            <p:nvPr/>
          </p:nvSpPr>
          <p:spPr bwMode="auto">
            <a:xfrm>
              <a:off x="4429" y="795"/>
              <a:ext cx="798" cy="518"/>
            </a:xfrm>
            <a:prstGeom prst="rect">
              <a:avLst/>
            </a:prstGeom>
            <a:noFill/>
            <a:ln w="38100" algn="ctr">
              <a:noFill/>
              <a:miter lim="800000"/>
              <a:headEnd/>
              <a:tailEnd/>
            </a:ln>
            <a:effectLst/>
          </p:spPr>
          <p:txBody>
            <a:bodyPr>
              <a:spAutoFit/>
            </a:bodyPr>
            <a:lstStyle/>
            <a:p>
              <a:pPr>
                <a:spcBef>
                  <a:spcPct val="50000"/>
                </a:spcBef>
              </a:pPr>
              <a:r>
                <a:rPr lang="en-US" b="1">
                  <a:solidFill>
                    <a:srgbClr val="FFCC00"/>
                  </a:solidFill>
                  <a:latin typeface="Times New Roman" pitchFamily="18" charset="0"/>
                </a:rPr>
                <a:t>App Zone</a:t>
              </a:r>
            </a:p>
          </p:txBody>
        </p:sp>
      </p:grpSp>
      <p:grpSp>
        <p:nvGrpSpPr>
          <p:cNvPr id="362559" name="Group 63"/>
          <p:cNvGrpSpPr>
            <a:grpSpLocks/>
          </p:cNvGrpSpPr>
          <p:nvPr/>
        </p:nvGrpSpPr>
        <p:grpSpPr bwMode="auto">
          <a:xfrm>
            <a:off x="5532438" y="4719638"/>
            <a:ext cx="1266825" cy="860425"/>
            <a:chOff x="4429" y="795"/>
            <a:chExt cx="798" cy="542"/>
          </a:xfrm>
        </p:grpSpPr>
        <p:sp>
          <p:nvSpPr>
            <p:cNvPr id="362560" name="Rectangle 64"/>
            <p:cNvSpPr>
              <a:spLocks noChangeArrowheads="1"/>
            </p:cNvSpPr>
            <p:nvPr/>
          </p:nvSpPr>
          <p:spPr bwMode="auto">
            <a:xfrm>
              <a:off x="4525" y="805"/>
              <a:ext cx="629" cy="532"/>
            </a:xfrm>
            <a:prstGeom prst="rect">
              <a:avLst/>
            </a:prstGeom>
            <a:solidFill>
              <a:srgbClr val="A50021"/>
            </a:solidFill>
            <a:ln w="38100" algn="ctr">
              <a:solidFill>
                <a:schemeClr val="tx1"/>
              </a:solidFill>
              <a:miter lim="800000"/>
              <a:headEnd/>
              <a:tailEnd/>
            </a:ln>
            <a:effectLst/>
          </p:spPr>
          <p:txBody>
            <a:bodyPr wrap="none" anchor="ctr"/>
            <a:lstStyle/>
            <a:p>
              <a:endParaRPr lang="en-US"/>
            </a:p>
          </p:txBody>
        </p:sp>
        <p:sp>
          <p:nvSpPr>
            <p:cNvPr id="362561" name="Text Box 65"/>
            <p:cNvSpPr txBox="1">
              <a:spLocks noChangeArrowheads="1"/>
            </p:cNvSpPr>
            <p:nvPr/>
          </p:nvSpPr>
          <p:spPr bwMode="auto">
            <a:xfrm>
              <a:off x="4429" y="795"/>
              <a:ext cx="798" cy="518"/>
            </a:xfrm>
            <a:prstGeom prst="rect">
              <a:avLst/>
            </a:prstGeom>
            <a:noFill/>
            <a:ln w="38100" algn="ctr">
              <a:noFill/>
              <a:miter lim="800000"/>
              <a:headEnd/>
              <a:tailEnd/>
            </a:ln>
            <a:effectLst/>
          </p:spPr>
          <p:txBody>
            <a:bodyPr>
              <a:spAutoFit/>
            </a:bodyPr>
            <a:lstStyle/>
            <a:p>
              <a:pPr>
                <a:spcBef>
                  <a:spcPct val="50000"/>
                </a:spcBef>
              </a:pPr>
              <a:r>
                <a:rPr lang="en-US" b="1">
                  <a:solidFill>
                    <a:srgbClr val="FFCC00"/>
                  </a:solidFill>
                  <a:latin typeface="Times New Roman" pitchFamily="18" charset="0"/>
                </a:rPr>
                <a:t>App Zone</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3"/>
          <p:cNvSpPr>
            <a:spLocks noGrp="1"/>
          </p:cNvSpPr>
          <p:nvPr>
            <p:ph type="sldNum" sz="quarter" idx="10"/>
          </p:nvPr>
        </p:nvSpPr>
        <p:spPr/>
        <p:txBody>
          <a:bodyPr/>
          <a:lstStyle/>
          <a:p>
            <a:fld id="{D4400127-AB91-46D5-BF16-6E26E61B76EB}" type="slidenum">
              <a:rPr lang="en-US" altLang="ko-KR"/>
              <a:pPr/>
              <a:t>52</a:t>
            </a:fld>
            <a:endParaRPr lang="en-US" altLang="ko-KR"/>
          </a:p>
        </p:txBody>
      </p:sp>
      <p:sp>
        <p:nvSpPr>
          <p:cNvPr id="56" name="Date Placeholder 4"/>
          <p:cNvSpPr>
            <a:spLocks noGrp="1"/>
          </p:cNvSpPr>
          <p:nvPr>
            <p:ph type="dt" sz="half" idx="11"/>
          </p:nvPr>
        </p:nvSpPr>
        <p:spPr/>
        <p:txBody>
          <a:bodyPr/>
          <a:lstStyle/>
          <a:p>
            <a:r>
              <a:rPr lang="en-US"/>
              <a:t>Tutorial: ICDM 2008</a:t>
            </a:r>
            <a:endParaRPr lang="en-US" altLang="ko-KR"/>
          </a:p>
        </p:txBody>
      </p:sp>
      <p:sp>
        <p:nvSpPr>
          <p:cNvPr id="57" name="Footer Placeholder 5"/>
          <p:cNvSpPr>
            <a:spLocks noGrp="1"/>
          </p:cNvSpPr>
          <p:nvPr>
            <p:ph type="ftr" sz="quarter" idx="12"/>
          </p:nvPr>
        </p:nvSpPr>
        <p:spPr/>
        <p:txBody>
          <a:bodyPr/>
          <a:lstStyle/>
          <a:p>
            <a:r>
              <a:rPr lang="en-US" altLang="ko-KR"/>
              <a:t>Mohamed F. Mokbel</a:t>
            </a:r>
          </a:p>
        </p:txBody>
      </p:sp>
      <p:grpSp>
        <p:nvGrpSpPr>
          <p:cNvPr id="287847" name="Group 103"/>
          <p:cNvGrpSpPr>
            <a:grpSpLocks/>
          </p:cNvGrpSpPr>
          <p:nvPr/>
        </p:nvGrpSpPr>
        <p:grpSpPr bwMode="auto">
          <a:xfrm>
            <a:off x="5184775" y="1662113"/>
            <a:ext cx="3573463" cy="3956050"/>
            <a:chOff x="3266" y="1047"/>
            <a:chExt cx="2251" cy="2492"/>
          </a:xfrm>
        </p:grpSpPr>
        <p:sp>
          <p:nvSpPr>
            <p:cNvPr id="287804" name="Rectangle 60"/>
            <p:cNvSpPr>
              <a:spLocks noChangeArrowheads="1"/>
            </p:cNvSpPr>
            <p:nvPr/>
          </p:nvSpPr>
          <p:spPr bwMode="auto">
            <a:xfrm>
              <a:off x="4380" y="1071"/>
              <a:ext cx="73" cy="2420"/>
            </a:xfrm>
            <a:prstGeom prst="rect">
              <a:avLst/>
            </a:prstGeom>
            <a:solidFill>
              <a:schemeClr val="bg1"/>
            </a:solidFill>
            <a:ln w="28575" algn="ctr">
              <a:solidFill>
                <a:schemeClr val="tx1"/>
              </a:solidFill>
              <a:miter lim="800000"/>
              <a:headEnd/>
              <a:tailEnd/>
            </a:ln>
            <a:effectLst/>
          </p:spPr>
          <p:txBody>
            <a:bodyPr wrap="none" anchor="ctr"/>
            <a:lstStyle/>
            <a:p>
              <a:endParaRPr lang="en-US"/>
            </a:p>
          </p:txBody>
        </p:sp>
        <p:sp>
          <p:nvSpPr>
            <p:cNvPr id="287806" name="Rectangle 62"/>
            <p:cNvSpPr>
              <a:spLocks noChangeArrowheads="1"/>
            </p:cNvSpPr>
            <p:nvPr/>
          </p:nvSpPr>
          <p:spPr bwMode="auto">
            <a:xfrm>
              <a:off x="3727" y="1096"/>
              <a:ext cx="73" cy="2395"/>
            </a:xfrm>
            <a:prstGeom prst="rect">
              <a:avLst/>
            </a:prstGeom>
            <a:solidFill>
              <a:schemeClr val="bg1">
                <a:alpha val="99001"/>
              </a:schemeClr>
            </a:solidFill>
            <a:ln w="28575" algn="ctr">
              <a:solidFill>
                <a:schemeClr val="tx1"/>
              </a:solidFill>
              <a:miter lim="800000"/>
              <a:headEnd/>
              <a:tailEnd/>
            </a:ln>
            <a:effectLst/>
          </p:spPr>
          <p:txBody>
            <a:bodyPr wrap="none" anchor="ctr"/>
            <a:lstStyle/>
            <a:p>
              <a:endParaRPr lang="en-US"/>
            </a:p>
          </p:txBody>
        </p:sp>
        <p:sp>
          <p:nvSpPr>
            <p:cNvPr id="287807" name="Rectangle 63"/>
            <p:cNvSpPr>
              <a:spLocks noChangeArrowheads="1"/>
            </p:cNvSpPr>
            <p:nvPr/>
          </p:nvSpPr>
          <p:spPr bwMode="auto">
            <a:xfrm>
              <a:off x="5130" y="1071"/>
              <a:ext cx="72" cy="2420"/>
            </a:xfrm>
            <a:prstGeom prst="rect">
              <a:avLst/>
            </a:prstGeom>
            <a:solidFill>
              <a:schemeClr val="bg1"/>
            </a:solidFill>
            <a:ln w="28575" algn="ctr">
              <a:solidFill>
                <a:schemeClr val="tx1"/>
              </a:solidFill>
              <a:miter lim="800000"/>
              <a:headEnd/>
              <a:tailEnd/>
            </a:ln>
            <a:effectLst/>
          </p:spPr>
          <p:txBody>
            <a:bodyPr wrap="none" anchor="ctr"/>
            <a:lstStyle/>
            <a:p>
              <a:endParaRPr lang="en-US"/>
            </a:p>
          </p:txBody>
        </p:sp>
        <p:sp>
          <p:nvSpPr>
            <p:cNvPr id="287808" name="Rectangle 64"/>
            <p:cNvSpPr>
              <a:spLocks noChangeArrowheads="1"/>
            </p:cNvSpPr>
            <p:nvPr/>
          </p:nvSpPr>
          <p:spPr bwMode="auto">
            <a:xfrm rot="-5400000">
              <a:off x="4355" y="709"/>
              <a:ext cx="73" cy="2154"/>
            </a:xfrm>
            <a:prstGeom prst="rect">
              <a:avLst/>
            </a:prstGeom>
            <a:solidFill>
              <a:schemeClr val="bg1"/>
            </a:solidFill>
            <a:ln w="28575" algn="ctr">
              <a:solidFill>
                <a:schemeClr val="tx1"/>
              </a:solidFill>
              <a:miter lim="800000"/>
              <a:headEnd/>
              <a:tailEnd/>
            </a:ln>
            <a:effectLst/>
          </p:spPr>
          <p:txBody>
            <a:bodyPr wrap="none" anchor="ctr"/>
            <a:lstStyle/>
            <a:p>
              <a:endParaRPr lang="en-US"/>
            </a:p>
          </p:txBody>
        </p:sp>
        <p:sp>
          <p:nvSpPr>
            <p:cNvPr id="287809" name="Rectangle 65"/>
            <p:cNvSpPr>
              <a:spLocks noChangeArrowheads="1"/>
            </p:cNvSpPr>
            <p:nvPr/>
          </p:nvSpPr>
          <p:spPr bwMode="auto">
            <a:xfrm>
              <a:off x="3606" y="3466"/>
              <a:ext cx="1790" cy="73"/>
            </a:xfrm>
            <a:prstGeom prst="rect">
              <a:avLst/>
            </a:prstGeom>
            <a:solidFill>
              <a:schemeClr val="bg1"/>
            </a:solidFill>
            <a:ln w="12700" algn="ctr">
              <a:noFill/>
              <a:miter lim="800000"/>
              <a:headEnd/>
              <a:tailEnd/>
            </a:ln>
            <a:effectLst/>
          </p:spPr>
          <p:txBody>
            <a:bodyPr wrap="none" anchor="ctr"/>
            <a:lstStyle/>
            <a:p>
              <a:endParaRPr lang="en-US"/>
            </a:p>
          </p:txBody>
        </p:sp>
        <p:sp>
          <p:nvSpPr>
            <p:cNvPr id="287810" name="Rectangle 66"/>
            <p:cNvSpPr>
              <a:spLocks noChangeArrowheads="1"/>
            </p:cNvSpPr>
            <p:nvPr/>
          </p:nvSpPr>
          <p:spPr bwMode="auto">
            <a:xfrm>
              <a:off x="3678" y="1047"/>
              <a:ext cx="1790" cy="73"/>
            </a:xfrm>
            <a:prstGeom prst="rect">
              <a:avLst/>
            </a:prstGeom>
            <a:solidFill>
              <a:schemeClr val="bg1"/>
            </a:solidFill>
            <a:ln w="12700" algn="ctr">
              <a:noFill/>
              <a:miter lim="800000"/>
              <a:headEnd/>
              <a:tailEnd/>
            </a:ln>
            <a:effectLst/>
          </p:spPr>
          <p:txBody>
            <a:bodyPr wrap="none" anchor="ctr"/>
            <a:lstStyle/>
            <a:p>
              <a:endParaRPr lang="en-US"/>
            </a:p>
          </p:txBody>
        </p:sp>
        <p:sp>
          <p:nvSpPr>
            <p:cNvPr id="287805" name="Rectangle 61"/>
            <p:cNvSpPr>
              <a:spLocks noChangeArrowheads="1"/>
            </p:cNvSpPr>
            <p:nvPr/>
          </p:nvSpPr>
          <p:spPr bwMode="auto">
            <a:xfrm rot="-5400000">
              <a:off x="4355" y="1434"/>
              <a:ext cx="73" cy="2154"/>
            </a:xfrm>
            <a:prstGeom prst="rect">
              <a:avLst/>
            </a:prstGeom>
            <a:solidFill>
              <a:schemeClr val="bg1"/>
            </a:solidFill>
            <a:ln w="28575" algn="ctr">
              <a:solidFill>
                <a:schemeClr val="tx1"/>
              </a:solidFill>
              <a:miter lim="800000"/>
              <a:headEnd/>
              <a:tailEnd/>
            </a:ln>
            <a:effectLst/>
          </p:spPr>
          <p:txBody>
            <a:bodyPr wrap="none" anchor="ctr"/>
            <a:lstStyle/>
            <a:p>
              <a:endParaRPr lang="en-US"/>
            </a:p>
          </p:txBody>
        </p:sp>
        <p:sp>
          <p:nvSpPr>
            <p:cNvPr id="287811" name="Rectangle 67"/>
            <p:cNvSpPr>
              <a:spLocks noChangeArrowheads="1"/>
            </p:cNvSpPr>
            <p:nvPr/>
          </p:nvSpPr>
          <p:spPr bwMode="auto">
            <a:xfrm>
              <a:off x="3267" y="1676"/>
              <a:ext cx="97" cy="895"/>
            </a:xfrm>
            <a:prstGeom prst="rect">
              <a:avLst/>
            </a:prstGeom>
            <a:solidFill>
              <a:schemeClr val="bg1"/>
            </a:solidFill>
            <a:ln w="12700" algn="ctr">
              <a:noFill/>
              <a:miter lim="800000"/>
              <a:headEnd/>
              <a:tailEnd/>
            </a:ln>
            <a:effectLst/>
          </p:spPr>
          <p:txBody>
            <a:bodyPr wrap="none" anchor="ctr"/>
            <a:lstStyle/>
            <a:p>
              <a:endParaRPr lang="en-US"/>
            </a:p>
          </p:txBody>
        </p:sp>
        <p:sp>
          <p:nvSpPr>
            <p:cNvPr id="287813" name="Rectangle 69"/>
            <p:cNvSpPr>
              <a:spLocks noChangeArrowheads="1"/>
            </p:cNvSpPr>
            <p:nvPr/>
          </p:nvSpPr>
          <p:spPr bwMode="auto">
            <a:xfrm>
              <a:off x="5420" y="1700"/>
              <a:ext cx="97" cy="895"/>
            </a:xfrm>
            <a:prstGeom prst="rect">
              <a:avLst/>
            </a:prstGeom>
            <a:solidFill>
              <a:schemeClr val="bg1"/>
            </a:solidFill>
            <a:ln w="12700" algn="ctr">
              <a:noFill/>
              <a:miter lim="800000"/>
              <a:headEnd/>
              <a:tailEnd/>
            </a:ln>
            <a:effectLst/>
          </p:spPr>
          <p:txBody>
            <a:bodyPr wrap="none" anchor="ctr"/>
            <a:lstStyle/>
            <a:p>
              <a:endParaRPr lang="en-US"/>
            </a:p>
          </p:txBody>
        </p:sp>
        <p:sp>
          <p:nvSpPr>
            <p:cNvPr id="287815" name="Rectangle 71"/>
            <p:cNvSpPr>
              <a:spLocks noChangeArrowheads="1"/>
            </p:cNvSpPr>
            <p:nvPr/>
          </p:nvSpPr>
          <p:spPr bwMode="auto">
            <a:xfrm>
              <a:off x="3727" y="2450"/>
              <a:ext cx="72" cy="97"/>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287816" name="Rectangle 72"/>
            <p:cNvSpPr>
              <a:spLocks noChangeArrowheads="1"/>
            </p:cNvSpPr>
            <p:nvPr/>
          </p:nvSpPr>
          <p:spPr bwMode="auto">
            <a:xfrm>
              <a:off x="4381" y="2450"/>
              <a:ext cx="72" cy="97"/>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287817" name="Rectangle 73"/>
            <p:cNvSpPr>
              <a:spLocks noChangeArrowheads="1"/>
            </p:cNvSpPr>
            <p:nvPr/>
          </p:nvSpPr>
          <p:spPr bwMode="auto">
            <a:xfrm>
              <a:off x="5130" y="2450"/>
              <a:ext cx="72" cy="97"/>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287818" name="Rectangle 74"/>
            <p:cNvSpPr>
              <a:spLocks noChangeArrowheads="1"/>
            </p:cNvSpPr>
            <p:nvPr/>
          </p:nvSpPr>
          <p:spPr bwMode="auto">
            <a:xfrm>
              <a:off x="3727" y="1748"/>
              <a:ext cx="72" cy="97"/>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287819" name="Rectangle 75"/>
            <p:cNvSpPr>
              <a:spLocks noChangeArrowheads="1"/>
            </p:cNvSpPr>
            <p:nvPr/>
          </p:nvSpPr>
          <p:spPr bwMode="auto">
            <a:xfrm>
              <a:off x="4381" y="1748"/>
              <a:ext cx="72" cy="97"/>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287820" name="Rectangle 76"/>
            <p:cNvSpPr>
              <a:spLocks noChangeArrowheads="1"/>
            </p:cNvSpPr>
            <p:nvPr/>
          </p:nvSpPr>
          <p:spPr bwMode="auto">
            <a:xfrm>
              <a:off x="5130" y="1748"/>
              <a:ext cx="72" cy="97"/>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287821" name="Rectangle 77"/>
            <p:cNvSpPr>
              <a:spLocks noChangeArrowheads="1"/>
            </p:cNvSpPr>
            <p:nvPr/>
          </p:nvSpPr>
          <p:spPr bwMode="auto">
            <a:xfrm>
              <a:off x="3848" y="2595"/>
              <a:ext cx="169" cy="412"/>
            </a:xfrm>
            <a:prstGeom prst="rect">
              <a:avLst/>
            </a:prstGeom>
            <a:solidFill>
              <a:srgbClr val="FFFF99"/>
            </a:solidFill>
            <a:ln w="12700" algn="ctr">
              <a:solidFill>
                <a:schemeClr val="tx1"/>
              </a:solidFill>
              <a:miter lim="800000"/>
              <a:headEnd/>
              <a:tailEnd/>
            </a:ln>
            <a:effectLst/>
          </p:spPr>
          <p:txBody>
            <a:bodyPr wrap="none" anchor="ctr"/>
            <a:lstStyle/>
            <a:p>
              <a:endParaRPr lang="en-US"/>
            </a:p>
          </p:txBody>
        </p:sp>
        <p:sp>
          <p:nvSpPr>
            <p:cNvPr id="287822" name="Rectangle 78"/>
            <p:cNvSpPr>
              <a:spLocks noChangeArrowheads="1"/>
            </p:cNvSpPr>
            <p:nvPr/>
          </p:nvSpPr>
          <p:spPr bwMode="auto">
            <a:xfrm>
              <a:off x="4501" y="2595"/>
              <a:ext cx="169" cy="412"/>
            </a:xfrm>
            <a:prstGeom prst="rect">
              <a:avLst/>
            </a:prstGeom>
            <a:solidFill>
              <a:srgbClr val="FFFF99"/>
            </a:solidFill>
            <a:ln w="12700" algn="ctr">
              <a:solidFill>
                <a:schemeClr val="tx1"/>
              </a:solidFill>
              <a:miter lim="800000"/>
              <a:headEnd/>
              <a:tailEnd/>
            </a:ln>
            <a:effectLst/>
          </p:spPr>
          <p:txBody>
            <a:bodyPr wrap="none" anchor="ctr"/>
            <a:lstStyle/>
            <a:p>
              <a:endParaRPr lang="en-US"/>
            </a:p>
          </p:txBody>
        </p:sp>
        <p:sp>
          <p:nvSpPr>
            <p:cNvPr id="287823" name="Rectangle 79"/>
            <p:cNvSpPr>
              <a:spLocks noChangeArrowheads="1"/>
            </p:cNvSpPr>
            <p:nvPr/>
          </p:nvSpPr>
          <p:spPr bwMode="auto">
            <a:xfrm rot="5400000">
              <a:off x="3387" y="2112"/>
              <a:ext cx="169" cy="412"/>
            </a:xfrm>
            <a:prstGeom prst="rect">
              <a:avLst/>
            </a:prstGeom>
            <a:solidFill>
              <a:srgbClr val="FFFF99"/>
            </a:solidFill>
            <a:ln w="12700" algn="ctr">
              <a:solidFill>
                <a:schemeClr val="tx1"/>
              </a:solidFill>
              <a:miter lim="800000"/>
              <a:headEnd/>
              <a:tailEnd/>
            </a:ln>
            <a:effectLst/>
          </p:spPr>
          <p:txBody>
            <a:bodyPr wrap="none" anchor="ctr"/>
            <a:lstStyle/>
            <a:p>
              <a:endParaRPr lang="en-US"/>
            </a:p>
          </p:txBody>
        </p:sp>
        <p:sp>
          <p:nvSpPr>
            <p:cNvPr id="287824" name="Rectangle 80"/>
            <p:cNvSpPr>
              <a:spLocks noChangeArrowheads="1"/>
            </p:cNvSpPr>
            <p:nvPr/>
          </p:nvSpPr>
          <p:spPr bwMode="auto">
            <a:xfrm>
              <a:off x="3848" y="2231"/>
              <a:ext cx="169" cy="195"/>
            </a:xfrm>
            <a:prstGeom prst="rect">
              <a:avLst/>
            </a:prstGeom>
            <a:solidFill>
              <a:srgbClr val="FF99CC"/>
            </a:solidFill>
            <a:ln w="12700" algn="ctr">
              <a:solidFill>
                <a:schemeClr val="tx1"/>
              </a:solidFill>
              <a:miter lim="800000"/>
              <a:headEnd/>
              <a:tailEnd/>
            </a:ln>
            <a:effectLst/>
          </p:spPr>
          <p:txBody>
            <a:bodyPr wrap="none" anchor="ctr"/>
            <a:lstStyle/>
            <a:p>
              <a:endParaRPr lang="en-US"/>
            </a:p>
          </p:txBody>
        </p:sp>
        <p:sp>
          <p:nvSpPr>
            <p:cNvPr id="287825" name="Rectangle 81"/>
            <p:cNvSpPr>
              <a:spLocks noChangeArrowheads="1"/>
            </p:cNvSpPr>
            <p:nvPr/>
          </p:nvSpPr>
          <p:spPr bwMode="auto">
            <a:xfrm>
              <a:off x="4114" y="2594"/>
              <a:ext cx="169" cy="195"/>
            </a:xfrm>
            <a:prstGeom prst="rect">
              <a:avLst/>
            </a:prstGeom>
            <a:solidFill>
              <a:srgbClr val="FF99CC"/>
            </a:solidFill>
            <a:ln w="12700" algn="ctr">
              <a:solidFill>
                <a:schemeClr val="tx1"/>
              </a:solidFill>
              <a:miter lim="800000"/>
              <a:headEnd/>
              <a:tailEnd/>
            </a:ln>
            <a:effectLst/>
          </p:spPr>
          <p:txBody>
            <a:bodyPr wrap="none" anchor="ctr"/>
            <a:lstStyle/>
            <a:p>
              <a:endParaRPr lang="en-US"/>
            </a:p>
          </p:txBody>
        </p:sp>
        <p:sp>
          <p:nvSpPr>
            <p:cNvPr id="287826" name="Rectangle 82"/>
            <p:cNvSpPr>
              <a:spLocks noChangeArrowheads="1"/>
            </p:cNvSpPr>
            <p:nvPr/>
          </p:nvSpPr>
          <p:spPr bwMode="auto">
            <a:xfrm>
              <a:off x="4695" y="2594"/>
              <a:ext cx="169" cy="195"/>
            </a:xfrm>
            <a:prstGeom prst="rect">
              <a:avLst/>
            </a:prstGeom>
            <a:solidFill>
              <a:srgbClr val="FF99CC"/>
            </a:solidFill>
            <a:ln w="12700" algn="ctr">
              <a:solidFill>
                <a:schemeClr val="tx1"/>
              </a:solidFill>
              <a:miter lim="800000"/>
              <a:headEnd/>
              <a:tailEnd/>
            </a:ln>
            <a:effectLst/>
          </p:spPr>
          <p:txBody>
            <a:bodyPr wrap="none" anchor="ctr"/>
            <a:lstStyle/>
            <a:p>
              <a:endParaRPr lang="en-US"/>
            </a:p>
          </p:txBody>
        </p:sp>
        <p:sp>
          <p:nvSpPr>
            <p:cNvPr id="287827" name="Rectangle 83"/>
            <p:cNvSpPr>
              <a:spLocks noChangeArrowheads="1"/>
            </p:cNvSpPr>
            <p:nvPr/>
          </p:nvSpPr>
          <p:spPr bwMode="auto">
            <a:xfrm>
              <a:off x="3848" y="1483"/>
              <a:ext cx="169" cy="195"/>
            </a:xfrm>
            <a:prstGeom prst="rect">
              <a:avLst/>
            </a:prstGeom>
            <a:solidFill>
              <a:srgbClr val="FF99CC"/>
            </a:solidFill>
            <a:ln w="12700" algn="ctr">
              <a:solidFill>
                <a:schemeClr val="tx1"/>
              </a:solidFill>
              <a:miter lim="800000"/>
              <a:headEnd/>
              <a:tailEnd/>
            </a:ln>
            <a:effectLst/>
          </p:spPr>
          <p:txBody>
            <a:bodyPr wrap="none" anchor="ctr"/>
            <a:lstStyle/>
            <a:p>
              <a:endParaRPr lang="en-US"/>
            </a:p>
          </p:txBody>
        </p:sp>
        <p:sp>
          <p:nvSpPr>
            <p:cNvPr id="287828" name="Rectangle 84"/>
            <p:cNvSpPr>
              <a:spLocks noChangeArrowheads="1"/>
            </p:cNvSpPr>
            <p:nvPr/>
          </p:nvSpPr>
          <p:spPr bwMode="auto">
            <a:xfrm>
              <a:off x="4937" y="1870"/>
              <a:ext cx="169" cy="195"/>
            </a:xfrm>
            <a:prstGeom prst="rect">
              <a:avLst/>
            </a:prstGeom>
            <a:solidFill>
              <a:srgbClr val="FF99CC"/>
            </a:solidFill>
            <a:ln w="12700" algn="ctr">
              <a:solidFill>
                <a:schemeClr val="tx1"/>
              </a:solidFill>
              <a:miter lim="800000"/>
              <a:headEnd/>
              <a:tailEnd/>
            </a:ln>
            <a:effectLst/>
          </p:spPr>
          <p:txBody>
            <a:bodyPr wrap="none" anchor="ctr"/>
            <a:lstStyle/>
            <a:p>
              <a:endParaRPr lang="en-US"/>
            </a:p>
          </p:txBody>
        </p:sp>
        <p:sp>
          <p:nvSpPr>
            <p:cNvPr id="287829" name="Rectangle 85"/>
            <p:cNvSpPr>
              <a:spLocks noChangeArrowheads="1"/>
            </p:cNvSpPr>
            <p:nvPr/>
          </p:nvSpPr>
          <p:spPr bwMode="auto">
            <a:xfrm>
              <a:off x="4138" y="2112"/>
              <a:ext cx="169" cy="316"/>
            </a:xfrm>
            <a:prstGeom prst="rect">
              <a:avLst/>
            </a:prstGeom>
            <a:solidFill>
              <a:srgbClr val="99CCFF"/>
            </a:solidFill>
            <a:ln w="12700" algn="ctr">
              <a:solidFill>
                <a:schemeClr val="tx1"/>
              </a:solidFill>
              <a:miter lim="800000"/>
              <a:headEnd/>
              <a:tailEnd/>
            </a:ln>
            <a:effectLst/>
          </p:spPr>
          <p:txBody>
            <a:bodyPr wrap="none" anchor="ctr"/>
            <a:lstStyle/>
            <a:p>
              <a:endParaRPr lang="en-US"/>
            </a:p>
          </p:txBody>
        </p:sp>
        <p:sp>
          <p:nvSpPr>
            <p:cNvPr id="287830" name="Rectangle 86"/>
            <p:cNvSpPr>
              <a:spLocks noChangeArrowheads="1"/>
            </p:cNvSpPr>
            <p:nvPr/>
          </p:nvSpPr>
          <p:spPr bwMode="auto">
            <a:xfrm>
              <a:off x="4501" y="2134"/>
              <a:ext cx="169" cy="316"/>
            </a:xfrm>
            <a:prstGeom prst="rect">
              <a:avLst/>
            </a:prstGeom>
            <a:solidFill>
              <a:srgbClr val="99CCFF"/>
            </a:solidFill>
            <a:ln w="12700" algn="ctr">
              <a:solidFill>
                <a:schemeClr val="tx1"/>
              </a:solidFill>
              <a:miter lim="800000"/>
              <a:headEnd/>
              <a:tailEnd/>
            </a:ln>
            <a:effectLst/>
          </p:spPr>
          <p:txBody>
            <a:bodyPr wrap="none" anchor="ctr"/>
            <a:lstStyle/>
            <a:p>
              <a:endParaRPr lang="en-US"/>
            </a:p>
          </p:txBody>
        </p:sp>
        <p:sp>
          <p:nvSpPr>
            <p:cNvPr id="287831" name="Rectangle 87"/>
            <p:cNvSpPr>
              <a:spLocks noChangeArrowheads="1"/>
            </p:cNvSpPr>
            <p:nvPr/>
          </p:nvSpPr>
          <p:spPr bwMode="auto">
            <a:xfrm>
              <a:off x="4501" y="1409"/>
              <a:ext cx="169" cy="316"/>
            </a:xfrm>
            <a:prstGeom prst="rect">
              <a:avLst/>
            </a:prstGeom>
            <a:solidFill>
              <a:srgbClr val="99CCFF"/>
            </a:solidFill>
            <a:ln w="12700" algn="ctr">
              <a:solidFill>
                <a:schemeClr val="tx1"/>
              </a:solidFill>
              <a:miter lim="800000"/>
              <a:headEnd/>
              <a:tailEnd/>
            </a:ln>
            <a:effectLst/>
          </p:spPr>
          <p:txBody>
            <a:bodyPr wrap="none" anchor="ctr"/>
            <a:lstStyle/>
            <a:p>
              <a:endParaRPr lang="en-US"/>
            </a:p>
          </p:txBody>
        </p:sp>
        <p:sp>
          <p:nvSpPr>
            <p:cNvPr id="287832" name="Rectangle 88"/>
            <p:cNvSpPr>
              <a:spLocks noChangeArrowheads="1"/>
            </p:cNvSpPr>
            <p:nvPr/>
          </p:nvSpPr>
          <p:spPr bwMode="auto">
            <a:xfrm>
              <a:off x="5251" y="1942"/>
              <a:ext cx="169" cy="412"/>
            </a:xfrm>
            <a:prstGeom prst="rect">
              <a:avLst/>
            </a:prstGeom>
            <a:solidFill>
              <a:srgbClr val="FFFF99"/>
            </a:solidFill>
            <a:ln w="12700" algn="ctr">
              <a:solidFill>
                <a:schemeClr val="tx1"/>
              </a:solidFill>
              <a:miter lim="800000"/>
              <a:headEnd/>
              <a:tailEnd/>
            </a:ln>
            <a:effectLst/>
          </p:spPr>
          <p:txBody>
            <a:bodyPr wrap="none" anchor="ctr"/>
            <a:lstStyle/>
            <a:p>
              <a:endParaRPr lang="en-US"/>
            </a:p>
          </p:txBody>
        </p:sp>
        <p:sp>
          <p:nvSpPr>
            <p:cNvPr id="287833" name="Rectangle 89"/>
            <p:cNvSpPr>
              <a:spLocks noChangeArrowheads="1"/>
            </p:cNvSpPr>
            <p:nvPr/>
          </p:nvSpPr>
          <p:spPr bwMode="auto">
            <a:xfrm>
              <a:off x="5251" y="3030"/>
              <a:ext cx="169" cy="412"/>
            </a:xfrm>
            <a:prstGeom prst="rect">
              <a:avLst/>
            </a:prstGeom>
            <a:solidFill>
              <a:srgbClr val="FFFF99"/>
            </a:solidFill>
            <a:ln w="12700" algn="ctr">
              <a:solidFill>
                <a:schemeClr val="tx1"/>
              </a:solidFill>
              <a:miter lim="800000"/>
              <a:headEnd/>
              <a:tailEnd/>
            </a:ln>
            <a:effectLst/>
          </p:spPr>
          <p:txBody>
            <a:bodyPr wrap="none" anchor="ctr"/>
            <a:lstStyle/>
            <a:p>
              <a:endParaRPr lang="en-US"/>
            </a:p>
          </p:txBody>
        </p:sp>
        <p:sp>
          <p:nvSpPr>
            <p:cNvPr id="287834" name="Rectangle 90"/>
            <p:cNvSpPr>
              <a:spLocks noChangeArrowheads="1"/>
            </p:cNvSpPr>
            <p:nvPr/>
          </p:nvSpPr>
          <p:spPr bwMode="auto">
            <a:xfrm>
              <a:off x="5251" y="2618"/>
              <a:ext cx="169" cy="316"/>
            </a:xfrm>
            <a:prstGeom prst="rect">
              <a:avLst/>
            </a:prstGeom>
            <a:solidFill>
              <a:srgbClr val="99CCFF"/>
            </a:solidFill>
            <a:ln w="12700" algn="ctr">
              <a:solidFill>
                <a:schemeClr val="tx1"/>
              </a:solidFill>
              <a:miter lim="800000"/>
              <a:headEnd/>
              <a:tailEnd/>
            </a:ln>
            <a:effectLst/>
          </p:spPr>
          <p:txBody>
            <a:bodyPr wrap="none" anchor="ctr"/>
            <a:lstStyle/>
            <a:p>
              <a:endParaRPr lang="en-US"/>
            </a:p>
          </p:txBody>
        </p:sp>
        <p:sp>
          <p:nvSpPr>
            <p:cNvPr id="287835" name="Rectangle 91"/>
            <p:cNvSpPr>
              <a:spLocks noChangeArrowheads="1"/>
            </p:cNvSpPr>
            <p:nvPr/>
          </p:nvSpPr>
          <p:spPr bwMode="auto">
            <a:xfrm>
              <a:off x="5251" y="1384"/>
              <a:ext cx="169" cy="316"/>
            </a:xfrm>
            <a:prstGeom prst="rect">
              <a:avLst/>
            </a:prstGeom>
            <a:solidFill>
              <a:srgbClr val="99CCFF"/>
            </a:solidFill>
            <a:ln w="12700" algn="ctr">
              <a:solidFill>
                <a:schemeClr val="tx1"/>
              </a:solidFill>
              <a:miter lim="800000"/>
              <a:headEnd/>
              <a:tailEnd/>
            </a:ln>
            <a:effectLst/>
          </p:spPr>
          <p:txBody>
            <a:bodyPr wrap="none" anchor="ctr"/>
            <a:lstStyle/>
            <a:p>
              <a:endParaRPr lang="en-US"/>
            </a:p>
          </p:txBody>
        </p:sp>
        <p:sp>
          <p:nvSpPr>
            <p:cNvPr id="287836" name="Rectangle 92"/>
            <p:cNvSpPr>
              <a:spLocks noChangeArrowheads="1"/>
            </p:cNvSpPr>
            <p:nvPr/>
          </p:nvSpPr>
          <p:spPr bwMode="auto">
            <a:xfrm>
              <a:off x="3388" y="1386"/>
              <a:ext cx="290" cy="314"/>
            </a:xfrm>
            <a:prstGeom prst="rect">
              <a:avLst/>
            </a:prstGeom>
            <a:solidFill>
              <a:srgbClr val="0000FF"/>
            </a:solidFill>
            <a:ln w="12700" algn="ctr">
              <a:solidFill>
                <a:schemeClr val="tx1"/>
              </a:solidFill>
              <a:miter lim="800000"/>
              <a:headEnd/>
              <a:tailEnd/>
            </a:ln>
            <a:effectLst/>
          </p:spPr>
          <p:txBody>
            <a:bodyPr wrap="none" anchor="ctr"/>
            <a:lstStyle/>
            <a:p>
              <a:endParaRPr lang="en-US"/>
            </a:p>
          </p:txBody>
        </p:sp>
        <p:sp>
          <p:nvSpPr>
            <p:cNvPr id="287837" name="Rectangle 93"/>
            <p:cNvSpPr>
              <a:spLocks noChangeArrowheads="1"/>
            </p:cNvSpPr>
            <p:nvPr/>
          </p:nvSpPr>
          <p:spPr bwMode="auto">
            <a:xfrm>
              <a:off x="4719" y="2837"/>
              <a:ext cx="290" cy="314"/>
            </a:xfrm>
            <a:prstGeom prst="rect">
              <a:avLst/>
            </a:prstGeom>
            <a:solidFill>
              <a:srgbClr val="0000FF"/>
            </a:solidFill>
            <a:ln w="12700" algn="ctr">
              <a:solidFill>
                <a:schemeClr val="tx1"/>
              </a:solidFill>
              <a:miter lim="800000"/>
              <a:headEnd/>
              <a:tailEnd/>
            </a:ln>
            <a:effectLst/>
          </p:spPr>
          <p:txBody>
            <a:bodyPr wrap="none" anchor="ctr"/>
            <a:lstStyle/>
            <a:p>
              <a:endParaRPr lang="en-US"/>
            </a:p>
          </p:txBody>
        </p:sp>
        <p:sp>
          <p:nvSpPr>
            <p:cNvPr id="287838" name="Rectangle 94"/>
            <p:cNvSpPr>
              <a:spLocks noChangeArrowheads="1"/>
            </p:cNvSpPr>
            <p:nvPr/>
          </p:nvSpPr>
          <p:spPr bwMode="auto">
            <a:xfrm>
              <a:off x="4767" y="2112"/>
              <a:ext cx="290" cy="314"/>
            </a:xfrm>
            <a:prstGeom prst="rect">
              <a:avLst/>
            </a:prstGeom>
            <a:solidFill>
              <a:srgbClr val="0000FF"/>
            </a:solidFill>
            <a:ln w="12700" algn="ctr">
              <a:solidFill>
                <a:schemeClr val="tx1"/>
              </a:solidFill>
              <a:miter lim="800000"/>
              <a:headEnd/>
              <a:tailEnd/>
            </a:ln>
            <a:effectLst/>
          </p:spPr>
          <p:txBody>
            <a:bodyPr wrap="none" anchor="ctr"/>
            <a:lstStyle/>
            <a:p>
              <a:endParaRPr lang="en-US"/>
            </a:p>
          </p:txBody>
        </p:sp>
        <p:sp>
          <p:nvSpPr>
            <p:cNvPr id="287839" name="Rectangle 95"/>
            <p:cNvSpPr>
              <a:spLocks noChangeArrowheads="1"/>
            </p:cNvSpPr>
            <p:nvPr/>
          </p:nvSpPr>
          <p:spPr bwMode="auto">
            <a:xfrm>
              <a:off x="4065" y="2862"/>
              <a:ext cx="290" cy="314"/>
            </a:xfrm>
            <a:prstGeom prst="rect">
              <a:avLst/>
            </a:prstGeom>
            <a:solidFill>
              <a:srgbClr val="0000FF"/>
            </a:solidFill>
            <a:ln w="12700" algn="ctr">
              <a:solidFill>
                <a:schemeClr val="tx1"/>
              </a:solidFill>
              <a:miter lim="800000"/>
              <a:headEnd/>
              <a:tailEnd/>
            </a:ln>
            <a:effectLst/>
          </p:spPr>
          <p:txBody>
            <a:bodyPr wrap="none" anchor="ctr"/>
            <a:lstStyle/>
            <a:p>
              <a:endParaRPr lang="en-US"/>
            </a:p>
          </p:txBody>
        </p:sp>
        <p:sp>
          <p:nvSpPr>
            <p:cNvPr id="287840" name="Rectangle 96"/>
            <p:cNvSpPr>
              <a:spLocks noChangeArrowheads="1"/>
            </p:cNvSpPr>
            <p:nvPr/>
          </p:nvSpPr>
          <p:spPr bwMode="auto">
            <a:xfrm>
              <a:off x="3944" y="1870"/>
              <a:ext cx="169" cy="195"/>
            </a:xfrm>
            <a:prstGeom prst="rect">
              <a:avLst/>
            </a:prstGeom>
            <a:solidFill>
              <a:srgbClr val="FF99CC"/>
            </a:solidFill>
            <a:ln w="12700" algn="ctr">
              <a:solidFill>
                <a:schemeClr val="tx1"/>
              </a:solidFill>
              <a:miter lim="800000"/>
              <a:headEnd/>
              <a:tailEnd/>
            </a:ln>
            <a:effectLst/>
          </p:spPr>
          <p:txBody>
            <a:bodyPr wrap="none" anchor="ctr"/>
            <a:lstStyle/>
            <a:p>
              <a:endParaRPr lang="en-US"/>
            </a:p>
          </p:txBody>
        </p:sp>
        <p:sp>
          <p:nvSpPr>
            <p:cNvPr id="287841" name="Rectangle 97"/>
            <p:cNvSpPr>
              <a:spLocks noChangeArrowheads="1"/>
            </p:cNvSpPr>
            <p:nvPr/>
          </p:nvSpPr>
          <p:spPr bwMode="auto">
            <a:xfrm rot="5400000">
              <a:off x="4597" y="1749"/>
              <a:ext cx="169" cy="412"/>
            </a:xfrm>
            <a:prstGeom prst="rect">
              <a:avLst/>
            </a:prstGeom>
            <a:solidFill>
              <a:srgbClr val="FFFF99"/>
            </a:solidFill>
            <a:ln w="12700" algn="ctr">
              <a:solidFill>
                <a:schemeClr val="tx1"/>
              </a:solidFill>
              <a:miter lim="800000"/>
              <a:headEnd/>
              <a:tailEnd/>
            </a:ln>
            <a:effectLst/>
          </p:spPr>
          <p:txBody>
            <a:bodyPr wrap="none" anchor="ctr"/>
            <a:lstStyle/>
            <a:p>
              <a:endParaRPr lang="en-US"/>
            </a:p>
          </p:txBody>
        </p:sp>
        <p:sp>
          <p:nvSpPr>
            <p:cNvPr id="287842" name="Rectangle 98"/>
            <p:cNvSpPr>
              <a:spLocks noChangeArrowheads="1"/>
            </p:cNvSpPr>
            <p:nvPr/>
          </p:nvSpPr>
          <p:spPr bwMode="auto">
            <a:xfrm>
              <a:off x="4767" y="1386"/>
              <a:ext cx="290" cy="314"/>
            </a:xfrm>
            <a:prstGeom prst="rect">
              <a:avLst/>
            </a:prstGeom>
            <a:solidFill>
              <a:srgbClr val="0000FF"/>
            </a:solidFill>
            <a:ln w="12700" algn="ctr">
              <a:solidFill>
                <a:schemeClr val="tx1"/>
              </a:solidFill>
              <a:miter lim="800000"/>
              <a:headEnd/>
              <a:tailEnd/>
            </a:ln>
            <a:effectLst/>
          </p:spPr>
          <p:txBody>
            <a:bodyPr wrap="none" anchor="ctr"/>
            <a:lstStyle/>
            <a:p>
              <a:endParaRPr lang="en-US"/>
            </a:p>
          </p:txBody>
        </p:sp>
        <p:sp>
          <p:nvSpPr>
            <p:cNvPr id="287843" name="Rectangle 99"/>
            <p:cNvSpPr>
              <a:spLocks noChangeArrowheads="1"/>
            </p:cNvSpPr>
            <p:nvPr/>
          </p:nvSpPr>
          <p:spPr bwMode="auto">
            <a:xfrm>
              <a:off x="4138" y="1289"/>
              <a:ext cx="169" cy="412"/>
            </a:xfrm>
            <a:prstGeom prst="rect">
              <a:avLst/>
            </a:prstGeom>
            <a:solidFill>
              <a:srgbClr val="FFFF99"/>
            </a:solidFill>
            <a:ln w="12700" algn="ctr">
              <a:solidFill>
                <a:schemeClr val="tx1"/>
              </a:solidFill>
              <a:miter lim="800000"/>
              <a:headEnd/>
              <a:tailEnd/>
            </a:ln>
            <a:effectLst/>
          </p:spPr>
          <p:txBody>
            <a:bodyPr wrap="none" anchor="ctr"/>
            <a:lstStyle/>
            <a:p>
              <a:endParaRPr lang="en-US"/>
            </a:p>
          </p:txBody>
        </p:sp>
        <p:sp>
          <p:nvSpPr>
            <p:cNvPr id="287844" name="Rectangle 100"/>
            <p:cNvSpPr>
              <a:spLocks noChangeArrowheads="1"/>
            </p:cNvSpPr>
            <p:nvPr/>
          </p:nvSpPr>
          <p:spPr bwMode="auto">
            <a:xfrm>
              <a:off x="3364" y="2644"/>
              <a:ext cx="290" cy="314"/>
            </a:xfrm>
            <a:prstGeom prst="rect">
              <a:avLst/>
            </a:prstGeom>
            <a:solidFill>
              <a:srgbClr val="0000FF"/>
            </a:solidFill>
            <a:ln w="12700" algn="ctr">
              <a:solidFill>
                <a:schemeClr val="tx1"/>
              </a:solidFill>
              <a:miter lim="800000"/>
              <a:headEnd/>
              <a:tailEnd/>
            </a:ln>
            <a:effectLst/>
          </p:spPr>
          <p:txBody>
            <a:bodyPr wrap="none" anchor="ctr"/>
            <a:lstStyle/>
            <a:p>
              <a:endParaRPr lang="en-US"/>
            </a:p>
          </p:txBody>
        </p:sp>
        <p:sp>
          <p:nvSpPr>
            <p:cNvPr id="287845" name="Rectangle 101"/>
            <p:cNvSpPr>
              <a:spLocks noChangeArrowheads="1"/>
            </p:cNvSpPr>
            <p:nvPr/>
          </p:nvSpPr>
          <p:spPr bwMode="auto">
            <a:xfrm>
              <a:off x="3461" y="3031"/>
              <a:ext cx="169" cy="316"/>
            </a:xfrm>
            <a:prstGeom prst="rect">
              <a:avLst/>
            </a:prstGeom>
            <a:solidFill>
              <a:srgbClr val="99CCFF"/>
            </a:solidFill>
            <a:ln w="12700" algn="ctr">
              <a:solidFill>
                <a:schemeClr val="tx1"/>
              </a:solidFill>
              <a:miter lim="800000"/>
              <a:headEnd/>
              <a:tailEnd/>
            </a:ln>
            <a:effectLst/>
          </p:spPr>
          <p:txBody>
            <a:bodyPr wrap="none" anchor="ctr"/>
            <a:lstStyle/>
            <a:p>
              <a:endParaRPr lang="en-US"/>
            </a:p>
          </p:txBody>
        </p:sp>
        <p:sp>
          <p:nvSpPr>
            <p:cNvPr id="287846" name="Rectangle 102"/>
            <p:cNvSpPr>
              <a:spLocks noChangeArrowheads="1"/>
            </p:cNvSpPr>
            <p:nvPr/>
          </p:nvSpPr>
          <p:spPr bwMode="auto">
            <a:xfrm>
              <a:off x="3485" y="1870"/>
              <a:ext cx="169" cy="316"/>
            </a:xfrm>
            <a:prstGeom prst="rect">
              <a:avLst/>
            </a:prstGeom>
            <a:solidFill>
              <a:srgbClr val="99CCFF"/>
            </a:solidFill>
            <a:ln w="12700" algn="ctr">
              <a:solidFill>
                <a:schemeClr val="tx1"/>
              </a:solidFill>
              <a:miter lim="800000"/>
              <a:headEnd/>
              <a:tailEnd/>
            </a:ln>
            <a:effectLst/>
          </p:spPr>
          <p:txBody>
            <a:bodyPr wrap="none" anchor="ctr"/>
            <a:lstStyle/>
            <a:p>
              <a:endParaRPr lang="en-US"/>
            </a:p>
          </p:txBody>
        </p:sp>
      </p:grpSp>
      <p:sp>
        <p:nvSpPr>
          <p:cNvPr id="287848" name="Rectangle 104"/>
          <p:cNvSpPr>
            <a:spLocks noChangeArrowheads="1"/>
          </p:cNvSpPr>
          <p:nvPr/>
        </p:nvSpPr>
        <p:spPr bwMode="auto">
          <a:xfrm>
            <a:off x="5110163" y="1585913"/>
            <a:ext cx="3724275" cy="4108450"/>
          </a:xfrm>
          <a:prstGeom prst="rect">
            <a:avLst/>
          </a:prstGeom>
          <a:solidFill>
            <a:srgbClr val="A50021">
              <a:alpha val="10001"/>
            </a:srgbClr>
          </a:solidFill>
          <a:ln w="12700" algn="ctr">
            <a:noFill/>
            <a:miter lim="800000"/>
            <a:headEnd/>
            <a:tailEnd/>
          </a:ln>
          <a:effectLst/>
        </p:spPr>
        <p:txBody>
          <a:bodyPr wrap="none" anchor="ctr"/>
          <a:lstStyle/>
          <a:p>
            <a:endParaRPr lang="en-US"/>
          </a:p>
        </p:txBody>
      </p:sp>
      <p:sp>
        <p:nvSpPr>
          <p:cNvPr id="287850" name="Rectangle 106"/>
          <p:cNvSpPr>
            <a:spLocks noChangeArrowheads="1"/>
          </p:cNvSpPr>
          <p:nvPr/>
        </p:nvSpPr>
        <p:spPr bwMode="auto">
          <a:xfrm>
            <a:off x="8181975" y="2814638"/>
            <a:ext cx="614363" cy="2841625"/>
          </a:xfrm>
          <a:prstGeom prst="rect">
            <a:avLst/>
          </a:prstGeom>
          <a:solidFill>
            <a:srgbClr val="FF99CC">
              <a:alpha val="50000"/>
            </a:srgbClr>
          </a:solidFill>
          <a:ln w="12700" algn="ctr">
            <a:solidFill>
              <a:schemeClr val="tx1"/>
            </a:solidFill>
            <a:miter lim="800000"/>
            <a:headEnd/>
            <a:tailEnd/>
          </a:ln>
          <a:effectLst/>
        </p:spPr>
        <p:txBody>
          <a:bodyPr wrap="none" anchor="ctr"/>
          <a:lstStyle/>
          <a:p>
            <a:endParaRPr lang="en-US"/>
          </a:p>
        </p:txBody>
      </p:sp>
      <p:sp>
        <p:nvSpPr>
          <p:cNvPr id="287747" name="Rectangle 3"/>
          <p:cNvSpPr>
            <a:spLocks noGrp="1" noChangeArrowheads="1"/>
          </p:cNvSpPr>
          <p:nvPr>
            <p:ph type="title"/>
          </p:nvPr>
        </p:nvSpPr>
        <p:spPr>
          <a:xfrm>
            <a:off x="533400" y="93663"/>
            <a:ext cx="7010400" cy="762000"/>
          </a:xfrm>
        </p:spPr>
        <p:txBody>
          <a:bodyPr/>
          <a:lstStyle/>
          <a:p>
            <a:r>
              <a:rPr lang="en-US" sz="2800" dirty="0" smtClean="0"/>
              <a:t>Third Trusted </a:t>
            </a:r>
            <a:r>
              <a:rPr lang="en-US" sz="2800" dirty="0"/>
              <a:t>Party Architecture:</a:t>
            </a:r>
            <a:br>
              <a:rPr lang="en-US" sz="2800" dirty="0"/>
            </a:br>
            <a:r>
              <a:rPr lang="en-US" sz="2400" dirty="0">
                <a:solidFill>
                  <a:schemeClr val="hlink"/>
                </a:solidFill>
              </a:rPr>
              <a:t>k-area cloaking</a:t>
            </a:r>
          </a:p>
        </p:txBody>
      </p:sp>
      <p:sp>
        <p:nvSpPr>
          <p:cNvPr id="287748" name="Rectangle 4"/>
          <p:cNvSpPr>
            <a:spLocks noGrp="1" noChangeArrowheads="1"/>
          </p:cNvSpPr>
          <p:nvPr>
            <p:ph type="body" idx="1"/>
          </p:nvPr>
        </p:nvSpPr>
        <p:spPr>
          <a:xfrm>
            <a:off x="231775" y="1085850"/>
            <a:ext cx="4762500" cy="5391150"/>
          </a:xfrm>
        </p:spPr>
        <p:txBody>
          <a:bodyPr/>
          <a:lstStyle/>
          <a:p>
            <a:pPr>
              <a:buFont typeface="Wingdings" pitchFamily="2" charset="2"/>
              <a:buChar char="n"/>
            </a:pPr>
            <a:r>
              <a:rPr lang="en-US" altLang="zh-TW" b="0" i="1">
                <a:solidFill>
                  <a:srgbClr val="A50021"/>
                </a:solidFill>
              </a:rPr>
              <a:t>Sensitive</a:t>
            </a:r>
            <a:r>
              <a:rPr lang="en-US" altLang="zh-TW" b="0"/>
              <a:t> areas are pre-defined</a:t>
            </a:r>
          </a:p>
          <a:p>
            <a:pPr>
              <a:buFont typeface="Wingdings" pitchFamily="2" charset="2"/>
              <a:buChar char="n"/>
            </a:pPr>
            <a:endParaRPr lang="en-US" altLang="zh-TW" b="0"/>
          </a:p>
          <a:p>
            <a:pPr>
              <a:buFont typeface="Wingdings" pitchFamily="2" charset="2"/>
              <a:buChar char="n"/>
            </a:pPr>
            <a:r>
              <a:rPr lang="en-US" altLang="zh-TW" b="0"/>
              <a:t>The space is divided into a set of zones where each zone has at least </a:t>
            </a:r>
            <a:r>
              <a:rPr lang="en-US" altLang="zh-TW" b="0" i="1">
                <a:solidFill>
                  <a:srgbClr val="A50021"/>
                </a:solidFill>
              </a:rPr>
              <a:t>k</a:t>
            </a:r>
            <a:r>
              <a:rPr lang="en-US" altLang="zh-TW" b="0"/>
              <a:t> sensitive area</a:t>
            </a:r>
          </a:p>
          <a:p>
            <a:pPr>
              <a:buFont typeface="Wingdings" pitchFamily="2" charset="2"/>
              <a:buChar char="n"/>
            </a:pPr>
            <a:endParaRPr lang="en-US" altLang="zh-TW" b="0"/>
          </a:p>
          <a:p>
            <a:pPr>
              <a:buFont typeface="Wingdings" pitchFamily="2" charset="2"/>
              <a:buChar char="n"/>
            </a:pPr>
            <a:r>
              <a:rPr lang="en-US" altLang="zh-TW" b="0"/>
              <a:t>All location updates for a user within a certain zone are buffered</a:t>
            </a:r>
          </a:p>
          <a:p>
            <a:pPr>
              <a:buFont typeface="Wingdings" pitchFamily="2" charset="2"/>
              <a:buChar char="n"/>
            </a:pPr>
            <a:endParaRPr lang="en-US" altLang="zh-TW" b="0"/>
          </a:p>
          <a:p>
            <a:pPr>
              <a:buFont typeface="Wingdings" pitchFamily="2" charset="2"/>
              <a:buChar char="n"/>
            </a:pPr>
            <a:r>
              <a:rPr lang="en-US" altLang="zh-TW" b="0"/>
              <a:t>Upon leaving a zone, user locations are revealed only if the users did not visit any of the sensitive areas </a:t>
            </a:r>
          </a:p>
        </p:txBody>
      </p:sp>
      <p:sp>
        <p:nvSpPr>
          <p:cNvPr id="287849" name="Rectangle 105"/>
          <p:cNvSpPr>
            <a:spLocks noChangeArrowheads="1"/>
          </p:cNvSpPr>
          <p:nvPr/>
        </p:nvSpPr>
        <p:spPr bwMode="auto">
          <a:xfrm>
            <a:off x="6991350" y="1585913"/>
            <a:ext cx="1804988" cy="1228725"/>
          </a:xfrm>
          <a:prstGeom prst="rect">
            <a:avLst/>
          </a:prstGeom>
          <a:solidFill>
            <a:srgbClr val="A50021">
              <a:alpha val="39999"/>
            </a:srgbClr>
          </a:solidFill>
          <a:ln w="12700" algn="ctr">
            <a:solidFill>
              <a:schemeClr val="tx1"/>
            </a:solidFill>
            <a:miter lim="800000"/>
            <a:headEnd/>
            <a:tailEnd/>
          </a:ln>
          <a:effectLst/>
        </p:spPr>
        <p:txBody>
          <a:bodyPr wrap="none" anchor="ctr"/>
          <a:lstStyle/>
          <a:p>
            <a:endParaRPr lang="en-US"/>
          </a:p>
        </p:txBody>
      </p:sp>
      <p:sp>
        <p:nvSpPr>
          <p:cNvPr id="287851" name="Rectangle 107"/>
          <p:cNvSpPr>
            <a:spLocks noChangeArrowheads="1"/>
          </p:cNvSpPr>
          <p:nvPr/>
        </p:nvSpPr>
        <p:spPr bwMode="auto">
          <a:xfrm>
            <a:off x="5110163" y="1585913"/>
            <a:ext cx="1881187" cy="1228725"/>
          </a:xfrm>
          <a:prstGeom prst="rect">
            <a:avLst/>
          </a:prstGeom>
          <a:solidFill>
            <a:schemeClr val="accent1">
              <a:alpha val="50000"/>
            </a:schemeClr>
          </a:solidFill>
          <a:ln w="12700" algn="ctr">
            <a:solidFill>
              <a:schemeClr val="tx1"/>
            </a:solidFill>
            <a:miter lim="800000"/>
            <a:headEnd/>
            <a:tailEnd/>
          </a:ln>
          <a:effectLst/>
        </p:spPr>
        <p:txBody>
          <a:bodyPr wrap="none" anchor="ctr"/>
          <a:lstStyle/>
          <a:p>
            <a:endParaRPr lang="en-US"/>
          </a:p>
        </p:txBody>
      </p:sp>
      <p:sp>
        <p:nvSpPr>
          <p:cNvPr id="287852" name="Rectangle 108"/>
          <p:cNvSpPr>
            <a:spLocks noChangeArrowheads="1"/>
          </p:cNvSpPr>
          <p:nvPr/>
        </p:nvSpPr>
        <p:spPr bwMode="auto">
          <a:xfrm>
            <a:off x="5110163" y="2814638"/>
            <a:ext cx="844550" cy="2841625"/>
          </a:xfrm>
          <a:prstGeom prst="rect">
            <a:avLst/>
          </a:prstGeom>
          <a:solidFill>
            <a:srgbClr val="00FF00">
              <a:alpha val="50000"/>
            </a:srgbClr>
          </a:solidFill>
          <a:ln w="12700" algn="ctr">
            <a:solidFill>
              <a:schemeClr val="tx1"/>
            </a:solidFill>
            <a:miter lim="800000"/>
            <a:headEnd/>
            <a:tailEnd/>
          </a:ln>
          <a:effectLst/>
        </p:spPr>
        <p:txBody>
          <a:bodyPr wrap="none" anchor="ctr"/>
          <a:lstStyle/>
          <a:p>
            <a:endParaRPr lang="en-US"/>
          </a:p>
        </p:txBody>
      </p:sp>
      <p:sp>
        <p:nvSpPr>
          <p:cNvPr id="287853" name="Rectangle 109"/>
          <p:cNvSpPr>
            <a:spLocks noChangeArrowheads="1"/>
          </p:cNvSpPr>
          <p:nvPr/>
        </p:nvSpPr>
        <p:spPr bwMode="auto">
          <a:xfrm>
            <a:off x="5954713" y="3967163"/>
            <a:ext cx="1036637" cy="1689100"/>
          </a:xfrm>
          <a:prstGeom prst="rect">
            <a:avLst/>
          </a:prstGeom>
          <a:solidFill>
            <a:srgbClr val="C0C0C0">
              <a:alpha val="50000"/>
            </a:srgbClr>
          </a:solidFill>
          <a:ln w="12700" algn="ctr">
            <a:solidFill>
              <a:schemeClr val="tx1"/>
            </a:solidFill>
            <a:miter lim="800000"/>
            <a:headEnd/>
            <a:tailEnd/>
          </a:ln>
          <a:effectLst/>
        </p:spPr>
        <p:txBody>
          <a:bodyPr wrap="none" anchor="ctr"/>
          <a:lstStyle/>
          <a:p>
            <a:endParaRPr lang="en-US"/>
          </a:p>
        </p:txBody>
      </p:sp>
      <p:sp>
        <p:nvSpPr>
          <p:cNvPr id="287854" name="Rectangle 110"/>
          <p:cNvSpPr>
            <a:spLocks noChangeArrowheads="1"/>
          </p:cNvSpPr>
          <p:nvPr/>
        </p:nvSpPr>
        <p:spPr bwMode="auto">
          <a:xfrm>
            <a:off x="5954713" y="2814638"/>
            <a:ext cx="1036637" cy="1152525"/>
          </a:xfrm>
          <a:prstGeom prst="rect">
            <a:avLst/>
          </a:prstGeom>
          <a:solidFill>
            <a:srgbClr val="FFFF00">
              <a:alpha val="50000"/>
            </a:srgbClr>
          </a:solidFill>
          <a:ln w="12700" algn="ctr">
            <a:solidFill>
              <a:schemeClr val="tx1"/>
            </a:solidFill>
            <a:miter lim="800000"/>
            <a:headEnd/>
            <a:tailEnd/>
          </a:ln>
          <a:effectLst/>
        </p:spPr>
        <p:txBody>
          <a:bodyPr wrap="none" anchor="ctr"/>
          <a:lstStyle/>
          <a:p>
            <a:endParaRPr lang="en-US"/>
          </a:p>
        </p:txBody>
      </p:sp>
      <p:sp>
        <p:nvSpPr>
          <p:cNvPr id="287855" name="Rectangle 111"/>
          <p:cNvSpPr>
            <a:spLocks noChangeArrowheads="1"/>
          </p:cNvSpPr>
          <p:nvPr/>
        </p:nvSpPr>
        <p:spPr bwMode="auto">
          <a:xfrm>
            <a:off x="6991350" y="2814638"/>
            <a:ext cx="1190625" cy="1152525"/>
          </a:xfrm>
          <a:prstGeom prst="rect">
            <a:avLst/>
          </a:prstGeom>
          <a:solidFill>
            <a:srgbClr val="FF6600">
              <a:alpha val="50000"/>
            </a:srgbClr>
          </a:solidFill>
          <a:ln w="12700" algn="ctr">
            <a:solidFill>
              <a:schemeClr val="tx1"/>
            </a:solidFill>
            <a:miter lim="800000"/>
            <a:headEnd/>
            <a:tailEnd/>
          </a:ln>
          <a:effectLst/>
        </p:spPr>
        <p:txBody>
          <a:bodyPr wrap="none" anchor="ctr"/>
          <a:lstStyle/>
          <a:p>
            <a:endParaRPr lang="en-US"/>
          </a:p>
        </p:txBody>
      </p:sp>
      <p:sp>
        <p:nvSpPr>
          <p:cNvPr id="287856" name="Rectangle 112"/>
          <p:cNvSpPr>
            <a:spLocks noChangeArrowheads="1"/>
          </p:cNvSpPr>
          <p:nvPr/>
        </p:nvSpPr>
        <p:spPr bwMode="auto">
          <a:xfrm>
            <a:off x="6991350" y="3967163"/>
            <a:ext cx="1152525" cy="1689100"/>
          </a:xfrm>
          <a:prstGeom prst="rect">
            <a:avLst/>
          </a:prstGeom>
          <a:solidFill>
            <a:srgbClr val="333333">
              <a:alpha val="50000"/>
            </a:srgbClr>
          </a:solidFill>
          <a:ln w="12700" algn="ctr">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8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87849"/>
                                        </p:tgtEl>
                                        <p:attrNameLst>
                                          <p:attrName>style.visibility</p:attrName>
                                        </p:attrNameLst>
                                      </p:cBhvr>
                                      <p:to>
                                        <p:strVal val="visible"/>
                                      </p:to>
                                    </p:set>
                                    <p:animEffect transition="in" filter="wipe(right)">
                                      <p:cBhvr>
                                        <p:cTn id="11" dur="500"/>
                                        <p:tgtEl>
                                          <p:spTgt spid="2878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87851"/>
                                        </p:tgtEl>
                                        <p:attrNameLst>
                                          <p:attrName>style.visibility</p:attrName>
                                        </p:attrNameLst>
                                      </p:cBhvr>
                                      <p:to>
                                        <p:strVal val="visible"/>
                                      </p:to>
                                    </p:set>
                                    <p:animEffect transition="in" filter="wipe(right)">
                                      <p:cBhvr>
                                        <p:cTn id="16" dur="500"/>
                                        <p:tgtEl>
                                          <p:spTgt spid="2878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87850"/>
                                        </p:tgtEl>
                                        <p:attrNameLst>
                                          <p:attrName>style.visibility</p:attrName>
                                        </p:attrNameLst>
                                      </p:cBhvr>
                                      <p:to>
                                        <p:strVal val="visible"/>
                                      </p:to>
                                    </p:set>
                                    <p:animEffect transition="in" filter="wipe(up)">
                                      <p:cBhvr>
                                        <p:cTn id="21" dur="500"/>
                                        <p:tgtEl>
                                          <p:spTgt spid="287850"/>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287855"/>
                                        </p:tgtEl>
                                        <p:attrNameLst>
                                          <p:attrName>style.visibility</p:attrName>
                                        </p:attrNameLst>
                                      </p:cBhvr>
                                      <p:to>
                                        <p:strVal val="visible"/>
                                      </p:to>
                                    </p:set>
                                    <p:animEffect transition="in" filter="wipe(right)">
                                      <p:cBhvr>
                                        <p:cTn id="25" dur="500"/>
                                        <p:tgtEl>
                                          <p:spTgt spid="287855"/>
                                        </p:tgtEl>
                                      </p:cBhvr>
                                    </p:animEffect>
                                  </p:childTnLst>
                                </p:cTn>
                              </p:par>
                            </p:childTnLst>
                          </p:cTn>
                        </p:par>
                        <p:par>
                          <p:cTn id="26" fill="hold">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287856"/>
                                        </p:tgtEl>
                                        <p:attrNameLst>
                                          <p:attrName>style.visibility</p:attrName>
                                        </p:attrNameLst>
                                      </p:cBhvr>
                                      <p:to>
                                        <p:strVal val="visible"/>
                                      </p:to>
                                    </p:set>
                                    <p:animEffect transition="in" filter="wipe(right)">
                                      <p:cBhvr>
                                        <p:cTn id="29" dur="500"/>
                                        <p:tgtEl>
                                          <p:spTgt spid="287856"/>
                                        </p:tgtEl>
                                      </p:cBhvr>
                                    </p:animEffect>
                                  </p:childTnLst>
                                </p:cTn>
                              </p:par>
                            </p:childTnLst>
                          </p:cTn>
                        </p:par>
                        <p:par>
                          <p:cTn id="30" fill="hold">
                            <p:stCondLst>
                              <p:cond delay="1500"/>
                            </p:stCondLst>
                            <p:childTnLst>
                              <p:par>
                                <p:cTn id="31" presetID="22" presetClass="entr" presetSubtype="2" fill="hold" grpId="0" nodeType="afterEffect">
                                  <p:stCondLst>
                                    <p:cond delay="0"/>
                                  </p:stCondLst>
                                  <p:childTnLst>
                                    <p:set>
                                      <p:cBhvr>
                                        <p:cTn id="32" dur="1" fill="hold">
                                          <p:stCondLst>
                                            <p:cond delay="0"/>
                                          </p:stCondLst>
                                        </p:cTn>
                                        <p:tgtEl>
                                          <p:spTgt spid="287854"/>
                                        </p:tgtEl>
                                        <p:attrNameLst>
                                          <p:attrName>style.visibility</p:attrName>
                                        </p:attrNameLst>
                                      </p:cBhvr>
                                      <p:to>
                                        <p:strVal val="visible"/>
                                      </p:to>
                                    </p:set>
                                    <p:animEffect transition="in" filter="wipe(right)">
                                      <p:cBhvr>
                                        <p:cTn id="33" dur="500"/>
                                        <p:tgtEl>
                                          <p:spTgt spid="287854"/>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87853"/>
                                        </p:tgtEl>
                                        <p:attrNameLst>
                                          <p:attrName>style.visibility</p:attrName>
                                        </p:attrNameLst>
                                      </p:cBhvr>
                                      <p:to>
                                        <p:strVal val="visible"/>
                                      </p:to>
                                    </p:set>
                                    <p:animEffect transition="in" filter="wipe(right)">
                                      <p:cBhvr>
                                        <p:cTn id="37" dur="500"/>
                                        <p:tgtEl>
                                          <p:spTgt spid="287853"/>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287852"/>
                                        </p:tgtEl>
                                        <p:attrNameLst>
                                          <p:attrName>style.visibility</p:attrName>
                                        </p:attrNameLst>
                                      </p:cBhvr>
                                      <p:to>
                                        <p:strVal val="visible"/>
                                      </p:to>
                                    </p:set>
                                    <p:animEffect transition="in" filter="wipe(up)">
                                      <p:cBhvr>
                                        <p:cTn id="41" dur="500"/>
                                        <p:tgtEl>
                                          <p:spTgt spid="28785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87748">
                                            <p:txEl>
                                              <p:pRg st="4" end="4"/>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77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48" grpId="0" animBg="1"/>
      <p:bldP spid="287850" grpId="0" animBg="1"/>
      <p:bldP spid="287849" grpId="0" animBg="1"/>
      <p:bldP spid="287851" grpId="0" animBg="1"/>
      <p:bldP spid="287852" grpId="0" animBg="1"/>
      <p:bldP spid="287853" grpId="0" animBg="1"/>
      <p:bldP spid="287854" grpId="0" animBg="1"/>
      <p:bldP spid="287855" grpId="0" animBg="1"/>
      <p:bldP spid="28785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3"/>
          <p:cNvSpPr>
            <a:spLocks noGrp="1"/>
          </p:cNvSpPr>
          <p:nvPr>
            <p:ph type="sldNum" sz="quarter" idx="10"/>
          </p:nvPr>
        </p:nvSpPr>
        <p:spPr/>
        <p:txBody>
          <a:bodyPr/>
          <a:lstStyle/>
          <a:p>
            <a:fld id="{67455DCB-DE49-43F0-97EF-371363190C57}" type="slidenum">
              <a:rPr lang="en-US" altLang="ko-KR"/>
              <a:pPr/>
              <a:t>53</a:t>
            </a:fld>
            <a:endParaRPr lang="en-US" altLang="ko-KR"/>
          </a:p>
        </p:txBody>
      </p:sp>
      <p:sp>
        <p:nvSpPr>
          <p:cNvPr id="52" name="Date Placeholder 4"/>
          <p:cNvSpPr>
            <a:spLocks noGrp="1"/>
          </p:cNvSpPr>
          <p:nvPr>
            <p:ph type="dt" sz="half" idx="11"/>
          </p:nvPr>
        </p:nvSpPr>
        <p:spPr/>
        <p:txBody>
          <a:bodyPr/>
          <a:lstStyle/>
          <a:p>
            <a:r>
              <a:rPr lang="en-US"/>
              <a:t>Tutorial: ICDM 2008</a:t>
            </a:r>
            <a:endParaRPr lang="en-US" altLang="ko-KR"/>
          </a:p>
        </p:txBody>
      </p:sp>
      <p:sp>
        <p:nvSpPr>
          <p:cNvPr id="53" name="Footer Placeholder 5"/>
          <p:cNvSpPr>
            <a:spLocks noGrp="1"/>
          </p:cNvSpPr>
          <p:nvPr>
            <p:ph type="ftr" sz="quarter" idx="12"/>
          </p:nvPr>
        </p:nvSpPr>
        <p:spPr/>
        <p:txBody>
          <a:bodyPr/>
          <a:lstStyle/>
          <a:p>
            <a:r>
              <a:rPr lang="en-US" altLang="ko-KR"/>
              <a:t>Mohamed F. Mokbel</a:t>
            </a:r>
          </a:p>
        </p:txBody>
      </p:sp>
      <p:sp>
        <p:nvSpPr>
          <p:cNvPr id="283650" name="Rectangle 2"/>
          <p:cNvSpPr>
            <a:spLocks noGrp="1" noChangeArrowheads="1"/>
          </p:cNvSpPr>
          <p:nvPr>
            <p:ph type="title"/>
          </p:nvPr>
        </p:nvSpPr>
        <p:spPr>
          <a:xfrm>
            <a:off x="533400" y="93663"/>
            <a:ext cx="7010400" cy="762000"/>
          </a:xfrm>
        </p:spPr>
        <p:txBody>
          <a:bodyPr/>
          <a:lstStyle/>
          <a:p>
            <a:r>
              <a:rPr lang="en-US" sz="2800" dirty="0" smtClean="0"/>
              <a:t>Third Trusted </a:t>
            </a:r>
            <a:r>
              <a:rPr lang="en-US" sz="2800" dirty="0"/>
              <a:t>Party Architecture:</a:t>
            </a:r>
            <a:br>
              <a:rPr lang="en-US" sz="2800" dirty="0"/>
            </a:br>
            <a:r>
              <a:rPr lang="en-US" sz="2400" dirty="0" err="1">
                <a:solidFill>
                  <a:schemeClr val="hlink"/>
                </a:solidFill>
              </a:rPr>
              <a:t>Quadtree</a:t>
            </a:r>
            <a:r>
              <a:rPr lang="en-US" sz="2400" dirty="0">
                <a:solidFill>
                  <a:schemeClr val="hlink"/>
                </a:solidFill>
              </a:rPr>
              <a:t> Spatial Cloaking</a:t>
            </a:r>
          </a:p>
        </p:txBody>
      </p:sp>
      <p:sp>
        <p:nvSpPr>
          <p:cNvPr id="283651" name="Rectangle 3"/>
          <p:cNvSpPr>
            <a:spLocks noGrp="1" noChangeArrowheads="1"/>
          </p:cNvSpPr>
          <p:nvPr>
            <p:ph type="body" idx="1"/>
          </p:nvPr>
        </p:nvSpPr>
        <p:spPr>
          <a:xfrm>
            <a:off x="533400" y="1085850"/>
            <a:ext cx="4498975" cy="5391150"/>
          </a:xfrm>
        </p:spPr>
        <p:txBody>
          <a:bodyPr/>
          <a:lstStyle/>
          <a:p>
            <a:pPr>
              <a:buFont typeface="Wingdings" pitchFamily="2" charset="2"/>
              <a:buChar char="n"/>
            </a:pPr>
            <a:r>
              <a:rPr lang="en-US" b="0"/>
              <a:t>Achieve </a:t>
            </a:r>
            <a:r>
              <a:rPr lang="en-US" b="0" i="1">
                <a:solidFill>
                  <a:srgbClr val="A50021"/>
                </a:solidFill>
              </a:rPr>
              <a:t>k-anonymity</a:t>
            </a:r>
            <a:r>
              <a:rPr lang="en-US" b="0"/>
              <a:t>, i.e., a user is indistinguishable from other </a:t>
            </a:r>
            <a:r>
              <a:rPr lang="en-US" b="0" i="1">
                <a:solidFill>
                  <a:srgbClr val="A50021"/>
                </a:solidFill>
              </a:rPr>
              <a:t>k-1</a:t>
            </a:r>
            <a:r>
              <a:rPr lang="en-US" b="0"/>
              <a:t> users</a:t>
            </a:r>
          </a:p>
          <a:p>
            <a:pPr>
              <a:buFont typeface="Wingdings" pitchFamily="2" charset="2"/>
              <a:buChar char="n"/>
            </a:pPr>
            <a:endParaRPr lang="en-US" b="0"/>
          </a:p>
          <a:p>
            <a:pPr>
              <a:buFont typeface="Wingdings" pitchFamily="2" charset="2"/>
              <a:buChar char="n"/>
            </a:pPr>
            <a:r>
              <a:rPr lang="en-US" b="0"/>
              <a:t>Recursively divide the space into quadrants until a quadrant has less than </a:t>
            </a:r>
            <a:r>
              <a:rPr lang="en-US" b="0" i="1">
                <a:solidFill>
                  <a:srgbClr val="A50021"/>
                </a:solidFill>
              </a:rPr>
              <a:t>k</a:t>
            </a:r>
            <a:r>
              <a:rPr lang="en-US" b="0"/>
              <a:t> users.</a:t>
            </a:r>
          </a:p>
          <a:p>
            <a:pPr>
              <a:buFont typeface="Wingdings" pitchFamily="2" charset="2"/>
              <a:buChar char="n"/>
            </a:pPr>
            <a:endParaRPr lang="en-US" b="0"/>
          </a:p>
          <a:p>
            <a:pPr>
              <a:buFont typeface="Wingdings" pitchFamily="2" charset="2"/>
              <a:buChar char="n"/>
            </a:pPr>
            <a:r>
              <a:rPr lang="en-US" b="0"/>
              <a:t>The previous quadrant, which still meet the </a:t>
            </a:r>
            <a:r>
              <a:rPr lang="en-US" b="0" i="1">
                <a:solidFill>
                  <a:srgbClr val="A50021"/>
                </a:solidFill>
              </a:rPr>
              <a:t>k-anonymity</a:t>
            </a:r>
            <a:r>
              <a:rPr lang="en-US" b="0"/>
              <a:t> constraint, is returned</a:t>
            </a:r>
          </a:p>
          <a:p>
            <a:pPr>
              <a:buFont typeface="Wingdings" pitchFamily="2" charset="2"/>
              <a:buChar char="n"/>
            </a:pPr>
            <a:endParaRPr lang="en-US" b="0"/>
          </a:p>
        </p:txBody>
      </p:sp>
      <p:sp>
        <p:nvSpPr>
          <p:cNvPr id="283693" name="Oval 45"/>
          <p:cNvSpPr>
            <a:spLocks noChangeAspect="1" noChangeArrowheads="1"/>
          </p:cNvSpPr>
          <p:nvPr/>
        </p:nvSpPr>
        <p:spPr bwMode="auto">
          <a:xfrm>
            <a:off x="7153275" y="2541588"/>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694" name="Oval 46"/>
          <p:cNvSpPr>
            <a:spLocks noChangeAspect="1" noChangeArrowheads="1"/>
          </p:cNvSpPr>
          <p:nvPr/>
        </p:nvSpPr>
        <p:spPr bwMode="auto">
          <a:xfrm>
            <a:off x="7953375" y="3565525"/>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695" name="Oval 47"/>
          <p:cNvSpPr>
            <a:spLocks noChangeAspect="1" noChangeArrowheads="1"/>
          </p:cNvSpPr>
          <p:nvPr/>
        </p:nvSpPr>
        <p:spPr bwMode="auto">
          <a:xfrm>
            <a:off x="7031038" y="3257550"/>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696" name="Oval 48"/>
          <p:cNvSpPr>
            <a:spLocks noChangeAspect="1" noChangeArrowheads="1"/>
          </p:cNvSpPr>
          <p:nvPr/>
        </p:nvSpPr>
        <p:spPr bwMode="auto">
          <a:xfrm>
            <a:off x="7953375" y="2297113"/>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697" name="Oval 49"/>
          <p:cNvSpPr>
            <a:spLocks noChangeAspect="1" noChangeArrowheads="1"/>
          </p:cNvSpPr>
          <p:nvPr/>
        </p:nvSpPr>
        <p:spPr bwMode="auto">
          <a:xfrm>
            <a:off x="7259638" y="3006725"/>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698" name="Oval 50"/>
          <p:cNvSpPr>
            <a:spLocks noChangeAspect="1" noChangeArrowheads="1"/>
          </p:cNvSpPr>
          <p:nvPr/>
        </p:nvSpPr>
        <p:spPr bwMode="auto">
          <a:xfrm>
            <a:off x="8221663" y="2951163"/>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699" name="Oval 51"/>
          <p:cNvSpPr>
            <a:spLocks noChangeAspect="1" noChangeArrowheads="1"/>
          </p:cNvSpPr>
          <p:nvPr/>
        </p:nvSpPr>
        <p:spPr bwMode="auto">
          <a:xfrm>
            <a:off x="6184900" y="3236913"/>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00" name="Oval 52"/>
          <p:cNvSpPr>
            <a:spLocks noChangeAspect="1" noChangeArrowheads="1"/>
          </p:cNvSpPr>
          <p:nvPr/>
        </p:nvSpPr>
        <p:spPr bwMode="auto">
          <a:xfrm>
            <a:off x="6877050" y="2852738"/>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01" name="Oval 53"/>
          <p:cNvSpPr>
            <a:spLocks noChangeAspect="1" noChangeArrowheads="1"/>
          </p:cNvSpPr>
          <p:nvPr/>
        </p:nvSpPr>
        <p:spPr bwMode="auto">
          <a:xfrm>
            <a:off x="6262688" y="2774950"/>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02" name="Oval 54"/>
          <p:cNvSpPr>
            <a:spLocks noChangeAspect="1" noChangeArrowheads="1"/>
          </p:cNvSpPr>
          <p:nvPr/>
        </p:nvSpPr>
        <p:spPr bwMode="auto">
          <a:xfrm>
            <a:off x="8335963" y="3544888"/>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03" name="Oval 55"/>
          <p:cNvSpPr>
            <a:spLocks noChangeAspect="1" noChangeArrowheads="1"/>
          </p:cNvSpPr>
          <p:nvPr/>
        </p:nvSpPr>
        <p:spPr bwMode="auto">
          <a:xfrm>
            <a:off x="6915150" y="2008188"/>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05" name="Oval 57"/>
          <p:cNvSpPr>
            <a:spLocks noChangeAspect="1" noChangeArrowheads="1"/>
          </p:cNvSpPr>
          <p:nvPr/>
        </p:nvSpPr>
        <p:spPr bwMode="auto">
          <a:xfrm>
            <a:off x="6653213" y="2446338"/>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06" name="Oval 58"/>
          <p:cNvSpPr>
            <a:spLocks noChangeAspect="1" noChangeArrowheads="1"/>
          </p:cNvSpPr>
          <p:nvPr/>
        </p:nvSpPr>
        <p:spPr bwMode="auto">
          <a:xfrm>
            <a:off x="7453313" y="3470275"/>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07" name="Oval 59"/>
          <p:cNvSpPr>
            <a:spLocks noChangeAspect="1" noChangeArrowheads="1"/>
          </p:cNvSpPr>
          <p:nvPr/>
        </p:nvSpPr>
        <p:spPr bwMode="auto">
          <a:xfrm>
            <a:off x="6530975" y="3162300"/>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08" name="Oval 60"/>
          <p:cNvSpPr>
            <a:spLocks noChangeAspect="1" noChangeArrowheads="1"/>
          </p:cNvSpPr>
          <p:nvPr/>
        </p:nvSpPr>
        <p:spPr bwMode="auto">
          <a:xfrm>
            <a:off x="7453313" y="2201863"/>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09" name="Oval 61"/>
          <p:cNvSpPr>
            <a:spLocks noChangeAspect="1" noChangeArrowheads="1"/>
          </p:cNvSpPr>
          <p:nvPr/>
        </p:nvSpPr>
        <p:spPr bwMode="auto">
          <a:xfrm>
            <a:off x="6953250" y="3776663"/>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10" name="Oval 62"/>
          <p:cNvSpPr>
            <a:spLocks noChangeAspect="1" noChangeArrowheads="1"/>
          </p:cNvSpPr>
          <p:nvPr/>
        </p:nvSpPr>
        <p:spPr bwMode="auto">
          <a:xfrm>
            <a:off x="7721600" y="2698750"/>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11" name="Oval 63"/>
          <p:cNvSpPr>
            <a:spLocks noChangeAspect="1" noChangeArrowheads="1"/>
          </p:cNvSpPr>
          <p:nvPr/>
        </p:nvSpPr>
        <p:spPr bwMode="auto">
          <a:xfrm>
            <a:off x="5800725" y="3563938"/>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12" name="Oval 64"/>
          <p:cNvSpPr>
            <a:spLocks noChangeAspect="1" noChangeArrowheads="1"/>
          </p:cNvSpPr>
          <p:nvPr/>
        </p:nvSpPr>
        <p:spPr bwMode="auto">
          <a:xfrm>
            <a:off x="6415088" y="4178300"/>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13" name="Oval 65"/>
          <p:cNvSpPr>
            <a:spLocks noChangeAspect="1" noChangeArrowheads="1"/>
          </p:cNvSpPr>
          <p:nvPr/>
        </p:nvSpPr>
        <p:spPr bwMode="auto">
          <a:xfrm>
            <a:off x="5762625" y="2679700"/>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14" name="Oval 66"/>
          <p:cNvSpPr>
            <a:spLocks noChangeAspect="1" noChangeArrowheads="1"/>
          </p:cNvSpPr>
          <p:nvPr/>
        </p:nvSpPr>
        <p:spPr bwMode="auto">
          <a:xfrm>
            <a:off x="7951788" y="3870325"/>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15" name="Oval 67"/>
          <p:cNvSpPr>
            <a:spLocks noChangeAspect="1" noChangeArrowheads="1"/>
          </p:cNvSpPr>
          <p:nvPr/>
        </p:nvSpPr>
        <p:spPr bwMode="auto">
          <a:xfrm>
            <a:off x="6415088" y="1912938"/>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17" name="Oval 69"/>
          <p:cNvSpPr>
            <a:spLocks noChangeAspect="1" noChangeArrowheads="1"/>
          </p:cNvSpPr>
          <p:nvPr/>
        </p:nvSpPr>
        <p:spPr bwMode="auto">
          <a:xfrm>
            <a:off x="6537325" y="2847975"/>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18" name="Oval 70"/>
          <p:cNvSpPr>
            <a:spLocks noChangeAspect="1" noChangeArrowheads="1"/>
          </p:cNvSpPr>
          <p:nvPr/>
        </p:nvSpPr>
        <p:spPr bwMode="auto">
          <a:xfrm>
            <a:off x="7337425" y="3871913"/>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19" name="Oval 71"/>
          <p:cNvSpPr>
            <a:spLocks noChangeAspect="1" noChangeArrowheads="1"/>
          </p:cNvSpPr>
          <p:nvPr/>
        </p:nvSpPr>
        <p:spPr bwMode="auto">
          <a:xfrm>
            <a:off x="6415088" y="3563938"/>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20" name="Oval 72"/>
          <p:cNvSpPr>
            <a:spLocks noChangeAspect="1" noChangeArrowheads="1"/>
          </p:cNvSpPr>
          <p:nvPr/>
        </p:nvSpPr>
        <p:spPr bwMode="auto">
          <a:xfrm>
            <a:off x="7337425" y="2603500"/>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21" name="Oval 73"/>
          <p:cNvSpPr>
            <a:spLocks noChangeAspect="1" noChangeArrowheads="1"/>
          </p:cNvSpPr>
          <p:nvPr/>
        </p:nvSpPr>
        <p:spPr bwMode="auto">
          <a:xfrm>
            <a:off x="6837363" y="4178300"/>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22" name="Oval 74"/>
          <p:cNvSpPr>
            <a:spLocks noChangeAspect="1" noChangeArrowheads="1"/>
          </p:cNvSpPr>
          <p:nvPr/>
        </p:nvSpPr>
        <p:spPr bwMode="auto">
          <a:xfrm>
            <a:off x="7605713" y="3257550"/>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23" name="Oval 75"/>
          <p:cNvSpPr>
            <a:spLocks noChangeAspect="1" noChangeArrowheads="1"/>
          </p:cNvSpPr>
          <p:nvPr/>
        </p:nvSpPr>
        <p:spPr bwMode="auto">
          <a:xfrm>
            <a:off x="5684838" y="3965575"/>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24" name="Oval 76"/>
          <p:cNvSpPr>
            <a:spLocks noChangeAspect="1" noChangeArrowheads="1"/>
          </p:cNvSpPr>
          <p:nvPr/>
        </p:nvSpPr>
        <p:spPr bwMode="auto">
          <a:xfrm>
            <a:off x="6299200" y="4579938"/>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25" name="Oval 77"/>
          <p:cNvSpPr>
            <a:spLocks noChangeAspect="1" noChangeArrowheads="1"/>
          </p:cNvSpPr>
          <p:nvPr/>
        </p:nvSpPr>
        <p:spPr bwMode="auto">
          <a:xfrm>
            <a:off x="5646738" y="3081338"/>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26" name="Oval 78"/>
          <p:cNvSpPr>
            <a:spLocks noChangeAspect="1" noChangeArrowheads="1"/>
          </p:cNvSpPr>
          <p:nvPr/>
        </p:nvSpPr>
        <p:spPr bwMode="auto">
          <a:xfrm>
            <a:off x="7835900" y="4271963"/>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27" name="Oval 79"/>
          <p:cNvSpPr>
            <a:spLocks noChangeAspect="1" noChangeArrowheads="1"/>
          </p:cNvSpPr>
          <p:nvPr/>
        </p:nvSpPr>
        <p:spPr bwMode="auto">
          <a:xfrm>
            <a:off x="6299200" y="2314575"/>
            <a:ext cx="149225" cy="133350"/>
          </a:xfrm>
          <a:prstGeom prst="ellipse">
            <a:avLst/>
          </a:prstGeom>
          <a:solidFill>
            <a:srgbClr val="FFCC00"/>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28" name="Oval 80"/>
          <p:cNvSpPr>
            <a:spLocks noChangeAspect="1" noChangeArrowheads="1"/>
          </p:cNvSpPr>
          <p:nvPr/>
        </p:nvSpPr>
        <p:spPr bwMode="auto">
          <a:xfrm>
            <a:off x="7797800" y="3082925"/>
            <a:ext cx="149225" cy="133350"/>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
        <p:nvSpPr>
          <p:cNvPr id="283729" name="Rectangle 81"/>
          <p:cNvSpPr>
            <a:spLocks noChangeArrowheads="1"/>
          </p:cNvSpPr>
          <p:nvPr/>
        </p:nvSpPr>
        <p:spPr bwMode="auto">
          <a:xfrm>
            <a:off x="5494338" y="1585913"/>
            <a:ext cx="3379787" cy="3648075"/>
          </a:xfrm>
          <a:prstGeom prst="rect">
            <a:avLst/>
          </a:prstGeom>
          <a:noFill/>
          <a:ln w="38100" algn="ctr">
            <a:solidFill>
              <a:srgbClr val="A50021"/>
            </a:solidFill>
            <a:miter lim="800000"/>
            <a:headEnd/>
            <a:tailEnd/>
          </a:ln>
          <a:effectLst/>
        </p:spPr>
        <p:txBody>
          <a:bodyPr wrap="none" anchor="ctr"/>
          <a:lstStyle/>
          <a:p>
            <a:endParaRPr lang="en-US"/>
          </a:p>
        </p:txBody>
      </p:sp>
      <p:sp>
        <p:nvSpPr>
          <p:cNvPr id="283730" name="Line 82"/>
          <p:cNvSpPr>
            <a:spLocks noChangeShapeType="1"/>
          </p:cNvSpPr>
          <p:nvPr/>
        </p:nvSpPr>
        <p:spPr bwMode="auto">
          <a:xfrm>
            <a:off x="7183438" y="1585913"/>
            <a:ext cx="0" cy="3648075"/>
          </a:xfrm>
          <a:prstGeom prst="line">
            <a:avLst/>
          </a:prstGeom>
          <a:noFill/>
          <a:ln w="12700">
            <a:solidFill>
              <a:schemeClr val="tx1"/>
            </a:solidFill>
            <a:round/>
            <a:headEnd/>
            <a:tailEnd/>
          </a:ln>
          <a:effectLst/>
        </p:spPr>
        <p:txBody>
          <a:bodyPr wrap="none" anchor="ctr"/>
          <a:lstStyle/>
          <a:p>
            <a:endParaRPr lang="en-US"/>
          </a:p>
        </p:txBody>
      </p:sp>
      <p:sp>
        <p:nvSpPr>
          <p:cNvPr id="283731" name="Line 83"/>
          <p:cNvSpPr>
            <a:spLocks noChangeShapeType="1"/>
          </p:cNvSpPr>
          <p:nvPr/>
        </p:nvSpPr>
        <p:spPr bwMode="auto">
          <a:xfrm>
            <a:off x="5494338" y="3429000"/>
            <a:ext cx="3379787" cy="0"/>
          </a:xfrm>
          <a:prstGeom prst="line">
            <a:avLst/>
          </a:prstGeom>
          <a:noFill/>
          <a:ln w="12700">
            <a:solidFill>
              <a:schemeClr val="tx1"/>
            </a:solidFill>
            <a:round/>
            <a:headEnd/>
            <a:tailEnd/>
          </a:ln>
          <a:effectLst/>
        </p:spPr>
        <p:txBody>
          <a:bodyPr wrap="none" anchor="ctr"/>
          <a:lstStyle/>
          <a:p>
            <a:endParaRPr lang="en-US"/>
          </a:p>
        </p:txBody>
      </p:sp>
      <p:sp>
        <p:nvSpPr>
          <p:cNvPr id="283732" name="Line 84"/>
          <p:cNvSpPr>
            <a:spLocks noChangeShapeType="1"/>
          </p:cNvSpPr>
          <p:nvPr/>
        </p:nvSpPr>
        <p:spPr bwMode="auto">
          <a:xfrm>
            <a:off x="7989888" y="1585913"/>
            <a:ext cx="0" cy="1843087"/>
          </a:xfrm>
          <a:prstGeom prst="line">
            <a:avLst/>
          </a:prstGeom>
          <a:noFill/>
          <a:ln w="12700">
            <a:solidFill>
              <a:schemeClr val="tx1"/>
            </a:solidFill>
            <a:round/>
            <a:headEnd/>
            <a:tailEnd/>
          </a:ln>
          <a:effectLst/>
        </p:spPr>
        <p:txBody>
          <a:bodyPr wrap="none" anchor="ctr"/>
          <a:lstStyle/>
          <a:p>
            <a:endParaRPr lang="en-US"/>
          </a:p>
        </p:txBody>
      </p:sp>
      <p:sp>
        <p:nvSpPr>
          <p:cNvPr id="283733" name="Line 85"/>
          <p:cNvSpPr>
            <a:spLocks noChangeShapeType="1"/>
          </p:cNvSpPr>
          <p:nvPr/>
        </p:nvSpPr>
        <p:spPr bwMode="auto">
          <a:xfrm>
            <a:off x="7183438" y="2506663"/>
            <a:ext cx="1690687" cy="0"/>
          </a:xfrm>
          <a:prstGeom prst="line">
            <a:avLst/>
          </a:prstGeom>
          <a:noFill/>
          <a:ln w="12700">
            <a:solidFill>
              <a:schemeClr val="tx1"/>
            </a:solidFill>
            <a:round/>
            <a:headEnd/>
            <a:tailEnd/>
          </a:ln>
          <a:effectLst/>
        </p:spPr>
        <p:txBody>
          <a:bodyPr wrap="none" anchor="ctr"/>
          <a:lstStyle/>
          <a:p>
            <a:endParaRPr lang="en-US"/>
          </a:p>
        </p:txBody>
      </p:sp>
      <p:sp>
        <p:nvSpPr>
          <p:cNvPr id="283734" name="Line 86"/>
          <p:cNvSpPr>
            <a:spLocks noChangeShapeType="1"/>
          </p:cNvSpPr>
          <p:nvPr/>
        </p:nvSpPr>
        <p:spPr bwMode="auto">
          <a:xfrm>
            <a:off x="7567613" y="2506663"/>
            <a:ext cx="0" cy="884237"/>
          </a:xfrm>
          <a:prstGeom prst="line">
            <a:avLst/>
          </a:prstGeom>
          <a:noFill/>
          <a:ln w="12700">
            <a:solidFill>
              <a:schemeClr val="tx1"/>
            </a:solidFill>
            <a:round/>
            <a:headEnd/>
            <a:tailEnd/>
          </a:ln>
          <a:effectLst/>
        </p:spPr>
        <p:txBody>
          <a:bodyPr wrap="none" anchor="ctr"/>
          <a:lstStyle/>
          <a:p>
            <a:endParaRPr lang="en-US"/>
          </a:p>
        </p:txBody>
      </p:sp>
      <p:sp>
        <p:nvSpPr>
          <p:cNvPr id="283735" name="Line 87"/>
          <p:cNvSpPr>
            <a:spLocks noChangeShapeType="1"/>
          </p:cNvSpPr>
          <p:nvPr/>
        </p:nvSpPr>
        <p:spPr bwMode="auto">
          <a:xfrm>
            <a:off x="7183438" y="2928938"/>
            <a:ext cx="806450" cy="0"/>
          </a:xfrm>
          <a:prstGeom prst="line">
            <a:avLst/>
          </a:prstGeom>
          <a:noFill/>
          <a:ln w="12700">
            <a:solidFill>
              <a:schemeClr val="tx1"/>
            </a:solidFill>
            <a:round/>
            <a:headEnd/>
            <a:tailEnd/>
          </a:ln>
          <a:effectLst/>
        </p:spPr>
        <p:txBody>
          <a:bodyPr wrap="none" anchor="ctr"/>
          <a:lstStyle/>
          <a:p>
            <a:endParaRPr lang="en-US"/>
          </a:p>
        </p:txBody>
      </p:sp>
      <p:sp>
        <p:nvSpPr>
          <p:cNvPr id="283736" name="Rectangle 88"/>
          <p:cNvSpPr>
            <a:spLocks noChangeArrowheads="1"/>
          </p:cNvSpPr>
          <p:nvPr/>
        </p:nvSpPr>
        <p:spPr bwMode="auto">
          <a:xfrm>
            <a:off x="7567613" y="2928938"/>
            <a:ext cx="422275" cy="500062"/>
          </a:xfrm>
          <a:prstGeom prst="rect">
            <a:avLst/>
          </a:prstGeom>
          <a:solidFill>
            <a:srgbClr val="A50021">
              <a:alpha val="30000"/>
            </a:srgbClr>
          </a:solidFill>
          <a:ln w="12700" algn="ctr">
            <a:solidFill>
              <a:srgbClr val="A50021"/>
            </a:solidFill>
            <a:miter lim="800000"/>
            <a:headEnd/>
            <a:tailEnd/>
          </a:ln>
          <a:effectLst/>
        </p:spPr>
        <p:txBody>
          <a:bodyPr wrap="none" anchor="ctr"/>
          <a:lstStyle/>
          <a:p>
            <a:endParaRPr lang="en-US"/>
          </a:p>
        </p:txBody>
      </p:sp>
      <p:sp>
        <p:nvSpPr>
          <p:cNvPr id="283738" name="Rectangle 90"/>
          <p:cNvSpPr>
            <a:spLocks noChangeArrowheads="1"/>
          </p:cNvSpPr>
          <p:nvPr/>
        </p:nvSpPr>
        <p:spPr bwMode="auto">
          <a:xfrm>
            <a:off x="7183438" y="2506663"/>
            <a:ext cx="806450" cy="922337"/>
          </a:xfrm>
          <a:prstGeom prst="rect">
            <a:avLst/>
          </a:prstGeom>
          <a:solidFill>
            <a:srgbClr val="A50021">
              <a:alpha val="30000"/>
            </a:srgbClr>
          </a:solidFill>
          <a:ln w="12700" algn="ctr">
            <a:solidFill>
              <a:srgbClr val="A50021"/>
            </a:solidFill>
            <a:miter lim="800000"/>
            <a:headEnd/>
            <a:tailEnd/>
          </a:ln>
          <a:effectLst/>
        </p:spPr>
        <p:txBody>
          <a:bodyPr wrap="none" anchor="ctr"/>
          <a:lstStyle/>
          <a:p>
            <a:endParaRPr lang="en-US"/>
          </a:p>
        </p:txBody>
      </p:sp>
      <p:sp>
        <p:nvSpPr>
          <p:cNvPr id="283739" name="Rectangle 91"/>
          <p:cNvSpPr>
            <a:spLocks noChangeArrowheads="1"/>
          </p:cNvSpPr>
          <p:nvPr/>
        </p:nvSpPr>
        <p:spPr bwMode="auto">
          <a:xfrm>
            <a:off x="7183438" y="1585913"/>
            <a:ext cx="1690687" cy="1843087"/>
          </a:xfrm>
          <a:prstGeom prst="rect">
            <a:avLst/>
          </a:prstGeom>
          <a:solidFill>
            <a:srgbClr val="A50021">
              <a:alpha val="30000"/>
            </a:srgbClr>
          </a:solidFill>
          <a:ln w="12700" algn="ctr">
            <a:solidFill>
              <a:srgbClr val="A50021"/>
            </a:solidFill>
            <a:miter lim="800000"/>
            <a:headEnd/>
            <a:tailEnd/>
          </a:ln>
          <a:effectLst/>
        </p:spPr>
        <p:txBody>
          <a:bodyPr wrap="none" anchor="ctr"/>
          <a:lstStyle/>
          <a:p>
            <a:endParaRPr lang="en-US"/>
          </a:p>
        </p:txBody>
      </p:sp>
      <p:sp>
        <p:nvSpPr>
          <p:cNvPr id="283740" name="Rectangle 92"/>
          <p:cNvSpPr>
            <a:spLocks noChangeArrowheads="1"/>
          </p:cNvSpPr>
          <p:nvPr/>
        </p:nvSpPr>
        <p:spPr bwMode="auto">
          <a:xfrm>
            <a:off x="5494338" y="1585913"/>
            <a:ext cx="3379787" cy="3648075"/>
          </a:xfrm>
          <a:prstGeom prst="rect">
            <a:avLst/>
          </a:prstGeom>
          <a:solidFill>
            <a:srgbClr val="A50021">
              <a:alpha val="30000"/>
            </a:srgbClr>
          </a:solidFill>
          <a:ln w="12700" algn="ctr">
            <a:solidFill>
              <a:srgbClr val="A50021"/>
            </a:solidFill>
            <a:miter lim="800000"/>
            <a:headEnd/>
            <a:tailEnd/>
          </a:ln>
          <a:effectLst/>
        </p:spPr>
        <p:txBody>
          <a:bodyPr wrap="none" anchor="ctr"/>
          <a:lstStyle/>
          <a:p>
            <a:endParaRPr lang="en-US"/>
          </a:p>
        </p:txBody>
      </p:sp>
      <p:sp>
        <p:nvSpPr>
          <p:cNvPr id="283741" name="Text Box 93"/>
          <p:cNvSpPr txBox="1">
            <a:spLocks noChangeArrowheads="1"/>
          </p:cNvSpPr>
          <p:nvPr/>
        </p:nvSpPr>
        <p:spPr bwMode="auto">
          <a:xfrm>
            <a:off x="5186363" y="5541963"/>
            <a:ext cx="3495675" cy="457200"/>
          </a:xfrm>
          <a:prstGeom prst="rect">
            <a:avLst/>
          </a:prstGeom>
          <a:noFill/>
          <a:ln w="12700" algn="ctr">
            <a:noFill/>
            <a:miter lim="800000"/>
            <a:headEnd/>
            <a:tailEnd/>
          </a:ln>
          <a:effectLst/>
        </p:spPr>
        <p:txBody>
          <a:bodyPr>
            <a:spAutoFit/>
          </a:bodyPr>
          <a:lstStyle/>
          <a:p>
            <a:pPr>
              <a:spcBef>
                <a:spcPct val="50000"/>
              </a:spcBef>
            </a:pPr>
            <a:r>
              <a:rPr lang="en-US" i="1">
                <a:solidFill>
                  <a:schemeClr val="tx2"/>
                </a:solidFill>
                <a:latin typeface="Times New Roman" pitchFamily="18" charset="0"/>
              </a:rPr>
              <a:t>Achieve 5-anonmity for</a:t>
            </a:r>
          </a:p>
        </p:txBody>
      </p:sp>
      <p:sp>
        <p:nvSpPr>
          <p:cNvPr id="283750" name="Oval 102"/>
          <p:cNvSpPr>
            <a:spLocks noChangeAspect="1" noChangeArrowheads="1"/>
          </p:cNvSpPr>
          <p:nvPr/>
        </p:nvSpPr>
        <p:spPr bwMode="auto">
          <a:xfrm>
            <a:off x="8528050" y="5734050"/>
            <a:ext cx="149225" cy="133350"/>
          </a:xfrm>
          <a:prstGeom prst="ellipse">
            <a:avLst/>
          </a:prstGeom>
          <a:solidFill>
            <a:srgbClr val="A50021"/>
          </a:solidFill>
          <a:ln w="9525">
            <a:solidFill>
              <a:schemeClr val="tx1"/>
            </a:solidFill>
            <a:round/>
            <a:headEnd type="none" w="sm" len="sm"/>
            <a:tailEnd type="none" w="sm" len="sm"/>
          </a:ln>
          <a:effectLst/>
        </p:spPr>
        <p:txBody>
          <a:bodyPr wrap="none" anchor="ctr"/>
          <a:lstStyle/>
          <a:p>
            <a:endParaRPr lang="en-US" sz="18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37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37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7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83740"/>
                                        </p:tgtEl>
                                        <p:attrNameLst>
                                          <p:attrName>style.visibility</p:attrName>
                                        </p:attrNameLst>
                                      </p:cBhvr>
                                      <p:to>
                                        <p:strVal val="hidden"/>
                                      </p:to>
                                    </p:set>
                                  </p:childTnLst>
                                </p:cTn>
                              </p:par>
                            </p:childTnLst>
                          </p:cTn>
                        </p:par>
                        <p:par>
                          <p:cTn id="19" fill="hold">
                            <p:stCondLst>
                              <p:cond delay="0"/>
                            </p:stCondLst>
                            <p:childTnLst>
                              <p:par>
                                <p:cTn id="20" presetID="22" presetClass="entr" presetSubtype="1" fill="hold" grpId="0" nodeType="afterEffect">
                                  <p:stCondLst>
                                    <p:cond delay="0"/>
                                  </p:stCondLst>
                                  <p:childTnLst>
                                    <p:set>
                                      <p:cBhvr>
                                        <p:cTn id="21" dur="1" fill="hold">
                                          <p:stCondLst>
                                            <p:cond delay="0"/>
                                          </p:stCondLst>
                                        </p:cTn>
                                        <p:tgtEl>
                                          <p:spTgt spid="283730"/>
                                        </p:tgtEl>
                                        <p:attrNameLst>
                                          <p:attrName>style.visibility</p:attrName>
                                        </p:attrNameLst>
                                      </p:cBhvr>
                                      <p:to>
                                        <p:strVal val="visible"/>
                                      </p:to>
                                    </p:set>
                                    <p:animEffect transition="in" filter="wipe(up)">
                                      <p:cBhvr>
                                        <p:cTn id="22" dur="500"/>
                                        <p:tgtEl>
                                          <p:spTgt spid="28373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3731"/>
                                        </p:tgtEl>
                                        <p:attrNameLst>
                                          <p:attrName>style.visibility</p:attrName>
                                        </p:attrNameLst>
                                      </p:cBhvr>
                                      <p:to>
                                        <p:strVal val="visible"/>
                                      </p:to>
                                    </p:set>
                                    <p:animEffect transition="in" filter="wipe(left)">
                                      <p:cBhvr>
                                        <p:cTn id="25" dur="500"/>
                                        <p:tgtEl>
                                          <p:spTgt spid="28373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837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83739"/>
                                        </p:tgtEl>
                                        <p:attrNameLst>
                                          <p:attrName>style.visibility</p:attrName>
                                        </p:attrNameLst>
                                      </p:cBhvr>
                                      <p:to>
                                        <p:strVal val="hidden"/>
                                      </p:to>
                                    </p:set>
                                  </p:childTnLst>
                                </p:cTn>
                              </p:par>
                              <p:par>
                                <p:cTn id="34" presetID="22" presetClass="entr" presetSubtype="1" fill="hold" grpId="0" nodeType="withEffect">
                                  <p:stCondLst>
                                    <p:cond delay="0"/>
                                  </p:stCondLst>
                                  <p:childTnLst>
                                    <p:set>
                                      <p:cBhvr>
                                        <p:cTn id="35" dur="1" fill="hold">
                                          <p:stCondLst>
                                            <p:cond delay="0"/>
                                          </p:stCondLst>
                                        </p:cTn>
                                        <p:tgtEl>
                                          <p:spTgt spid="283732"/>
                                        </p:tgtEl>
                                        <p:attrNameLst>
                                          <p:attrName>style.visibility</p:attrName>
                                        </p:attrNameLst>
                                      </p:cBhvr>
                                      <p:to>
                                        <p:strVal val="visible"/>
                                      </p:to>
                                    </p:set>
                                    <p:animEffect transition="in" filter="wipe(up)">
                                      <p:cBhvr>
                                        <p:cTn id="36" dur="500"/>
                                        <p:tgtEl>
                                          <p:spTgt spid="28373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83733"/>
                                        </p:tgtEl>
                                        <p:attrNameLst>
                                          <p:attrName>style.visibility</p:attrName>
                                        </p:attrNameLst>
                                      </p:cBhvr>
                                      <p:to>
                                        <p:strVal val="visible"/>
                                      </p:to>
                                    </p:set>
                                    <p:animEffect transition="in" filter="wipe(left)">
                                      <p:cBhvr>
                                        <p:cTn id="39" dur="500"/>
                                        <p:tgtEl>
                                          <p:spTgt spid="2837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8373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83738"/>
                                        </p:tgtEl>
                                        <p:attrNameLst>
                                          <p:attrName>style.visibility</p:attrName>
                                        </p:attrNameLst>
                                      </p:cBhvr>
                                      <p:to>
                                        <p:strVal val="hidden"/>
                                      </p:to>
                                    </p:set>
                                  </p:childTnLst>
                                </p:cTn>
                              </p:par>
                            </p:childTnLst>
                          </p:cTn>
                        </p:par>
                        <p:par>
                          <p:cTn id="48" fill="hold">
                            <p:stCondLst>
                              <p:cond delay="0"/>
                            </p:stCondLst>
                            <p:childTnLst>
                              <p:par>
                                <p:cTn id="49" presetID="22" presetClass="entr" presetSubtype="1" fill="hold" grpId="0" nodeType="afterEffect">
                                  <p:stCondLst>
                                    <p:cond delay="0"/>
                                  </p:stCondLst>
                                  <p:childTnLst>
                                    <p:set>
                                      <p:cBhvr>
                                        <p:cTn id="50" dur="1" fill="hold">
                                          <p:stCondLst>
                                            <p:cond delay="0"/>
                                          </p:stCondLst>
                                        </p:cTn>
                                        <p:tgtEl>
                                          <p:spTgt spid="283734"/>
                                        </p:tgtEl>
                                        <p:attrNameLst>
                                          <p:attrName>style.visibility</p:attrName>
                                        </p:attrNameLst>
                                      </p:cBhvr>
                                      <p:to>
                                        <p:strVal val="visible"/>
                                      </p:to>
                                    </p:set>
                                    <p:animEffect transition="in" filter="wipe(up)">
                                      <p:cBhvr>
                                        <p:cTn id="51" dur="500"/>
                                        <p:tgtEl>
                                          <p:spTgt spid="28373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83735"/>
                                        </p:tgtEl>
                                        <p:attrNameLst>
                                          <p:attrName>style.visibility</p:attrName>
                                        </p:attrNameLst>
                                      </p:cBhvr>
                                      <p:to>
                                        <p:strVal val="visible"/>
                                      </p:to>
                                    </p:set>
                                    <p:animEffect transition="in" filter="wipe(left)">
                                      <p:cBhvr>
                                        <p:cTn id="54" dur="500"/>
                                        <p:tgtEl>
                                          <p:spTgt spid="2837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37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837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2" nodeType="clickEffect">
                                  <p:stCondLst>
                                    <p:cond delay="0"/>
                                  </p:stCondLst>
                                  <p:childTnLst>
                                    <p:set>
                                      <p:cBhvr>
                                        <p:cTn id="66" dur="1" fill="hold">
                                          <p:stCondLst>
                                            <p:cond delay="0"/>
                                          </p:stCondLst>
                                        </p:cTn>
                                        <p:tgtEl>
                                          <p:spTgt spid="283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729" grpId="0" animBg="1"/>
      <p:bldP spid="283730" grpId="0" animBg="1"/>
      <p:bldP spid="283731" grpId="0" animBg="1"/>
      <p:bldP spid="283732" grpId="0" animBg="1"/>
      <p:bldP spid="283733" grpId="0" animBg="1"/>
      <p:bldP spid="283734" grpId="0" animBg="1"/>
      <p:bldP spid="283735" grpId="0" animBg="1"/>
      <p:bldP spid="283736" grpId="0" animBg="1"/>
      <p:bldP spid="283736" grpId="1" animBg="1"/>
      <p:bldP spid="283738" grpId="0" animBg="1"/>
      <p:bldP spid="283738" grpId="1" animBg="1"/>
      <p:bldP spid="283738" grpId="2" animBg="1"/>
      <p:bldP spid="283739" grpId="0" animBg="1"/>
      <p:bldP spid="283739" grpId="1" animBg="1"/>
      <p:bldP spid="283740" grpId="0" animBg="1"/>
      <p:bldP spid="283740" grpId="1" animBg="1"/>
      <p:bldP spid="283741" grpId="0"/>
      <p:bldP spid="28375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4"/>
          <p:cNvSpPr>
            <a:spLocks noGrp="1"/>
          </p:cNvSpPr>
          <p:nvPr>
            <p:ph type="sldNum" sz="quarter" idx="10"/>
          </p:nvPr>
        </p:nvSpPr>
        <p:spPr/>
        <p:txBody>
          <a:bodyPr/>
          <a:lstStyle/>
          <a:p>
            <a:fld id="{EF6DE771-5017-4F48-964B-6189F019DC57}" type="slidenum">
              <a:rPr lang="en-US" altLang="ko-KR"/>
              <a:pPr/>
              <a:t>54</a:t>
            </a:fld>
            <a:endParaRPr lang="en-US" altLang="ko-KR"/>
          </a:p>
        </p:txBody>
      </p:sp>
      <p:sp>
        <p:nvSpPr>
          <p:cNvPr id="40" name="Date Placeholder 5"/>
          <p:cNvSpPr>
            <a:spLocks noGrp="1"/>
          </p:cNvSpPr>
          <p:nvPr>
            <p:ph type="dt" sz="half" idx="11"/>
          </p:nvPr>
        </p:nvSpPr>
        <p:spPr/>
        <p:txBody>
          <a:bodyPr/>
          <a:lstStyle/>
          <a:p>
            <a:r>
              <a:rPr lang="en-US"/>
              <a:t>Tutorial: ICDM 2008</a:t>
            </a:r>
            <a:endParaRPr lang="en-US" altLang="ko-KR"/>
          </a:p>
        </p:txBody>
      </p:sp>
      <p:sp>
        <p:nvSpPr>
          <p:cNvPr id="41" name="Footer Placeholder 6"/>
          <p:cNvSpPr>
            <a:spLocks noGrp="1"/>
          </p:cNvSpPr>
          <p:nvPr>
            <p:ph type="ftr" sz="quarter" idx="12"/>
          </p:nvPr>
        </p:nvSpPr>
        <p:spPr/>
        <p:txBody>
          <a:bodyPr/>
          <a:lstStyle/>
          <a:p>
            <a:r>
              <a:rPr lang="en-US" altLang="ko-KR"/>
              <a:t>Mohamed F. Mokbel</a:t>
            </a:r>
          </a:p>
        </p:txBody>
      </p:sp>
      <p:sp>
        <p:nvSpPr>
          <p:cNvPr id="359472" name="Rectangle 48"/>
          <p:cNvSpPr>
            <a:spLocks noChangeArrowheads="1"/>
          </p:cNvSpPr>
          <p:nvPr/>
        </p:nvSpPr>
        <p:spPr bwMode="auto">
          <a:xfrm>
            <a:off x="5454650" y="2698750"/>
            <a:ext cx="1174750" cy="914400"/>
          </a:xfrm>
          <a:prstGeom prst="rect">
            <a:avLst/>
          </a:prstGeom>
          <a:solidFill>
            <a:srgbClr val="FFCC99">
              <a:alpha val="50000"/>
            </a:srgbClr>
          </a:solidFill>
          <a:ln w="38100">
            <a:solidFill>
              <a:srgbClr val="FF9900"/>
            </a:solidFill>
            <a:miter lim="800000"/>
            <a:headEnd/>
            <a:tailEnd/>
          </a:ln>
          <a:effectLst/>
        </p:spPr>
        <p:txBody>
          <a:bodyPr wrap="none" anchor="ctr"/>
          <a:lstStyle/>
          <a:p>
            <a:endParaRPr lang="en-US"/>
          </a:p>
        </p:txBody>
      </p:sp>
      <p:sp>
        <p:nvSpPr>
          <p:cNvPr id="359447" name="Line 23"/>
          <p:cNvSpPr>
            <a:spLocks noChangeShapeType="1"/>
          </p:cNvSpPr>
          <p:nvPr/>
        </p:nvSpPr>
        <p:spPr bwMode="auto">
          <a:xfrm flipH="1" flipV="1">
            <a:off x="7199313" y="2670175"/>
            <a:ext cx="647700" cy="441325"/>
          </a:xfrm>
          <a:prstGeom prst="line">
            <a:avLst/>
          </a:prstGeom>
          <a:noFill/>
          <a:ln w="38100">
            <a:solidFill>
              <a:schemeClr val="tx1"/>
            </a:solidFill>
            <a:round/>
            <a:headEnd/>
            <a:tailEnd/>
          </a:ln>
          <a:effectLst/>
        </p:spPr>
        <p:txBody>
          <a:bodyPr/>
          <a:lstStyle/>
          <a:p>
            <a:endParaRPr lang="en-US"/>
          </a:p>
        </p:txBody>
      </p:sp>
      <p:sp>
        <p:nvSpPr>
          <p:cNvPr id="359448" name="Line 24"/>
          <p:cNvSpPr>
            <a:spLocks noChangeShapeType="1"/>
          </p:cNvSpPr>
          <p:nvPr/>
        </p:nvSpPr>
        <p:spPr bwMode="auto">
          <a:xfrm flipV="1">
            <a:off x="7847013" y="2646363"/>
            <a:ext cx="298450" cy="465137"/>
          </a:xfrm>
          <a:prstGeom prst="line">
            <a:avLst/>
          </a:prstGeom>
          <a:noFill/>
          <a:ln w="38100">
            <a:solidFill>
              <a:schemeClr val="tx1"/>
            </a:solidFill>
            <a:round/>
            <a:headEnd/>
            <a:tailEnd/>
          </a:ln>
          <a:effectLst/>
        </p:spPr>
        <p:txBody>
          <a:bodyPr/>
          <a:lstStyle/>
          <a:p>
            <a:endParaRPr lang="en-US"/>
          </a:p>
        </p:txBody>
      </p:sp>
      <p:sp>
        <p:nvSpPr>
          <p:cNvPr id="359449" name="Line 25"/>
          <p:cNvSpPr>
            <a:spLocks noChangeShapeType="1"/>
          </p:cNvSpPr>
          <p:nvPr/>
        </p:nvSpPr>
        <p:spPr bwMode="auto">
          <a:xfrm flipV="1">
            <a:off x="7199313" y="1855788"/>
            <a:ext cx="212725" cy="762000"/>
          </a:xfrm>
          <a:prstGeom prst="line">
            <a:avLst/>
          </a:prstGeom>
          <a:noFill/>
          <a:ln w="38100">
            <a:solidFill>
              <a:schemeClr val="tx1"/>
            </a:solidFill>
            <a:round/>
            <a:headEnd/>
            <a:tailEnd/>
          </a:ln>
          <a:effectLst/>
        </p:spPr>
        <p:txBody>
          <a:bodyPr/>
          <a:lstStyle/>
          <a:p>
            <a:endParaRPr lang="en-US"/>
          </a:p>
        </p:txBody>
      </p:sp>
      <p:sp>
        <p:nvSpPr>
          <p:cNvPr id="359446" name="Line 22"/>
          <p:cNvSpPr>
            <a:spLocks noChangeShapeType="1"/>
          </p:cNvSpPr>
          <p:nvPr/>
        </p:nvSpPr>
        <p:spPr bwMode="auto">
          <a:xfrm>
            <a:off x="5576888" y="3200400"/>
            <a:ext cx="838200" cy="381000"/>
          </a:xfrm>
          <a:prstGeom prst="line">
            <a:avLst/>
          </a:prstGeom>
          <a:noFill/>
          <a:ln w="38100">
            <a:solidFill>
              <a:schemeClr val="tx1"/>
            </a:solidFill>
            <a:round/>
            <a:headEnd/>
            <a:tailEnd/>
          </a:ln>
          <a:effectLst/>
        </p:spPr>
        <p:txBody>
          <a:bodyPr/>
          <a:lstStyle/>
          <a:p>
            <a:endParaRPr lang="en-US"/>
          </a:p>
        </p:txBody>
      </p:sp>
      <p:sp>
        <p:nvSpPr>
          <p:cNvPr id="359445" name="Line 21"/>
          <p:cNvSpPr>
            <a:spLocks noChangeShapeType="1"/>
          </p:cNvSpPr>
          <p:nvPr/>
        </p:nvSpPr>
        <p:spPr bwMode="auto">
          <a:xfrm flipH="1" flipV="1">
            <a:off x="5378450" y="2416175"/>
            <a:ext cx="219075" cy="781050"/>
          </a:xfrm>
          <a:prstGeom prst="line">
            <a:avLst/>
          </a:prstGeom>
          <a:noFill/>
          <a:ln w="38100">
            <a:solidFill>
              <a:schemeClr val="tx1"/>
            </a:solidFill>
            <a:round/>
            <a:headEnd/>
            <a:tailEnd/>
          </a:ln>
          <a:effectLst/>
        </p:spPr>
        <p:txBody>
          <a:bodyPr/>
          <a:lstStyle/>
          <a:p>
            <a:endParaRPr lang="en-US"/>
          </a:p>
        </p:txBody>
      </p:sp>
      <p:sp>
        <p:nvSpPr>
          <p:cNvPr id="359479" name="Oval 55"/>
          <p:cNvSpPr>
            <a:spLocks noChangeAspect="1" noChangeArrowheads="1"/>
          </p:cNvSpPr>
          <p:nvPr/>
        </p:nvSpPr>
        <p:spPr bwMode="auto">
          <a:xfrm>
            <a:off x="6261100" y="1752600"/>
            <a:ext cx="1828800" cy="1828800"/>
          </a:xfrm>
          <a:prstGeom prst="ellipse">
            <a:avLst/>
          </a:prstGeom>
          <a:noFill/>
          <a:ln w="12700" algn="ctr">
            <a:solidFill>
              <a:srgbClr val="33CCCC"/>
            </a:solidFill>
            <a:prstDash val="dash"/>
            <a:round/>
            <a:headEnd/>
            <a:tailEnd/>
          </a:ln>
          <a:effectLst/>
        </p:spPr>
        <p:txBody>
          <a:bodyPr wrap="none" anchor="ctr"/>
          <a:lstStyle/>
          <a:p>
            <a:endParaRPr lang="en-US"/>
          </a:p>
        </p:txBody>
      </p:sp>
      <p:sp>
        <p:nvSpPr>
          <p:cNvPr id="359426" name="Line 2"/>
          <p:cNvSpPr>
            <a:spLocks noChangeShapeType="1"/>
          </p:cNvSpPr>
          <p:nvPr/>
        </p:nvSpPr>
        <p:spPr bwMode="auto">
          <a:xfrm flipV="1">
            <a:off x="5599113" y="2882900"/>
            <a:ext cx="914400" cy="304800"/>
          </a:xfrm>
          <a:prstGeom prst="line">
            <a:avLst/>
          </a:prstGeom>
          <a:noFill/>
          <a:ln w="38100">
            <a:solidFill>
              <a:srgbClr val="FFCC00"/>
            </a:solidFill>
            <a:round/>
            <a:headEnd/>
            <a:tailEnd/>
          </a:ln>
          <a:effectLst/>
        </p:spPr>
        <p:txBody>
          <a:bodyPr/>
          <a:lstStyle/>
          <a:p>
            <a:endParaRPr lang="en-US"/>
          </a:p>
        </p:txBody>
      </p:sp>
      <p:sp>
        <p:nvSpPr>
          <p:cNvPr id="359427" name="Line 3"/>
          <p:cNvSpPr>
            <a:spLocks noChangeShapeType="1"/>
          </p:cNvSpPr>
          <p:nvPr/>
        </p:nvSpPr>
        <p:spPr bwMode="auto">
          <a:xfrm flipV="1">
            <a:off x="6513513" y="2654300"/>
            <a:ext cx="685800" cy="228600"/>
          </a:xfrm>
          <a:prstGeom prst="line">
            <a:avLst/>
          </a:prstGeom>
          <a:noFill/>
          <a:ln w="38100">
            <a:solidFill>
              <a:srgbClr val="FFCC00"/>
            </a:solidFill>
            <a:round/>
            <a:headEnd/>
            <a:tailEnd/>
          </a:ln>
          <a:effectLst/>
        </p:spPr>
        <p:txBody>
          <a:bodyPr/>
          <a:lstStyle/>
          <a:p>
            <a:endParaRPr lang="en-US"/>
          </a:p>
        </p:txBody>
      </p:sp>
      <p:sp>
        <p:nvSpPr>
          <p:cNvPr id="359428" name="Line 4"/>
          <p:cNvSpPr>
            <a:spLocks noChangeShapeType="1"/>
          </p:cNvSpPr>
          <p:nvPr/>
        </p:nvSpPr>
        <p:spPr bwMode="auto">
          <a:xfrm flipV="1">
            <a:off x="6361113" y="2882900"/>
            <a:ext cx="152400" cy="742950"/>
          </a:xfrm>
          <a:prstGeom prst="line">
            <a:avLst/>
          </a:prstGeom>
          <a:noFill/>
          <a:ln w="38100">
            <a:solidFill>
              <a:srgbClr val="FFCC00"/>
            </a:solidFill>
            <a:round/>
            <a:headEnd/>
            <a:tailEnd/>
          </a:ln>
          <a:effectLst/>
        </p:spPr>
        <p:txBody>
          <a:bodyPr/>
          <a:lstStyle/>
          <a:p>
            <a:endParaRPr lang="en-US"/>
          </a:p>
        </p:txBody>
      </p:sp>
      <p:sp>
        <p:nvSpPr>
          <p:cNvPr id="359429" name="Rectangle 5"/>
          <p:cNvSpPr>
            <a:spLocks noGrp="1" noChangeArrowheads="1"/>
          </p:cNvSpPr>
          <p:nvPr>
            <p:ph type="title"/>
          </p:nvPr>
        </p:nvSpPr>
        <p:spPr>
          <a:xfrm>
            <a:off x="461963" y="125413"/>
            <a:ext cx="7010400" cy="762000"/>
          </a:xfrm>
        </p:spPr>
        <p:txBody>
          <a:bodyPr/>
          <a:lstStyle/>
          <a:p>
            <a:r>
              <a:rPr lang="en-US" sz="2800" dirty="0" smtClean="0"/>
              <a:t>Third Trusted </a:t>
            </a:r>
            <a:r>
              <a:rPr lang="en-US" sz="2800" dirty="0"/>
              <a:t>Party Architecture:</a:t>
            </a:r>
            <a:br>
              <a:rPr lang="en-US" sz="2800" dirty="0"/>
            </a:br>
            <a:r>
              <a:rPr lang="en-US" sz="2400" dirty="0" err="1">
                <a:solidFill>
                  <a:schemeClr val="hlink"/>
                </a:solidFill>
              </a:rPr>
              <a:t>CliqueCloak</a:t>
            </a:r>
            <a:r>
              <a:rPr lang="en-US" sz="2400" dirty="0">
                <a:solidFill>
                  <a:schemeClr val="hlink"/>
                </a:solidFill>
              </a:rPr>
              <a:t> Algorithm</a:t>
            </a:r>
          </a:p>
        </p:txBody>
      </p:sp>
      <p:sp>
        <p:nvSpPr>
          <p:cNvPr id="359430" name="Rectangle 6"/>
          <p:cNvSpPr>
            <a:spLocks noGrp="1" noChangeArrowheads="1"/>
          </p:cNvSpPr>
          <p:nvPr>
            <p:ph type="body" sz="half" idx="1"/>
          </p:nvPr>
        </p:nvSpPr>
        <p:spPr>
          <a:xfrm>
            <a:off x="115888" y="1457325"/>
            <a:ext cx="4302125" cy="2279650"/>
          </a:xfrm>
        </p:spPr>
        <p:txBody>
          <a:bodyPr/>
          <a:lstStyle/>
          <a:p>
            <a:pPr marL="395288" indent="-395288">
              <a:lnSpc>
                <a:spcPct val="90000"/>
              </a:lnSpc>
              <a:buFont typeface="Wingdings" pitchFamily="2" charset="2"/>
              <a:buChar char="n"/>
            </a:pPr>
            <a:r>
              <a:rPr lang="en-US" b="0" dirty="0"/>
              <a:t>Each user requests:</a:t>
            </a:r>
          </a:p>
          <a:p>
            <a:pPr marL="860425" lvl="1" indent="-350838">
              <a:lnSpc>
                <a:spcPct val="90000"/>
              </a:lnSpc>
            </a:pPr>
            <a:r>
              <a:rPr lang="en-US" dirty="0"/>
              <a:t>A level of </a:t>
            </a:r>
            <a:r>
              <a:rPr lang="en-US" i="1" dirty="0"/>
              <a:t>k</a:t>
            </a:r>
            <a:r>
              <a:rPr lang="en-US" dirty="0"/>
              <a:t> anonymity</a:t>
            </a:r>
          </a:p>
          <a:p>
            <a:pPr marL="860425" lvl="1" indent="-350838">
              <a:lnSpc>
                <a:spcPct val="90000"/>
              </a:lnSpc>
            </a:pPr>
            <a:r>
              <a:rPr lang="en-US" dirty="0"/>
              <a:t>A maximum cloaked area</a:t>
            </a:r>
          </a:p>
          <a:p>
            <a:pPr marL="860425" lvl="1" indent="-350838">
              <a:lnSpc>
                <a:spcPct val="90000"/>
              </a:lnSpc>
              <a:buFont typeface="Wingdings" pitchFamily="2" charset="2"/>
              <a:buNone/>
            </a:pPr>
            <a:endParaRPr lang="en-US" sz="1000" b="1" dirty="0"/>
          </a:p>
          <a:p>
            <a:pPr marL="395288" indent="-395288">
              <a:lnSpc>
                <a:spcPct val="90000"/>
              </a:lnSpc>
              <a:buFont typeface="Wingdings" pitchFamily="2" charset="2"/>
              <a:buChar char="n"/>
            </a:pPr>
            <a:r>
              <a:rPr lang="en-US" b="0" dirty="0"/>
              <a:t>Build an undirected constraint graph. Two nodes are neighbors, if their maximum areas </a:t>
            </a:r>
            <a:r>
              <a:rPr lang="en-US" b="0" dirty="0" smtClean="0"/>
              <a:t>contain each other.</a:t>
            </a:r>
            <a:endParaRPr lang="en-US" b="0" dirty="0"/>
          </a:p>
          <a:p>
            <a:pPr marL="395288" indent="-395288">
              <a:lnSpc>
                <a:spcPct val="90000"/>
              </a:lnSpc>
            </a:pPr>
            <a:endParaRPr lang="en-US" b="0" dirty="0"/>
          </a:p>
        </p:txBody>
      </p:sp>
      <p:sp>
        <p:nvSpPr>
          <p:cNvPr id="359431" name="Oval 7"/>
          <p:cNvSpPr>
            <a:spLocks noChangeArrowheads="1"/>
          </p:cNvSpPr>
          <p:nvPr/>
        </p:nvSpPr>
        <p:spPr bwMode="auto">
          <a:xfrm>
            <a:off x="5513388" y="31115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359432" name="Text Box 8"/>
          <p:cNvSpPr txBox="1">
            <a:spLocks noChangeArrowheads="1"/>
          </p:cNvSpPr>
          <p:nvPr/>
        </p:nvSpPr>
        <p:spPr bwMode="auto">
          <a:xfrm>
            <a:off x="4926013" y="3216275"/>
            <a:ext cx="1143000" cy="366713"/>
          </a:xfrm>
          <a:prstGeom prst="rect">
            <a:avLst/>
          </a:prstGeom>
          <a:noFill/>
          <a:ln w="9525">
            <a:noFill/>
            <a:miter lim="800000"/>
            <a:headEnd/>
            <a:tailEnd/>
          </a:ln>
          <a:effectLst/>
        </p:spPr>
        <p:txBody>
          <a:bodyPr>
            <a:spAutoFit/>
          </a:bodyPr>
          <a:lstStyle/>
          <a:p>
            <a:r>
              <a:rPr lang="en-US" sz="1800">
                <a:solidFill>
                  <a:srgbClr val="0000FF"/>
                </a:solidFill>
                <a:latin typeface="Arial" charset="0"/>
                <a:cs typeface="Arial" charset="0"/>
              </a:rPr>
              <a:t>A (</a:t>
            </a:r>
            <a:r>
              <a:rPr lang="en-US" sz="1800" i="1">
                <a:solidFill>
                  <a:srgbClr val="0000FF"/>
                </a:solidFill>
                <a:latin typeface="Arial" charset="0"/>
                <a:cs typeface="Arial" charset="0"/>
              </a:rPr>
              <a:t>k</a:t>
            </a:r>
            <a:r>
              <a:rPr lang="en-US" sz="1800">
                <a:solidFill>
                  <a:srgbClr val="0000FF"/>
                </a:solidFill>
                <a:latin typeface="Arial" charset="0"/>
                <a:cs typeface="Arial" charset="0"/>
              </a:rPr>
              <a:t>=3)</a:t>
            </a:r>
          </a:p>
        </p:txBody>
      </p:sp>
      <p:sp>
        <p:nvSpPr>
          <p:cNvPr id="359433" name="Oval 9"/>
          <p:cNvSpPr>
            <a:spLocks noChangeArrowheads="1"/>
          </p:cNvSpPr>
          <p:nvPr/>
        </p:nvSpPr>
        <p:spPr bwMode="auto">
          <a:xfrm>
            <a:off x="6319838" y="34925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359434" name="Text Box 10"/>
          <p:cNvSpPr txBox="1">
            <a:spLocks noChangeArrowheads="1"/>
          </p:cNvSpPr>
          <p:nvPr/>
        </p:nvSpPr>
        <p:spPr bwMode="auto">
          <a:xfrm>
            <a:off x="5878513" y="3562350"/>
            <a:ext cx="1212850" cy="366713"/>
          </a:xfrm>
          <a:prstGeom prst="rect">
            <a:avLst/>
          </a:prstGeom>
          <a:noFill/>
          <a:ln w="9525">
            <a:noFill/>
            <a:miter lim="800000"/>
            <a:headEnd/>
            <a:tailEnd/>
          </a:ln>
          <a:effectLst/>
        </p:spPr>
        <p:txBody>
          <a:bodyPr>
            <a:spAutoFit/>
          </a:bodyPr>
          <a:lstStyle/>
          <a:p>
            <a:pPr algn="l"/>
            <a:r>
              <a:rPr lang="en-US" sz="1800">
                <a:solidFill>
                  <a:srgbClr val="FF9900"/>
                </a:solidFill>
                <a:latin typeface="Arial" charset="0"/>
                <a:cs typeface="Arial" charset="0"/>
              </a:rPr>
              <a:t>C (</a:t>
            </a:r>
            <a:r>
              <a:rPr lang="en-US" sz="1800" i="1">
                <a:solidFill>
                  <a:srgbClr val="FF9900"/>
                </a:solidFill>
                <a:latin typeface="Arial" charset="0"/>
                <a:cs typeface="Arial" charset="0"/>
              </a:rPr>
              <a:t>k</a:t>
            </a:r>
            <a:r>
              <a:rPr lang="en-US" sz="1800">
                <a:solidFill>
                  <a:srgbClr val="FF9900"/>
                </a:solidFill>
                <a:latin typeface="Arial" charset="0"/>
                <a:cs typeface="Arial" charset="0"/>
              </a:rPr>
              <a:t>=2)</a:t>
            </a:r>
          </a:p>
        </p:txBody>
      </p:sp>
      <p:sp>
        <p:nvSpPr>
          <p:cNvPr id="359435" name="Oval 11"/>
          <p:cNvSpPr>
            <a:spLocks noChangeArrowheads="1"/>
          </p:cNvSpPr>
          <p:nvPr/>
        </p:nvSpPr>
        <p:spPr bwMode="auto">
          <a:xfrm>
            <a:off x="5294313" y="23495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59436" name="Text Box 12"/>
          <p:cNvSpPr txBox="1">
            <a:spLocks noChangeArrowheads="1"/>
          </p:cNvSpPr>
          <p:nvPr/>
        </p:nvSpPr>
        <p:spPr bwMode="auto">
          <a:xfrm>
            <a:off x="4572000" y="2084388"/>
            <a:ext cx="1400175" cy="366712"/>
          </a:xfrm>
          <a:prstGeom prst="rect">
            <a:avLst/>
          </a:prstGeom>
          <a:noFill/>
          <a:ln w="9525">
            <a:noFill/>
            <a:miter lim="800000"/>
            <a:headEnd/>
            <a:tailEnd/>
          </a:ln>
          <a:effectLst/>
        </p:spPr>
        <p:txBody>
          <a:bodyPr>
            <a:spAutoFit/>
          </a:bodyPr>
          <a:lstStyle/>
          <a:p>
            <a:r>
              <a:rPr lang="en-US" sz="1800">
                <a:solidFill>
                  <a:srgbClr val="FF0000"/>
                </a:solidFill>
                <a:latin typeface="Arial" charset="0"/>
                <a:cs typeface="Arial" charset="0"/>
              </a:rPr>
              <a:t>B (</a:t>
            </a:r>
            <a:r>
              <a:rPr lang="en-US" sz="1800" i="1">
                <a:solidFill>
                  <a:srgbClr val="FF0000"/>
                </a:solidFill>
                <a:latin typeface="Arial" charset="0"/>
                <a:cs typeface="Arial" charset="0"/>
              </a:rPr>
              <a:t>k</a:t>
            </a:r>
            <a:r>
              <a:rPr lang="en-US" sz="1800">
                <a:solidFill>
                  <a:srgbClr val="FF0000"/>
                </a:solidFill>
                <a:latin typeface="Arial" charset="0"/>
                <a:cs typeface="Arial" charset="0"/>
              </a:rPr>
              <a:t>=4)</a:t>
            </a:r>
          </a:p>
        </p:txBody>
      </p:sp>
      <p:sp>
        <p:nvSpPr>
          <p:cNvPr id="359437" name="Oval 13"/>
          <p:cNvSpPr>
            <a:spLocks noChangeArrowheads="1"/>
          </p:cNvSpPr>
          <p:nvPr/>
        </p:nvSpPr>
        <p:spPr bwMode="auto">
          <a:xfrm>
            <a:off x="7123113" y="2578100"/>
            <a:ext cx="152400" cy="152400"/>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359438" name="Text Box 14"/>
          <p:cNvSpPr txBox="1">
            <a:spLocks noChangeArrowheads="1"/>
          </p:cNvSpPr>
          <p:nvPr/>
        </p:nvSpPr>
        <p:spPr bwMode="auto">
          <a:xfrm>
            <a:off x="6300788" y="2314575"/>
            <a:ext cx="1066800" cy="366713"/>
          </a:xfrm>
          <a:prstGeom prst="rect">
            <a:avLst/>
          </a:prstGeom>
          <a:noFill/>
          <a:ln w="9525">
            <a:noFill/>
            <a:miter lim="800000"/>
            <a:headEnd/>
            <a:tailEnd/>
          </a:ln>
          <a:effectLst/>
        </p:spPr>
        <p:txBody>
          <a:bodyPr>
            <a:spAutoFit/>
          </a:bodyPr>
          <a:lstStyle/>
          <a:p>
            <a:r>
              <a:rPr lang="en-US" sz="1800">
                <a:solidFill>
                  <a:srgbClr val="66CCFF"/>
                </a:solidFill>
                <a:latin typeface="Arial" charset="0"/>
                <a:cs typeface="Arial" charset="0"/>
              </a:rPr>
              <a:t>D (</a:t>
            </a:r>
            <a:r>
              <a:rPr lang="en-US" sz="1800" i="1">
                <a:solidFill>
                  <a:srgbClr val="66CCFF"/>
                </a:solidFill>
                <a:latin typeface="Arial" charset="0"/>
                <a:cs typeface="Arial" charset="0"/>
              </a:rPr>
              <a:t>k</a:t>
            </a:r>
            <a:r>
              <a:rPr lang="en-US" sz="1800">
                <a:solidFill>
                  <a:srgbClr val="66CCFF"/>
                </a:solidFill>
                <a:latin typeface="Arial" charset="0"/>
                <a:cs typeface="Arial" charset="0"/>
              </a:rPr>
              <a:t>=4)</a:t>
            </a:r>
          </a:p>
        </p:txBody>
      </p:sp>
      <p:sp>
        <p:nvSpPr>
          <p:cNvPr id="359439" name="Oval 15"/>
          <p:cNvSpPr>
            <a:spLocks noChangeArrowheads="1"/>
          </p:cNvSpPr>
          <p:nvPr/>
        </p:nvSpPr>
        <p:spPr bwMode="auto">
          <a:xfrm>
            <a:off x="8104188" y="2501900"/>
            <a:ext cx="152400" cy="1524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359440" name="Text Box 16"/>
          <p:cNvSpPr txBox="1">
            <a:spLocks noChangeArrowheads="1"/>
          </p:cNvSpPr>
          <p:nvPr/>
        </p:nvSpPr>
        <p:spPr bwMode="auto">
          <a:xfrm>
            <a:off x="7424738" y="2238375"/>
            <a:ext cx="1295400" cy="366713"/>
          </a:xfrm>
          <a:prstGeom prst="rect">
            <a:avLst/>
          </a:prstGeom>
          <a:noFill/>
          <a:ln w="9525">
            <a:noFill/>
            <a:miter lim="800000"/>
            <a:headEnd/>
            <a:tailEnd/>
          </a:ln>
          <a:effectLst/>
        </p:spPr>
        <p:txBody>
          <a:bodyPr>
            <a:spAutoFit/>
          </a:bodyPr>
          <a:lstStyle/>
          <a:p>
            <a:r>
              <a:rPr lang="en-US" sz="1800">
                <a:solidFill>
                  <a:srgbClr val="009900"/>
                </a:solidFill>
                <a:latin typeface="Arial" charset="0"/>
                <a:cs typeface="Arial" charset="0"/>
              </a:rPr>
              <a:t>F (</a:t>
            </a:r>
            <a:r>
              <a:rPr lang="en-US" sz="1800" i="1">
                <a:solidFill>
                  <a:srgbClr val="009900"/>
                </a:solidFill>
                <a:latin typeface="Arial" charset="0"/>
                <a:cs typeface="Arial" charset="0"/>
              </a:rPr>
              <a:t>k</a:t>
            </a:r>
            <a:r>
              <a:rPr lang="en-US" sz="1800">
                <a:solidFill>
                  <a:srgbClr val="009900"/>
                </a:solidFill>
                <a:latin typeface="Arial" charset="0"/>
                <a:cs typeface="Arial" charset="0"/>
              </a:rPr>
              <a:t>=5)</a:t>
            </a:r>
          </a:p>
        </p:txBody>
      </p:sp>
      <p:sp>
        <p:nvSpPr>
          <p:cNvPr id="359441" name="Oval 17"/>
          <p:cNvSpPr>
            <a:spLocks noChangeArrowheads="1"/>
          </p:cNvSpPr>
          <p:nvPr/>
        </p:nvSpPr>
        <p:spPr bwMode="auto">
          <a:xfrm>
            <a:off x="7759700" y="3005138"/>
            <a:ext cx="152400" cy="152400"/>
          </a:xfrm>
          <a:prstGeom prst="ellipse">
            <a:avLst/>
          </a:prstGeom>
          <a:solidFill>
            <a:srgbClr val="FF00FF"/>
          </a:solidFill>
          <a:ln w="9525">
            <a:solidFill>
              <a:schemeClr val="tx1"/>
            </a:solidFill>
            <a:round/>
            <a:headEnd/>
            <a:tailEnd/>
          </a:ln>
          <a:effectLst/>
        </p:spPr>
        <p:txBody>
          <a:bodyPr wrap="none" anchor="ctr"/>
          <a:lstStyle/>
          <a:p>
            <a:endParaRPr lang="en-US"/>
          </a:p>
        </p:txBody>
      </p:sp>
      <p:sp>
        <p:nvSpPr>
          <p:cNvPr id="359442" name="Text Box 18"/>
          <p:cNvSpPr txBox="1">
            <a:spLocks noChangeArrowheads="1"/>
          </p:cNvSpPr>
          <p:nvPr/>
        </p:nvSpPr>
        <p:spPr bwMode="auto">
          <a:xfrm>
            <a:off x="7259638" y="3062288"/>
            <a:ext cx="1104900" cy="366712"/>
          </a:xfrm>
          <a:prstGeom prst="rect">
            <a:avLst/>
          </a:prstGeom>
          <a:noFill/>
          <a:ln w="9525">
            <a:noFill/>
            <a:miter lim="800000"/>
            <a:headEnd/>
            <a:tailEnd/>
          </a:ln>
          <a:effectLst/>
        </p:spPr>
        <p:txBody>
          <a:bodyPr>
            <a:spAutoFit/>
          </a:bodyPr>
          <a:lstStyle/>
          <a:p>
            <a:pPr algn="l"/>
            <a:r>
              <a:rPr lang="en-US" sz="1800">
                <a:solidFill>
                  <a:srgbClr val="FF00FF"/>
                </a:solidFill>
                <a:latin typeface="Arial" charset="0"/>
                <a:cs typeface="Arial" charset="0"/>
              </a:rPr>
              <a:t>H (</a:t>
            </a:r>
            <a:r>
              <a:rPr lang="en-US" sz="1800" i="1">
                <a:solidFill>
                  <a:srgbClr val="FF00FF"/>
                </a:solidFill>
                <a:latin typeface="Arial" charset="0"/>
                <a:cs typeface="Arial" charset="0"/>
              </a:rPr>
              <a:t>k</a:t>
            </a:r>
            <a:r>
              <a:rPr lang="en-US" sz="1800">
                <a:solidFill>
                  <a:srgbClr val="FF00FF"/>
                </a:solidFill>
                <a:latin typeface="Arial" charset="0"/>
                <a:cs typeface="Arial" charset="0"/>
              </a:rPr>
              <a:t>=4)</a:t>
            </a:r>
          </a:p>
        </p:txBody>
      </p:sp>
      <p:sp>
        <p:nvSpPr>
          <p:cNvPr id="359443" name="Oval 19"/>
          <p:cNvSpPr>
            <a:spLocks noChangeArrowheads="1"/>
          </p:cNvSpPr>
          <p:nvPr/>
        </p:nvSpPr>
        <p:spPr bwMode="auto">
          <a:xfrm>
            <a:off x="7342188" y="1816100"/>
            <a:ext cx="152400" cy="1524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359444" name="Text Box 20"/>
          <p:cNvSpPr txBox="1">
            <a:spLocks noChangeArrowheads="1"/>
          </p:cNvSpPr>
          <p:nvPr/>
        </p:nvSpPr>
        <p:spPr bwMode="auto">
          <a:xfrm>
            <a:off x="6877050" y="1547813"/>
            <a:ext cx="1031875" cy="366712"/>
          </a:xfrm>
          <a:prstGeom prst="rect">
            <a:avLst/>
          </a:prstGeom>
          <a:noFill/>
          <a:ln w="9525">
            <a:noFill/>
            <a:miter lim="800000"/>
            <a:headEnd/>
            <a:tailEnd/>
          </a:ln>
          <a:effectLst/>
        </p:spPr>
        <p:txBody>
          <a:bodyPr>
            <a:spAutoFit/>
          </a:bodyPr>
          <a:lstStyle/>
          <a:p>
            <a:pPr algn="l"/>
            <a:r>
              <a:rPr lang="en-US" sz="1800">
                <a:solidFill>
                  <a:srgbClr val="990099"/>
                </a:solidFill>
                <a:latin typeface="Arial" charset="0"/>
                <a:cs typeface="Arial" charset="0"/>
              </a:rPr>
              <a:t>E (</a:t>
            </a:r>
            <a:r>
              <a:rPr lang="en-US" sz="1800" i="1">
                <a:solidFill>
                  <a:srgbClr val="990099"/>
                </a:solidFill>
                <a:latin typeface="Arial" charset="0"/>
                <a:cs typeface="Arial" charset="0"/>
              </a:rPr>
              <a:t>k</a:t>
            </a:r>
            <a:r>
              <a:rPr lang="en-US" sz="1800">
                <a:solidFill>
                  <a:srgbClr val="990099"/>
                </a:solidFill>
                <a:latin typeface="Arial" charset="0"/>
                <a:cs typeface="Arial" charset="0"/>
              </a:rPr>
              <a:t>=3)</a:t>
            </a:r>
          </a:p>
        </p:txBody>
      </p:sp>
      <p:sp>
        <p:nvSpPr>
          <p:cNvPr id="359450" name="Oval 26"/>
          <p:cNvSpPr>
            <a:spLocks noChangeArrowheads="1"/>
          </p:cNvSpPr>
          <p:nvPr/>
        </p:nvSpPr>
        <p:spPr bwMode="auto">
          <a:xfrm>
            <a:off x="6437313" y="2806700"/>
            <a:ext cx="152400" cy="152400"/>
          </a:xfrm>
          <a:prstGeom prst="ellipse">
            <a:avLst/>
          </a:prstGeom>
          <a:solidFill>
            <a:srgbClr val="CC0000"/>
          </a:solidFill>
          <a:ln w="9525">
            <a:solidFill>
              <a:srgbClr val="CC0000"/>
            </a:solidFill>
            <a:round/>
            <a:headEnd/>
            <a:tailEnd/>
          </a:ln>
          <a:effectLst/>
        </p:spPr>
        <p:txBody>
          <a:bodyPr wrap="none" anchor="ctr"/>
          <a:lstStyle/>
          <a:p>
            <a:endParaRPr lang="en-US"/>
          </a:p>
        </p:txBody>
      </p:sp>
      <p:sp>
        <p:nvSpPr>
          <p:cNvPr id="359451" name="Text Box 27"/>
          <p:cNvSpPr txBox="1">
            <a:spLocks noChangeArrowheads="1"/>
          </p:cNvSpPr>
          <p:nvPr/>
        </p:nvSpPr>
        <p:spPr bwMode="auto">
          <a:xfrm>
            <a:off x="5916613" y="2917825"/>
            <a:ext cx="1219200" cy="396875"/>
          </a:xfrm>
          <a:prstGeom prst="rect">
            <a:avLst/>
          </a:prstGeom>
          <a:noFill/>
          <a:ln w="9525">
            <a:noFill/>
            <a:miter lim="800000"/>
            <a:headEnd/>
            <a:tailEnd/>
          </a:ln>
          <a:effectLst/>
        </p:spPr>
        <p:txBody>
          <a:bodyPr>
            <a:spAutoFit/>
          </a:bodyPr>
          <a:lstStyle/>
          <a:p>
            <a:r>
              <a:rPr lang="en-US" sz="2000" b="1">
                <a:solidFill>
                  <a:srgbClr val="CC0000"/>
                </a:solidFill>
                <a:latin typeface="Arial" charset="0"/>
                <a:cs typeface="Arial" charset="0"/>
              </a:rPr>
              <a:t>m (</a:t>
            </a:r>
            <a:r>
              <a:rPr lang="en-US" sz="2000" b="1" i="1">
                <a:solidFill>
                  <a:srgbClr val="CC0000"/>
                </a:solidFill>
                <a:latin typeface="Arial" charset="0"/>
                <a:cs typeface="Arial" charset="0"/>
              </a:rPr>
              <a:t>k</a:t>
            </a:r>
            <a:r>
              <a:rPr lang="en-US" sz="2000" b="1">
                <a:solidFill>
                  <a:srgbClr val="CC0000"/>
                </a:solidFill>
                <a:latin typeface="Arial" charset="0"/>
                <a:cs typeface="Arial" charset="0"/>
              </a:rPr>
              <a:t>=3)</a:t>
            </a:r>
          </a:p>
        </p:txBody>
      </p:sp>
      <p:sp>
        <p:nvSpPr>
          <p:cNvPr id="359476" name="Oval 52"/>
          <p:cNvSpPr>
            <a:spLocks noChangeAspect="1" noChangeArrowheads="1"/>
          </p:cNvSpPr>
          <p:nvPr/>
        </p:nvSpPr>
        <p:spPr bwMode="auto">
          <a:xfrm>
            <a:off x="4418013" y="1484313"/>
            <a:ext cx="1828800" cy="1828800"/>
          </a:xfrm>
          <a:prstGeom prst="ellipse">
            <a:avLst/>
          </a:prstGeom>
          <a:noFill/>
          <a:ln w="12700" algn="ctr">
            <a:solidFill>
              <a:srgbClr val="FF0000"/>
            </a:solidFill>
            <a:prstDash val="dash"/>
            <a:round/>
            <a:headEnd/>
            <a:tailEnd/>
          </a:ln>
          <a:effectLst/>
        </p:spPr>
        <p:txBody>
          <a:bodyPr wrap="none" anchor="ctr"/>
          <a:lstStyle/>
          <a:p>
            <a:endParaRPr lang="en-US"/>
          </a:p>
        </p:txBody>
      </p:sp>
      <p:sp>
        <p:nvSpPr>
          <p:cNvPr id="359477" name="Oval 53"/>
          <p:cNvSpPr>
            <a:spLocks noChangeAspect="1" noChangeArrowheads="1"/>
          </p:cNvSpPr>
          <p:nvPr/>
        </p:nvSpPr>
        <p:spPr bwMode="auto">
          <a:xfrm>
            <a:off x="4572000" y="2174875"/>
            <a:ext cx="2011363" cy="2011363"/>
          </a:xfrm>
          <a:prstGeom prst="ellipse">
            <a:avLst/>
          </a:prstGeom>
          <a:noFill/>
          <a:ln w="12700" algn="ctr">
            <a:solidFill>
              <a:srgbClr val="0000FF"/>
            </a:solidFill>
            <a:prstDash val="dash"/>
            <a:round/>
            <a:headEnd/>
            <a:tailEnd/>
          </a:ln>
          <a:effectLst/>
        </p:spPr>
        <p:txBody>
          <a:bodyPr wrap="none" anchor="ctr"/>
          <a:lstStyle/>
          <a:p>
            <a:endParaRPr lang="en-US"/>
          </a:p>
        </p:txBody>
      </p:sp>
      <p:sp>
        <p:nvSpPr>
          <p:cNvPr id="359478" name="Oval 54"/>
          <p:cNvSpPr>
            <a:spLocks noChangeAspect="1" noChangeArrowheads="1"/>
          </p:cNvSpPr>
          <p:nvPr/>
        </p:nvSpPr>
        <p:spPr bwMode="auto">
          <a:xfrm>
            <a:off x="5470525" y="2636838"/>
            <a:ext cx="1828800" cy="1828800"/>
          </a:xfrm>
          <a:prstGeom prst="ellipse">
            <a:avLst/>
          </a:prstGeom>
          <a:noFill/>
          <a:ln w="12700" algn="ctr">
            <a:solidFill>
              <a:srgbClr val="FF9900"/>
            </a:solidFill>
            <a:prstDash val="dash"/>
            <a:round/>
            <a:headEnd/>
            <a:tailEnd/>
          </a:ln>
          <a:effectLst/>
        </p:spPr>
        <p:txBody>
          <a:bodyPr wrap="none" anchor="ctr"/>
          <a:lstStyle/>
          <a:p>
            <a:endParaRPr lang="en-US"/>
          </a:p>
        </p:txBody>
      </p:sp>
      <p:sp>
        <p:nvSpPr>
          <p:cNvPr id="359480" name="Oval 56"/>
          <p:cNvSpPr>
            <a:spLocks noChangeAspect="1" noChangeArrowheads="1"/>
          </p:cNvSpPr>
          <p:nvPr/>
        </p:nvSpPr>
        <p:spPr bwMode="auto">
          <a:xfrm>
            <a:off x="6991350" y="2236788"/>
            <a:ext cx="1644650" cy="1644650"/>
          </a:xfrm>
          <a:prstGeom prst="ellipse">
            <a:avLst/>
          </a:prstGeom>
          <a:noFill/>
          <a:ln w="12700" algn="ctr">
            <a:solidFill>
              <a:srgbClr val="FF00FF"/>
            </a:solidFill>
            <a:prstDash val="dash"/>
            <a:round/>
            <a:headEnd/>
            <a:tailEnd/>
          </a:ln>
          <a:effectLst/>
        </p:spPr>
        <p:txBody>
          <a:bodyPr wrap="none" anchor="ctr"/>
          <a:lstStyle/>
          <a:p>
            <a:endParaRPr lang="en-US"/>
          </a:p>
        </p:txBody>
      </p:sp>
      <p:sp>
        <p:nvSpPr>
          <p:cNvPr id="359481" name="Oval 57"/>
          <p:cNvSpPr>
            <a:spLocks noChangeAspect="1" noChangeArrowheads="1"/>
          </p:cNvSpPr>
          <p:nvPr/>
        </p:nvSpPr>
        <p:spPr bwMode="auto">
          <a:xfrm>
            <a:off x="7491413" y="1892300"/>
            <a:ext cx="1279525" cy="1279525"/>
          </a:xfrm>
          <a:prstGeom prst="ellipse">
            <a:avLst/>
          </a:prstGeom>
          <a:noFill/>
          <a:ln w="12700" algn="ctr">
            <a:solidFill>
              <a:srgbClr val="008000"/>
            </a:solidFill>
            <a:prstDash val="dash"/>
            <a:round/>
            <a:headEnd/>
            <a:tailEnd/>
          </a:ln>
          <a:effectLst/>
        </p:spPr>
        <p:txBody>
          <a:bodyPr wrap="none" anchor="ctr"/>
          <a:lstStyle/>
          <a:p>
            <a:endParaRPr lang="en-US"/>
          </a:p>
        </p:txBody>
      </p:sp>
      <p:sp>
        <p:nvSpPr>
          <p:cNvPr id="359482" name="Oval 58"/>
          <p:cNvSpPr>
            <a:spLocks noChangeAspect="1" noChangeArrowheads="1"/>
          </p:cNvSpPr>
          <p:nvPr/>
        </p:nvSpPr>
        <p:spPr bwMode="auto">
          <a:xfrm>
            <a:off x="6338888" y="893763"/>
            <a:ext cx="2101850" cy="2101850"/>
          </a:xfrm>
          <a:prstGeom prst="ellipse">
            <a:avLst/>
          </a:prstGeom>
          <a:noFill/>
          <a:ln w="12700" algn="ctr">
            <a:solidFill>
              <a:srgbClr val="800080"/>
            </a:solidFill>
            <a:prstDash val="dash"/>
            <a:round/>
            <a:headEnd/>
            <a:tailEnd/>
          </a:ln>
          <a:effectLst/>
        </p:spPr>
        <p:txBody>
          <a:bodyPr wrap="none" anchor="ctr"/>
          <a:lstStyle/>
          <a:p>
            <a:endParaRPr lang="en-US"/>
          </a:p>
        </p:txBody>
      </p:sp>
      <p:sp>
        <p:nvSpPr>
          <p:cNvPr id="359483" name="Oval 59"/>
          <p:cNvSpPr>
            <a:spLocks noChangeAspect="1" noChangeArrowheads="1"/>
          </p:cNvSpPr>
          <p:nvPr/>
        </p:nvSpPr>
        <p:spPr bwMode="auto">
          <a:xfrm>
            <a:off x="5262563" y="1651000"/>
            <a:ext cx="2468562" cy="2468563"/>
          </a:xfrm>
          <a:prstGeom prst="ellipse">
            <a:avLst/>
          </a:prstGeom>
          <a:noFill/>
          <a:ln w="12700" algn="ctr">
            <a:solidFill>
              <a:srgbClr val="CC0000"/>
            </a:solidFill>
            <a:round/>
            <a:headEnd/>
            <a:tailEnd/>
          </a:ln>
          <a:effectLst/>
        </p:spPr>
        <p:txBody>
          <a:bodyPr wrap="none" anchor="ctr"/>
          <a:lstStyle/>
          <a:p>
            <a:endParaRPr lang="en-US"/>
          </a:p>
        </p:txBody>
      </p:sp>
      <p:sp>
        <p:nvSpPr>
          <p:cNvPr id="359484" name="Rectangle 60"/>
          <p:cNvSpPr>
            <a:spLocks noChangeArrowheads="1"/>
          </p:cNvSpPr>
          <p:nvPr/>
        </p:nvSpPr>
        <p:spPr bwMode="auto">
          <a:xfrm>
            <a:off x="36513" y="5464175"/>
            <a:ext cx="9144000" cy="692150"/>
          </a:xfrm>
          <a:prstGeom prst="rect">
            <a:avLst/>
          </a:prstGeom>
          <a:noFill/>
          <a:ln w="9525">
            <a:noFill/>
            <a:miter lim="800000"/>
            <a:headEnd/>
            <a:tailEnd/>
          </a:ln>
          <a:effectLst/>
        </p:spPr>
        <p:txBody>
          <a:bodyPr/>
          <a:lstStyle/>
          <a:p>
            <a:pPr marL="381000" indent="-381000" algn="l">
              <a:spcBef>
                <a:spcPct val="20000"/>
              </a:spcBef>
              <a:buClr>
                <a:srgbClr val="CC0000"/>
              </a:buClr>
              <a:buFont typeface="Wingdings" pitchFamily="2" charset="2"/>
              <a:buChar char="n"/>
            </a:pPr>
            <a:r>
              <a:rPr lang="en-US">
                <a:latin typeface="Times New Roman" pitchFamily="18" charset="0"/>
                <a:ea typeface="HyhwpEQ" pitchFamily="18" charset="-127"/>
              </a:rPr>
              <a:t>The cloaked region is the MBR that includes the user and neighboring nodes. All users within an MBR use that MBR as their cloaked region</a:t>
            </a:r>
          </a:p>
          <a:p>
            <a:pPr marL="381000" indent="-381000" algn="l">
              <a:lnSpc>
                <a:spcPct val="80000"/>
              </a:lnSpc>
              <a:spcBef>
                <a:spcPct val="20000"/>
              </a:spcBef>
              <a:buClr>
                <a:srgbClr val="CC0000"/>
              </a:buClr>
              <a:buFont typeface="Wingdings" pitchFamily="2" charset="2"/>
              <a:buChar char="n"/>
            </a:pPr>
            <a:endParaRPr lang="en-US" sz="1000">
              <a:latin typeface="Times New Roman" pitchFamily="18" charset="0"/>
              <a:ea typeface="HyhwpEQ" pitchFamily="18" charset="-127"/>
            </a:endParaRPr>
          </a:p>
          <a:p>
            <a:pPr marL="381000" indent="-381000" algn="l">
              <a:lnSpc>
                <a:spcPct val="80000"/>
              </a:lnSpc>
              <a:spcBef>
                <a:spcPct val="20000"/>
              </a:spcBef>
              <a:buClr>
                <a:srgbClr val="CC0000"/>
              </a:buClr>
              <a:buFont typeface="Wingdings" pitchFamily="2" charset="2"/>
              <a:buNone/>
            </a:pPr>
            <a:endParaRPr lang="en-US">
              <a:latin typeface="Times New Roman" pitchFamily="18" charset="0"/>
              <a:ea typeface="HyhwpEQ" pitchFamily="18" charset="-127"/>
            </a:endParaRPr>
          </a:p>
        </p:txBody>
      </p:sp>
      <p:sp>
        <p:nvSpPr>
          <p:cNvPr id="359485" name="Rectangle 61"/>
          <p:cNvSpPr>
            <a:spLocks noChangeArrowheads="1"/>
          </p:cNvSpPr>
          <p:nvPr/>
        </p:nvSpPr>
        <p:spPr bwMode="auto">
          <a:xfrm>
            <a:off x="77788" y="4375150"/>
            <a:ext cx="9066212" cy="896938"/>
          </a:xfrm>
          <a:prstGeom prst="rect">
            <a:avLst/>
          </a:prstGeom>
          <a:noFill/>
          <a:ln w="9525">
            <a:noFill/>
            <a:miter lim="800000"/>
            <a:headEnd/>
            <a:tailEnd/>
          </a:ln>
          <a:effectLst/>
        </p:spPr>
        <p:txBody>
          <a:bodyPr/>
          <a:lstStyle/>
          <a:p>
            <a:pPr marL="395288" indent="-395288" algn="l">
              <a:spcBef>
                <a:spcPct val="20000"/>
              </a:spcBef>
              <a:buClr>
                <a:srgbClr val="CC0000"/>
              </a:buClr>
              <a:buFont typeface="Wingdings" pitchFamily="2" charset="2"/>
              <a:buChar char="n"/>
            </a:pPr>
            <a:r>
              <a:rPr lang="en-US" dirty="0">
                <a:latin typeface="Times New Roman" pitchFamily="18" charset="0"/>
                <a:ea typeface="HyhwpEQ" pitchFamily="18" charset="-127"/>
              </a:rPr>
              <a:t>For a new user </a:t>
            </a:r>
            <a:r>
              <a:rPr lang="en-US" i="1" dirty="0">
                <a:solidFill>
                  <a:srgbClr val="990033"/>
                </a:solidFill>
                <a:latin typeface="Times New Roman" pitchFamily="18" charset="0"/>
                <a:ea typeface="HyhwpEQ" pitchFamily="18" charset="-127"/>
              </a:rPr>
              <a:t>m</a:t>
            </a:r>
            <a:r>
              <a:rPr lang="en-US" dirty="0">
                <a:latin typeface="Times New Roman" pitchFamily="18" charset="0"/>
                <a:ea typeface="HyhwpEQ" pitchFamily="18" charset="-127"/>
              </a:rPr>
              <a:t>, add </a:t>
            </a:r>
            <a:r>
              <a:rPr lang="en-US" i="1" dirty="0">
                <a:solidFill>
                  <a:srgbClr val="A50021"/>
                </a:solidFill>
                <a:latin typeface="Times New Roman" pitchFamily="18" charset="0"/>
                <a:ea typeface="HyhwpEQ" pitchFamily="18" charset="-127"/>
              </a:rPr>
              <a:t>m</a:t>
            </a:r>
            <a:r>
              <a:rPr lang="en-US" dirty="0">
                <a:latin typeface="Times New Roman" pitchFamily="18" charset="0"/>
                <a:ea typeface="HyhwpEQ" pitchFamily="18" charset="-127"/>
              </a:rPr>
              <a:t> to the graph. Find the set of nodes that are neighbors to </a:t>
            </a:r>
            <a:r>
              <a:rPr lang="en-US" i="1" dirty="0">
                <a:solidFill>
                  <a:srgbClr val="990033"/>
                </a:solidFill>
                <a:latin typeface="Times New Roman" pitchFamily="18" charset="0"/>
                <a:ea typeface="HyhwpEQ" pitchFamily="18" charset="-127"/>
              </a:rPr>
              <a:t>m</a:t>
            </a:r>
            <a:r>
              <a:rPr lang="en-US" dirty="0">
                <a:latin typeface="Times New Roman" pitchFamily="18" charset="0"/>
                <a:ea typeface="HyhwpEQ" pitchFamily="18" charset="-127"/>
              </a:rPr>
              <a:t> in the graph and has level of anonymity </a:t>
            </a:r>
            <a:r>
              <a:rPr lang="en-US" dirty="0" smtClean="0">
                <a:latin typeface="Times New Roman" pitchFamily="18" charset="0"/>
                <a:ea typeface="HyhwpEQ" pitchFamily="18" charset="-127"/>
              </a:rPr>
              <a:t>&lt;=</a:t>
            </a:r>
            <a:r>
              <a:rPr lang="en-US" dirty="0" smtClean="0">
                <a:latin typeface="Times New Roman" pitchFamily="18" charset="0"/>
                <a:ea typeface="HyhwpEQ" pitchFamily="18" charset="-127"/>
              </a:rPr>
              <a:t> </a:t>
            </a:r>
            <a:r>
              <a:rPr lang="en-US" i="1" dirty="0" err="1">
                <a:solidFill>
                  <a:srgbClr val="990033"/>
                </a:solidFill>
                <a:latin typeface="Times New Roman" pitchFamily="18" charset="0"/>
                <a:ea typeface="HyhwpEQ" pitchFamily="18" charset="-127"/>
              </a:rPr>
              <a:t>m.k</a:t>
            </a:r>
            <a:endParaRPr lang="en-US" sz="1200" i="1" dirty="0">
              <a:solidFill>
                <a:srgbClr val="990033"/>
              </a:solidFill>
              <a:latin typeface="Times New Roman" pitchFamily="18" charset="0"/>
              <a:ea typeface="HyhwpEQ"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43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94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94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94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94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94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948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94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943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1" nodeType="clickEffect">
                                  <p:stCondLst>
                                    <p:cond delay="0"/>
                                  </p:stCondLst>
                                  <p:childTnLst>
                                    <p:animEffect transition="out" filter="fade">
                                      <p:cBhvr>
                                        <p:cTn id="30" dur="500" tmFilter="0, 0; .2, .5; .8, .5; 1, 0"/>
                                        <p:tgtEl>
                                          <p:spTgt spid="359476"/>
                                        </p:tgtEl>
                                      </p:cBhvr>
                                    </p:animEffect>
                                    <p:animScale>
                                      <p:cBhvr>
                                        <p:cTn id="31" dur="250" autoRev="1" fill="hold"/>
                                        <p:tgtEl>
                                          <p:spTgt spid="359476"/>
                                        </p:tgtEl>
                                      </p:cBhvr>
                                      <p:by x="105000" y="105000"/>
                                    </p:animScale>
                                  </p:childTnLst>
                                </p:cTn>
                              </p:par>
                              <p:par>
                                <p:cTn id="32" presetID="26" presetClass="emph" presetSubtype="0" fill="hold" grpId="1" nodeType="withEffect">
                                  <p:stCondLst>
                                    <p:cond delay="0"/>
                                  </p:stCondLst>
                                  <p:childTnLst>
                                    <p:animEffect transition="out" filter="fade">
                                      <p:cBhvr>
                                        <p:cTn id="33" dur="500" tmFilter="0, 0; .2, .5; .8, .5; 1, 0"/>
                                        <p:tgtEl>
                                          <p:spTgt spid="359477"/>
                                        </p:tgtEl>
                                      </p:cBhvr>
                                    </p:animEffect>
                                    <p:animScale>
                                      <p:cBhvr>
                                        <p:cTn id="34" dur="250" autoRev="1" fill="hold"/>
                                        <p:tgtEl>
                                          <p:spTgt spid="359477"/>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94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35947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2" nodeType="clickEffect">
                                  <p:stCondLst>
                                    <p:cond delay="0"/>
                                  </p:stCondLst>
                                  <p:childTnLst>
                                    <p:animEffect transition="out" filter="fade">
                                      <p:cBhvr>
                                        <p:cTn id="46" dur="500" tmFilter="0, 0; .2, .5; .8, .5; 1, 0"/>
                                        <p:tgtEl>
                                          <p:spTgt spid="359477"/>
                                        </p:tgtEl>
                                      </p:cBhvr>
                                    </p:animEffect>
                                    <p:animScale>
                                      <p:cBhvr>
                                        <p:cTn id="47" dur="250" autoRev="1" fill="hold"/>
                                        <p:tgtEl>
                                          <p:spTgt spid="359477"/>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359478"/>
                                        </p:tgtEl>
                                      </p:cBhvr>
                                    </p:animEffect>
                                    <p:animScale>
                                      <p:cBhvr>
                                        <p:cTn id="50" dur="250" autoRev="1" fill="hold"/>
                                        <p:tgtEl>
                                          <p:spTgt spid="359478"/>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94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3" nodeType="clickEffect">
                                  <p:stCondLst>
                                    <p:cond delay="0"/>
                                  </p:stCondLst>
                                  <p:childTnLst>
                                    <p:set>
                                      <p:cBhvr>
                                        <p:cTn id="58" dur="1" fill="hold">
                                          <p:stCondLst>
                                            <p:cond delay="0"/>
                                          </p:stCondLst>
                                        </p:cTn>
                                        <p:tgtEl>
                                          <p:spTgt spid="35947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4" nodeType="clickEffect">
                                  <p:stCondLst>
                                    <p:cond delay="0"/>
                                  </p:stCondLst>
                                  <p:childTnLst>
                                    <p:set>
                                      <p:cBhvr>
                                        <p:cTn id="62" dur="1" fill="hold">
                                          <p:stCondLst>
                                            <p:cond delay="0"/>
                                          </p:stCondLst>
                                        </p:cTn>
                                        <p:tgtEl>
                                          <p:spTgt spid="359477"/>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35947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grpId="1" nodeType="clickEffect">
                                  <p:stCondLst>
                                    <p:cond delay="0"/>
                                  </p:stCondLst>
                                  <p:childTnLst>
                                    <p:animEffect transition="out" filter="fade">
                                      <p:cBhvr>
                                        <p:cTn id="68" dur="500" tmFilter="0, 0; .2, .5; .8, .5; 1, 0"/>
                                        <p:tgtEl>
                                          <p:spTgt spid="359482"/>
                                        </p:tgtEl>
                                      </p:cBhvr>
                                    </p:animEffect>
                                    <p:animScale>
                                      <p:cBhvr>
                                        <p:cTn id="69" dur="250" autoRev="1" fill="hold"/>
                                        <p:tgtEl>
                                          <p:spTgt spid="359482"/>
                                        </p:tgtEl>
                                      </p:cBhvr>
                                      <p:by x="105000" y="105000"/>
                                    </p:animScale>
                                  </p:childTnLst>
                                </p:cTn>
                              </p:par>
                              <p:par>
                                <p:cTn id="70" presetID="26" presetClass="emph" presetSubtype="0" fill="hold" grpId="1" nodeType="withEffect">
                                  <p:stCondLst>
                                    <p:cond delay="0"/>
                                  </p:stCondLst>
                                  <p:childTnLst>
                                    <p:animEffect transition="out" filter="fade">
                                      <p:cBhvr>
                                        <p:cTn id="71" dur="500" tmFilter="0, 0; .2, .5; .8, .5; 1, 0"/>
                                        <p:tgtEl>
                                          <p:spTgt spid="359479"/>
                                        </p:tgtEl>
                                      </p:cBhvr>
                                    </p:animEffect>
                                    <p:animScale>
                                      <p:cBhvr>
                                        <p:cTn id="72" dur="250" autoRev="1" fill="hold"/>
                                        <p:tgtEl>
                                          <p:spTgt spid="359479"/>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59449"/>
                                        </p:tgtEl>
                                        <p:attrNameLst>
                                          <p:attrName>style.visibility</p:attrName>
                                        </p:attrNameLst>
                                      </p:cBhvr>
                                      <p:to>
                                        <p:strVal val="visible"/>
                                      </p:to>
                                    </p:set>
                                  </p:childTnLst>
                                </p:cTn>
                              </p:par>
                              <p:par>
                                <p:cTn id="77" presetID="1" presetClass="exit" presetSubtype="0" fill="hold" grpId="2" nodeType="withEffect">
                                  <p:stCondLst>
                                    <p:cond delay="0"/>
                                  </p:stCondLst>
                                  <p:childTnLst>
                                    <p:set>
                                      <p:cBhvr>
                                        <p:cTn id="78" dur="1" fill="hold">
                                          <p:stCondLst>
                                            <p:cond delay="0"/>
                                          </p:stCondLst>
                                        </p:cTn>
                                        <p:tgtEl>
                                          <p:spTgt spid="35948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grpId="1" nodeType="clickEffect">
                                  <p:stCondLst>
                                    <p:cond delay="0"/>
                                  </p:stCondLst>
                                  <p:childTnLst>
                                    <p:animEffect transition="out" filter="fade">
                                      <p:cBhvr>
                                        <p:cTn id="82" dur="500" tmFilter="0, 0; .2, .5; .8, .5; 1, 0"/>
                                        <p:tgtEl>
                                          <p:spTgt spid="359481"/>
                                        </p:tgtEl>
                                      </p:cBhvr>
                                    </p:animEffect>
                                    <p:animScale>
                                      <p:cBhvr>
                                        <p:cTn id="83" dur="250" autoRev="1" fill="hold"/>
                                        <p:tgtEl>
                                          <p:spTgt spid="359481"/>
                                        </p:tgtEl>
                                      </p:cBhvr>
                                      <p:by x="105000" y="105000"/>
                                    </p:animScale>
                                  </p:childTnLst>
                                </p:cTn>
                              </p:par>
                              <p:par>
                                <p:cTn id="84" presetID="26" presetClass="emph" presetSubtype="0" fill="hold" grpId="1" nodeType="withEffect">
                                  <p:stCondLst>
                                    <p:cond delay="0"/>
                                  </p:stCondLst>
                                  <p:childTnLst>
                                    <p:animEffect transition="out" filter="fade">
                                      <p:cBhvr>
                                        <p:cTn id="85" dur="500" tmFilter="0, 0; .2, .5; .8, .5; 1, 0"/>
                                        <p:tgtEl>
                                          <p:spTgt spid="359480"/>
                                        </p:tgtEl>
                                      </p:cBhvr>
                                    </p:animEffect>
                                    <p:animScale>
                                      <p:cBhvr>
                                        <p:cTn id="86" dur="250" autoRev="1" fill="hold"/>
                                        <p:tgtEl>
                                          <p:spTgt spid="359480"/>
                                        </p:tgtEl>
                                      </p:cBhvr>
                                      <p:by x="105000" y="105000"/>
                                    </p:animScale>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9448"/>
                                        </p:tgtEl>
                                        <p:attrNameLst>
                                          <p:attrName>style.visibility</p:attrName>
                                        </p:attrNameLst>
                                      </p:cBhvr>
                                      <p:to>
                                        <p:strVal val="visible"/>
                                      </p:to>
                                    </p:set>
                                  </p:childTnLst>
                                </p:cTn>
                              </p:par>
                              <p:par>
                                <p:cTn id="91" presetID="1" presetClass="exit" presetSubtype="0" fill="hold" grpId="2" nodeType="withEffect">
                                  <p:stCondLst>
                                    <p:cond delay="0"/>
                                  </p:stCondLst>
                                  <p:childTnLst>
                                    <p:set>
                                      <p:cBhvr>
                                        <p:cTn id="92" dur="1" fill="hold">
                                          <p:stCondLst>
                                            <p:cond delay="0"/>
                                          </p:stCondLst>
                                        </p:cTn>
                                        <p:tgtEl>
                                          <p:spTgt spid="359481"/>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6" presetClass="emph" presetSubtype="0" fill="hold" grpId="2" nodeType="clickEffect">
                                  <p:stCondLst>
                                    <p:cond delay="0"/>
                                  </p:stCondLst>
                                  <p:childTnLst>
                                    <p:animEffect transition="out" filter="fade">
                                      <p:cBhvr>
                                        <p:cTn id="96" dur="500" tmFilter="0, 0; .2, .5; .8, .5; 1, 0"/>
                                        <p:tgtEl>
                                          <p:spTgt spid="359479"/>
                                        </p:tgtEl>
                                      </p:cBhvr>
                                    </p:animEffect>
                                    <p:animScale>
                                      <p:cBhvr>
                                        <p:cTn id="97" dur="250" autoRev="1" fill="hold"/>
                                        <p:tgtEl>
                                          <p:spTgt spid="359479"/>
                                        </p:tgtEl>
                                      </p:cBhvr>
                                      <p:by x="105000" y="105000"/>
                                    </p:animScale>
                                  </p:childTnLst>
                                </p:cTn>
                              </p:par>
                              <p:par>
                                <p:cTn id="98" presetID="26" presetClass="emph" presetSubtype="0" fill="hold" grpId="2" nodeType="withEffect">
                                  <p:stCondLst>
                                    <p:cond delay="0"/>
                                  </p:stCondLst>
                                  <p:childTnLst>
                                    <p:animEffect transition="out" filter="fade">
                                      <p:cBhvr>
                                        <p:cTn id="99" dur="500" tmFilter="0, 0; .2, .5; .8, .5; 1, 0"/>
                                        <p:tgtEl>
                                          <p:spTgt spid="359480"/>
                                        </p:tgtEl>
                                      </p:cBhvr>
                                    </p:animEffect>
                                    <p:animScale>
                                      <p:cBhvr>
                                        <p:cTn id="100" dur="250" autoRev="1" fill="hold"/>
                                        <p:tgtEl>
                                          <p:spTgt spid="359480"/>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59447"/>
                                        </p:tgtEl>
                                        <p:attrNameLst>
                                          <p:attrName>style.visibility</p:attrName>
                                        </p:attrNameLst>
                                      </p:cBhvr>
                                      <p:to>
                                        <p:strVal val="visible"/>
                                      </p:to>
                                    </p:set>
                                  </p:childTnLst>
                                </p:cTn>
                              </p:par>
                              <p:par>
                                <p:cTn id="105" presetID="1" presetClass="exit" presetSubtype="0" fill="hold" grpId="3" nodeType="withEffect">
                                  <p:stCondLst>
                                    <p:cond delay="0"/>
                                  </p:stCondLst>
                                  <p:childTnLst>
                                    <p:set>
                                      <p:cBhvr>
                                        <p:cTn id="106" dur="1" fill="hold">
                                          <p:stCondLst>
                                            <p:cond delay="0"/>
                                          </p:stCondLst>
                                        </p:cTn>
                                        <p:tgtEl>
                                          <p:spTgt spid="359480"/>
                                        </p:tgtEl>
                                        <p:attrNameLst>
                                          <p:attrName>style.visibility</p:attrName>
                                        </p:attrNameLst>
                                      </p:cBhvr>
                                      <p:to>
                                        <p:strVal val="hidden"/>
                                      </p:to>
                                    </p:set>
                                  </p:childTnLst>
                                </p:cTn>
                              </p:par>
                              <p:par>
                                <p:cTn id="107" presetID="1" presetClass="exit" presetSubtype="0" fill="hold" grpId="3" nodeType="withEffect">
                                  <p:stCondLst>
                                    <p:cond delay="0"/>
                                  </p:stCondLst>
                                  <p:childTnLst>
                                    <p:set>
                                      <p:cBhvr>
                                        <p:cTn id="108" dur="1" fill="hold">
                                          <p:stCondLst>
                                            <p:cond delay="0"/>
                                          </p:stCondLst>
                                        </p:cTn>
                                        <p:tgtEl>
                                          <p:spTgt spid="35947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35945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5945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59485">
                                            <p:txEl>
                                              <p:pRg st="0" end="0"/>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5948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3" nodeType="clickEffect">
                                  <p:stCondLst>
                                    <p:cond delay="0"/>
                                  </p:stCondLst>
                                  <p:childTnLst>
                                    <p:set>
                                      <p:cBhvr>
                                        <p:cTn id="124" dur="1" fill="hold">
                                          <p:stCondLst>
                                            <p:cond delay="0"/>
                                          </p:stCondLst>
                                        </p:cTn>
                                        <p:tgtEl>
                                          <p:spTgt spid="359476"/>
                                        </p:tgtEl>
                                        <p:attrNameLst>
                                          <p:attrName>style.visibility</p:attrName>
                                        </p:attrNameLst>
                                      </p:cBhvr>
                                      <p:to>
                                        <p:strVal val="visible"/>
                                      </p:to>
                                    </p:set>
                                  </p:childTnLst>
                                </p:cTn>
                              </p:par>
                              <p:par>
                                <p:cTn id="125" presetID="1" presetClass="entr" presetSubtype="0" fill="hold" grpId="5" nodeType="withEffect">
                                  <p:stCondLst>
                                    <p:cond delay="0"/>
                                  </p:stCondLst>
                                  <p:childTnLst>
                                    <p:set>
                                      <p:cBhvr>
                                        <p:cTn id="126" dur="1" fill="hold">
                                          <p:stCondLst>
                                            <p:cond delay="0"/>
                                          </p:stCondLst>
                                        </p:cTn>
                                        <p:tgtEl>
                                          <p:spTgt spid="359477"/>
                                        </p:tgtEl>
                                        <p:attrNameLst>
                                          <p:attrName>style.visibility</p:attrName>
                                        </p:attrNameLst>
                                      </p:cBhvr>
                                      <p:to>
                                        <p:strVal val="visible"/>
                                      </p:to>
                                    </p:set>
                                  </p:childTnLst>
                                </p:cTn>
                              </p:par>
                              <p:par>
                                <p:cTn id="127" presetID="1" presetClass="entr" presetSubtype="0" fill="hold" grpId="3" nodeType="withEffect">
                                  <p:stCondLst>
                                    <p:cond delay="0"/>
                                  </p:stCondLst>
                                  <p:childTnLst>
                                    <p:set>
                                      <p:cBhvr>
                                        <p:cTn id="128" dur="1" fill="hold">
                                          <p:stCondLst>
                                            <p:cond delay="0"/>
                                          </p:stCondLst>
                                        </p:cTn>
                                        <p:tgtEl>
                                          <p:spTgt spid="359478"/>
                                        </p:tgtEl>
                                        <p:attrNameLst>
                                          <p:attrName>style.visibility</p:attrName>
                                        </p:attrNameLst>
                                      </p:cBhvr>
                                      <p:to>
                                        <p:strVal val="visible"/>
                                      </p:to>
                                    </p:set>
                                  </p:childTnLst>
                                </p:cTn>
                              </p:par>
                              <p:par>
                                <p:cTn id="129" presetID="1" presetClass="entr" presetSubtype="0" fill="hold" grpId="4" nodeType="withEffect">
                                  <p:stCondLst>
                                    <p:cond delay="0"/>
                                  </p:stCondLst>
                                  <p:childTnLst>
                                    <p:set>
                                      <p:cBhvr>
                                        <p:cTn id="130" dur="1" fill="hold">
                                          <p:stCondLst>
                                            <p:cond delay="0"/>
                                          </p:stCondLst>
                                        </p:cTn>
                                        <p:tgtEl>
                                          <p:spTgt spid="35947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4" nodeType="clickEffect">
                                  <p:stCondLst>
                                    <p:cond delay="0"/>
                                  </p:stCondLst>
                                  <p:childTnLst>
                                    <p:set>
                                      <p:cBhvr>
                                        <p:cTn id="134" dur="1" fill="hold">
                                          <p:stCondLst>
                                            <p:cond delay="0"/>
                                          </p:stCondLst>
                                        </p:cTn>
                                        <p:tgtEl>
                                          <p:spTgt spid="359476"/>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35942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5942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5942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4" nodeType="clickEffect">
                                  <p:stCondLst>
                                    <p:cond delay="0"/>
                                  </p:stCondLst>
                                  <p:childTnLst>
                                    <p:set>
                                      <p:cBhvr>
                                        <p:cTn id="146" dur="1" fill="hold">
                                          <p:stCondLst>
                                            <p:cond delay="0"/>
                                          </p:stCondLst>
                                        </p:cTn>
                                        <p:tgtEl>
                                          <p:spTgt spid="359478"/>
                                        </p:tgtEl>
                                        <p:attrNameLst>
                                          <p:attrName>style.visibility</p:attrName>
                                        </p:attrNameLst>
                                      </p:cBhvr>
                                      <p:to>
                                        <p:strVal val="hidden"/>
                                      </p:to>
                                    </p:set>
                                  </p:childTnLst>
                                </p:cTn>
                              </p:par>
                              <p:par>
                                <p:cTn id="147" presetID="1" presetClass="exit" presetSubtype="0" fill="hold" grpId="6" nodeType="withEffect">
                                  <p:stCondLst>
                                    <p:cond delay="0"/>
                                  </p:stCondLst>
                                  <p:childTnLst>
                                    <p:set>
                                      <p:cBhvr>
                                        <p:cTn id="148" dur="1" fill="hold">
                                          <p:stCondLst>
                                            <p:cond delay="0"/>
                                          </p:stCondLst>
                                        </p:cTn>
                                        <p:tgtEl>
                                          <p:spTgt spid="359477"/>
                                        </p:tgtEl>
                                        <p:attrNameLst>
                                          <p:attrName>style.visibility</p:attrName>
                                        </p:attrNameLst>
                                      </p:cBhvr>
                                      <p:to>
                                        <p:strVal val="hidden"/>
                                      </p:to>
                                    </p:set>
                                  </p:childTnLst>
                                </p:cTn>
                              </p:par>
                              <p:par>
                                <p:cTn id="149" presetID="1" presetClass="exit" presetSubtype="0" fill="hold" grpId="5" nodeType="withEffect">
                                  <p:stCondLst>
                                    <p:cond delay="0"/>
                                  </p:stCondLst>
                                  <p:childTnLst>
                                    <p:set>
                                      <p:cBhvr>
                                        <p:cTn id="150" dur="1" fill="hold">
                                          <p:stCondLst>
                                            <p:cond delay="0"/>
                                          </p:stCondLst>
                                        </p:cTn>
                                        <p:tgtEl>
                                          <p:spTgt spid="359479"/>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59483"/>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5947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594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72" grpId="0" animBg="1"/>
      <p:bldP spid="359447" grpId="0" animBg="1"/>
      <p:bldP spid="359448" grpId="0" animBg="1"/>
      <p:bldP spid="359449" grpId="0" animBg="1"/>
      <p:bldP spid="359446" grpId="0" animBg="1"/>
      <p:bldP spid="359445" grpId="0" animBg="1"/>
      <p:bldP spid="359479" grpId="0" animBg="1"/>
      <p:bldP spid="359479" grpId="1" animBg="1"/>
      <p:bldP spid="359479" grpId="2" animBg="1"/>
      <p:bldP spid="359479" grpId="3" animBg="1"/>
      <p:bldP spid="359479" grpId="4" animBg="1"/>
      <p:bldP spid="359479" grpId="5" animBg="1"/>
      <p:bldP spid="359426" grpId="0" animBg="1"/>
      <p:bldP spid="359427" grpId="0" animBg="1"/>
      <p:bldP spid="359428" grpId="0" animBg="1"/>
      <p:bldP spid="359450" grpId="0" animBg="1"/>
      <p:bldP spid="359451" grpId="0"/>
      <p:bldP spid="359476" grpId="0" animBg="1"/>
      <p:bldP spid="359476" grpId="1" animBg="1"/>
      <p:bldP spid="359476" grpId="2" animBg="1"/>
      <p:bldP spid="359476" grpId="3" animBg="1"/>
      <p:bldP spid="359476" grpId="4" animBg="1"/>
      <p:bldP spid="359477" grpId="0" animBg="1"/>
      <p:bldP spid="359477" grpId="1" animBg="1"/>
      <p:bldP spid="359477" grpId="2" animBg="1"/>
      <p:bldP spid="359477" grpId="3" animBg="1"/>
      <p:bldP spid="359477" grpId="4" animBg="1"/>
      <p:bldP spid="359477" grpId="5" animBg="1"/>
      <p:bldP spid="359477" grpId="6" animBg="1"/>
      <p:bldP spid="359478" grpId="0" animBg="1"/>
      <p:bldP spid="359478" grpId="1" animBg="1"/>
      <p:bldP spid="359478" grpId="2" animBg="1"/>
      <p:bldP spid="359478" grpId="3" animBg="1"/>
      <p:bldP spid="359478" grpId="4" animBg="1"/>
      <p:bldP spid="359480" grpId="0" animBg="1"/>
      <p:bldP spid="359480" grpId="1" animBg="1"/>
      <p:bldP spid="359480" grpId="2" animBg="1"/>
      <p:bldP spid="359480" grpId="3" animBg="1"/>
      <p:bldP spid="359481" grpId="0" animBg="1"/>
      <p:bldP spid="359481" grpId="1" animBg="1"/>
      <p:bldP spid="359481" grpId="2" animBg="1"/>
      <p:bldP spid="359482" grpId="0" animBg="1"/>
      <p:bldP spid="359482" grpId="1" animBg="1"/>
      <p:bldP spid="359482" grpId="2" animBg="1"/>
      <p:bldP spid="359483" grpId="0" animBg="1"/>
      <p:bldP spid="359483"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0"/>
          </p:nvPr>
        </p:nvSpPr>
        <p:spPr/>
        <p:txBody>
          <a:bodyPr/>
          <a:lstStyle/>
          <a:p>
            <a:fld id="{52577867-F872-4EBE-8F74-18BC5D11687A}" type="slidenum">
              <a:rPr lang="en-US" altLang="ko-KR"/>
              <a:pPr/>
              <a:t>55</a:t>
            </a:fld>
            <a:endParaRPr lang="en-US" altLang="ko-KR"/>
          </a:p>
        </p:txBody>
      </p:sp>
      <p:sp>
        <p:nvSpPr>
          <p:cNvPr id="42" name="Date Placeholder 5"/>
          <p:cNvSpPr>
            <a:spLocks noGrp="1"/>
          </p:cNvSpPr>
          <p:nvPr>
            <p:ph type="dt" sz="half" idx="11"/>
          </p:nvPr>
        </p:nvSpPr>
        <p:spPr/>
        <p:txBody>
          <a:bodyPr/>
          <a:lstStyle/>
          <a:p>
            <a:r>
              <a:rPr lang="en-US"/>
              <a:t>Tutorial: ICDM 2008</a:t>
            </a:r>
            <a:endParaRPr lang="en-US" altLang="ko-KR"/>
          </a:p>
        </p:txBody>
      </p:sp>
      <p:sp>
        <p:nvSpPr>
          <p:cNvPr id="43" name="Footer Placeholder 6"/>
          <p:cNvSpPr>
            <a:spLocks noGrp="1"/>
          </p:cNvSpPr>
          <p:nvPr>
            <p:ph type="ftr" sz="quarter" idx="12"/>
          </p:nvPr>
        </p:nvSpPr>
        <p:spPr/>
        <p:txBody>
          <a:bodyPr/>
          <a:lstStyle/>
          <a:p>
            <a:r>
              <a:rPr lang="en-US" altLang="ko-KR"/>
              <a:t>Mohamed F. Mokbel</a:t>
            </a:r>
          </a:p>
        </p:txBody>
      </p:sp>
      <p:sp>
        <p:nvSpPr>
          <p:cNvPr id="431106" name="Rectangle 2"/>
          <p:cNvSpPr>
            <a:spLocks noGrp="1" noChangeArrowheads="1"/>
          </p:cNvSpPr>
          <p:nvPr>
            <p:ph type="title"/>
          </p:nvPr>
        </p:nvSpPr>
        <p:spPr/>
        <p:txBody>
          <a:bodyPr/>
          <a:lstStyle/>
          <a:p>
            <a:r>
              <a:rPr lang="en-US" sz="2800" dirty="0" smtClean="0"/>
              <a:t>Third Trusted </a:t>
            </a:r>
            <a:r>
              <a:rPr lang="en-US" sz="2800" dirty="0"/>
              <a:t>Party Architecture:</a:t>
            </a:r>
            <a:br>
              <a:rPr lang="en-US" sz="2800" dirty="0"/>
            </a:br>
            <a:r>
              <a:rPr lang="en-US" sz="2400" dirty="0">
                <a:solidFill>
                  <a:schemeClr val="hlink"/>
                </a:solidFill>
              </a:rPr>
              <a:t>Bi-directional </a:t>
            </a:r>
            <a:r>
              <a:rPr lang="en-US" sz="2400" dirty="0" err="1">
                <a:solidFill>
                  <a:schemeClr val="hlink"/>
                </a:solidFill>
              </a:rPr>
              <a:t>CliqueCloak</a:t>
            </a:r>
            <a:endParaRPr lang="en-US" sz="2400" dirty="0">
              <a:solidFill>
                <a:schemeClr val="hlink"/>
              </a:solidFill>
            </a:endParaRPr>
          </a:p>
        </p:txBody>
      </p:sp>
      <p:sp>
        <p:nvSpPr>
          <p:cNvPr id="431107" name="Rectangle 3"/>
          <p:cNvSpPr>
            <a:spLocks noGrp="1" noChangeArrowheads="1"/>
          </p:cNvSpPr>
          <p:nvPr>
            <p:ph type="body" sz="half" idx="1"/>
          </p:nvPr>
        </p:nvSpPr>
        <p:spPr>
          <a:xfrm>
            <a:off x="104775" y="1123950"/>
            <a:ext cx="4313238" cy="2843213"/>
          </a:xfrm>
        </p:spPr>
        <p:txBody>
          <a:bodyPr/>
          <a:lstStyle/>
          <a:p>
            <a:pPr>
              <a:buFont typeface="Wingdings" pitchFamily="2" charset="2"/>
              <a:buChar char="n"/>
            </a:pPr>
            <a:r>
              <a:rPr lang="en-US" b="0"/>
              <a:t>Each user requests:</a:t>
            </a:r>
          </a:p>
          <a:p>
            <a:pPr lvl="1"/>
            <a:r>
              <a:rPr lang="en-US"/>
              <a:t>A level of </a:t>
            </a:r>
            <a:r>
              <a:rPr lang="en-US" i="1"/>
              <a:t>k</a:t>
            </a:r>
            <a:r>
              <a:rPr lang="en-US"/>
              <a:t> anonymity</a:t>
            </a:r>
          </a:p>
          <a:p>
            <a:pPr lvl="1"/>
            <a:r>
              <a:rPr lang="en-US"/>
              <a:t>A maximum cloaked area</a:t>
            </a:r>
          </a:p>
          <a:p>
            <a:pPr lvl="1"/>
            <a:r>
              <a:rPr lang="en-US">
                <a:solidFill>
                  <a:srgbClr val="FF0000"/>
                </a:solidFill>
              </a:rPr>
              <a:t>A maximum cloaking latency</a:t>
            </a:r>
            <a:endParaRPr lang="en-US" b="1">
              <a:solidFill>
                <a:srgbClr val="FF0000"/>
              </a:solidFill>
            </a:endParaRPr>
          </a:p>
          <a:p>
            <a:pPr>
              <a:buFont typeface="Wingdings" pitchFamily="2" charset="2"/>
              <a:buChar char="n"/>
            </a:pPr>
            <a:r>
              <a:rPr lang="en-US" b="0"/>
              <a:t>Build a </a:t>
            </a:r>
            <a:r>
              <a:rPr lang="en-US" b="0" i="1">
                <a:solidFill>
                  <a:srgbClr val="FF0000"/>
                </a:solidFill>
              </a:rPr>
              <a:t>directed</a:t>
            </a:r>
            <a:r>
              <a:rPr lang="en-US" b="0"/>
              <a:t> constraint graph. An edge from node X to node Y exists if  maximum area of X contains Y.</a:t>
            </a:r>
            <a:endParaRPr lang="en-US"/>
          </a:p>
        </p:txBody>
      </p:sp>
      <p:sp>
        <p:nvSpPr>
          <p:cNvPr id="431108" name="Line 4"/>
          <p:cNvSpPr>
            <a:spLocks noChangeShapeType="1"/>
          </p:cNvSpPr>
          <p:nvPr/>
        </p:nvSpPr>
        <p:spPr bwMode="auto">
          <a:xfrm flipH="1" flipV="1">
            <a:off x="7259638" y="2736850"/>
            <a:ext cx="500062" cy="346075"/>
          </a:xfrm>
          <a:prstGeom prst="line">
            <a:avLst/>
          </a:prstGeom>
          <a:noFill/>
          <a:ln w="38100">
            <a:solidFill>
              <a:schemeClr val="tx1"/>
            </a:solidFill>
            <a:round/>
            <a:headEnd type="arrow" w="med" len="med"/>
            <a:tailEnd type="arrow" w="med" len="med"/>
          </a:ln>
          <a:effectLst/>
        </p:spPr>
        <p:txBody>
          <a:bodyPr/>
          <a:lstStyle/>
          <a:p>
            <a:endParaRPr lang="en-US"/>
          </a:p>
        </p:txBody>
      </p:sp>
      <p:sp>
        <p:nvSpPr>
          <p:cNvPr id="431109" name="Line 5"/>
          <p:cNvSpPr>
            <a:spLocks noChangeShapeType="1"/>
          </p:cNvSpPr>
          <p:nvPr/>
        </p:nvSpPr>
        <p:spPr bwMode="auto">
          <a:xfrm flipV="1">
            <a:off x="7875588" y="2684463"/>
            <a:ext cx="269875" cy="398462"/>
          </a:xfrm>
          <a:prstGeom prst="line">
            <a:avLst/>
          </a:prstGeom>
          <a:noFill/>
          <a:ln w="38100">
            <a:solidFill>
              <a:schemeClr val="tx1"/>
            </a:solidFill>
            <a:round/>
            <a:headEnd type="arrow" w="med" len="med"/>
            <a:tailEnd type="arrow" w="med" len="med"/>
          </a:ln>
          <a:effectLst/>
        </p:spPr>
        <p:txBody>
          <a:bodyPr/>
          <a:lstStyle/>
          <a:p>
            <a:endParaRPr lang="en-US"/>
          </a:p>
        </p:txBody>
      </p:sp>
      <p:sp>
        <p:nvSpPr>
          <p:cNvPr id="431110" name="Line 6"/>
          <p:cNvSpPr>
            <a:spLocks noChangeShapeType="1"/>
          </p:cNvSpPr>
          <p:nvPr/>
        </p:nvSpPr>
        <p:spPr bwMode="auto">
          <a:xfrm flipV="1">
            <a:off x="7221538" y="2001838"/>
            <a:ext cx="166687" cy="620712"/>
          </a:xfrm>
          <a:prstGeom prst="line">
            <a:avLst/>
          </a:prstGeom>
          <a:noFill/>
          <a:ln w="38100">
            <a:solidFill>
              <a:schemeClr val="tx1"/>
            </a:solidFill>
            <a:round/>
            <a:headEnd type="arrow" w="med" len="med"/>
            <a:tailEnd type="arrow" w="med" len="med"/>
          </a:ln>
          <a:effectLst/>
        </p:spPr>
        <p:txBody>
          <a:bodyPr/>
          <a:lstStyle/>
          <a:p>
            <a:endParaRPr lang="en-US"/>
          </a:p>
        </p:txBody>
      </p:sp>
      <p:sp>
        <p:nvSpPr>
          <p:cNvPr id="431111" name="Line 7"/>
          <p:cNvSpPr>
            <a:spLocks noChangeShapeType="1"/>
          </p:cNvSpPr>
          <p:nvPr/>
        </p:nvSpPr>
        <p:spPr bwMode="auto">
          <a:xfrm>
            <a:off x="5646738" y="3275013"/>
            <a:ext cx="692150" cy="307975"/>
          </a:xfrm>
          <a:prstGeom prst="line">
            <a:avLst/>
          </a:prstGeom>
          <a:noFill/>
          <a:ln w="38100">
            <a:solidFill>
              <a:schemeClr val="tx1"/>
            </a:solidFill>
            <a:round/>
            <a:headEnd type="arrow" w="med" len="med"/>
            <a:tailEnd type="arrow" w="med" len="med"/>
          </a:ln>
          <a:effectLst/>
        </p:spPr>
        <p:txBody>
          <a:bodyPr/>
          <a:lstStyle/>
          <a:p>
            <a:endParaRPr lang="en-US"/>
          </a:p>
        </p:txBody>
      </p:sp>
      <p:sp>
        <p:nvSpPr>
          <p:cNvPr id="431112" name="Line 8"/>
          <p:cNvSpPr>
            <a:spLocks noChangeShapeType="1"/>
          </p:cNvSpPr>
          <p:nvPr/>
        </p:nvSpPr>
        <p:spPr bwMode="auto">
          <a:xfrm flipH="1" flipV="1">
            <a:off x="5386388" y="2513013"/>
            <a:ext cx="171450" cy="654050"/>
          </a:xfrm>
          <a:prstGeom prst="line">
            <a:avLst/>
          </a:prstGeom>
          <a:noFill/>
          <a:ln w="38100">
            <a:solidFill>
              <a:schemeClr val="tx1"/>
            </a:solidFill>
            <a:round/>
            <a:headEnd type="arrow" w="med" len="med"/>
            <a:tailEnd type="arrow" w="med" len="med"/>
          </a:ln>
          <a:effectLst/>
        </p:spPr>
        <p:txBody>
          <a:bodyPr/>
          <a:lstStyle/>
          <a:p>
            <a:endParaRPr lang="en-US"/>
          </a:p>
        </p:txBody>
      </p:sp>
      <p:sp>
        <p:nvSpPr>
          <p:cNvPr id="431113" name="Oval 9"/>
          <p:cNvSpPr>
            <a:spLocks noChangeAspect="1" noChangeArrowheads="1"/>
          </p:cNvSpPr>
          <p:nvPr/>
        </p:nvSpPr>
        <p:spPr bwMode="auto">
          <a:xfrm>
            <a:off x="6261100" y="1790700"/>
            <a:ext cx="1828800" cy="1828800"/>
          </a:xfrm>
          <a:prstGeom prst="ellipse">
            <a:avLst/>
          </a:prstGeom>
          <a:noFill/>
          <a:ln w="12700" algn="ctr">
            <a:solidFill>
              <a:srgbClr val="33CCCC"/>
            </a:solidFill>
            <a:prstDash val="dash"/>
            <a:round/>
            <a:headEnd/>
            <a:tailEnd/>
          </a:ln>
          <a:effectLst/>
        </p:spPr>
        <p:txBody>
          <a:bodyPr wrap="none" anchor="ctr"/>
          <a:lstStyle/>
          <a:p>
            <a:endParaRPr lang="en-US"/>
          </a:p>
        </p:txBody>
      </p:sp>
      <p:sp>
        <p:nvSpPr>
          <p:cNvPr id="431114" name="Line 10"/>
          <p:cNvSpPr>
            <a:spLocks noChangeShapeType="1"/>
          </p:cNvSpPr>
          <p:nvPr/>
        </p:nvSpPr>
        <p:spPr bwMode="auto">
          <a:xfrm flipV="1">
            <a:off x="5646738" y="2928938"/>
            <a:ext cx="806450" cy="269875"/>
          </a:xfrm>
          <a:prstGeom prst="line">
            <a:avLst/>
          </a:prstGeom>
          <a:noFill/>
          <a:ln w="38100">
            <a:solidFill>
              <a:srgbClr val="FFCC00"/>
            </a:solidFill>
            <a:round/>
            <a:headEnd type="arrow" w="med" len="med"/>
            <a:tailEnd type="arrow" w="med" len="med"/>
          </a:ln>
          <a:effectLst/>
        </p:spPr>
        <p:txBody>
          <a:bodyPr/>
          <a:lstStyle/>
          <a:p>
            <a:endParaRPr lang="en-US"/>
          </a:p>
        </p:txBody>
      </p:sp>
      <p:sp>
        <p:nvSpPr>
          <p:cNvPr id="431115" name="Line 11"/>
          <p:cNvSpPr>
            <a:spLocks noChangeShapeType="1"/>
          </p:cNvSpPr>
          <p:nvPr/>
        </p:nvSpPr>
        <p:spPr bwMode="auto">
          <a:xfrm flipV="1">
            <a:off x="6569075" y="2736850"/>
            <a:ext cx="576263" cy="153988"/>
          </a:xfrm>
          <a:prstGeom prst="line">
            <a:avLst/>
          </a:prstGeom>
          <a:noFill/>
          <a:ln w="38100">
            <a:solidFill>
              <a:srgbClr val="FFCC00"/>
            </a:solidFill>
            <a:round/>
            <a:headEnd type="arrow" w="med" len="med"/>
            <a:tailEnd type="arrow" w="med" len="med"/>
          </a:ln>
          <a:effectLst/>
        </p:spPr>
        <p:txBody>
          <a:bodyPr/>
          <a:lstStyle/>
          <a:p>
            <a:endParaRPr lang="en-US"/>
          </a:p>
        </p:txBody>
      </p:sp>
      <p:sp>
        <p:nvSpPr>
          <p:cNvPr id="431116" name="Line 12"/>
          <p:cNvSpPr>
            <a:spLocks noChangeShapeType="1"/>
          </p:cNvSpPr>
          <p:nvPr/>
        </p:nvSpPr>
        <p:spPr bwMode="auto">
          <a:xfrm flipV="1">
            <a:off x="6415088" y="3006725"/>
            <a:ext cx="77787" cy="536575"/>
          </a:xfrm>
          <a:prstGeom prst="line">
            <a:avLst/>
          </a:prstGeom>
          <a:noFill/>
          <a:ln w="38100">
            <a:solidFill>
              <a:srgbClr val="FFCC00"/>
            </a:solidFill>
            <a:round/>
            <a:headEnd type="arrow" w="med" len="med"/>
            <a:tailEnd type="arrow" w="med" len="med"/>
          </a:ln>
          <a:effectLst/>
        </p:spPr>
        <p:txBody>
          <a:bodyPr/>
          <a:lstStyle/>
          <a:p>
            <a:endParaRPr lang="en-US"/>
          </a:p>
        </p:txBody>
      </p:sp>
      <p:sp>
        <p:nvSpPr>
          <p:cNvPr id="431117" name="Oval 13"/>
          <p:cNvSpPr>
            <a:spLocks noChangeArrowheads="1"/>
          </p:cNvSpPr>
          <p:nvPr/>
        </p:nvSpPr>
        <p:spPr bwMode="auto">
          <a:xfrm>
            <a:off x="5513388" y="3149600"/>
            <a:ext cx="152400" cy="152400"/>
          </a:xfrm>
          <a:prstGeom prst="ellipse">
            <a:avLst/>
          </a:prstGeom>
          <a:solidFill>
            <a:srgbClr val="0000FF"/>
          </a:solidFill>
          <a:ln w="9525">
            <a:solidFill>
              <a:schemeClr val="tx1"/>
            </a:solidFill>
            <a:round/>
            <a:headEnd/>
            <a:tailEnd/>
          </a:ln>
          <a:effectLst/>
        </p:spPr>
        <p:txBody>
          <a:bodyPr wrap="none" anchor="ctr"/>
          <a:lstStyle/>
          <a:p>
            <a:endParaRPr lang="en-US"/>
          </a:p>
        </p:txBody>
      </p:sp>
      <p:sp>
        <p:nvSpPr>
          <p:cNvPr id="431118" name="Text Box 14"/>
          <p:cNvSpPr txBox="1">
            <a:spLocks noChangeArrowheads="1"/>
          </p:cNvSpPr>
          <p:nvPr/>
        </p:nvSpPr>
        <p:spPr bwMode="auto">
          <a:xfrm>
            <a:off x="4926013" y="3368675"/>
            <a:ext cx="1143000" cy="366713"/>
          </a:xfrm>
          <a:prstGeom prst="rect">
            <a:avLst/>
          </a:prstGeom>
          <a:noFill/>
          <a:ln w="9525">
            <a:noFill/>
            <a:miter lim="800000"/>
            <a:headEnd/>
            <a:tailEnd/>
          </a:ln>
          <a:effectLst/>
        </p:spPr>
        <p:txBody>
          <a:bodyPr>
            <a:spAutoFit/>
          </a:bodyPr>
          <a:lstStyle/>
          <a:p>
            <a:r>
              <a:rPr lang="en-US" sz="1800">
                <a:solidFill>
                  <a:srgbClr val="0000FF"/>
                </a:solidFill>
                <a:latin typeface="Arial" charset="0"/>
                <a:cs typeface="Arial" charset="0"/>
              </a:rPr>
              <a:t>A (</a:t>
            </a:r>
            <a:r>
              <a:rPr lang="en-US" sz="1800" i="1">
                <a:solidFill>
                  <a:srgbClr val="0000FF"/>
                </a:solidFill>
                <a:latin typeface="Arial" charset="0"/>
                <a:cs typeface="Arial" charset="0"/>
              </a:rPr>
              <a:t>k</a:t>
            </a:r>
            <a:r>
              <a:rPr lang="en-US" sz="1800">
                <a:solidFill>
                  <a:srgbClr val="0000FF"/>
                </a:solidFill>
                <a:latin typeface="Arial" charset="0"/>
                <a:cs typeface="Arial" charset="0"/>
              </a:rPr>
              <a:t>=3)</a:t>
            </a:r>
          </a:p>
        </p:txBody>
      </p:sp>
      <p:sp>
        <p:nvSpPr>
          <p:cNvPr id="431119" name="Oval 15"/>
          <p:cNvSpPr>
            <a:spLocks noChangeArrowheads="1"/>
          </p:cNvSpPr>
          <p:nvPr/>
        </p:nvSpPr>
        <p:spPr bwMode="auto">
          <a:xfrm>
            <a:off x="6319838" y="3530600"/>
            <a:ext cx="1524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31120" name="Text Box 16"/>
          <p:cNvSpPr txBox="1">
            <a:spLocks noChangeArrowheads="1"/>
          </p:cNvSpPr>
          <p:nvPr/>
        </p:nvSpPr>
        <p:spPr bwMode="auto">
          <a:xfrm>
            <a:off x="5878513" y="3600450"/>
            <a:ext cx="1212850" cy="366713"/>
          </a:xfrm>
          <a:prstGeom prst="rect">
            <a:avLst/>
          </a:prstGeom>
          <a:noFill/>
          <a:ln w="9525">
            <a:noFill/>
            <a:miter lim="800000"/>
            <a:headEnd/>
            <a:tailEnd/>
          </a:ln>
          <a:effectLst/>
        </p:spPr>
        <p:txBody>
          <a:bodyPr>
            <a:spAutoFit/>
          </a:bodyPr>
          <a:lstStyle/>
          <a:p>
            <a:pPr algn="l"/>
            <a:r>
              <a:rPr lang="en-US" sz="1800">
                <a:solidFill>
                  <a:srgbClr val="FF9900"/>
                </a:solidFill>
                <a:latin typeface="Arial" charset="0"/>
                <a:cs typeface="Arial" charset="0"/>
              </a:rPr>
              <a:t>C (</a:t>
            </a:r>
            <a:r>
              <a:rPr lang="en-US" sz="1800" i="1">
                <a:solidFill>
                  <a:srgbClr val="FF9900"/>
                </a:solidFill>
                <a:latin typeface="Arial" charset="0"/>
                <a:cs typeface="Arial" charset="0"/>
              </a:rPr>
              <a:t>k</a:t>
            </a:r>
            <a:r>
              <a:rPr lang="en-US" sz="1800">
                <a:solidFill>
                  <a:srgbClr val="FF9900"/>
                </a:solidFill>
                <a:latin typeface="Arial" charset="0"/>
                <a:cs typeface="Arial" charset="0"/>
              </a:rPr>
              <a:t>=2)</a:t>
            </a:r>
          </a:p>
        </p:txBody>
      </p:sp>
      <p:sp>
        <p:nvSpPr>
          <p:cNvPr id="431121" name="Oval 17"/>
          <p:cNvSpPr>
            <a:spLocks noChangeArrowheads="1"/>
          </p:cNvSpPr>
          <p:nvPr/>
        </p:nvSpPr>
        <p:spPr bwMode="auto">
          <a:xfrm>
            <a:off x="5294313" y="23876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31122" name="Text Box 18"/>
          <p:cNvSpPr txBox="1">
            <a:spLocks noChangeArrowheads="1"/>
          </p:cNvSpPr>
          <p:nvPr/>
        </p:nvSpPr>
        <p:spPr bwMode="auto">
          <a:xfrm>
            <a:off x="4572000" y="2122488"/>
            <a:ext cx="1400175" cy="366712"/>
          </a:xfrm>
          <a:prstGeom prst="rect">
            <a:avLst/>
          </a:prstGeom>
          <a:noFill/>
          <a:ln w="9525">
            <a:noFill/>
            <a:miter lim="800000"/>
            <a:headEnd/>
            <a:tailEnd/>
          </a:ln>
          <a:effectLst/>
        </p:spPr>
        <p:txBody>
          <a:bodyPr>
            <a:spAutoFit/>
          </a:bodyPr>
          <a:lstStyle/>
          <a:p>
            <a:r>
              <a:rPr lang="en-US" sz="1800">
                <a:solidFill>
                  <a:srgbClr val="FF0000"/>
                </a:solidFill>
                <a:latin typeface="Arial" charset="0"/>
                <a:cs typeface="Arial" charset="0"/>
              </a:rPr>
              <a:t>B (</a:t>
            </a:r>
            <a:r>
              <a:rPr lang="en-US" sz="1800" i="1">
                <a:solidFill>
                  <a:srgbClr val="FF0000"/>
                </a:solidFill>
                <a:latin typeface="Arial" charset="0"/>
                <a:cs typeface="Arial" charset="0"/>
              </a:rPr>
              <a:t>k</a:t>
            </a:r>
            <a:r>
              <a:rPr lang="en-US" sz="1800">
                <a:solidFill>
                  <a:srgbClr val="FF0000"/>
                </a:solidFill>
                <a:latin typeface="Arial" charset="0"/>
                <a:cs typeface="Arial" charset="0"/>
              </a:rPr>
              <a:t>=4)</a:t>
            </a:r>
          </a:p>
        </p:txBody>
      </p:sp>
      <p:sp>
        <p:nvSpPr>
          <p:cNvPr id="431123" name="Oval 19"/>
          <p:cNvSpPr>
            <a:spLocks noChangeArrowheads="1"/>
          </p:cNvSpPr>
          <p:nvPr/>
        </p:nvSpPr>
        <p:spPr bwMode="auto">
          <a:xfrm>
            <a:off x="7123113" y="2616200"/>
            <a:ext cx="152400" cy="152400"/>
          </a:xfrm>
          <a:prstGeom prst="ellipse">
            <a:avLst/>
          </a:prstGeom>
          <a:solidFill>
            <a:srgbClr val="33CCCC"/>
          </a:solidFill>
          <a:ln w="9525">
            <a:solidFill>
              <a:schemeClr val="tx1"/>
            </a:solidFill>
            <a:round/>
            <a:headEnd/>
            <a:tailEnd/>
          </a:ln>
          <a:effectLst/>
        </p:spPr>
        <p:txBody>
          <a:bodyPr wrap="none" anchor="ctr"/>
          <a:lstStyle/>
          <a:p>
            <a:endParaRPr lang="en-US"/>
          </a:p>
        </p:txBody>
      </p:sp>
      <p:sp>
        <p:nvSpPr>
          <p:cNvPr id="431124" name="Text Box 20"/>
          <p:cNvSpPr txBox="1">
            <a:spLocks noChangeArrowheads="1"/>
          </p:cNvSpPr>
          <p:nvPr/>
        </p:nvSpPr>
        <p:spPr bwMode="auto">
          <a:xfrm>
            <a:off x="6569075" y="2832100"/>
            <a:ext cx="1066800" cy="366713"/>
          </a:xfrm>
          <a:prstGeom prst="rect">
            <a:avLst/>
          </a:prstGeom>
          <a:noFill/>
          <a:ln w="9525">
            <a:noFill/>
            <a:miter lim="800000"/>
            <a:headEnd/>
            <a:tailEnd/>
          </a:ln>
          <a:effectLst/>
        </p:spPr>
        <p:txBody>
          <a:bodyPr>
            <a:spAutoFit/>
          </a:bodyPr>
          <a:lstStyle/>
          <a:p>
            <a:r>
              <a:rPr lang="en-US" sz="1800">
                <a:solidFill>
                  <a:srgbClr val="66CCFF"/>
                </a:solidFill>
                <a:latin typeface="Arial" charset="0"/>
                <a:cs typeface="Arial" charset="0"/>
              </a:rPr>
              <a:t>D (</a:t>
            </a:r>
            <a:r>
              <a:rPr lang="en-US" sz="1800" i="1">
                <a:solidFill>
                  <a:srgbClr val="66CCFF"/>
                </a:solidFill>
                <a:latin typeface="Arial" charset="0"/>
                <a:cs typeface="Arial" charset="0"/>
              </a:rPr>
              <a:t>k</a:t>
            </a:r>
            <a:r>
              <a:rPr lang="en-US" sz="1800">
                <a:solidFill>
                  <a:srgbClr val="66CCFF"/>
                </a:solidFill>
                <a:latin typeface="Arial" charset="0"/>
                <a:cs typeface="Arial" charset="0"/>
              </a:rPr>
              <a:t>=4)</a:t>
            </a:r>
          </a:p>
        </p:txBody>
      </p:sp>
      <p:sp>
        <p:nvSpPr>
          <p:cNvPr id="431125" name="Oval 21"/>
          <p:cNvSpPr>
            <a:spLocks noChangeArrowheads="1"/>
          </p:cNvSpPr>
          <p:nvPr/>
        </p:nvSpPr>
        <p:spPr bwMode="auto">
          <a:xfrm>
            <a:off x="8104188" y="2540000"/>
            <a:ext cx="152400" cy="152400"/>
          </a:xfrm>
          <a:prstGeom prst="ellipse">
            <a:avLst/>
          </a:prstGeom>
          <a:solidFill>
            <a:srgbClr val="008000"/>
          </a:solidFill>
          <a:ln w="9525">
            <a:solidFill>
              <a:schemeClr val="tx1"/>
            </a:solidFill>
            <a:round/>
            <a:headEnd/>
            <a:tailEnd/>
          </a:ln>
          <a:effectLst/>
        </p:spPr>
        <p:txBody>
          <a:bodyPr wrap="none" anchor="ctr"/>
          <a:lstStyle/>
          <a:p>
            <a:endParaRPr lang="en-US"/>
          </a:p>
        </p:txBody>
      </p:sp>
      <p:sp>
        <p:nvSpPr>
          <p:cNvPr id="431126" name="Text Box 22"/>
          <p:cNvSpPr txBox="1">
            <a:spLocks noChangeArrowheads="1"/>
          </p:cNvSpPr>
          <p:nvPr/>
        </p:nvSpPr>
        <p:spPr bwMode="auto">
          <a:xfrm>
            <a:off x="7808913" y="2160588"/>
            <a:ext cx="1295400" cy="366712"/>
          </a:xfrm>
          <a:prstGeom prst="rect">
            <a:avLst/>
          </a:prstGeom>
          <a:noFill/>
          <a:ln w="9525">
            <a:noFill/>
            <a:miter lim="800000"/>
            <a:headEnd/>
            <a:tailEnd/>
          </a:ln>
          <a:effectLst/>
        </p:spPr>
        <p:txBody>
          <a:bodyPr>
            <a:spAutoFit/>
          </a:bodyPr>
          <a:lstStyle/>
          <a:p>
            <a:r>
              <a:rPr lang="en-US" sz="1800">
                <a:solidFill>
                  <a:srgbClr val="009900"/>
                </a:solidFill>
                <a:latin typeface="Arial" charset="0"/>
                <a:cs typeface="Arial" charset="0"/>
              </a:rPr>
              <a:t>F (</a:t>
            </a:r>
            <a:r>
              <a:rPr lang="en-US" sz="1800" i="1">
                <a:solidFill>
                  <a:srgbClr val="009900"/>
                </a:solidFill>
                <a:latin typeface="Arial" charset="0"/>
                <a:cs typeface="Arial" charset="0"/>
              </a:rPr>
              <a:t>k</a:t>
            </a:r>
            <a:r>
              <a:rPr lang="en-US" sz="1800">
                <a:solidFill>
                  <a:srgbClr val="009900"/>
                </a:solidFill>
                <a:latin typeface="Arial" charset="0"/>
                <a:cs typeface="Arial" charset="0"/>
              </a:rPr>
              <a:t>=5)</a:t>
            </a:r>
          </a:p>
        </p:txBody>
      </p:sp>
      <p:sp>
        <p:nvSpPr>
          <p:cNvPr id="431127" name="Oval 23"/>
          <p:cNvSpPr>
            <a:spLocks noChangeArrowheads="1"/>
          </p:cNvSpPr>
          <p:nvPr/>
        </p:nvSpPr>
        <p:spPr bwMode="auto">
          <a:xfrm>
            <a:off x="7759700" y="3043238"/>
            <a:ext cx="152400" cy="152400"/>
          </a:xfrm>
          <a:prstGeom prst="ellipse">
            <a:avLst/>
          </a:prstGeom>
          <a:solidFill>
            <a:srgbClr val="FF00FF"/>
          </a:solidFill>
          <a:ln w="9525">
            <a:solidFill>
              <a:schemeClr val="tx1"/>
            </a:solidFill>
            <a:round/>
            <a:headEnd/>
            <a:tailEnd/>
          </a:ln>
          <a:effectLst/>
        </p:spPr>
        <p:txBody>
          <a:bodyPr wrap="none" anchor="ctr"/>
          <a:lstStyle/>
          <a:p>
            <a:endParaRPr lang="en-US"/>
          </a:p>
        </p:txBody>
      </p:sp>
      <p:sp>
        <p:nvSpPr>
          <p:cNvPr id="431128" name="Text Box 24"/>
          <p:cNvSpPr txBox="1">
            <a:spLocks noChangeArrowheads="1"/>
          </p:cNvSpPr>
          <p:nvPr/>
        </p:nvSpPr>
        <p:spPr bwMode="auto">
          <a:xfrm>
            <a:off x="7259638" y="3100388"/>
            <a:ext cx="1104900" cy="366712"/>
          </a:xfrm>
          <a:prstGeom prst="rect">
            <a:avLst/>
          </a:prstGeom>
          <a:noFill/>
          <a:ln w="9525">
            <a:noFill/>
            <a:miter lim="800000"/>
            <a:headEnd/>
            <a:tailEnd/>
          </a:ln>
          <a:effectLst/>
        </p:spPr>
        <p:txBody>
          <a:bodyPr>
            <a:spAutoFit/>
          </a:bodyPr>
          <a:lstStyle/>
          <a:p>
            <a:pPr algn="l"/>
            <a:r>
              <a:rPr lang="en-US" sz="1800">
                <a:solidFill>
                  <a:srgbClr val="FF00FF"/>
                </a:solidFill>
                <a:latin typeface="Arial" charset="0"/>
                <a:cs typeface="Arial" charset="0"/>
              </a:rPr>
              <a:t>H (</a:t>
            </a:r>
            <a:r>
              <a:rPr lang="en-US" sz="1800" i="1">
                <a:solidFill>
                  <a:srgbClr val="FF00FF"/>
                </a:solidFill>
                <a:latin typeface="Arial" charset="0"/>
                <a:cs typeface="Arial" charset="0"/>
              </a:rPr>
              <a:t>k</a:t>
            </a:r>
            <a:r>
              <a:rPr lang="en-US" sz="1800">
                <a:solidFill>
                  <a:srgbClr val="FF00FF"/>
                </a:solidFill>
                <a:latin typeface="Arial" charset="0"/>
                <a:cs typeface="Arial" charset="0"/>
              </a:rPr>
              <a:t>=4)</a:t>
            </a:r>
          </a:p>
        </p:txBody>
      </p:sp>
      <p:sp>
        <p:nvSpPr>
          <p:cNvPr id="431129" name="Oval 25"/>
          <p:cNvSpPr>
            <a:spLocks noChangeArrowheads="1"/>
          </p:cNvSpPr>
          <p:nvPr/>
        </p:nvSpPr>
        <p:spPr bwMode="auto">
          <a:xfrm>
            <a:off x="7342188" y="1854200"/>
            <a:ext cx="152400" cy="152400"/>
          </a:xfrm>
          <a:prstGeom prst="ellipse">
            <a:avLst/>
          </a:prstGeom>
          <a:solidFill>
            <a:srgbClr val="800080"/>
          </a:solidFill>
          <a:ln w="9525">
            <a:solidFill>
              <a:schemeClr val="tx1"/>
            </a:solidFill>
            <a:round/>
            <a:headEnd/>
            <a:tailEnd/>
          </a:ln>
          <a:effectLst/>
        </p:spPr>
        <p:txBody>
          <a:bodyPr wrap="none" anchor="ctr"/>
          <a:lstStyle/>
          <a:p>
            <a:endParaRPr lang="en-US"/>
          </a:p>
        </p:txBody>
      </p:sp>
      <p:sp>
        <p:nvSpPr>
          <p:cNvPr id="431130" name="Text Box 26"/>
          <p:cNvSpPr txBox="1">
            <a:spLocks noChangeArrowheads="1"/>
          </p:cNvSpPr>
          <p:nvPr/>
        </p:nvSpPr>
        <p:spPr bwMode="auto">
          <a:xfrm>
            <a:off x="6877050" y="1585913"/>
            <a:ext cx="1031875" cy="366712"/>
          </a:xfrm>
          <a:prstGeom prst="rect">
            <a:avLst/>
          </a:prstGeom>
          <a:noFill/>
          <a:ln w="9525">
            <a:noFill/>
            <a:miter lim="800000"/>
            <a:headEnd/>
            <a:tailEnd/>
          </a:ln>
          <a:effectLst/>
        </p:spPr>
        <p:txBody>
          <a:bodyPr>
            <a:spAutoFit/>
          </a:bodyPr>
          <a:lstStyle/>
          <a:p>
            <a:pPr algn="l"/>
            <a:r>
              <a:rPr lang="en-US" sz="1800">
                <a:solidFill>
                  <a:srgbClr val="990099"/>
                </a:solidFill>
                <a:latin typeface="Arial" charset="0"/>
                <a:cs typeface="Arial" charset="0"/>
              </a:rPr>
              <a:t>E (</a:t>
            </a:r>
            <a:r>
              <a:rPr lang="en-US" sz="1800" i="1">
                <a:solidFill>
                  <a:srgbClr val="990099"/>
                </a:solidFill>
                <a:latin typeface="Arial" charset="0"/>
                <a:cs typeface="Arial" charset="0"/>
              </a:rPr>
              <a:t>k</a:t>
            </a:r>
            <a:r>
              <a:rPr lang="en-US" sz="1800">
                <a:solidFill>
                  <a:srgbClr val="990099"/>
                </a:solidFill>
                <a:latin typeface="Arial" charset="0"/>
                <a:cs typeface="Arial" charset="0"/>
              </a:rPr>
              <a:t>=3)</a:t>
            </a:r>
          </a:p>
        </p:txBody>
      </p:sp>
      <p:sp>
        <p:nvSpPr>
          <p:cNvPr id="431131" name="Oval 27"/>
          <p:cNvSpPr>
            <a:spLocks noChangeArrowheads="1"/>
          </p:cNvSpPr>
          <p:nvPr/>
        </p:nvSpPr>
        <p:spPr bwMode="auto">
          <a:xfrm>
            <a:off x="6437313" y="2844800"/>
            <a:ext cx="152400" cy="152400"/>
          </a:xfrm>
          <a:prstGeom prst="ellipse">
            <a:avLst/>
          </a:prstGeom>
          <a:solidFill>
            <a:srgbClr val="CC0000"/>
          </a:solidFill>
          <a:ln w="9525">
            <a:solidFill>
              <a:srgbClr val="CC0000"/>
            </a:solidFill>
            <a:round/>
            <a:headEnd/>
            <a:tailEnd/>
          </a:ln>
          <a:effectLst/>
        </p:spPr>
        <p:txBody>
          <a:bodyPr wrap="none" anchor="ctr"/>
          <a:lstStyle/>
          <a:p>
            <a:endParaRPr lang="en-US"/>
          </a:p>
        </p:txBody>
      </p:sp>
      <p:sp>
        <p:nvSpPr>
          <p:cNvPr id="431132" name="Text Box 28"/>
          <p:cNvSpPr txBox="1">
            <a:spLocks noChangeArrowheads="1"/>
          </p:cNvSpPr>
          <p:nvPr/>
        </p:nvSpPr>
        <p:spPr bwMode="auto">
          <a:xfrm>
            <a:off x="5878513" y="2352675"/>
            <a:ext cx="1219200" cy="366713"/>
          </a:xfrm>
          <a:prstGeom prst="rect">
            <a:avLst/>
          </a:prstGeom>
          <a:noFill/>
          <a:ln w="9525">
            <a:noFill/>
            <a:miter lim="800000"/>
            <a:headEnd/>
            <a:tailEnd/>
          </a:ln>
          <a:effectLst/>
        </p:spPr>
        <p:txBody>
          <a:bodyPr>
            <a:spAutoFit/>
          </a:bodyPr>
          <a:lstStyle/>
          <a:p>
            <a:r>
              <a:rPr lang="en-US" sz="1800">
                <a:solidFill>
                  <a:srgbClr val="CC0000"/>
                </a:solidFill>
                <a:latin typeface="Arial" charset="0"/>
                <a:cs typeface="Arial" charset="0"/>
              </a:rPr>
              <a:t>m (</a:t>
            </a:r>
            <a:r>
              <a:rPr lang="en-US" sz="1800" i="1">
                <a:solidFill>
                  <a:srgbClr val="CC0000"/>
                </a:solidFill>
                <a:latin typeface="Arial" charset="0"/>
                <a:cs typeface="Arial" charset="0"/>
              </a:rPr>
              <a:t>k</a:t>
            </a:r>
            <a:r>
              <a:rPr lang="en-US" sz="1800">
                <a:solidFill>
                  <a:srgbClr val="CC0000"/>
                </a:solidFill>
                <a:latin typeface="Arial" charset="0"/>
                <a:cs typeface="Arial" charset="0"/>
              </a:rPr>
              <a:t>=3)</a:t>
            </a:r>
          </a:p>
        </p:txBody>
      </p:sp>
      <p:sp>
        <p:nvSpPr>
          <p:cNvPr id="431133" name="Rectangle 29"/>
          <p:cNvSpPr>
            <a:spLocks noChangeArrowheads="1"/>
          </p:cNvSpPr>
          <p:nvPr/>
        </p:nvSpPr>
        <p:spPr bwMode="auto">
          <a:xfrm>
            <a:off x="5294313" y="2387600"/>
            <a:ext cx="2047875" cy="1279525"/>
          </a:xfrm>
          <a:prstGeom prst="rect">
            <a:avLst/>
          </a:prstGeom>
          <a:solidFill>
            <a:srgbClr val="FFCC99">
              <a:alpha val="50000"/>
            </a:srgbClr>
          </a:solidFill>
          <a:ln w="38100">
            <a:solidFill>
              <a:srgbClr val="FF9900"/>
            </a:solidFill>
            <a:miter lim="800000"/>
            <a:headEnd/>
            <a:tailEnd/>
          </a:ln>
          <a:effectLst/>
        </p:spPr>
        <p:txBody>
          <a:bodyPr wrap="none" anchor="ctr"/>
          <a:lstStyle/>
          <a:p>
            <a:endParaRPr lang="en-US"/>
          </a:p>
        </p:txBody>
      </p:sp>
      <p:sp>
        <p:nvSpPr>
          <p:cNvPr id="431134" name="Oval 30"/>
          <p:cNvSpPr>
            <a:spLocks noChangeAspect="1" noChangeArrowheads="1"/>
          </p:cNvSpPr>
          <p:nvPr/>
        </p:nvSpPr>
        <p:spPr bwMode="auto">
          <a:xfrm>
            <a:off x="4418013" y="1522413"/>
            <a:ext cx="1828800" cy="1828800"/>
          </a:xfrm>
          <a:prstGeom prst="ellipse">
            <a:avLst/>
          </a:prstGeom>
          <a:noFill/>
          <a:ln w="12700" algn="ctr">
            <a:solidFill>
              <a:srgbClr val="FF0000"/>
            </a:solidFill>
            <a:prstDash val="dash"/>
            <a:round/>
            <a:headEnd/>
            <a:tailEnd/>
          </a:ln>
          <a:effectLst/>
        </p:spPr>
        <p:txBody>
          <a:bodyPr wrap="none" anchor="ctr"/>
          <a:lstStyle/>
          <a:p>
            <a:endParaRPr lang="en-US"/>
          </a:p>
        </p:txBody>
      </p:sp>
      <p:sp>
        <p:nvSpPr>
          <p:cNvPr id="431135" name="Oval 31"/>
          <p:cNvSpPr>
            <a:spLocks noChangeAspect="1" noChangeArrowheads="1"/>
          </p:cNvSpPr>
          <p:nvPr/>
        </p:nvSpPr>
        <p:spPr bwMode="auto">
          <a:xfrm>
            <a:off x="4572000" y="2212975"/>
            <a:ext cx="2011363" cy="2011363"/>
          </a:xfrm>
          <a:prstGeom prst="ellipse">
            <a:avLst/>
          </a:prstGeom>
          <a:noFill/>
          <a:ln w="12700" algn="ctr">
            <a:solidFill>
              <a:srgbClr val="0000FF"/>
            </a:solidFill>
            <a:prstDash val="dash"/>
            <a:round/>
            <a:headEnd/>
            <a:tailEnd/>
          </a:ln>
          <a:effectLst/>
        </p:spPr>
        <p:txBody>
          <a:bodyPr wrap="none" anchor="ctr"/>
          <a:lstStyle/>
          <a:p>
            <a:endParaRPr lang="en-US"/>
          </a:p>
        </p:txBody>
      </p:sp>
      <p:sp>
        <p:nvSpPr>
          <p:cNvPr id="431136" name="Oval 32"/>
          <p:cNvSpPr>
            <a:spLocks noChangeAspect="1" noChangeArrowheads="1"/>
          </p:cNvSpPr>
          <p:nvPr/>
        </p:nvSpPr>
        <p:spPr bwMode="auto">
          <a:xfrm>
            <a:off x="5470525" y="2674938"/>
            <a:ext cx="1828800" cy="1828800"/>
          </a:xfrm>
          <a:prstGeom prst="ellipse">
            <a:avLst/>
          </a:prstGeom>
          <a:noFill/>
          <a:ln w="12700" algn="ctr">
            <a:solidFill>
              <a:srgbClr val="FF9900"/>
            </a:solidFill>
            <a:prstDash val="dash"/>
            <a:round/>
            <a:headEnd/>
            <a:tailEnd/>
          </a:ln>
          <a:effectLst/>
        </p:spPr>
        <p:txBody>
          <a:bodyPr wrap="none" anchor="ctr"/>
          <a:lstStyle/>
          <a:p>
            <a:endParaRPr lang="en-US"/>
          </a:p>
        </p:txBody>
      </p:sp>
      <p:sp>
        <p:nvSpPr>
          <p:cNvPr id="431137" name="Oval 33"/>
          <p:cNvSpPr>
            <a:spLocks noChangeAspect="1" noChangeArrowheads="1"/>
          </p:cNvSpPr>
          <p:nvPr/>
        </p:nvSpPr>
        <p:spPr bwMode="auto">
          <a:xfrm>
            <a:off x="6991350" y="2274888"/>
            <a:ext cx="1644650" cy="1644650"/>
          </a:xfrm>
          <a:prstGeom prst="ellipse">
            <a:avLst/>
          </a:prstGeom>
          <a:noFill/>
          <a:ln w="12700" algn="ctr">
            <a:solidFill>
              <a:srgbClr val="FF00FF"/>
            </a:solidFill>
            <a:prstDash val="dash"/>
            <a:round/>
            <a:headEnd/>
            <a:tailEnd/>
          </a:ln>
          <a:effectLst/>
        </p:spPr>
        <p:txBody>
          <a:bodyPr wrap="none" anchor="ctr"/>
          <a:lstStyle/>
          <a:p>
            <a:endParaRPr lang="en-US"/>
          </a:p>
        </p:txBody>
      </p:sp>
      <p:sp>
        <p:nvSpPr>
          <p:cNvPr id="431138" name="Oval 34"/>
          <p:cNvSpPr>
            <a:spLocks noChangeAspect="1" noChangeArrowheads="1"/>
          </p:cNvSpPr>
          <p:nvPr/>
        </p:nvSpPr>
        <p:spPr bwMode="auto">
          <a:xfrm>
            <a:off x="7491413" y="1930400"/>
            <a:ext cx="1279525" cy="1279525"/>
          </a:xfrm>
          <a:prstGeom prst="ellipse">
            <a:avLst/>
          </a:prstGeom>
          <a:noFill/>
          <a:ln w="12700" algn="ctr">
            <a:solidFill>
              <a:srgbClr val="008000"/>
            </a:solidFill>
            <a:prstDash val="dash"/>
            <a:round/>
            <a:headEnd/>
            <a:tailEnd/>
          </a:ln>
          <a:effectLst/>
        </p:spPr>
        <p:txBody>
          <a:bodyPr wrap="none" anchor="ctr"/>
          <a:lstStyle/>
          <a:p>
            <a:endParaRPr lang="en-US"/>
          </a:p>
        </p:txBody>
      </p:sp>
      <p:sp>
        <p:nvSpPr>
          <p:cNvPr id="431139" name="Oval 35"/>
          <p:cNvSpPr>
            <a:spLocks noChangeAspect="1" noChangeArrowheads="1"/>
          </p:cNvSpPr>
          <p:nvPr/>
        </p:nvSpPr>
        <p:spPr bwMode="auto">
          <a:xfrm>
            <a:off x="6338888" y="931863"/>
            <a:ext cx="2101850" cy="2101850"/>
          </a:xfrm>
          <a:prstGeom prst="ellipse">
            <a:avLst/>
          </a:prstGeom>
          <a:noFill/>
          <a:ln w="12700" algn="ctr">
            <a:solidFill>
              <a:srgbClr val="800080"/>
            </a:solidFill>
            <a:prstDash val="dash"/>
            <a:round/>
            <a:headEnd/>
            <a:tailEnd/>
          </a:ln>
          <a:effectLst/>
        </p:spPr>
        <p:txBody>
          <a:bodyPr wrap="none" anchor="ctr"/>
          <a:lstStyle/>
          <a:p>
            <a:endParaRPr lang="en-US"/>
          </a:p>
        </p:txBody>
      </p:sp>
      <p:sp>
        <p:nvSpPr>
          <p:cNvPr id="431140" name="Oval 36"/>
          <p:cNvSpPr>
            <a:spLocks noChangeAspect="1" noChangeArrowheads="1"/>
          </p:cNvSpPr>
          <p:nvPr/>
        </p:nvSpPr>
        <p:spPr bwMode="auto">
          <a:xfrm>
            <a:off x="5262563" y="1689100"/>
            <a:ext cx="2468562" cy="2468563"/>
          </a:xfrm>
          <a:prstGeom prst="ellipse">
            <a:avLst/>
          </a:prstGeom>
          <a:noFill/>
          <a:ln w="12700" algn="ctr">
            <a:solidFill>
              <a:srgbClr val="CC0000"/>
            </a:solidFill>
            <a:round/>
            <a:headEnd/>
            <a:tailEnd/>
          </a:ln>
          <a:effectLst/>
        </p:spPr>
        <p:txBody>
          <a:bodyPr wrap="none" anchor="ctr"/>
          <a:lstStyle/>
          <a:p>
            <a:endParaRPr lang="en-US"/>
          </a:p>
        </p:txBody>
      </p:sp>
      <p:sp>
        <p:nvSpPr>
          <p:cNvPr id="431141" name="Line 37"/>
          <p:cNvSpPr>
            <a:spLocks noChangeShapeType="1"/>
          </p:cNvSpPr>
          <p:nvPr/>
        </p:nvSpPr>
        <p:spPr bwMode="auto">
          <a:xfrm>
            <a:off x="7451725" y="1968500"/>
            <a:ext cx="692150" cy="615950"/>
          </a:xfrm>
          <a:prstGeom prst="line">
            <a:avLst/>
          </a:prstGeom>
          <a:noFill/>
          <a:ln w="38100">
            <a:solidFill>
              <a:schemeClr val="tx1"/>
            </a:solidFill>
            <a:round/>
            <a:headEnd/>
            <a:tailEnd type="arrow" w="med" len="med"/>
          </a:ln>
          <a:effectLst/>
        </p:spPr>
        <p:txBody>
          <a:bodyPr wrap="none" anchor="ctr"/>
          <a:lstStyle/>
          <a:p>
            <a:endParaRPr lang="en-US"/>
          </a:p>
        </p:txBody>
      </p:sp>
      <p:sp>
        <p:nvSpPr>
          <p:cNvPr id="431142" name="Line 38"/>
          <p:cNvSpPr>
            <a:spLocks noChangeShapeType="1"/>
          </p:cNvSpPr>
          <p:nvPr/>
        </p:nvSpPr>
        <p:spPr bwMode="auto">
          <a:xfrm flipH="1" flipV="1">
            <a:off x="5454650" y="2468563"/>
            <a:ext cx="998538" cy="384175"/>
          </a:xfrm>
          <a:prstGeom prst="line">
            <a:avLst/>
          </a:prstGeom>
          <a:noFill/>
          <a:ln w="38100">
            <a:solidFill>
              <a:srgbClr val="FFCC00"/>
            </a:solidFill>
            <a:round/>
            <a:headEnd/>
            <a:tailEnd type="arrow" w="med" len="med"/>
          </a:ln>
          <a:effectLst/>
        </p:spPr>
        <p:txBody>
          <a:bodyPr wrap="none" anchor="ctr"/>
          <a:lstStyle/>
          <a:p>
            <a:endParaRPr lang="en-US"/>
          </a:p>
        </p:txBody>
      </p:sp>
      <p:sp>
        <p:nvSpPr>
          <p:cNvPr id="431143" name="Rectangle 39"/>
          <p:cNvSpPr>
            <a:spLocks noChangeArrowheads="1"/>
          </p:cNvSpPr>
          <p:nvPr/>
        </p:nvSpPr>
        <p:spPr bwMode="auto">
          <a:xfrm>
            <a:off x="77788" y="4298950"/>
            <a:ext cx="9066212" cy="896938"/>
          </a:xfrm>
          <a:prstGeom prst="rect">
            <a:avLst/>
          </a:prstGeom>
          <a:noFill/>
          <a:ln w="9525">
            <a:noFill/>
            <a:miter lim="800000"/>
            <a:headEnd/>
            <a:tailEnd/>
          </a:ln>
          <a:effectLst/>
        </p:spPr>
        <p:txBody>
          <a:bodyPr/>
          <a:lstStyle/>
          <a:p>
            <a:pPr marL="395288" indent="-395288" algn="l">
              <a:spcBef>
                <a:spcPct val="20000"/>
              </a:spcBef>
              <a:buClr>
                <a:srgbClr val="CC0000"/>
              </a:buClr>
              <a:buFont typeface="Wingdings" pitchFamily="2" charset="2"/>
              <a:buChar char="n"/>
            </a:pPr>
            <a:r>
              <a:rPr lang="en-US">
                <a:latin typeface="Times New Roman" pitchFamily="18" charset="0"/>
                <a:ea typeface="HyhwpEQ" pitchFamily="18" charset="-127"/>
              </a:rPr>
              <a:t>For a new user </a:t>
            </a:r>
            <a:r>
              <a:rPr lang="en-US" i="1">
                <a:solidFill>
                  <a:srgbClr val="990033"/>
                </a:solidFill>
                <a:latin typeface="Times New Roman" pitchFamily="18" charset="0"/>
                <a:ea typeface="HyhwpEQ" pitchFamily="18" charset="-127"/>
              </a:rPr>
              <a:t>m</a:t>
            </a:r>
            <a:r>
              <a:rPr lang="en-US">
                <a:latin typeface="Times New Roman" pitchFamily="18" charset="0"/>
                <a:ea typeface="HyhwpEQ" pitchFamily="18" charset="-127"/>
              </a:rPr>
              <a:t>, add </a:t>
            </a:r>
            <a:r>
              <a:rPr lang="en-US" i="1">
                <a:solidFill>
                  <a:srgbClr val="A50021"/>
                </a:solidFill>
                <a:latin typeface="Times New Roman" pitchFamily="18" charset="0"/>
                <a:ea typeface="HyhwpEQ" pitchFamily="18" charset="-127"/>
              </a:rPr>
              <a:t>m</a:t>
            </a:r>
            <a:r>
              <a:rPr lang="en-US">
                <a:latin typeface="Times New Roman" pitchFamily="18" charset="0"/>
                <a:ea typeface="HyhwpEQ" pitchFamily="18" charset="-127"/>
              </a:rPr>
              <a:t> to the graph. Find the set of nodes that are outgoing neighbors to </a:t>
            </a:r>
            <a:r>
              <a:rPr lang="en-US" i="1">
                <a:solidFill>
                  <a:srgbClr val="990033"/>
                </a:solidFill>
                <a:latin typeface="Times New Roman" pitchFamily="18" charset="0"/>
                <a:ea typeface="HyhwpEQ" pitchFamily="18" charset="-127"/>
              </a:rPr>
              <a:t>m</a:t>
            </a:r>
            <a:r>
              <a:rPr lang="en-US">
                <a:latin typeface="Times New Roman" pitchFamily="18" charset="0"/>
                <a:ea typeface="HyhwpEQ" pitchFamily="18" charset="-127"/>
              </a:rPr>
              <a:t> in the graph</a:t>
            </a:r>
            <a:endParaRPr lang="en-US" sz="2200">
              <a:latin typeface="Times New Roman" pitchFamily="18" charset="0"/>
              <a:ea typeface="HyhwpEQ" pitchFamily="18" charset="-127"/>
            </a:endParaRPr>
          </a:p>
        </p:txBody>
      </p:sp>
      <p:sp>
        <p:nvSpPr>
          <p:cNvPr id="431144" name="Rectangle 40"/>
          <p:cNvSpPr>
            <a:spLocks noChangeArrowheads="1"/>
          </p:cNvSpPr>
          <p:nvPr/>
        </p:nvSpPr>
        <p:spPr bwMode="auto">
          <a:xfrm>
            <a:off x="36513" y="5310188"/>
            <a:ext cx="9144000" cy="692150"/>
          </a:xfrm>
          <a:prstGeom prst="rect">
            <a:avLst/>
          </a:prstGeom>
          <a:noFill/>
          <a:ln w="9525">
            <a:noFill/>
            <a:miter lim="800000"/>
            <a:headEnd/>
            <a:tailEnd/>
          </a:ln>
          <a:effectLst/>
        </p:spPr>
        <p:txBody>
          <a:bodyPr/>
          <a:lstStyle/>
          <a:p>
            <a:pPr marL="381000" indent="-381000" algn="l">
              <a:spcBef>
                <a:spcPct val="20000"/>
              </a:spcBef>
              <a:buClr>
                <a:srgbClr val="CC0000"/>
              </a:buClr>
              <a:buFont typeface="Wingdings" pitchFamily="2" charset="2"/>
              <a:buChar char="n"/>
            </a:pPr>
            <a:r>
              <a:rPr lang="en-US" dirty="0">
                <a:latin typeface="Times New Roman" pitchFamily="18" charset="0"/>
                <a:ea typeface="HyhwpEQ" pitchFamily="18" charset="-127"/>
              </a:rPr>
              <a:t>The cloaked region is the MBR that </a:t>
            </a:r>
            <a:r>
              <a:rPr lang="en-US" dirty="0" smtClean="0">
                <a:latin typeface="Times New Roman" pitchFamily="18" charset="0"/>
                <a:ea typeface="HyhwpEQ" pitchFamily="18" charset="-127"/>
              </a:rPr>
              <a:t>includes outgoing </a:t>
            </a:r>
            <a:r>
              <a:rPr lang="en-US" dirty="0">
                <a:latin typeface="Times New Roman" pitchFamily="18" charset="0"/>
                <a:ea typeface="HyhwpEQ" pitchFamily="18" charset="-127"/>
              </a:rPr>
              <a:t>neighboring nodes. Users within an MBR are not tied to use the same MBR as their cloaked region</a:t>
            </a:r>
          </a:p>
          <a:p>
            <a:pPr marL="381000" indent="-381000" algn="l">
              <a:lnSpc>
                <a:spcPct val="80000"/>
              </a:lnSpc>
              <a:spcBef>
                <a:spcPct val="20000"/>
              </a:spcBef>
              <a:buClr>
                <a:srgbClr val="CC0000"/>
              </a:buClr>
              <a:buFont typeface="Wingdings" pitchFamily="2" charset="2"/>
              <a:buChar char="n"/>
            </a:pPr>
            <a:endParaRPr lang="en-US" sz="1000" dirty="0">
              <a:latin typeface="Times New Roman" pitchFamily="18" charset="0"/>
              <a:ea typeface="HyhwpEQ" pitchFamily="18" charset="-127"/>
            </a:endParaRPr>
          </a:p>
          <a:p>
            <a:pPr marL="381000" indent="-381000" algn="l">
              <a:lnSpc>
                <a:spcPct val="80000"/>
              </a:lnSpc>
              <a:spcBef>
                <a:spcPct val="20000"/>
              </a:spcBef>
              <a:buClr>
                <a:srgbClr val="CC0000"/>
              </a:buClr>
              <a:buFont typeface="Wingdings" pitchFamily="2" charset="2"/>
              <a:buNone/>
            </a:pPr>
            <a:endParaRPr lang="en-US" dirty="0">
              <a:latin typeface="Times New Roman" pitchFamily="18" charset="0"/>
              <a:ea typeface="HyhwpEQ"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10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11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1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1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11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11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11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11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110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1107">
                                            <p:txEl>
                                              <p:pRg st="4" end="4"/>
                                            </p:txEl>
                                          </p:spTgt>
                                        </p:tgtEl>
                                        <p:attrNameLst>
                                          <p:attrName>style.visibility</p:attrName>
                                        </p:attrNameLst>
                                      </p:cBhvr>
                                      <p:to>
                                        <p:strVal val="visible"/>
                                      </p:to>
                                    </p:set>
                                  </p:childTnLst>
                                </p:cTn>
                              </p:par>
                              <p:par>
                                <p:cTn id="29" presetID="26" presetClass="emph" presetSubtype="0" fill="hold" grpId="1" nodeType="withEffect">
                                  <p:stCondLst>
                                    <p:cond delay="0"/>
                                  </p:stCondLst>
                                  <p:childTnLst>
                                    <p:animEffect transition="out" filter="fade">
                                      <p:cBhvr>
                                        <p:cTn id="30" dur="500" tmFilter="0, 0; .2, .5; .8, .5; 1, 0"/>
                                        <p:tgtEl>
                                          <p:spTgt spid="431134"/>
                                        </p:tgtEl>
                                      </p:cBhvr>
                                    </p:animEffect>
                                    <p:animScale>
                                      <p:cBhvr>
                                        <p:cTn id="31" dur="250" autoRev="1" fill="hold"/>
                                        <p:tgtEl>
                                          <p:spTgt spid="431134"/>
                                        </p:tgtEl>
                                      </p:cBhvr>
                                      <p:by x="105000" y="105000"/>
                                    </p:animScale>
                                  </p:childTnLst>
                                </p:cTn>
                              </p:par>
                              <p:par>
                                <p:cTn id="32" presetID="26" presetClass="emph" presetSubtype="0" fill="hold" grpId="1" nodeType="withEffect">
                                  <p:stCondLst>
                                    <p:cond delay="0"/>
                                  </p:stCondLst>
                                  <p:childTnLst>
                                    <p:animEffect transition="out" filter="fade">
                                      <p:cBhvr>
                                        <p:cTn id="33" dur="500" tmFilter="0, 0; .2, .5; .8, .5; 1, 0"/>
                                        <p:tgtEl>
                                          <p:spTgt spid="431135"/>
                                        </p:tgtEl>
                                      </p:cBhvr>
                                    </p:animEffect>
                                    <p:animScale>
                                      <p:cBhvr>
                                        <p:cTn id="34" dur="250" autoRev="1" fill="hold"/>
                                        <p:tgtEl>
                                          <p:spTgt spid="431135"/>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11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4311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2" nodeType="clickEffect">
                                  <p:stCondLst>
                                    <p:cond delay="0"/>
                                  </p:stCondLst>
                                  <p:childTnLst>
                                    <p:animEffect transition="out" filter="fade">
                                      <p:cBhvr>
                                        <p:cTn id="46" dur="500" tmFilter="0, 0; .2, .5; .8, .5; 1, 0"/>
                                        <p:tgtEl>
                                          <p:spTgt spid="431135"/>
                                        </p:tgtEl>
                                      </p:cBhvr>
                                    </p:animEffect>
                                    <p:animScale>
                                      <p:cBhvr>
                                        <p:cTn id="47" dur="250" autoRev="1" fill="hold"/>
                                        <p:tgtEl>
                                          <p:spTgt spid="431135"/>
                                        </p:tgtEl>
                                      </p:cBhvr>
                                      <p:by x="105000" y="105000"/>
                                    </p:animScale>
                                  </p:childTnLst>
                                </p:cTn>
                              </p:par>
                              <p:par>
                                <p:cTn id="48" presetID="26" presetClass="emph" presetSubtype="0" fill="hold" grpId="1" nodeType="withEffect">
                                  <p:stCondLst>
                                    <p:cond delay="0"/>
                                  </p:stCondLst>
                                  <p:childTnLst>
                                    <p:animEffect transition="out" filter="fade">
                                      <p:cBhvr>
                                        <p:cTn id="49" dur="500" tmFilter="0, 0; .2, .5; .8, .5; 1, 0"/>
                                        <p:tgtEl>
                                          <p:spTgt spid="431136"/>
                                        </p:tgtEl>
                                      </p:cBhvr>
                                    </p:animEffect>
                                    <p:animScale>
                                      <p:cBhvr>
                                        <p:cTn id="50" dur="250" autoRev="1" fill="hold"/>
                                        <p:tgtEl>
                                          <p:spTgt spid="431136"/>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11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3" nodeType="clickEffect">
                                  <p:stCondLst>
                                    <p:cond delay="0"/>
                                  </p:stCondLst>
                                  <p:childTnLst>
                                    <p:set>
                                      <p:cBhvr>
                                        <p:cTn id="58" dur="1" fill="hold">
                                          <p:stCondLst>
                                            <p:cond delay="0"/>
                                          </p:stCondLst>
                                        </p:cTn>
                                        <p:tgtEl>
                                          <p:spTgt spid="43113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4" nodeType="clickEffect">
                                  <p:stCondLst>
                                    <p:cond delay="0"/>
                                  </p:stCondLst>
                                  <p:childTnLst>
                                    <p:set>
                                      <p:cBhvr>
                                        <p:cTn id="62" dur="1" fill="hold">
                                          <p:stCondLst>
                                            <p:cond delay="0"/>
                                          </p:stCondLst>
                                        </p:cTn>
                                        <p:tgtEl>
                                          <p:spTgt spid="43113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43113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grpId="1" nodeType="clickEffect">
                                  <p:stCondLst>
                                    <p:cond delay="0"/>
                                  </p:stCondLst>
                                  <p:childTnLst>
                                    <p:animEffect transition="out" filter="fade">
                                      <p:cBhvr>
                                        <p:cTn id="68" dur="500" tmFilter="0, 0; .2, .5; .8, .5; 1, 0"/>
                                        <p:tgtEl>
                                          <p:spTgt spid="431139"/>
                                        </p:tgtEl>
                                      </p:cBhvr>
                                    </p:animEffect>
                                    <p:animScale>
                                      <p:cBhvr>
                                        <p:cTn id="69" dur="250" autoRev="1" fill="hold"/>
                                        <p:tgtEl>
                                          <p:spTgt spid="431139"/>
                                        </p:tgtEl>
                                      </p:cBhvr>
                                      <p:by x="105000" y="105000"/>
                                    </p:animScale>
                                  </p:childTnLst>
                                </p:cTn>
                              </p:par>
                              <p:par>
                                <p:cTn id="70" presetID="26" presetClass="emph" presetSubtype="0" fill="hold" grpId="1" nodeType="withEffect">
                                  <p:stCondLst>
                                    <p:cond delay="0"/>
                                  </p:stCondLst>
                                  <p:childTnLst>
                                    <p:animEffect transition="out" filter="fade">
                                      <p:cBhvr>
                                        <p:cTn id="71" dur="500" tmFilter="0, 0; .2, .5; .8, .5; 1, 0"/>
                                        <p:tgtEl>
                                          <p:spTgt spid="431138"/>
                                        </p:tgtEl>
                                      </p:cBhvr>
                                    </p:animEffect>
                                    <p:animScale>
                                      <p:cBhvr>
                                        <p:cTn id="72" dur="250" autoRev="1" fill="hold"/>
                                        <p:tgtEl>
                                          <p:spTgt spid="431138"/>
                                        </p:tgtEl>
                                      </p:cBhvr>
                                      <p:by x="105000" y="105000"/>
                                    </p:animScale>
                                  </p:childTnLst>
                                </p:cTn>
                              </p:par>
                              <p:par>
                                <p:cTn id="73" presetID="26" presetClass="emph" presetSubtype="0" fill="hold" grpId="1" nodeType="withEffect">
                                  <p:stCondLst>
                                    <p:cond delay="0"/>
                                  </p:stCondLst>
                                  <p:childTnLst>
                                    <p:animEffect transition="out" filter="fade">
                                      <p:cBhvr>
                                        <p:cTn id="74" dur="500" tmFilter="0, 0; .2, .5; .8, .5; 1, 0"/>
                                        <p:tgtEl>
                                          <p:spTgt spid="431113"/>
                                        </p:tgtEl>
                                      </p:cBhvr>
                                    </p:animEffect>
                                    <p:animScale>
                                      <p:cBhvr>
                                        <p:cTn id="75" dur="250" autoRev="1" fill="hold"/>
                                        <p:tgtEl>
                                          <p:spTgt spid="431113"/>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31110"/>
                                        </p:tgtEl>
                                        <p:attrNameLst>
                                          <p:attrName>style.visibility</p:attrName>
                                        </p:attrNameLst>
                                      </p:cBhvr>
                                      <p:to>
                                        <p:strVal val="visible"/>
                                      </p:to>
                                    </p:set>
                                  </p:childTnLst>
                                </p:cTn>
                              </p:par>
                              <p:par>
                                <p:cTn id="80" presetID="1" presetClass="exit" presetSubtype="0" fill="hold" grpId="2" nodeType="withEffect">
                                  <p:stCondLst>
                                    <p:cond delay="0"/>
                                  </p:stCondLst>
                                  <p:childTnLst>
                                    <p:set>
                                      <p:cBhvr>
                                        <p:cTn id="81" dur="1" fill="hold">
                                          <p:stCondLst>
                                            <p:cond delay="0"/>
                                          </p:stCondLst>
                                        </p:cTn>
                                        <p:tgtEl>
                                          <p:spTgt spid="431139"/>
                                        </p:tgtEl>
                                        <p:attrNameLst>
                                          <p:attrName>style.visibility</p:attrName>
                                        </p:attrNameLst>
                                      </p:cBhvr>
                                      <p:to>
                                        <p:strVal val="hidden"/>
                                      </p:to>
                                    </p:set>
                                  </p:childTnLst>
                                </p:cTn>
                              </p:par>
                              <p:par>
                                <p:cTn id="82" presetID="1" presetClass="entr" presetSubtype="0" fill="hold" grpId="0" nodeType="withEffect">
                                  <p:stCondLst>
                                    <p:cond delay="0"/>
                                  </p:stCondLst>
                                  <p:childTnLst>
                                    <p:set>
                                      <p:cBhvr>
                                        <p:cTn id="83" dur="1" fill="hold">
                                          <p:stCondLst>
                                            <p:cond delay="0"/>
                                          </p:stCondLst>
                                        </p:cTn>
                                        <p:tgtEl>
                                          <p:spTgt spid="43114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6" presetClass="emph" presetSubtype="0" fill="hold" grpId="2" nodeType="clickEffect">
                                  <p:stCondLst>
                                    <p:cond delay="0"/>
                                  </p:stCondLst>
                                  <p:childTnLst>
                                    <p:animEffect transition="out" filter="fade">
                                      <p:cBhvr>
                                        <p:cTn id="87" dur="500" tmFilter="0, 0; .2, .5; .8, .5; 1, 0"/>
                                        <p:tgtEl>
                                          <p:spTgt spid="431138"/>
                                        </p:tgtEl>
                                      </p:cBhvr>
                                    </p:animEffect>
                                    <p:animScale>
                                      <p:cBhvr>
                                        <p:cTn id="88" dur="250" autoRev="1" fill="hold"/>
                                        <p:tgtEl>
                                          <p:spTgt spid="431138"/>
                                        </p:tgtEl>
                                      </p:cBhvr>
                                      <p:by x="105000" y="105000"/>
                                    </p:animScale>
                                  </p:childTnLst>
                                </p:cTn>
                              </p:par>
                              <p:par>
                                <p:cTn id="89" presetID="26" presetClass="emph" presetSubtype="0" fill="hold" grpId="1" nodeType="withEffect">
                                  <p:stCondLst>
                                    <p:cond delay="0"/>
                                  </p:stCondLst>
                                  <p:childTnLst>
                                    <p:animEffect transition="out" filter="fade">
                                      <p:cBhvr>
                                        <p:cTn id="90" dur="500" tmFilter="0, 0; .2, .5; .8, .5; 1, 0"/>
                                        <p:tgtEl>
                                          <p:spTgt spid="431137"/>
                                        </p:tgtEl>
                                      </p:cBhvr>
                                    </p:animEffect>
                                    <p:animScale>
                                      <p:cBhvr>
                                        <p:cTn id="91" dur="250" autoRev="1" fill="hold"/>
                                        <p:tgtEl>
                                          <p:spTgt spid="431137"/>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431109"/>
                                        </p:tgtEl>
                                        <p:attrNameLst>
                                          <p:attrName>style.visibility</p:attrName>
                                        </p:attrNameLst>
                                      </p:cBhvr>
                                      <p:to>
                                        <p:strVal val="visible"/>
                                      </p:to>
                                    </p:set>
                                  </p:childTnLst>
                                </p:cTn>
                              </p:par>
                              <p:par>
                                <p:cTn id="96" presetID="1" presetClass="exit" presetSubtype="0" fill="hold" grpId="3" nodeType="withEffect">
                                  <p:stCondLst>
                                    <p:cond delay="0"/>
                                  </p:stCondLst>
                                  <p:childTnLst>
                                    <p:set>
                                      <p:cBhvr>
                                        <p:cTn id="97" dur="1" fill="hold">
                                          <p:stCondLst>
                                            <p:cond delay="0"/>
                                          </p:stCondLst>
                                        </p:cTn>
                                        <p:tgtEl>
                                          <p:spTgt spid="43113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6" presetClass="emph" presetSubtype="0" fill="hold" grpId="2" nodeType="clickEffect">
                                  <p:stCondLst>
                                    <p:cond delay="0"/>
                                  </p:stCondLst>
                                  <p:childTnLst>
                                    <p:animEffect transition="out" filter="fade">
                                      <p:cBhvr>
                                        <p:cTn id="101" dur="500" tmFilter="0, 0; .2, .5; .8, .5; 1, 0"/>
                                        <p:tgtEl>
                                          <p:spTgt spid="431113"/>
                                        </p:tgtEl>
                                      </p:cBhvr>
                                    </p:animEffect>
                                    <p:animScale>
                                      <p:cBhvr>
                                        <p:cTn id="102" dur="250" autoRev="1" fill="hold"/>
                                        <p:tgtEl>
                                          <p:spTgt spid="431113"/>
                                        </p:tgtEl>
                                      </p:cBhvr>
                                      <p:by x="105000" y="105000"/>
                                    </p:animScale>
                                  </p:childTnLst>
                                </p:cTn>
                              </p:par>
                              <p:par>
                                <p:cTn id="103" presetID="26" presetClass="emph" presetSubtype="0" fill="hold" grpId="2" nodeType="withEffect">
                                  <p:stCondLst>
                                    <p:cond delay="0"/>
                                  </p:stCondLst>
                                  <p:childTnLst>
                                    <p:animEffect transition="out" filter="fade">
                                      <p:cBhvr>
                                        <p:cTn id="104" dur="500" tmFilter="0, 0; .2, .5; .8, .5; 1, 0"/>
                                        <p:tgtEl>
                                          <p:spTgt spid="431137"/>
                                        </p:tgtEl>
                                      </p:cBhvr>
                                    </p:animEffect>
                                    <p:animScale>
                                      <p:cBhvr>
                                        <p:cTn id="105" dur="250" autoRev="1" fill="hold"/>
                                        <p:tgtEl>
                                          <p:spTgt spid="43113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31108"/>
                                        </p:tgtEl>
                                        <p:attrNameLst>
                                          <p:attrName>style.visibility</p:attrName>
                                        </p:attrNameLst>
                                      </p:cBhvr>
                                      <p:to>
                                        <p:strVal val="visible"/>
                                      </p:to>
                                    </p:set>
                                  </p:childTnLst>
                                </p:cTn>
                              </p:par>
                              <p:par>
                                <p:cTn id="110" presetID="1" presetClass="exit" presetSubtype="0" fill="hold" grpId="3" nodeType="withEffect">
                                  <p:stCondLst>
                                    <p:cond delay="0"/>
                                  </p:stCondLst>
                                  <p:childTnLst>
                                    <p:set>
                                      <p:cBhvr>
                                        <p:cTn id="111" dur="1" fill="hold">
                                          <p:stCondLst>
                                            <p:cond delay="0"/>
                                          </p:stCondLst>
                                        </p:cTn>
                                        <p:tgtEl>
                                          <p:spTgt spid="431137"/>
                                        </p:tgtEl>
                                        <p:attrNameLst>
                                          <p:attrName>style.visibility</p:attrName>
                                        </p:attrNameLst>
                                      </p:cBhvr>
                                      <p:to>
                                        <p:strVal val="hidden"/>
                                      </p:to>
                                    </p:set>
                                  </p:childTnLst>
                                </p:cTn>
                              </p:par>
                              <p:par>
                                <p:cTn id="112" presetID="1" presetClass="exit" presetSubtype="0" fill="hold" grpId="3" nodeType="withEffect">
                                  <p:stCondLst>
                                    <p:cond delay="0"/>
                                  </p:stCondLst>
                                  <p:childTnLst>
                                    <p:set>
                                      <p:cBhvr>
                                        <p:cTn id="113" dur="1" fill="hold">
                                          <p:stCondLst>
                                            <p:cond delay="0"/>
                                          </p:stCondLst>
                                        </p:cTn>
                                        <p:tgtEl>
                                          <p:spTgt spid="431113"/>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431131"/>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431132"/>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31140"/>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3" nodeType="clickEffect">
                                  <p:stCondLst>
                                    <p:cond delay="0"/>
                                  </p:stCondLst>
                                  <p:childTnLst>
                                    <p:set>
                                      <p:cBhvr>
                                        <p:cTn id="127" dur="1" fill="hold">
                                          <p:stCondLst>
                                            <p:cond delay="0"/>
                                          </p:stCondLst>
                                        </p:cTn>
                                        <p:tgtEl>
                                          <p:spTgt spid="431134"/>
                                        </p:tgtEl>
                                        <p:attrNameLst>
                                          <p:attrName>style.visibility</p:attrName>
                                        </p:attrNameLst>
                                      </p:cBhvr>
                                      <p:to>
                                        <p:strVal val="visible"/>
                                      </p:to>
                                    </p:set>
                                  </p:childTnLst>
                                </p:cTn>
                              </p:par>
                              <p:par>
                                <p:cTn id="128" presetID="1" presetClass="entr" presetSubtype="0" fill="hold" grpId="5" nodeType="withEffect">
                                  <p:stCondLst>
                                    <p:cond delay="0"/>
                                  </p:stCondLst>
                                  <p:childTnLst>
                                    <p:set>
                                      <p:cBhvr>
                                        <p:cTn id="129" dur="1" fill="hold">
                                          <p:stCondLst>
                                            <p:cond delay="0"/>
                                          </p:stCondLst>
                                        </p:cTn>
                                        <p:tgtEl>
                                          <p:spTgt spid="431135"/>
                                        </p:tgtEl>
                                        <p:attrNameLst>
                                          <p:attrName>style.visibility</p:attrName>
                                        </p:attrNameLst>
                                      </p:cBhvr>
                                      <p:to>
                                        <p:strVal val="visible"/>
                                      </p:to>
                                    </p:set>
                                  </p:childTnLst>
                                </p:cTn>
                              </p:par>
                              <p:par>
                                <p:cTn id="130" presetID="1" presetClass="entr" presetSubtype="0" fill="hold" grpId="3" nodeType="withEffect">
                                  <p:stCondLst>
                                    <p:cond delay="0"/>
                                  </p:stCondLst>
                                  <p:childTnLst>
                                    <p:set>
                                      <p:cBhvr>
                                        <p:cTn id="131" dur="1" fill="hold">
                                          <p:stCondLst>
                                            <p:cond delay="0"/>
                                          </p:stCondLst>
                                        </p:cTn>
                                        <p:tgtEl>
                                          <p:spTgt spid="431136"/>
                                        </p:tgtEl>
                                        <p:attrNameLst>
                                          <p:attrName>style.visibility</p:attrName>
                                        </p:attrNameLst>
                                      </p:cBhvr>
                                      <p:to>
                                        <p:strVal val="visible"/>
                                      </p:to>
                                    </p:set>
                                  </p:childTnLst>
                                </p:cTn>
                              </p:par>
                              <p:par>
                                <p:cTn id="132" presetID="1" presetClass="entr" presetSubtype="0" fill="hold" grpId="4" nodeType="withEffect">
                                  <p:stCondLst>
                                    <p:cond delay="0"/>
                                  </p:stCondLst>
                                  <p:childTnLst>
                                    <p:set>
                                      <p:cBhvr>
                                        <p:cTn id="133" dur="1" fill="hold">
                                          <p:stCondLst>
                                            <p:cond delay="0"/>
                                          </p:stCondLst>
                                        </p:cTn>
                                        <p:tgtEl>
                                          <p:spTgt spid="431113"/>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431116"/>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431114"/>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431115"/>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431142"/>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4" nodeType="clickEffect">
                                  <p:stCondLst>
                                    <p:cond delay="0"/>
                                  </p:stCondLst>
                                  <p:childTnLst>
                                    <p:set>
                                      <p:cBhvr>
                                        <p:cTn id="147" dur="1" fill="hold">
                                          <p:stCondLst>
                                            <p:cond delay="0"/>
                                          </p:stCondLst>
                                        </p:cTn>
                                        <p:tgtEl>
                                          <p:spTgt spid="431136"/>
                                        </p:tgtEl>
                                        <p:attrNameLst>
                                          <p:attrName>style.visibility</p:attrName>
                                        </p:attrNameLst>
                                      </p:cBhvr>
                                      <p:to>
                                        <p:strVal val="hidden"/>
                                      </p:to>
                                    </p:set>
                                  </p:childTnLst>
                                </p:cTn>
                              </p:par>
                              <p:par>
                                <p:cTn id="148" presetID="1" presetClass="exit" presetSubtype="0" fill="hold" grpId="6" nodeType="withEffect">
                                  <p:stCondLst>
                                    <p:cond delay="0"/>
                                  </p:stCondLst>
                                  <p:childTnLst>
                                    <p:set>
                                      <p:cBhvr>
                                        <p:cTn id="149" dur="1" fill="hold">
                                          <p:stCondLst>
                                            <p:cond delay="0"/>
                                          </p:stCondLst>
                                        </p:cTn>
                                        <p:tgtEl>
                                          <p:spTgt spid="431135"/>
                                        </p:tgtEl>
                                        <p:attrNameLst>
                                          <p:attrName>style.visibility</p:attrName>
                                        </p:attrNameLst>
                                      </p:cBhvr>
                                      <p:to>
                                        <p:strVal val="hidden"/>
                                      </p:to>
                                    </p:set>
                                  </p:childTnLst>
                                </p:cTn>
                              </p:par>
                              <p:par>
                                <p:cTn id="150" presetID="1" presetClass="exit" presetSubtype="0" fill="hold" grpId="5" nodeType="withEffect">
                                  <p:stCondLst>
                                    <p:cond delay="0"/>
                                  </p:stCondLst>
                                  <p:childTnLst>
                                    <p:set>
                                      <p:cBhvr>
                                        <p:cTn id="151" dur="1" fill="hold">
                                          <p:stCondLst>
                                            <p:cond delay="0"/>
                                          </p:stCondLst>
                                        </p:cTn>
                                        <p:tgtEl>
                                          <p:spTgt spid="431113"/>
                                        </p:tgtEl>
                                        <p:attrNameLst>
                                          <p:attrName>style.visibility</p:attrName>
                                        </p:attrNameLst>
                                      </p:cBhvr>
                                      <p:to>
                                        <p:strVal val="hidden"/>
                                      </p:to>
                                    </p:set>
                                  </p:childTnLst>
                                </p:cTn>
                              </p:par>
                              <p:par>
                                <p:cTn id="152" presetID="1" presetClass="exit" presetSubtype="0" fill="hold" grpId="4" nodeType="withEffect">
                                  <p:stCondLst>
                                    <p:cond delay="0"/>
                                  </p:stCondLst>
                                  <p:childTnLst>
                                    <p:set>
                                      <p:cBhvr>
                                        <p:cTn id="153" dur="1" fill="hold">
                                          <p:stCondLst>
                                            <p:cond delay="0"/>
                                          </p:stCondLst>
                                        </p:cTn>
                                        <p:tgtEl>
                                          <p:spTgt spid="431134"/>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431140"/>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431133"/>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431143">
                                            <p:txEl>
                                              <p:pRg st="0" end="0"/>
                                            </p:txEl>
                                          </p:spTgt>
                                        </p:tgtEl>
                                        <p:attrNameLst>
                                          <p:attrName>style.visibility</p:attrName>
                                        </p:attrNameLst>
                                      </p:cBhvr>
                                      <p:to>
                                        <p:strVal val="visible"/>
                                      </p:to>
                                    </p:set>
                                  </p:childTnLst>
                                </p:cTn>
                              </p:par>
                              <p:par>
                                <p:cTn id="162" presetID="1" presetClass="entr" presetSubtype="0" fill="hold" nodeType="withEffect">
                                  <p:stCondLst>
                                    <p:cond delay="0"/>
                                  </p:stCondLst>
                                  <p:childTnLst>
                                    <p:set>
                                      <p:cBhvr>
                                        <p:cTn id="163" dur="1" fill="hold">
                                          <p:stCondLst>
                                            <p:cond delay="0"/>
                                          </p:stCondLst>
                                        </p:cTn>
                                        <p:tgtEl>
                                          <p:spTgt spid="4311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8" grpId="0" animBg="1"/>
      <p:bldP spid="431109" grpId="0" animBg="1"/>
      <p:bldP spid="431110" grpId="0" animBg="1"/>
      <p:bldP spid="431111" grpId="0" animBg="1"/>
      <p:bldP spid="431112" grpId="0" animBg="1"/>
      <p:bldP spid="431113" grpId="0" animBg="1"/>
      <p:bldP spid="431113" grpId="1" animBg="1"/>
      <p:bldP spid="431113" grpId="2" animBg="1"/>
      <p:bldP spid="431113" grpId="3" animBg="1"/>
      <p:bldP spid="431113" grpId="4" animBg="1"/>
      <p:bldP spid="431113" grpId="5" animBg="1"/>
      <p:bldP spid="431114" grpId="0" animBg="1"/>
      <p:bldP spid="431115" grpId="0" animBg="1"/>
      <p:bldP spid="431116" grpId="0" animBg="1"/>
      <p:bldP spid="431131" grpId="0" animBg="1"/>
      <p:bldP spid="431133" grpId="0" animBg="1"/>
      <p:bldP spid="431134" grpId="0" animBg="1"/>
      <p:bldP spid="431134" grpId="1" animBg="1"/>
      <p:bldP spid="431134" grpId="2" animBg="1"/>
      <p:bldP spid="431134" grpId="3" animBg="1"/>
      <p:bldP spid="431134" grpId="4" animBg="1"/>
      <p:bldP spid="431135" grpId="0" animBg="1"/>
      <p:bldP spid="431135" grpId="1" animBg="1"/>
      <p:bldP spid="431135" grpId="2" animBg="1"/>
      <p:bldP spid="431135" grpId="3" animBg="1"/>
      <p:bldP spid="431135" grpId="4" animBg="1"/>
      <p:bldP spid="431135" grpId="5" animBg="1"/>
      <p:bldP spid="431135" grpId="6" animBg="1"/>
      <p:bldP spid="431136" grpId="0" animBg="1"/>
      <p:bldP spid="431136" grpId="1" animBg="1"/>
      <p:bldP spid="431136" grpId="2" animBg="1"/>
      <p:bldP spid="431136" grpId="3" animBg="1"/>
      <p:bldP spid="431136" grpId="4" animBg="1"/>
      <p:bldP spid="431137" grpId="0" animBg="1"/>
      <p:bldP spid="431137" grpId="1" animBg="1"/>
      <p:bldP spid="431137" grpId="2" animBg="1"/>
      <p:bldP spid="431137" grpId="3" animBg="1"/>
      <p:bldP spid="431138" grpId="0" animBg="1"/>
      <p:bldP spid="431138" grpId="1" animBg="1"/>
      <p:bldP spid="431138" grpId="2" animBg="1"/>
      <p:bldP spid="431138" grpId="3" animBg="1"/>
      <p:bldP spid="431139" grpId="0" animBg="1"/>
      <p:bldP spid="431139" grpId="1" animBg="1"/>
      <p:bldP spid="431139" grpId="2" animBg="1"/>
      <p:bldP spid="431140" grpId="0" animBg="1"/>
      <p:bldP spid="431140" grpId="1" animBg="1"/>
      <p:bldP spid="431141" grpId="0" animBg="1"/>
      <p:bldP spid="43114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lide Number Placeholder 4"/>
          <p:cNvSpPr>
            <a:spLocks noGrp="1"/>
          </p:cNvSpPr>
          <p:nvPr>
            <p:ph type="sldNum" sz="quarter" idx="10"/>
          </p:nvPr>
        </p:nvSpPr>
        <p:spPr/>
        <p:txBody>
          <a:bodyPr/>
          <a:lstStyle/>
          <a:p>
            <a:fld id="{680B4EE1-89C6-4EAD-BF2A-48186CA1F90E}" type="slidenum">
              <a:rPr lang="en-US" altLang="ko-KR"/>
              <a:pPr/>
              <a:t>56</a:t>
            </a:fld>
            <a:endParaRPr lang="en-US" altLang="ko-KR"/>
          </a:p>
        </p:txBody>
      </p:sp>
      <p:sp>
        <p:nvSpPr>
          <p:cNvPr id="127" name="Date Placeholder 5"/>
          <p:cNvSpPr>
            <a:spLocks noGrp="1"/>
          </p:cNvSpPr>
          <p:nvPr>
            <p:ph type="dt" sz="half" idx="11"/>
          </p:nvPr>
        </p:nvSpPr>
        <p:spPr/>
        <p:txBody>
          <a:bodyPr/>
          <a:lstStyle/>
          <a:p>
            <a:r>
              <a:rPr lang="en-US"/>
              <a:t>Tutorial: ICDM 2008</a:t>
            </a:r>
            <a:endParaRPr lang="en-US" altLang="ko-KR"/>
          </a:p>
        </p:txBody>
      </p:sp>
      <p:sp>
        <p:nvSpPr>
          <p:cNvPr id="128" name="Footer Placeholder 6"/>
          <p:cNvSpPr>
            <a:spLocks noGrp="1"/>
          </p:cNvSpPr>
          <p:nvPr>
            <p:ph type="ftr" sz="quarter" idx="12"/>
          </p:nvPr>
        </p:nvSpPr>
        <p:spPr/>
        <p:txBody>
          <a:bodyPr/>
          <a:lstStyle/>
          <a:p>
            <a:r>
              <a:rPr lang="en-US" altLang="ko-KR"/>
              <a:t>Mohamed F. Mokbel</a:t>
            </a:r>
          </a:p>
        </p:txBody>
      </p:sp>
      <p:grpSp>
        <p:nvGrpSpPr>
          <p:cNvPr id="295043" name="Group 131"/>
          <p:cNvGrpSpPr>
            <a:grpSpLocks/>
          </p:cNvGrpSpPr>
          <p:nvPr/>
        </p:nvGrpSpPr>
        <p:grpSpPr bwMode="auto">
          <a:xfrm>
            <a:off x="5072063" y="1497013"/>
            <a:ext cx="3352800" cy="3352800"/>
            <a:chOff x="3168" y="1056"/>
            <a:chExt cx="2112" cy="2112"/>
          </a:xfrm>
        </p:grpSpPr>
        <p:sp>
          <p:nvSpPr>
            <p:cNvPr id="294918" name="Rectangle 6"/>
            <p:cNvSpPr>
              <a:spLocks noChangeArrowheads="1"/>
            </p:cNvSpPr>
            <p:nvPr/>
          </p:nvSpPr>
          <p:spPr bwMode="auto">
            <a:xfrm>
              <a:off x="3696"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19" name="Rectangle 7"/>
            <p:cNvSpPr>
              <a:spLocks noChangeArrowheads="1"/>
            </p:cNvSpPr>
            <p:nvPr/>
          </p:nvSpPr>
          <p:spPr bwMode="auto">
            <a:xfrm>
              <a:off x="4224"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20" name="Rectangle 8"/>
            <p:cNvSpPr>
              <a:spLocks noChangeArrowheads="1"/>
            </p:cNvSpPr>
            <p:nvPr/>
          </p:nvSpPr>
          <p:spPr bwMode="auto">
            <a:xfrm>
              <a:off x="4752"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21" name="Rectangle 9"/>
            <p:cNvSpPr>
              <a:spLocks noChangeArrowheads="1"/>
            </p:cNvSpPr>
            <p:nvPr/>
          </p:nvSpPr>
          <p:spPr bwMode="auto">
            <a:xfrm>
              <a:off x="3168"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22" name="Rectangle 10"/>
            <p:cNvSpPr>
              <a:spLocks noChangeArrowheads="1"/>
            </p:cNvSpPr>
            <p:nvPr/>
          </p:nvSpPr>
          <p:spPr bwMode="auto">
            <a:xfrm>
              <a:off x="3696"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23" name="Rectangle 11"/>
            <p:cNvSpPr>
              <a:spLocks noChangeArrowheads="1"/>
            </p:cNvSpPr>
            <p:nvPr/>
          </p:nvSpPr>
          <p:spPr bwMode="auto">
            <a:xfrm>
              <a:off x="4224"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24" name="Rectangle 12"/>
            <p:cNvSpPr>
              <a:spLocks noChangeArrowheads="1"/>
            </p:cNvSpPr>
            <p:nvPr/>
          </p:nvSpPr>
          <p:spPr bwMode="auto">
            <a:xfrm>
              <a:off x="4752"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25" name="Rectangle 13"/>
            <p:cNvSpPr>
              <a:spLocks noChangeArrowheads="1"/>
            </p:cNvSpPr>
            <p:nvPr/>
          </p:nvSpPr>
          <p:spPr bwMode="auto">
            <a:xfrm>
              <a:off x="3168"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26" name="Rectangle 14"/>
            <p:cNvSpPr>
              <a:spLocks noChangeArrowheads="1"/>
            </p:cNvSpPr>
            <p:nvPr/>
          </p:nvSpPr>
          <p:spPr bwMode="auto">
            <a:xfrm>
              <a:off x="3696"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27" name="Rectangle 15"/>
            <p:cNvSpPr>
              <a:spLocks noChangeArrowheads="1"/>
            </p:cNvSpPr>
            <p:nvPr/>
          </p:nvSpPr>
          <p:spPr bwMode="auto">
            <a:xfrm>
              <a:off x="4224"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28" name="Rectangle 16"/>
            <p:cNvSpPr>
              <a:spLocks noChangeArrowheads="1"/>
            </p:cNvSpPr>
            <p:nvPr/>
          </p:nvSpPr>
          <p:spPr bwMode="auto">
            <a:xfrm>
              <a:off x="4752"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29" name="Rectangle 17"/>
            <p:cNvSpPr>
              <a:spLocks noChangeArrowheads="1"/>
            </p:cNvSpPr>
            <p:nvPr/>
          </p:nvSpPr>
          <p:spPr bwMode="auto">
            <a:xfrm>
              <a:off x="3168"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30" name="Rectangle 18"/>
            <p:cNvSpPr>
              <a:spLocks noChangeArrowheads="1"/>
            </p:cNvSpPr>
            <p:nvPr/>
          </p:nvSpPr>
          <p:spPr bwMode="auto">
            <a:xfrm>
              <a:off x="3696"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31" name="Rectangle 19"/>
            <p:cNvSpPr>
              <a:spLocks noChangeArrowheads="1"/>
            </p:cNvSpPr>
            <p:nvPr/>
          </p:nvSpPr>
          <p:spPr bwMode="auto">
            <a:xfrm>
              <a:off x="4224"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294932" name="Rectangle 20"/>
            <p:cNvSpPr>
              <a:spLocks noChangeArrowheads="1"/>
            </p:cNvSpPr>
            <p:nvPr/>
          </p:nvSpPr>
          <p:spPr bwMode="auto">
            <a:xfrm>
              <a:off x="4752" y="1056"/>
              <a:ext cx="528" cy="528"/>
            </a:xfrm>
            <a:prstGeom prst="rect">
              <a:avLst/>
            </a:prstGeom>
            <a:noFill/>
            <a:ln w="9525">
              <a:solidFill>
                <a:srgbClr val="C0C0C0"/>
              </a:solidFill>
              <a:miter lim="800000"/>
              <a:headEnd/>
              <a:tailEnd/>
            </a:ln>
            <a:effectLst/>
          </p:spPr>
          <p:txBody>
            <a:bodyPr wrap="none" anchor="ctr"/>
            <a:lstStyle/>
            <a:p>
              <a:endParaRPr lang="en-US"/>
            </a:p>
          </p:txBody>
        </p:sp>
      </p:grpSp>
      <p:sp>
        <p:nvSpPr>
          <p:cNvPr id="294914" name="Rectangle 2"/>
          <p:cNvSpPr>
            <a:spLocks noGrp="1" noChangeArrowheads="1"/>
          </p:cNvSpPr>
          <p:nvPr>
            <p:ph type="title"/>
          </p:nvPr>
        </p:nvSpPr>
        <p:spPr>
          <a:xfrm>
            <a:off x="461963" y="165100"/>
            <a:ext cx="7010400" cy="762000"/>
          </a:xfrm>
        </p:spPr>
        <p:txBody>
          <a:bodyPr/>
          <a:lstStyle/>
          <a:p>
            <a:r>
              <a:rPr lang="en-US" sz="2800" dirty="0" smtClean="0"/>
              <a:t>Third Trusted </a:t>
            </a:r>
            <a:r>
              <a:rPr lang="en-US" sz="2800" dirty="0"/>
              <a:t>Party Architecture:</a:t>
            </a:r>
            <a:br>
              <a:rPr lang="en-US" sz="2800" dirty="0"/>
            </a:br>
            <a:r>
              <a:rPr lang="en-US" sz="2400" dirty="0">
                <a:solidFill>
                  <a:schemeClr val="hlink"/>
                </a:solidFill>
              </a:rPr>
              <a:t>Hilbert k-</a:t>
            </a:r>
            <a:r>
              <a:rPr lang="en-US" sz="2400" dirty="0" err="1">
                <a:solidFill>
                  <a:schemeClr val="hlink"/>
                </a:solidFill>
              </a:rPr>
              <a:t>Anonymizing</a:t>
            </a:r>
            <a:endParaRPr lang="en-US" sz="2400" dirty="0">
              <a:solidFill>
                <a:schemeClr val="hlink"/>
              </a:solidFill>
            </a:endParaRPr>
          </a:p>
        </p:txBody>
      </p:sp>
      <p:sp>
        <p:nvSpPr>
          <p:cNvPr id="294915" name="Rectangle 3"/>
          <p:cNvSpPr>
            <a:spLocks noGrp="1" noChangeArrowheads="1"/>
          </p:cNvSpPr>
          <p:nvPr>
            <p:ph type="body" sz="half" idx="1"/>
          </p:nvPr>
        </p:nvSpPr>
        <p:spPr>
          <a:xfrm>
            <a:off x="-36513" y="1123950"/>
            <a:ext cx="4768851" cy="5300663"/>
          </a:xfrm>
        </p:spPr>
        <p:txBody>
          <a:bodyPr/>
          <a:lstStyle/>
          <a:p>
            <a:pPr>
              <a:buFont typeface="Wingdings" pitchFamily="2" charset="2"/>
              <a:buChar char="n"/>
            </a:pPr>
            <a:r>
              <a:rPr lang="en-US" b="0"/>
              <a:t>All user locations are sorted based on their Hilbert order</a:t>
            </a:r>
          </a:p>
          <a:p>
            <a:pPr>
              <a:buFont typeface="Wingdings" pitchFamily="2" charset="2"/>
              <a:buChar char="n"/>
            </a:pPr>
            <a:endParaRPr lang="en-US" sz="1200" b="0"/>
          </a:p>
          <a:p>
            <a:pPr>
              <a:buFont typeface="Wingdings" pitchFamily="2" charset="2"/>
              <a:buChar char="n"/>
            </a:pPr>
            <a:r>
              <a:rPr lang="en-US" b="0"/>
              <a:t>To anonymize  a user, we compute </a:t>
            </a:r>
            <a:r>
              <a:rPr lang="en-US" b="0" i="1">
                <a:solidFill>
                  <a:srgbClr val="A50021"/>
                </a:solidFill>
              </a:rPr>
              <a:t>start</a:t>
            </a:r>
            <a:r>
              <a:rPr lang="en-US" b="0"/>
              <a:t> and </a:t>
            </a:r>
            <a:r>
              <a:rPr lang="en-US" b="0" i="1">
                <a:solidFill>
                  <a:srgbClr val="A50021"/>
                </a:solidFill>
              </a:rPr>
              <a:t>end</a:t>
            </a:r>
            <a:r>
              <a:rPr lang="en-US" b="0"/>
              <a:t> values as:</a:t>
            </a:r>
          </a:p>
          <a:p>
            <a:pPr lvl="1">
              <a:buFont typeface="Wingdings" pitchFamily="2" charset="2"/>
              <a:buChar char="n"/>
            </a:pPr>
            <a:r>
              <a:rPr lang="en-US" i="1">
                <a:solidFill>
                  <a:srgbClr val="A50021"/>
                </a:solidFill>
              </a:rPr>
              <a:t>start</a:t>
            </a:r>
            <a:r>
              <a:rPr lang="en-US">
                <a:solidFill>
                  <a:srgbClr val="A50021"/>
                </a:solidFill>
              </a:rPr>
              <a:t> = </a:t>
            </a:r>
            <a:r>
              <a:rPr lang="en-US" i="1">
                <a:solidFill>
                  <a:srgbClr val="A50021"/>
                </a:solidFill>
              </a:rPr>
              <a:t>rank</a:t>
            </a:r>
            <a:r>
              <a:rPr lang="en-US" i="1" baseline="-25000">
                <a:solidFill>
                  <a:srgbClr val="A50021"/>
                </a:solidFill>
              </a:rPr>
              <a:t>u </a:t>
            </a:r>
            <a:r>
              <a:rPr lang="en-US">
                <a:solidFill>
                  <a:srgbClr val="A50021"/>
                </a:solidFill>
              </a:rPr>
              <a:t>- (</a:t>
            </a:r>
            <a:r>
              <a:rPr lang="en-US" i="1">
                <a:solidFill>
                  <a:srgbClr val="A50021"/>
                </a:solidFill>
              </a:rPr>
              <a:t>rank</a:t>
            </a:r>
            <a:r>
              <a:rPr lang="en-US" i="1" baseline="-25000">
                <a:solidFill>
                  <a:srgbClr val="A50021"/>
                </a:solidFill>
              </a:rPr>
              <a:t>u</a:t>
            </a:r>
            <a:r>
              <a:rPr lang="en-US">
                <a:solidFill>
                  <a:srgbClr val="A50021"/>
                </a:solidFill>
              </a:rPr>
              <a:t> mod </a:t>
            </a:r>
            <a:r>
              <a:rPr lang="en-US" i="1">
                <a:solidFill>
                  <a:srgbClr val="A50021"/>
                </a:solidFill>
              </a:rPr>
              <a:t>k</a:t>
            </a:r>
            <a:r>
              <a:rPr lang="en-US" i="1" baseline="-25000">
                <a:solidFill>
                  <a:srgbClr val="A50021"/>
                </a:solidFill>
              </a:rPr>
              <a:t>u</a:t>
            </a:r>
            <a:r>
              <a:rPr lang="en-US">
                <a:solidFill>
                  <a:srgbClr val="A50021"/>
                </a:solidFill>
              </a:rPr>
              <a:t>)</a:t>
            </a:r>
          </a:p>
          <a:p>
            <a:pPr lvl="1">
              <a:buFont typeface="Wingdings" pitchFamily="2" charset="2"/>
              <a:buChar char="n"/>
            </a:pPr>
            <a:r>
              <a:rPr lang="en-US" i="1">
                <a:solidFill>
                  <a:srgbClr val="A50021"/>
                </a:solidFill>
              </a:rPr>
              <a:t>end</a:t>
            </a:r>
            <a:r>
              <a:rPr lang="en-US">
                <a:solidFill>
                  <a:srgbClr val="A50021"/>
                </a:solidFill>
              </a:rPr>
              <a:t> = </a:t>
            </a:r>
            <a:r>
              <a:rPr lang="en-US" i="1">
                <a:solidFill>
                  <a:srgbClr val="A50021"/>
                </a:solidFill>
              </a:rPr>
              <a:t>start</a:t>
            </a:r>
            <a:r>
              <a:rPr lang="en-US">
                <a:solidFill>
                  <a:srgbClr val="A50021"/>
                </a:solidFill>
              </a:rPr>
              <a:t> + </a:t>
            </a:r>
            <a:r>
              <a:rPr lang="en-US" i="1">
                <a:solidFill>
                  <a:srgbClr val="A50021"/>
                </a:solidFill>
              </a:rPr>
              <a:t>k</a:t>
            </a:r>
            <a:r>
              <a:rPr lang="en-US" i="1" baseline="-25000">
                <a:solidFill>
                  <a:srgbClr val="A50021"/>
                </a:solidFill>
              </a:rPr>
              <a:t>u</a:t>
            </a:r>
            <a:r>
              <a:rPr lang="en-US">
                <a:solidFill>
                  <a:srgbClr val="A50021"/>
                </a:solidFill>
              </a:rPr>
              <a:t> – 1</a:t>
            </a:r>
          </a:p>
          <a:p>
            <a:pPr lvl="1">
              <a:buFont typeface="Wingdings" pitchFamily="2" charset="2"/>
              <a:buChar char="n"/>
            </a:pPr>
            <a:endParaRPr lang="en-US" sz="1200">
              <a:solidFill>
                <a:srgbClr val="A50021"/>
              </a:solidFill>
            </a:endParaRPr>
          </a:p>
          <a:p>
            <a:pPr>
              <a:buFont typeface="Wingdings" pitchFamily="2" charset="2"/>
              <a:buChar char="n"/>
            </a:pPr>
            <a:r>
              <a:rPr lang="en-US" b="0"/>
              <a:t>A cloaked spatial region is an MBR of all users within the range (from </a:t>
            </a:r>
            <a:r>
              <a:rPr lang="en-US" b="0" i="1">
                <a:solidFill>
                  <a:srgbClr val="A50021"/>
                </a:solidFill>
              </a:rPr>
              <a:t>start</a:t>
            </a:r>
            <a:r>
              <a:rPr lang="en-US" b="0">
                <a:solidFill>
                  <a:srgbClr val="A50021"/>
                </a:solidFill>
              </a:rPr>
              <a:t> </a:t>
            </a:r>
            <a:r>
              <a:rPr lang="en-US" b="0"/>
              <a:t>to </a:t>
            </a:r>
            <a:r>
              <a:rPr lang="en-US" b="0" i="1">
                <a:solidFill>
                  <a:srgbClr val="A50021"/>
                </a:solidFill>
              </a:rPr>
              <a:t>end</a:t>
            </a:r>
            <a:r>
              <a:rPr lang="en-US" b="0"/>
              <a:t>).</a:t>
            </a:r>
          </a:p>
          <a:p>
            <a:pPr>
              <a:buFont typeface="Wingdings" pitchFamily="2" charset="2"/>
              <a:buChar char="n"/>
            </a:pPr>
            <a:endParaRPr lang="en-US" sz="1200" b="0"/>
          </a:p>
          <a:p>
            <a:pPr>
              <a:buFont typeface="Wingdings" pitchFamily="2" charset="2"/>
              <a:buChar char="n"/>
            </a:pPr>
            <a:r>
              <a:rPr lang="en-US" b="0"/>
              <a:t>The main idea is that it is always the case that </a:t>
            </a:r>
            <a:r>
              <a:rPr lang="en-US" b="0" i="1">
                <a:solidFill>
                  <a:srgbClr val="A50021"/>
                </a:solidFill>
              </a:rPr>
              <a:t>k</a:t>
            </a:r>
            <a:r>
              <a:rPr lang="en-US" b="0" i="1" baseline="-25000">
                <a:solidFill>
                  <a:srgbClr val="A50021"/>
                </a:solidFill>
              </a:rPr>
              <a:t>u</a:t>
            </a:r>
            <a:r>
              <a:rPr lang="en-US" b="0" i="1">
                <a:solidFill>
                  <a:srgbClr val="A50021"/>
                </a:solidFill>
              </a:rPr>
              <a:t> </a:t>
            </a:r>
            <a:r>
              <a:rPr lang="en-US" b="0"/>
              <a:t>users would have the sane </a:t>
            </a:r>
            <a:r>
              <a:rPr lang="en-US" b="0" i="1">
                <a:solidFill>
                  <a:srgbClr val="A50021"/>
                </a:solidFill>
              </a:rPr>
              <a:t>[start,end]</a:t>
            </a:r>
            <a:r>
              <a:rPr lang="en-US" b="0"/>
              <a:t> interval</a:t>
            </a:r>
            <a:endParaRPr lang="en-US" b="0" baseline="-25000"/>
          </a:p>
          <a:p>
            <a:pPr>
              <a:buFont typeface="Wingdings" pitchFamily="2" charset="2"/>
              <a:buChar char="n"/>
            </a:pPr>
            <a:endParaRPr lang="en-US" sz="1200" b="0"/>
          </a:p>
        </p:txBody>
      </p:sp>
      <p:sp>
        <p:nvSpPr>
          <p:cNvPr id="294933" name="Line 21"/>
          <p:cNvSpPr>
            <a:spLocks noChangeShapeType="1"/>
          </p:cNvSpPr>
          <p:nvPr/>
        </p:nvSpPr>
        <p:spPr bwMode="auto">
          <a:xfrm rot="16200000" flipH="1">
            <a:off x="3320257" y="3096419"/>
            <a:ext cx="3505200" cy="1587"/>
          </a:xfrm>
          <a:prstGeom prst="line">
            <a:avLst/>
          </a:prstGeom>
          <a:noFill/>
          <a:ln w="38100">
            <a:solidFill>
              <a:srgbClr val="990033"/>
            </a:solidFill>
            <a:round/>
            <a:headEnd type="stealth" w="lg" len="lg"/>
            <a:tailEnd/>
          </a:ln>
          <a:effectLst/>
        </p:spPr>
        <p:txBody>
          <a:bodyPr/>
          <a:lstStyle/>
          <a:p>
            <a:endParaRPr lang="en-US"/>
          </a:p>
        </p:txBody>
      </p:sp>
      <p:sp>
        <p:nvSpPr>
          <p:cNvPr id="294937" name="Line 25"/>
          <p:cNvSpPr>
            <a:spLocks noChangeShapeType="1"/>
          </p:cNvSpPr>
          <p:nvPr/>
        </p:nvSpPr>
        <p:spPr bwMode="auto">
          <a:xfrm flipV="1">
            <a:off x="6367463" y="3554413"/>
            <a:ext cx="0" cy="914400"/>
          </a:xfrm>
          <a:prstGeom prst="line">
            <a:avLst/>
          </a:prstGeom>
          <a:noFill/>
          <a:ln w="31750">
            <a:solidFill>
              <a:srgbClr val="FFCC00"/>
            </a:solidFill>
            <a:round/>
            <a:headEnd/>
            <a:tailEnd/>
          </a:ln>
          <a:effectLst/>
        </p:spPr>
        <p:txBody>
          <a:bodyPr/>
          <a:lstStyle/>
          <a:p>
            <a:endParaRPr lang="en-US"/>
          </a:p>
        </p:txBody>
      </p:sp>
      <p:sp>
        <p:nvSpPr>
          <p:cNvPr id="294938" name="Line 26"/>
          <p:cNvSpPr>
            <a:spLocks noChangeShapeType="1"/>
          </p:cNvSpPr>
          <p:nvPr/>
        </p:nvSpPr>
        <p:spPr bwMode="auto">
          <a:xfrm flipH="1">
            <a:off x="5453063" y="3554413"/>
            <a:ext cx="914400" cy="0"/>
          </a:xfrm>
          <a:prstGeom prst="line">
            <a:avLst/>
          </a:prstGeom>
          <a:noFill/>
          <a:ln w="31750">
            <a:solidFill>
              <a:srgbClr val="FFCC00"/>
            </a:solidFill>
            <a:round/>
            <a:headEnd/>
            <a:tailEnd/>
          </a:ln>
          <a:effectLst/>
        </p:spPr>
        <p:txBody>
          <a:bodyPr/>
          <a:lstStyle/>
          <a:p>
            <a:endParaRPr lang="en-US"/>
          </a:p>
        </p:txBody>
      </p:sp>
      <p:sp>
        <p:nvSpPr>
          <p:cNvPr id="294940" name="Line 28"/>
          <p:cNvSpPr>
            <a:spLocks noChangeShapeType="1"/>
          </p:cNvSpPr>
          <p:nvPr/>
        </p:nvSpPr>
        <p:spPr bwMode="auto">
          <a:xfrm rot="10800000">
            <a:off x="7129463" y="3554413"/>
            <a:ext cx="914400" cy="0"/>
          </a:xfrm>
          <a:prstGeom prst="line">
            <a:avLst/>
          </a:prstGeom>
          <a:noFill/>
          <a:ln w="31750">
            <a:solidFill>
              <a:srgbClr val="FFCC00"/>
            </a:solidFill>
            <a:round/>
            <a:headEnd/>
            <a:tailEnd/>
          </a:ln>
          <a:effectLst/>
        </p:spPr>
        <p:txBody>
          <a:bodyPr/>
          <a:lstStyle/>
          <a:p>
            <a:endParaRPr lang="en-US"/>
          </a:p>
        </p:txBody>
      </p:sp>
      <p:sp>
        <p:nvSpPr>
          <p:cNvPr id="294941" name="Line 29"/>
          <p:cNvSpPr>
            <a:spLocks noChangeShapeType="1"/>
          </p:cNvSpPr>
          <p:nvPr/>
        </p:nvSpPr>
        <p:spPr bwMode="auto">
          <a:xfrm rot="10800000" flipV="1">
            <a:off x="7129463" y="3554413"/>
            <a:ext cx="0" cy="914400"/>
          </a:xfrm>
          <a:prstGeom prst="line">
            <a:avLst/>
          </a:prstGeom>
          <a:noFill/>
          <a:ln w="31750">
            <a:solidFill>
              <a:srgbClr val="FFCC00"/>
            </a:solidFill>
            <a:round/>
            <a:headEnd/>
            <a:tailEnd/>
          </a:ln>
          <a:effectLst/>
        </p:spPr>
        <p:txBody>
          <a:bodyPr/>
          <a:lstStyle/>
          <a:p>
            <a:endParaRPr lang="en-US"/>
          </a:p>
        </p:txBody>
      </p:sp>
      <p:sp>
        <p:nvSpPr>
          <p:cNvPr id="294942" name="Line 30"/>
          <p:cNvSpPr>
            <a:spLocks noChangeShapeType="1"/>
          </p:cNvSpPr>
          <p:nvPr/>
        </p:nvSpPr>
        <p:spPr bwMode="auto">
          <a:xfrm rot="10800000" flipH="1">
            <a:off x="7129463" y="4468813"/>
            <a:ext cx="914400" cy="0"/>
          </a:xfrm>
          <a:prstGeom prst="line">
            <a:avLst/>
          </a:prstGeom>
          <a:noFill/>
          <a:ln w="31750">
            <a:solidFill>
              <a:srgbClr val="FFCC00"/>
            </a:solidFill>
            <a:round/>
            <a:headEnd/>
            <a:tailEnd/>
          </a:ln>
          <a:effectLst/>
        </p:spPr>
        <p:txBody>
          <a:bodyPr/>
          <a:lstStyle/>
          <a:p>
            <a:endParaRPr lang="en-US"/>
          </a:p>
        </p:txBody>
      </p:sp>
      <p:sp>
        <p:nvSpPr>
          <p:cNvPr id="294944" name="Line 32"/>
          <p:cNvSpPr>
            <a:spLocks noChangeShapeType="1"/>
          </p:cNvSpPr>
          <p:nvPr/>
        </p:nvSpPr>
        <p:spPr bwMode="auto">
          <a:xfrm rot="16200000">
            <a:off x="5910263" y="2333625"/>
            <a:ext cx="914400" cy="0"/>
          </a:xfrm>
          <a:prstGeom prst="line">
            <a:avLst/>
          </a:prstGeom>
          <a:noFill/>
          <a:ln w="31750">
            <a:solidFill>
              <a:srgbClr val="FFCC00"/>
            </a:solidFill>
            <a:round/>
            <a:headEnd/>
            <a:tailEnd/>
          </a:ln>
          <a:effectLst/>
        </p:spPr>
        <p:txBody>
          <a:bodyPr/>
          <a:lstStyle/>
          <a:p>
            <a:endParaRPr lang="en-US"/>
          </a:p>
        </p:txBody>
      </p:sp>
      <p:sp>
        <p:nvSpPr>
          <p:cNvPr id="294945" name="Line 33"/>
          <p:cNvSpPr>
            <a:spLocks noChangeShapeType="1"/>
          </p:cNvSpPr>
          <p:nvPr/>
        </p:nvSpPr>
        <p:spPr bwMode="auto">
          <a:xfrm rot="16200000" flipV="1">
            <a:off x="5910263" y="1419225"/>
            <a:ext cx="0" cy="914400"/>
          </a:xfrm>
          <a:prstGeom prst="line">
            <a:avLst/>
          </a:prstGeom>
          <a:noFill/>
          <a:ln w="31750">
            <a:solidFill>
              <a:srgbClr val="FFCC00"/>
            </a:solidFill>
            <a:round/>
            <a:headEnd/>
            <a:tailEnd/>
          </a:ln>
          <a:effectLst/>
        </p:spPr>
        <p:txBody>
          <a:bodyPr/>
          <a:lstStyle/>
          <a:p>
            <a:endParaRPr lang="en-US"/>
          </a:p>
        </p:txBody>
      </p:sp>
      <p:sp>
        <p:nvSpPr>
          <p:cNvPr id="294946" name="Line 34"/>
          <p:cNvSpPr>
            <a:spLocks noChangeShapeType="1"/>
          </p:cNvSpPr>
          <p:nvPr/>
        </p:nvSpPr>
        <p:spPr bwMode="auto">
          <a:xfrm rot="16200000" flipH="1">
            <a:off x="4995863" y="2333625"/>
            <a:ext cx="914400" cy="0"/>
          </a:xfrm>
          <a:prstGeom prst="line">
            <a:avLst/>
          </a:prstGeom>
          <a:noFill/>
          <a:ln w="31750">
            <a:solidFill>
              <a:srgbClr val="FFCC00"/>
            </a:solidFill>
            <a:round/>
            <a:headEnd/>
            <a:tailEnd/>
          </a:ln>
          <a:effectLst/>
        </p:spPr>
        <p:txBody>
          <a:bodyPr/>
          <a:lstStyle/>
          <a:p>
            <a:endParaRPr lang="en-US"/>
          </a:p>
        </p:txBody>
      </p:sp>
      <p:sp>
        <p:nvSpPr>
          <p:cNvPr id="294948" name="Line 36"/>
          <p:cNvSpPr>
            <a:spLocks noChangeShapeType="1"/>
          </p:cNvSpPr>
          <p:nvPr/>
        </p:nvSpPr>
        <p:spPr bwMode="auto">
          <a:xfrm rot="16200000">
            <a:off x="7586663" y="2333625"/>
            <a:ext cx="914400" cy="0"/>
          </a:xfrm>
          <a:prstGeom prst="line">
            <a:avLst/>
          </a:prstGeom>
          <a:noFill/>
          <a:ln w="31750">
            <a:solidFill>
              <a:srgbClr val="FFCC00"/>
            </a:solidFill>
            <a:round/>
            <a:headEnd/>
            <a:tailEnd/>
          </a:ln>
          <a:effectLst/>
        </p:spPr>
        <p:txBody>
          <a:bodyPr/>
          <a:lstStyle/>
          <a:p>
            <a:endParaRPr lang="en-US"/>
          </a:p>
        </p:txBody>
      </p:sp>
      <p:sp>
        <p:nvSpPr>
          <p:cNvPr id="294949" name="Line 37"/>
          <p:cNvSpPr>
            <a:spLocks noChangeShapeType="1"/>
          </p:cNvSpPr>
          <p:nvPr/>
        </p:nvSpPr>
        <p:spPr bwMode="auto">
          <a:xfrm rot="16200000" flipV="1">
            <a:off x="7586663" y="1419225"/>
            <a:ext cx="0" cy="914400"/>
          </a:xfrm>
          <a:prstGeom prst="line">
            <a:avLst/>
          </a:prstGeom>
          <a:noFill/>
          <a:ln w="31750">
            <a:solidFill>
              <a:srgbClr val="FFCC00"/>
            </a:solidFill>
            <a:round/>
            <a:headEnd/>
            <a:tailEnd/>
          </a:ln>
          <a:effectLst/>
        </p:spPr>
        <p:txBody>
          <a:bodyPr/>
          <a:lstStyle/>
          <a:p>
            <a:endParaRPr lang="en-US"/>
          </a:p>
        </p:txBody>
      </p:sp>
      <p:sp>
        <p:nvSpPr>
          <p:cNvPr id="294950" name="Line 38"/>
          <p:cNvSpPr>
            <a:spLocks noChangeShapeType="1"/>
          </p:cNvSpPr>
          <p:nvPr/>
        </p:nvSpPr>
        <p:spPr bwMode="auto">
          <a:xfrm rot="16200000" flipH="1">
            <a:off x="6672263" y="2333625"/>
            <a:ext cx="914400" cy="0"/>
          </a:xfrm>
          <a:prstGeom prst="line">
            <a:avLst/>
          </a:prstGeom>
          <a:noFill/>
          <a:ln w="31750">
            <a:solidFill>
              <a:srgbClr val="FFCC00"/>
            </a:solidFill>
            <a:round/>
            <a:headEnd/>
            <a:tailEnd/>
          </a:ln>
          <a:effectLst/>
        </p:spPr>
        <p:txBody>
          <a:bodyPr/>
          <a:lstStyle/>
          <a:p>
            <a:endParaRPr lang="en-US"/>
          </a:p>
        </p:txBody>
      </p:sp>
      <p:sp>
        <p:nvSpPr>
          <p:cNvPr id="294951" name="Line 39"/>
          <p:cNvSpPr>
            <a:spLocks noChangeShapeType="1"/>
          </p:cNvSpPr>
          <p:nvPr/>
        </p:nvSpPr>
        <p:spPr bwMode="auto">
          <a:xfrm>
            <a:off x="5453063" y="2792413"/>
            <a:ext cx="0" cy="762000"/>
          </a:xfrm>
          <a:prstGeom prst="line">
            <a:avLst/>
          </a:prstGeom>
          <a:noFill/>
          <a:ln w="31750">
            <a:solidFill>
              <a:srgbClr val="FFCC00"/>
            </a:solidFill>
            <a:round/>
            <a:headEnd/>
            <a:tailEnd/>
          </a:ln>
          <a:effectLst/>
        </p:spPr>
        <p:txBody>
          <a:bodyPr/>
          <a:lstStyle/>
          <a:p>
            <a:endParaRPr lang="en-US"/>
          </a:p>
        </p:txBody>
      </p:sp>
      <p:sp>
        <p:nvSpPr>
          <p:cNvPr id="294952" name="Line 40"/>
          <p:cNvSpPr>
            <a:spLocks noChangeShapeType="1"/>
          </p:cNvSpPr>
          <p:nvPr/>
        </p:nvSpPr>
        <p:spPr bwMode="auto">
          <a:xfrm flipH="1">
            <a:off x="8043863" y="2792413"/>
            <a:ext cx="0" cy="762000"/>
          </a:xfrm>
          <a:prstGeom prst="line">
            <a:avLst/>
          </a:prstGeom>
          <a:noFill/>
          <a:ln w="31750">
            <a:solidFill>
              <a:srgbClr val="FFCC00"/>
            </a:solidFill>
            <a:round/>
            <a:headEnd/>
            <a:tailEnd/>
          </a:ln>
          <a:effectLst/>
        </p:spPr>
        <p:txBody>
          <a:bodyPr/>
          <a:lstStyle/>
          <a:p>
            <a:endParaRPr lang="en-US"/>
          </a:p>
        </p:txBody>
      </p:sp>
      <p:sp>
        <p:nvSpPr>
          <p:cNvPr id="294953" name="Line 41"/>
          <p:cNvSpPr>
            <a:spLocks noChangeShapeType="1"/>
          </p:cNvSpPr>
          <p:nvPr/>
        </p:nvSpPr>
        <p:spPr bwMode="auto">
          <a:xfrm>
            <a:off x="6367463" y="2792413"/>
            <a:ext cx="762000" cy="0"/>
          </a:xfrm>
          <a:prstGeom prst="line">
            <a:avLst/>
          </a:prstGeom>
          <a:noFill/>
          <a:ln w="31750">
            <a:solidFill>
              <a:srgbClr val="FFCC00"/>
            </a:solidFill>
            <a:round/>
            <a:headEnd/>
            <a:tailEnd/>
          </a:ln>
          <a:effectLst/>
        </p:spPr>
        <p:txBody>
          <a:bodyPr/>
          <a:lstStyle/>
          <a:p>
            <a:endParaRPr lang="en-US"/>
          </a:p>
        </p:txBody>
      </p:sp>
      <p:grpSp>
        <p:nvGrpSpPr>
          <p:cNvPr id="295042" name="Group 130"/>
          <p:cNvGrpSpPr>
            <a:grpSpLocks/>
          </p:cNvGrpSpPr>
          <p:nvPr/>
        </p:nvGrpSpPr>
        <p:grpSpPr bwMode="auto">
          <a:xfrm>
            <a:off x="5438775" y="4467225"/>
            <a:ext cx="942975" cy="19050"/>
            <a:chOff x="3399" y="2927"/>
            <a:chExt cx="594" cy="12"/>
          </a:xfrm>
        </p:grpSpPr>
        <p:sp>
          <p:nvSpPr>
            <p:cNvPr id="294936" name="Line 24"/>
            <p:cNvSpPr>
              <a:spLocks noChangeShapeType="1"/>
            </p:cNvSpPr>
            <p:nvPr/>
          </p:nvSpPr>
          <p:spPr bwMode="auto">
            <a:xfrm>
              <a:off x="3399" y="2927"/>
              <a:ext cx="594" cy="12"/>
            </a:xfrm>
            <a:prstGeom prst="line">
              <a:avLst/>
            </a:prstGeom>
            <a:noFill/>
            <a:ln w="31750">
              <a:solidFill>
                <a:srgbClr val="FFCC00"/>
              </a:solidFill>
              <a:round/>
              <a:headEnd/>
              <a:tailEnd/>
            </a:ln>
            <a:effectLst/>
          </p:spPr>
          <p:txBody>
            <a:bodyPr/>
            <a:lstStyle/>
            <a:p>
              <a:endParaRPr lang="en-US"/>
            </a:p>
          </p:txBody>
        </p:sp>
        <p:sp>
          <p:nvSpPr>
            <p:cNvPr id="294954" name="Line 42"/>
            <p:cNvSpPr>
              <a:spLocks noChangeShapeType="1"/>
            </p:cNvSpPr>
            <p:nvPr/>
          </p:nvSpPr>
          <p:spPr bwMode="auto">
            <a:xfrm>
              <a:off x="3552" y="2933"/>
              <a:ext cx="192" cy="0"/>
            </a:xfrm>
            <a:prstGeom prst="line">
              <a:avLst/>
            </a:prstGeom>
            <a:noFill/>
            <a:ln w="31750">
              <a:solidFill>
                <a:srgbClr val="FFCC00"/>
              </a:solidFill>
              <a:round/>
              <a:headEnd/>
              <a:tailEnd type="stealth" w="lg" len="lg"/>
            </a:ln>
            <a:effectLst/>
          </p:spPr>
          <p:txBody>
            <a:bodyPr/>
            <a:lstStyle/>
            <a:p>
              <a:endParaRPr lang="en-US"/>
            </a:p>
          </p:txBody>
        </p:sp>
      </p:grpSp>
      <p:sp>
        <p:nvSpPr>
          <p:cNvPr id="294955" name="Oval 43"/>
          <p:cNvSpPr>
            <a:spLocks noChangeArrowheads="1"/>
          </p:cNvSpPr>
          <p:nvPr/>
        </p:nvSpPr>
        <p:spPr bwMode="auto">
          <a:xfrm>
            <a:off x="5453063" y="42481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56" name="Oval 44"/>
          <p:cNvSpPr>
            <a:spLocks noChangeArrowheads="1"/>
          </p:cNvSpPr>
          <p:nvPr/>
        </p:nvSpPr>
        <p:spPr bwMode="auto">
          <a:xfrm>
            <a:off x="6259513" y="43926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57" name="Oval 45"/>
          <p:cNvSpPr>
            <a:spLocks noChangeArrowheads="1"/>
          </p:cNvSpPr>
          <p:nvPr/>
        </p:nvSpPr>
        <p:spPr bwMode="auto">
          <a:xfrm>
            <a:off x="6138863" y="33258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58" name="Oval 46"/>
          <p:cNvSpPr>
            <a:spLocks noChangeArrowheads="1"/>
          </p:cNvSpPr>
          <p:nvPr/>
        </p:nvSpPr>
        <p:spPr bwMode="auto">
          <a:xfrm>
            <a:off x="5224463" y="36306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59" name="Oval 47"/>
          <p:cNvSpPr>
            <a:spLocks noChangeArrowheads="1"/>
          </p:cNvSpPr>
          <p:nvPr/>
        </p:nvSpPr>
        <p:spPr bwMode="auto">
          <a:xfrm>
            <a:off x="5529263" y="28686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60" name="Oval 48"/>
          <p:cNvSpPr>
            <a:spLocks noChangeArrowheads="1"/>
          </p:cNvSpPr>
          <p:nvPr/>
        </p:nvSpPr>
        <p:spPr bwMode="auto">
          <a:xfrm>
            <a:off x="5484813" y="18780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61" name="Oval 49"/>
          <p:cNvSpPr>
            <a:spLocks noChangeArrowheads="1"/>
          </p:cNvSpPr>
          <p:nvPr/>
        </p:nvSpPr>
        <p:spPr bwMode="auto">
          <a:xfrm>
            <a:off x="6138863" y="26400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62" name="Oval 50"/>
          <p:cNvSpPr>
            <a:spLocks noChangeArrowheads="1"/>
          </p:cNvSpPr>
          <p:nvPr/>
        </p:nvSpPr>
        <p:spPr bwMode="auto">
          <a:xfrm>
            <a:off x="7129463" y="27162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63" name="Oval 51"/>
          <p:cNvSpPr>
            <a:spLocks noChangeArrowheads="1"/>
          </p:cNvSpPr>
          <p:nvPr/>
        </p:nvSpPr>
        <p:spPr bwMode="auto">
          <a:xfrm>
            <a:off x="8043863" y="27162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64" name="Oval 52"/>
          <p:cNvSpPr>
            <a:spLocks noChangeArrowheads="1"/>
          </p:cNvSpPr>
          <p:nvPr/>
        </p:nvSpPr>
        <p:spPr bwMode="auto">
          <a:xfrm>
            <a:off x="8120063" y="45450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65" name="Oval 53"/>
          <p:cNvSpPr>
            <a:spLocks noChangeArrowheads="1"/>
          </p:cNvSpPr>
          <p:nvPr/>
        </p:nvSpPr>
        <p:spPr bwMode="auto">
          <a:xfrm>
            <a:off x="7053263" y="16494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66" name="Oval 54"/>
          <p:cNvSpPr>
            <a:spLocks noChangeArrowheads="1"/>
          </p:cNvSpPr>
          <p:nvPr/>
        </p:nvSpPr>
        <p:spPr bwMode="auto">
          <a:xfrm>
            <a:off x="7891463" y="3630613"/>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294967" name="Text Box 55"/>
          <p:cNvSpPr txBox="1">
            <a:spLocks noChangeArrowheads="1"/>
          </p:cNvSpPr>
          <p:nvPr/>
        </p:nvSpPr>
        <p:spPr bwMode="auto">
          <a:xfrm>
            <a:off x="5116513" y="40878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A</a:t>
            </a:r>
          </a:p>
        </p:txBody>
      </p:sp>
      <p:sp>
        <p:nvSpPr>
          <p:cNvPr id="294968" name="Text Box 56"/>
          <p:cNvSpPr txBox="1">
            <a:spLocks noChangeArrowheads="1"/>
          </p:cNvSpPr>
          <p:nvPr/>
        </p:nvSpPr>
        <p:spPr bwMode="auto">
          <a:xfrm>
            <a:off x="5376863" y="34782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D</a:t>
            </a:r>
          </a:p>
        </p:txBody>
      </p:sp>
      <p:sp>
        <p:nvSpPr>
          <p:cNvPr id="294969" name="Text Box 57"/>
          <p:cNvSpPr txBox="1">
            <a:spLocks noChangeArrowheads="1"/>
          </p:cNvSpPr>
          <p:nvPr/>
        </p:nvSpPr>
        <p:spPr bwMode="auto">
          <a:xfrm>
            <a:off x="5148263" y="27162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E</a:t>
            </a:r>
          </a:p>
        </p:txBody>
      </p:sp>
      <p:sp>
        <p:nvSpPr>
          <p:cNvPr id="294970" name="Text Box 58"/>
          <p:cNvSpPr txBox="1">
            <a:spLocks noChangeArrowheads="1"/>
          </p:cNvSpPr>
          <p:nvPr/>
        </p:nvSpPr>
        <p:spPr bwMode="auto">
          <a:xfrm>
            <a:off x="5148263" y="16494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F</a:t>
            </a:r>
          </a:p>
        </p:txBody>
      </p:sp>
      <p:sp>
        <p:nvSpPr>
          <p:cNvPr id="294971" name="Text Box 59"/>
          <p:cNvSpPr txBox="1">
            <a:spLocks noChangeArrowheads="1"/>
          </p:cNvSpPr>
          <p:nvPr/>
        </p:nvSpPr>
        <p:spPr bwMode="auto">
          <a:xfrm>
            <a:off x="6291263" y="24876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G</a:t>
            </a:r>
          </a:p>
        </p:txBody>
      </p:sp>
      <p:sp>
        <p:nvSpPr>
          <p:cNvPr id="294972" name="Text Box 60"/>
          <p:cNvSpPr txBox="1">
            <a:spLocks noChangeArrowheads="1"/>
          </p:cNvSpPr>
          <p:nvPr/>
        </p:nvSpPr>
        <p:spPr bwMode="auto">
          <a:xfrm>
            <a:off x="6792913" y="14970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I</a:t>
            </a:r>
          </a:p>
        </p:txBody>
      </p:sp>
      <p:sp>
        <p:nvSpPr>
          <p:cNvPr id="294973" name="Text Box 61"/>
          <p:cNvSpPr txBox="1">
            <a:spLocks noChangeArrowheads="1"/>
          </p:cNvSpPr>
          <p:nvPr/>
        </p:nvSpPr>
        <p:spPr bwMode="auto">
          <a:xfrm>
            <a:off x="7281863" y="25638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H</a:t>
            </a:r>
          </a:p>
        </p:txBody>
      </p:sp>
      <p:sp>
        <p:nvSpPr>
          <p:cNvPr id="294974" name="Text Box 62"/>
          <p:cNvSpPr txBox="1">
            <a:spLocks noChangeArrowheads="1"/>
          </p:cNvSpPr>
          <p:nvPr/>
        </p:nvSpPr>
        <p:spPr bwMode="auto">
          <a:xfrm>
            <a:off x="8164513" y="25638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J</a:t>
            </a:r>
          </a:p>
        </p:txBody>
      </p:sp>
      <p:graphicFrame>
        <p:nvGraphicFramePr>
          <p:cNvPr id="295045" name="Group 133"/>
          <p:cNvGraphicFramePr>
            <a:graphicFrameLocks noGrp="1"/>
          </p:cNvGraphicFramePr>
          <p:nvPr>
            <p:ph sz="half" idx="2"/>
          </p:nvPr>
        </p:nvGraphicFramePr>
        <p:xfrm>
          <a:off x="4495800" y="5310188"/>
          <a:ext cx="4630738" cy="923926"/>
        </p:xfrm>
        <a:graphic>
          <a:graphicData uri="http://schemas.openxmlformats.org/drawingml/2006/table">
            <a:tbl>
              <a:tblPr/>
              <a:tblGrid>
                <a:gridCol w="782638"/>
                <a:gridCol w="320675"/>
                <a:gridCol w="320675"/>
                <a:gridCol w="320675"/>
                <a:gridCol w="320675"/>
                <a:gridCol w="320675"/>
                <a:gridCol w="320675"/>
                <a:gridCol w="320675"/>
                <a:gridCol w="320675"/>
                <a:gridCol w="320675"/>
                <a:gridCol w="320675"/>
                <a:gridCol w="320675"/>
                <a:gridCol w="320675"/>
              </a:tblGrid>
              <a:tr h="32385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1800" b="1" i="0" u="none" strike="noStrike" cap="none" normalizeH="0" baseline="0" smtClean="0">
                        <a:ln>
                          <a:noFill/>
                        </a:ln>
                        <a:solidFill>
                          <a:srgbClr val="990033"/>
                        </a:solidFill>
                        <a:effectLst/>
                        <a:latin typeface="Times New Roman" pitchFamily="18" charset="0"/>
                        <a:ea typeface="HyhwpEQ" pitchFamily="18" charset="-127"/>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C</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J</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L</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00038">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1" u="none" strike="noStrike" cap="none" normalizeH="0" baseline="0" smtClean="0">
                          <a:ln>
                            <a:noFill/>
                          </a:ln>
                          <a:solidFill>
                            <a:srgbClr val="990033"/>
                          </a:solidFill>
                          <a:effectLst/>
                          <a:latin typeface="Times New Roman" pitchFamily="18" charset="0"/>
                          <a:ea typeface="HyhwpEQ" pitchFamily="18" charset="-127"/>
                        </a:rPr>
                        <a:t>k</a:t>
                      </a:r>
                      <a:r>
                        <a:rPr kumimoji="0" lang="en-US" sz="1800" b="1" i="1" u="none" strike="noStrike" cap="none" normalizeH="0" baseline="-25000" smtClean="0">
                          <a:ln>
                            <a:noFill/>
                          </a:ln>
                          <a:solidFill>
                            <a:srgbClr val="990033"/>
                          </a:solidFill>
                          <a:effectLst/>
                          <a:latin typeface="Times New Roman" pitchFamily="18" charset="0"/>
                          <a:ea typeface="HyhwpEQ" pitchFamily="18" charset="-127"/>
                        </a:rPr>
                        <a:t>u</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00038">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1" u="none" strike="noStrike" cap="none" normalizeH="0" baseline="0" smtClean="0">
                          <a:ln>
                            <a:noFill/>
                          </a:ln>
                          <a:solidFill>
                            <a:srgbClr val="990033"/>
                          </a:solidFill>
                          <a:effectLst/>
                          <a:latin typeface="Times New Roman" pitchFamily="18" charset="0"/>
                          <a:ea typeface="HyhwpEQ" pitchFamily="18" charset="-127"/>
                        </a:rPr>
                        <a:t>Rank</a:t>
                      </a:r>
                      <a:r>
                        <a:rPr kumimoji="0" lang="en-US" sz="1800" b="1" i="1" u="none" strike="noStrike" cap="none" normalizeH="0" baseline="-25000" smtClean="0">
                          <a:ln>
                            <a:noFill/>
                          </a:ln>
                          <a:solidFill>
                            <a:srgbClr val="990033"/>
                          </a:solidFill>
                          <a:effectLst/>
                          <a:latin typeface="Times New Roman" pitchFamily="18" charset="0"/>
                          <a:ea typeface="HyhwpEQ" pitchFamily="18" charset="-127"/>
                        </a:rPr>
                        <a:t>u</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
        <p:nvSpPr>
          <p:cNvPr id="295033" name="Text Box 121"/>
          <p:cNvSpPr txBox="1">
            <a:spLocks noChangeArrowheads="1"/>
          </p:cNvSpPr>
          <p:nvPr/>
        </p:nvSpPr>
        <p:spPr bwMode="auto">
          <a:xfrm>
            <a:off x="8012113" y="34782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K</a:t>
            </a:r>
          </a:p>
        </p:txBody>
      </p:sp>
      <p:sp>
        <p:nvSpPr>
          <p:cNvPr id="295034" name="Text Box 122"/>
          <p:cNvSpPr txBox="1">
            <a:spLocks noChangeArrowheads="1"/>
          </p:cNvSpPr>
          <p:nvPr/>
        </p:nvSpPr>
        <p:spPr bwMode="auto">
          <a:xfrm>
            <a:off x="7739063" y="43926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L</a:t>
            </a:r>
          </a:p>
        </p:txBody>
      </p:sp>
      <p:sp>
        <p:nvSpPr>
          <p:cNvPr id="295035" name="Text Box 123"/>
          <p:cNvSpPr txBox="1">
            <a:spLocks noChangeArrowheads="1"/>
          </p:cNvSpPr>
          <p:nvPr/>
        </p:nvSpPr>
        <p:spPr bwMode="auto">
          <a:xfrm>
            <a:off x="6411913" y="42402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B</a:t>
            </a:r>
          </a:p>
        </p:txBody>
      </p:sp>
      <p:sp>
        <p:nvSpPr>
          <p:cNvPr id="295036" name="Text Box 124"/>
          <p:cNvSpPr txBox="1">
            <a:spLocks noChangeArrowheads="1"/>
          </p:cNvSpPr>
          <p:nvPr/>
        </p:nvSpPr>
        <p:spPr bwMode="auto">
          <a:xfrm>
            <a:off x="6291263" y="3173413"/>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C</a:t>
            </a:r>
          </a:p>
        </p:txBody>
      </p:sp>
      <p:sp>
        <p:nvSpPr>
          <p:cNvPr id="295037" name="Rectangle 125"/>
          <p:cNvSpPr>
            <a:spLocks noChangeArrowheads="1"/>
          </p:cNvSpPr>
          <p:nvPr/>
        </p:nvSpPr>
        <p:spPr bwMode="auto">
          <a:xfrm>
            <a:off x="5235575" y="2855913"/>
            <a:ext cx="1195388" cy="1676400"/>
          </a:xfrm>
          <a:prstGeom prst="rect">
            <a:avLst/>
          </a:prstGeom>
          <a:solidFill>
            <a:srgbClr val="990033">
              <a:alpha val="30000"/>
            </a:srgbClr>
          </a:solidFill>
          <a:ln w="9525">
            <a:noFill/>
            <a:miter lim="800000"/>
            <a:headEnd/>
            <a:tailEnd/>
          </a:ln>
          <a:effectLst/>
        </p:spPr>
        <p:txBody>
          <a:bodyPr wrap="none" anchor="ctr"/>
          <a:lstStyle/>
          <a:p>
            <a:endParaRPr lang="en-US"/>
          </a:p>
        </p:txBody>
      </p:sp>
      <p:sp>
        <p:nvSpPr>
          <p:cNvPr id="295038" name="Rectangle 126"/>
          <p:cNvSpPr>
            <a:spLocks noChangeArrowheads="1"/>
          </p:cNvSpPr>
          <p:nvPr/>
        </p:nvSpPr>
        <p:spPr bwMode="auto">
          <a:xfrm>
            <a:off x="5497513" y="1662113"/>
            <a:ext cx="2695575" cy="1219200"/>
          </a:xfrm>
          <a:prstGeom prst="rect">
            <a:avLst/>
          </a:prstGeom>
          <a:solidFill>
            <a:srgbClr val="FFCC99">
              <a:alpha val="50000"/>
            </a:srgbClr>
          </a:solidFill>
          <a:ln w="9525">
            <a:noFill/>
            <a:miter lim="800000"/>
            <a:headEnd/>
            <a:tailEnd/>
          </a:ln>
          <a:effectLst/>
        </p:spPr>
        <p:txBody>
          <a:bodyPr wrap="none" anchor="ctr"/>
          <a:lstStyle/>
          <a:p>
            <a:endParaRPr lang="en-US"/>
          </a:p>
        </p:txBody>
      </p:sp>
      <p:sp>
        <p:nvSpPr>
          <p:cNvPr id="295039" name="Rectangle 127"/>
          <p:cNvSpPr>
            <a:spLocks noChangeArrowheads="1"/>
          </p:cNvSpPr>
          <p:nvPr/>
        </p:nvSpPr>
        <p:spPr bwMode="auto">
          <a:xfrm>
            <a:off x="7516813" y="5318125"/>
            <a:ext cx="319087" cy="914400"/>
          </a:xfrm>
          <a:prstGeom prst="rect">
            <a:avLst/>
          </a:prstGeom>
          <a:solidFill>
            <a:srgbClr val="FFCC99">
              <a:alpha val="70000"/>
            </a:srgbClr>
          </a:solidFill>
          <a:ln w="9525">
            <a:noFill/>
            <a:miter lim="800000"/>
            <a:headEnd/>
            <a:tailEnd/>
          </a:ln>
          <a:effectLst/>
        </p:spPr>
        <p:txBody>
          <a:bodyPr wrap="none" anchor="ctr"/>
          <a:lstStyle/>
          <a:p>
            <a:endParaRPr lang="en-US"/>
          </a:p>
        </p:txBody>
      </p:sp>
      <p:sp>
        <p:nvSpPr>
          <p:cNvPr id="295040" name="Rectangle 128"/>
          <p:cNvSpPr>
            <a:spLocks noChangeArrowheads="1"/>
          </p:cNvSpPr>
          <p:nvPr/>
        </p:nvSpPr>
        <p:spPr bwMode="auto">
          <a:xfrm>
            <a:off x="6223000" y="5310188"/>
            <a:ext cx="344488" cy="914400"/>
          </a:xfrm>
          <a:prstGeom prst="rect">
            <a:avLst/>
          </a:prstGeom>
          <a:solidFill>
            <a:srgbClr val="990033">
              <a:alpha val="30000"/>
            </a:srgbClr>
          </a:solidFill>
          <a:ln w="9525">
            <a:noFill/>
            <a:miter lim="800000"/>
            <a:headEnd/>
            <a:tailEnd/>
          </a:ln>
          <a:effectLst/>
        </p:spPr>
        <p:txBody>
          <a:bodyPr wrap="none" anchor="ctr"/>
          <a:lstStyle/>
          <a:p>
            <a:endParaRPr lang="en-US"/>
          </a:p>
        </p:txBody>
      </p:sp>
      <p:sp>
        <p:nvSpPr>
          <p:cNvPr id="294916" name="Line 4"/>
          <p:cNvSpPr>
            <a:spLocks noChangeShapeType="1"/>
          </p:cNvSpPr>
          <p:nvPr/>
        </p:nvSpPr>
        <p:spPr bwMode="auto">
          <a:xfrm flipH="1">
            <a:off x="5072063" y="4849813"/>
            <a:ext cx="3505200" cy="0"/>
          </a:xfrm>
          <a:prstGeom prst="line">
            <a:avLst/>
          </a:prstGeom>
          <a:noFill/>
          <a:ln w="38100">
            <a:solidFill>
              <a:srgbClr val="990033"/>
            </a:solidFill>
            <a:round/>
            <a:headEnd type="stealth" w="lg" len="lg"/>
            <a:tailEnd/>
          </a:ln>
          <a:effectLst/>
        </p:spPr>
        <p:txBody>
          <a:bodyPr/>
          <a:lstStyle/>
          <a:p>
            <a:endParaRPr lang="en-US"/>
          </a:p>
        </p:txBody>
      </p:sp>
      <p:sp>
        <p:nvSpPr>
          <p:cNvPr id="295123" name="Rectangle 211"/>
          <p:cNvSpPr>
            <a:spLocks noChangeArrowheads="1"/>
          </p:cNvSpPr>
          <p:nvPr/>
        </p:nvSpPr>
        <p:spPr bwMode="auto">
          <a:xfrm>
            <a:off x="4340225" y="5964238"/>
            <a:ext cx="4916488" cy="460375"/>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94933"/>
                                        </p:tgtEl>
                                        <p:attrNameLst>
                                          <p:attrName>style.visibility</p:attrName>
                                        </p:attrNameLst>
                                      </p:cBhvr>
                                      <p:to>
                                        <p:strVal val="visible"/>
                                      </p:to>
                                    </p:set>
                                    <p:animEffect transition="in" filter="wipe(down)">
                                      <p:cBhvr>
                                        <p:cTn id="11" dur="500"/>
                                        <p:tgtEl>
                                          <p:spTgt spid="2949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94916"/>
                                        </p:tgtEl>
                                        <p:attrNameLst>
                                          <p:attrName>style.visibility</p:attrName>
                                        </p:attrNameLst>
                                      </p:cBhvr>
                                      <p:to>
                                        <p:strVal val="visible"/>
                                      </p:to>
                                    </p:set>
                                    <p:animEffect transition="in" filter="wipe(left)">
                                      <p:cBhvr>
                                        <p:cTn id="14" dur="500"/>
                                        <p:tgtEl>
                                          <p:spTgt spid="29491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0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50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49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49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49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49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49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49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49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49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49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49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49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49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49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49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0" nodeType="clickEffect">
                                  <p:stCondLst>
                                    <p:cond delay="0"/>
                                  </p:stCondLst>
                                  <p:childTnLst>
                                    <p:animEffect transition="out" filter="wipe(up)">
                                      <p:cBhvr>
                                        <p:cTn id="54" dur="500"/>
                                        <p:tgtEl>
                                          <p:spTgt spid="295123"/>
                                        </p:tgtEl>
                                      </p:cBhvr>
                                    </p:animEffect>
                                    <p:set>
                                      <p:cBhvr>
                                        <p:cTn id="55" dur="1" fill="hold">
                                          <p:stCondLst>
                                            <p:cond delay="499"/>
                                          </p:stCondLst>
                                        </p:cTn>
                                        <p:tgtEl>
                                          <p:spTgt spid="29512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94915">
                                            <p:txEl>
                                              <p:pRg st="2" end="2"/>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94915">
                                            <p:txEl>
                                              <p:pRg st="3" end="3"/>
                                            </p:txEl>
                                          </p:spTgt>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94915">
                                            <p:txEl>
                                              <p:pRg st="4" end="4"/>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94915">
                                            <p:txEl>
                                              <p:pRg st="6" end="6"/>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9504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9503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9503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9503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94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33" grpId="0" animBg="1"/>
      <p:bldP spid="294937" grpId="0" animBg="1"/>
      <p:bldP spid="294938" grpId="0" animBg="1"/>
      <p:bldP spid="294940" grpId="0" animBg="1"/>
      <p:bldP spid="294941" grpId="0" animBg="1"/>
      <p:bldP spid="294942" grpId="0" animBg="1"/>
      <p:bldP spid="294944" grpId="0" animBg="1"/>
      <p:bldP spid="294945" grpId="0" animBg="1"/>
      <p:bldP spid="294946" grpId="0" animBg="1"/>
      <p:bldP spid="294948" grpId="0" animBg="1"/>
      <p:bldP spid="294949" grpId="0" animBg="1"/>
      <p:bldP spid="294950" grpId="0" animBg="1"/>
      <p:bldP spid="294951" grpId="0" animBg="1"/>
      <p:bldP spid="294952" grpId="0" animBg="1"/>
      <p:bldP spid="294953" grpId="0" animBg="1"/>
      <p:bldP spid="295037" grpId="0" animBg="1"/>
      <p:bldP spid="295038" grpId="0" animBg="1"/>
      <p:bldP spid="295039" grpId="0" animBg="1"/>
      <p:bldP spid="295040" grpId="0" animBg="1"/>
      <p:bldP spid="294916" grpId="0" animBg="1"/>
      <p:bldP spid="29512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0"/>
          </p:nvPr>
        </p:nvSpPr>
        <p:spPr/>
        <p:txBody>
          <a:bodyPr/>
          <a:lstStyle/>
          <a:p>
            <a:fld id="{C75DB249-8B3F-4C72-9744-CA35A362DC2F}" type="slidenum">
              <a:rPr lang="en-US" altLang="ko-KR"/>
              <a:pPr/>
              <a:t>57</a:t>
            </a:fld>
            <a:endParaRPr lang="en-US" altLang="ko-KR"/>
          </a:p>
        </p:txBody>
      </p:sp>
      <p:sp>
        <p:nvSpPr>
          <p:cNvPr id="31" name="Date Placeholder 5"/>
          <p:cNvSpPr>
            <a:spLocks noGrp="1"/>
          </p:cNvSpPr>
          <p:nvPr>
            <p:ph type="dt" sz="half" idx="11"/>
          </p:nvPr>
        </p:nvSpPr>
        <p:spPr/>
        <p:txBody>
          <a:bodyPr/>
          <a:lstStyle/>
          <a:p>
            <a:r>
              <a:rPr lang="en-US"/>
              <a:t>Tutorial: ICDM 2008</a:t>
            </a:r>
            <a:endParaRPr lang="en-US" altLang="ko-KR"/>
          </a:p>
        </p:txBody>
      </p:sp>
      <p:sp>
        <p:nvSpPr>
          <p:cNvPr id="32" name="Footer Placeholder 6"/>
          <p:cNvSpPr>
            <a:spLocks noGrp="1"/>
          </p:cNvSpPr>
          <p:nvPr>
            <p:ph type="ftr" sz="quarter" idx="12"/>
          </p:nvPr>
        </p:nvSpPr>
        <p:spPr/>
        <p:txBody>
          <a:bodyPr/>
          <a:lstStyle/>
          <a:p>
            <a:r>
              <a:rPr lang="en-US" altLang="ko-KR"/>
              <a:t>Mohamed F. Mokbel</a:t>
            </a:r>
          </a:p>
        </p:txBody>
      </p:sp>
      <p:sp>
        <p:nvSpPr>
          <p:cNvPr id="370690" name="Rectangle 2"/>
          <p:cNvSpPr>
            <a:spLocks noGrp="1" noChangeArrowheads="1"/>
          </p:cNvSpPr>
          <p:nvPr>
            <p:ph type="title"/>
          </p:nvPr>
        </p:nvSpPr>
        <p:spPr/>
        <p:txBody>
          <a:bodyPr/>
          <a:lstStyle/>
          <a:p>
            <a:r>
              <a:rPr lang="en-US" sz="2800" dirty="0" smtClean="0"/>
              <a:t>Third Trusted </a:t>
            </a:r>
            <a:r>
              <a:rPr lang="en-US" sz="2800" dirty="0"/>
              <a:t>Party Architecture:</a:t>
            </a:r>
            <a:br>
              <a:rPr lang="en-US" sz="2800" dirty="0"/>
            </a:br>
            <a:r>
              <a:rPr lang="en-US" sz="2400" dirty="0">
                <a:solidFill>
                  <a:schemeClr val="hlink"/>
                </a:solidFill>
              </a:rPr>
              <a:t>Nearest-Neighbor k-</a:t>
            </a:r>
            <a:r>
              <a:rPr lang="en-US" sz="2400" dirty="0" err="1">
                <a:solidFill>
                  <a:schemeClr val="hlink"/>
                </a:solidFill>
              </a:rPr>
              <a:t>Anonymizing</a:t>
            </a:r>
            <a:endParaRPr lang="en-US" sz="2400" dirty="0">
              <a:solidFill>
                <a:schemeClr val="hlink"/>
              </a:solidFill>
            </a:endParaRPr>
          </a:p>
        </p:txBody>
      </p:sp>
      <p:sp>
        <p:nvSpPr>
          <p:cNvPr id="370691" name="Rectangle 3"/>
          <p:cNvSpPr>
            <a:spLocks noGrp="1" noChangeArrowheads="1"/>
          </p:cNvSpPr>
          <p:nvPr>
            <p:ph type="body" sz="half" idx="1"/>
          </p:nvPr>
        </p:nvSpPr>
        <p:spPr>
          <a:xfrm>
            <a:off x="231775" y="1163638"/>
            <a:ext cx="5300663" cy="3724275"/>
          </a:xfrm>
        </p:spPr>
        <p:txBody>
          <a:bodyPr/>
          <a:lstStyle/>
          <a:p>
            <a:pPr>
              <a:buFont typeface="Wingdings" pitchFamily="2" charset="2"/>
              <a:buChar char="n"/>
            </a:pPr>
            <a:r>
              <a:rPr lang="en-US" b="0">
                <a:solidFill>
                  <a:srgbClr val="A50021"/>
                </a:solidFill>
              </a:rPr>
              <a:t>STEP 1:</a:t>
            </a:r>
            <a:r>
              <a:rPr lang="en-US" b="0"/>
              <a:t> Determine a set </a:t>
            </a:r>
            <a:r>
              <a:rPr lang="en-US" b="0" i="1"/>
              <a:t>S</a:t>
            </a:r>
            <a:r>
              <a:rPr lang="en-US" b="0"/>
              <a:t> containing </a:t>
            </a:r>
            <a:r>
              <a:rPr lang="en-US" b="0" i="1"/>
              <a:t>u</a:t>
            </a:r>
            <a:r>
              <a:rPr lang="en-US" b="0"/>
              <a:t> and </a:t>
            </a:r>
            <a:r>
              <a:rPr lang="en-US" b="0" i="1"/>
              <a:t>k </a:t>
            </a:r>
            <a:r>
              <a:rPr lang="en-US" b="0"/>
              <a:t>- 1 </a:t>
            </a:r>
            <a:r>
              <a:rPr lang="en-US" b="0" i="1"/>
              <a:t>u</a:t>
            </a:r>
            <a:r>
              <a:rPr lang="en-US" b="0"/>
              <a:t>’s nearest neighbors.</a:t>
            </a:r>
          </a:p>
          <a:p>
            <a:pPr>
              <a:buFont typeface="Wingdings" pitchFamily="2" charset="2"/>
              <a:buChar char="n"/>
            </a:pPr>
            <a:endParaRPr lang="en-US" sz="1200" b="0"/>
          </a:p>
          <a:p>
            <a:pPr>
              <a:buFont typeface="Wingdings" pitchFamily="2" charset="2"/>
              <a:buChar char="n"/>
            </a:pPr>
            <a:r>
              <a:rPr lang="en-US" b="0">
                <a:solidFill>
                  <a:srgbClr val="A50021"/>
                </a:solidFill>
              </a:rPr>
              <a:t>STEP 2:</a:t>
            </a:r>
            <a:r>
              <a:rPr lang="en-US" b="0"/>
              <a:t> Randomly select </a:t>
            </a:r>
            <a:r>
              <a:rPr lang="en-US" b="0" i="1"/>
              <a:t>v</a:t>
            </a:r>
            <a:r>
              <a:rPr lang="en-US" b="0"/>
              <a:t> from </a:t>
            </a:r>
            <a:r>
              <a:rPr lang="en-US" b="0" i="1"/>
              <a:t>S</a:t>
            </a:r>
            <a:r>
              <a:rPr lang="en-US" b="0"/>
              <a:t>.</a:t>
            </a:r>
          </a:p>
          <a:p>
            <a:pPr>
              <a:buFont typeface="Wingdings" pitchFamily="2" charset="2"/>
              <a:buChar char="n"/>
            </a:pPr>
            <a:endParaRPr lang="en-US" sz="1200" b="0"/>
          </a:p>
          <a:p>
            <a:pPr>
              <a:buFont typeface="Wingdings" pitchFamily="2" charset="2"/>
              <a:buChar char="n"/>
            </a:pPr>
            <a:r>
              <a:rPr lang="en-US" b="0">
                <a:solidFill>
                  <a:srgbClr val="A50021"/>
                </a:solidFill>
              </a:rPr>
              <a:t>STEP 3:</a:t>
            </a:r>
            <a:r>
              <a:rPr lang="en-US" b="0"/>
              <a:t> Determine a set </a:t>
            </a:r>
            <a:r>
              <a:rPr lang="en-US" b="0" i="1"/>
              <a:t>S’</a:t>
            </a:r>
            <a:r>
              <a:rPr lang="en-US" b="0"/>
              <a:t> containing </a:t>
            </a:r>
            <a:r>
              <a:rPr lang="en-US" b="0" i="1"/>
              <a:t>v</a:t>
            </a:r>
            <a:r>
              <a:rPr lang="en-US" b="0"/>
              <a:t> and </a:t>
            </a:r>
            <a:r>
              <a:rPr lang="en-US" b="0" i="1"/>
              <a:t>v</a:t>
            </a:r>
            <a:r>
              <a:rPr lang="en-US" b="0"/>
              <a:t>’s </a:t>
            </a:r>
            <a:r>
              <a:rPr lang="en-US" b="0" i="1"/>
              <a:t>k </a:t>
            </a:r>
            <a:r>
              <a:rPr lang="en-US" b="0"/>
              <a:t>- 1 nearest neighbors.</a:t>
            </a:r>
          </a:p>
          <a:p>
            <a:pPr>
              <a:buFont typeface="Wingdings" pitchFamily="2" charset="2"/>
              <a:buChar char="n"/>
            </a:pPr>
            <a:endParaRPr lang="en-US" sz="1200" b="0"/>
          </a:p>
          <a:p>
            <a:pPr>
              <a:buFont typeface="Wingdings" pitchFamily="2" charset="2"/>
              <a:buChar char="n"/>
            </a:pPr>
            <a:r>
              <a:rPr lang="en-US" b="0">
                <a:solidFill>
                  <a:srgbClr val="A50021"/>
                </a:solidFill>
              </a:rPr>
              <a:t>STEP 4:</a:t>
            </a:r>
            <a:r>
              <a:rPr lang="en-US" b="0"/>
              <a:t> A cloaked spatial region is an MBR of all users in </a:t>
            </a:r>
            <a:r>
              <a:rPr lang="en-US" b="0" i="1"/>
              <a:t>S’ </a:t>
            </a:r>
            <a:r>
              <a:rPr lang="en-US" b="0"/>
              <a:t>and </a:t>
            </a:r>
            <a:r>
              <a:rPr lang="en-US" b="0" i="1"/>
              <a:t>u</a:t>
            </a:r>
            <a:r>
              <a:rPr lang="en-US" b="0"/>
              <a:t>.</a:t>
            </a:r>
          </a:p>
          <a:p>
            <a:pPr>
              <a:buFont typeface="Wingdings" pitchFamily="2" charset="2"/>
              <a:buChar char="n"/>
            </a:pPr>
            <a:endParaRPr lang="en-US" b="0"/>
          </a:p>
        </p:txBody>
      </p:sp>
      <p:sp>
        <p:nvSpPr>
          <p:cNvPr id="370693" name="Oval 5"/>
          <p:cNvSpPr>
            <a:spLocks noChangeArrowheads="1"/>
          </p:cNvSpPr>
          <p:nvPr/>
        </p:nvSpPr>
        <p:spPr bwMode="auto">
          <a:xfrm>
            <a:off x="7905750" y="28797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694" name="Oval 6"/>
          <p:cNvSpPr>
            <a:spLocks noChangeArrowheads="1"/>
          </p:cNvSpPr>
          <p:nvPr/>
        </p:nvSpPr>
        <p:spPr bwMode="auto">
          <a:xfrm>
            <a:off x="7524750" y="26511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695" name="Oval 7"/>
          <p:cNvSpPr>
            <a:spLocks noChangeArrowheads="1"/>
          </p:cNvSpPr>
          <p:nvPr/>
        </p:nvSpPr>
        <p:spPr bwMode="auto">
          <a:xfrm>
            <a:off x="7683500" y="344487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696" name="Oval 8"/>
          <p:cNvSpPr>
            <a:spLocks noChangeArrowheads="1"/>
          </p:cNvSpPr>
          <p:nvPr/>
        </p:nvSpPr>
        <p:spPr bwMode="auto">
          <a:xfrm>
            <a:off x="6534150" y="34893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697" name="Oval 9"/>
          <p:cNvSpPr>
            <a:spLocks noChangeArrowheads="1"/>
          </p:cNvSpPr>
          <p:nvPr/>
        </p:nvSpPr>
        <p:spPr bwMode="auto">
          <a:xfrm>
            <a:off x="8134350" y="37179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698" name="Oval 10"/>
          <p:cNvSpPr>
            <a:spLocks noChangeArrowheads="1"/>
          </p:cNvSpPr>
          <p:nvPr/>
        </p:nvSpPr>
        <p:spPr bwMode="auto">
          <a:xfrm>
            <a:off x="6534150" y="21177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699" name="Oval 11"/>
          <p:cNvSpPr>
            <a:spLocks noChangeArrowheads="1"/>
          </p:cNvSpPr>
          <p:nvPr/>
        </p:nvSpPr>
        <p:spPr bwMode="auto">
          <a:xfrm>
            <a:off x="7753350" y="21177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00" name="Oval 12"/>
          <p:cNvSpPr>
            <a:spLocks noChangeArrowheads="1"/>
          </p:cNvSpPr>
          <p:nvPr/>
        </p:nvSpPr>
        <p:spPr bwMode="auto">
          <a:xfrm>
            <a:off x="6153150" y="28035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01" name="Oval 13"/>
          <p:cNvSpPr>
            <a:spLocks noChangeArrowheads="1"/>
          </p:cNvSpPr>
          <p:nvPr/>
        </p:nvSpPr>
        <p:spPr bwMode="auto">
          <a:xfrm>
            <a:off x="7981950" y="24987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02" name="Oval 14"/>
          <p:cNvSpPr>
            <a:spLocks noChangeArrowheads="1"/>
          </p:cNvSpPr>
          <p:nvPr/>
        </p:nvSpPr>
        <p:spPr bwMode="auto">
          <a:xfrm>
            <a:off x="6915150" y="2803525"/>
            <a:ext cx="152400" cy="152400"/>
          </a:xfrm>
          <a:prstGeom prst="ellipse">
            <a:avLst/>
          </a:prstGeom>
          <a:solidFill>
            <a:srgbClr val="FF0000"/>
          </a:solidFill>
          <a:ln w="9525">
            <a:solidFill>
              <a:schemeClr val="tx1"/>
            </a:solidFill>
            <a:round/>
            <a:headEnd/>
            <a:tailEnd/>
          </a:ln>
          <a:effectLst/>
        </p:spPr>
        <p:txBody>
          <a:bodyPr wrap="none" anchor="ctr"/>
          <a:lstStyle/>
          <a:p>
            <a:endParaRPr lang="en-US" sz="1800">
              <a:latin typeface="Arial" charset="0"/>
              <a:cs typeface="Arial" charset="0"/>
            </a:endParaRPr>
          </a:p>
        </p:txBody>
      </p:sp>
      <p:sp>
        <p:nvSpPr>
          <p:cNvPr id="370703" name="Oval 15"/>
          <p:cNvSpPr>
            <a:spLocks noChangeArrowheads="1"/>
          </p:cNvSpPr>
          <p:nvPr/>
        </p:nvSpPr>
        <p:spPr bwMode="auto">
          <a:xfrm>
            <a:off x="7219950" y="38703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04" name="Oval 16"/>
          <p:cNvSpPr>
            <a:spLocks noChangeArrowheads="1"/>
          </p:cNvSpPr>
          <p:nvPr/>
        </p:nvSpPr>
        <p:spPr bwMode="auto">
          <a:xfrm>
            <a:off x="5924550" y="22701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05" name="Oval 17"/>
          <p:cNvSpPr>
            <a:spLocks noChangeArrowheads="1"/>
          </p:cNvSpPr>
          <p:nvPr/>
        </p:nvSpPr>
        <p:spPr bwMode="auto">
          <a:xfrm>
            <a:off x="6381750" y="40989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06" name="Oval 18"/>
          <p:cNvSpPr>
            <a:spLocks noChangeArrowheads="1"/>
          </p:cNvSpPr>
          <p:nvPr/>
        </p:nvSpPr>
        <p:spPr bwMode="auto">
          <a:xfrm>
            <a:off x="7143750" y="18129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07" name="Oval 19"/>
          <p:cNvSpPr>
            <a:spLocks noChangeArrowheads="1"/>
          </p:cNvSpPr>
          <p:nvPr/>
        </p:nvSpPr>
        <p:spPr bwMode="auto">
          <a:xfrm>
            <a:off x="5772150" y="35655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08" name="Oval 20"/>
          <p:cNvSpPr>
            <a:spLocks noChangeArrowheads="1"/>
          </p:cNvSpPr>
          <p:nvPr/>
        </p:nvSpPr>
        <p:spPr bwMode="auto">
          <a:xfrm>
            <a:off x="8515350" y="35655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09" name="Oval 21"/>
          <p:cNvSpPr>
            <a:spLocks noChangeArrowheads="1"/>
          </p:cNvSpPr>
          <p:nvPr/>
        </p:nvSpPr>
        <p:spPr bwMode="auto">
          <a:xfrm>
            <a:off x="8286750" y="18129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10" name="Oval 22"/>
          <p:cNvSpPr>
            <a:spLocks noChangeArrowheads="1"/>
          </p:cNvSpPr>
          <p:nvPr/>
        </p:nvSpPr>
        <p:spPr bwMode="auto">
          <a:xfrm>
            <a:off x="6229350" y="14319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12" name="Oval 24"/>
          <p:cNvSpPr>
            <a:spLocks noChangeArrowheads="1"/>
          </p:cNvSpPr>
          <p:nvPr/>
        </p:nvSpPr>
        <p:spPr bwMode="auto">
          <a:xfrm>
            <a:off x="5772150" y="1660525"/>
            <a:ext cx="152400" cy="152400"/>
          </a:xfrm>
          <a:prstGeom prst="ellipse">
            <a:avLst/>
          </a:prstGeom>
          <a:solidFill>
            <a:srgbClr val="990033"/>
          </a:solidFill>
          <a:ln w="9525">
            <a:solidFill>
              <a:schemeClr val="tx1"/>
            </a:solidFill>
            <a:round/>
            <a:headEnd/>
            <a:tailEnd/>
          </a:ln>
          <a:effectLst/>
        </p:spPr>
        <p:txBody>
          <a:bodyPr wrap="none" anchor="ctr"/>
          <a:lstStyle/>
          <a:p>
            <a:endParaRPr lang="en-US"/>
          </a:p>
        </p:txBody>
      </p:sp>
      <p:sp>
        <p:nvSpPr>
          <p:cNvPr id="370714" name="Line 26"/>
          <p:cNvSpPr>
            <a:spLocks noChangeShapeType="1"/>
          </p:cNvSpPr>
          <p:nvPr/>
        </p:nvSpPr>
        <p:spPr bwMode="auto">
          <a:xfrm>
            <a:off x="7067550" y="2117725"/>
            <a:ext cx="0" cy="0"/>
          </a:xfrm>
          <a:prstGeom prst="line">
            <a:avLst/>
          </a:prstGeom>
          <a:noFill/>
          <a:ln w="9525">
            <a:solidFill>
              <a:schemeClr val="tx1"/>
            </a:solidFill>
            <a:round/>
            <a:headEnd/>
            <a:tailEnd/>
          </a:ln>
          <a:effectLst/>
        </p:spPr>
        <p:txBody>
          <a:bodyPr/>
          <a:lstStyle/>
          <a:p>
            <a:endParaRPr lang="en-US"/>
          </a:p>
        </p:txBody>
      </p:sp>
      <p:sp>
        <p:nvSpPr>
          <p:cNvPr id="370716" name="Oval 28"/>
          <p:cNvSpPr>
            <a:spLocks noChangeArrowheads="1"/>
          </p:cNvSpPr>
          <p:nvPr/>
        </p:nvSpPr>
        <p:spPr bwMode="auto">
          <a:xfrm>
            <a:off x="6000750" y="1965325"/>
            <a:ext cx="1752600" cy="1828800"/>
          </a:xfrm>
          <a:prstGeom prst="ellipse">
            <a:avLst/>
          </a:prstGeom>
          <a:noFill/>
          <a:ln w="28575">
            <a:solidFill>
              <a:srgbClr val="FFCC00"/>
            </a:solidFill>
            <a:round/>
            <a:headEnd/>
            <a:tailEnd/>
          </a:ln>
          <a:effectLst/>
        </p:spPr>
        <p:txBody>
          <a:bodyPr wrap="none" anchor="ctr"/>
          <a:lstStyle/>
          <a:p>
            <a:endParaRPr lang="en-US" sz="1800">
              <a:solidFill>
                <a:srgbClr val="66FF33"/>
              </a:solidFill>
              <a:latin typeface="Arial" charset="0"/>
              <a:cs typeface="Arial" charset="0"/>
            </a:endParaRPr>
          </a:p>
        </p:txBody>
      </p:sp>
      <p:sp>
        <p:nvSpPr>
          <p:cNvPr id="370717" name="Rectangle 29"/>
          <p:cNvSpPr>
            <a:spLocks noChangeArrowheads="1"/>
          </p:cNvSpPr>
          <p:nvPr/>
        </p:nvSpPr>
        <p:spPr bwMode="auto">
          <a:xfrm>
            <a:off x="6229350" y="1736725"/>
            <a:ext cx="354013" cy="396875"/>
          </a:xfrm>
          <a:prstGeom prst="rect">
            <a:avLst/>
          </a:prstGeom>
          <a:noFill/>
          <a:ln w="9525">
            <a:noFill/>
            <a:miter lim="800000"/>
            <a:headEnd/>
            <a:tailEnd/>
          </a:ln>
          <a:effectLst/>
        </p:spPr>
        <p:txBody>
          <a:bodyPr wrap="none">
            <a:spAutoFit/>
          </a:bodyPr>
          <a:lstStyle/>
          <a:p>
            <a:pPr algn="l"/>
            <a:r>
              <a:rPr lang="en-US" sz="2000" b="1" i="1">
                <a:solidFill>
                  <a:srgbClr val="FFCC00"/>
                </a:solidFill>
                <a:latin typeface="Arial" charset="0"/>
                <a:cs typeface="Arial" charset="0"/>
              </a:rPr>
              <a:t>S</a:t>
            </a:r>
          </a:p>
        </p:txBody>
      </p:sp>
      <p:sp>
        <p:nvSpPr>
          <p:cNvPr id="370718" name="Oval 30"/>
          <p:cNvSpPr>
            <a:spLocks noChangeAspect="1" noChangeArrowheads="1"/>
          </p:cNvSpPr>
          <p:nvPr/>
        </p:nvSpPr>
        <p:spPr bwMode="auto">
          <a:xfrm>
            <a:off x="6877050" y="1982788"/>
            <a:ext cx="1462088" cy="1462087"/>
          </a:xfrm>
          <a:prstGeom prst="ellipse">
            <a:avLst/>
          </a:prstGeom>
          <a:noFill/>
          <a:ln w="28575">
            <a:solidFill>
              <a:srgbClr val="FFCC00"/>
            </a:solidFill>
            <a:round/>
            <a:headEnd/>
            <a:tailEnd/>
          </a:ln>
          <a:effectLst/>
        </p:spPr>
        <p:txBody>
          <a:bodyPr wrap="none" anchor="ctr"/>
          <a:lstStyle/>
          <a:p>
            <a:endParaRPr lang="en-US" sz="1800">
              <a:solidFill>
                <a:srgbClr val="66FF33"/>
              </a:solidFill>
              <a:latin typeface="Arial" charset="0"/>
              <a:cs typeface="Arial" charset="0"/>
            </a:endParaRPr>
          </a:p>
        </p:txBody>
      </p:sp>
      <p:sp>
        <p:nvSpPr>
          <p:cNvPr id="370719" name="Rectangle 31"/>
          <p:cNvSpPr>
            <a:spLocks noChangeArrowheads="1"/>
          </p:cNvSpPr>
          <p:nvPr/>
        </p:nvSpPr>
        <p:spPr bwMode="auto">
          <a:xfrm>
            <a:off x="8134350" y="2101850"/>
            <a:ext cx="423863" cy="396875"/>
          </a:xfrm>
          <a:prstGeom prst="rect">
            <a:avLst/>
          </a:prstGeom>
          <a:noFill/>
          <a:ln w="9525">
            <a:noFill/>
            <a:miter lim="800000"/>
            <a:headEnd/>
            <a:tailEnd/>
          </a:ln>
          <a:effectLst/>
        </p:spPr>
        <p:txBody>
          <a:bodyPr wrap="none">
            <a:spAutoFit/>
          </a:bodyPr>
          <a:lstStyle/>
          <a:p>
            <a:pPr algn="l"/>
            <a:r>
              <a:rPr lang="en-US" sz="2000" b="1" i="1">
                <a:solidFill>
                  <a:srgbClr val="FFCC00"/>
                </a:solidFill>
                <a:latin typeface="Arial" charset="0"/>
                <a:cs typeface="Arial" charset="0"/>
              </a:rPr>
              <a:t>S’</a:t>
            </a:r>
          </a:p>
        </p:txBody>
      </p:sp>
      <p:sp>
        <p:nvSpPr>
          <p:cNvPr id="370720" name="Rectangle 32"/>
          <p:cNvSpPr>
            <a:spLocks noChangeArrowheads="1"/>
          </p:cNvSpPr>
          <p:nvPr/>
        </p:nvSpPr>
        <p:spPr bwMode="auto">
          <a:xfrm>
            <a:off x="6915150" y="2100263"/>
            <a:ext cx="1219200" cy="922337"/>
          </a:xfrm>
          <a:prstGeom prst="rect">
            <a:avLst/>
          </a:prstGeom>
          <a:solidFill>
            <a:srgbClr val="FFCC99">
              <a:alpha val="39999"/>
            </a:srgbClr>
          </a:solidFill>
          <a:ln w="9525">
            <a:solidFill>
              <a:srgbClr val="FF9900"/>
            </a:solidFill>
            <a:miter lim="800000"/>
            <a:headEnd/>
            <a:tailEnd/>
          </a:ln>
          <a:effectLst/>
        </p:spPr>
        <p:txBody>
          <a:bodyPr wrap="none" anchor="ctr"/>
          <a:lstStyle/>
          <a:p>
            <a:endParaRPr lang="en-US" sz="1800">
              <a:latin typeface="Arial" charset="0"/>
              <a:cs typeface="Arial" charset="0"/>
            </a:endParaRPr>
          </a:p>
        </p:txBody>
      </p:sp>
      <p:sp>
        <p:nvSpPr>
          <p:cNvPr id="370723" name="Rectangle 35"/>
          <p:cNvSpPr>
            <a:spLocks noChangeArrowheads="1"/>
          </p:cNvSpPr>
          <p:nvPr/>
        </p:nvSpPr>
        <p:spPr bwMode="auto">
          <a:xfrm>
            <a:off x="231775" y="5400675"/>
            <a:ext cx="8435975" cy="1062038"/>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The main idea is that randomly selecting one of the k nearest neighbors achieves the k-anonymity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500" fill="hold"/>
                                        <p:tgtEl>
                                          <p:spTgt spid="370698"/>
                                        </p:tgtEl>
                                        <p:attrNameLst>
                                          <p:attrName>fillcolor</p:attrName>
                                        </p:attrNameLst>
                                      </p:cBhvr>
                                      <p:to>
                                        <a:srgbClr val="FFCC00"/>
                                      </p:to>
                                    </p:animClr>
                                    <p:set>
                                      <p:cBhvr>
                                        <p:cTn id="9" dur="500" fill="hold"/>
                                        <p:tgtEl>
                                          <p:spTgt spid="370698"/>
                                        </p:tgtEl>
                                        <p:attrNameLst>
                                          <p:attrName>fill.type</p:attrName>
                                        </p:attrNameLst>
                                      </p:cBhvr>
                                      <p:to>
                                        <p:strVal val="solid"/>
                                      </p:to>
                                    </p:set>
                                    <p:set>
                                      <p:cBhvr>
                                        <p:cTn id="10" dur="500" fill="hold"/>
                                        <p:tgtEl>
                                          <p:spTgt spid="370698"/>
                                        </p:tgtEl>
                                        <p:attrNameLst>
                                          <p:attrName>fill.on</p:attrName>
                                        </p:attrNameLst>
                                      </p:cBhvr>
                                      <p:to>
                                        <p:strVal val="true"/>
                                      </p:to>
                                    </p:set>
                                  </p:childTnLst>
                                </p:cTn>
                              </p:par>
                              <p:par>
                                <p:cTn id="11" presetID="1" presetClass="emph" presetSubtype="2" fill="hold" nodeType="withEffect">
                                  <p:stCondLst>
                                    <p:cond delay="0"/>
                                  </p:stCondLst>
                                  <p:childTnLst>
                                    <p:animClr clrSpc="rgb" dir="cw">
                                      <p:cBhvr>
                                        <p:cTn id="12" dur="500" fill="hold"/>
                                        <p:tgtEl>
                                          <p:spTgt spid="370700"/>
                                        </p:tgtEl>
                                        <p:attrNameLst>
                                          <p:attrName>fillcolor</p:attrName>
                                        </p:attrNameLst>
                                      </p:cBhvr>
                                      <p:to>
                                        <a:srgbClr val="FFCC00"/>
                                      </p:to>
                                    </p:animClr>
                                    <p:set>
                                      <p:cBhvr>
                                        <p:cTn id="13" dur="500" fill="hold"/>
                                        <p:tgtEl>
                                          <p:spTgt spid="370700"/>
                                        </p:tgtEl>
                                        <p:attrNameLst>
                                          <p:attrName>fill.type</p:attrName>
                                        </p:attrNameLst>
                                      </p:cBhvr>
                                      <p:to>
                                        <p:strVal val="solid"/>
                                      </p:to>
                                    </p:set>
                                    <p:set>
                                      <p:cBhvr>
                                        <p:cTn id="14" dur="500" fill="hold"/>
                                        <p:tgtEl>
                                          <p:spTgt spid="370700"/>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370696"/>
                                        </p:tgtEl>
                                        <p:attrNameLst>
                                          <p:attrName>fillcolor</p:attrName>
                                        </p:attrNameLst>
                                      </p:cBhvr>
                                      <p:to>
                                        <a:srgbClr val="FFCC00"/>
                                      </p:to>
                                    </p:animClr>
                                    <p:set>
                                      <p:cBhvr>
                                        <p:cTn id="17" dur="500" fill="hold"/>
                                        <p:tgtEl>
                                          <p:spTgt spid="370696"/>
                                        </p:tgtEl>
                                        <p:attrNameLst>
                                          <p:attrName>fill.type</p:attrName>
                                        </p:attrNameLst>
                                      </p:cBhvr>
                                      <p:to>
                                        <p:strVal val="solid"/>
                                      </p:to>
                                    </p:set>
                                    <p:set>
                                      <p:cBhvr>
                                        <p:cTn id="18" dur="500" fill="hold"/>
                                        <p:tgtEl>
                                          <p:spTgt spid="370696"/>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370694"/>
                                        </p:tgtEl>
                                        <p:attrNameLst>
                                          <p:attrName>fillcolor</p:attrName>
                                        </p:attrNameLst>
                                      </p:cBhvr>
                                      <p:to>
                                        <a:srgbClr val="FFCC00"/>
                                      </p:to>
                                    </p:animClr>
                                    <p:set>
                                      <p:cBhvr>
                                        <p:cTn id="21" dur="500" fill="hold"/>
                                        <p:tgtEl>
                                          <p:spTgt spid="370694"/>
                                        </p:tgtEl>
                                        <p:attrNameLst>
                                          <p:attrName>fill.type</p:attrName>
                                        </p:attrNameLst>
                                      </p:cBhvr>
                                      <p:to>
                                        <p:strVal val="solid"/>
                                      </p:to>
                                    </p:set>
                                    <p:set>
                                      <p:cBhvr>
                                        <p:cTn id="22" dur="500" fill="hold"/>
                                        <p:tgtEl>
                                          <p:spTgt spid="370694"/>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07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07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0691">
                                            <p:txEl>
                                              <p:pRg st="2" end="2"/>
                                            </p:txEl>
                                          </p:spTgt>
                                        </p:tgtEl>
                                        <p:attrNameLst>
                                          <p:attrName>style.visibility</p:attrName>
                                        </p:attrNameLst>
                                      </p:cBhvr>
                                      <p:to>
                                        <p:strVal val="visible"/>
                                      </p:to>
                                    </p:set>
                                  </p:childTnLst>
                                </p:cTn>
                              </p:par>
                              <p:par>
                                <p:cTn id="31" presetID="9" presetClass="emph" presetSubtype="0" grpId="0" nodeType="withEffect">
                                  <p:stCondLst>
                                    <p:cond delay="0"/>
                                  </p:stCondLst>
                                  <p:childTnLst>
                                    <p:set>
                                      <p:cBhvr rctx="PPT">
                                        <p:cTn id="32" dur="indefinite"/>
                                        <p:tgtEl>
                                          <p:spTgt spid="370698"/>
                                        </p:tgtEl>
                                        <p:attrNameLst>
                                          <p:attrName>style.opacity</p:attrName>
                                        </p:attrNameLst>
                                      </p:cBhvr>
                                      <p:to>
                                        <p:strVal val="0.25"/>
                                      </p:to>
                                    </p:set>
                                    <p:animEffect filter="image" prLst="opacity: 0.25">
                                      <p:cBhvr rctx="IE">
                                        <p:cTn id="33" dur="indefinite"/>
                                        <p:tgtEl>
                                          <p:spTgt spid="370698"/>
                                        </p:tgtEl>
                                      </p:cBhvr>
                                    </p:animEffect>
                                  </p:childTnLst>
                                </p:cTn>
                              </p:par>
                              <p:par>
                                <p:cTn id="34" presetID="9" presetClass="emph" presetSubtype="0" grpId="0" nodeType="withEffect">
                                  <p:stCondLst>
                                    <p:cond delay="0"/>
                                  </p:stCondLst>
                                  <p:childTnLst>
                                    <p:set>
                                      <p:cBhvr rctx="PPT">
                                        <p:cTn id="35" dur="indefinite"/>
                                        <p:tgtEl>
                                          <p:spTgt spid="370700"/>
                                        </p:tgtEl>
                                        <p:attrNameLst>
                                          <p:attrName>style.opacity</p:attrName>
                                        </p:attrNameLst>
                                      </p:cBhvr>
                                      <p:to>
                                        <p:strVal val="0.25"/>
                                      </p:to>
                                    </p:set>
                                    <p:animEffect filter="image" prLst="opacity: 0.25">
                                      <p:cBhvr rctx="IE">
                                        <p:cTn id="36" dur="indefinite"/>
                                        <p:tgtEl>
                                          <p:spTgt spid="370700"/>
                                        </p:tgtEl>
                                      </p:cBhvr>
                                    </p:animEffect>
                                  </p:childTnLst>
                                </p:cTn>
                              </p:par>
                              <p:par>
                                <p:cTn id="37" presetID="9" presetClass="emph" presetSubtype="0" grpId="0" nodeType="withEffect">
                                  <p:stCondLst>
                                    <p:cond delay="0"/>
                                  </p:stCondLst>
                                  <p:childTnLst>
                                    <p:set>
                                      <p:cBhvr rctx="PPT">
                                        <p:cTn id="38" dur="indefinite"/>
                                        <p:tgtEl>
                                          <p:spTgt spid="370696"/>
                                        </p:tgtEl>
                                        <p:attrNameLst>
                                          <p:attrName>style.opacity</p:attrName>
                                        </p:attrNameLst>
                                      </p:cBhvr>
                                      <p:to>
                                        <p:strVal val="0.25"/>
                                      </p:to>
                                    </p:set>
                                    <p:animEffect filter="image" prLst="opacity: 0.25">
                                      <p:cBhvr rctx="IE">
                                        <p:cTn id="39" dur="indefinite"/>
                                        <p:tgtEl>
                                          <p:spTgt spid="37069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0691">
                                            <p:txEl>
                                              <p:pRg st="4" end="4"/>
                                            </p:txEl>
                                          </p:spTgt>
                                        </p:tgtEl>
                                        <p:attrNameLst>
                                          <p:attrName>style.visibility</p:attrName>
                                        </p:attrNameLst>
                                      </p:cBhvr>
                                      <p:to>
                                        <p:strVal val="visible"/>
                                      </p:to>
                                    </p:set>
                                  </p:childTnLst>
                                </p:cTn>
                              </p:par>
                              <p:par>
                                <p:cTn id="44" presetID="1" presetClass="emph" presetSubtype="2" fill="hold" nodeType="withEffect">
                                  <p:stCondLst>
                                    <p:cond delay="0"/>
                                  </p:stCondLst>
                                  <p:childTnLst>
                                    <p:animClr clrSpc="rgb" dir="cw">
                                      <p:cBhvr>
                                        <p:cTn id="45" dur="500" fill="hold"/>
                                        <p:tgtEl>
                                          <p:spTgt spid="370699"/>
                                        </p:tgtEl>
                                        <p:attrNameLst>
                                          <p:attrName>fillcolor</p:attrName>
                                        </p:attrNameLst>
                                      </p:cBhvr>
                                      <p:to>
                                        <a:srgbClr val="FFCC00"/>
                                      </p:to>
                                    </p:animClr>
                                    <p:set>
                                      <p:cBhvr>
                                        <p:cTn id="46" dur="500" fill="hold"/>
                                        <p:tgtEl>
                                          <p:spTgt spid="370699"/>
                                        </p:tgtEl>
                                        <p:attrNameLst>
                                          <p:attrName>fill.type</p:attrName>
                                        </p:attrNameLst>
                                      </p:cBhvr>
                                      <p:to>
                                        <p:strVal val="solid"/>
                                      </p:to>
                                    </p:set>
                                    <p:set>
                                      <p:cBhvr>
                                        <p:cTn id="47" dur="500" fill="hold"/>
                                        <p:tgtEl>
                                          <p:spTgt spid="370699"/>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370701"/>
                                        </p:tgtEl>
                                        <p:attrNameLst>
                                          <p:attrName>fillcolor</p:attrName>
                                        </p:attrNameLst>
                                      </p:cBhvr>
                                      <p:to>
                                        <a:srgbClr val="FFCC00"/>
                                      </p:to>
                                    </p:animClr>
                                    <p:set>
                                      <p:cBhvr>
                                        <p:cTn id="50" dur="500" fill="hold"/>
                                        <p:tgtEl>
                                          <p:spTgt spid="370701"/>
                                        </p:tgtEl>
                                        <p:attrNameLst>
                                          <p:attrName>fill.type</p:attrName>
                                        </p:attrNameLst>
                                      </p:cBhvr>
                                      <p:to>
                                        <p:strVal val="solid"/>
                                      </p:to>
                                    </p:set>
                                    <p:set>
                                      <p:cBhvr>
                                        <p:cTn id="51" dur="500" fill="hold"/>
                                        <p:tgtEl>
                                          <p:spTgt spid="370701"/>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500" fill="hold"/>
                                        <p:tgtEl>
                                          <p:spTgt spid="370693"/>
                                        </p:tgtEl>
                                        <p:attrNameLst>
                                          <p:attrName>fillcolor</p:attrName>
                                        </p:attrNameLst>
                                      </p:cBhvr>
                                      <p:to>
                                        <a:srgbClr val="FFCC00"/>
                                      </p:to>
                                    </p:animClr>
                                    <p:set>
                                      <p:cBhvr>
                                        <p:cTn id="54" dur="500" fill="hold"/>
                                        <p:tgtEl>
                                          <p:spTgt spid="370693"/>
                                        </p:tgtEl>
                                        <p:attrNameLst>
                                          <p:attrName>fill.type</p:attrName>
                                        </p:attrNameLst>
                                      </p:cBhvr>
                                      <p:to>
                                        <p:strVal val="solid"/>
                                      </p:to>
                                    </p:set>
                                    <p:set>
                                      <p:cBhvr>
                                        <p:cTn id="55" dur="500" fill="hold"/>
                                        <p:tgtEl>
                                          <p:spTgt spid="370693"/>
                                        </p:tgtEl>
                                        <p:attrNameLst>
                                          <p:attrName>fill.on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7071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707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70720"/>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70691">
                                            <p:txEl>
                                              <p:pRg st="6" end="6"/>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3707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6" grpId="0" animBg="1"/>
      <p:bldP spid="370698" grpId="0" animBg="1"/>
      <p:bldP spid="370700" grpId="0" animBg="1"/>
      <p:bldP spid="370716" grpId="0" animBg="1"/>
      <p:bldP spid="370717" grpId="0"/>
      <p:bldP spid="370718" grpId="0" animBg="1"/>
      <p:bldP spid="370719" grpId="0"/>
      <p:bldP spid="37072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9144000" cy="1143000"/>
          </a:xfrm>
        </p:spPr>
        <p:txBody>
          <a:bodyPr rtlCol="0">
            <a:normAutofit/>
          </a:bodyPr>
          <a:lstStyle/>
          <a:p>
            <a:pPr eaLnBrk="1" fontAlgn="auto" hangingPunct="1">
              <a:spcAft>
                <a:spcPts val="0"/>
              </a:spcAft>
              <a:tabLst>
                <a:tab pos="1882775" algn="l"/>
              </a:tabLst>
              <a:defRPr/>
            </a:pPr>
            <a:r>
              <a:rPr lang="en-US" sz="2800" dirty="0" smtClean="0"/>
              <a:t>Third Trusted Party Architecture:</a:t>
            </a:r>
            <a:br>
              <a:rPr lang="en-US" sz="2800" dirty="0" smtClean="0"/>
            </a:br>
            <a:r>
              <a:rPr lang="en-US" sz="2400" dirty="0" smtClean="0">
                <a:solidFill>
                  <a:schemeClr val="hlink"/>
                </a:solidFill>
              </a:rPr>
              <a:t>Privacy Grid</a:t>
            </a:r>
            <a:endParaRPr lang="en-US" sz="2800" dirty="0" smtClean="0"/>
          </a:p>
        </p:txBody>
      </p:sp>
      <p:sp>
        <p:nvSpPr>
          <p:cNvPr id="4" name="Rectangle 3"/>
          <p:cNvSpPr/>
          <p:nvPr/>
        </p:nvSpPr>
        <p:spPr>
          <a:xfrm>
            <a:off x="5105400" y="21336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3</a:t>
            </a:r>
          </a:p>
        </p:txBody>
      </p:sp>
      <p:sp>
        <p:nvSpPr>
          <p:cNvPr id="5" name="Rectangle 4"/>
          <p:cNvSpPr/>
          <p:nvPr/>
        </p:nvSpPr>
        <p:spPr>
          <a:xfrm>
            <a:off x="5791200" y="21336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2</a:t>
            </a:r>
          </a:p>
        </p:txBody>
      </p:sp>
      <p:sp>
        <p:nvSpPr>
          <p:cNvPr id="6" name="Rectangle 5"/>
          <p:cNvSpPr/>
          <p:nvPr/>
        </p:nvSpPr>
        <p:spPr>
          <a:xfrm>
            <a:off x="6477000" y="21336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1</a:t>
            </a:r>
          </a:p>
        </p:txBody>
      </p:sp>
      <p:sp>
        <p:nvSpPr>
          <p:cNvPr id="7" name="Rectangle 6"/>
          <p:cNvSpPr/>
          <p:nvPr/>
        </p:nvSpPr>
        <p:spPr>
          <a:xfrm>
            <a:off x="7162800" y="21336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0</a:t>
            </a:r>
          </a:p>
        </p:txBody>
      </p:sp>
      <p:sp>
        <p:nvSpPr>
          <p:cNvPr id="8" name="Rectangle 7"/>
          <p:cNvSpPr/>
          <p:nvPr/>
        </p:nvSpPr>
        <p:spPr>
          <a:xfrm>
            <a:off x="7848600" y="21336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4</a:t>
            </a:r>
          </a:p>
        </p:txBody>
      </p:sp>
      <p:sp>
        <p:nvSpPr>
          <p:cNvPr id="9" name="Rectangle 8"/>
          <p:cNvSpPr/>
          <p:nvPr/>
        </p:nvSpPr>
        <p:spPr>
          <a:xfrm>
            <a:off x="5105400" y="28194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0</a:t>
            </a:r>
          </a:p>
        </p:txBody>
      </p:sp>
      <p:sp>
        <p:nvSpPr>
          <p:cNvPr id="10" name="Rectangle 9"/>
          <p:cNvSpPr/>
          <p:nvPr/>
        </p:nvSpPr>
        <p:spPr>
          <a:xfrm>
            <a:off x="5791200" y="28194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3</a:t>
            </a:r>
          </a:p>
        </p:txBody>
      </p:sp>
      <p:sp>
        <p:nvSpPr>
          <p:cNvPr id="11" name="Rectangle 10"/>
          <p:cNvSpPr/>
          <p:nvPr/>
        </p:nvSpPr>
        <p:spPr>
          <a:xfrm>
            <a:off x="6477000" y="28194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4</a:t>
            </a:r>
          </a:p>
        </p:txBody>
      </p:sp>
      <p:sp>
        <p:nvSpPr>
          <p:cNvPr id="12" name="Rectangle 11"/>
          <p:cNvSpPr/>
          <p:nvPr/>
        </p:nvSpPr>
        <p:spPr>
          <a:xfrm>
            <a:off x="7162800" y="28194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4</a:t>
            </a:r>
          </a:p>
        </p:txBody>
      </p:sp>
      <p:sp>
        <p:nvSpPr>
          <p:cNvPr id="13" name="Rectangle 12"/>
          <p:cNvSpPr/>
          <p:nvPr/>
        </p:nvSpPr>
        <p:spPr>
          <a:xfrm>
            <a:off x="7848600" y="28194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5</a:t>
            </a:r>
          </a:p>
        </p:txBody>
      </p:sp>
      <p:sp>
        <p:nvSpPr>
          <p:cNvPr id="24" name="Rectangle 23"/>
          <p:cNvSpPr/>
          <p:nvPr/>
        </p:nvSpPr>
        <p:spPr>
          <a:xfrm>
            <a:off x="5105400" y="35052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2</a:t>
            </a:r>
          </a:p>
        </p:txBody>
      </p:sp>
      <p:sp>
        <p:nvSpPr>
          <p:cNvPr id="25" name="Rectangle 24"/>
          <p:cNvSpPr/>
          <p:nvPr/>
        </p:nvSpPr>
        <p:spPr>
          <a:xfrm>
            <a:off x="5791200" y="35052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4</a:t>
            </a:r>
          </a:p>
        </p:txBody>
      </p:sp>
      <p:sp>
        <p:nvSpPr>
          <p:cNvPr id="27" name="Rectangle 26"/>
          <p:cNvSpPr/>
          <p:nvPr/>
        </p:nvSpPr>
        <p:spPr>
          <a:xfrm>
            <a:off x="7162800" y="35052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3</a:t>
            </a:r>
          </a:p>
        </p:txBody>
      </p:sp>
      <p:sp>
        <p:nvSpPr>
          <p:cNvPr id="28" name="Rectangle 27"/>
          <p:cNvSpPr/>
          <p:nvPr/>
        </p:nvSpPr>
        <p:spPr>
          <a:xfrm>
            <a:off x="7848600" y="35052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4</a:t>
            </a:r>
          </a:p>
        </p:txBody>
      </p:sp>
      <p:sp>
        <p:nvSpPr>
          <p:cNvPr id="29" name="Rectangle 28"/>
          <p:cNvSpPr/>
          <p:nvPr/>
        </p:nvSpPr>
        <p:spPr>
          <a:xfrm>
            <a:off x="5105400" y="41910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6</a:t>
            </a:r>
          </a:p>
        </p:txBody>
      </p:sp>
      <p:sp>
        <p:nvSpPr>
          <p:cNvPr id="30" name="Rectangle 29"/>
          <p:cNvSpPr/>
          <p:nvPr/>
        </p:nvSpPr>
        <p:spPr>
          <a:xfrm>
            <a:off x="5791200" y="41910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2</a:t>
            </a:r>
          </a:p>
        </p:txBody>
      </p:sp>
      <p:sp>
        <p:nvSpPr>
          <p:cNvPr id="31" name="Rectangle 30"/>
          <p:cNvSpPr/>
          <p:nvPr/>
        </p:nvSpPr>
        <p:spPr>
          <a:xfrm>
            <a:off x="6477000" y="41910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3</a:t>
            </a:r>
          </a:p>
        </p:txBody>
      </p:sp>
      <p:sp>
        <p:nvSpPr>
          <p:cNvPr id="32" name="Rectangle 31"/>
          <p:cNvSpPr/>
          <p:nvPr/>
        </p:nvSpPr>
        <p:spPr>
          <a:xfrm>
            <a:off x="7162800" y="41910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4</a:t>
            </a:r>
          </a:p>
        </p:txBody>
      </p:sp>
      <p:sp>
        <p:nvSpPr>
          <p:cNvPr id="33" name="Rectangle 32"/>
          <p:cNvSpPr/>
          <p:nvPr/>
        </p:nvSpPr>
        <p:spPr>
          <a:xfrm>
            <a:off x="7848600" y="41910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5</a:t>
            </a:r>
          </a:p>
        </p:txBody>
      </p:sp>
      <p:sp>
        <p:nvSpPr>
          <p:cNvPr id="34" name="Rectangle 33"/>
          <p:cNvSpPr/>
          <p:nvPr/>
        </p:nvSpPr>
        <p:spPr>
          <a:xfrm>
            <a:off x="5105400" y="48768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0</a:t>
            </a:r>
          </a:p>
        </p:txBody>
      </p:sp>
      <p:sp>
        <p:nvSpPr>
          <p:cNvPr id="35" name="Rectangle 34"/>
          <p:cNvSpPr/>
          <p:nvPr/>
        </p:nvSpPr>
        <p:spPr>
          <a:xfrm>
            <a:off x="5791200" y="48768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2</a:t>
            </a:r>
          </a:p>
        </p:txBody>
      </p:sp>
      <p:sp>
        <p:nvSpPr>
          <p:cNvPr id="36" name="Rectangle 35"/>
          <p:cNvSpPr/>
          <p:nvPr/>
        </p:nvSpPr>
        <p:spPr>
          <a:xfrm>
            <a:off x="6477000" y="48768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4</a:t>
            </a:r>
          </a:p>
        </p:txBody>
      </p:sp>
      <p:sp>
        <p:nvSpPr>
          <p:cNvPr id="37" name="Rectangle 36"/>
          <p:cNvSpPr/>
          <p:nvPr/>
        </p:nvSpPr>
        <p:spPr>
          <a:xfrm>
            <a:off x="7162800" y="48768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5</a:t>
            </a:r>
          </a:p>
        </p:txBody>
      </p:sp>
      <p:sp>
        <p:nvSpPr>
          <p:cNvPr id="38" name="Rectangle 37"/>
          <p:cNvSpPr/>
          <p:nvPr/>
        </p:nvSpPr>
        <p:spPr>
          <a:xfrm>
            <a:off x="7848600" y="48768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6</a:t>
            </a:r>
          </a:p>
        </p:txBody>
      </p:sp>
      <p:sp>
        <p:nvSpPr>
          <p:cNvPr id="3100" name="Rectangle 43"/>
          <p:cNvSpPr>
            <a:spLocks noChangeArrowheads="1"/>
          </p:cNvSpPr>
          <p:nvPr/>
        </p:nvSpPr>
        <p:spPr bwMode="auto">
          <a:xfrm>
            <a:off x="5410200" y="5715000"/>
            <a:ext cx="2859088" cy="461963"/>
          </a:xfrm>
          <a:prstGeom prst="rect">
            <a:avLst/>
          </a:prstGeom>
          <a:noFill/>
          <a:ln w="9525">
            <a:noFill/>
            <a:miter lim="800000"/>
            <a:headEnd/>
            <a:tailEnd/>
          </a:ln>
        </p:spPr>
        <p:txBody>
          <a:bodyPr wrap="none">
            <a:spAutoFit/>
          </a:bodyPr>
          <a:lstStyle/>
          <a:p>
            <a:pPr algn="ctr"/>
            <a:r>
              <a:rPr lang="en-US" sz="2400" b="1" dirty="0">
                <a:solidFill>
                  <a:srgbClr val="C00000"/>
                </a:solidFill>
                <a:latin typeface="Calibri" pitchFamily="34" charset="0"/>
              </a:rPr>
              <a:t>Anonymity level = 20</a:t>
            </a:r>
          </a:p>
        </p:txBody>
      </p:sp>
      <p:sp>
        <p:nvSpPr>
          <p:cNvPr id="26" name="Rectangle 25"/>
          <p:cNvSpPr/>
          <p:nvPr/>
        </p:nvSpPr>
        <p:spPr>
          <a:xfrm>
            <a:off x="6477000" y="3505200"/>
            <a:ext cx="685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a:solidFill>
                  <a:schemeClr val="tx1"/>
                </a:solidFill>
                <a:cs typeface="Arial" charset="0"/>
              </a:rPr>
              <a:t>3</a:t>
            </a:r>
          </a:p>
        </p:txBody>
      </p:sp>
      <p:sp>
        <p:nvSpPr>
          <p:cNvPr id="45" name="Left Arrow 44"/>
          <p:cNvSpPr/>
          <p:nvPr/>
        </p:nvSpPr>
        <p:spPr>
          <a:xfrm>
            <a:off x="6248400" y="3733800"/>
            <a:ext cx="381000" cy="2286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46" name="Left Arrow 45"/>
          <p:cNvSpPr/>
          <p:nvPr/>
        </p:nvSpPr>
        <p:spPr>
          <a:xfrm rot="5400000">
            <a:off x="6300788" y="3290887"/>
            <a:ext cx="381000" cy="27622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47" name="Left Arrow 46"/>
          <p:cNvSpPr/>
          <p:nvPr/>
        </p:nvSpPr>
        <p:spPr>
          <a:xfrm rot="10800000">
            <a:off x="6977063" y="3381375"/>
            <a:ext cx="381000" cy="27622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48" name="Rectangle 47"/>
          <p:cNvSpPr/>
          <p:nvPr/>
        </p:nvSpPr>
        <p:spPr>
          <a:xfrm>
            <a:off x="5791200" y="2819400"/>
            <a:ext cx="2057400" cy="1371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sp>
        <p:nvSpPr>
          <p:cNvPr id="40" name="Rectangle 302"/>
          <p:cNvSpPr>
            <a:spLocks noChangeArrowheads="1"/>
          </p:cNvSpPr>
          <p:nvPr/>
        </p:nvSpPr>
        <p:spPr bwMode="auto">
          <a:xfrm>
            <a:off x="228600" y="1239837"/>
            <a:ext cx="4385469" cy="100806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dirty="0" smtClean="0">
                <a:latin typeface="Times New Roman" pitchFamily="18" charset="0"/>
                <a:ea typeface="HyhwpEQ" pitchFamily="18" charset="-127"/>
              </a:rPr>
              <a:t>The system space is divided into grid cells where each cell maintains the number of users in the cell</a:t>
            </a:r>
            <a:endParaRPr lang="en-US" altLang="zh-TW" dirty="0">
              <a:latin typeface="Times New Roman" pitchFamily="18" charset="0"/>
              <a:ea typeface="HyhwpEQ" pitchFamily="18" charset="-127"/>
            </a:endParaRPr>
          </a:p>
        </p:txBody>
      </p:sp>
      <p:sp>
        <p:nvSpPr>
          <p:cNvPr id="41" name="Rectangle 302"/>
          <p:cNvSpPr>
            <a:spLocks noChangeArrowheads="1"/>
          </p:cNvSpPr>
          <p:nvPr/>
        </p:nvSpPr>
        <p:spPr bwMode="auto">
          <a:xfrm>
            <a:off x="228600" y="3124200"/>
            <a:ext cx="4385469" cy="305276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dirty="0" smtClean="0">
                <a:latin typeface="Times New Roman" pitchFamily="18" charset="0"/>
                <a:ea typeface="HyhwpEQ" pitchFamily="18" charset="-127"/>
              </a:rPr>
              <a:t>To </a:t>
            </a:r>
            <a:r>
              <a:rPr lang="en-US" altLang="zh-TW" dirty="0" err="1" smtClean="0">
                <a:latin typeface="Times New Roman" pitchFamily="18" charset="0"/>
                <a:ea typeface="HyhwpEQ" pitchFamily="18" charset="-127"/>
              </a:rPr>
              <a:t>anonymize</a:t>
            </a:r>
            <a:r>
              <a:rPr lang="en-US" altLang="zh-TW" dirty="0" smtClean="0">
                <a:latin typeface="Times New Roman" pitchFamily="18" charset="0"/>
                <a:ea typeface="HyhwpEQ" pitchFamily="18" charset="-127"/>
              </a:rPr>
              <a:t> a user request, we start from the cell containing the user, then we expand the cell area to neighboring cells until the user privacy requirements is satisfied</a:t>
            </a:r>
            <a:endParaRPr lang="en-US" altLang="zh-TW" dirty="0">
              <a:latin typeface="Times New Roman" pitchFamily="18" charset="0"/>
              <a:ea typeface="HyhwpEQ" pitchFamily="18" charset="-127"/>
            </a:endParaRPr>
          </a:p>
        </p:txBody>
      </p:sp>
      <p:sp>
        <p:nvSpPr>
          <p:cNvPr id="43" name="Slide Number Placeholder 3"/>
          <p:cNvSpPr>
            <a:spLocks noGrp="1"/>
          </p:cNvSpPr>
          <p:nvPr>
            <p:ph type="sldNum" sz="quarter" idx="10"/>
          </p:nvPr>
        </p:nvSpPr>
        <p:spPr>
          <a:xfrm>
            <a:off x="6781800" y="6553200"/>
            <a:ext cx="1905000" cy="304800"/>
          </a:xfrm>
        </p:spPr>
        <p:txBody>
          <a:bodyPr/>
          <a:lstStyle/>
          <a:p>
            <a:fld id="{D3B352DD-B62C-4C83-A86B-F14CCFAEFAEB}" type="slidenum">
              <a:rPr lang="en-US" altLang="ko-KR"/>
              <a:pPr/>
              <a:t>58</a:t>
            </a:fld>
            <a:endParaRPr lang="en-US" altLang="ko-KR"/>
          </a:p>
        </p:txBody>
      </p:sp>
      <p:sp>
        <p:nvSpPr>
          <p:cNvPr id="44" name="Date Placeholder 4"/>
          <p:cNvSpPr>
            <a:spLocks noGrp="1"/>
          </p:cNvSpPr>
          <p:nvPr>
            <p:ph type="dt" sz="half" idx="11"/>
          </p:nvPr>
        </p:nvSpPr>
        <p:spPr>
          <a:xfrm>
            <a:off x="2971800" y="6553200"/>
            <a:ext cx="4267200" cy="304800"/>
          </a:xfrm>
        </p:spPr>
        <p:txBody>
          <a:bodyPr/>
          <a:lstStyle/>
          <a:p>
            <a:r>
              <a:rPr lang="en-US"/>
              <a:t>Tutorial: ICDM 2008</a:t>
            </a:r>
            <a:endParaRPr lang="en-US" altLang="ko-KR"/>
          </a:p>
        </p:txBody>
      </p:sp>
      <p:sp>
        <p:nvSpPr>
          <p:cNvPr id="51" name="Footer Placeholder 5"/>
          <p:cNvSpPr>
            <a:spLocks noGrp="1"/>
          </p:cNvSpPr>
          <p:nvPr>
            <p:ph type="ftr" sz="quarter" idx="12"/>
          </p:nvPr>
        </p:nvSpPr>
        <p:spPr>
          <a:xfrm>
            <a:off x="152400" y="6553200"/>
            <a:ext cx="2133600" cy="228600"/>
          </a:xfrm>
        </p:spPr>
        <p:txBody>
          <a:bodyPr/>
          <a:lstStyle/>
          <a:p>
            <a:r>
              <a:rPr lang="en-US" altLang="ko-KR" dirty="0"/>
              <a:t>Mohamed F. </a:t>
            </a:r>
            <a:r>
              <a:rPr lang="en-US" altLang="ko-KR" dirty="0" err="1"/>
              <a:t>Mokbel</a:t>
            </a:r>
            <a:endParaRPr lang="en-US" alt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6"/>
                                        </p:tgtEl>
                                        <p:attrNameLst>
                                          <p:attrName>fillcolor</p:attrName>
                                        </p:attrNameLst>
                                      </p:cBhvr>
                                      <p:to>
                                        <a:srgbClr val="FFCC00"/>
                                      </p:to>
                                    </p:animClr>
                                    <p:set>
                                      <p:cBhvr>
                                        <p:cTn id="7" dur="500" fill="hold"/>
                                        <p:tgtEl>
                                          <p:spTgt spid="26"/>
                                        </p:tgtEl>
                                        <p:attrNameLst>
                                          <p:attrName>fill.type</p:attrName>
                                        </p:attrNameLst>
                                      </p:cBhvr>
                                      <p:to>
                                        <p:strVal val="solid"/>
                                      </p:to>
                                    </p:set>
                                    <p:set>
                                      <p:cBhvr>
                                        <p:cTn id="8" dur="500" fill="hold"/>
                                        <p:tgtEl>
                                          <p:spTgt spid="26"/>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3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500" fill="hold"/>
                                        <p:tgtEl>
                                          <p:spTgt spid="25"/>
                                        </p:tgtEl>
                                        <p:attrNameLst>
                                          <p:attrName>fillcolor</p:attrName>
                                        </p:attrNameLst>
                                      </p:cBhvr>
                                      <p:to>
                                        <a:srgbClr val="99FF33"/>
                                      </p:to>
                                    </p:animClr>
                                    <p:set>
                                      <p:cBhvr>
                                        <p:cTn id="15" dur="500" fill="hold"/>
                                        <p:tgtEl>
                                          <p:spTgt spid="25"/>
                                        </p:tgtEl>
                                        <p:attrNameLst>
                                          <p:attrName>fill.type</p:attrName>
                                        </p:attrNameLst>
                                      </p:cBhvr>
                                      <p:to>
                                        <p:strVal val="solid"/>
                                      </p:to>
                                    </p:set>
                                    <p:set>
                                      <p:cBhvr>
                                        <p:cTn id="16" dur="500" fill="hold"/>
                                        <p:tgtEl>
                                          <p:spTgt spid="25"/>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11"/>
                                        </p:tgtEl>
                                        <p:attrNameLst>
                                          <p:attrName>fillcolor</p:attrName>
                                        </p:attrNameLst>
                                      </p:cBhvr>
                                      <p:to>
                                        <a:srgbClr val="99FF33"/>
                                      </p:to>
                                    </p:animClr>
                                    <p:set>
                                      <p:cBhvr>
                                        <p:cTn id="21" dur="500" fill="hold"/>
                                        <p:tgtEl>
                                          <p:spTgt spid="11"/>
                                        </p:tgtEl>
                                        <p:attrNameLst>
                                          <p:attrName>fill.type</p:attrName>
                                        </p:attrNameLst>
                                      </p:cBhvr>
                                      <p:to>
                                        <p:strVal val="solid"/>
                                      </p:to>
                                    </p:set>
                                    <p:set>
                                      <p:cBhvr>
                                        <p:cTn id="22" dur="500" fill="hold"/>
                                        <p:tgtEl>
                                          <p:spTgt spid="11"/>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500" fill="hold"/>
                                        <p:tgtEl>
                                          <p:spTgt spid="25"/>
                                        </p:tgtEl>
                                        <p:attrNameLst>
                                          <p:attrName>fillcolor</p:attrName>
                                        </p:attrNameLst>
                                      </p:cBhvr>
                                      <p:to>
                                        <a:schemeClr val="bg1"/>
                                      </p:to>
                                    </p:animClr>
                                    <p:set>
                                      <p:cBhvr>
                                        <p:cTn id="25" dur="500" fill="hold"/>
                                        <p:tgtEl>
                                          <p:spTgt spid="25"/>
                                        </p:tgtEl>
                                        <p:attrNameLst>
                                          <p:attrName>fill.type</p:attrName>
                                        </p:attrNameLst>
                                      </p:cBhvr>
                                      <p:to>
                                        <p:strVal val="solid"/>
                                      </p:to>
                                    </p:set>
                                    <p:set>
                                      <p:cBhvr>
                                        <p:cTn id="26" dur="500" fill="hold"/>
                                        <p:tgtEl>
                                          <p:spTgt spid="25"/>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27"/>
                                        </p:tgtEl>
                                        <p:attrNameLst>
                                          <p:attrName>fillcolor</p:attrName>
                                        </p:attrNameLst>
                                      </p:cBhvr>
                                      <p:to>
                                        <a:srgbClr val="99FF33"/>
                                      </p:to>
                                    </p:animClr>
                                    <p:set>
                                      <p:cBhvr>
                                        <p:cTn id="31" dur="500" fill="hold"/>
                                        <p:tgtEl>
                                          <p:spTgt spid="27"/>
                                        </p:tgtEl>
                                        <p:attrNameLst>
                                          <p:attrName>fill.type</p:attrName>
                                        </p:attrNameLst>
                                      </p:cBhvr>
                                      <p:to>
                                        <p:strVal val="solid"/>
                                      </p:to>
                                    </p:set>
                                    <p:set>
                                      <p:cBhvr>
                                        <p:cTn id="32" dur="500" fill="hold"/>
                                        <p:tgtEl>
                                          <p:spTgt spid="27"/>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11"/>
                                        </p:tgtEl>
                                        <p:attrNameLst>
                                          <p:attrName>fillcolor</p:attrName>
                                        </p:attrNameLst>
                                      </p:cBhvr>
                                      <p:to>
                                        <a:schemeClr val="bg1"/>
                                      </p:to>
                                    </p:animClr>
                                    <p:set>
                                      <p:cBhvr>
                                        <p:cTn id="35" dur="500" fill="hold"/>
                                        <p:tgtEl>
                                          <p:spTgt spid="11"/>
                                        </p:tgtEl>
                                        <p:attrNameLst>
                                          <p:attrName>fill.type</p:attrName>
                                        </p:attrNameLst>
                                      </p:cBhvr>
                                      <p:to>
                                        <p:strVal val="solid"/>
                                      </p:to>
                                    </p:set>
                                    <p:set>
                                      <p:cBhvr>
                                        <p:cTn id="36" dur="500" fill="hold"/>
                                        <p:tgtEl>
                                          <p:spTgt spid="11"/>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31"/>
                                        </p:tgtEl>
                                        <p:attrNameLst>
                                          <p:attrName>fillcolor</p:attrName>
                                        </p:attrNameLst>
                                      </p:cBhvr>
                                      <p:to>
                                        <a:srgbClr val="99FF33"/>
                                      </p:to>
                                    </p:animClr>
                                    <p:set>
                                      <p:cBhvr>
                                        <p:cTn id="41" dur="500" fill="hold"/>
                                        <p:tgtEl>
                                          <p:spTgt spid="31"/>
                                        </p:tgtEl>
                                        <p:attrNameLst>
                                          <p:attrName>fill.type</p:attrName>
                                        </p:attrNameLst>
                                      </p:cBhvr>
                                      <p:to>
                                        <p:strVal val="solid"/>
                                      </p:to>
                                    </p:set>
                                    <p:set>
                                      <p:cBhvr>
                                        <p:cTn id="42" dur="500" fill="hold"/>
                                        <p:tgtEl>
                                          <p:spTgt spid="31"/>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27"/>
                                        </p:tgtEl>
                                        <p:attrNameLst>
                                          <p:attrName>fillcolor</p:attrName>
                                        </p:attrNameLst>
                                      </p:cBhvr>
                                      <p:to>
                                        <a:schemeClr val="bg1"/>
                                      </p:to>
                                    </p:animClr>
                                    <p:set>
                                      <p:cBhvr>
                                        <p:cTn id="45" dur="500" fill="hold"/>
                                        <p:tgtEl>
                                          <p:spTgt spid="27"/>
                                        </p:tgtEl>
                                        <p:attrNameLst>
                                          <p:attrName>fill.type</p:attrName>
                                        </p:attrNameLst>
                                      </p:cBhvr>
                                      <p:to>
                                        <p:strVal val="solid"/>
                                      </p:to>
                                    </p:set>
                                    <p:set>
                                      <p:cBhvr>
                                        <p:cTn id="46" dur="500" fill="hold"/>
                                        <p:tgtEl>
                                          <p:spTgt spid="27"/>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31"/>
                                        </p:tgtEl>
                                        <p:attrNameLst>
                                          <p:attrName>fillcolor</p:attrName>
                                        </p:attrNameLst>
                                      </p:cBhvr>
                                      <p:to>
                                        <a:srgbClr val="99FF33"/>
                                      </p:to>
                                    </p:animClr>
                                    <p:set>
                                      <p:cBhvr>
                                        <p:cTn id="51" dur="500" fill="hold"/>
                                        <p:tgtEl>
                                          <p:spTgt spid="31"/>
                                        </p:tgtEl>
                                        <p:attrNameLst>
                                          <p:attrName>fill.type</p:attrName>
                                        </p:attrNameLst>
                                      </p:cBhvr>
                                      <p:to>
                                        <p:strVal val="solid"/>
                                      </p:to>
                                    </p:set>
                                    <p:set>
                                      <p:cBhvr>
                                        <p:cTn id="52" dur="500" fill="hold"/>
                                        <p:tgtEl>
                                          <p:spTgt spid="31"/>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31"/>
                                        </p:tgtEl>
                                        <p:attrNameLst>
                                          <p:attrName>fillcolor</p:attrName>
                                        </p:attrNameLst>
                                      </p:cBhvr>
                                      <p:to>
                                        <a:schemeClr val="bg1"/>
                                      </p:to>
                                    </p:animClr>
                                    <p:set>
                                      <p:cBhvr>
                                        <p:cTn id="55" dur="500" fill="hold"/>
                                        <p:tgtEl>
                                          <p:spTgt spid="31"/>
                                        </p:tgtEl>
                                        <p:attrNameLst>
                                          <p:attrName>fill.type</p:attrName>
                                        </p:attrNameLst>
                                      </p:cBhvr>
                                      <p:to>
                                        <p:strVal val="solid"/>
                                      </p:to>
                                    </p:set>
                                    <p:set>
                                      <p:cBhvr>
                                        <p:cTn id="56" dur="500" fill="hold"/>
                                        <p:tgtEl>
                                          <p:spTgt spid="31"/>
                                        </p:tgtEl>
                                        <p:attrNameLst>
                                          <p:attrName>fill.on</p:attrName>
                                        </p:attrNameLst>
                                      </p:cBhvr>
                                      <p:to>
                                        <p:strVal val="true"/>
                                      </p:to>
                                    </p:set>
                                  </p:childTnLst>
                                </p:cTn>
                              </p:par>
                              <p:par>
                                <p:cTn id="57" presetID="1" presetClass="entr" presetSubtype="0" fill="hold" grpId="1"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500" fill="hold"/>
                                        <p:tgtEl>
                                          <p:spTgt spid="25"/>
                                        </p:tgtEl>
                                        <p:attrNameLst>
                                          <p:attrName>fillcolor</p:attrName>
                                        </p:attrNameLst>
                                      </p:cBhvr>
                                      <p:to>
                                        <a:srgbClr val="FFCC00"/>
                                      </p:to>
                                    </p:animClr>
                                    <p:set>
                                      <p:cBhvr>
                                        <p:cTn id="63" dur="500" fill="hold"/>
                                        <p:tgtEl>
                                          <p:spTgt spid="25"/>
                                        </p:tgtEl>
                                        <p:attrNameLst>
                                          <p:attrName>fill.type</p:attrName>
                                        </p:attrNameLst>
                                      </p:cBhvr>
                                      <p:to>
                                        <p:strVal val="solid"/>
                                      </p:to>
                                    </p:set>
                                    <p:set>
                                      <p:cBhvr>
                                        <p:cTn id="64" dur="500" fill="hold"/>
                                        <p:tgtEl>
                                          <p:spTgt spid="25"/>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24"/>
                                        </p:tgtEl>
                                        <p:attrNameLst>
                                          <p:attrName>fillcolor</p:attrName>
                                        </p:attrNameLst>
                                      </p:cBhvr>
                                      <p:to>
                                        <a:srgbClr val="99FF33"/>
                                      </p:to>
                                    </p:animClr>
                                    <p:set>
                                      <p:cBhvr>
                                        <p:cTn id="73" dur="500" fill="hold"/>
                                        <p:tgtEl>
                                          <p:spTgt spid="24"/>
                                        </p:tgtEl>
                                        <p:attrNameLst>
                                          <p:attrName>fill.type</p:attrName>
                                        </p:attrNameLst>
                                      </p:cBhvr>
                                      <p:to>
                                        <p:strVal val="solid"/>
                                      </p:to>
                                    </p:set>
                                    <p:set>
                                      <p:cBhvr>
                                        <p:cTn id="74" dur="500" fill="hold"/>
                                        <p:tgtEl>
                                          <p:spTgt spid="24"/>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0"/>
                                        </p:tgtEl>
                                        <p:attrNameLst>
                                          <p:attrName>fillcolor</p:attrName>
                                        </p:attrNameLst>
                                      </p:cBhvr>
                                      <p:to>
                                        <a:srgbClr val="99FF33"/>
                                      </p:to>
                                    </p:animClr>
                                    <p:set>
                                      <p:cBhvr>
                                        <p:cTn id="79" dur="500" fill="hold"/>
                                        <p:tgtEl>
                                          <p:spTgt spid="10"/>
                                        </p:tgtEl>
                                        <p:attrNameLst>
                                          <p:attrName>fill.type</p:attrName>
                                        </p:attrNameLst>
                                      </p:cBhvr>
                                      <p:to>
                                        <p:strVal val="solid"/>
                                      </p:to>
                                    </p:set>
                                    <p:set>
                                      <p:cBhvr>
                                        <p:cTn id="80" dur="500" fill="hold"/>
                                        <p:tgtEl>
                                          <p:spTgt spid="10"/>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500" fill="hold"/>
                                        <p:tgtEl>
                                          <p:spTgt spid="11"/>
                                        </p:tgtEl>
                                        <p:attrNameLst>
                                          <p:attrName>fillcolor</p:attrName>
                                        </p:attrNameLst>
                                      </p:cBhvr>
                                      <p:to>
                                        <a:srgbClr val="99FF33"/>
                                      </p:to>
                                    </p:animClr>
                                    <p:set>
                                      <p:cBhvr>
                                        <p:cTn id="83" dur="500" fill="hold"/>
                                        <p:tgtEl>
                                          <p:spTgt spid="11"/>
                                        </p:tgtEl>
                                        <p:attrNameLst>
                                          <p:attrName>fill.type</p:attrName>
                                        </p:attrNameLst>
                                      </p:cBhvr>
                                      <p:to>
                                        <p:strVal val="solid"/>
                                      </p:to>
                                    </p:set>
                                    <p:set>
                                      <p:cBhvr>
                                        <p:cTn id="84" dur="500" fill="hold"/>
                                        <p:tgtEl>
                                          <p:spTgt spid="11"/>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500" fill="hold"/>
                                        <p:tgtEl>
                                          <p:spTgt spid="24"/>
                                        </p:tgtEl>
                                        <p:attrNameLst>
                                          <p:attrName>fillcolor</p:attrName>
                                        </p:attrNameLst>
                                      </p:cBhvr>
                                      <p:to>
                                        <a:schemeClr val="bg1"/>
                                      </p:to>
                                    </p:animClr>
                                    <p:set>
                                      <p:cBhvr>
                                        <p:cTn id="87" dur="500" fill="hold"/>
                                        <p:tgtEl>
                                          <p:spTgt spid="24"/>
                                        </p:tgtEl>
                                        <p:attrNameLst>
                                          <p:attrName>fill.type</p:attrName>
                                        </p:attrNameLst>
                                      </p:cBhvr>
                                      <p:to>
                                        <p:strVal val="solid"/>
                                      </p:to>
                                    </p:set>
                                    <p:set>
                                      <p:cBhvr>
                                        <p:cTn id="88" dur="500" fill="hold"/>
                                        <p:tgtEl>
                                          <p:spTgt spid="24"/>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 presetClass="emph" presetSubtype="2" fill="hold" nodeType="clickEffect">
                                  <p:stCondLst>
                                    <p:cond delay="0"/>
                                  </p:stCondLst>
                                  <p:childTnLst>
                                    <p:animClr clrSpc="rgb" dir="cw">
                                      <p:cBhvr>
                                        <p:cTn id="92" dur="500" fill="hold"/>
                                        <p:tgtEl>
                                          <p:spTgt spid="27"/>
                                        </p:tgtEl>
                                        <p:attrNameLst>
                                          <p:attrName>fillcolor</p:attrName>
                                        </p:attrNameLst>
                                      </p:cBhvr>
                                      <p:to>
                                        <a:srgbClr val="99FF33"/>
                                      </p:to>
                                    </p:animClr>
                                    <p:set>
                                      <p:cBhvr>
                                        <p:cTn id="93" dur="500" fill="hold"/>
                                        <p:tgtEl>
                                          <p:spTgt spid="27"/>
                                        </p:tgtEl>
                                        <p:attrNameLst>
                                          <p:attrName>fill.type</p:attrName>
                                        </p:attrNameLst>
                                      </p:cBhvr>
                                      <p:to>
                                        <p:strVal val="solid"/>
                                      </p:to>
                                    </p:set>
                                    <p:set>
                                      <p:cBhvr>
                                        <p:cTn id="94" dur="500" fill="hold"/>
                                        <p:tgtEl>
                                          <p:spTgt spid="27"/>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11"/>
                                        </p:tgtEl>
                                        <p:attrNameLst>
                                          <p:attrName>fillcolor</p:attrName>
                                        </p:attrNameLst>
                                      </p:cBhvr>
                                      <p:to>
                                        <a:schemeClr val="bg1"/>
                                      </p:to>
                                    </p:animClr>
                                    <p:set>
                                      <p:cBhvr>
                                        <p:cTn id="97" dur="500" fill="hold"/>
                                        <p:tgtEl>
                                          <p:spTgt spid="11"/>
                                        </p:tgtEl>
                                        <p:attrNameLst>
                                          <p:attrName>fill.type</p:attrName>
                                        </p:attrNameLst>
                                      </p:cBhvr>
                                      <p:to>
                                        <p:strVal val="solid"/>
                                      </p:to>
                                    </p:set>
                                    <p:set>
                                      <p:cBhvr>
                                        <p:cTn id="98" dur="500" fill="hold"/>
                                        <p:tgtEl>
                                          <p:spTgt spid="11"/>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500" fill="hold"/>
                                        <p:tgtEl>
                                          <p:spTgt spid="10"/>
                                        </p:tgtEl>
                                        <p:attrNameLst>
                                          <p:attrName>fillcolor</p:attrName>
                                        </p:attrNameLst>
                                      </p:cBhvr>
                                      <p:to>
                                        <a:schemeClr val="bg1"/>
                                      </p:to>
                                    </p:animClr>
                                    <p:set>
                                      <p:cBhvr>
                                        <p:cTn id="101" dur="500" fill="hold"/>
                                        <p:tgtEl>
                                          <p:spTgt spid="10"/>
                                        </p:tgtEl>
                                        <p:attrNameLst>
                                          <p:attrName>fill.type</p:attrName>
                                        </p:attrNameLst>
                                      </p:cBhvr>
                                      <p:to>
                                        <p:strVal val="solid"/>
                                      </p:to>
                                    </p:set>
                                    <p:set>
                                      <p:cBhvr>
                                        <p:cTn id="102" dur="500" fill="hold"/>
                                        <p:tgtEl>
                                          <p:spTgt spid="10"/>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mph" presetSubtype="2" fill="hold" nodeType="clickEffect">
                                  <p:stCondLst>
                                    <p:cond delay="0"/>
                                  </p:stCondLst>
                                  <p:childTnLst>
                                    <p:animClr clrSpc="rgb" dir="cw">
                                      <p:cBhvr>
                                        <p:cTn id="106" dur="500" fill="hold"/>
                                        <p:tgtEl>
                                          <p:spTgt spid="30"/>
                                        </p:tgtEl>
                                        <p:attrNameLst>
                                          <p:attrName>fillcolor</p:attrName>
                                        </p:attrNameLst>
                                      </p:cBhvr>
                                      <p:to>
                                        <a:srgbClr val="99FF33"/>
                                      </p:to>
                                    </p:animClr>
                                    <p:set>
                                      <p:cBhvr>
                                        <p:cTn id="107" dur="500" fill="hold"/>
                                        <p:tgtEl>
                                          <p:spTgt spid="30"/>
                                        </p:tgtEl>
                                        <p:attrNameLst>
                                          <p:attrName>fill.type</p:attrName>
                                        </p:attrNameLst>
                                      </p:cBhvr>
                                      <p:to>
                                        <p:strVal val="solid"/>
                                      </p:to>
                                    </p:set>
                                    <p:set>
                                      <p:cBhvr>
                                        <p:cTn id="108" dur="500" fill="hold"/>
                                        <p:tgtEl>
                                          <p:spTgt spid="30"/>
                                        </p:tgtEl>
                                        <p:attrNameLst>
                                          <p:attrName>fill.on</p:attrName>
                                        </p:attrNameLst>
                                      </p:cBhvr>
                                      <p:to>
                                        <p:strVal val="true"/>
                                      </p:to>
                                    </p:set>
                                  </p:childTnLst>
                                </p:cTn>
                              </p:par>
                              <p:par>
                                <p:cTn id="109" presetID="1" presetClass="emph" presetSubtype="2" fill="hold" nodeType="withEffect">
                                  <p:stCondLst>
                                    <p:cond delay="0"/>
                                  </p:stCondLst>
                                  <p:childTnLst>
                                    <p:animClr clrSpc="rgb" dir="cw">
                                      <p:cBhvr>
                                        <p:cTn id="110" dur="500" fill="hold"/>
                                        <p:tgtEl>
                                          <p:spTgt spid="31"/>
                                        </p:tgtEl>
                                        <p:attrNameLst>
                                          <p:attrName>fillcolor</p:attrName>
                                        </p:attrNameLst>
                                      </p:cBhvr>
                                      <p:to>
                                        <a:srgbClr val="99FF33"/>
                                      </p:to>
                                    </p:animClr>
                                    <p:set>
                                      <p:cBhvr>
                                        <p:cTn id="111" dur="500" fill="hold"/>
                                        <p:tgtEl>
                                          <p:spTgt spid="31"/>
                                        </p:tgtEl>
                                        <p:attrNameLst>
                                          <p:attrName>fill.type</p:attrName>
                                        </p:attrNameLst>
                                      </p:cBhvr>
                                      <p:to>
                                        <p:strVal val="solid"/>
                                      </p:to>
                                    </p:set>
                                    <p:set>
                                      <p:cBhvr>
                                        <p:cTn id="112" dur="500" fill="hold"/>
                                        <p:tgtEl>
                                          <p:spTgt spid="31"/>
                                        </p:tgtEl>
                                        <p:attrNameLst>
                                          <p:attrName>fill.on</p:attrName>
                                        </p:attrNameLst>
                                      </p:cBhvr>
                                      <p:to>
                                        <p:strVal val="true"/>
                                      </p:to>
                                    </p:set>
                                  </p:childTnLst>
                                </p:cTn>
                              </p:par>
                              <p:par>
                                <p:cTn id="113" presetID="1" presetClass="emph" presetSubtype="2" fill="hold" nodeType="withEffect">
                                  <p:stCondLst>
                                    <p:cond delay="0"/>
                                  </p:stCondLst>
                                  <p:childTnLst>
                                    <p:animClr clrSpc="rgb" dir="cw">
                                      <p:cBhvr>
                                        <p:cTn id="114" dur="500" fill="hold"/>
                                        <p:tgtEl>
                                          <p:spTgt spid="27"/>
                                        </p:tgtEl>
                                        <p:attrNameLst>
                                          <p:attrName>fillcolor</p:attrName>
                                        </p:attrNameLst>
                                      </p:cBhvr>
                                      <p:to>
                                        <a:schemeClr val="bg1"/>
                                      </p:to>
                                    </p:animClr>
                                    <p:set>
                                      <p:cBhvr>
                                        <p:cTn id="115" dur="500" fill="hold"/>
                                        <p:tgtEl>
                                          <p:spTgt spid="27"/>
                                        </p:tgtEl>
                                        <p:attrNameLst>
                                          <p:attrName>fill.type</p:attrName>
                                        </p:attrNameLst>
                                      </p:cBhvr>
                                      <p:to>
                                        <p:strVal val="solid"/>
                                      </p:to>
                                    </p:set>
                                    <p:set>
                                      <p:cBhvr>
                                        <p:cTn id="116" dur="500" fill="hold"/>
                                        <p:tgtEl>
                                          <p:spTgt spid="27"/>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6"/>
                                        </p:tgtEl>
                                        <p:attrNameLst>
                                          <p:attrName>style.visibility</p:attrName>
                                        </p:attrNameLst>
                                      </p:cBhvr>
                                      <p:to>
                                        <p:strVal val="visible"/>
                                      </p:to>
                                    </p:set>
                                  </p:childTnLst>
                                </p:cTn>
                              </p:par>
                              <p:par>
                                <p:cTn id="121" presetID="1" presetClass="emph" presetSubtype="2" fill="hold" nodeType="withEffect">
                                  <p:stCondLst>
                                    <p:cond delay="0"/>
                                  </p:stCondLst>
                                  <p:childTnLst>
                                    <p:animClr clrSpc="rgb" dir="cw">
                                      <p:cBhvr>
                                        <p:cTn id="122" dur="500" fill="hold"/>
                                        <p:tgtEl>
                                          <p:spTgt spid="30"/>
                                        </p:tgtEl>
                                        <p:attrNameLst>
                                          <p:attrName>fillcolor</p:attrName>
                                        </p:attrNameLst>
                                      </p:cBhvr>
                                      <p:to>
                                        <a:schemeClr val="bg1"/>
                                      </p:to>
                                    </p:animClr>
                                    <p:set>
                                      <p:cBhvr>
                                        <p:cTn id="123" dur="500" fill="hold"/>
                                        <p:tgtEl>
                                          <p:spTgt spid="30"/>
                                        </p:tgtEl>
                                        <p:attrNameLst>
                                          <p:attrName>fill.type</p:attrName>
                                        </p:attrNameLst>
                                      </p:cBhvr>
                                      <p:to>
                                        <p:strVal val="solid"/>
                                      </p:to>
                                    </p:set>
                                    <p:set>
                                      <p:cBhvr>
                                        <p:cTn id="124" dur="500" fill="hold"/>
                                        <p:tgtEl>
                                          <p:spTgt spid="30"/>
                                        </p:tgtEl>
                                        <p:attrNameLst>
                                          <p:attrName>fill.on</p:attrName>
                                        </p:attrNameLst>
                                      </p:cBhvr>
                                      <p:to>
                                        <p:strVal val="true"/>
                                      </p:to>
                                    </p:set>
                                  </p:childTnLst>
                                </p:cTn>
                              </p:par>
                              <p:par>
                                <p:cTn id="125" presetID="1" presetClass="emph" presetSubtype="2" fill="hold" nodeType="withEffect">
                                  <p:stCondLst>
                                    <p:cond delay="0"/>
                                  </p:stCondLst>
                                  <p:childTnLst>
                                    <p:animClr clrSpc="rgb" dir="cw">
                                      <p:cBhvr>
                                        <p:cTn id="126" dur="500" fill="hold"/>
                                        <p:tgtEl>
                                          <p:spTgt spid="31"/>
                                        </p:tgtEl>
                                        <p:attrNameLst>
                                          <p:attrName>fillcolor</p:attrName>
                                        </p:attrNameLst>
                                      </p:cBhvr>
                                      <p:to>
                                        <a:schemeClr val="bg1"/>
                                      </p:to>
                                    </p:animClr>
                                    <p:set>
                                      <p:cBhvr>
                                        <p:cTn id="127" dur="500" fill="hold"/>
                                        <p:tgtEl>
                                          <p:spTgt spid="31"/>
                                        </p:tgtEl>
                                        <p:attrNameLst>
                                          <p:attrName>fill.type</p:attrName>
                                        </p:attrNameLst>
                                      </p:cBhvr>
                                      <p:to>
                                        <p:strVal val="solid"/>
                                      </p:to>
                                    </p:set>
                                    <p:set>
                                      <p:cBhvr>
                                        <p:cTn id="128" dur="500" fill="hold"/>
                                        <p:tgtEl>
                                          <p:spTgt spid="31"/>
                                        </p:tgtEl>
                                        <p:attrNameLst>
                                          <p:attrName>fill.on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1" presetClass="emph" presetSubtype="2" fill="hold" nodeType="clickEffect">
                                  <p:stCondLst>
                                    <p:cond delay="0"/>
                                  </p:stCondLst>
                                  <p:childTnLst>
                                    <p:animClr clrSpc="rgb" dir="cw">
                                      <p:cBhvr>
                                        <p:cTn id="132" dur="500" fill="hold"/>
                                        <p:tgtEl>
                                          <p:spTgt spid="10"/>
                                        </p:tgtEl>
                                        <p:attrNameLst>
                                          <p:attrName>fillcolor</p:attrName>
                                        </p:attrNameLst>
                                      </p:cBhvr>
                                      <p:to>
                                        <a:srgbClr val="FFCC00"/>
                                      </p:to>
                                    </p:animClr>
                                    <p:set>
                                      <p:cBhvr>
                                        <p:cTn id="133" dur="500" fill="hold"/>
                                        <p:tgtEl>
                                          <p:spTgt spid="10"/>
                                        </p:tgtEl>
                                        <p:attrNameLst>
                                          <p:attrName>fill.type</p:attrName>
                                        </p:attrNameLst>
                                      </p:cBhvr>
                                      <p:to>
                                        <p:strVal val="solid"/>
                                      </p:to>
                                    </p:set>
                                    <p:set>
                                      <p:cBhvr>
                                        <p:cTn id="134" dur="500" fill="hold"/>
                                        <p:tgtEl>
                                          <p:spTgt spid="10"/>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500" fill="hold"/>
                                        <p:tgtEl>
                                          <p:spTgt spid="11"/>
                                        </p:tgtEl>
                                        <p:attrNameLst>
                                          <p:attrName>fillcolor</p:attrName>
                                        </p:attrNameLst>
                                      </p:cBhvr>
                                      <p:to>
                                        <a:srgbClr val="FFCC00"/>
                                      </p:to>
                                    </p:animClr>
                                    <p:set>
                                      <p:cBhvr>
                                        <p:cTn id="137" dur="500" fill="hold"/>
                                        <p:tgtEl>
                                          <p:spTgt spid="11"/>
                                        </p:tgtEl>
                                        <p:attrNameLst>
                                          <p:attrName>fill.type</p:attrName>
                                        </p:attrNameLst>
                                      </p:cBhvr>
                                      <p:to>
                                        <p:strVal val="solid"/>
                                      </p:to>
                                    </p:set>
                                    <p:set>
                                      <p:cBhvr>
                                        <p:cTn id="138" dur="500" fill="hold"/>
                                        <p:tgtEl>
                                          <p:spTgt spid="11"/>
                                        </p:tgtEl>
                                        <p:attrNameLst>
                                          <p:attrName>fill.on</p:attrName>
                                        </p:attrNameLst>
                                      </p:cBhvr>
                                      <p:to>
                                        <p:strVal val="true"/>
                                      </p:to>
                                    </p:set>
                                  </p:childTnLst>
                                </p:cTn>
                              </p:par>
                              <p:par>
                                <p:cTn id="139" presetID="1" presetClass="exit" presetSubtype="0" fill="hold" grpId="1" nodeType="withEffect">
                                  <p:stCondLst>
                                    <p:cond delay="0"/>
                                  </p:stCondLst>
                                  <p:childTnLst>
                                    <p:set>
                                      <p:cBhvr>
                                        <p:cTn id="140" dur="1" fill="hold">
                                          <p:stCondLst>
                                            <p:cond delay="0"/>
                                          </p:stCondLst>
                                        </p:cTn>
                                        <p:tgtEl>
                                          <p:spTgt spid="46"/>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mph" presetSubtype="2" fill="hold" nodeType="clickEffect">
                                  <p:stCondLst>
                                    <p:cond delay="0"/>
                                  </p:stCondLst>
                                  <p:childTnLst>
                                    <p:animClr clrSpc="rgb" dir="cw">
                                      <p:cBhvr>
                                        <p:cTn id="148" dur="500" fill="hold"/>
                                        <p:tgtEl>
                                          <p:spTgt spid="12"/>
                                        </p:tgtEl>
                                        <p:attrNameLst>
                                          <p:attrName>fillcolor</p:attrName>
                                        </p:attrNameLst>
                                      </p:cBhvr>
                                      <p:to>
                                        <a:srgbClr val="FFCC00"/>
                                      </p:to>
                                    </p:animClr>
                                    <p:set>
                                      <p:cBhvr>
                                        <p:cTn id="149" dur="500" fill="hold"/>
                                        <p:tgtEl>
                                          <p:spTgt spid="12"/>
                                        </p:tgtEl>
                                        <p:attrNameLst>
                                          <p:attrName>fill.type</p:attrName>
                                        </p:attrNameLst>
                                      </p:cBhvr>
                                      <p:to>
                                        <p:strVal val="solid"/>
                                      </p:to>
                                    </p:set>
                                    <p:set>
                                      <p:cBhvr>
                                        <p:cTn id="150" dur="500" fill="hold"/>
                                        <p:tgtEl>
                                          <p:spTgt spid="12"/>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500" fill="hold"/>
                                        <p:tgtEl>
                                          <p:spTgt spid="27"/>
                                        </p:tgtEl>
                                        <p:attrNameLst>
                                          <p:attrName>fillcolor</p:attrName>
                                        </p:attrNameLst>
                                      </p:cBhvr>
                                      <p:to>
                                        <a:srgbClr val="FFCC00"/>
                                      </p:to>
                                    </p:animClr>
                                    <p:set>
                                      <p:cBhvr>
                                        <p:cTn id="153" dur="500" fill="hold"/>
                                        <p:tgtEl>
                                          <p:spTgt spid="27"/>
                                        </p:tgtEl>
                                        <p:attrNameLst>
                                          <p:attrName>fill.type</p:attrName>
                                        </p:attrNameLst>
                                      </p:cBhvr>
                                      <p:to>
                                        <p:strVal val="solid"/>
                                      </p:to>
                                    </p:set>
                                    <p:set>
                                      <p:cBhvr>
                                        <p:cTn id="154" dur="500" fill="hold"/>
                                        <p:tgtEl>
                                          <p:spTgt spid="27"/>
                                        </p:tgtEl>
                                        <p:attrNameLst>
                                          <p:attrName>fill.on</p:attrName>
                                        </p:attrNameLst>
                                      </p:cBhvr>
                                      <p:to>
                                        <p:strVal val="true"/>
                                      </p:to>
                                    </p:set>
                                  </p:childTnLst>
                                </p:cTn>
                              </p:par>
                              <p:par>
                                <p:cTn id="155" presetID="1" presetClass="exit" presetSubtype="0" fill="hold" grpId="1" nodeType="withEffect">
                                  <p:stCondLst>
                                    <p:cond delay="0"/>
                                  </p:stCondLst>
                                  <p:childTnLst>
                                    <p:set>
                                      <p:cBhvr>
                                        <p:cTn id="156" dur="1" fill="hold">
                                          <p:stCondLst>
                                            <p:cond delay="0"/>
                                          </p:stCondLst>
                                        </p:cTn>
                                        <p:tgtEl>
                                          <p:spTgt spid="47"/>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p:bldP spid="45" grpId="0" animBg="1"/>
      <p:bldP spid="45" grpId="1" animBg="1"/>
      <p:bldP spid="46" grpId="0" animBg="1"/>
      <p:bldP spid="46" grpId="1" animBg="1"/>
      <p:bldP spid="47" grpId="0" animBg="1"/>
      <p:bldP spid="47" grpId="1" animBg="1"/>
      <p:bldP spid="4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lide Number Placeholder 3"/>
          <p:cNvSpPr>
            <a:spLocks noGrp="1"/>
          </p:cNvSpPr>
          <p:nvPr>
            <p:ph type="sldNum" sz="quarter" idx="10"/>
          </p:nvPr>
        </p:nvSpPr>
        <p:spPr/>
        <p:txBody>
          <a:bodyPr/>
          <a:lstStyle/>
          <a:p>
            <a:fld id="{D3B352DD-B62C-4C83-A86B-F14CCFAEFAEB}" type="slidenum">
              <a:rPr lang="en-US" altLang="ko-KR"/>
              <a:pPr/>
              <a:t>59</a:t>
            </a:fld>
            <a:endParaRPr lang="en-US" altLang="ko-KR"/>
          </a:p>
        </p:txBody>
      </p:sp>
      <p:sp>
        <p:nvSpPr>
          <p:cNvPr id="211" name="Date Placeholder 4"/>
          <p:cNvSpPr>
            <a:spLocks noGrp="1"/>
          </p:cNvSpPr>
          <p:nvPr>
            <p:ph type="dt" sz="half" idx="11"/>
          </p:nvPr>
        </p:nvSpPr>
        <p:spPr/>
        <p:txBody>
          <a:bodyPr/>
          <a:lstStyle/>
          <a:p>
            <a:r>
              <a:rPr lang="en-US"/>
              <a:t>Tutorial: ICDM 2008</a:t>
            </a:r>
            <a:endParaRPr lang="en-US" altLang="ko-KR"/>
          </a:p>
        </p:txBody>
      </p:sp>
      <p:sp>
        <p:nvSpPr>
          <p:cNvPr id="212" name="Footer Placeholder 5"/>
          <p:cNvSpPr>
            <a:spLocks noGrp="1"/>
          </p:cNvSpPr>
          <p:nvPr>
            <p:ph type="ftr" sz="quarter" idx="12"/>
          </p:nvPr>
        </p:nvSpPr>
        <p:spPr/>
        <p:txBody>
          <a:bodyPr/>
          <a:lstStyle/>
          <a:p>
            <a:r>
              <a:rPr lang="en-US" altLang="ko-KR" dirty="0"/>
              <a:t>Mohamed F. </a:t>
            </a:r>
            <a:r>
              <a:rPr lang="en-US" altLang="ko-KR" dirty="0" err="1"/>
              <a:t>Mokbel</a:t>
            </a:r>
            <a:endParaRPr lang="en-US" altLang="ko-KR" dirty="0"/>
          </a:p>
        </p:txBody>
      </p:sp>
      <p:sp>
        <p:nvSpPr>
          <p:cNvPr id="285698" name="Rectangle 2"/>
          <p:cNvSpPr>
            <a:spLocks noGrp="1" noChangeArrowheads="1"/>
          </p:cNvSpPr>
          <p:nvPr>
            <p:ph type="title"/>
          </p:nvPr>
        </p:nvSpPr>
        <p:spPr>
          <a:xfrm>
            <a:off x="533400" y="93663"/>
            <a:ext cx="7010400" cy="762000"/>
          </a:xfrm>
        </p:spPr>
        <p:txBody>
          <a:bodyPr/>
          <a:lstStyle/>
          <a:p>
            <a:r>
              <a:rPr lang="en-US" sz="2800" dirty="0" smtClean="0"/>
              <a:t>Third Trusted </a:t>
            </a:r>
            <a:r>
              <a:rPr lang="en-US" sz="2800" dirty="0"/>
              <a:t>Party Architecture:</a:t>
            </a:r>
            <a:br>
              <a:rPr lang="en-US" sz="2800" dirty="0"/>
            </a:br>
            <a:r>
              <a:rPr lang="en-US" sz="2400" dirty="0">
                <a:solidFill>
                  <a:schemeClr val="hlink"/>
                </a:solidFill>
              </a:rPr>
              <a:t>Basic Pyramid Structure</a:t>
            </a:r>
          </a:p>
        </p:txBody>
      </p:sp>
      <p:sp>
        <p:nvSpPr>
          <p:cNvPr id="285699" name="Rectangle 3"/>
          <p:cNvSpPr>
            <a:spLocks noGrp="1" noChangeArrowheads="1"/>
          </p:cNvSpPr>
          <p:nvPr>
            <p:ph type="body" idx="1"/>
          </p:nvPr>
        </p:nvSpPr>
        <p:spPr>
          <a:xfrm>
            <a:off x="231775" y="2084388"/>
            <a:ext cx="5413375" cy="1331912"/>
          </a:xfrm>
        </p:spPr>
        <p:txBody>
          <a:bodyPr/>
          <a:lstStyle/>
          <a:p>
            <a:pPr>
              <a:buFont typeface="Wingdings" pitchFamily="2" charset="2"/>
              <a:buChar char="n"/>
            </a:pPr>
            <a:r>
              <a:rPr lang="en-US" altLang="zh-TW" b="0" dirty="0"/>
              <a:t>Each grid cell maintains the number of users in that cell</a:t>
            </a:r>
          </a:p>
          <a:p>
            <a:pPr>
              <a:buFont typeface="Wingdings" pitchFamily="2" charset="2"/>
              <a:buChar char="n"/>
            </a:pPr>
            <a:endParaRPr lang="en-US" altLang="zh-TW" b="0" dirty="0"/>
          </a:p>
        </p:txBody>
      </p:sp>
      <p:sp>
        <p:nvSpPr>
          <p:cNvPr id="285702" name="AutoShape 6"/>
          <p:cNvSpPr>
            <a:spLocks noChangeArrowheads="1"/>
          </p:cNvSpPr>
          <p:nvPr/>
        </p:nvSpPr>
        <p:spPr bwMode="auto">
          <a:xfrm>
            <a:off x="6080125" y="5834063"/>
            <a:ext cx="585788" cy="192087"/>
          </a:xfrm>
          <a:prstGeom prst="parallelogram">
            <a:avLst>
              <a:gd name="adj" fmla="val 118045"/>
            </a:avLst>
          </a:prstGeom>
          <a:solidFill>
            <a:srgbClr val="CC0000"/>
          </a:solidFill>
          <a:ln w="12700" algn="ctr">
            <a:solidFill>
              <a:schemeClr val="tx1"/>
            </a:solidFill>
            <a:miter lim="800000"/>
            <a:headEnd/>
            <a:tailEnd/>
          </a:ln>
          <a:effectLst/>
        </p:spPr>
        <p:txBody>
          <a:bodyPr wrap="none" anchor="ctr"/>
          <a:lstStyle/>
          <a:p>
            <a:endParaRPr lang="en-US"/>
          </a:p>
        </p:txBody>
      </p:sp>
      <p:sp>
        <p:nvSpPr>
          <p:cNvPr id="285703" name="AutoShape 7"/>
          <p:cNvSpPr>
            <a:spLocks noChangeArrowheads="1"/>
          </p:cNvSpPr>
          <p:nvPr/>
        </p:nvSpPr>
        <p:spPr bwMode="auto">
          <a:xfrm>
            <a:off x="6273800" y="4029075"/>
            <a:ext cx="587375" cy="192088"/>
          </a:xfrm>
          <a:prstGeom prst="parallelogram">
            <a:avLst>
              <a:gd name="adj" fmla="val 118364"/>
            </a:avLst>
          </a:prstGeom>
          <a:solidFill>
            <a:srgbClr val="FFCC00"/>
          </a:solidFill>
          <a:ln w="12700" algn="ctr">
            <a:solidFill>
              <a:schemeClr val="tx1"/>
            </a:solidFill>
            <a:miter lim="800000"/>
            <a:headEnd/>
            <a:tailEnd/>
          </a:ln>
          <a:effectLst/>
        </p:spPr>
        <p:txBody>
          <a:bodyPr wrap="none" anchor="ctr"/>
          <a:lstStyle/>
          <a:p>
            <a:endParaRPr lang="en-US"/>
          </a:p>
        </p:txBody>
      </p:sp>
      <p:sp>
        <p:nvSpPr>
          <p:cNvPr id="285704" name="AutoShape 8"/>
          <p:cNvSpPr>
            <a:spLocks noChangeArrowheads="1"/>
          </p:cNvSpPr>
          <p:nvPr/>
        </p:nvSpPr>
        <p:spPr bwMode="auto">
          <a:xfrm>
            <a:off x="6273800" y="3070225"/>
            <a:ext cx="587375" cy="192088"/>
          </a:xfrm>
          <a:prstGeom prst="parallelogram">
            <a:avLst>
              <a:gd name="adj" fmla="val 118364"/>
            </a:avLst>
          </a:prstGeom>
          <a:solidFill>
            <a:srgbClr val="00FF00"/>
          </a:solidFill>
          <a:ln w="12700" algn="ctr">
            <a:solidFill>
              <a:schemeClr val="tx1"/>
            </a:solidFill>
            <a:miter lim="800000"/>
            <a:headEnd/>
            <a:tailEnd/>
          </a:ln>
          <a:effectLst/>
        </p:spPr>
        <p:txBody>
          <a:bodyPr wrap="none" anchor="ctr"/>
          <a:lstStyle/>
          <a:p>
            <a:endParaRPr lang="en-US"/>
          </a:p>
        </p:txBody>
      </p:sp>
      <p:sp>
        <p:nvSpPr>
          <p:cNvPr id="285711" name="Freeform 15"/>
          <p:cNvSpPr>
            <a:spLocks noEditPoints="1"/>
          </p:cNvSpPr>
          <p:nvPr/>
        </p:nvSpPr>
        <p:spPr bwMode="auto">
          <a:xfrm>
            <a:off x="5080000" y="2093913"/>
            <a:ext cx="1377950" cy="3598862"/>
          </a:xfrm>
          <a:custGeom>
            <a:avLst/>
            <a:gdLst/>
            <a:ahLst/>
            <a:cxnLst>
              <a:cxn ang="0">
                <a:pos x="2433" y="104"/>
              </a:cxn>
              <a:cxn ang="0">
                <a:pos x="2409" y="182"/>
              </a:cxn>
              <a:cxn ang="0">
                <a:pos x="2395" y="174"/>
              </a:cxn>
              <a:cxn ang="0">
                <a:pos x="2266" y="450"/>
              </a:cxn>
              <a:cxn ang="0">
                <a:pos x="2316" y="341"/>
              </a:cxn>
              <a:cxn ang="0">
                <a:pos x="2165" y="623"/>
              </a:cxn>
              <a:cxn ang="0">
                <a:pos x="2229" y="521"/>
              </a:cxn>
              <a:cxn ang="0">
                <a:pos x="2072" y="782"/>
              </a:cxn>
              <a:cxn ang="0">
                <a:pos x="2048" y="860"/>
              </a:cxn>
              <a:cxn ang="0">
                <a:pos x="2034" y="852"/>
              </a:cxn>
              <a:cxn ang="0">
                <a:pos x="1906" y="1128"/>
              </a:cxn>
              <a:cxn ang="0">
                <a:pos x="1955" y="1019"/>
              </a:cxn>
              <a:cxn ang="0">
                <a:pos x="1805" y="1301"/>
              </a:cxn>
              <a:cxn ang="0">
                <a:pos x="1868" y="1199"/>
              </a:cxn>
              <a:cxn ang="0">
                <a:pos x="1711" y="1460"/>
              </a:cxn>
              <a:cxn ang="0">
                <a:pos x="1688" y="1538"/>
              </a:cxn>
              <a:cxn ang="0">
                <a:pos x="1674" y="1530"/>
              </a:cxn>
              <a:cxn ang="0">
                <a:pos x="1545" y="1806"/>
              </a:cxn>
              <a:cxn ang="0">
                <a:pos x="1594" y="1697"/>
              </a:cxn>
              <a:cxn ang="0">
                <a:pos x="1444" y="1979"/>
              </a:cxn>
              <a:cxn ang="0">
                <a:pos x="1507" y="1877"/>
              </a:cxn>
              <a:cxn ang="0">
                <a:pos x="1350" y="2138"/>
              </a:cxn>
              <a:cxn ang="0">
                <a:pos x="1327" y="2216"/>
              </a:cxn>
              <a:cxn ang="0">
                <a:pos x="1313" y="2208"/>
              </a:cxn>
              <a:cxn ang="0">
                <a:pos x="1184" y="2484"/>
              </a:cxn>
              <a:cxn ang="0">
                <a:pos x="1233" y="2375"/>
              </a:cxn>
              <a:cxn ang="0">
                <a:pos x="1083" y="2657"/>
              </a:cxn>
              <a:cxn ang="0">
                <a:pos x="1146" y="2555"/>
              </a:cxn>
              <a:cxn ang="0">
                <a:pos x="990" y="2816"/>
              </a:cxn>
              <a:cxn ang="0">
                <a:pos x="966" y="2894"/>
              </a:cxn>
              <a:cxn ang="0">
                <a:pos x="952" y="2886"/>
              </a:cxn>
              <a:cxn ang="0">
                <a:pos x="823" y="3162"/>
              </a:cxn>
              <a:cxn ang="0">
                <a:pos x="873" y="3053"/>
              </a:cxn>
              <a:cxn ang="0">
                <a:pos x="722" y="3335"/>
              </a:cxn>
              <a:cxn ang="0">
                <a:pos x="786" y="3233"/>
              </a:cxn>
              <a:cxn ang="0">
                <a:pos x="629" y="3494"/>
              </a:cxn>
              <a:cxn ang="0">
                <a:pos x="605" y="3572"/>
              </a:cxn>
              <a:cxn ang="0">
                <a:pos x="591" y="3564"/>
              </a:cxn>
              <a:cxn ang="0">
                <a:pos x="462" y="3840"/>
              </a:cxn>
              <a:cxn ang="0">
                <a:pos x="512" y="3731"/>
              </a:cxn>
              <a:cxn ang="0">
                <a:pos x="361" y="4013"/>
              </a:cxn>
              <a:cxn ang="0">
                <a:pos x="425" y="3911"/>
              </a:cxn>
              <a:cxn ang="0">
                <a:pos x="268" y="4172"/>
              </a:cxn>
              <a:cxn ang="0">
                <a:pos x="245" y="4250"/>
              </a:cxn>
              <a:cxn ang="0">
                <a:pos x="230" y="4242"/>
              </a:cxn>
              <a:cxn ang="0">
                <a:pos x="102" y="4518"/>
              </a:cxn>
              <a:cxn ang="0">
                <a:pos x="151" y="4408"/>
              </a:cxn>
              <a:cxn ang="0">
                <a:pos x="6" y="4682"/>
              </a:cxn>
              <a:cxn ang="0">
                <a:pos x="64" y="4589"/>
              </a:cxn>
            </a:cxnLst>
            <a:rect l="0" t="0" r="r" b="b"/>
            <a:pathLst>
              <a:path w="2501" h="4684">
                <a:moveTo>
                  <a:pt x="2499" y="12"/>
                </a:moveTo>
                <a:lnTo>
                  <a:pt x="2447" y="111"/>
                </a:lnTo>
                <a:cubicBezTo>
                  <a:pt x="2445" y="115"/>
                  <a:pt x="2440" y="117"/>
                  <a:pt x="2436" y="115"/>
                </a:cubicBezTo>
                <a:cubicBezTo>
                  <a:pt x="2432" y="113"/>
                  <a:pt x="2431" y="108"/>
                  <a:pt x="2433" y="104"/>
                </a:cubicBezTo>
                <a:lnTo>
                  <a:pt x="2485" y="5"/>
                </a:lnTo>
                <a:cubicBezTo>
                  <a:pt x="2487" y="1"/>
                  <a:pt x="2492" y="0"/>
                  <a:pt x="2496" y="2"/>
                </a:cubicBezTo>
                <a:cubicBezTo>
                  <a:pt x="2500" y="4"/>
                  <a:pt x="2501" y="9"/>
                  <a:pt x="2499" y="12"/>
                </a:cubicBezTo>
                <a:close/>
                <a:moveTo>
                  <a:pt x="2409" y="182"/>
                </a:moveTo>
                <a:lnTo>
                  <a:pt x="2357" y="281"/>
                </a:lnTo>
                <a:cubicBezTo>
                  <a:pt x="2354" y="285"/>
                  <a:pt x="2350" y="286"/>
                  <a:pt x="2346" y="284"/>
                </a:cubicBezTo>
                <a:cubicBezTo>
                  <a:pt x="2342" y="282"/>
                  <a:pt x="2340" y="277"/>
                  <a:pt x="2342" y="273"/>
                </a:cubicBezTo>
                <a:lnTo>
                  <a:pt x="2395" y="174"/>
                </a:lnTo>
                <a:cubicBezTo>
                  <a:pt x="2397" y="170"/>
                  <a:pt x="2402" y="169"/>
                  <a:pt x="2406" y="171"/>
                </a:cubicBezTo>
                <a:cubicBezTo>
                  <a:pt x="2410" y="173"/>
                  <a:pt x="2411" y="178"/>
                  <a:pt x="2409" y="182"/>
                </a:cubicBezTo>
                <a:close/>
                <a:moveTo>
                  <a:pt x="2319" y="351"/>
                </a:moveTo>
                <a:lnTo>
                  <a:pt x="2266" y="450"/>
                </a:lnTo>
                <a:cubicBezTo>
                  <a:pt x="2264" y="454"/>
                  <a:pt x="2259" y="456"/>
                  <a:pt x="2256" y="454"/>
                </a:cubicBezTo>
                <a:cubicBezTo>
                  <a:pt x="2252" y="451"/>
                  <a:pt x="2250" y="447"/>
                  <a:pt x="2252" y="443"/>
                </a:cubicBezTo>
                <a:lnTo>
                  <a:pt x="2305" y="344"/>
                </a:lnTo>
                <a:cubicBezTo>
                  <a:pt x="2307" y="340"/>
                  <a:pt x="2312" y="338"/>
                  <a:pt x="2316" y="341"/>
                </a:cubicBezTo>
                <a:cubicBezTo>
                  <a:pt x="2320" y="343"/>
                  <a:pt x="2321" y="347"/>
                  <a:pt x="2319" y="351"/>
                </a:cubicBezTo>
                <a:close/>
                <a:moveTo>
                  <a:pt x="2229" y="521"/>
                </a:moveTo>
                <a:lnTo>
                  <a:pt x="2176" y="620"/>
                </a:lnTo>
                <a:cubicBezTo>
                  <a:pt x="2174" y="624"/>
                  <a:pt x="2169" y="625"/>
                  <a:pt x="2165" y="623"/>
                </a:cubicBezTo>
                <a:cubicBezTo>
                  <a:pt x="2161" y="621"/>
                  <a:pt x="2160" y="616"/>
                  <a:pt x="2162" y="612"/>
                </a:cubicBezTo>
                <a:lnTo>
                  <a:pt x="2215" y="513"/>
                </a:lnTo>
                <a:cubicBezTo>
                  <a:pt x="2217" y="509"/>
                  <a:pt x="2222" y="508"/>
                  <a:pt x="2225" y="510"/>
                </a:cubicBezTo>
                <a:cubicBezTo>
                  <a:pt x="2229" y="512"/>
                  <a:pt x="2231" y="517"/>
                  <a:pt x="2229" y="521"/>
                </a:cubicBezTo>
                <a:close/>
                <a:moveTo>
                  <a:pt x="2139" y="690"/>
                </a:moveTo>
                <a:lnTo>
                  <a:pt x="2086" y="789"/>
                </a:lnTo>
                <a:cubicBezTo>
                  <a:pt x="2084" y="793"/>
                  <a:pt x="2079" y="795"/>
                  <a:pt x="2075" y="793"/>
                </a:cubicBezTo>
                <a:cubicBezTo>
                  <a:pt x="2071" y="790"/>
                  <a:pt x="2070" y="786"/>
                  <a:pt x="2072" y="782"/>
                </a:cubicBezTo>
                <a:lnTo>
                  <a:pt x="2124" y="683"/>
                </a:lnTo>
                <a:cubicBezTo>
                  <a:pt x="2127" y="679"/>
                  <a:pt x="2131" y="677"/>
                  <a:pt x="2135" y="680"/>
                </a:cubicBezTo>
                <a:cubicBezTo>
                  <a:pt x="2139" y="682"/>
                  <a:pt x="2141" y="686"/>
                  <a:pt x="2139" y="690"/>
                </a:cubicBezTo>
                <a:close/>
                <a:moveTo>
                  <a:pt x="2048" y="860"/>
                </a:moveTo>
                <a:lnTo>
                  <a:pt x="1996" y="959"/>
                </a:lnTo>
                <a:cubicBezTo>
                  <a:pt x="1994" y="963"/>
                  <a:pt x="1989" y="964"/>
                  <a:pt x="1985" y="962"/>
                </a:cubicBezTo>
                <a:cubicBezTo>
                  <a:pt x="1981" y="960"/>
                  <a:pt x="1980" y="955"/>
                  <a:pt x="1982" y="951"/>
                </a:cubicBezTo>
                <a:lnTo>
                  <a:pt x="2034" y="852"/>
                </a:lnTo>
                <a:cubicBezTo>
                  <a:pt x="2036" y="848"/>
                  <a:pt x="2041" y="847"/>
                  <a:pt x="2045" y="849"/>
                </a:cubicBezTo>
                <a:cubicBezTo>
                  <a:pt x="2049" y="851"/>
                  <a:pt x="2050" y="856"/>
                  <a:pt x="2048" y="860"/>
                </a:cubicBezTo>
                <a:close/>
                <a:moveTo>
                  <a:pt x="1958" y="1029"/>
                </a:moveTo>
                <a:lnTo>
                  <a:pt x="1906" y="1128"/>
                </a:lnTo>
                <a:cubicBezTo>
                  <a:pt x="1904" y="1132"/>
                  <a:pt x="1899" y="1134"/>
                  <a:pt x="1895" y="1132"/>
                </a:cubicBezTo>
                <a:cubicBezTo>
                  <a:pt x="1891" y="1129"/>
                  <a:pt x="1889" y="1125"/>
                  <a:pt x="1891" y="1121"/>
                </a:cubicBezTo>
                <a:lnTo>
                  <a:pt x="1944" y="1022"/>
                </a:lnTo>
                <a:cubicBezTo>
                  <a:pt x="1946" y="1018"/>
                  <a:pt x="1951" y="1016"/>
                  <a:pt x="1955" y="1019"/>
                </a:cubicBezTo>
                <a:cubicBezTo>
                  <a:pt x="1959" y="1021"/>
                  <a:pt x="1960" y="1025"/>
                  <a:pt x="1958" y="1029"/>
                </a:cubicBezTo>
                <a:close/>
                <a:moveTo>
                  <a:pt x="1868" y="1199"/>
                </a:moveTo>
                <a:lnTo>
                  <a:pt x="1815" y="1298"/>
                </a:lnTo>
                <a:cubicBezTo>
                  <a:pt x="1813" y="1302"/>
                  <a:pt x="1808" y="1303"/>
                  <a:pt x="1805" y="1301"/>
                </a:cubicBezTo>
                <a:cubicBezTo>
                  <a:pt x="1801" y="1299"/>
                  <a:pt x="1799" y="1294"/>
                  <a:pt x="1801" y="1290"/>
                </a:cubicBezTo>
                <a:lnTo>
                  <a:pt x="1854" y="1191"/>
                </a:lnTo>
                <a:cubicBezTo>
                  <a:pt x="1856" y="1187"/>
                  <a:pt x="1861" y="1186"/>
                  <a:pt x="1865" y="1188"/>
                </a:cubicBezTo>
                <a:cubicBezTo>
                  <a:pt x="1869" y="1190"/>
                  <a:pt x="1870" y="1195"/>
                  <a:pt x="1868" y="1199"/>
                </a:cubicBezTo>
                <a:close/>
                <a:moveTo>
                  <a:pt x="1778" y="1368"/>
                </a:moveTo>
                <a:lnTo>
                  <a:pt x="1725" y="1467"/>
                </a:lnTo>
                <a:cubicBezTo>
                  <a:pt x="1723" y="1471"/>
                  <a:pt x="1718" y="1473"/>
                  <a:pt x="1714" y="1471"/>
                </a:cubicBezTo>
                <a:cubicBezTo>
                  <a:pt x="1710" y="1468"/>
                  <a:pt x="1709" y="1464"/>
                  <a:pt x="1711" y="1460"/>
                </a:cubicBezTo>
                <a:lnTo>
                  <a:pt x="1764" y="1361"/>
                </a:lnTo>
                <a:cubicBezTo>
                  <a:pt x="1766" y="1357"/>
                  <a:pt x="1771" y="1355"/>
                  <a:pt x="1775" y="1358"/>
                </a:cubicBezTo>
                <a:cubicBezTo>
                  <a:pt x="1778" y="1360"/>
                  <a:pt x="1780" y="1364"/>
                  <a:pt x="1778" y="1368"/>
                </a:cubicBezTo>
                <a:close/>
                <a:moveTo>
                  <a:pt x="1688" y="1538"/>
                </a:moveTo>
                <a:lnTo>
                  <a:pt x="1635" y="1637"/>
                </a:lnTo>
                <a:cubicBezTo>
                  <a:pt x="1633" y="1641"/>
                  <a:pt x="1628" y="1642"/>
                  <a:pt x="1624" y="1640"/>
                </a:cubicBezTo>
                <a:cubicBezTo>
                  <a:pt x="1620" y="1638"/>
                  <a:pt x="1619" y="1633"/>
                  <a:pt x="1621" y="1629"/>
                </a:cubicBezTo>
                <a:lnTo>
                  <a:pt x="1674" y="1530"/>
                </a:lnTo>
                <a:cubicBezTo>
                  <a:pt x="1676" y="1526"/>
                  <a:pt x="1680" y="1525"/>
                  <a:pt x="1684" y="1527"/>
                </a:cubicBezTo>
                <a:cubicBezTo>
                  <a:pt x="1688" y="1529"/>
                  <a:pt x="1690" y="1534"/>
                  <a:pt x="1688" y="1538"/>
                </a:cubicBezTo>
                <a:close/>
                <a:moveTo>
                  <a:pt x="1597" y="1707"/>
                </a:moveTo>
                <a:lnTo>
                  <a:pt x="1545" y="1806"/>
                </a:lnTo>
                <a:cubicBezTo>
                  <a:pt x="1543" y="1810"/>
                  <a:pt x="1538" y="1812"/>
                  <a:pt x="1534" y="1810"/>
                </a:cubicBezTo>
                <a:cubicBezTo>
                  <a:pt x="1530" y="1807"/>
                  <a:pt x="1529" y="1803"/>
                  <a:pt x="1531" y="1799"/>
                </a:cubicBezTo>
                <a:lnTo>
                  <a:pt x="1583" y="1700"/>
                </a:lnTo>
                <a:cubicBezTo>
                  <a:pt x="1585" y="1696"/>
                  <a:pt x="1590" y="1694"/>
                  <a:pt x="1594" y="1697"/>
                </a:cubicBezTo>
                <a:cubicBezTo>
                  <a:pt x="1598" y="1699"/>
                  <a:pt x="1600" y="1703"/>
                  <a:pt x="1597" y="1707"/>
                </a:cubicBezTo>
                <a:close/>
                <a:moveTo>
                  <a:pt x="1507" y="1877"/>
                </a:moveTo>
                <a:lnTo>
                  <a:pt x="1455" y="1976"/>
                </a:lnTo>
                <a:cubicBezTo>
                  <a:pt x="1453" y="1980"/>
                  <a:pt x="1448" y="1981"/>
                  <a:pt x="1444" y="1979"/>
                </a:cubicBezTo>
                <a:cubicBezTo>
                  <a:pt x="1440" y="1977"/>
                  <a:pt x="1438" y="1972"/>
                  <a:pt x="1441" y="1968"/>
                </a:cubicBezTo>
                <a:lnTo>
                  <a:pt x="1493" y="1869"/>
                </a:lnTo>
                <a:cubicBezTo>
                  <a:pt x="1495" y="1865"/>
                  <a:pt x="1500" y="1864"/>
                  <a:pt x="1504" y="1866"/>
                </a:cubicBezTo>
                <a:cubicBezTo>
                  <a:pt x="1508" y="1868"/>
                  <a:pt x="1509" y="1873"/>
                  <a:pt x="1507" y="1877"/>
                </a:cubicBezTo>
                <a:close/>
                <a:moveTo>
                  <a:pt x="1417" y="2046"/>
                </a:moveTo>
                <a:lnTo>
                  <a:pt x="1364" y="2145"/>
                </a:lnTo>
                <a:cubicBezTo>
                  <a:pt x="1362" y="2149"/>
                  <a:pt x="1358" y="2151"/>
                  <a:pt x="1354" y="2149"/>
                </a:cubicBezTo>
                <a:cubicBezTo>
                  <a:pt x="1350" y="2146"/>
                  <a:pt x="1348" y="2142"/>
                  <a:pt x="1350" y="2138"/>
                </a:cubicBezTo>
                <a:lnTo>
                  <a:pt x="1403" y="2039"/>
                </a:lnTo>
                <a:cubicBezTo>
                  <a:pt x="1405" y="2035"/>
                  <a:pt x="1410" y="2033"/>
                  <a:pt x="1414" y="2036"/>
                </a:cubicBezTo>
                <a:cubicBezTo>
                  <a:pt x="1418" y="2038"/>
                  <a:pt x="1419" y="2042"/>
                  <a:pt x="1417" y="2046"/>
                </a:cubicBezTo>
                <a:close/>
                <a:moveTo>
                  <a:pt x="1327" y="2216"/>
                </a:moveTo>
                <a:lnTo>
                  <a:pt x="1274" y="2315"/>
                </a:lnTo>
                <a:cubicBezTo>
                  <a:pt x="1272" y="2319"/>
                  <a:pt x="1267" y="2320"/>
                  <a:pt x="1263" y="2318"/>
                </a:cubicBezTo>
                <a:cubicBezTo>
                  <a:pt x="1260" y="2316"/>
                  <a:pt x="1258" y="2311"/>
                  <a:pt x="1260" y="2307"/>
                </a:cubicBezTo>
                <a:lnTo>
                  <a:pt x="1313" y="2208"/>
                </a:lnTo>
                <a:cubicBezTo>
                  <a:pt x="1315" y="2204"/>
                  <a:pt x="1320" y="2203"/>
                  <a:pt x="1324" y="2205"/>
                </a:cubicBezTo>
                <a:cubicBezTo>
                  <a:pt x="1327" y="2207"/>
                  <a:pt x="1329" y="2212"/>
                  <a:pt x="1327" y="2216"/>
                </a:cubicBezTo>
                <a:close/>
                <a:moveTo>
                  <a:pt x="1237" y="2385"/>
                </a:moveTo>
                <a:lnTo>
                  <a:pt x="1184" y="2484"/>
                </a:lnTo>
                <a:cubicBezTo>
                  <a:pt x="1182" y="2488"/>
                  <a:pt x="1177" y="2490"/>
                  <a:pt x="1173" y="2488"/>
                </a:cubicBezTo>
                <a:cubicBezTo>
                  <a:pt x="1169" y="2485"/>
                  <a:pt x="1168" y="2481"/>
                  <a:pt x="1170" y="2477"/>
                </a:cubicBezTo>
                <a:lnTo>
                  <a:pt x="1223" y="2378"/>
                </a:lnTo>
                <a:cubicBezTo>
                  <a:pt x="1225" y="2374"/>
                  <a:pt x="1229" y="2372"/>
                  <a:pt x="1233" y="2375"/>
                </a:cubicBezTo>
                <a:cubicBezTo>
                  <a:pt x="1237" y="2377"/>
                  <a:pt x="1239" y="2381"/>
                  <a:pt x="1237" y="2385"/>
                </a:cubicBezTo>
                <a:close/>
                <a:moveTo>
                  <a:pt x="1146" y="2555"/>
                </a:moveTo>
                <a:lnTo>
                  <a:pt x="1094" y="2654"/>
                </a:lnTo>
                <a:cubicBezTo>
                  <a:pt x="1092" y="2658"/>
                  <a:pt x="1087" y="2659"/>
                  <a:pt x="1083" y="2657"/>
                </a:cubicBezTo>
                <a:cubicBezTo>
                  <a:pt x="1079" y="2655"/>
                  <a:pt x="1078" y="2650"/>
                  <a:pt x="1080" y="2646"/>
                </a:cubicBezTo>
                <a:lnTo>
                  <a:pt x="1132" y="2547"/>
                </a:lnTo>
                <a:cubicBezTo>
                  <a:pt x="1134" y="2543"/>
                  <a:pt x="1139" y="2542"/>
                  <a:pt x="1143" y="2544"/>
                </a:cubicBezTo>
                <a:cubicBezTo>
                  <a:pt x="1147" y="2546"/>
                  <a:pt x="1149" y="2551"/>
                  <a:pt x="1146" y="2555"/>
                </a:cubicBezTo>
                <a:close/>
                <a:moveTo>
                  <a:pt x="1056" y="2724"/>
                </a:moveTo>
                <a:lnTo>
                  <a:pt x="1004" y="2823"/>
                </a:lnTo>
                <a:cubicBezTo>
                  <a:pt x="1002" y="2827"/>
                  <a:pt x="997" y="2829"/>
                  <a:pt x="993" y="2827"/>
                </a:cubicBezTo>
                <a:cubicBezTo>
                  <a:pt x="989" y="2824"/>
                  <a:pt x="987" y="2820"/>
                  <a:pt x="990" y="2816"/>
                </a:cubicBezTo>
                <a:lnTo>
                  <a:pt x="1042" y="2717"/>
                </a:lnTo>
                <a:cubicBezTo>
                  <a:pt x="1044" y="2713"/>
                  <a:pt x="1049" y="2711"/>
                  <a:pt x="1053" y="2714"/>
                </a:cubicBezTo>
                <a:cubicBezTo>
                  <a:pt x="1057" y="2716"/>
                  <a:pt x="1058" y="2720"/>
                  <a:pt x="1056" y="2724"/>
                </a:cubicBezTo>
                <a:close/>
                <a:moveTo>
                  <a:pt x="966" y="2894"/>
                </a:moveTo>
                <a:lnTo>
                  <a:pt x="913" y="2993"/>
                </a:lnTo>
                <a:cubicBezTo>
                  <a:pt x="911" y="2997"/>
                  <a:pt x="907" y="2998"/>
                  <a:pt x="903" y="2996"/>
                </a:cubicBezTo>
                <a:cubicBezTo>
                  <a:pt x="899" y="2994"/>
                  <a:pt x="897" y="2989"/>
                  <a:pt x="899" y="2985"/>
                </a:cubicBezTo>
                <a:lnTo>
                  <a:pt x="952" y="2886"/>
                </a:lnTo>
                <a:cubicBezTo>
                  <a:pt x="954" y="2882"/>
                  <a:pt x="959" y="2881"/>
                  <a:pt x="963" y="2883"/>
                </a:cubicBezTo>
                <a:cubicBezTo>
                  <a:pt x="967" y="2885"/>
                  <a:pt x="968" y="2890"/>
                  <a:pt x="966" y="2894"/>
                </a:cubicBezTo>
                <a:close/>
                <a:moveTo>
                  <a:pt x="876" y="3063"/>
                </a:moveTo>
                <a:lnTo>
                  <a:pt x="823" y="3162"/>
                </a:lnTo>
                <a:cubicBezTo>
                  <a:pt x="821" y="3166"/>
                  <a:pt x="816" y="3168"/>
                  <a:pt x="812" y="3166"/>
                </a:cubicBezTo>
                <a:cubicBezTo>
                  <a:pt x="809" y="3163"/>
                  <a:pt x="807" y="3159"/>
                  <a:pt x="809" y="3155"/>
                </a:cubicBezTo>
                <a:lnTo>
                  <a:pt x="862" y="3056"/>
                </a:lnTo>
                <a:cubicBezTo>
                  <a:pt x="864" y="3052"/>
                  <a:pt x="869" y="3050"/>
                  <a:pt x="873" y="3053"/>
                </a:cubicBezTo>
                <a:cubicBezTo>
                  <a:pt x="876" y="3055"/>
                  <a:pt x="878" y="3059"/>
                  <a:pt x="876" y="3063"/>
                </a:cubicBezTo>
                <a:close/>
                <a:moveTo>
                  <a:pt x="786" y="3233"/>
                </a:moveTo>
                <a:lnTo>
                  <a:pt x="733" y="3332"/>
                </a:lnTo>
                <a:cubicBezTo>
                  <a:pt x="731" y="3336"/>
                  <a:pt x="726" y="3337"/>
                  <a:pt x="722" y="3335"/>
                </a:cubicBezTo>
                <a:cubicBezTo>
                  <a:pt x="718" y="3333"/>
                  <a:pt x="717" y="3328"/>
                  <a:pt x="719" y="3324"/>
                </a:cubicBezTo>
                <a:lnTo>
                  <a:pt x="772" y="3225"/>
                </a:lnTo>
                <a:cubicBezTo>
                  <a:pt x="774" y="3221"/>
                  <a:pt x="778" y="3220"/>
                  <a:pt x="782" y="3222"/>
                </a:cubicBezTo>
                <a:cubicBezTo>
                  <a:pt x="786" y="3224"/>
                  <a:pt x="788" y="3229"/>
                  <a:pt x="786" y="3233"/>
                </a:cubicBezTo>
                <a:close/>
                <a:moveTo>
                  <a:pt x="695" y="3402"/>
                </a:moveTo>
                <a:lnTo>
                  <a:pt x="643" y="3501"/>
                </a:lnTo>
                <a:cubicBezTo>
                  <a:pt x="641" y="3505"/>
                  <a:pt x="636" y="3507"/>
                  <a:pt x="632" y="3505"/>
                </a:cubicBezTo>
                <a:cubicBezTo>
                  <a:pt x="628" y="3502"/>
                  <a:pt x="627" y="3498"/>
                  <a:pt x="629" y="3494"/>
                </a:cubicBezTo>
                <a:lnTo>
                  <a:pt x="681" y="3395"/>
                </a:lnTo>
                <a:cubicBezTo>
                  <a:pt x="683" y="3391"/>
                  <a:pt x="688" y="3389"/>
                  <a:pt x="692" y="3392"/>
                </a:cubicBezTo>
                <a:cubicBezTo>
                  <a:pt x="696" y="3394"/>
                  <a:pt x="698" y="3398"/>
                  <a:pt x="695" y="3402"/>
                </a:cubicBezTo>
                <a:close/>
                <a:moveTo>
                  <a:pt x="605" y="3572"/>
                </a:moveTo>
                <a:lnTo>
                  <a:pt x="553" y="3671"/>
                </a:lnTo>
                <a:cubicBezTo>
                  <a:pt x="551" y="3675"/>
                  <a:pt x="546" y="3676"/>
                  <a:pt x="542" y="3674"/>
                </a:cubicBezTo>
                <a:cubicBezTo>
                  <a:pt x="538" y="3672"/>
                  <a:pt x="536" y="3667"/>
                  <a:pt x="539" y="3663"/>
                </a:cubicBezTo>
                <a:lnTo>
                  <a:pt x="591" y="3564"/>
                </a:lnTo>
                <a:cubicBezTo>
                  <a:pt x="593" y="3560"/>
                  <a:pt x="598" y="3559"/>
                  <a:pt x="602" y="3561"/>
                </a:cubicBezTo>
                <a:cubicBezTo>
                  <a:pt x="606" y="3563"/>
                  <a:pt x="607" y="3568"/>
                  <a:pt x="605" y="3572"/>
                </a:cubicBezTo>
                <a:close/>
                <a:moveTo>
                  <a:pt x="515" y="3741"/>
                </a:moveTo>
                <a:lnTo>
                  <a:pt x="462" y="3840"/>
                </a:lnTo>
                <a:cubicBezTo>
                  <a:pt x="460" y="3844"/>
                  <a:pt x="456" y="3846"/>
                  <a:pt x="452" y="3843"/>
                </a:cubicBezTo>
                <a:cubicBezTo>
                  <a:pt x="448" y="3841"/>
                  <a:pt x="446" y="3837"/>
                  <a:pt x="448" y="3833"/>
                </a:cubicBezTo>
                <a:lnTo>
                  <a:pt x="501" y="3734"/>
                </a:lnTo>
                <a:cubicBezTo>
                  <a:pt x="503" y="3730"/>
                  <a:pt x="508" y="3728"/>
                  <a:pt x="512" y="3731"/>
                </a:cubicBezTo>
                <a:cubicBezTo>
                  <a:pt x="516" y="3733"/>
                  <a:pt x="517" y="3737"/>
                  <a:pt x="515" y="3741"/>
                </a:cubicBezTo>
                <a:close/>
                <a:moveTo>
                  <a:pt x="425" y="3911"/>
                </a:moveTo>
                <a:lnTo>
                  <a:pt x="372" y="4010"/>
                </a:lnTo>
                <a:cubicBezTo>
                  <a:pt x="370" y="4014"/>
                  <a:pt x="365" y="4015"/>
                  <a:pt x="361" y="4013"/>
                </a:cubicBezTo>
                <a:cubicBezTo>
                  <a:pt x="358" y="4011"/>
                  <a:pt x="356" y="4006"/>
                  <a:pt x="358" y="4002"/>
                </a:cubicBezTo>
                <a:lnTo>
                  <a:pt x="411" y="3903"/>
                </a:lnTo>
                <a:cubicBezTo>
                  <a:pt x="413" y="3899"/>
                  <a:pt x="418" y="3898"/>
                  <a:pt x="422" y="3900"/>
                </a:cubicBezTo>
                <a:cubicBezTo>
                  <a:pt x="426" y="3902"/>
                  <a:pt x="427" y="3907"/>
                  <a:pt x="425" y="3911"/>
                </a:cubicBezTo>
                <a:close/>
                <a:moveTo>
                  <a:pt x="335" y="4080"/>
                </a:moveTo>
                <a:lnTo>
                  <a:pt x="282" y="4179"/>
                </a:lnTo>
                <a:cubicBezTo>
                  <a:pt x="280" y="4183"/>
                  <a:pt x="275" y="4185"/>
                  <a:pt x="271" y="4182"/>
                </a:cubicBezTo>
                <a:cubicBezTo>
                  <a:pt x="267" y="4180"/>
                  <a:pt x="266" y="4176"/>
                  <a:pt x="268" y="4172"/>
                </a:cubicBezTo>
                <a:lnTo>
                  <a:pt x="321" y="4073"/>
                </a:lnTo>
                <a:cubicBezTo>
                  <a:pt x="323" y="4069"/>
                  <a:pt x="328" y="4067"/>
                  <a:pt x="331" y="4069"/>
                </a:cubicBezTo>
                <a:cubicBezTo>
                  <a:pt x="335" y="4072"/>
                  <a:pt x="337" y="4076"/>
                  <a:pt x="335" y="4080"/>
                </a:cubicBezTo>
                <a:close/>
                <a:moveTo>
                  <a:pt x="245" y="4250"/>
                </a:moveTo>
                <a:lnTo>
                  <a:pt x="192" y="4349"/>
                </a:lnTo>
                <a:cubicBezTo>
                  <a:pt x="190" y="4353"/>
                  <a:pt x="185" y="4354"/>
                  <a:pt x="181" y="4352"/>
                </a:cubicBezTo>
                <a:cubicBezTo>
                  <a:pt x="177" y="4350"/>
                  <a:pt x="176" y="4345"/>
                  <a:pt x="178" y="4341"/>
                </a:cubicBezTo>
                <a:lnTo>
                  <a:pt x="230" y="4242"/>
                </a:lnTo>
                <a:cubicBezTo>
                  <a:pt x="232" y="4238"/>
                  <a:pt x="237" y="4237"/>
                  <a:pt x="241" y="4239"/>
                </a:cubicBezTo>
                <a:cubicBezTo>
                  <a:pt x="245" y="4241"/>
                  <a:pt x="247" y="4246"/>
                  <a:pt x="245" y="4250"/>
                </a:cubicBezTo>
                <a:close/>
                <a:moveTo>
                  <a:pt x="154" y="4419"/>
                </a:moveTo>
                <a:lnTo>
                  <a:pt x="102" y="4518"/>
                </a:lnTo>
                <a:cubicBezTo>
                  <a:pt x="100" y="4522"/>
                  <a:pt x="95" y="4524"/>
                  <a:pt x="91" y="4521"/>
                </a:cubicBezTo>
                <a:cubicBezTo>
                  <a:pt x="87" y="4519"/>
                  <a:pt x="86" y="4515"/>
                  <a:pt x="88" y="4511"/>
                </a:cubicBezTo>
                <a:lnTo>
                  <a:pt x="140" y="4412"/>
                </a:lnTo>
                <a:cubicBezTo>
                  <a:pt x="142" y="4408"/>
                  <a:pt x="147" y="4406"/>
                  <a:pt x="151" y="4408"/>
                </a:cubicBezTo>
                <a:cubicBezTo>
                  <a:pt x="155" y="4411"/>
                  <a:pt x="156" y="4415"/>
                  <a:pt x="154" y="4419"/>
                </a:cubicBezTo>
                <a:close/>
                <a:moveTo>
                  <a:pt x="64" y="4589"/>
                </a:moveTo>
                <a:lnTo>
                  <a:pt x="16" y="4679"/>
                </a:lnTo>
                <a:cubicBezTo>
                  <a:pt x="14" y="4683"/>
                  <a:pt x="9" y="4684"/>
                  <a:pt x="6" y="4682"/>
                </a:cubicBezTo>
                <a:cubicBezTo>
                  <a:pt x="2" y="4680"/>
                  <a:pt x="0" y="4675"/>
                  <a:pt x="2" y="4671"/>
                </a:cubicBezTo>
                <a:lnTo>
                  <a:pt x="50" y="4581"/>
                </a:lnTo>
                <a:cubicBezTo>
                  <a:pt x="52" y="4577"/>
                  <a:pt x="57" y="4576"/>
                  <a:pt x="61" y="4578"/>
                </a:cubicBezTo>
                <a:cubicBezTo>
                  <a:pt x="65" y="4580"/>
                  <a:pt x="66" y="4585"/>
                  <a:pt x="64" y="4589"/>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5712" name="Freeform 16"/>
          <p:cNvSpPr>
            <a:spLocks noEditPoints="1"/>
          </p:cNvSpPr>
          <p:nvPr/>
        </p:nvSpPr>
        <p:spPr bwMode="auto">
          <a:xfrm>
            <a:off x="6081713" y="2093913"/>
            <a:ext cx="376237" cy="2857500"/>
          </a:xfrm>
          <a:custGeom>
            <a:avLst/>
            <a:gdLst/>
            <a:ahLst/>
            <a:cxnLst>
              <a:cxn ang="0">
                <a:pos x="653" y="127"/>
              </a:cxn>
              <a:cxn ang="0">
                <a:pos x="676" y="1"/>
              </a:cxn>
              <a:cxn ang="0">
                <a:pos x="628" y="309"/>
              </a:cxn>
              <a:cxn ang="0">
                <a:pos x="632" y="196"/>
              </a:cxn>
              <a:cxn ang="0">
                <a:pos x="614" y="388"/>
              </a:cxn>
              <a:cxn ang="0">
                <a:pos x="579" y="495"/>
              </a:cxn>
              <a:cxn ang="0">
                <a:pos x="614" y="388"/>
              </a:cxn>
              <a:cxn ang="0">
                <a:pos x="551" y="694"/>
              </a:cxn>
              <a:cxn ang="0">
                <a:pos x="574" y="568"/>
              </a:cxn>
              <a:cxn ang="0">
                <a:pos x="526" y="876"/>
              </a:cxn>
              <a:cxn ang="0">
                <a:pos x="530" y="763"/>
              </a:cxn>
              <a:cxn ang="0">
                <a:pos x="512" y="955"/>
              </a:cxn>
              <a:cxn ang="0">
                <a:pos x="477" y="1062"/>
              </a:cxn>
              <a:cxn ang="0">
                <a:pos x="512" y="955"/>
              </a:cxn>
              <a:cxn ang="0">
                <a:pos x="449" y="1261"/>
              </a:cxn>
              <a:cxn ang="0">
                <a:pos x="472" y="1135"/>
              </a:cxn>
              <a:cxn ang="0">
                <a:pos x="424" y="1443"/>
              </a:cxn>
              <a:cxn ang="0">
                <a:pos x="428" y="1330"/>
              </a:cxn>
              <a:cxn ang="0">
                <a:pos x="410" y="1522"/>
              </a:cxn>
              <a:cxn ang="0">
                <a:pos x="375" y="1629"/>
              </a:cxn>
              <a:cxn ang="0">
                <a:pos x="410" y="1522"/>
              </a:cxn>
              <a:cxn ang="0">
                <a:pos x="347" y="1827"/>
              </a:cxn>
              <a:cxn ang="0">
                <a:pos x="370" y="1701"/>
              </a:cxn>
              <a:cxn ang="0">
                <a:pos x="322" y="2010"/>
              </a:cxn>
              <a:cxn ang="0">
                <a:pos x="326" y="1897"/>
              </a:cxn>
              <a:cxn ang="0">
                <a:pos x="308" y="2089"/>
              </a:cxn>
              <a:cxn ang="0">
                <a:pos x="273" y="2196"/>
              </a:cxn>
              <a:cxn ang="0">
                <a:pos x="308" y="2089"/>
              </a:cxn>
              <a:cxn ang="0">
                <a:pos x="245" y="2394"/>
              </a:cxn>
              <a:cxn ang="0">
                <a:pos x="268" y="2268"/>
              </a:cxn>
              <a:cxn ang="0">
                <a:pos x="220" y="2577"/>
              </a:cxn>
              <a:cxn ang="0">
                <a:pos x="224" y="2464"/>
              </a:cxn>
              <a:cxn ang="0">
                <a:pos x="206" y="2656"/>
              </a:cxn>
              <a:cxn ang="0">
                <a:pos x="171" y="2763"/>
              </a:cxn>
              <a:cxn ang="0">
                <a:pos x="206" y="2656"/>
              </a:cxn>
              <a:cxn ang="0">
                <a:pos x="143" y="2961"/>
              </a:cxn>
              <a:cxn ang="0">
                <a:pos x="166" y="2835"/>
              </a:cxn>
              <a:cxn ang="0">
                <a:pos x="118" y="3144"/>
              </a:cxn>
              <a:cxn ang="0">
                <a:pos x="122" y="3031"/>
              </a:cxn>
              <a:cxn ang="0">
                <a:pos x="104" y="3222"/>
              </a:cxn>
              <a:cxn ang="0">
                <a:pos x="69" y="3330"/>
              </a:cxn>
              <a:cxn ang="0">
                <a:pos x="104" y="3222"/>
              </a:cxn>
              <a:cxn ang="0">
                <a:pos x="41" y="3528"/>
              </a:cxn>
              <a:cxn ang="0">
                <a:pos x="64" y="3402"/>
              </a:cxn>
              <a:cxn ang="0">
                <a:pos x="16" y="3711"/>
              </a:cxn>
              <a:cxn ang="0">
                <a:pos x="20" y="3598"/>
              </a:cxn>
            </a:cxnLst>
            <a:rect l="0" t="0" r="r" b="b"/>
            <a:pathLst>
              <a:path w="683" h="3718">
                <a:moveTo>
                  <a:pt x="682" y="10"/>
                </a:moveTo>
                <a:lnTo>
                  <a:pt x="662" y="120"/>
                </a:lnTo>
                <a:cubicBezTo>
                  <a:pt x="662" y="125"/>
                  <a:pt x="657" y="128"/>
                  <a:pt x="653" y="127"/>
                </a:cubicBezTo>
                <a:cubicBezTo>
                  <a:pt x="649" y="126"/>
                  <a:pt x="646" y="122"/>
                  <a:pt x="647" y="117"/>
                </a:cubicBezTo>
                <a:lnTo>
                  <a:pt x="666" y="7"/>
                </a:lnTo>
                <a:cubicBezTo>
                  <a:pt x="667" y="3"/>
                  <a:pt x="671" y="0"/>
                  <a:pt x="676" y="1"/>
                </a:cubicBezTo>
                <a:cubicBezTo>
                  <a:pt x="680" y="2"/>
                  <a:pt x="683" y="6"/>
                  <a:pt x="682" y="10"/>
                </a:cubicBezTo>
                <a:close/>
                <a:moveTo>
                  <a:pt x="648" y="199"/>
                </a:moveTo>
                <a:lnTo>
                  <a:pt x="628" y="309"/>
                </a:lnTo>
                <a:cubicBezTo>
                  <a:pt x="628" y="314"/>
                  <a:pt x="623" y="316"/>
                  <a:pt x="619" y="316"/>
                </a:cubicBezTo>
                <a:cubicBezTo>
                  <a:pt x="615" y="315"/>
                  <a:pt x="612" y="311"/>
                  <a:pt x="613" y="306"/>
                </a:cubicBezTo>
                <a:lnTo>
                  <a:pt x="632" y="196"/>
                </a:lnTo>
                <a:cubicBezTo>
                  <a:pt x="633" y="192"/>
                  <a:pt x="637" y="189"/>
                  <a:pt x="642" y="190"/>
                </a:cubicBezTo>
                <a:cubicBezTo>
                  <a:pt x="646" y="191"/>
                  <a:pt x="649" y="195"/>
                  <a:pt x="648" y="199"/>
                </a:cubicBezTo>
                <a:close/>
                <a:moveTo>
                  <a:pt x="614" y="388"/>
                </a:moveTo>
                <a:lnTo>
                  <a:pt x="594" y="498"/>
                </a:lnTo>
                <a:cubicBezTo>
                  <a:pt x="594" y="503"/>
                  <a:pt x="589" y="505"/>
                  <a:pt x="585" y="505"/>
                </a:cubicBezTo>
                <a:cubicBezTo>
                  <a:pt x="581" y="504"/>
                  <a:pt x="578" y="500"/>
                  <a:pt x="579" y="495"/>
                </a:cubicBezTo>
                <a:lnTo>
                  <a:pt x="598" y="385"/>
                </a:lnTo>
                <a:cubicBezTo>
                  <a:pt x="599" y="381"/>
                  <a:pt x="603" y="378"/>
                  <a:pt x="608" y="379"/>
                </a:cubicBezTo>
                <a:cubicBezTo>
                  <a:pt x="612" y="379"/>
                  <a:pt x="615" y="384"/>
                  <a:pt x="614" y="388"/>
                </a:cubicBezTo>
                <a:close/>
                <a:moveTo>
                  <a:pt x="580" y="577"/>
                </a:moveTo>
                <a:lnTo>
                  <a:pt x="560" y="687"/>
                </a:lnTo>
                <a:cubicBezTo>
                  <a:pt x="560" y="692"/>
                  <a:pt x="555" y="694"/>
                  <a:pt x="551" y="694"/>
                </a:cubicBezTo>
                <a:cubicBezTo>
                  <a:pt x="547" y="693"/>
                  <a:pt x="544" y="689"/>
                  <a:pt x="545" y="684"/>
                </a:cubicBezTo>
                <a:lnTo>
                  <a:pt x="564" y="574"/>
                </a:lnTo>
                <a:cubicBezTo>
                  <a:pt x="565" y="570"/>
                  <a:pt x="569" y="567"/>
                  <a:pt x="574" y="568"/>
                </a:cubicBezTo>
                <a:cubicBezTo>
                  <a:pt x="578" y="568"/>
                  <a:pt x="581" y="573"/>
                  <a:pt x="580" y="577"/>
                </a:cubicBezTo>
                <a:close/>
                <a:moveTo>
                  <a:pt x="546" y="766"/>
                </a:moveTo>
                <a:lnTo>
                  <a:pt x="526" y="876"/>
                </a:lnTo>
                <a:cubicBezTo>
                  <a:pt x="526" y="880"/>
                  <a:pt x="521" y="883"/>
                  <a:pt x="517" y="883"/>
                </a:cubicBezTo>
                <a:cubicBezTo>
                  <a:pt x="513" y="882"/>
                  <a:pt x="510" y="878"/>
                  <a:pt x="511" y="873"/>
                </a:cubicBezTo>
                <a:lnTo>
                  <a:pt x="530" y="763"/>
                </a:lnTo>
                <a:cubicBezTo>
                  <a:pt x="531" y="759"/>
                  <a:pt x="535" y="756"/>
                  <a:pt x="540" y="757"/>
                </a:cubicBezTo>
                <a:cubicBezTo>
                  <a:pt x="544" y="757"/>
                  <a:pt x="547" y="762"/>
                  <a:pt x="546" y="766"/>
                </a:cubicBezTo>
                <a:close/>
                <a:moveTo>
                  <a:pt x="512" y="955"/>
                </a:moveTo>
                <a:lnTo>
                  <a:pt x="492" y="1065"/>
                </a:lnTo>
                <a:cubicBezTo>
                  <a:pt x="492" y="1069"/>
                  <a:pt x="487" y="1072"/>
                  <a:pt x="483" y="1072"/>
                </a:cubicBezTo>
                <a:cubicBezTo>
                  <a:pt x="479" y="1071"/>
                  <a:pt x="476" y="1067"/>
                  <a:pt x="477" y="1062"/>
                </a:cubicBezTo>
                <a:lnTo>
                  <a:pt x="496" y="952"/>
                </a:lnTo>
                <a:cubicBezTo>
                  <a:pt x="497" y="948"/>
                  <a:pt x="501" y="945"/>
                  <a:pt x="506" y="946"/>
                </a:cubicBezTo>
                <a:cubicBezTo>
                  <a:pt x="510" y="946"/>
                  <a:pt x="513" y="951"/>
                  <a:pt x="512" y="955"/>
                </a:cubicBezTo>
                <a:close/>
                <a:moveTo>
                  <a:pt x="478" y="1144"/>
                </a:moveTo>
                <a:lnTo>
                  <a:pt x="458" y="1254"/>
                </a:lnTo>
                <a:cubicBezTo>
                  <a:pt x="458" y="1258"/>
                  <a:pt x="453" y="1261"/>
                  <a:pt x="449" y="1261"/>
                </a:cubicBezTo>
                <a:cubicBezTo>
                  <a:pt x="445" y="1260"/>
                  <a:pt x="442" y="1256"/>
                  <a:pt x="443" y="1251"/>
                </a:cubicBezTo>
                <a:lnTo>
                  <a:pt x="462" y="1141"/>
                </a:lnTo>
                <a:cubicBezTo>
                  <a:pt x="463" y="1137"/>
                  <a:pt x="467" y="1134"/>
                  <a:pt x="472" y="1135"/>
                </a:cubicBezTo>
                <a:cubicBezTo>
                  <a:pt x="476" y="1135"/>
                  <a:pt x="479" y="1140"/>
                  <a:pt x="478" y="1144"/>
                </a:cubicBezTo>
                <a:close/>
                <a:moveTo>
                  <a:pt x="444" y="1333"/>
                </a:moveTo>
                <a:lnTo>
                  <a:pt x="424" y="1443"/>
                </a:lnTo>
                <a:cubicBezTo>
                  <a:pt x="424" y="1447"/>
                  <a:pt x="419" y="1450"/>
                  <a:pt x="415" y="1450"/>
                </a:cubicBezTo>
                <a:cubicBezTo>
                  <a:pt x="411" y="1449"/>
                  <a:pt x="408" y="1445"/>
                  <a:pt x="409" y="1440"/>
                </a:cubicBezTo>
                <a:lnTo>
                  <a:pt x="428" y="1330"/>
                </a:lnTo>
                <a:cubicBezTo>
                  <a:pt x="429" y="1326"/>
                  <a:pt x="433" y="1323"/>
                  <a:pt x="438" y="1324"/>
                </a:cubicBezTo>
                <a:cubicBezTo>
                  <a:pt x="442" y="1324"/>
                  <a:pt x="445" y="1328"/>
                  <a:pt x="444" y="1333"/>
                </a:cubicBezTo>
                <a:close/>
                <a:moveTo>
                  <a:pt x="410" y="1522"/>
                </a:moveTo>
                <a:lnTo>
                  <a:pt x="390" y="1632"/>
                </a:lnTo>
                <a:cubicBezTo>
                  <a:pt x="390" y="1636"/>
                  <a:pt x="385" y="1639"/>
                  <a:pt x="381" y="1638"/>
                </a:cubicBezTo>
                <a:cubicBezTo>
                  <a:pt x="377" y="1638"/>
                  <a:pt x="374" y="1634"/>
                  <a:pt x="375" y="1629"/>
                </a:cubicBezTo>
                <a:lnTo>
                  <a:pt x="394" y="1519"/>
                </a:lnTo>
                <a:cubicBezTo>
                  <a:pt x="395" y="1515"/>
                  <a:pt x="399" y="1512"/>
                  <a:pt x="404" y="1512"/>
                </a:cubicBezTo>
                <a:cubicBezTo>
                  <a:pt x="408" y="1513"/>
                  <a:pt x="411" y="1517"/>
                  <a:pt x="410" y="1522"/>
                </a:cubicBezTo>
                <a:close/>
                <a:moveTo>
                  <a:pt x="376" y="1711"/>
                </a:moveTo>
                <a:lnTo>
                  <a:pt x="356" y="1821"/>
                </a:lnTo>
                <a:cubicBezTo>
                  <a:pt x="356" y="1825"/>
                  <a:pt x="351" y="1828"/>
                  <a:pt x="347" y="1827"/>
                </a:cubicBezTo>
                <a:cubicBezTo>
                  <a:pt x="343" y="1827"/>
                  <a:pt x="340" y="1822"/>
                  <a:pt x="341" y="1818"/>
                </a:cubicBezTo>
                <a:lnTo>
                  <a:pt x="360" y="1708"/>
                </a:lnTo>
                <a:cubicBezTo>
                  <a:pt x="361" y="1704"/>
                  <a:pt x="365" y="1701"/>
                  <a:pt x="370" y="1701"/>
                </a:cubicBezTo>
                <a:cubicBezTo>
                  <a:pt x="374" y="1702"/>
                  <a:pt x="377" y="1706"/>
                  <a:pt x="376" y="1711"/>
                </a:cubicBezTo>
                <a:close/>
                <a:moveTo>
                  <a:pt x="342" y="1900"/>
                </a:moveTo>
                <a:lnTo>
                  <a:pt x="322" y="2010"/>
                </a:lnTo>
                <a:cubicBezTo>
                  <a:pt x="322" y="2014"/>
                  <a:pt x="317" y="2017"/>
                  <a:pt x="313" y="2016"/>
                </a:cubicBezTo>
                <a:cubicBezTo>
                  <a:pt x="309" y="2016"/>
                  <a:pt x="306" y="2011"/>
                  <a:pt x="307" y="2007"/>
                </a:cubicBezTo>
                <a:lnTo>
                  <a:pt x="326" y="1897"/>
                </a:lnTo>
                <a:cubicBezTo>
                  <a:pt x="327" y="1893"/>
                  <a:pt x="331" y="1890"/>
                  <a:pt x="336" y="1890"/>
                </a:cubicBezTo>
                <a:cubicBezTo>
                  <a:pt x="340" y="1891"/>
                  <a:pt x="343" y="1895"/>
                  <a:pt x="342" y="1900"/>
                </a:cubicBezTo>
                <a:close/>
                <a:moveTo>
                  <a:pt x="308" y="2089"/>
                </a:moveTo>
                <a:lnTo>
                  <a:pt x="288" y="2199"/>
                </a:lnTo>
                <a:cubicBezTo>
                  <a:pt x="288" y="2203"/>
                  <a:pt x="283" y="2206"/>
                  <a:pt x="279" y="2205"/>
                </a:cubicBezTo>
                <a:cubicBezTo>
                  <a:pt x="275" y="2205"/>
                  <a:pt x="272" y="2200"/>
                  <a:pt x="273" y="2196"/>
                </a:cubicBezTo>
                <a:lnTo>
                  <a:pt x="292" y="2086"/>
                </a:lnTo>
                <a:cubicBezTo>
                  <a:pt x="293" y="2081"/>
                  <a:pt x="297" y="2079"/>
                  <a:pt x="302" y="2079"/>
                </a:cubicBezTo>
                <a:cubicBezTo>
                  <a:pt x="306" y="2080"/>
                  <a:pt x="309" y="2084"/>
                  <a:pt x="308" y="2089"/>
                </a:cubicBezTo>
                <a:close/>
                <a:moveTo>
                  <a:pt x="274" y="2278"/>
                </a:moveTo>
                <a:lnTo>
                  <a:pt x="254" y="2388"/>
                </a:lnTo>
                <a:cubicBezTo>
                  <a:pt x="254" y="2392"/>
                  <a:pt x="249" y="2395"/>
                  <a:pt x="245" y="2394"/>
                </a:cubicBezTo>
                <a:cubicBezTo>
                  <a:pt x="241" y="2394"/>
                  <a:pt x="238" y="2389"/>
                  <a:pt x="239" y="2385"/>
                </a:cubicBezTo>
                <a:lnTo>
                  <a:pt x="258" y="2275"/>
                </a:lnTo>
                <a:cubicBezTo>
                  <a:pt x="259" y="2270"/>
                  <a:pt x="263" y="2268"/>
                  <a:pt x="268" y="2268"/>
                </a:cubicBezTo>
                <a:cubicBezTo>
                  <a:pt x="272" y="2269"/>
                  <a:pt x="275" y="2273"/>
                  <a:pt x="274" y="2278"/>
                </a:cubicBezTo>
                <a:close/>
                <a:moveTo>
                  <a:pt x="240" y="2467"/>
                </a:moveTo>
                <a:lnTo>
                  <a:pt x="220" y="2577"/>
                </a:lnTo>
                <a:cubicBezTo>
                  <a:pt x="220" y="2581"/>
                  <a:pt x="215" y="2584"/>
                  <a:pt x="211" y="2583"/>
                </a:cubicBezTo>
                <a:cubicBezTo>
                  <a:pt x="207" y="2583"/>
                  <a:pt x="204" y="2578"/>
                  <a:pt x="205" y="2574"/>
                </a:cubicBezTo>
                <a:lnTo>
                  <a:pt x="224" y="2464"/>
                </a:lnTo>
                <a:cubicBezTo>
                  <a:pt x="225" y="2459"/>
                  <a:pt x="229" y="2457"/>
                  <a:pt x="234" y="2457"/>
                </a:cubicBezTo>
                <a:cubicBezTo>
                  <a:pt x="238" y="2458"/>
                  <a:pt x="241" y="2462"/>
                  <a:pt x="240" y="2467"/>
                </a:cubicBezTo>
                <a:close/>
                <a:moveTo>
                  <a:pt x="206" y="2656"/>
                </a:moveTo>
                <a:lnTo>
                  <a:pt x="186" y="2766"/>
                </a:lnTo>
                <a:cubicBezTo>
                  <a:pt x="186" y="2770"/>
                  <a:pt x="181" y="2773"/>
                  <a:pt x="177" y="2772"/>
                </a:cubicBezTo>
                <a:cubicBezTo>
                  <a:pt x="173" y="2771"/>
                  <a:pt x="170" y="2767"/>
                  <a:pt x="171" y="2763"/>
                </a:cubicBezTo>
                <a:lnTo>
                  <a:pt x="190" y="2653"/>
                </a:lnTo>
                <a:cubicBezTo>
                  <a:pt x="191" y="2648"/>
                  <a:pt x="195" y="2645"/>
                  <a:pt x="200" y="2646"/>
                </a:cubicBezTo>
                <a:cubicBezTo>
                  <a:pt x="204" y="2647"/>
                  <a:pt x="207" y="2651"/>
                  <a:pt x="206" y="2656"/>
                </a:cubicBezTo>
                <a:close/>
                <a:moveTo>
                  <a:pt x="172" y="2845"/>
                </a:moveTo>
                <a:lnTo>
                  <a:pt x="152" y="2955"/>
                </a:lnTo>
                <a:cubicBezTo>
                  <a:pt x="152" y="2959"/>
                  <a:pt x="147" y="2962"/>
                  <a:pt x="143" y="2961"/>
                </a:cubicBezTo>
                <a:cubicBezTo>
                  <a:pt x="139" y="2960"/>
                  <a:pt x="136" y="2956"/>
                  <a:pt x="137" y="2952"/>
                </a:cubicBezTo>
                <a:lnTo>
                  <a:pt x="156" y="2842"/>
                </a:lnTo>
                <a:cubicBezTo>
                  <a:pt x="157" y="2837"/>
                  <a:pt x="161" y="2834"/>
                  <a:pt x="166" y="2835"/>
                </a:cubicBezTo>
                <a:cubicBezTo>
                  <a:pt x="170" y="2836"/>
                  <a:pt x="173" y="2840"/>
                  <a:pt x="172" y="2845"/>
                </a:cubicBezTo>
                <a:close/>
                <a:moveTo>
                  <a:pt x="138" y="3033"/>
                </a:moveTo>
                <a:lnTo>
                  <a:pt x="118" y="3144"/>
                </a:lnTo>
                <a:cubicBezTo>
                  <a:pt x="118" y="3148"/>
                  <a:pt x="113" y="3151"/>
                  <a:pt x="109" y="3150"/>
                </a:cubicBezTo>
                <a:cubicBezTo>
                  <a:pt x="105" y="3149"/>
                  <a:pt x="102" y="3145"/>
                  <a:pt x="103" y="3141"/>
                </a:cubicBezTo>
                <a:lnTo>
                  <a:pt x="122" y="3031"/>
                </a:lnTo>
                <a:cubicBezTo>
                  <a:pt x="123" y="3026"/>
                  <a:pt x="127" y="3023"/>
                  <a:pt x="132" y="3024"/>
                </a:cubicBezTo>
                <a:cubicBezTo>
                  <a:pt x="136" y="3025"/>
                  <a:pt x="139" y="3029"/>
                  <a:pt x="138" y="3033"/>
                </a:cubicBezTo>
                <a:close/>
                <a:moveTo>
                  <a:pt x="104" y="3222"/>
                </a:moveTo>
                <a:lnTo>
                  <a:pt x="84" y="3333"/>
                </a:lnTo>
                <a:cubicBezTo>
                  <a:pt x="84" y="3337"/>
                  <a:pt x="79" y="3340"/>
                  <a:pt x="75" y="3339"/>
                </a:cubicBezTo>
                <a:cubicBezTo>
                  <a:pt x="71" y="3338"/>
                  <a:pt x="68" y="3334"/>
                  <a:pt x="69" y="3330"/>
                </a:cubicBezTo>
                <a:lnTo>
                  <a:pt x="88" y="3220"/>
                </a:lnTo>
                <a:cubicBezTo>
                  <a:pt x="89" y="3215"/>
                  <a:pt x="93" y="3212"/>
                  <a:pt x="98" y="3213"/>
                </a:cubicBezTo>
                <a:cubicBezTo>
                  <a:pt x="102" y="3214"/>
                  <a:pt x="105" y="3218"/>
                  <a:pt x="104" y="3222"/>
                </a:cubicBezTo>
                <a:close/>
                <a:moveTo>
                  <a:pt x="70" y="3411"/>
                </a:moveTo>
                <a:lnTo>
                  <a:pt x="50" y="3522"/>
                </a:lnTo>
                <a:cubicBezTo>
                  <a:pt x="50" y="3526"/>
                  <a:pt x="45" y="3529"/>
                  <a:pt x="41" y="3528"/>
                </a:cubicBezTo>
                <a:cubicBezTo>
                  <a:pt x="37" y="3527"/>
                  <a:pt x="34" y="3523"/>
                  <a:pt x="35" y="3519"/>
                </a:cubicBezTo>
                <a:lnTo>
                  <a:pt x="54" y="3409"/>
                </a:lnTo>
                <a:cubicBezTo>
                  <a:pt x="55" y="3404"/>
                  <a:pt x="59" y="3401"/>
                  <a:pt x="64" y="3402"/>
                </a:cubicBezTo>
                <a:cubicBezTo>
                  <a:pt x="68" y="3403"/>
                  <a:pt x="71" y="3407"/>
                  <a:pt x="70" y="3411"/>
                </a:cubicBezTo>
                <a:close/>
                <a:moveTo>
                  <a:pt x="36" y="3600"/>
                </a:moveTo>
                <a:lnTo>
                  <a:pt x="16" y="3711"/>
                </a:lnTo>
                <a:cubicBezTo>
                  <a:pt x="16" y="3715"/>
                  <a:pt x="11" y="3718"/>
                  <a:pt x="7" y="3717"/>
                </a:cubicBezTo>
                <a:cubicBezTo>
                  <a:pt x="3" y="3716"/>
                  <a:pt x="0" y="3712"/>
                  <a:pt x="1" y="3708"/>
                </a:cubicBezTo>
                <a:lnTo>
                  <a:pt x="20" y="3598"/>
                </a:lnTo>
                <a:cubicBezTo>
                  <a:pt x="21" y="3593"/>
                  <a:pt x="25" y="3590"/>
                  <a:pt x="30" y="3591"/>
                </a:cubicBezTo>
                <a:cubicBezTo>
                  <a:pt x="34" y="3592"/>
                  <a:pt x="37" y="3596"/>
                  <a:pt x="36" y="360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5713" name="Freeform 17"/>
          <p:cNvSpPr>
            <a:spLocks noEditPoints="1"/>
          </p:cNvSpPr>
          <p:nvPr/>
        </p:nvSpPr>
        <p:spPr bwMode="auto">
          <a:xfrm>
            <a:off x="6450013" y="2093913"/>
            <a:ext cx="1128712" cy="2905125"/>
          </a:xfrm>
          <a:custGeom>
            <a:avLst/>
            <a:gdLst/>
            <a:ahLst/>
            <a:cxnLst>
              <a:cxn ang="0">
                <a:pos x="66" y="114"/>
              </a:cxn>
              <a:cxn ang="0">
                <a:pos x="6" y="2"/>
              </a:cxn>
              <a:cxn ang="0">
                <a:pos x="161" y="272"/>
              </a:cxn>
              <a:cxn ang="0">
                <a:pos x="93" y="181"/>
              </a:cxn>
              <a:cxn ang="0">
                <a:pos x="199" y="343"/>
              </a:cxn>
              <a:cxn ang="0">
                <a:pos x="238" y="449"/>
              </a:cxn>
              <a:cxn ang="0">
                <a:pos x="199" y="343"/>
              </a:cxn>
              <a:cxn ang="0">
                <a:pos x="340" y="621"/>
              </a:cxn>
              <a:cxn ang="0">
                <a:pos x="279" y="508"/>
              </a:cxn>
              <a:cxn ang="0">
                <a:pos x="434" y="779"/>
              </a:cxn>
              <a:cxn ang="0">
                <a:pos x="367" y="688"/>
              </a:cxn>
              <a:cxn ang="0">
                <a:pos x="472" y="850"/>
              </a:cxn>
              <a:cxn ang="0">
                <a:pos x="512" y="956"/>
              </a:cxn>
              <a:cxn ang="0">
                <a:pos x="472" y="850"/>
              </a:cxn>
              <a:cxn ang="0">
                <a:pos x="614" y="1128"/>
              </a:cxn>
              <a:cxn ang="0">
                <a:pos x="553" y="1015"/>
              </a:cxn>
              <a:cxn ang="0">
                <a:pos x="708" y="1286"/>
              </a:cxn>
              <a:cxn ang="0">
                <a:pos x="641" y="1195"/>
              </a:cxn>
              <a:cxn ang="0">
                <a:pos x="746" y="1356"/>
              </a:cxn>
              <a:cxn ang="0">
                <a:pos x="785" y="1463"/>
              </a:cxn>
              <a:cxn ang="0">
                <a:pos x="746" y="1356"/>
              </a:cxn>
              <a:cxn ang="0">
                <a:pos x="887" y="1635"/>
              </a:cxn>
              <a:cxn ang="0">
                <a:pos x="826" y="1522"/>
              </a:cxn>
              <a:cxn ang="0">
                <a:pos x="982" y="1793"/>
              </a:cxn>
              <a:cxn ang="0">
                <a:pos x="914" y="1702"/>
              </a:cxn>
              <a:cxn ang="0">
                <a:pos x="1020" y="1863"/>
              </a:cxn>
              <a:cxn ang="0">
                <a:pos x="1059" y="1969"/>
              </a:cxn>
              <a:cxn ang="0">
                <a:pos x="1020" y="1863"/>
              </a:cxn>
              <a:cxn ang="0">
                <a:pos x="1161" y="2142"/>
              </a:cxn>
              <a:cxn ang="0">
                <a:pos x="1100" y="2029"/>
              </a:cxn>
              <a:cxn ang="0">
                <a:pos x="1255" y="2300"/>
              </a:cxn>
              <a:cxn ang="0">
                <a:pos x="1188" y="2209"/>
              </a:cxn>
              <a:cxn ang="0">
                <a:pos x="1293" y="2370"/>
              </a:cxn>
              <a:cxn ang="0">
                <a:pos x="1332" y="2476"/>
              </a:cxn>
              <a:cxn ang="0">
                <a:pos x="1293" y="2370"/>
              </a:cxn>
              <a:cxn ang="0">
                <a:pos x="1434" y="2649"/>
              </a:cxn>
              <a:cxn ang="0">
                <a:pos x="1374" y="2536"/>
              </a:cxn>
              <a:cxn ang="0">
                <a:pos x="1529" y="2807"/>
              </a:cxn>
              <a:cxn ang="0">
                <a:pos x="1462" y="2716"/>
              </a:cxn>
              <a:cxn ang="0">
                <a:pos x="1567" y="2877"/>
              </a:cxn>
              <a:cxn ang="0">
                <a:pos x="1606" y="2983"/>
              </a:cxn>
              <a:cxn ang="0">
                <a:pos x="1567" y="2877"/>
              </a:cxn>
              <a:cxn ang="0">
                <a:pos x="1708" y="3155"/>
              </a:cxn>
              <a:cxn ang="0">
                <a:pos x="1647" y="3043"/>
              </a:cxn>
              <a:cxn ang="0">
                <a:pos x="1803" y="3314"/>
              </a:cxn>
              <a:cxn ang="0">
                <a:pos x="1735" y="3223"/>
              </a:cxn>
              <a:cxn ang="0">
                <a:pos x="1841" y="3384"/>
              </a:cxn>
              <a:cxn ang="0">
                <a:pos x="1880" y="3490"/>
              </a:cxn>
              <a:cxn ang="0">
                <a:pos x="1841" y="3384"/>
              </a:cxn>
              <a:cxn ang="0">
                <a:pos x="1982" y="3662"/>
              </a:cxn>
              <a:cxn ang="0">
                <a:pos x="1921" y="3550"/>
              </a:cxn>
              <a:cxn ang="0">
                <a:pos x="2048" y="3768"/>
              </a:cxn>
              <a:cxn ang="0">
                <a:pos x="2009" y="3729"/>
              </a:cxn>
            </a:cxnLst>
            <a:rect l="0" t="0" r="r" b="b"/>
            <a:pathLst>
              <a:path w="2050" h="3781">
                <a:moveTo>
                  <a:pt x="16" y="5"/>
                </a:moveTo>
                <a:lnTo>
                  <a:pt x="70" y="103"/>
                </a:lnTo>
                <a:cubicBezTo>
                  <a:pt x="72" y="107"/>
                  <a:pt x="70" y="112"/>
                  <a:pt x="66" y="114"/>
                </a:cubicBezTo>
                <a:cubicBezTo>
                  <a:pt x="62" y="116"/>
                  <a:pt x="58" y="115"/>
                  <a:pt x="55" y="111"/>
                </a:cubicBezTo>
                <a:lnTo>
                  <a:pt x="2" y="12"/>
                </a:lnTo>
                <a:cubicBezTo>
                  <a:pt x="0" y="9"/>
                  <a:pt x="2" y="4"/>
                  <a:pt x="6" y="2"/>
                </a:cubicBezTo>
                <a:cubicBezTo>
                  <a:pt x="9" y="0"/>
                  <a:pt x="14" y="1"/>
                  <a:pt x="16" y="5"/>
                </a:cubicBezTo>
                <a:close/>
                <a:moveTo>
                  <a:pt x="108" y="174"/>
                </a:moveTo>
                <a:lnTo>
                  <a:pt x="161" y="272"/>
                </a:lnTo>
                <a:cubicBezTo>
                  <a:pt x="163" y="276"/>
                  <a:pt x="161" y="281"/>
                  <a:pt x="158" y="283"/>
                </a:cubicBezTo>
                <a:cubicBezTo>
                  <a:pt x="154" y="285"/>
                  <a:pt x="149" y="284"/>
                  <a:pt x="147" y="280"/>
                </a:cubicBezTo>
                <a:lnTo>
                  <a:pt x="93" y="181"/>
                </a:lnTo>
                <a:cubicBezTo>
                  <a:pt x="91" y="178"/>
                  <a:pt x="93" y="173"/>
                  <a:pt x="97" y="171"/>
                </a:cubicBezTo>
                <a:cubicBezTo>
                  <a:pt x="101" y="168"/>
                  <a:pt x="105" y="170"/>
                  <a:pt x="108" y="174"/>
                </a:cubicBezTo>
                <a:close/>
                <a:moveTo>
                  <a:pt x="199" y="343"/>
                </a:moveTo>
                <a:lnTo>
                  <a:pt x="252" y="441"/>
                </a:lnTo>
                <a:cubicBezTo>
                  <a:pt x="254" y="445"/>
                  <a:pt x="253" y="450"/>
                  <a:pt x="249" y="452"/>
                </a:cubicBezTo>
                <a:cubicBezTo>
                  <a:pt x="245" y="454"/>
                  <a:pt x="240" y="453"/>
                  <a:pt x="238" y="449"/>
                </a:cubicBezTo>
                <a:lnTo>
                  <a:pt x="185" y="350"/>
                </a:lnTo>
                <a:cubicBezTo>
                  <a:pt x="183" y="346"/>
                  <a:pt x="184" y="342"/>
                  <a:pt x="188" y="340"/>
                </a:cubicBezTo>
                <a:cubicBezTo>
                  <a:pt x="192" y="337"/>
                  <a:pt x="197" y="339"/>
                  <a:pt x="199" y="343"/>
                </a:cubicBezTo>
                <a:close/>
                <a:moveTo>
                  <a:pt x="290" y="512"/>
                </a:moveTo>
                <a:lnTo>
                  <a:pt x="343" y="610"/>
                </a:lnTo>
                <a:cubicBezTo>
                  <a:pt x="345" y="614"/>
                  <a:pt x="344" y="619"/>
                  <a:pt x="340" y="621"/>
                </a:cubicBezTo>
                <a:cubicBezTo>
                  <a:pt x="336" y="623"/>
                  <a:pt x="331" y="622"/>
                  <a:pt x="329" y="618"/>
                </a:cubicBezTo>
                <a:lnTo>
                  <a:pt x="276" y="519"/>
                </a:lnTo>
                <a:cubicBezTo>
                  <a:pt x="274" y="515"/>
                  <a:pt x="275" y="511"/>
                  <a:pt x="279" y="508"/>
                </a:cubicBezTo>
                <a:cubicBezTo>
                  <a:pt x="283" y="506"/>
                  <a:pt x="288" y="508"/>
                  <a:pt x="290" y="512"/>
                </a:cubicBezTo>
                <a:close/>
                <a:moveTo>
                  <a:pt x="381" y="681"/>
                </a:moveTo>
                <a:lnTo>
                  <a:pt x="434" y="779"/>
                </a:lnTo>
                <a:cubicBezTo>
                  <a:pt x="436" y="783"/>
                  <a:pt x="435" y="788"/>
                  <a:pt x="431" y="790"/>
                </a:cubicBezTo>
                <a:cubicBezTo>
                  <a:pt x="427" y="792"/>
                  <a:pt x="422" y="791"/>
                  <a:pt x="420" y="787"/>
                </a:cubicBezTo>
                <a:lnTo>
                  <a:pt x="367" y="688"/>
                </a:lnTo>
                <a:cubicBezTo>
                  <a:pt x="365" y="684"/>
                  <a:pt x="366" y="680"/>
                  <a:pt x="370" y="677"/>
                </a:cubicBezTo>
                <a:cubicBezTo>
                  <a:pt x="374" y="675"/>
                  <a:pt x="379" y="677"/>
                  <a:pt x="381" y="681"/>
                </a:cubicBezTo>
                <a:close/>
                <a:moveTo>
                  <a:pt x="472" y="850"/>
                </a:moveTo>
                <a:lnTo>
                  <a:pt x="526" y="948"/>
                </a:lnTo>
                <a:cubicBezTo>
                  <a:pt x="528" y="952"/>
                  <a:pt x="526" y="957"/>
                  <a:pt x="522" y="959"/>
                </a:cubicBezTo>
                <a:cubicBezTo>
                  <a:pt x="518" y="961"/>
                  <a:pt x="514" y="960"/>
                  <a:pt x="512" y="956"/>
                </a:cubicBezTo>
                <a:lnTo>
                  <a:pt x="458" y="857"/>
                </a:lnTo>
                <a:cubicBezTo>
                  <a:pt x="456" y="853"/>
                  <a:pt x="458" y="848"/>
                  <a:pt x="462" y="846"/>
                </a:cubicBezTo>
                <a:cubicBezTo>
                  <a:pt x="465" y="844"/>
                  <a:pt x="470" y="846"/>
                  <a:pt x="472" y="850"/>
                </a:cubicBezTo>
                <a:close/>
                <a:moveTo>
                  <a:pt x="564" y="1019"/>
                </a:moveTo>
                <a:lnTo>
                  <a:pt x="617" y="1117"/>
                </a:lnTo>
                <a:cubicBezTo>
                  <a:pt x="619" y="1121"/>
                  <a:pt x="617" y="1126"/>
                  <a:pt x="614" y="1128"/>
                </a:cubicBezTo>
                <a:cubicBezTo>
                  <a:pt x="610" y="1130"/>
                  <a:pt x="605" y="1129"/>
                  <a:pt x="603" y="1125"/>
                </a:cubicBezTo>
                <a:lnTo>
                  <a:pt x="550" y="1026"/>
                </a:lnTo>
                <a:cubicBezTo>
                  <a:pt x="547" y="1022"/>
                  <a:pt x="549" y="1017"/>
                  <a:pt x="553" y="1015"/>
                </a:cubicBezTo>
                <a:cubicBezTo>
                  <a:pt x="557" y="1013"/>
                  <a:pt x="562" y="1015"/>
                  <a:pt x="564" y="1019"/>
                </a:cubicBezTo>
                <a:close/>
                <a:moveTo>
                  <a:pt x="655" y="1188"/>
                </a:moveTo>
                <a:lnTo>
                  <a:pt x="708" y="1286"/>
                </a:lnTo>
                <a:cubicBezTo>
                  <a:pt x="710" y="1290"/>
                  <a:pt x="709" y="1295"/>
                  <a:pt x="705" y="1297"/>
                </a:cubicBezTo>
                <a:cubicBezTo>
                  <a:pt x="701" y="1299"/>
                  <a:pt x="696" y="1298"/>
                  <a:pt x="694" y="1294"/>
                </a:cubicBezTo>
                <a:lnTo>
                  <a:pt x="641" y="1195"/>
                </a:lnTo>
                <a:cubicBezTo>
                  <a:pt x="639" y="1191"/>
                  <a:pt x="640" y="1186"/>
                  <a:pt x="644" y="1184"/>
                </a:cubicBezTo>
                <a:cubicBezTo>
                  <a:pt x="648" y="1182"/>
                  <a:pt x="653" y="1184"/>
                  <a:pt x="655" y="1188"/>
                </a:cubicBezTo>
                <a:close/>
                <a:moveTo>
                  <a:pt x="746" y="1356"/>
                </a:moveTo>
                <a:lnTo>
                  <a:pt x="799" y="1455"/>
                </a:lnTo>
                <a:cubicBezTo>
                  <a:pt x="801" y="1459"/>
                  <a:pt x="800" y="1464"/>
                  <a:pt x="796" y="1466"/>
                </a:cubicBezTo>
                <a:cubicBezTo>
                  <a:pt x="792" y="1468"/>
                  <a:pt x="787" y="1467"/>
                  <a:pt x="785" y="1463"/>
                </a:cubicBezTo>
                <a:lnTo>
                  <a:pt x="732" y="1364"/>
                </a:lnTo>
                <a:cubicBezTo>
                  <a:pt x="730" y="1360"/>
                  <a:pt x="731" y="1355"/>
                  <a:pt x="735" y="1353"/>
                </a:cubicBezTo>
                <a:cubicBezTo>
                  <a:pt x="739" y="1351"/>
                  <a:pt x="744" y="1353"/>
                  <a:pt x="746" y="1356"/>
                </a:cubicBezTo>
                <a:close/>
                <a:moveTo>
                  <a:pt x="837" y="1525"/>
                </a:moveTo>
                <a:lnTo>
                  <a:pt x="890" y="1624"/>
                </a:lnTo>
                <a:cubicBezTo>
                  <a:pt x="893" y="1628"/>
                  <a:pt x="891" y="1633"/>
                  <a:pt x="887" y="1635"/>
                </a:cubicBezTo>
                <a:cubicBezTo>
                  <a:pt x="883" y="1637"/>
                  <a:pt x="878" y="1635"/>
                  <a:pt x="876" y="1632"/>
                </a:cubicBezTo>
                <a:lnTo>
                  <a:pt x="823" y="1533"/>
                </a:lnTo>
                <a:cubicBezTo>
                  <a:pt x="821" y="1529"/>
                  <a:pt x="822" y="1524"/>
                  <a:pt x="826" y="1522"/>
                </a:cubicBezTo>
                <a:cubicBezTo>
                  <a:pt x="830" y="1520"/>
                  <a:pt x="835" y="1522"/>
                  <a:pt x="837" y="1525"/>
                </a:cubicBezTo>
                <a:close/>
                <a:moveTo>
                  <a:pt x="928" y="1694"/>
                </a:moveTo>
                <a:lnTo>
                  <a:pt x="982" y="1793"/>
                </a:lnTo>
                <a:cubicBezTo>
                  <a:pt x="984" y="1797"/>
                  <a:pt x="982" y="1802"/>
                  <a:pt x="978" y="1804"/>
                </a:cubicBezTo>
                <a:cubicBezTo>
                  <a:pt x="975" y="1806"/>
                  <a:pt x="970" y="1804"/>
                  <a:pt x="968" y="1801"/>
                </a:cubicBezTo>
                <a:lnTo>
                  <a:pt x="914" y="1702"/>
                </a:lnTo>
                <a:cubicBezTo>
                  <a:pt x="912" y="1698"/>
                  <a:pt x="914" y="1693"/>
                  <a:pt x="918" y="1691"/>
                </a:cubicBezTo>
                <a:cubicBezTo>
                  <a:pt x="921" y="1689"/>
                  <a:pt x="926" y="1690"/>
                  <a:pt x="928" y="1694"/>
                </a:cubicBezTo>
                <a:close/>
                <a:moveTo>
                  <a:pt x="1020" y="1863"/>
                </a:moveTo>
                <a:lnTo>
                  <a:pt x="1073" y="1962"/>
                </a:lnTo>
                <a:cubicBezTo>
                  <a:pt x="1075" y="1966"/>
                  <a:pt x="1073" y="1971"/>
                  <a:pt x="1070" y="1973"/>
                </a:cubicBezTo>
                <a:cubicBezTo>
                  <a:pt x="1066" y="1975"/>
                  <a:pt x="1061" y="1973"/>
                  <a:pt x="1059" y="1969"/>
                </a:cubicBezTo>
                <a:lnTo>
                  <a:pt x="1006" y="1871"/>
                </a:lnTo>
                <a:cubicBezTo>
                  <a:pt x="1003" y="1867"/>
                  <a:pt x="1005" y="1862"/>
                  <a:pt x="1009" y="1860"/>
                </a:cubicBezTo>
                <a:cubicBezTo>
                  <a:pt x="1013" y="1858"/>
                  <a:pt x="1018" y="1859"/>
                  <a:pt x="1020" y="1863"/>
                </a:cubicBezTo>
                <a:close/>
                <a:moveTo>
                  <a:pt x="1111" y="2032"/>
                </a:moveTo>
                <a:lnTo>
                  <a:pt x="1164" y="2131"/>
                </a:lnTo>
                <a:cubicBezTo>
                  <a:pt x="1166" y="2135"/>
                  <a:pt x="1165" y="2140"/>
                  <a:pt x="1161" y="2142"/>
                </a:cubicBezTo>
                <a:cubicBezTo>
                  <a:pt x="1157" y="2144"/>
                  <a:pt x="1152" y="2142"/>
                  <a:pt x="1150" y="2138"/>
                </a:cubicBezTo>
                <a:lnTo>
                  <a:pt x="1097" y="2040"/>
                </a:lnTo>
                <a:cubicBezTo>
                  <a:pt x="1095" y="2036"/>
                  <a:pt x="1096" y="2031"/>
                  <a:pt x="1100" y="2029"/>
                </a:cubicBezTo>
                <a:cubicBezTo>
                  <a:pt x="1104" y="2027"/>
                  <a:pt x="1109" y="2028"/>
                  <a:pt x="1111" y="2032"/>
                </a:cubicBezTo>
                <a:close/>
                <a:moveTo>
                  <a:pt x="1202" y="2201"/>
                </a:moveTo>
                <a:lnTo>
                  <a:pt x="1255" y="2300"/>
                </a:lnTo>
                <a:cubicBezTo>
                  <a:pt x="1257" y="2304"/>
                  <a:pt x="1256" y="2309"/>
                  <a:pt x="1252" y="2311"/>
                </a:cubicBezTo>
                <a:cubicBezTo>
                  <a:pt x="1248" y="2313"/>
                  <a:pt x="1243" y="2311"/>
                  <a:pt x="1241" y="2307"/>
                </a:cubicBezTo>
                <a:lnTo>
                  <a:pt x="1188" y="2209"/>
                </a:lnTo>
                <a:cubicBezTo>
                  <a:pt x="1186" y="2205"/>
                  <a:pt x="1187" y="2200"/>
                  <a:pt x="1191" y="2198"/>
                </a:cubicBezTo>
                <a:cubicBezTo>
                  <a:pt x="1195" y="2196"/>
                  <a:pt x="1200" y="2197"/>
                  <a:pt x="1202" y="2201"/>
                </a:cubicBezTo>
                <a:close/>
                <a:moveTo>
                  <a:pt x="1293" y="2370"/>
                </a:moveTo>
                <a:lnTo>
                  <a:pt x="1346" y="2469"/>
                </a:lnTo>
                <a:cubicBezTo>
                  <a:pt x="1349" y="2473"/>
                  <a:pt x="1347" y="2477"/>
                  <a:pt x="1343" y="2480"/>
                </a:cubicBezTo>
                <a:cubicBezTo>
                  <a:pt x="1339" y="2482"/>
                  <a:pt x="1334" y="2480"/>
                  <a:pt x="1332" y="2476"/>
                </a:cubicBezTo>
                <a:lnTo>
                  <a:pt x="1279" y="2378"/>
                </a:lnTo>
                <a:cubicBezTo>
                  <a:pt x="1277" y="2374"/>
                  <a:pt x="1279" y="2369"/>
                  <a:pt x="1282" y="2367"/>
                </a:cubicBezTo>
                <a:cubicBezTo>
                  <a:pt x="1286" y="2365"/>
                  <a:pt x="1291" y="2366"/>
                  <a:pt x="1293" y="2370"/>
                </a:cubicBezTo>
                <a:close/>
                <a:moveTo>
                  <a:pt x="1384" y="2539"/>
                </a:moveTo>
                <a:lnTo>
                  <a:pt x="1438" y="2638"/>
                </a:lnTo>
                <a:cubicBezTo>
                  <a:pt x="1440" y="2642"/>
                  <a:pt x="1438" y="2646"/>
                  <a:pt x="1434" y="2649"/>
                </a:cubicBezTo>
                <a:cubicBezTo>
                  <a:pt x="1431" y="2651"/>
                  <a:pt x="1426" y="2649"/>
                  <a:pt x="1424" y="2645"/>
                </a:cubicBezTo>
                <a:lnTo>
                  <a:pt x="1370" y="2547"/>
                </a:lnTo>
                <a:cubicBezTo>
                  <a:pt x="1368" y="2543"/>
                  <a:pt x="1370" y="2538"/>
                  <a:pt x="1374" y="2536"/>
                </a:cubicBezTo>
                <a:cubicBezTo>
                  <a:pt x="1378" y="2534"/>
                  <a:pt x="1382" y="2535"/>
                  <a:pt x="1384" y="2539"/>
                </a:cubicBezTo>
                <a:close/>
                <a:moveTo>
                  <a:pt x="1476" y="2708"/>
                </a:moveTo>
                <a:lnTo>
                  <a:pt x="1529" y="2807"/>
                </a:lnTo>
                <a:cubicBezTo>
                  <a:pt x="1531" y="2811"/>
                  <a:pt x="1530" y="2815"/>
                  <a:pt x="1526" y="2817"/>
                </a:cubicBezTo>
                <a:cubicBezTo>
                  <a:pt x="1522" y="2820"/>
                  <a:pt x="1517" y="2818"/>
                  <a:pt x="1515" y="2814"/>
                </a:cubicBezTo>
                <a:lnTo>
                  <a:pt x="1462" y="2716"/>
                </a:lnTo>
                <a:cubicBezTo>
                  <a:pt x="1459" y="2712"/>
                  <a:pt x="1461" y="2707"/>
                  <a:pt x="1465" y="2705"/>
                </a:cubicBezTo>
                <a:cubicBezTo>
                  <a:pt x="1469" y="2703"/>
                  <a:pt x="1474" y="2704"/>
                  <a:pt x="1476" y="2708"/>
                </a:cubicBezTo>
                <a:close/>
                <a:moveTo>
                  <a:pt x="1567" y="2877"/>
                </a:moveTo>
                <a:lnTo>
                  <a:pt x="1620" y="2976"/>
                </a:lnTo>
                <a:cubicBezTo>
                  <a:pt x="1622" y="2979"/>
                  <a:pt x="1621" y="2984"/>
                  <a:pt x="1617" y="2986"/>
                </a:cubicBezTo>
                <a:cubicBezTo>
                  <a:pt x="1613" y="2989"/>
                  <a:pt x="1608" y="2987"/>
                  <a:pt x="1606" y="2983"/>
                </a:cubicBezTo>
                <a:lnTo>
                  <a:pt x="1553" y="2885"/>
                </a:lnTo>
                <a:cubicBezTo>
                  <a:pt x="1551" y="2881"/>
                  <a:pt x="1552" y="2876"/>
                  <a:pt x="1556" y="2874"/>
                </a:cubicBezTo>
                <a:cubicBezTo>
                  <a:pt x="1560" y="2872"/>
                  <a:pt x="1565" y="2873"/>
                  <a:pt x="1567" y="2877"/>
                </a:cubicBezTo>
                <a:close/>
                <a:moveTo>
                  <a:pt x="1658" y="3046"/>
                </a:moveTo>
                <a:lnTo>
                  <a:pt x="1711" y="3145"/>
                </a:lnTo>
                <a:cubicBezTo>
                  <a:pt x="1713" y="3148"/>
                  <a:pt x="1712" y="3153"/>
                  <a:pt x="1708" y="3155"/>
                </a:cubicBezTo>
                <a:cubicBezTo>
                  <a:pt x="1704" y="3157"/>
                  <a:pt x="1699" y="3156"/>
                  <a:pt x="1697" y="3152"/>
                </a:cubicBezTo>
                <a:lnTo>
                  <a:pt x="1644" y="3054"/>
                </a:lnTo>
                <a:cubicBezTo>
                  <a:pt x="1642" y="3050"/>
                  <a:pt x="1643" y="3045"/>
                  <a:pt x="1647" y="3043"/>
                </a:cubicBezTo>
                <a:cubicBezTo>
                  <a:pt x="1651" y="3041"/>
                  <a:pt x="1656" y="3042"/>
                  <a:pt x="1658" y="3046"/>
                </a:cubicBezTo>
                <a:close/>
                <a:moveTo>
                  <a:pt x="1749" y="3215"/>
                </a:moveTo>
                <a:lnTo>
                  <a:pt x="1803" y="3314"/>
                </a:lnTo>
                <a:cubicBezTo>
                  <a:pt x="1805" y="3317"/>
                  <a:pt x="1803" y="3322"/>
                  <a:pt x="1799" y="3324"/>
                </a:cubicBezTo>
                <a:cubicBezTo>
                  <a:pt x="1795" y="3326"/>
                  <a:pt x="1791" y="3325"/>
                  <a:pt x="1788" y="3321"/>
                </a:cubicBezTo>
                <a:lnTo>
                  <a:pt x="1735" y="3223"/>
                </a:lnTo>
                <a:cubicBezTo>
                  <a:pt x="1733" y="3219"/>
                  <a:pt x="1735" y="3214"/>
                  <a:pt x="1738" y="3212"/>
                </a:cubicBezTo>
                <a:cubicBezTo>
                  <a:pt x="1742" y="3210"/>
                  <a:pt x="1747" y="3211"/>
                  <a:pt x="1749" y="3215"/>
                </a:cubicBezTo>
                <a:close/>
                <a:moveTo>
                  <a:pt x="1841" y="3384"/>
                </a:moveTo>
                <a:lnTo>
                  <a:pt x="1894" y="3482"/>
                </a:lnTo>
                <a:cubicBezTo>
                  <a:pt x="1896" y="3486"/>
                  <a:pt x="1894" y="3491"/>
                  <a:pt x="1890" y="3493"/>
                </a:cubicBezTo>
                <a:cubicBezTo>
                  <a:pt x="1887" y="3495"/>
                  <a:pt x="1882" y="3494"/>
                  <a:pt x="1880" y="3490"/>
                </a:cubicBezTo>
                <a:lnTo>
                  <a:pt x="1826" y="3392"/>
                </a:lnTo>
                <a:cubicBezTo>
                  <a:pt x="1824" y="3388"/>
                  <a:pt x="1826" y="3383"/>
                  <a:pt x="1830" y="3381"/>
                </a:cubicBezTo>
                <a:cubicBezTo>
                  <a:pt x="1834" y="3379"/>
                  <a:pt x="1838" y="3380"/>
                  <a:pt x="1841" y="3384"/>
                </a:cubicBezTo>
                <a:close/>
                <a:moveTo>
                  <a:pt x="1932" y="3553"/>
                </a:moveTo>
                <a:lnTo>
                  <a:pt x="1985" y="3651"/>
                </a:lnTo>
                <a:cubicBezTo>
                  <a:pt x="1987" y="3655"/>
                  <a:pt x="1986" y="3660"/>
                  <a:pt x="1982" y="3662"/>
                </a:cubicBezTo>
                <a:cubicBezTo>
                  <a:pt x="1978" y="3664"/>
                  <a:pt x="1973" y="3663"/>
                  <a:pt x="1971" y="3659"/>
                </a:cubicBezTo>
                <a:lnTo>
                  <a:pt x="1918" y="3560"/>
                </a:lnTo>
                <a:cubicBezTo>
                  <a:pt x="1916" y="3557"/>
                  <a:pt x="1917" y="3552"/>
                  <a:pt x="1921" y="3550"/>
                </a:cubicBezTo>
                <a:cubicBezTo>
                  <a:pt x="1925" y="3548"/>
                  <a:pt x="1930" y="3549"/>
                  <a:pt x="1932" y="3553"/>
                </a:cubicBezTo>
                <a:close/>
                <a:moveTo>
                  <a:pt x="2023" y="3722"/>
                </a:moveTo>
                <a:lnTo>
                  <a:pt x="2048" y="3768"/>
                </a:lnTo>
                <a:cubicBezTo>
                  <a:pt x="2050" y="3772"/>
                  <a:pt x="2049" y="3777"/>
                  <a:pt x="2045" y="3779"/>
                </a:cubicBezTo>
                <a:cubicBezTo>
                  <a:pt x="2041" y="3781"/>
                  <a:pt x="2036" y="3780"/>
                  <a:pt x="2034" y="3776"/>
                </a:cubicBezTo>
                <a:lnTo>
                  <a:pt x="2009" y="3729"/>
                </a:lnTo>
                <a:cubicBezTo>
                  <a:pt x="2007" y="3726"/>
                  <a:pt x="2008" y="3721"/>
                  <a:pt x="2012" y="3719"/>
                </a:cubicBezTo>
                <a:cubicBezTo>
                  <a:pt x="2016" y="3716"/>
                  <a:pt x="2021" y="3718"/>
                  <a:pt x="2023" y="3722"/>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5714" name="Freeform 18"/>
          <p:cNvSpPr>
            <a:spLocks/>
          </p:cNvSpPr>
          <p:nvPr/>
        </p:nvSpPr>
        <p:spPr bwMode="auto">
          <a:xfrm>
            <a:off x="5830888" y="4992688"/>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15" name="Freeform 19"/>
          <p:cNvSpPr>
            <a:spLocks/>
          </p:cNvSpPr>
          <p:nvPr/>
        </p:nvSpPr>
        <p:spPr bwMode="auto">
          <a:xfrm>
            <a:off x="5830888" y="4992688"/>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16" name="Freeform 20"/>
          <p:cNvSpPr>
            <a:spLocks/>
          </p:cNvSpPr>
          <p:nvPr/>
        </p:nvSpPr>
        <p:spPr bwMode="auto">
          <a:xfrm>
            <a:off x="6203950" y="4992688"/>
            <a:ext cx="623888" cy="173037"/>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solidFill>
            <a:srgbClr val="CC0000"/>
          </a:solidFill>
          <a:ln w="9525">
            <a:noFill/>
            <a:round/>
            <a:headEnd/>
            <a:tailEnd/>
          </a:ln>
        </p:spPr>
        <p:txBody>
          <a:bodyPr/>
          <a:lstStyle/>
          <a:p>
            <a:endParaRPr lang="en-US"/>
          </a:p>
        </p:txBody>
      </p:sp>
      <p:sp>
        <p:nvSpPr>
          <p:cNvPr id="285717" name="Freeform 21"/>
          <p:cNvSpPr>
            <a:spLocks/>
          </p:cNvSpPr>
          <p:nvPr/>
        </p:nvSpPr>
        <p:spPr bwMode="auto">
          <a:xfrm>
            <a:off x="6203950" y="4992688"/>
            <a:ext cx="623888" cy="173037"/>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18" name="Freeform 22"/>
          <p:cNvSpPr>
            <a:spLocks/>
          </p:cNvSpPr>
          <p:nvPr/>
        </p:nvSpPr>
        <p:spPr bwMode="auto">
          <a:xfrm>
            <a:off x="6577013" y="4992688"/>
            <a:ext cx="623887" cy="173037"/>
          </a:xfrm>
          <a:custGeom>
            <a:avLst/>
            <a:gdLst/>
            <a:ahLst/>
            <a:cxnLst>
              <a:cxn ang="0">
                <a:pos x="0" y="109"/>
              </a:cxn>
              <a:cxn ang="0">
                <a:pos x="93" y="0"/>
              </a:cxn>
              <a:cxn ang="0">
                <a:pos x="231" y="0"/>
              </a:cxn>
              <a:cxn ang="0">
                <a:pos x="139" y="109"/>
              </a:cxn>
              <a:cxn ang="0">
                <a:pos x="0" y="109"/>
              </a:cxn>
            </a:cxnLst>
            <a:rect l="0" t="0" r="r" b="b"/>
            <a:pathLst>
              <a:path w="231" h="109">
                <a:moveTo>
                  <a:pt x="0" y="109"/>
                </a:moveTo>
                <a:lnTo>
                  <a:pt x="93" y="0"/>
                </a:lnTo>
                <a:lnTo>
                  <a:pt x="231" y="0"/>
                </a:lnTo>
                <a:lnTo>
                  <a:pt x="139" y="109"/>
                </a:lnTo>
                <a:lnTo>
                  <a:pt x="0" y="109"/>
                </a:lnTo>
                <a:close/>
              </a:path>
            </a:pathLst>
          </a:custGeom>
          <a:solidFill>
            <a:srgbClr val="CC0000"/>
          </a:solidFill>
          <a:ln w="9525">
            <a:noFill/>
            <a:round/>
            <a:headEnd/>
            <a:tailEnd/>
          </a:ln>
        </p:spPr>
        <p:txBody>
          <a:bodyPr/>
          <a:lstStyle/>
          <a:p>
            <a:endParaRPr lang="en-US"/>
          </a:p>
        </p:txBody>
      </p:sp>
      <p:sp>
        <p:nvSpPr>
          <p:cNvPr id="285719" name="Freeform 23"/>
          <p:cNvSpPr>
            <a:spLocks/>
          </p:cNvSpPr>
          <p:nvPr/>
        </p:nvSpPr>
        <p:spPr bwMode="auto">
          <a:xfrm>
            <a:off x="6577013" y="4992688"/>
            <a:ext cx="623887" cy="173037"/>
          </a:xfrm>
          <a:custGeom>
            <a:avLst/>
            <a:gdLst/>
            <a:ahLst/>
            <a:cxnLst>
              <a:cxn ang="0">
                <a:pos x="0" y="109"/>
              </a:cxn>
              <a:cxn ang="0">
                <a:pos x="93" y="0"/>
              </a:cxn>
              <a:cxn ang="0">
                <a:pos x="231" y="0"/>
              </a:cxn>
              <a:cxn ang="0">
                <a:pos x="139" y="109"/>
              </a:cxn>
              <a:cxn ang="0">
                <a:pos x="0" y="109"/>
              </a:cxn>
            </a:cxnLst>
            <a:rect l="0" t="0" r="r" b="b"/>
            <a:pathLst>
              <a:path w="231" h="109">
                <a:moveTo>
                  <a:pt x="0" y="109"/>
                </a:moveTo>
                <a:lnTo>
                  <a:pt x="93" y="0"/>
                </a:lnTo>
                <a:lnTo>
                  <a:pt x="231" y="0"/>
                </a:lnTo>
                <a:lnTo>
                  <a:pt x="139"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20" name="Freeform 24"/>
          <p:cNvSpPr>
            <a:spLocks/>
          </p:cNvSpPr>
          <p:nvPr/>
        </p:nvSpPr>
        <p:spPr bwMode="auto">
          <a:xfrm>
            <a:off x="6953250" y="4992688"/>
            <a:ext cx="620713"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21" name="Freeform 25"/>
          <p:cNvSpPr>
            <a:spLocks/>
          </p:cNvSpPr>
          <p:nvPr/>
        </p:nvSpPr>
        <p:spPr bwMode="auto">
          <a:xfrm>
            <a:off x="6953250" y="4992688"/>
            <a:ext cx="620713"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22" name="Freeform 26"/>
          <p:cNvSpPr>
            <a:spLocks/>
          </p:cNvSpPr>
          <p:nvPr/>
        </p:nvSpPr>
        <p:spPr bwMode="auto">
          <a:xfrm>
            <a:off x="7324725" y="4992688"/>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23" name="Freeform 27"/>
          <p:cNvSpPr>
            <a:spLocks/>
          </p:cNvSpPr>
          <p:nvPr/>
        </p:nvSpPr>
        <p:spPr bwMode="auto">
          <a:xfrm>
            <a:off x="7324725" y="4992688"/>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24" name="Freeform 28"/>
          <p:cNvSpPr>
            <a:spLocks/>
          </p:cNvSpPr>
          <p:nvPr/>
        </p:nvSpPr>
        <p:spPr bwMode="auto">
          <a:xfrm>
            <a:off x="7697788" y="4992688"/>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25" name="Freeform 29"/>
          <p:cNvSpPr>
            <a:spLocks/>
          </p:cNvSpPr>
          <p:nvPr/>
        </p:nvSpPr>
        <p:spPr bwMode="auto">
          <a:xfrm>
            <a:off x="7697788" y="4992688"/>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26" name="Freeform 30"/>
          <p:cNvSpPr>
            <a:spLocks/>
          </p:cNvSpPr>
          <p:nvPr/>
        </p:nvSpPr>
        <p:spPr bwMode="auto">
          <a:xfrm>
            <a:off x="8070850" y="4992688"/>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27" name="Freeform 31"/>
          <p:cNvSpPr>
            <a:spLocks/>
          </p:cNvSpPr>
          <p:nvPr/>
        </p:nvSpPr>
        <p:spPr bwMode="auto">
          <a:xfrm>
            <a:off x="8070850" y="4992688"/>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28" name="Freeform 32"/>
          <p:cNvSpPr>
            <a:spLocks/>
          </p:cNvSpPr>
          <p:nvPr/>
        </p:nvSpPr>
        <p:spPr bwMode="auto">
          <a:xfrm>
            <a:off x="8443913" y="4992688"/>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29" name="Freeform 33"/>
          <p:cNvSpPr>
            <a:spLocks/>
          </p:cNvSpPr>
          <p:nvPr/>
        </p:nvSpPr>
        <p:spPr bwMode="auto">
          <a:xfrm>
            <a:off x="8443913" y="4992688"/>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30" name="Freeform 34"/>
          <p:cNvSpPr>
            <a:spLocks/>
          </p:cNvSpPr>
          <p:nvPr/>
        </p:nvSpPr>
        <p:spPr bwMode="auto">
          <a:xfrm>
            <a:off x="5583238" y="51657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31" name="Freeform 35"/>
          <p:cNvSpPr>
            <a:spLocks/>
          </p:cNvSpPr>
          <p:nvPr/>
        </p:nvSpPr>
        <p:spPr bwMode="auto">
          <a:xfrm>
            <a:off x="5583238" y="51657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32" name="Freeform 36"/>
          <p:cNvSpPr>
            <a:spLocks/>
          </p:cNvSpPr>
          <p:nvPr/>
        </p:nvSpPr>
        <p:spPr bwMode="auto">
          <a:xfrm>
            <a:off x="5954713" y="5165725"/>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33" name="Freeform 37"/>
          <p:cNvSpPr>
            <a:spLocks/>
          </p:cNvSpPr>
          <p:nvPr/>
        </p:nvSpPr>
        <p:spPr bwMode="auto">
          <a:xfrm>
            <a:off x="5954713" y="5165725"/>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34" name="Freeform 38"/>
          <p:cNvSpPr>
            <a:spLocks/>
          </p:cNvSpPr>
          <p:nvPr/>
        </p:nvSpPr>
        <p:spPr bwMode="auto">
          <a:xfrm>
            <a:off x="6327775" y="5165725"/>
            <a:ext cx="625475" cy="173038"/>
          </a:xfrm>
          <a:custGeom>
            <a:avLst/>
            <a:gdLst/>
            <a:ahLst/>
            <a:cxnLst>
              <a:cxn ang="0">
                <a:pos x="0" y="109"/>
              </a:cxn>
              <a:cxn ang="0">
                <a:pos x="92" y="0"/>
              </a:cxn>
              <a:cxn ang="0">
                <a:pos x="231" y="0"/>
              </a:cxn>
              <a:cxn ang="0">
                <a:pos x="139" y="109"/>
              </a:cxn>
              <a:cxn ang="0">
                <a:pos x="0" y="109"/>
              </a:cxn>
            </a:cxnLst>
            <a:rect l="0" t="0" r="r" b="b"/>
            <a:pathLst>
              <a:path w="231" h="109">
                <a:moveTo>
                  <a:pt x="0" y="109"/>
                </a:moveTo>
                <a:lnTo>
                  <a:pt x="92" y="0"/>
                </a:lnTo>
                <a:lnTo>
                  <a:pt x="231" y="0"/>
                </a:lnTo>
                <a:lnTo>
                  <a:pt x="139" y="109"/>
                </a:lnTo>
                <a:lnTo>
                  <a:pt x="0" y="109"/>
                </a:lnTo>
                <a:close/>
              </a:path>
            </a:pathLst>
          </a:custGeom>
          <a:solidFill>
            <a:srgbClr val="CC0000"/>
          </a:solidFill>
          <a:ln w="9525">
            <a:noFill/>
            <a:round/>
            <a:headEnd/>
            <a:tailEnd/>
          </a:ln>
        </p:spPr>
        <p:txBody>
          <a:bodyPr/>
          <a:lstStyle/>
          <a:p>
            <a:endParaRPr lang="en-US"/>
          </a:p>
        </p:txBody>
      </p:sp>
      <p:sp>
        <p:nvSpPr>
          <p:cNvPr id="285735" name="Freeform 39"/>
          <p:cNvSpPr>
            <a:spLocks/>
          </p:cNvSpPr>
          <p:nvPr/>
        </p:nvSpPr>
        <p:spPr bwMode="auto">
          <a:xfrm>
            <a:off x="6327775" y="5165725"/>
            <a:ext cx="625475" cy="173038"/>
          </a:xfrm>
          <a:custGeom>
            <a:avLst/>
            <a:gdLst/>
            <a:ahLst/>
            <a:cxnLst>
              <a:cxn ang="0">
                <a:pos x="0" y="109"/>
              </a:cxn>
              <a:cxn ang="0">
                <a:pos x="92" y="0"/>
              </a:cxn>
              <a:cxn ang="0">
                <a:pos x="231" y="0"/>
              </a:cxn>
              <a:cxn ang="0">
                <a:pos x="139" y="109"/>
              </a:cxn>
              <a:cxn ang="0">
                <a:pos x="0" y="109"/>
              </a:cxn>
            </a:cxnLst>
            <a:rect l="0" t="0" r="r" b="b"/>
            <a:pathLst>
              <a:path w="231" h="109">
                <a:moveTo>
                  <a:pt x="0" y="109"/>
                </a:moveTo>
                <a:lnTo>
                  <a:pt x="92" y="0"/>
                </a:lnTo>
                <a:lnTo>
                  <a:pt x="231" y="0"/>
                </a:lnTo>
                <a:lnTo>
                  <a:pt x="139"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36" name="Freeform 40"/>
          <p:cNvSpPr>
            <a:spLocks/>
          </p:cNvSpPr>
          <p:nvPr/>
        </p:nvSpPr>
        <p:spPr bwMode="auto">
          <a:xfrm>
            <a:off x="6704013" y="51657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37" name="Freeform 41"/>
          <p:cNvSpPr>
            <a:spLocks/>
          </p:cNvSpPr>
          <p:nvPr/>
        </p:nvSpPr>
        <p:spPr bwMode="auto">
          <a:xfrm>
            <a:off x="6704013" y="51657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38" name="Freeform 42"/>
          <p:cNvSpPr>
            <a:spLocks/>
          </p:cNvSpPr>
          <p:nvPr/>
        </p:nvSpPr>
        <p:spPr bwMode="auto">
          <a:xfrm>
            <a:off x="7077075" y="51657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39" name="Freeform 43"/>
          <p:cNvSpPr>
            <a:spLocks/>
          </p:cNvSpPr>
          <p:nvPr/>
        </p:nvSpPr>
        <p:spPr bwMode="auto">
          <a:xfrm>
            <a:off x="7077075" y="51657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40" name="Freeform 44"/>
          <p:cNvSpPr>
            <a:spLocks/>
          </p:cNvSpPr>
          <p:nvPr/>
        </p:nvSpPr>
        <p:spPr bwMode="auto">
          <a:xfrm>
            <a:off x="7450138" y="51657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41" name="Freeform 45"/>
          <p:cNvSpPr>
            <a:spLocks/>
          </p:cNvSpPr>
          <p:nvPr/>
        </p:nvSpPr>
        <p:spPr bwMode="auto">
          <a:xfrm>
            <a:off x="7450138" y="51657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42" name="Freeform 46"/>
          <p:cNvSpPr>
            <a:spLocks/>
          </p:cNvSpPr>
          <p:nvPr/>
        </p:nvSpPr>
        <p:spPr bwMode="auto">
          <a:xfrm>
            <a:off x="7823200" y="51657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43" name="Freeform 47"/>
          <p:cNvSpPr>
            <a:spLocks/>
          </p:cNvSpPr>
          <p:nvPr/>
        </p:nvSpPr>
        <p:spPr bwMode="auto">
          <a:xfrm>
            <a:off x="7823200" y="51657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44" name="Freeform 48"/>
          <p:cNvSpPr>
            <a:spLocks/>
          </p:cNvSpPr>
          <p:nvPr/>
        </p:nvSpPr>
        <p:spPr bwMode="auto">
          <a:xfrm>
            <a:off x="8196263" y="51657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45" name="Freeform 49"/>
          <p:cNvSpPr>
            <a:spLocks/>
          </p:cNvSpPr>
          <p:nvPr/>
        </p:nvSpPr>
        <p:spPr bwMode="auto">
          <a:xfrm>
            <a:off x="8196263" y="51657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46" name="Freeform 50"/>
          <p:cNvSpPr>
            <a:spLocks/>
          </p:cNvSpPr>
          <p:nvPr/>
        </p:nvSpPr>
        <p:spPr bwMode="auto">
          <a:xfrm>
            <a:off x="5334000" y="5338763"/>
            <a:ext cx="620713"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47" name="Freeform 51"/>
          <p:cNvSpPr>
            <a:spLocks/>
          </p:cNvSpPr>
          <p:nvPr/>
        </p:nvSpPr>
        <p:spPr bwMode="auto">
          <a:xfrm>
            <a:off x="5334000" y="5338763"/>
            <a:ext cx="620713"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48" name="Freeform 52"/>
          <p:cNvSpPr>
            <a:spLocks/>
          </p:cNvSpPr>
          <p:nvPr/>
        </p:nvSpPr>
        <p:spPr bwMode="auto">
          <a:xfrm>
            <a:off x="5707063" y="5338763"/>
            <a:ext cx="620712"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49" name="Freeform 53"/>
          <p:cNvSpPr>
            <a:spLocks/>
          </p:cNvSpPr>
          <p:nvPr/>
        </p:nvSpPr>
        <p:spPr bwMode="auto">
          <a:xfrm>
            <a:off x="5707063" y="5338763"/>
            <a:ext cx="620712"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50" name="Freeform 54"/>
          <p:cNvSpPr>
            <a:spLocks/>
          </p:cNvSpPr>
          <p:nvPr/>
        </p:nvSpPr>
        <p:spPr bwMode="auto">
          <a:xfrm>
            <a:off x="6080125" y="5338763"/>
            <a:ext cx="623888" cy="173037"/>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solidFill>
            <a:srgbClr val="CC0000"/>
          </a:solidFill>
          <a:ln w="9525">
            <a:noFill/>
            <a:round/>
            <a:headEnd/>
            <a:tailEnd/>
          </a:ln>
        </p:spPr>
        <p:txBody>
          <a:bodyPr/>
          <a:lstStyle/>
          <a:p>
            <a:endParaRPr lang="en-US"/>
          </a:p>
        </p:txBody>
      </p:sp>
      <p:sp>
        <p:nvSpPr>
          <p:cNvPr id="285751" name="Freeform 55"/>
          <p:cNvSpPr>
            <a:spLocks/>
          </p:cNvSpPr>
          <p:nvPr/>
        </p:nvSpPr>
        <p:spPr bwMode="auto">
          <a:xfrm>
            <a:off x="6080125" y="5338763"/>
            <a:ext cx="623888" cy="173037"/>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52" name="Freeform 56"/>
          <p:cNvSpPr>
            <a:spLocks/>
          </p:cNvSpPr>
          <p:nvPr/>
        </p:nvSpPr>
        <p:spPr bwMode="auto">
          <a:xfrm>
            <a:off x="6453188" y="5338763"/>
            <a:ext cx="623887" cy="173037"/>
          </a:xfrm>
          <a:custGeom>
            <a:avLst/>
            <a:gdLst/>
            <a:ahLst/>
            <a:cxnLst>
              <a:cxn ang="0">
                <a:pos x="0" y="109"/>
              </a:cxn>
              <a:cxn ang="0">
                <a:pos x="93" y="0"/>
              </a:cxn>
              <a:cxn ang="0">
                <a:pos x="231" y="0"/>
              </a:cxn>
              <a:cxn ang="0">
                <a:pos x="139" y="109"/>
              </a:cxn>
              <a:cxn ang="0">
                <a:pos x="0" y="109"/>
              </a:cxn>
            </a:cxnLst>
            <a:rect l="0" t="0" r="r" b="b"/>
            <a:pathLst>
              <a:path w="231" h="109">
                <a:moveTo>
                  <a:pt x="0" y="109"/>
                </a:moveTo>
                <a:lnTo>
                  <a:pt x="93" y="0"/>
                </a:lnTo>
                <a:lnTo>
                  <a:pt x="231" y="0"/>
                </a:lnTo>
                <a:lnTo>
                  <a:pt x="139" y="109"/>
                </a:lnTo>
                <a:lnTo>
                  <a:pt x="0" y="109"/>
                </a:lnTo>
                <a:close/>
              </a:path>
            </a:pathLst>
          </a:custGeom>
          <a:solidFill>
            <a:srgbClr val="CC0000"/>
          </a:solidFill>
          <a:ln w="9525">
            <a:noFill/>
            <a:round/>
            <a:headEnd/>
            <a:tailEnd/>
          </a:ln>
        </p:spPr>
        <p:txBody>
          <a:bodyPr/>
          <a:lstStyle/>
          <a:p>
            <a:endParaRPr lang="en-US"/>
          </a:p>
        </p:txBody>
      </p:sp>
      <p:sp>
        <p:nvSpPr>
          <p:cNvPr id="285753" name="Freeform 57"/>
          <p:cNvSpPr>
            <a:spLocks/>
          </p:cNvSpPr>
          <p:nvPr/>
        </p:nvSpPr>
        <p:spPr bwMode="auto">
          <a:xfrm>
            <a:off x="6453188" y="5338763"/>
            <a:ext cx="623887" cy="173037"/>
          </a:xfrm>
          <a:custGeom>
            <a:avLst/>
            <a:gdLst/>
            <a:ahLst/>
            <a:cxnLst>
              <a:cxn ang="0">
                <a:pos x="0" y="109"/>
              </a:cxn>
              <a:cxn ang="0">
                <a:pos x="93" y="0"/>
              </a:cxn>
              <a:cxn ang="0">
                <a:pos x="231" y="0"/>
              </a:cxn>
              <a:cxn ang="0">
                <a:pos x="139" y="109"/>
              </a:cxn>
              <a:cxn ang="0">
                <a:pos x="0" y="109"/>
              </a:cxn>
            </a:cxnLst>
            <a:rect l="0" t="0" r="r" b="b"/>
            <a:pathLst>
              <a:path w="231" h="109">
                <a:moveTo>
                  <a:pt x="0" y="109"/>
                </a:moveTo>
                <a:lnTo>
                  <a:pt x="93" y="0"/>
                </a:lnTo>
                <a:lnTo>
                  <a:pt x="231" y="0"/>
                </a:lnTo>
                <a:lnTo>
                  <a:pt x="139"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54" name="Freeform 58"/>
          <p:cNvSpPr>
            <a:spLocks/>
          </p:cNvSpPr>
          <p:nvPr/>
        </p:nvSpPr>
        <p:spPr bwMode="auto">
          <a:xfrm>
            <a:off x="6827838" y="53387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55" name="Freeform 59"/>
          <p:cNvSpPr>
            <a:spLocks/>
          </p:cNvSpPr>
          <p:nvPr/>
        </p:nvSpPr>
        <p:spPr bwMode="auto">
          <a:xfrm>
            <a:off x="6827838" y="53387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56" name="Freeform 60"/>
          <p:cNvSpPr>
            <a:spLocks/>
          </p:cNvSpPr>
          <p:nvPr/>
        </p:nvSpPr>
        <p:spPr bwMode="auto">
          <a:xfrm>
            <a:off x="7200900" y="53387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57" name="Freeform 61"/>
          <p:cNvSpPr>
            <a:spLocks/>
          </p:cNvSpPr>
          <p:nvPr/>
        </p:nvSpPr>
        <p:spPr bwMode="auto">
          <a:xfrm>
            <a:off x="7200900" y="53387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58" name="Freeform 62"/>
          <p:cNvSpPr>
            <a:spLocks/>
          </p:cNvSpPr>
          <p:nvPr/>
        </p:nvSpPr>
        <p:spPr bwMode="auto">
          <a:xfrm>
            <a:off x="7573963" y="53387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59" name="Freeform 63"/>
          <p:cNvSpPr>
            <a:spLocks/>
          </p:cNvSpPr>
          <p:nvPr/>
        </p:nvSpPr>
        <p:spPr bwMode="auto">
          <a:xfrm>
            <a:off x="7573963" y="53387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60" name="Freeform 64"/>
          <p:cNvSpPr>
            <a:spLocks/>
          </p:cNvSpPr>
          <p:nvPr/>
        </p:nvSpPr>
        <p:spPr bwMode="auto">
          <a:xfrm>
            <a:off x="7947025" y="5338763"/>
            <a:ext cx="620713"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61" name="Freeform 65"/>
          <p:cNvSpPr>
            <a:spLocks/>
          </p:cNvSpPr>
          <p:nvPr/>
        </p:nvSpPr>
        <p:spPr bwMode="auto">
          <a:xfrm>
            <a:off x="7947025" y="5338763"/>
            <a:ext cx="620713"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62" name="Freeform 66"/>
          <p:cNvSpPr>
            <a:spLocks/>
          </p:cNvSpPr>
          <p:nvPr/>
        </p:nvSpPr>
        <p:spPr bwMode="auto">
          <a:xfrm>
            <a:off x="5084763" y="55118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763" name="Freeform 67"/>
          <p:cNvSpPr>
            <a:spLocks/>
          </p:cNvSpPr>
          <p:nvPr/>
        </p:nvSpPr>
        <p:spPr bwMode="auto">
          <a:xfrm>
            <a:off x="5084763" y="55118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64" name="Freeform 68"/>
          <p:cNvSpPr>
            <a:spLocks/>
          </p:cNvSpPr>
          <p:nvPr/>
        </p:nvSpPr>
        <p:spPr bwMode="auto">
          <a:xfrm>
            <a:off x="5457825" y="55118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765" name="Freeform 69"/>
          <p:cNvSpPr>
            <a:spLocks/>
          </p:cNvSpPr>
          <p:nvPr/>
        </p:nvSpPr>
        <p:spPr bwMode="auto">
          <a:xfrm>
            <a:off x="5457825" y="55118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66" name="Freeform 70"/>
          <p:cNvSpPr>
            <a:spLocks/>
          </p:cNvSpPr>
          <p:nvPr/>
        </p:nvSpPr>
        <p:spPr bwMode="auto">
          <a:xfrm>
            <a:off x="5830888" y="55118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767" name="Freeform 71"/>
          <p:cNvSpPr>
            <a:spLocks/>
          </p:cNvSpPr>
          <p:nvPr/>
        </p:nvSpPr>
        <p:spPr bwMode="auto">
          <a:xfrm>
            <a:off x="5830888" y="55118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68" name="Freeform 72"/>
          <p:cNvSpPr>
            <a:spLocks/>
          </p:cNvSpPr>
          <p:nvPr/>
        </p:nvSpPr>
        <p:spPr bwMode="auto">
          <a:xfrm>
            <a:off x="6203950" y="5511800"/>
            <a:ext cx="623888" cy="174625"/>
          </a:xfrm>
          <a:custGeom>
            <a:avLst/>
            <a:gdLst/>
            <a:ahLst/>
            <a:cxnLst>
              <a:cxn ang="0">
                <a:pos x="0" y="110"/>
              </a:cxn>
              <a:cxn ang="0">
                <a:pos x="92" y="0"/>
              </a:cxn>
              <a:cxn ang="0">
                <a:pos x="231" y="0"/>
              </a:cxn>
              <a:cxn ang="0">
                <a:pos x="138" y="110"/>
              </a:cxn>
              <a:cxn ang="0">
                <a:pos x="0" y="110"/>
              </a:cxn>
            </a:cxnLst>
            <a:rect l="0" t="0" r="r" b="b"/>
            <a:pathLst>
              <a:path w="231" h="110">
                <a:moveTo>
                  <a:pt x="0" y="110"/>
                </a:moveTo>
                <a:lnTo>
                  <a:pt x="92" y="0"/>
                </a:lnTo>
                <a:lnTo>
                  <a:pt x="231" y="0"/>
                </a:lnTo>
                <a:lnTo>
                  <a:pt x="138" y="110"/>
                </a:lnTo>
                <a:lnTo>
                  <a:pt x="0" y="110"/>
                </a:lnTo>
                <a:close/>
              </a:path>
            </a:pathLst>
          </a:custGeom>
          <a:solidFill>
            <a:srgbClr val="CC0000"/>
          </a:solidFill>
          <a:ln w="9525">
            <a:noFill/>
            <a:round/>
            <a:headEnd/>
            <a:tailEnd/>
          </a:ln>
        </p:spPr>
        <p:txBody>
          <a:bodyPr/>
          <a:lstStyle/>
          <a:p>
            <a:endParaRPr lang="en-US"/>
          </a:p>
        </p:txBody>
      </p:sp>
      <p:sp>
        <p:nvSpPr>
          <p:cNvPr id="285769" name="Freeform 73"/>
          <p:cNvSpPr>
            <a:spLocks/>
          </p:cNvSpPr>
          <p:nvPr/>
        </p:nvSpPr>
        <p:spPr bwMode="auto">
          <a:xfrm>
            <a:off x="6203950" y="5511800"/>
            <a:ext cx="623888" cy="174625"/>
          </a:xfrm>
          <a:custGeom>
            <a:avLst/>
            <a:gdLst/>
            <a:ahLst/>
            <a:cxnLst>
              <a:cxn ang="0">
                <a:pos x="0" y="110"/>
              </a:cxn>
              <a:cxn ang="0">
                <a:pos x="92" y="0"/>
              </a:cxn>
              <a:cxn ang="0">
                <a:pos x="231" y="0"/>
              </a:cxn>
              <a:cxn ang="0">
                <a:pos x="138" y="110"/>
              </a:cxn>
              <a:cxn ang="0">
                <a:pos x="0" y="110"/>
              </a:cxn>
            </a:cxnLst>
            <a:rect l="0" t="0" r="r" b="b"/>
            <a:pathLst>
              <a:path w="231" h="110">
                <a:moveTo>
                  <a:pt x="0" y="110"/>
                </a:moveTo>
                <a:lnTo>
                  <a:pt x="92" y="0"/>
                </a:lnTo>
                <a:lnTo>
                  <a:pt x="231"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70" name="Freeform 74"/>
          <p:cNvSpPr>
            <a:spLocks/>
          </p:cNvSpPr>
          <p:nvPr/>
        </p:nvSpPr>
        <p:spPr bwMode="auto">
          <a:xfrm>
            <a:off x="6577013" y="5511800"/>
            <a:ext cx="623887" cy="174625"/>
          </a:xfrm>
          <a:custGeom>
            <a:avLst/>
            <a:gdLst/>
            <a:ahLst/>
            <a:cxnLst>
              <a:cxn ang="0">
                <a:pos x="0" y="110"/>
              </a:cxn>
              <a:cxn ang="0">
                <a:pos x="93" y="0"/>
              </a:cxn>
              <a:cxn ang="0">
                <a:pos x="231" y="0"/>
              </a:cxn>
              <a:cxn ang="0">
                <a:pos x="139" y="110"/>
              </a:cxn>
              <a:cxn ang="0">
                <a:pos x="0" y="110"/>
              </a:cxn>
            </a:cxnLst>
            <a:rect l="0" t="0" r="r" b="b"/>
            <a:pathLst>
              <a:path w="231" h="110">
                <a:moveTo>
                  <a:pt x="0" y="110"/>
                </a:moveTo>
                <a:lnTo>
                  <a:pt x="93" y="0"/>
                </a:lnTo>
                <a:lnTo>
                  <a:pt x="231" y="0"/>
                </a:lnTo>
                <a:lnTo>
                  <a:pt x="139" y="110"/>
                </a:lnTo>
                <a:lnTo>
                  <a:pt x="0" y="110"/>
                </a:lnTo>
                <a:close/>
              </a:path>
            </a:pathLst>
          </a:custGeom>
          <a:solidFill>
            <a:srgbClr val="CC0000"/>
          </a:solidFill>
          <a:ln w="9525">
            <a:noFill/>
            <a:round/>
            <a:headEnd/>
            <a:tailEnd/>
          </a:ln>
        </p:spPr>
        <p:txBody>
          <a:bodyPr/>
          <a:lstStyle/>
          <a:p>
            <a:endParaRPr lang="en-US"/>
          </a:p>
        </p:txBody>
      </p:sp>
      <p:sp>
        <p:nvSpPr>
          <p:cNvPr id="285771" name="Freeform 75"/>
          <p:cNvSpPr>
            <a:spLocks/>
          </p:cNvSpPr>
          <p:nvPr/>
        </p:nvSpPr>
        <p:spPr bwMode="auto">
          <a:xfrm>
            <a:off x="6577013" y="5511800"/>
            <a:ext cx="623887" cy="174625"/>
          </a:xfrm>
          <a:custGeom>
            <a:avLst/>
            <a:gdLst/>
            <a:ahLst/>
            <a:cxnLst>
              <a:cxn ang="0">
                <a:pos x="0" y="110"/>
              </a:cxn>
              <a:cxn ang="0">
                <a:pos x="93" y="0"/>
              </a:cxn>
              <a:cxn ang="0">
                <a:pos x="231" y="0"/>
              </a:cxn>
              <a:cxn ang="0">
                <a:pos x="139" y="110"/>
              </a:cxn>
              <a:cxn ang="0">
                <a:pos x="0" y="110"/>
              </a:cxn>
            </a:cxnLst>
            <a:rect l="0" t="0" r="r" b="b"/>
            <a:pathLst>
              <a:path w="231" h="110">
                <a:moveTo>
                  <a:pt x="0" y="110"/>
                </a:moveTo>
                <a:lnTo>
                  <a:pt x="93" y="0"/>
                </a:lnTo>
                <a:lnTo>
                  <a:pt x="231" y="0"/>
                </a:lnTo>
                <a:lnTo>
                  <a:pt x="139"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72" name="Freeform 76"/>
          <p:cNvSpPr>
            <a:spLocks/>
          </p:cNvSpPr>
          <p:nvPr/>
        </p:nvSpPr>
        <p:spPr bwMode="auto">
          <a:xfrm>
            <a:off x="6953250" y="5511800"/>
            <a:ext cx="620713"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773" name="Freeform 77"/>
          <p:cNvSpPr>
            <a:spLocks/>
          </p:cNvSpPr>
          <p:nvPr/>
        </p:nvSpPr>
        <p:spPr bwMode="auto">
          <a:xfrm>
            <a:off x="6953250" y="5511800"/>
            <a:ext cx="620713"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74" name="Freeform 78"/>
          <p:cNvSpPr>
            <a:spLocks/>
          </p:cNvSpPr>
          <p:nvPr/>
        </p:nvSpPr>
        <p:spPr bwMode="auto">
          <a:xfrm>
            <a:off x="7324725" y="55118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775" name="Freeform 79"/>
          <p:cNvSpPr>
            <a:spLocks/>
          </p:cNvSpPr>
          <p:nvPr/>
        </p:nvSpPr>
        <p:spPr bwMode="auto">
          <a:xfrm>
            <a:off x="7324725" y="55118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76" name="Freeform 80"/>
          <p:cNvSpPr>
            <a:spLocks/>
          </p:cNvSpPr>
          <p:nvPr/>
        </p:nvSpPr>
        <p:spPr bwMode="auto">
          <a:xfrm>
            <a:off x="7697788" y="55118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777" name="Freeform 81"/>
          <p:cNvSpPr>
            <a:spLocks/>
          </p:cNvSpPr>
          <p:nvPr/>
        </p:nvSpPr>
        <p:spPr bwMode="auto">
          <a:xfrm>
            <a:off x="7697788" y="55118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78" name="Freeform 82"/>
          <p:cNvSpPr>
            <a:spLocks/>
          </p:cNvSpPr>
          <p:nvPr/>
        </p:nvSpPr>
        <p:spPr bwMode="auto">
          <a:xfrm>
            <a:off x="4837113" y="56864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79" name="Freeform 83"/>
          <p:cNvSpPr>
            <a:spLocks/>
          </p:cNvSpPr>
          <p:nvPr/>
        </p:nvSpPr>
        <p:spPr bwMode="auto">
          <a:xfrm>
            <a:off x="4837113" y="56864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80" name="Freeform 84"/>
          <p:cNvSpPr>
            <a:spLocks/>
          </p:cNvSpPr>
          <p:nvPr/>
        </p:nvSpPr>
        <p:spPr bwMode="auto">
          <a:xfrm>
            <a:off x="5210175" y="56864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81" name="Freeform 85"/>
          <p:cNvSpPr>
            <a:spLocks/>
          </p:cNvSpPr>
          <p:nvPr/>
        </p:nvSpPr>
        <p:spPr bwMode="auto">
          <a:xfrm>
            <a:off x="5210175" y="56864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82" name="Freeform 86"/>
          <p:cNvSpPr>
            <a:spLocks/>
          </p:cNvSpPr>
          <p:nvPr/>
        </p:nvSpPr>
        <p:spPr bwMode="auto">
          <a:xfrm>
            <a:off x="5583238" y="56864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83" name="Freeform 87"/>
          <p:cNvSpPr>
            <a:spLocks/>
          </p:cNvSpPr>
          <p:nvPr/>
        </p:nvSpPr>
        <p:spPr bwMode="auto">
          <a:xfrm>
            <a:off x="5583238" y="56864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84" name="Freeform 88"/>
          <p:cNvSpPr>
            <a:spLocks/>
          </p:cNvSpPr>
          <p:nvPr/>
        </p:nvSpPr>
        <p:spPr bwMode="auto">
          <a:xfrm>
            <a:off x="5954713" y="5686425"/>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85" name="Freeform 89"/>
          <p:cNvSpPr>
            <a:spLocks/>
          </p:cNvSpPr>
          <p:nvPr/>
        </p:nvSpPr>
        <p:spPr bwMode="auto">
          <a:xfrm>
            <a:off x="5954713" y="5686425"/>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86" name="Freeform 90"/>
          <p:cNvSpPr>
            <a:spLocks/>
          </p:cNvSpPr>
          <p:nvPr/>
        </p:nvSpPr>
        <p:spPr bwMode="auto">
          <a:xfrm>
            <a:off x="6327775" y="5686425"/>
            <a:ext cx="625475" cy="173038"/>
          </a:xfrm>
          <a:custGeom>
            <a:avLst/>
            <a:gdLst/>
            <a:ahLst/>
            <a:cxnLst>
              <a:cxn ang="0">
                <a:pos x="0" y="109"/>
              </a:cxn>
              <a:cxn ang="0">
                <a:pos x="92" y="0"/>
              </a:cxn>
              <a:cxn ang="0">
                <a:pos x="231" y="0"/>
              </a:cxn>
              <a:cxn ang="0">
                <a:pos x="139" y="109"/>
              </a:cxn>
              <a:cxn ang="0">
                <a:pos x="0" y="109"/>
              </a:cxn>
            </a:cxnLst>
            <a:rect l="0" t="0" r="r" b="b"/>
            <a:pathLst>
              <a:path w="231" h="109">
                <a:moveTo>
                  <a:pt x="0" y="109"/>
                </a:moveTo>
                <a:lnTo>
                  <a:pt x="92" y="0"/>
                </a:lnTo>
                <a:lnTo>
                  <a:pt x="231" y="0"/>
                </a:lnTo>
                <a:lnTo>
                  <a:pt x="139" y="109"/>
                </a:lnTo>
                <a:lnTo>
                  <a:pt x="0" y="109"/>
                </a:lnTo>
                <a:close/>
              </a:path>
            </a:pathLst>
          </a:custGeom>
          <a:solidFill>
            <a:srgbClr val="CC0000"/>
          </a:solidFill>
          <a:ln w="9525">
            <a:noFill/>
            <a:round/>
            <a:headEnd/>
            <a:tailEnd/>
          </a:ln>
        </p:spPr>
        <p:txBody>
          <a:bodyPr/>
          <a:lstStyle/>
          <a:p>
            <a:endParaRPr lang="en-US"/>
          </a:p>
        </p:txBody>
      </p:sp>
      <p:sp>
        <p:nvSpPr>
          <p:cNvPr id="285787" name="Freeform 91"/>
          <p:cNvSpPr>
            <a:spLocks/>
          </p:cNvSpPr>
          <p:nvPr/>
        </p:nvSpPr>
        <p:spPr bwMode="auto">
          <a:xfrm>
            <a:off x="6327775" y="5686425"/>
            <a:ext cx="625475" cy="173038"/>
          </a:xfrm>
          <a:custGeom>
            <a:avLst/>
            <a:gdLst/>
            <a:ahLst/>
            <a:cxnLst>
              <a:cxn ang="0">
                <a:pos x="0" y="109"/>
              </a:cxn>
              <a:cxn ang="0">
                <a:pos x="92" y="0"/>
              </a:cxn>
              <a:cxn ang="0">
                <a:pos x="231" y="0"/>
              </a:cxn>
              <a:cxn ang="0">
                <a:pos x="139" y="109"/>
              </a:cxn>
              <a:cxn ang="0">
                <a:pos x="0" y="109"/>
              </a:cxn>
            </a:cxnLst>
            <a:rect l="0" t="0" r="r" b="b"/>
            <a:pathLst>
              <a:path w="231" h="109">
                <a:moveTo>
                  <a:pt x="0" y="109"/>
                </a:moveTo>
                <a:lnTo>
                  <a:pt x="92" y="0"/>
                </a:lnTo>
                <a:lnTo>
                  <a:pt x="231" y="0"/>
                </a:lnTo>
                <a:lnTo>
                  <a:pt x="139"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88" name="Freeform 92"/>
          <p:cNvSpPr>
            <a:spLocks/>
          </p:cNvSpPr>
          <p:nvPr/>
        </p:nvSpPr>
        <p:spPr bwMode="auto">
          <a:xfrm>
            <a:off x="6704013" y="56864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89" name="Freeform 93"/>
          <p:cNvSpPr>
            <a:spLocks/>
          </p:cNvSpPr>
          <p:nvPr/>
        </p:nvSpPr>
        <p:spPr bwMode="auto">
          <a:xfrm>
            <a:off x="6704013" y="56864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90" name="Freeform 94"/>
          <p:cNvSpPr>
            <a:spLocks/>
          </p:cNvSpPr>
          <p:nvPr/>
        </p:nvSpPr>
        <p:spPr bwMode="auto">
          <a:xfrm>
            <a:off x="7077075" y="56864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91" name="Freeform 95"/>
          <p:cNvSpPr>
            <a:spLocks/>
          </p:cNvSpPr>
          <p:nvPr/>
        </p:nvSpPr>
        <p:spPr bwMode="auto">
          <a:xfrm>
            <a:off x="7077075" y="56864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92" name="Freeform 96"/>
          <p:cNvSpPr>
            <a:spLocks/>
          </p:cNvSpPr>
          <p:nvPr/>
        </p:nvSpPr>
        <p:spPr bwMode="auto">
          <a:xfrm>
            <a:off x="7450138" y="56864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93" name="Freeform 97"/>
          <p:cNvSpPr>
            <a:spLocks/>
          </p:cNvSpPr>
          <p:nvPr/>
        </p:nvSpPr>
        <p:spPr bwMode="auto">
          <a:xfrm>
            <a:off x="7450138" y="56864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94" name="Freeform 98"/>
          <p:cNvSpPr>
            <a:spLocks/>
          </p:cNvSpPr>
          <p:nvPr/>
        </p:nvSpPr>
        <p:spPr bwMode="auto">
          <a:xfrm>
            <a:off x="4587875" y="58594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95" name="Freeform 99"/>
          <p:cNvSpPr>
            <a:spLocks/>
          </p:cNvSpPr>
          <p:nvPr/>
        </p:nvSpPr>
        <p:spPr bwMode="auto">
          <a:xfrm>
            <a:off x="4587875" y="58594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96" name="Freeform 100"/>
          <p:cNvSpPr>
            <a:spLocks/>
          </p:cNvSpPr>
          <p:nvPr/>
        </p:nvSpPr>
        <p:spPr bwMode="auto">
          <a:xfrm>
            <a:off x="4960938" y="58594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97" name="Freeform 101"/>
          <p:cNvSpPr>
            <a:spLocks/>
          </p:cNvSpPr>
          <p:nvPr/>
        </p:nvSpPr>
        <p:spPr bwMode="auto">
          <a:xfrm>
            <a:off x="4960938" y="58594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798" name="Freeform 102"/>
          <p:cNvSpPr>
            <a:spLocks/>
          </p:cNvSpPr>
          <p:nvPr/>
        </p:nvSpPr>
        <p:spPr bwMode="auto">
          <a:xfrm>
            <a:off x="5334000" y="5859463"/>
            <a:ext cx="620713"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799" name="Freeform 103"/>
          <p:cNvSpPr>
            <a:spLocks/>
          </p:cNvSpPr>
          <p:nvPr/>
        </p:nvSpPr>
        <p:spPr bwMode="auto">
          <a:xfrm>
            <a:off x="5334000" y="5859463"/>
            <a:ext cx="620713"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00" name="Freeform 104"/>
          <p:cNvSpPr>
            <a:spLocks/>
          </p:cNvSpPr>
          <p:nvPr/>
        </p:nvSpPr>
        <p:spPr bwMode="auto">
          <a:xfrm>
            <a:off x="5707063" y="5859463"/>
            <a:ext cx="620712"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801" name="Freeform 105"/>
          <p:cNvSpPr>
            <a:spLocks/>
          </p:cNvSpPr>
          <p:nvPr/>
        </p:nvSpPr>
        <p:spPr bwMode="auto">
          <a:xfrm>
            <a:off x="5707063" y="5859463"/>
            <a:ext cx="620712"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02" name="Freeform 106"/>
          <p:cNvSpPr>
            <a:spLocks/>
          </p:cNvSpPr>
          <p:nvPr/>
        </p:nvSpPr>
        <p:spPr bwMode="auto">
          <a:xfrm>
            <a:off x="6080125" y="5859463"/>
            <a:ext cx="623888" cy="173037"/>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solidFill>
            <a:srgbClr val="CC0000"/>
          </a:solidFill>
          <a:ln w="9525">
            <a:noFill/>
            <a:round/>
            <a:headEnd/>
            <a:tailEnd/>
          </a:ln>
        </p:spPr>
        <p:txBody>
          <a:bodyPr/>
          <a:lstStyle/>
          <a:p>
            <a:endParaRPr lang="en-US"/>
          </a:p>
        </p:txBody>
      </p:sp>
      <p:sp>
        <p:nvSpPr>
          <p:cNvPr id="285803" name="Freeform 107"/>
          <p:cNvSpPr>
            <a:spLocks/>
          </p:cNvSpPr>
          <p:nvPr/>
        </p:nvSpPr>
        <p:spPr bwMode="auto">
          <a:xfrm>
            <a:off x="6080125" y="5859463"/>
            <a:ext cx="623888" cy="173037"/>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04" name="Freeform 108"/>
          <p:cNvSpPr>
            <a:spLocks/>
          </p:cNvSpPr>
          <p:nvPr/>
        </p:nvSpPr>
        <p:spPr bwMode="auto">
          <a:xfrm>
            <a:off x="6453188" y="5859463"/>
            <a:ext cx="623887" cy="173037"/>
          </a:xfrm>
          <a:custGeom>
            <a:avLst/>
            <a:gdLst/>
            <a:ahLst/>
            <a:cxnLst>
              <a:cxn ang="0">
                <a:pos x="0" y="109"/>
              </a:cxn>
              <a:cxn ang="0">
                <a:pos x="93" y="0"/>
              </a:cxn>
              <a:cxn ang="0">
                <a:pos x="231" y="0"/>
              </a:cxn>
              <a:cxn ang="0">
                <a:pos x="139" y="109"/>
              </a:cxn>
              <a:cxn ang="0">
                <a:pos x="0" y="109"/>
              </a:cxn>
            </a:cxnLst>
            <a:rect l="0" t="0" r="r" b="b"/>
            <a:pathLst>
              <a:path w="231" h="109">
                <a:moveTo>
                  <a:pt x="0" y="109"/>
                </a:moveTo>
                <a:lnTo>
                  <a:pt x="93" y="0"/>
                </a:lnTo>
                <a:lnTo>
                  <a:pt x="231" y="0"/>
                </a:lnTo>
                <a:lnTo>
                  <a:pt x="139" y="109"/>
                </a:lnTo>
                <a:lnTo>
                  <a:pt x="0" y="109"/>
                </a:lnTo>
                <a:close/>
              </a:path>
            </a:pathLst>
          </a:custGeom>
          <a:solidFill>
            <a:srgbClr val="CC0000"/>
          </a:solidFill>
          <a:ln w="9525">
            <a:noFill/>
            <a:round/>
            <a:headEnd/>
            <a:tailEnd/>
          </a:ln>
        </p:spPr>
        <p:txBody>
          <a:bodyPr/>
          <a:lstStyle/>
          <a:p>
            <a:endParaRPr lang="en-US"/>
          </a:p>
        </p:txBody>
      </p:sp>
      <p:sp>
        <p:nvSpPr>
          <p:cNvPr id="285805" name="Freeform 109"/>
          <p:cNvSpPr>
            <a:spLocks/>
          </p:cNvSpPr>
          <p:nvPr/>
        </p:nvSpPr>
        <p:spPr bwMode="auto">
          <a:xfrm>
            <a:off x="6453188" y="5859463"/>
            <a:ext cx="623887" cy="173037"/>
          </a:xfrm>
          <a:custGeom>
            <a:avLst/>
            <a:gdLst/>
            <a:ahLst/>
            <a:cxnLst>
              <a:cxn ang="0">
                <a:pos x="0" y="109"/>
              </a:cxn>
              <a:cxn ang="0">
                <a:pos x="93" y="0"/>
              </a:cxn>
              <a:cxn ang="0">
                <a:pos x="231" y="0"/>
              </a:cxn>
              <a:cxn ang="0">
                <a:pos x="139" y="109"/>
              </a:cxn>
              <a:cxn ang="0">
                <a:pos x="0" y="109"/>
              </a:cxn>
            </a:cxnLst>
            <a:rect l="0" t="0" r="r" b="b"/>
            <a:pathLst>
              <a:path w="231" h="109">
                <a:moveTo>
                  <a:pt x="0" y="109"/>
                </a:moveTo>
                <a:lnTo>
                  <a:pt x="93" y="0"/>
                </a:lnTo>
                <a:lnTo>
                  <a:pt x="231" y="0"/>
                </a:lnTo>
                <a:lnTo>
                  <a:pt x="139"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06" name="Freeform 110"/>
          <p:cNvSpPr>
            <a:spLocks/>
          </p:cNvSpPr>
          <p:nvPr/>
        </p:nvSpPr>
        <p:spPr bwMode="auto">
          <a:xfrm>
            <a:off x="6827838" y="58594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807" name="Freeform 111"/>
          <p:cNvSpPr>
            <a:spLocks/>
          </p:cNvSpPr>
          <p:nvPr/>
        </p:nvSpPr>
        <p:spPr bwMode="auto">
          <a:xfrm>
            <a:off x="6827838" y="58594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08" name="Freeform 112"/>
          <p:cNvSpPr>
            <a:spLocks/>
          </p:cNvSpPr>
          <p:nvPr/>
        </p:nvSpPr>
        <p:spPr bwMode="auto">
          <a:xfrm>
            <a:off x="7200900" y="58594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809" name="Freeform 113"/>
          <p:cNvSpPr>
            <a:spLocks/>
          </p:cNvSpPr>
          <p:nvPr/>
        </p:nvSpPr>
        <p:spPr bwMode="auto">
          <a:xfrm>
            <a:off x="7200900" y="58594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10" name="Freeform 114"/>
          <p:cNvSpPr>
            <a:spLocks/>
          </p:cNvSpPr>
          <p:nvPr/>
        </p:nvSpPr>
        <p:spPr bwMode="auto">
          <a:xfrm>
            <a:off x="4340225" y="6032500"/>
            <a:ext cx="620713"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811" name="Freeform 115"/>
          <p:cNvSpPr>
            <a:spLocks/>
          </p:cNvSpPr>
          <p:nvPr/>
        </p:nvSpPr>
        <p:spPr bwMode="auto">
          <a:xfrm>
            <a:off x="4340225" y="6032500"/>
            <a:ext cx="620713"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12" name="Freeform 116"/>
          <p:cNvSpPr>
            <a:spLocks/>
          </p:cNvSpPr>
          <p:nvPr/>
        </p:nvSpPr>
        <p:spPr bwMode="auto">
          <a:xfrm>
            <a:off x="4713288" y="6032500"/>
            <a:ext cx="620712"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813" name="Freeform 117"/>
          <p:cNvSpPr>
            <a:spLocks/>
          </p:cNvSpPr>
          <p:nvPr/>
        </p:nvSpPr>
        <p:spPr bwMode="auto">
          <a:xfrm>
            <a:off x="4713288" y="6032500"/>
            <a:ext cx="620712"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14" name="Freeform 118"/>
          <p:cNvSpPr>
            <a:spLocks/>
          </p:cNvSpPr>
          <p:nvPr/>
        </p:nvSpPr>
        <p:spPr bwMode="auto">
          <a:xfrm>
            <a:off x="5084763" y="60325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815" name="Freeform 119"/>
          <p:cNvSpPr>
            <a:spLocks/>
          </p:cNvSpPr>
          <p:nvPr/>
        </p:nvSpPr>
        <p:spPr bwMode="auto">
          <a:xfrm>
            <a:off x="5084763" y="60325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16" name="Freeform 120"/>
          <p:cNvSpPr>
            <a:spLocks/>
          </p:cNvSpPr>
          <p:nvPr/>
        </p:nvSpPr>
        <p:spPr bwMode="auto">
          <a:xfrm>
            <a:off x="5457825" y="60325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817" name="Freeform 121"/>
          <p:cNvSpPr>
            <a:spLocks/>
          </p:cNvSpPr>
          <p:nvPr/>
        </p:nvSpPr>
        <p:spPr bwMode="auto">
          <a:xfrm>
            <a:off x="5457825" y="60325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18" name="Freeform 122"/>
          <p:cNvSpPr>
            <a:spLocks/>
          </p:cNvSpPr>
          <p:nvPr/>
        </p:nvSpPr>
        <p:spPr bwMode="auto">
          <a:xfrm>
            <a:off x="5830888" y="60325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819" name="Freeform 123"/>
          <p:cNvSpPr>
            <a:spLocks/>
          </p:cNvSpPr>
          <p:nvPr/>
        </p:nvSpPr>
        <p:spPr bwMode="auto">
          <a:xfrm>
            <a:off x="5830888" y="6032500"/>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20" name="Freeform 124"/>
          <p:cNvSpPr>
            <a:spLocks/>
          </p:cNvSpPr>
          <p:nvPr/>
        </p:nvSpPr>
        <p:spPr bwMode="auto">
          <a:xfrm>
            <a:off x="6203950" y="6032500"/>
            <a:ext cx="623888" cy="174625"/>
          </a:xfrm>
          <a:custGeom>
            <a:avLst/>
            <a:gdLst/>
            <a:ahLst/>
            <a:cxnLst>
              <a:cxn ang="0">
                <a:pos x="0" y="110"/>
              </a:cxn>
              <a:cxn ang="0">
                <a:pos x="92" y="0"/>
              </a:cxn>
              <a:cxn ang="0">
                <a:pos x="231" y="0"/>
              </a:cxn>
              <a:cxn ang="0">
                <a:pos x="138" y="110"/>
              </a:cxn>
              <a:cxn ang="0">
                <a:pos x="0" y="110"/>
              </a:cxn>
            </a:cxnLst>
            <a:rect l="0" t="0" r="r" b="b"/>
            <a:pathLst>
              <a:path w="231" h="110">
                <a:moveTo>
                  <a:pt x="0" y="110"/>
                </a:moveTo>
                <a:lnTo>
                  <a:pt x="92" y="0"/>
                </a:lnTo>
                <a:lnTo>
                  <a:pt x="231" y="0"/>
                </a:lnTo>
                <a:lnTo>
                  <a:pt x="138" y="110"/>
                </a:lnTo>
                <a:lnTo>
                  <a:pt x="0" y="110"/>
                </a:lnTo>
                <a:close/>
              </a:path>
            </a:pathLst>
          </a:custGeom>
          <a:solidFill>
            <a:srgbClr val="CC0000"/>
          </a:solidFill>
          <a:ln w="9525">
            <a:noFill/>
            <a:round/>
            <a:headEnd/>
            <a:tailEnd/>
          </a:ln>
        </p:spPr>
        <p:txBody>
          <a:bodyPr/>
          <a:lstStyle/>
          <a:p>
            <a:endParaRPr lang="en-US"/>
          </a:p>
        </p:txBody>
      </p:sp>
      <p:sp>
        <p:nvSpPr>
          <p:cNvPr id="285821" name="Freeform 125"/>
          <p:cNvSpPr>
            <a:spLocks/>
          </p:cNvSpPr>
          <p:nvPr/>
        </p:nvSpPr>
        <p:spPr bwMode="auto">
          <a:xfrm>
            <a:off x="6203950" y="6032500"/>
            <a:ext cx="623888" cy="174625"/>
          </a:xfrm>
          <a:custGeom>
            <a:avLst/>
            <a:gdLst/>
            <a:ahLst/>
            <a:cxnLst>
              <a:cxn ang="0">
                <a:pos x="0" y="110"/>
              </a:cxn>
              <a:cxn ang="0">
                <a:pos x="92" y="0"/>
              </a:cxn>
              <a:cxn ang="0">
                <a:pos x="231" y="0"/>
              </a:cxn>
              <a:cxn ang="0">
                <a:pos x="138" y="110"/>
              </a:cxn>
              <a:cxn ang="0">
                <a:pos x="0" y="110"/>
              </a:cxn>
            </a:cxnLst>
            <a:rect l="0" t="0" r="r" b="b"/>
            <a:pathLst>
              <a:path w="231" h="110">
                <a:moveTo>
                  <a:pt x="0" y="110"/>
                </a:moveTo>
                <a:lnTo>
                  <a:pt x="92" y="0"/>
                </a:lnTo>
                <a:lnTo>
                  <a:pt x="231"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22" name="Freeform 126"/>
          <p:cNvSpPr>
            <a:spLocks/>
          </p:cNvSpPr>
          <p:nvPr/>
        </p:nvSpPr>
        <p:spPr bwMode="auto">
          <a:xfrm>
            <a:off x="6577013" y="6032500"/>
            <a:ext cx="623887" cy="174625"/>
          </a:xfrm>
          <a:custGeom>
            <a:avLst/>
            <a:gdLst/>
            <a:ahLst/>
            <a:cxnLst>
              <a:cxn ang="0">
                <a:pos x="0" y="110"/>
              </a:cxn>
              <a:cxn ang="0">
                <a:pos x="93" y="0"/>
              </a:cxn>
              <a:cxn ang="0">
                <a:pos x="231" y="0"/>
              </a:cxn>
              <a:cxn ang="0">
                <a:pos x="139" y="110"/>
              </a:cxn>
              <a:cxn ang="0">
                <a:pos x="0" y="110"/>
              </a:cxn>
            </a:cxnLst>
            <a:rect l="0" t="0" r="r" b="b"/>
            <a:pathLst>
              <a:path w="231" h="110">
                <a:moveTo>
                  <a:pt x="0" y="110"/>
                </a:moveTo>
                <a:lnTo>
                  <a:pt x="93" y="0"/>
                </a:lnTo>
                <a:lnTo>
                  <a:pt x="231" y="0"/>
                </a:lnTo>
                <a:lnTo>
                  <a:pt x="139" y="110"/>
                </a:lnTo>
                <a:lnTo>
                  <a:pt x="0" y="110"/>
                </a:lnTo>
                <a:close/>
              </a:path>
            </a:pathLst>
          </a:custGeom>
          <a:solidFill>
            <a:srgbClr val="CC0000"/>
          </a:solidFill>
          <a:ln w="9525">
            <a:noFill/>
            <a:round/>
            <a:headEnd/>
            <a:tailEnd/>
          </a:ln>
        </p:spPr>
        <p:txBody>
          <a:bodyPr/>
          <a:lstStyle/>
          <a:p>
            <a:endParaRPr lang="en-US"/>
          </a:p>
        </p:txBody>
      </p:sp>
      <p:sp>
        <p:nvSpPr>
          <p:cNvPr id="285823" name="Freeform 127"/>
          <p:cNvSpPr>
            <a:spLocks/>
          </p:cNvSpPr>
          <p:nvPr/>
        </p:nvSpPr>
        <p:spPr bwMode="auto">
          <a:xfrm>
            <a:off x="6577013" y="6032500"/>
            <a:ext cx="623887" cy="174625"/>
          </a:xfrm>
          <a:custGeom>
            <a:avLst/>
            <a:gdLst/>
            <a:ahLst/>
            <a:cxnLst>
              <a:cxn ang="0">
                <a:pos x="0" y="110"/>
              </a:cxn>
              <a:cxn ang="0">
                <a:pos x="93" y="0"/>
              </a:cxn>
              <a:cxn ang="0">
                <a:pos x="231" y="0"/>
              </a:cxn>
              <a:cxn ang="0">
                <a:pos x="139" y="110"/>
              </a:cxn>
              <a:cxn ang="0">
                <a:pos x="0" y="110"/>
              </a:cxn>
            </a:cxnLst>
            <a:rect l="0" t="0" r="r" b="b"/>
            <a:pathLst>
              <a:path w="231" h="110">
                <a:moveTo>
                  <a:pt x="0" y="110"/>
                </a:moveTo>
                <a:lnTo>
                  <a:pt x="93" y="0"/>
                </a:lnTo>
                <a:lnTo>
                  <a:pt x="231" y="0"/>
                </a:lnTo>
                <a:lnTo>
                  <a:pt x="139"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24" name="Freeform 128"/>
          <p:cNvSpPr>
            <a:spLocks/>
          </p:cNvSpPr>
          <p:nvPr/>
        </p:nvSpPr>
        <p:spPr bwMode="auto">
          <a:xfrm>
            <a:off x="6953250" y="6032500"/>
            <a:ext cx="620713"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9525">
            <a:noFill/>
            <a:round/>
            <a:headEnd/>
            <a:tailEnd/>
          </a:ln>
        </p:spPr>
        <p:txBody>
          <a:bodyPr/>
          <a:lstStyle/>
          <a:p>
            <a:endParaRPr lang="en-US"/>
          </a:p>
        </p:txBody>
      </p:sp>
      <p:sp>
        <p:nvSpPr>
          <p:cNvPr id="285825" name="Freeform 129"/>
          <p:cNvSpPr>
            <a:spLocks/>
          </p:cNvSpPr>
          <p:nvPr/>
        </p:nvSpPr>
        <p:spPr bwMode="auto">
          <a:xfrm>
            <a:off x="6953250" y="6032500"/>
            <a:ext cx="620713"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26" name="Freeform 130"/>
          <p:cNvSpPr>
            <a:spLocks/>
          </p:cNvSpPr>
          <p:nvPr/>
        </p:nvSpPr>
        <p:spPr bwMode="auto">
          <a:xfrm>
            <a:off x="4090988" y="6207125"/>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827" name="Freeform 131"/>
          <p:cNvSpPr>
            <a:spLocks/>
          </p:cNvSpPr>
          <p:nvPr/>
        </p:nvSpPr>
        <p:spPr bwMode="auto">
          <a:xfrm>
            <a:off x="4090988" y="6207125"/>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28" name="Freeform 132"/>
          <p:cNvSpPr>
            <a:spLocks/>
          </p:cNvSpPr>
          <p:nvPr/>
        </p:nvSpPr>
        <p:spPr bwMode="auto">
          <a:xfrm>
            <a:off x="4464050" y="62071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829" name="Freeform 133"/>
          <p:cNvSpPr>
            <a:spLocks/>
          </p:cNvSpPr>
          <p:nvPr/>
        </p:nvSpPr>
        <p:spPr bwMode="auto">
          <a:xfrm>
            <a:off x="4464050" y="62071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30" name="Freeform 134"/>
          <p:cNvSpPr>
            <a:spLocks/>
          </p:cNvSpPr>
          <p:nvPr/>
        </p:nvSpPr>
        <p:spPr bwMode="auto">
          <a:xfrm>
            <a:off x="4837113" y="62071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831" name="Freeform 135"/>
          <p:cNvSpPr>
            <a:spLocks/>
          </p:cNvSpPr>
          <p:nvPr/>
        </p:nvSpPr>
        <p:spPr bwMode="auto">
          <a:xfrm>
            <a:off x="4837113" y="62071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32" name="Freeform 136"/>
          <p:cNvSpPr>
            <a:spLocks/>
          </p:cNvSpPr>
          <p:nvPr/>
        </p:nvSpPr>
        <p:spPr bwMode="auto">
          <a:xfrm>
            <a:off x="5210175" y="62071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833" name="Freeform 137"/>
          <p:cNvSpPr>
            <a:spLocks/>
          </p:cNvSpPr>
          <p:nvPr/>
        </p:nvSpPr>
        <p:spPr bwMode="auto">
          <a:xfrm>
            <a:off x="5210175" y="6207125"/>
            <a:ext cx="620713"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34" name="Freeform 138"/>
          <p:cNvSpPr>
            <a:spLocks/>
          </p:cNvSpPr>
          <p:nvPr/>
        </p:nvSpPr>
        <p:spPr bwMode="auto">
          <a:xfrm>
            <a:off x="5583238" y="62071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835" name="Freeform 139"/>
          <p:cNvSpPr>
            <a:spLocks/>
          </p:cNvSpPr>
          <p:nvPr/>
        </p:nvSpPr>
        <p:spPr bwMode="auto">
          <a:xfrm>
            <a:off x="5583238" y="62071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36" name="Freeform 140"/>
          <p:cNvSpPr>
            <a:spLocks/>
          </p:cNvSpPr>
          <p:nvPr/>
        </p:nvSpPr>
        <p:spPr bwMode="auto">
          <a:xfrm>
            <a:off x="5954713" y="6207125"/>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837" name="Freeform 141"/>
          <p:cNvSpPr>
            <a:spLocks/>
          </p:cNvSpPr>
          <p:nvPr/>
        </p:nvSpPr>
        <p:spPr bwMode="auto">
          <a:xfrm>
            <a:off x="5954713" y="6207125"/>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38" name="Freeform 142"/>
          <p:cNvSpPr>
            <a:spLocks/>
          </p:cNvSpPr>
          <p:nvPr/>
        </p:nvSpPr>
        <p:spPr bwMode="auto">
          <a:xfrm>
            <a:off x="6327775" y="6207125"/>
            <a:ext cx="625475" cy="173038"/>
          </a:xfrm>
          <a:custGeom>
            <a:avLst/>
            <a:gdLst/>
            <a:ahLst/>
            <a:cxnLst>
              <a:cxn ang="0">
                <a:pos x="0" y="109"/>
              </a:cxn>
              <a:cxn ang="0">
                <a:pos x="92" y="0"/>
              </a:cxn>
              <a:cxn ang="0">
                <a:pos x="231" y="0"/>
              </a:cxn>
              <a:cxn ang="0">
                <a:pos x="139" y="109"/>
              </a:cxn>
              <a:cxn ang="0">
                <a:pos x="0" y="109"/>
              </a:cxn>
            </a:cxnLst>
            <a:rect l="0" t="0" r="r" b="b"/>
            <a:pathLst>
              <a:path w="231" h="109">
                <a:moveTo>
                  <a:pt x="0" y="109"/>
                </a:moveTo>
                <a:lnTo>
                  <a:pt x="92" y="0"/>
                </a:lnTo>
                <a:lnTo>
                  <a:pt x="231" y="0"/>
                </a:lnTo>
                <a:lnTo>
                  <a:pt x="139" y="109"/>
                </a:lnTo>
                <a:lnTo>
                  <a:pt x="0" y="109"/>
                </a:lnTo>
                <a:close/>
              </a:path>
            </a:pathLst>
          </a:custGeom>
          <a:solidFill>
            <a:srgbClr val="CC0000"/>
          </a:solidFill>
          <a:ln w="9525">
            <a:noFill/>
            <a:round/>
            <a:headEnd/>
            <a:tailEnd/>
          </a:ln>
        </p:spPr>
        <p:txBody>
          <a:bodyPr/>
          <a:lstStyle/>
          <a:p>
            <a:endParaRPr lang="en-US"/>
          </a:p>
        </p:txBody>
      </p:sp>
      <p:sp>
        <p:nvSpPr>
          <p:cNvPr id="285839" name="Freeform 143"/>
          <p:cNvSpPr>
            <a:spLocks/>
          </p:cNvSpPr>
          <p:nvPr/>
        </p:nvSpPr>
        <p:spPr bwMode="auto">
          <a:xfrm>
            <a:off x="6327775" y="6207125"/>
            <a:ext cx="625475" cy="173038"/>
          </a:xfrm>
          <a:custGeom>
            <a:avLst/>
            <a:gdLst/>
            <a:ahLst/>
            <a:cxnLst>
              <a:cxn ang="0">
                <a:pos x="0" y="109"/>
              </a:cxn>
              <a:cxn ang="0">
                <a:pos x="92" y="0"/>
              </a:cxn>
              <a:cxn ang="0">
                <a:pos x="231" y="0"/>
              </a:cxn>
              <a:cxn ang="0">
                <a:pos x="139" y="109"/>
              </a:cxn>
              <a:cxn ang="0">
                <a:pos x="0" y="109"/>
              </a:cxn>
            </a:cxnLst>
            <a:rect l="0" t="0" r="r" b="b"/>
            <a:pathLst>
              <a:path w="231" h="109">
                <a:moveTo>
                  <a:pt x="0" y="109"/>
                </a:moveTo>
                <a:lnTo>
                  <a:pt x="92" y="0"/>
                </a:lnTo>
                <a:lnTo>
                  <a:pt x="231" y="0"/>
                </a:lnTo>
                <a:lnTo>
                  <a:pt x="139"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40" name="Freeform 144"/>
          <p:cNvSpPr>
            <a:spLocks/>
          </p:cNvSpPr>
          <p:nvPr/>
        </p:nvSpPr>
        <p:spPr bwMode="auto">
          <a:xfrm>
            <a:off x="6704013" y="62071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9525">
            <a:noFill/>
            <a:round/>
            <a:headEnd/>
            <a:tailEnd/>
          </a:ln>
        </p:spPr>
        <p:txBody>
          <a:bodyPr/>
          <a:lstStyle/>
          <a:p>
            <a:endParaRPr lang="en-US"/>
          </a:p>
        </p:txBody>
      </p:sp>
      <p:sp>
        <p:nvSpPr>
          <p:cNvPr id="285841" name="Freeform 145"/>
          <p:cNvSpPr>
            <a:spLocks/>
          </p:cNvSpPr>
          <p:nvPr/>
        </p:nvSpPr>
        <p:spPr bwMode="auto">
          <a:xfrm>
            <a:off x="6704013" y="6207125"/>
            <a:ext cx="620712"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5842" name="Freeform 146"/>
          <p:cNvSpPr>
            <a:spLocks/>
          </p:cNvSpPr>
          <p:nvPr/>
        </p:nvSpPr>
        <p:spPr bwMode="auto">
          <a:xfrm>
            <a:off x="6018213" y="3690938"/>
            <a:ext cx="620712"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FFCC00"/>
          </a:solidFill>
          <a:ln w="9525">
            <a:noFill/>
            <a:round/>
            <a:headEnd/>
            <a:tailEnd/>
          </a:ln>
        </p:spPr>
        <p:txBody>
          <a:bodyPr/>
          <a:lstStyle/>
          <a:p>
            <a:endParaRPr lang="en-US"/>
          </a:p>
        </p:txBody>
      </p:sp>
      <p:sp>
        <p:nvSpPr>
          <p:cNvPr id="285843" name="Freeform 147"/>
          <p:cNvSpPr>
            <a:spLocks/>
          </p:cNvSpPr>
          <p:nvPr/>
        </p:nvSpPr>
        <p:spPr bwMode="auto">
          <a:xfrm>
            <a:off x="6018213" y="3690938"/>
            <a:ext cx="620712"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44" name="Freeform 148"/>
          <p:cNvSpPr>
            <a:spLocks/>
          </p:cNvSpPr>
          <p:nvPr/>
        </p:nvSpPr>
        <p:spPr bwMode="auto">
          <a:xfrm>
            <a:off x="6391275" y="3690938"/>
            <a:ext cx="623888" cy="174625"/>
          </a:xfrm>
          <a:custGeom>
            <a:avLst/>
            <a:gdLst/>
            <a:ahLst/>
            <a:cxnLst>
              <a:cxn ang="0">
                <a:pos x="0" y="110"/>
              </a:cxn>
              <a:cxn ang="0">
                <a:pos x="92" y="0"/>
              </a:cxn>
              <a:cxn ang="0">
                <a:pos x="231" y="0"/>
              </a:cxn>
              <a:cxn ang="0">
                <a:pos x="139" y="110"/>
              </a:cxn>
              <a:cxn ang="0">
                <a:pos x="0" y="110"/>
              </a:cxn>
            </a:cxnLst>
            <a:rect l="0" t="0" r="r" b="b"/>
            <a:pathLst>
              <a:path w="231" h="110">
                <a:moveTo>
                  <a:pt x="0" y="110"/>
                </a:moveTo>
                <a:lnTo>
                  <a:pt x="92" y="0"/>
                </a:lnTo>
                <a:lnTo>
                  <a:pt x="231" y="0"/>
                </a:lnTo>
                <a:lnTo>
                  <a:pt x="139" y="110"/>
                </a:lnTo>
                <a:lnTo>
                  <a:pt x="0" y="110"/>
                </a:lnTo>
                <a:close/>
              </a:path>
            </a:pathLst>
          </a:custGeom>
          <a:solidFill>
            <a:srgbClr val="FFCC00"/>
          </a:solidFill>
          <a:ln w="9525">
            <a:noFill/>
            <a:round/>
            <a:headEnd/>
            <a:tailEnd/>
          </a:ln>
        </p:spPr>
        <p:txBody>
          <a:bodyPr/>
          <a:lstStyle/>
          <a:p>
            <a:endParaRPr lang="en-US"/>
          </a:p>
        </p:txBody>
      </p:sp>
      <p:sp>
        <p:nvSpPr>
          <p:cNvPr id="285845" name="Freeform 149"/>
          <p:cNvSpPr>
            <a:spLocks/>
          </p:cNvSpPr>
          <p:nvPr/>
        </p:nvSpPr>
        <p:spPr bwMode="auto">
          <a:xfrm>
            <a:off x="6391275" y="3690938"/>
            <a:ext cx="623888" cy="174625"/>
          </a:xfrm>
          <a:custGeom>
            <a:avLst/>
            <a:gdLst/>
            <a:ahLst/>
            <a:cxnLst>
              <a:cxn ang="0">
                <a:pos x="0" y="110"/>
              </a:cxn>
              <a:cxn ang="0">
                <a:pos x="92" y="0"/>
              </a:cxn>
              <a:cxn ang="0">
                <a:pos x="231" y="0"/>
              </a:cxn>
              <a:cxn ang="0">
                <a:pos x="139" y="110"/>
              </a:cxn>
              <a:cxn ang="0">
                <a:pos x="0" y="110"/>
              </a:cxn>
            </a:cxnLst>
            <a:rect l="0" t="0" r="r" b="b"/>
            <a:pathLst>
              <a:path w="231" h="110">
                <a:moveTo>
                  <a:pt x="0" y="110"/>
                </a:moveTo>
                <a:lnTo>
                  <a:pt x="92" y="0"/>
                </a:lnTo>
                <a:lnTo>
                  <a:pt x="231" y="0"/>
                </a:lnTo>
                <a:lnTo>
                  <a:pt x="139" y="110"/>
                </a:lnTo>
                <a:lnTo>
                  <a:pt x="0" y="110"/>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46" name="Freeform 150"/>
          <p:cNvSpPr>
            <a:spLocks/>
          </p:cNvSpPr>
          <p:nvPr/>
        </p:nvSpPr>
        <p:spPr bwMode="auto">
          <a:xfrm>
            <a:off x="6765925" y="3690938"/>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FFCC00"/>
          </a:solidFill>
          <a:ln w="9525">
            <a:noFill/>
            <a:round/>
            <a:headEnd/>
            <a:tailEnd/>
          </a:ln>
        </p:spPr>
        <p:txBody>
          <a:bodyPr/>
          <a:lstStyle/>
          <a:p>
            <a:endParaRPr lang="en-US"/>
          </a:p>
        </p:txBody>
      </p:sp>
      <p:sp>
        <p:nvSpPr>
          <p:cNvPr id="285847" name="Freeform 151"/>
          <p:cNvSpPr>
            <a:spLocks/>
          </p:cNvSpPr>
          <p:nvPr/>
        </p:nvSpPr>
        <p:spPr bwMode="auto">
          <a:xfrm>
            <a:off x="6765925" y="3690938"/>
            <a:ext cx="622300"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48" name="Freeform 152"/>
          <p:cNvSpPr>
            <a:spLocks/>
          </p:cNvSpPr>
          <p:nvPr/>
        </p:nvSpPr>
        <p:spPr bwMode="auto">
          <a:xfrm>
            <a:off x="7138988" y="3690938"/>
            <a:ext cx="620712"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FFCC00"/>
          </a:solidFill>
          <a:ln w="9525">
            <a:noFill/>
            <a:round/>
            <a:headEnd/>
            <a:tailEnd/>
          </a:ln>
        </p:spPr>
        <p:txBody>
          <a:bodyPr/>
          <a:lstStyle/>
          <a:p>
            <a:endParaRPr lang="en-US"/>
          </a:p>
        </p:txBody>
      </p:sp>
      <p:sp>
        <p:nvSpPr>
          <p:cNvPr id="285849" name="Freeform 153"/>
          <p:cNvSpPr>
            <a:spLocks/>
          </p:cNvSpPr>
          <p:nvPr/>
        </p:nvSpPr>
        <p:spPr bwMode="auto">
          <a:xfrm>
            <a:off x="7138988" y="3690938"/>
            <a:ext cx="620712" cy="174625"/>
          </a:xfrm>
          <a:custGeom>
            <a:avLst/>
            <a:gdLst/>
            <a:ahLst/>
            <a:cxnLst>
              <a:cxn ang="0">
                <a:pos x="0" y="110"/>
              </a:cxn>
              <a:cxn ang="0">
                <a:pos x="92" y="0"/>
              </a:cxn>
              <a:cxn ang="0">
                <a:pos x="230" y="0"/>
              </a:cxn>
              <a:cxn ang="0">
                <a:pos x="138" y="110"/>
              </a:cxn>
              <a:cxn ang="0">
                <a:pos x="0" y="110"/>
              </a:cxn>
            </a:cxnLst>
            <a:rect l="0" t="0" r="r" b="b"/>
            <a:pathLst>
              <a:path w="230" h="110">
                <a:moveTo>
                  <a:pt x="0" y="110"/>
                </a:moveTo>
                <a:lnTo>
                  <a:pt x="92" y="0"/>
                </a:lnTo>
                <a:lnTo>
                  <a:pt x="230" y="0"/>
                </a:lnTo>
                <a:lnTo>
                  <a:pt x="138" y="110"/>
                </a:lnTo>
                <a:lnTo>
                  <a:pt x="0" y="110"/>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50" name="Freeform 154"/>
          <p:cNvSpPr>
            <a:spLocks/>
          </p:cNvSpPr>
          <p:nvPr/>
        </p:nvSpPr>
        <p:spPr bwMode="auto">
          <a:xfrm>
            <a:off x="5768975" y="38655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9525">
            <a:noFill/>
            <a:round/>
            <a:headEnd/>
            <a:tailEnd/>
          </a:ln>
        </p:spPr>
        <p:txBody>
          <a:bodyPr/>
          <a:lstStyle/>
          <a:p>
            <a:endParaRPr lang="en-US"/>
          </a:p>
        </p:txBody>
      </p:sp>
      <p:sp>
        <p:nvSpPr>
          <p:cNvPr id="285851" name="Freeform 155"/>
          <p:cNvSpPr>
            <a:spLocks/>
          </p:cNvSpPr>
          <p:nvPr/>
        </p:nvSpPr>
        <p:spPr bwMode="auto">
          <a:xfrm>
            <a:off x="5768975" y="38655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52" name="Freeform 156"/>
          <p:cNvSpPr>
            <a:spLocks/>
          </p:cNvSpPr>
          <p:nvPr/>
        </p:nvSpPr>
        <p:spPr bwMode="auto">
          <a:xfrm>
            <a:off x="6142038" y="3865563"/>
            <a:ext cx="623887" cy="173037"/>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solidFill>
            <a:srgbClr val="FFCC00"/>
          </a:solidFill>
          <a:ln w="9525">
            <a:noFill/>
            <a:round/>
            <a:headEnd/>
            <a:tailEnd/>
          </a:ln>
        </p:spPr>
        <p:txBody>
          <a:bodyPr/>
          <a:lstStyle/>
          <a:p>
            <a:endParaRPr lang="en-US"/>
          </a:p>
        </p:txBody>
      </p:sp>
      <p:sp>
        <p:nvSpPr>
          <p:cNvPr id="285853" name="Freeform 157"/>
          <p:cNvSpPr>
            <a:spLocks/>
          </p:cNvSpPr>
          <p:nvPr/>
        </p:nvSpPr>
        <p:spPr bwMode="auto">
          <a:xfrm>
            <a:off x="6142038" y="3865563"/>
            <a:ext cx="623887" cy="173037"/>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54" name="Freeform 158"/>
          <p:cNvSpPr>
            <a:spLocks/>
          </p:cNvSpPr>
          <p:nvPr/>
        </p:nvSpPr>
        <p:spPr bwMode="auto">
          <a:xfrm>
            <a:off x="6515100" y="3865563"/>
            <a:ext cx="623888" cy="173037"/>
          </a:xfrm>
          <a:custGeom>
            <a:avLst/>
            <a:gdLst/>
            <a:ahLst/>
            <a:cxnLst>
              <a:cxn ang="0">
                <a:pos x="0" y="109"/>
              </a:cxn>
              <a:cxn ang="0">
                <a:pos x="93" y="0"/>
              </a:cxn>
              <a:cxn ang="0">
                <a:pos x="231" y="0"/>
              </a:cxn>
              <a:cxn ang="0">
                <a:pos x="138" y="109"/>
              </a:cxn>
              <a:cxn ang="0">
                <a:pos x="0" y="109"/>
              </a:cxn>
            </a:cxnLst>
            <a:rect l="0" t="0" r="r" b="b"/>
            <a:pathLst>
              <a:path w="231" h="109">
                <a:moveTo>
                  <a:pt x="0" y="109"/>
                </a:moveTo>
                <a:lnTo>
                  <a:pt x="93" y="0"/>
                </a:lnTo>
                <a:lnTo>
                  <a:pt x="231" y="0"/>
                </a:lnTo>
                <a:lnTo>
                  <a:pt x="138" y="109"/>
                </a:lnTo>
                <a:lnTo>
                  <a:pt x="0" y="109"/>
                </a:lnTo>
                <a:close/>
              </a:path>
            </a:pathLst>
          </a:custGeom>
          <a:solidFill>
            <a:srgbClr val="FFCC00"/>
          </a:solidFill>
          <a:ln w="9525">
            <a:noFill/>
            <a:round/>
            <a:headEnd/>
            <a:tailEnd/>
          </a:ln>
        </p:spPr>
        <p:txBody>
          <a:bodyPr/>
          <a:lstStyle/>
          <a:p>
            <a:endParaRPr lang="en-US"/>
          </a:p>
        </p:txBody>
      </p:sp>
      <p:sp>
        <p:nvSpPr>
          <p:cNvPr id="285855" name="Freeform 159"/>
          <p:cNvSpPr>
            <a:spLocks/>
          </p:cNvSpPr>
          <p:nvPr/>
        </p:nvSpPr>
        <p:spPr bwMode="auto">
          <a:xfrm>
            <a:off x="6515100" y="3865563"/>
            <a:ext cx="623888" cy="173037"/>
          </a:xfrm>
          <a:custGeom>
            <a:avLst/>
            <a:gdLst/>
            <a:ahLst/>
            <a:cxnLst>
              <a:cxn ang="0">
                <a:pos x="0" y="109"/>
              </a:cxn>
              <a:cxn ang="0">
                <a:pos x="93" y="0"/>
              </a:cxn>
              <a:cxn ang="0">
                <a:pos x="231" y="0"/>
              </a:cxn>
              <a:cxn ang="0">
                <a:pos x="138" y="109"/>
              </a:cxn>
              <a:cxn ang="0">
                <a:pos x="0" y="109"/>
              </a:cxn>
            </a:cxnLst>
            <a:rect l="0" t="0" r="r" b="b"/>
            <a:pathLst>
              <a:path w="231" h="109">
                <a:moveTo>
                  <a:pt x="0" y="109"/>
                </a:moveTo>
                <a:lnTo>
                  <a:pt x="93" y="0"/>
                </a:lnTo>
                <a:lnTo>
                  <a:pt x="231" y="0"/>
                </a:lnTo>
                <a:lnTo>
                  <a:pt x="138"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56" name="Freeform 160"/>
          <p:cNvSpPr>
            <a:spLocks/>
          </p:cNvSpPr>
          <p:nvPr/>
        </p:nvSpPr>
        <p:spPr bwMode="auto">
          <a:xfrm>
            <a:off x="6888163" y="3865563"/>
            <a:ext cx="623887" cy="173037"/>
          </a:xfrm>
          <a:custGeom>
            <a:avLst/>
            <a:gdLst/>
            <a:ahLst/>
            <a:cxnLst>
              <a:cxn ang="0">
                <a:pos x="0" y="109"/>
              </a:cxn>
              <a:cxn ang="0">
                <a:pos x="93" y="0"/>
              </a:cxn>
              <a:cxn ang="0">
                <a:pos x="231" y="0"/>
              </a:cxn>
              <a:cxn ang="0">
                <a:pos x="139" y="109"/>
              </a:cxn>
              <a:cxn ang="0">
                <a:pos x="0" y="109"/>
              </a:cxn>
            </a:cxnLst>
            <a:rect l="0" t="0" r="r" b="b"/>
            <a:pathLst>
              <a:path w="231" h="109">
                <a:moveTo>
                  <a:pt x="0" y="109"/>
                </a:moveTo>
                <a:lnTo>
                  <a:pt x="93" y="0"/>
                </a:lnTo>
                <a:lnTo>
                  <a:pt x="231" y="0"/>
                </a:lnTo>
                <a:lnTo>
                  <a:pt x="139" y="109"/>
                </a:lnTo>
                <a:lnTo>
                  <a:pt x="0" y="109"/>
                </a:lnTo>
                <a:close/>
              </a:path>
            </a:pathLst>
          </a:custGeom>
          <a:solidFill>
            <a:srgbClr val="FFCC00"/>
          </a:solidFill>
          <a:ln w="9525">
            <a:noFill/>
            <a:round/>
            <a:headEnd/>
            <a:tailEnd/>
          </a:ln>
        </p:spPr>
        <p:txBody>
          <a:bodyPr/>
          <a:lstStyle/>
          <a:p>
            <a:endParaRPr lang="en-US"/>
          </a:p>
        </p:txBody>
      </p:sp>
      <p:sp>
        <p:nvSpPr>
          <p:cNvPr id="285857" name="Freeform 161"/>
          <p:cNvSpPr>
            <a:spLocks/>
          </p:cNvSpPr>
          <p:nvPr/>
        </p:nvSpPr>
        <p:spPr bwMode="auto">
          <a:xfrm>
            <a:off x="6888163" y="3865563"/>
            <a:ext cx="623887" cy="173037"/>
          </a:xfrm>
          <a:custGeom>
            <a:avLst/>
            <a:gdLst/>
            <a:ahLst/>
            <a:cxnLst>
              <a:cxn ang="0">
                <a:pos x="0" y="109"/>
              </a:cxn>
              <a:cxn ang="0">
                <a:pos x="93" y="0"/>
              </a:cxn>
              <a:cxn ang="0">
                <a:pos x="231" y="0"/>
              </a:cxn>
              <a:cxn ang="0">
                <a:pos x="139" y="109"/>
              </a:cxn>
              <a:cxn ang="0">
                <a:pos x="0" y="109"/>
              </a:cxn>
            </a:cxnLst>
            <a:rect l="0" t="0" r="r" b="b"/>
            <a:pathLst>
              <a:path w="231" h="109">
                <a:moveTo>
                  <a:pt x="0" y="109"/>
                </a:moveTo>
                <a:lnTo>
                  <a:pt x="93" y="0"/>
                </a:lnTo>
                <a:lnTo>
                  <a:pt x="231" y="0"/>
                </a:lnTo>
                <a:lnTo>
                  <a:pt x="139"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58" name="Freeform 162"/>
          <p:cNvSpPr>
            <a:spLocks/>
          </p:cNvSpPr>
          <p:nvPr/>
        </p:nvSpPr>
        <p:spPr bwMode="auto">
          <a:xfrm>
            <a:off x="5519738" y="4038600"/>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9525">
            <a:noFill/>
            <a:round/>
            <a:headEnd/>
            <a:tailEnd/>
          </a:ln>
        </p:spPr>
        <p:txBody>
          <a:bodyPr/>
          <a:lstStyle/>
          <a:p>
            <a:endParaRPr lang="en-US"/>
          </a:p>
        </p:txBody>
      </p:sp>
      <p:sp>
        <p:nvSpPr>
          <p:cNvPr id="285859" name="Freeform 163"/>
          <p:cNvSpPr>
            <a:spLocks/>
          </p:cNvSpPr>
          <p:nvPr/>
        </p:nvSpPr>
        <p:spPr bwMode="auto">
          <a:xfrm>
            <a:off x="5519738" y="4038600"/>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60" name="Freeform 164"/>
          <p:cNvSpPr>
            <a:spLocks/>
          </p:cNvSpPr>
          <p:nvPr/>
        </p:nvSpPr>
        <p:spPr bwMode="auto">
          <a:xfrm>
            <a:off x="5892800" y="4038600"/>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9525">
            <a:noFill/>
            <a:round/>
            <a:headEnd/>
            <a:tailEnd/>
          </a:ln>
        </p:spPr>
        <p:txBody>
          <a:bodyPr/>
          <a:lstStyle/>
          <a:p>
            <a:endParaRPr lang="en-US"/>
          </a:p>
        </p:txBody>
      </p:sp>
      <p:sp>
        <p:nvSpPr>
          <p:cNvPr id="285861" name="Freeform 165"/>
          <p:cNvSpPr>
            <a:spLocks/>
          </p:cNvSpPr>
          <p:nvPr/>
        </p:nvSpPr>
        <p:spPr bwMode="auto">
          <a:xfrm>
            <a:off x="5892800" y="4038600"/>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62" name="Freeform 166"/>
          <p:cNvSpPr>
            <a:spLocks/>
          </p:cNvSpPr>
          <p:nvPr/>
        </p:nvSpPr>
        <p:spPr bwMode="auto">
          <a:xfrm>
            <a:off x="6265863" y="4038600"/>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9525">
            <a:noFill/>
            <a:round/>
            <a:headEnd/>
            <a:tailEnd/>
          </a:ln>
        </p:spPr>
        <p:txBody>
          <a:bodyPr/>
          <a:lstStyle/>
          <a:p>
            <a:endParaRPr lang="en-US"/>
          </a:p>
        </p:txBody>
      </p:sp>
      <p:sp>
        <p:nvSpPr>
          <p:cNvPr id="285863" name="Freeform 167"/>
          <p:cNvSpPr>
            <a:spLocks/>
          </p:cNvSpPr>
          <p:nvPr/>
        </p:nvSpPr>
        <p:spPr bwMode="auto">
          <a:xfrm>
            <a:off x="6265863" y="4038600"/>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64" name="Freeform 168"/>
          <p:cNvSpPr>
            <a:spLocks/>
          </p:cNvSpPr>
          <p:nvPr/>
        </p:nvSpPr>
        <p:spPr bwMode="auto">
          <a:xfrm>
            <a:off x="6638925" y="4038600"/>
            <a:ext cx="623888" cy="173038"/>
          </a:xfrm>
          <a:custGeom>
            <a:avLst/>
            <a:gdLst/>
            <a:ahLst/>
            <a:cxnLst>
              <a:cxn ang="0">
                <a:pos x="0" y="109"/>
              </a:cxn>
              <a:cxn ang="0">
                <a:pos x="92" y="0"/>
              </a:cxn>
              <a:cxn ang="0">
                <a:pos x="231" y="0"/>
              </a:cxn>
              <a:cxn ang="0">
                <a:pos x="139" y="109"/>
              </a:cxn>
              <a:cxn ang="0">
                <a:pos x="0" y="109"/>
              </a:cxn>
            </a:cxnLst>
            <a:rect l="0" t="0" r="r" b="b"/>
            <a:pathLst>
              <a:path w="231" h="109">
                <a:moveTo>
                  <a:pt x="0" y="109"/>
                </a:moveTo>
                <a:lnTo>
                  <a:pt x="92" y="0"/>
                </a:lnTo>
                <a:lnTo>
                  <a:pt x="231" y="0"/>
                </a:lnTo>
                <a:lnTo>
                  <a:pt x="139" y="109"/>
                </a:lnTo>
                <a:lnTo>
                  <a:pt x="0" y="109"/>
                </a:lnTo>
                <a:close/>
              </a:path>
            </a:pathLst>
          </a:custGeom>
          <a:solidFill>
            <a:srgbClr val="FFCC00"/>
          </a:solidFill>
          <a:ln w="9525">
            <a:noFill/>
            <a:round/>
            <a:headEnd/>
            <a:tailEnd/>
          </a:ln>
        </p:spPr>
        <p:txBody>
          <a:bodyPr/>
          <a:lstStyle/>
          <a:p>
            <a:endParaRPr lang="en-US"/>
          </a:p>
        </p:txBody>
      </p:sp>
      <p:sp>
        <p:nvSpPr>
          <p:cNvPr id="285865" name="Freeform 169"/>
          <p:cNvSpPr>
            <a:spLocks/>
          </p:cNvSpPr>
          <p:nvPr/>
        </p:nvSpPr>
        <p:spPr bwMode="auto">
          <a:xfrm>
            <a:off x="6638925" y="4038600"/>
            <a:ext cx="623888" cy="173038"/>
          </a:xfrm>
          <a:custGeom>
            <a:avLst/>
            <a:gdLst/>
            <a:ahLst/>
            <a:cxnLst>
              <a:cxn ang="0">
                <a:pos x="0" y="109"/>
              </a:cxn>
              <a:cxn ang="0">
                <a:pos x="92" y="0"/>
              </a:cxn>
              <a:cxn ang="0">
                <a:pos x="231" y="0"/>
              </a:cxn>
              <a:cxn ang="0">
                <a:pos x="139" y="109"/>
              </a:cxn>
              <a:cxn ang="0">
                <a:pos x="0" y="109"/>
              </a:cxn>
            </a:cxnLst>
            <a:rect l="0" t="0" r="r" b="b"/>
            <a:pathLst>
              <a:path w="231" h="109">
                <a:moveTo>
                  <a:pt x="0" y="109"/>
                </a:moveTo>
                <a:lnTo>
                  <a:pt x="92" y="0"/>
                </a:lnTo>
                <a:lnTo>
                  <a:pt x="231" y="0"/>
                </a:lnTo>
                <a:lnTo>
                  <a:pt x="139"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66" name="Freeform 170"/>
          <p:cNvSpPr>
            <a:spLocks/>
          </p:cNvSpPr>
          <p:nvPr/>
        </p:nvSpPr>
        <p:spPr bwMode="auto">
          <a:xfrm>
            <a:off x="5272088" y="4211638"/>
            <a:ext cx="620712"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9525">
            <a:noFill/>
            <a:round/>
            <a:headEnd/>
            <a:tailEnd/>
          </a:ln>
        </p:spPr>
        <p:txBody>
          <a:bodyPr/>
          <a:lstStyle/>
          <a:p>
            <a:endParaRPr lang="en-US"/>
          </a:p>
        </p:txBody>
      </p:sp>
      <p:sp>
        <p:nvSpPr>
          <p:cNvPr id="285867" name="Freeform 171"/>
          <p:cNvSpPr>
            <a:spLocks/>
          </p:cNvSpPr>
          <p:nvPr/>
        </p:nvSpPr>
        <p:spPr bwMode="auto">
          <a:xfrm>
            <a:off x="5272088" y="4211638"/>
            <a:ext cx="620712"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68" name="Freeform 172"/>
          <p:cNvSpPr>
            <a:spLocks/>
          </p:cNvSpPr>
          <p:nvPr/>
        </p:nvSpPr>
        <p:spPr bwMode="auto">
          <a:xfrm>
            <a:off x="5645150" y="4211638"/>
            <a:ext cx="620713"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9525">
            <a:noFill/>
            <a:round/>
            <a:headEnd/>
            <a:tailEnd/>
          </a:ln>
        </p:spPr>
        <p:txBody>
          <a:bodyPr/>
          <a:lstStyle/>
          <a:p>
            <a:endParaRPr lang="en-US"/>
          </a:p>
        </p:txBody>
      </p:sp>
      <p:sp>
        <p:nvSpPr>
          <p:cNvPr id="285869" name="Freeform 173"/>
          <p:cNvSpPr>
            <a:spLocks/>
          </p:cNvSpPr>
          <p:nvPr/>
        </p:nvSpPr>
        <p:spPr bwMode="auto">
          <a:xfrm>
            <a:off x="5645150" y="4211638"/>
            <a:ext cx="620713"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70" name="Freeform 174"/>
          <p:cNvSpPr>
            <a:spLocks/>
          </p:cNvSpPr>
          <p:nvPr/>
        </p:nvSpPr>
        <p:spPr bwMode="auto">
          <a:xfrm>
            <a:off x="6018213" y="4211638"/>
            <a:ext cx="620712"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9525">
            <a:noFill/>
            <a:round/>
            <a:headEnd/>
            <a:tailEnd/>
          </a:ln>
        </p:spPr>
        <p:txBody>
          <a:bodyPr/>
          <a:lstStyle/>
          <a:p>
            <a:endParaRPr lang="en-US"/>
          </a:p>
        </p:txBody>
      </p:sp>
      <p:sp>
        <p:nvSpPr>
          <p:cNvPr id="285871" name="Freeform 175"/>
          <p:cNvSpPr>
            <a:spLocks/>
          </p:cNvSpPr>
          <p:nvPr/>
        </p:nvSpPr>
        <p:spPr bwMode="auto">
          <a:xfrm>
            <a:off x="6018213" y="4211638"/>
            <a:ext cx="620712"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72" name="Freeform 176"/>
          <p:cNvSpPr>
            <a:spLocks/>
          </p:cNvSpPr>
          <p:nvPr/>
        </p:nvSpPr>
        <p:spPr bwMode="auto">
          <a:xfrm>
            <a:off x="6391275" y="4211638"/>
            <a:ext cx="623888" cy="173037"/>
          </a:xfrm>
          <a:custGeom>
            <a:avLst/>
            <a:gdLst/>
            <a:ahLst/>
            <a:cxnLst>
              <a:cxn ang="0">
                <a:pos x="0" y="109"/>
              </a:cxn>
              <a:cxn ang="0">
                <a:pos x="92" y="0"/>
              </a:cxn>
              <a:cxn ang="0">
                <a:pos x="231" y="0"/>
              </a:cxn>
              <a:cxn ang="0">
                <a:pos x="139" y="109"/>
              </a:cxn>
              <a:cxn ang="0">
                <a:pos x="0" y="109"/>
              </a:cxn>
            </a:cxnLst>
            <a:rect l="0" t="0" r="r" b="b"/>
            <a:pathLst>
              <a:path w="231" h="109">
                <a:moveTo>
                  <a:pt x="0" y="109"/>
                </a:moveTo>
                <a:lnTo>
                  <a:pt x="92" y="0"/>
                </a:lnTo>
                <a:lnTo>
                  <a:pt x="231" y="0"/>
                </a:lnTo>
                <a:lnTo>
                  <a:pt x="139" y="109"/>
                </a:lnTo>
                <a:lnTo>
                  <a:pt x="0" y="109"/>
                </a:lnTo>
                <a:close/>
              </a:path>
            </a:pathLst>
          </a:custGeom>
          <a:solidFill>
            <a:srgbClr val="FFCC00"/>
          </a:solidFill>
          <a:ln w="9525">
            <a:noFill/>
            <a:round/>
            <a:headEnd/>
            <a:tailEnd/>
          </a:ln>
        </p:spPr>
        <p:txBody>
          <a:bodyPr/>
          <a:lstStyle/>
          <a:p>
            <a:endParaRPr lang="en-US"/>
          </a:p>
        </p:txBody>
      </p:sp>
      <p:sp>
        <p:nvSpPr>
          <p:cNvPr id="285873" name="Freeform 177"/>
          <p:cNvSpPr>
            <a:spLocks/>
          </p:cNvSpPr>
          <p:nvPr/>
        </p:nvSpPr>
        <p:spPr bwMode="auto">
          <a:xfrm>
            <a:off x="6391275" y="4211638"/>
            <a:ext cx="623888" cy="173037"/>
          </a:xfrm>
          <a:custGeom>
            <a:avLst/>
            <a:gdLst/>
            <a:ahLst/>
            <a:cxnLst>
              <a:cxn ang="0">
                <a:pos x="0" y="109"/>
              </a:cxn>
              <a:cxn ang="0">
                <a:pos x="92" y="0"/>
              </a:cxn>
              <a:cxn ang="0">
                <a:pos x="231" y="0"/>
              </a:cxn>
              <a:cxn ang="0">
                <a:pos x="139" y="109"/>
              </a:cxn>
              <a:cxn ang="0">
                <a:pos x="0" y="109"/>
              </a:cxn>
            </a:cxnLst>
            <a:rect l="0" t="0" r="r" b="b"/>
            <a:pathLst>
              <a:path w="231" h="109">
                <a:moveTo>
                  <a:pt x="0" y="109"/>
                </a:moveTo>
                <a:lnTo>
                  <a:pt x="92" y="0"/>
                </a:lnTo>
                <a:lnTo>
                  <a:pt x="231" y="0"/>
                </a:lnTo>
                <a:lnTo>
                  <a:pt x="139" y="109"/>
                </a:lnTo>
                <a:lnTo>
                  <a:pt x="0" y="109"/>
                </a:lnTo>
                <a:close/>
              </a:path>
            </a:pathLst>
          </a:custGeom>
          <a:solidFill>
            <a:srgbClr val="FFCC00"/>
          </a:solidFill>
          <a:ln w="1588" cap="rnd">
            <a:solidFill>
              <a:srgbClr val="000000"/>
            </a:solidFill>
            <a:prstDash val="solid"/>
            <a:round/>
            <a:headEnd/>
            <a:tailEnd/>
          </a:ln>
        </p:spPr>
        <p:txBody>
          <a:bodyPr/>
          <a:lstStyle/>
          <a:p>
            <a:endParaRPr lang="en-US"/>
          </a:p>
        </p:txBody>
      </p:sp>
      <p:sp>
        <p:nvSpPr>
          <p:cNvPr id="285874" name="Freeform 178"/>
          <p:cNvSpPr>
            <a:spLocks/>
          </p:cNvSpPr>
          <p:nvPr/>
        </p:nvSpPr>
        <p:spPr bwMode="auto">
          <a:xfrm>
            <a:off x="6142038" y="2911475"/>
            <a:ext cx="623887" cy="173038"/>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solidFill>
            <a:srgbClr val="FFCC00"/>
          </a:solidFill>
          <a:ln w="9525">
            <a:noFill/>
            <a:round/>
            <a:headEnd/>
            <a:tailEnd/>
          </a:ln>
        </p:spPr>
        <p:txBody>
          <a:bodyPr/>
          <a:lstStyle/>
          <a:p>
            <a:endParaRPr lang="en-US"/>
          </a:p>
        </p:txBody>
      </p:sp>
      <p:sp>
        <p:nvSpPr>
          <p:cNvPr id="285875" name="Freeform 179"/>
          <p:cNvSpPr>
            <a:spLocks/>
          </p:cNvSpPr>
          <p:nvPr/>
        </p:nvSpPr>
        <p:spPr bwMode="auto">
          <a:xfrm>
            <a:off x="6142038" y="2911475"/>
            <a:ext cx="623887" cy="173038"/>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noFill/>
          <a:ln w="1588" cap="rnd">
            <a:solidFill>
              <a:srgbClr val="000000"/>
            </a:solidFill>
            <a:prstDash val="solid"/>
            <a:round/>
            <a:headEnd/>
            <a:tailEnd/>
          </a:ln>
        </p:spPr>
        <p:txBody>
          <a:bodyPr/>
          <a:lstStyle/>
          <a:p>
            <a:endParaRPr lang="en-US"/>
          </a:p>
        </p:txBody>
      </p:sp>
      <p:sp>
        <p:nvSpPr>
          <p:cNvPr id="285876" name="Freeform 180"/>
          <p:cNvSpPr>
            <a:spLocks/>
          </p:cNvSpPr>
          <p:nvPr/>
        </p:nvSpPr>
        <p:spPr bwMode="auto">
          <a:xfrm>
            <a:off x="6515100" y="2911475"/>
            <a:ext cx="623888" cy="173038"/>
          </a:xfrm>
          <a:custGeom>
            <a:avLst/>
            <a:gdLst/>
            <a:ahLst/>
            <a:cxnLst>
              <a:cxn ang="0">
                <a:pos x="0" y="109"/>
              </a:cxn>
              <a:cxn ang="0">
                <a:pos x="93" y="0"/>
              </a:cxn>
              <a:cxn ang="0">
                <a:pos x="231" y="0"/>
              </a:cxn>
              <a:cxn ang="0">
                <a:pos x="138" y="109"/>
              </a:cxn>
              <a:cxn ang="0">
                <a:pos x="0" y="109"/>
              </a:cxn>
            </a:cxnLst>
            <a:rect l="0" t="0" r="r" b="b"/>
            <a:pathLst>
              <a:path w="231" h="109">
                <a:moveTo>
                  <a:pt x="0" y="109"/>
                </a:moveTo>
                <a:lnTo>
                  <a:pt x="93" y="0"/>
                </a:lnTo>
                <a:lnTo>
                  <a:pt x="231" y="0"/>
                </a:lnTo>
                <a:lnTo>
                  <a:pt x="138" y="109"/>
                </a:lnTo>
                <a:lnTo>
                  <a:pt x="0" y="109"/>
                </a:lnTo>
                <a:close/>
              </a:path>
            </a:pathLst>
          </a:custGeom>
          <a:solidFill>
            <a:srgbClr val="FFCC00"/>
          </a:solidFill>
          <a:ln w="9525">
            <a:noFill/>
            <a:round/>
            <a:headEnd/>
            <a:tailEnd/>
          </a:ln>
        </p:spPr>
        <p:txBody>
          <a:bodyPr/>
          <a:lstStyle/>
          <a:p>
            <a:endParaRPr lang="en-US"/>
          </a:p>
        </p:txBody>
      </p:sp>
      <p:sp>
        <p:nvSpPr>
          <p:cNvPr id="285877" name="Freeform 181"/>
          <p:cNvSpPr>
            <a:spLocks/>
          </p:cNvSpPr>
          <p:nvPr/>
        </p:nvSpPr>
        <p:spPr bwMode="auto">
          <a:xfrm>
            <a:off x="6515100" y="2911475"/>
            <a:ext cx="623888" cy="173038"/>
          </a:xfrm>
          <a:custGeom>
            <a:avLst/>
            <a:gdLst/>
            <a:ahLst/>
            <a:cxnLst>
              <a:cxn ang="0">
                <a:pos x="0" y="109"/>
              </a:cxn>
              <a:cxn ang="0">
                <a:pos x="93" y="0"/>
              </a:cxn>
              <a:cxn ang="0">
                <a:pos x="231" y="0"/>
              </a:cxn>
              <a:cxn ang="0">
                <a:pos x="138" y="109"/>
              </a:cxn>
              <a:cxn ang="0">
                <a:pos x="0" y="109"/>
              </a:cxn>
            </a:cxnLst>
            <a:rect l="0" t="0" r="r" b="b"/>
            <a:pathLst>
              <a:path w="231" h="109">
                <a:moveTo>
                  <a:pt x="0" y="109"/>
                </a:moveTo>
                <a:lnTo>
                  <a:pt x="93" y="0"/>
                </a:lnTo>
                <a:lnTo>
                  <a:pt x="231" y="0"/>
                </a:lnTo>
                <a:lnTo>
                  <a:pt x="138" y="109"/>
                </a:lnTo>
                <a:lnTo>
                  <a:pt x="0" y="109"/>
                </a:lnTo>
                <a:close/>
              </a:path>
            </a:pathLst>
          </a:custGeom>
          <a:noFill/>
          <a:ln w="1588" cap="rnd">
            <a:solidFill>
              <a:srgbClr val="000000"/>
            </a:solidFill>
            <a:prstDash val="solid"/>
            <a:round/>
            <a:headEnd/>
            <a:tailEnd/>
          </a:ln>
        </p:spPr>
        <p:txBody>
          <a:bodyPr/>
          <a:lstStyle/>
          <a:p>
            <a:endParaRPr lang="en-US"/>
          </a:p>
        </p:txBody>
      </p:sp>
      <p:sp>
        <p:nvSpPr>
          <p:cNvPr id="285878" name="Freeform 182"/>
          <p:cNvSpPr>
            <a:spLocks/>
          </p:cNvSpPr>
          <p:nvPr/>
        </p:nvSpPr>
        <p:spPr bwMode="auto">
          <a:xfrm>
            <a:off x="5892800" y="308451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9525">
            <a:noFill/>
            <a:round/>
            <a:headEnd/>
            <a:tailEnd/>
          </a:ln>
        </p:spPr>
        <p:txBody>
          <a:bodyPr/>
          <a:lstStyle/>
          <a:p>
            <a:endParaRPr lang="en-US"/>
          </a:p>
        </p:txBody>
      </p:sp>
      <p:sp>
        <p:nvSpPr>
          <p:cNvPr id="285879" name="Freeform 183"/>
          <p:cNvSpPr>
            <a:spLocks/>
          </p:cNvSpPr>
          <p:nvPr/>
        </p:nvSpPr>
        <p:spPr bwMode="auto">
          <a:xfrm>
            <a:off x="5892800" y="308451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noFill/>
          <a:ln w="1588" cap="rnd">
            <a:solidFill>
              <a:srgbClr val="000000"/>
            </a:solidFill>
            <a:prstDash val="solid"/>
            <a:round/>
            <a:headEnd/>
            <a:tailEnd/>
          </a:ln>
        </p:spPr>
        <p:txBody>
          <a:bodyPr/>
          <a:lstStyle/>
          <a:p>
            <a:endParaRPr lang="en-US"/>
          </a:p>
        </p:txBody>
      </p:sp>
      <p:sp>
        <p:nvSpPr>
          <p:cNvPr id="285880" name="Freeform 184"/>
          <p:cNvSpPr>
            <a:spLocks/>
          </p:cNvSpPr>
          <p:nvPr/>
        </p:nvSpPr>
        <p:spPr bwMode="auto">
          <a:xfrm>
            <a:off x="6265863" y="308451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9525">
            <a:noFill/>
            <a:round/>
            <a:headEnd/>
            <a:tailEnd/>
          </a:ln>
        </p:spPr>
        <p:txBody>
          <a:bodyPr/>
          <a:lstStyle/>
          <a:p>
            <a:endParaRPr lang="en-US"/>
          </a:p>
        </p:txBody>
      </p:sp>
      <p:sp>
        <p:nvSpPr>
          <p:cNvPr id="285881" name="Freeform 185"/>
          <p:cNvSpPr>
            <a:spLocks/>
          </p:cNvSpPr>
          <p:nvPr/>
        </p:nvSpPr>
        <p:spPr bwMode="auto">
          <a:xfrm>
            <a:off x="6265863" y="308451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noFill/>
          <a:ln w="1588" cap="rnd">
            <a:solidFill>
              <a:srgbClr val="000000"/>
            </a:solidFill>
            <a:prstDash val="solid"/>
            <a:round/>
            <a:headEnd/>
            <a:tailEnd/>
          </a:ln>
        </p:spPr>
        <p:txBody>
          <a:bodyPr/>
          <a:lstStyle/>
          <a:p>
            <a:endParaRPr lang="en-US"/>
          </a:p>
        </p:txBody>
      </p:sp>
      <p:sp>
        <p:nvSpPr>
          <p:cNvPr id="285882" name="Freeform 186"/>
          <p:cNvSpPr>
            <a:spLocks/>
          </p:cNvSpPr>
          <p:nvPr/>
        </p:nvSpPr>
        <p:spPr bwMode="auto">
          <a:xfrm>
            <a:off x="6173788" y="2520950"/>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FFFF"/>
          </a:solidFill>
          <a:ln w="9525">
            <a:noFill/>
            <a:round/>
            <a:headEnd/>
            <a:tailEnd/>
          </a:ln>
        </p:spPr>
        <p:txBody>
          <a:bodyPr/>
          <a:lstStyle/>
          <a:p>
            <a:endParaRPr lang="en-US"/>
          </a:p>
        </p:txBody>
      </p:sp>
      <p:sp>
        <p:nvSpPr>
          <p:cNvPr id="285883" name="Freeform 187"/>
          <p:cNvSpPr>
            <a:spLocks/>
          </p:cNvSpPr>
          <p:nvPr/>
        </p:nvSpPr>
        <p:spPr bwMode="auto">
          <a:xfrm>
            <a:off x="6173788" y="2520950"/>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FFCC00"/>
          </a:solidFill>
          <a:ln w="8001" cap="rnd">
            <a:solidFill>
              <a:srgbClr val="000000"/>
            </a:solidFill>
            <a:prstDash val="solid"/>
            <a:round/>
            <a:headEnd/>
            <a:tailEnd/>
          </a:ln>
        </p:spPr>
        <p:txBody>
          <a:bodyPr/>
          <a:lstStyle/>
          <a:p>
            <a:endParaRPr lang="en-US"/>
          </a:p>
        </p:txBody>
      </p:sp>
      <p:sp>
        <p:nvSpPr>
          <p:cNvPr id="285884" name="Freeform 188"/>
          <p:cNvSpPr>
            <a:spLocks noEditPoints="1"/>
          </p:cNvSpPr>
          <p:nvPr/>
        </p:nvSpPr>
        <p:spPr bwMode="auto">
          <a:xfrm>
            <a:off x="4127500" y="2093913"/>
            <a:ext cx="2370138" cy="4289425"/>
          </a:xfrm>
          <a:custGeom>
            <a:avLst/>
            <a:gdLst/>
            <a:ahLst/>
            <a:cxnLst>
              <a:cxn ang="0">
                <a:pos x="4288" y="4"/>
              </a:cxn>
              <a:cxn ang="0">
                <a:pos x="4104" y="256"/>
              </a:cxn>
              <a:cxn ang="0">
                <a:pos x="4066" y="318"/>
              </a:cxn>
              <a:cxn ang="0">
                <a:pos x="4065" y="307"/>
              </a:cxn>
              <a:cxn ang="0">
                <a:pos x="3868" y="549"/>
              </a:cxn>
              <a:cxn ang="0">
                <a:pos x="3764" y="711"/>
              </a:cxn>
              <a:cxn ang="0">
                <a:pos x="3832" y="622"/>
              </a:cxn>
              <a:cxn ang="0">
                <a:pos x="3702" y="764"/>
              </a:cxn>
              <a:cxn ang="0">
                <a:pos x="3518" y="1016"/>
              </a:cxn>
              <a:cxn ang="0">
                <a:pos x="3481" y="1078"/>
              </a:cxn>
              <a:cxn ang="0">
                <a:pos x="3479" y="1067"/>
              </a:cxn>
              <a:cxn ang="0">
                <a:pos x="3282" y="1309"/>
              </a:cxn>
              <a:cxn ang="0">
                <a:pos x="3178" y="1471"/>
              </a:cxn>
              <a:cxn ang="0">
                <a:pos x="3246" y="1383"/>
              </a:cxn>
              <a:cxn ang="0">
                <a:pos x="3116" y="1525"/>
              </a:cxn>
              <a:cxn ang="0">
                <a:pos x="2932" y="1777"/>
              </a:cxn>
              <a:cxn ang="0">
                <a:pos x="2895" y="1839"/>
              </a:cxn>
              <a:cxn ang="0">
                <a:pos x="2893" y="1828"/>
              </a:cxn>
              <a:cxn ang="0">
                <a:pos x="2697" y="2070"/>
              </a:cxn>
              <a:cxn ang="0">
                <a:pos x="2592" y="2232"/>
              </a:cxn>
              <a:cxn ang="0">
                <a:pos x="2661" y="2143"/>
              </a:cxn>
              <a:cxn ang="0">
                <a:pos x="2531" y="2286"/>
              </a:cxn>
              <a:cxn ang="0">
                <a:pos x="2347" y="2538"/>
              </a:cxn>
              <a:cxn ang="0">
                <a:pos x="2309" y="2600"/>
              </a:cxn>
              <a:cxn ang="0">
                <a:pos x="2308" y="2588"/>
              </a:cxn>
              <a:cxn ang="0">
                <a:pos x="2111" y="2831"/>
              </a:cxn>
              <a:cxn ang="0">
                <a:pos x="2006" y="2993"/>
              </a:cxn>
              <a:cxn ang="0">
                <a:pos x="2075" y="2904"/>
              </a:cxn>
              <a:cxn ang="0">
                <a:pos x="1945" y="3046"/>
              </a:cxn>
              <a:cxn ang="0">
                <a:pos x="1761" y="3298"/>
              </a:cxn>
              <a:cxn ang="0">
                <a:pos x="1723" y="3360"/>
              </a:cxn>
              <a:cxn ang="0">
                <a:pos x="1722" y="3349"/>
              </a:cxn>
              <a:cxn ang="0">
                <a:pos x="1525" y="3591"/>
              </a:cxn>
              <a:cxn ang="0">
                <a:pos x="1421" y="3753"/>
              </a:cxn>
              <a:cxn ang="0">
                <a:pos x="1489" y="3664"/>
              </a:cxn>
              <a:cxn ang="0">
                <a:pos x="1359" y="3807"/>
              </a:cxn>
              <a:cxn ang="0">
                <a:pos x="1175" y="4059"/>
              </a:cxn>
              <a:cxn ang="0">
                <a:pos x="1138" y="4121"/>
              </a:cxn>
              <a:cxn ang="0">
                <a:pos x="1136" y="4110"/>
              </a:cxn>
              <a:cxn ang="0">
                <a:pos x="939" y="4352"/>
              </a:cxn>
              <a:cxn ang="0">
                <a:pos x="835" y="4514"/>
              </a:cxn>
              <a:cxn ang="0">
                <a:pos x="903" y="4425"/>
              </a:cxn>
              <a:cxn ang="0">
                <a:pos x="774" y="4567"/>
              </a:cxn>
              <a:cxn ang="0">
                <a:pos x="589" y="4819"/>
              </a:cxn>
              <a:cxn ang="0">
                <a:pos x="552" y="4881"/>
              </a:cxn>
              <a:cxn ang="0">
                <a:pos x="550" y="4870"/>
              </a:cxn>
              <a:cxn ang="0">
                <a:pos x="354" y="5112"/>
              </a:cxn>
              <a:cxn ang="0">
                <a:pos x="249" y="5274"/>
              </a:cxn>
              <a:cxn ang="0">
                <a:pos x="318" y="5186"/>
              </a:cxn>
              <a:cxn ang="0">
                <a:pos x="188" y="5328"/>
              </a:cxn>
              <a:cxn ang="0">
                <a:pos x="4" y="5580"/>
              </a:cxn>
            </a:cxnLst>
            <a:rect l="0" t="0" r="r" b="b"/>
            <a:pathLst>
              <a:path w="4303" h="5583">
                <a:moveTo>
                  <a:pt x="4301" y="14"/>
                </a:moveTo>
                <a:lnTo>
                  <a:pt x="4232" y="102"/>
                </a:lnTo>
                <a:cubicBezTo>
                  <a:pt x="4230" y="106"/>
                  <a:pt x="4225" y="106"/>
                  <a:pt x="4221" y="104"/>
                </a:cubicBezTo>
                <a:cubicBezTo>
                  <a:pt x="4218" y="101"/>
                  <a:pt x="4217" y="96"/>
                  <a:pt x="4220" y="92"/>
                </a:cubicBezTo>
                <a:lnTo>
                  <a:pt x="4288" y="4"/>
                </a:lnTo>
                <a:cubicBezTo>
                  <a:pt x="4291" y="0"/>
                  <a:pt x="4296" y="0"/>
                  <a:pt x="4299" y="2"/>
                </a:cubicBezTo>
                <a:cubicBezTo>
                  <a:pt x="4303" y="5"/>
                  <a:pt x="4303" y="10"/>
                  <a:pt x="4301" y="14"/>
                </a:cubicBezTo>
                <a:close/>
                <a:moveTo>
                  <a:pt x="4184" y="166"/>
                </a:moveTo>
                <a:lnTo>
                  <a:pt x="4115" y="254"/>
                </a:lnTo>
                <a:cubicBezTo>
                  <a:pt x="4112" y="258"/>
                  <a:pt x="4107" y="259"/>
                  <a:pt x="4104" y="256"/>
                </a:cubicBezTo>
                <a:cubicBezTo>
                  <a:pt x="4100" y="253"/>
                  <a:pt x="4100" y="248"/>
                  <a:pt x="4102" y="245"/>
                </a:cubicBezTo>
                <a:lnTo>
                  <a:pt x="4171" y="156"/>
                </a:lnTo>
                <a:cubicBezTo>
                  <a:pt x="4174" y="152"/>
                  <a:pt x="4179" y="152"/>
                  <a:pt x="4182" y="154"/>
                </a:cubicBezTo>
                <a:cubicBezTo>
                  <a:pt x="4186" y="157"/>
                  <a:pt x="4186" y="162"/>
                  <a:pt x="4184" y="166"/>
                </a:cubicBezTo>
                <a:close/>
                <a:moveTo>
                  <a:pt x="4066" y="318"/>
                </a:moveTo>
                <a:lnTo>
                  <a:pt x="3998" y="406"/>
                </a:lnTo>
                <a:cubicBezTo>
                  <a:pt x="3995" y="410"/>
                  <a:pt x="3990" y="411"/>
                  <a:pt x="3987" y="408"/>
                </a:cubicBezTo>
                <a:cubicBezTo>
                  <a:pt x="3983" y="405"/>
                  <a:pt x="3983" y="400"/>
                  <a:pt x="3985" y="397"/>
                </a:cubicBezTo>
                <a:lnTo>
                  <a:pt x="4054" y="308"/>
                </a:lnTo>
                <a:cubicBezTo>
                  <a:pt x="4056" y="304"/>
                  <a:pt x="4061" y="304"/>
                  <a:pt x="4065" y="307"/>
                </a:cubicBezTo>
                <a:cubicBezTo>
                  <a:pt x="4068" y="309"/>
                  <a:pt x="4069" y="314"/>
                  <a:pt x="4066" y="318"/>
                </a:cubicBezTo>
                <a:close/>
                <a:moveTo>
                  <a:pt x="3949" y="470"/>
                </a:moveTo>
                <a:lnTo>
                  <a:pt x="3881" y="559"/>
                </a:lnTo>
                <a:cubicBezTo>
                  <a:pt x="3878" y="562"/>
                  <a:pt x="3873" y="563"/>
                  <a:pt x="3870" y="560"/>
                </a:cubicBezTo>
                <a:cubicBezTo>
                  <a:pt x="3866" y="557"/>
                  <a:pt x="3865" y="552"/>
                  <a:pt x="3868" y="549"/>
                </a:cubicBezTo>
                <a:lnTo>
                  <a:pt x="3937" y="460"/>
                </a:lnTo>
                <a:cubicBezTo>
                  <a:pt x="3939" y="457"/>
                  <a:pt x="3944" y="456"/>
                  <a:pt x="3948" y="459"/>
                </a:cubicBezTo>
                <a:cubicBezTo>
                  <a:pt x="3951" y="461"/>
                  <a:pt x="3952" y="466"/>
                  <a:pt x="3949" y="470"/>
                </a:cubicBezTo>
                <a:close/>
                <a:moveTo>
                  <a:pt x="3832" y="622"/>
                </a:moveTo>
                <a:lnTo>
                  <a:pt x="3764" y="711"/>
                </a:lnTo>
                <a:cubicBezTo>
                  <a:pt x="3761" y="714"/>
                  <a:pt x="3756" y="715"/>
                  <a:pt x="3753" y="712"/>
                </a:cubicBezTo>
                <a:cubicBezTo>
                  <a:pt x="3749" y="709"/>
                  <a:pt x="3748" y="704"/>
                  <a:pt x="3751" y="701"/>
                </a:cubicBezTo>
                <a:lnTo>
                  <a:pt x="3819" y="612"/>
                </a:lnTo>
                <a:cubicBezTo>
                  <a:pt x="3822" y="609"/>
                  <a:pt x="3827" y="608"/>
                  <a:pt x="3831" y="611"/>
                </a:cubicBezTo>
                <a:cubicBezTo>
                  <a:pt x="3834" y="613"/>
                  <a:pt x="3835" y="618"/>
                  <a:pt x="3832" y="622"/>
                </a:cubicBezTo>
                <a:close/>
                <a:moveTo>
                  <a:pt x="3715" y="774"/>
                </a:moveTo>
                <a:lnTo>
                  <a:pt x="3647" y="863"/>
                </a:lnTo>
                <a:cubicBezTo>
                  <a:pt x="3644" y="866"/>
                  <a:pt x="3639" y="867"/>
                  <a:pt x="3635" y="864"/>
                </a:cubicBezTo>
                <a:cubicBezTo>
                  <a:pt x="3632" y="862"/>
                  <a:pt x="3631" y="857"/>
                  <a:pt x="3634" y="853"/>
                </a:cubicBezTo>
                <a:lnTo>
                  <a:pt x="3702" y="764"/>
                </a:lnTo>
                <a:cubicBezTo>
                  <a:pt x="3705" y="761"/>
                  <a:pt x="3710" y="760"/>
                  <a:pt x="3713" y="763"/>
                </a:cubicBezTo>
                <a:cubicBezTo>
                  <a:pt x="3717" y="766"/>
                  <a:pt x="3718" y="771"/>
                  <a:pt x="3715" y="774"/>
                </a:cubicBezTo>
                <a:close/>
                <a:moveTo>
                  <a:pt x="3598" y="926"/>
                </a:moveTo>
                <a:lnTo>
                  <a:pt x="3529" y="1015"/>
                </a:lnTo>
                <a:cubicBezTo>
                  <a:pt x="3527" y="1018"/>
                  <a:pt x="3522" y="1019"/>
                  <a:pt x="3518" y="1016"/>
                </a:cubicBezTo>
                <a:cubicBezTo>
                  <a:pt x="3515" y="1014"/>
                  <a:pt x="3514" y="1009"/>
                  <a:pt x="3517" y="1005"/>
                </a:cubicBezTo>
                <a:lnTo>
                  <a:pt x="3585" y="916"/>
                </a:lnTo>
                <a:cubicBezTo>
                  <a:pt x="3588" y="913"/>
                  <a:pt x="3593" y="912"/>
                  <a:pt x="3596" y="915"/>
                </a:cubicBezTo>
                <a:cubicBezTo>
                  <a:pt x="3600" y="918"/>
                  <a:pt x="3600" y="923"/>
                  <a:pt x="3598" y="926"/>
                </a:cubicBezTo>
                <a:close/>
                <a:moveTo>
                  <a:pt x="3481" y="1078"/>
                </a:moveTo>
                <a:lnTo>
                  <a:pt x="3412" y="1167"/>
                </a:lnTo>
                <a:cubicBezTo>
                  <a:pt x="3410" y="1171"/>
                  <a:pt x="3405" y="1171"/>
                  <a:pt x="3401" y="1169"/>
                </a:cubicBezTo>
                <a:cubicBezTo>
                  <a:pt x="3398" y="1166"/>
                  <a:pt x="3397" y="1161"/>
                  <a:pt x="3400" y="1157"/>
                </a:cubicBezTo>
                <a:lnTo>
                  <a:pt x="3468" y="1069"/>
                </a:lnTo>
                <a:cubicBezTo>
                  <a:pt x="3471" y="1065"/>
                  <a:pt x="3476" y="1064"/>
                  <a:pt x="3479" y="1067"/>
                </a:cubicBezTo>
                <a:cubicBezTo>
                  <a:pt x="3483" y="1070"/>
                  <a:pt x="3483" y="1075"/>
                  <a:pt x="3481" y="1078"/>
                </a:cubicBezTo>
                <a:close/>
                <a:moveTo>
                  <a:pt x="3363" y="1230"/>
                </a:moveTo>
                <a:lnTo>
                  <a:pt x="3295" y="1319"/>
                </a:lnTo>
                <a:cubicBezTo>
                  <a:pt x="3292" y="1323"/>
                  <a:pt x="3287" y="1323"/>
                  <a:pt x="3284" y="1321"/>
                </a:cubicBezTo>
                <a:cubicBezTo>
                  <a:pt x="3280" y="1318"/>
                  <a:pt x="3280" y="1313"/>
                  <a:pt x="3282" y="1309"/>
                </a:cubicBezTo>
                <a:lnTo>
                  <a:pt x="3351" y="1221"/>
                </a:lnTo>
                <a:cubicBezTo>
                  <a:pt x="3353" y="1217"/>
                  <a:pt x="3359" y="1217"/>
                  <a:pt x="3362" y="1219"/>
                </a:cubicBezTo>
                <a:cubicBezTo>
                  <a:pt x="3366" y="1222"/>
                  <a:pt x="3366" y="1227"/>
                  <a:pt x="3363" y="1230"/>
                </a:cubicBezTo>
                <a:close/>
                <a:moveTo>
                  <a:pt x="3246" y="1383"/>
                </a:moveTo>
                <a:lnTo>
                  <a:pt x="3178" y="1471"/>
                </a:lnTo>
                <a:cubicBezTo>
                  <a:pt x="3175" y="1475"/>
                  <a:pt x="3170" y="1475"/>
                  <a:pt x="3167" y="1473"/>
                </a:cubicBezTo>
                <a:cubicBezTo>
                  <a:pt x="3163" y="1470"/>
                  <a:pt x="3163" y="1465"/>
                  <a:pt x="3165" y="1462"/>
                </a:cubicBezTo>
                <a:lnTo>
                  <a:pt x="3234" y="1373"/>
                </a:lnTo>
                <a:cubicBezTo>
                  <a:pt x="3236" y="1369"/>
                  <a:pt x="3241" y="1369"/>
                  <a:pt x="3245" y="1371"/>
                </a:cubicBezTo>
                <a:cubicBezTo>
                  <a:pt x="3248" y="1374"/>
                  <a:pt x="3249" y="1379"/>
                  <a:pt x="3246" y="1383"/>
                </a:cubicBezTo>
                <a:close/>
                <a:moveTo>
                  <a:pt x="3129" y="1535"/>
                </a:moveTo>
                <a:lnTo>
                  <a:pt x="3061" y="1623"/>
                </a:lnTo>
                <a:cubicBezTo>
                  <a:pt x="3058" y="1627"/>
                  <a:pt x="3053" y="1628"/>
                  <a:pt x="3050" y="1625"/>
                </a:cubicBezTo>
                <a:cubicBezTo>
                  <a:pt x="3046" y="1622"/>
                  <a:pt x="3045" y="1617"/>
                  <a:pt x="3048" y="1614"/>
                </a:cubicBezTo>
                <a:lnTo>
                  <a:pt x="3116" y="1525"/>
                </a:lnTo>
                <a:cubicBezTo>
                  <a:pt x="3119" y="1521"/>
                  <a:pt x="3124" y="1521"/>
                  <a:pt x="3128" y="1523"/>
                </a:cubicBezTo>
                <a:cubicBezTo>
                  <a:pt x="3131" y="1526"/>
                  <a:pt x="3132" y="1531"/>
                  <a:pt x="3129" y="1535"/>
                </a:cubicBezTo>
                <a:close/>
                <a:moveTo>
                  <a:pt x="3012" y="1687"/>
                </a:moveTo>
                <a:lnTo>
                  <a:pt x="2944" y="1776"/>
                </a:lnTo>
                <a:cubicBezTo>
                  <a:pt x="2941" y="1779"/>
                  <a:pt x="2936" y="1780"/>
                  <a:pt x="2932" y="1777"/>
                </a:cubicBezTo>
                <a:cubicBezTo>
                  <a:pt x="2929" y="1774"/>
                  <a:pt x="2928" y="1769"/>
                  <a:pt x="2931" y="1766"/>
                </a:cubicBezTo>
                <a:lnTo>
                  <a:pt x="2999" y="1677"/>
                </a:lnTo>
                <a:cubicBezTo>
                  <a:pt x="3002" y="1674"/>
                  <a:pt x="3007" y="1673"/>
                  <a:pt x="3011" y="1676"/>
                </a:cubicBezTo>
                <a:cubicBezTo>
                  <a:pt x="3014" y="1678"/>
                  <a:pt x="3015" y="1683"/>
                  <a:pt x="3012" y="1687"/>
                </a:cubicBezTo>
                <a:close/>
                <a:moveTo>
                  <a:pt x="2895" y="1839"/>
                </a:moveTo>
                <a:lnTo>
                  <a:pt x="2827" y="1928"/>
                </a:lnTo>
                <a:cubicBezTo>
                  <a:pt x="2824" y="1931"/>
                  <a:pt x="2819" y="1932"/>
                  <a:pt x="2815" y="1929"/>
                </a:cubicBezTo>
                <a:cubicBezTo>
                  <a:pt x="2812" y="1926"/>
                  <a:pt x="2811" y="1921"/>
                  <a:pt x="2814" y="1918"/>
                </a:cubicBezTo>
                <a:lnTo>
                  <a:pt x="2882" y="1829"/>
                </a:lnTo>
                <a:cubicBezTo>
                  <a:pt x="2885" y="1826"/>
                  <a:pt x="2890" y="1825"/>
                  <a:pt x="2893" y="1828"/>
                </a:cubicBezTo>
                <a:cubicBezTo>
                  <a:pt x="2897" y="1830"/>
                  <a:pt x="2898" y="1835"/>
                  <a:pt x="2895" y="1839"/>
                </a:cubicBezTo>
                <a:close/>
                <a:moveTo>
                  <a:pt x="2778" y="1991"/>
                </a:moveTo>
                <a:lnTo>
                  <a:pt x="2709" y="2080"/>
                </a:lnTo>
                <a:cubicBezTo>
                  <a:pt x="2707" y="2083"/>
                  <a:pt x="2702" y="2084"/>
                  <a:pt x="2698" y="2081"/>
                </a:cubicBezTo>
                <a:cubicBezTo>
                  <a:pt x="2695" y="2079"/>
                  <a:pt x="2694" y="2074"/>
                  <a:pt x="2697" y="2070"/>
                </a:cubicBezTo>
                <a:lnTo>
                  <a:pt x="2765" y="1981"/>
                </a:lnTo>
                <a:cubicBezTo>
                  <a:pt x="2768" y="1978"/>
                  <a:pt x="2773" y="1977"/>
                  <a:pt x="2776" y="1980"/>
                </a:cubicBezTo>
                <a:cubicBezTo>
                  <a:pt x="2780" y="1983"/>
                  <a:pt x="2780" y="1988"/>
                  <a:pt x="2778" y="1991"/>
                </a:cubicBezTo>
                <a:close/>
                <a:moveTo>
                  <a:pt x="2661" y="2143"/>
                </a:moveTo>
                <a:lnTo>
                  <a:pt x="2592" y="2232"/>
                </a:lnTo>
                <a:cubicBezTo>
                  <a:pt x="2590" y="2235"/>
                  <a:pt x="2585" y="2236"/>
                  <a:pt x="2581" y="2233"/>
                </a:cubicBezTo>
                <a:cubicBezTo>
                  <a:pt x="2578" y="2231"/>
                  <a:pt x="2577" y="2226"/>
                  <a:pt x="2580" y="2222"/>
                </a:cubicBezTo>
                <a:lnTo>
                  <a:pt x="2648" y="2133"/>
                </a:lnTo>
                <a:cubicBezTo>
                  <a:pt x="2651" y="2130"/>
                  <a:pt x="2656" y="2129"/>
                  <a:pt x="2659" y="2132"/>
                </a:cubicBezTo>
                <a:cubicBezTo>
                  <a:pt x="2663" y="2135"/>
                  <a:pt x="2663" y="2140"/>
                  <a:pt x="2661" y="2143"/>
                </a:cubicBezTo>
                <a:close/>
                <a:moveTo>
                  <a:pt x="2543" y="2295"/>
                </a:moveTo>
                <a:lnTo>
                  <a:pt x="2475" y="2384"/>
                </a:lnTo>
                <a:cubicBezTo>
                  <a:pt x="2472" y="2388"/>
                  <a:pt x="2467" y="2388"/>
                  <a:pt x="2464" y="2385"/>
                </a:cubicBezTo>
                <a:cubicBezTo>
                  <a:pt x="2460" y="2383"/>
                  <a:pt x="2460" y="2378"/>
                  <a:pt x="2462" y="2374"/>
                </a:cubicBezTo>
                <a:lnTo>
                  <a:pt x="2531" y="2286"/>
                </a:lnTo>
                <a:cubicBezTo>
                  <a:pt x="2533" y="2282"/>
                  <a:pt x="2538" y="2281"/>
                  <a:pt x="2542" y="2284"/>
                </a:cubicBezTo>
                <a:cubicBezTo>
                  <a:pt x="2545" y="2287"/>
                  <a:pt x="2546" y="2292"/>
                  <a:pt x="2543" y="2295"/>
                </a:cubicBezTo>
                <a:close/>
                <a:moveTo>
                  <a:pt x="2426" y="2447"/>
                </a:moveTo>
                <a:lnTo>
                  <a:pt x="2358" y="2536"/>
                </a:lnTo>
                <a:cubicBezTo>
                  <a:pt x="2355" y="2540"/>
                  <a:pt x="2350" y="2540"/>
                  <a:pt x="2347" y="2538"/>
                </a:cubicBezTo>
                <a:cubicBezTo>
                  <a:pt x="2343" y="2535"/>
                  <a:pt x="2343" y="2530"/>
                  <a:pt x="2345" y="2526"/>
                </a:cubicBezTo>
                <a:lnTo>
                  <a:pt x="2414" y="2438"/>
                </a:lnTo>
                <a:cubicBezTo>
                  <a:pt x="2416" y="2434"/>
                  <a:pt x="2421" y="2434"/>
                  <a:pt x="2425" y="2436"/>
                </a:cubicBezTo>
                <a:cubicBezTo>
                  <a:pt x="2428" y="2439"/>
                  <a:pt x="2429" y="2444"/>
                  <a:pt x="2426" y="2447"/>
                </a:cubicBezTo>
                <a:close/>
                <a:moveTo>
                  <a:pt x="2309" y="2600"/>
                </a:moveTo>
                <a:lnTo>
                  <a:pt x="2241" y="2688"/>
                </a:lnTo>
                <a:cubicBezTo>
                  <a:pt x="2238" y="2692"/>
                  <a:pt x="2233" y="2692"/>
                  <a:pt x="2230" y="2690"/>
                </a:cubicBezTo>
                <a:cubicBezTo>
                  <a:pt x="2226" y="2687"/>
                  <a:pt x="2225" y="2682"/>
                  <a:pt x="2228" y="2679"/>
                </a:cubicBezTo>
                <a:lnTo>
                  <a:pt x="2296" y="2590"/>
                </a:lnTo>
                <a:cubicBezTo>
                  <a:pt x="2299" y="2586"/>
                  <a:pt x="2304" y="2586"/>
                  <a:pt x="2308" y="2588"/>
                </a:cubicBezTo>
                <a:cubicBezTo>
                  <a:pt x="2311" y="2591"/>
                  <a:pt x="2312" y="2596"/>
                  <a:pt x="2309" y="2600"/>
                </a:cubicBezTo>
                <a:close/>
                <a:moveTo>
                  <a:pt x="2192" y="2752"/>
                </a:moveTo>
                <a:lnTo>
                  <a:pt x="2124" y="2840"/>
                </a:lnTo>
                <a:cubicBezTo>
                  <a:pt x="2121" y="2844"/>
                  <a:pt x="2116" y="2845"/>
                  <a:pt x="2112" y="2842"/>
                </a:cubicBezTo>
                <a:cubicBezTo>
                  <a:pt x="2109" y="2839"/>
                  <a:pt x="2108" y="2834"/>
                  <a:pt x="2111" y="2831"/>
                </a:cubicBezTo>
                <a:lnTo>
                  <a:pt x="2179" y="2742"/>
                </a:lnTo>
                <a:cubicBezTo>
                  <a:pt x="2182" y="2738"/>
                  <a:pt x="2187" y="2738"/>
                  <a:pt x="2191" y="2740"/>
                </a:cubicBezTo>
                <a:cubicBezTo>
                  <a:pt x="2194" y="2743"/>
                  <a:pt x="2195" y="2748"/>
                  <a:pt x="2192" y="2752"/>
                </a:cubicBezTo>
                <a:close/>
                <a:moveTo>
                  <a:pt x="2075" y="2904"/>
                </a:moveTo>
                <a:lnTo>
                  <a:pt x="2006" y="2993"/>
                </a:lnTo>
                <a:cubicBezTo>
                  <a:pt x="2004" y="2996"/>
                  <a:pt x="1999" y="2997"/>
                  <a:pt x="1995" y="2994"/>
                </a:cubicBezTo>
                <a:cubicBezTo>
                  <a:pt x="1992" y="2991"/>
                  <a:pt x="1991" y="2986"/>
                  <a:pt x="1994" y="2983"/>
                </a:cubicBezTo>
                <a:lnTo>
                  <a:pt x="2062" y="2894"/>
                </a:lnTo>
                <a:cubicBezTo>
                  <a:pt x="2065" y="2891"/>
                  <a:pt x="2070" y="2890"/>
                  <a:pt x="2073" y="2893"/>
                </a:cubicBezTo>
                <a:cubicBezTo>
                  <a:pt x="2077" y="2895"/>
                  <a:pt x="2078" y="2900"/>
                  <a:pt x="2075" y="2904"/>
                </a:cubicBezTo>
                <a:close/>
                <a:moveTo>
                  <a:pt x="1958" y="3056"/>
                </a:moveTo>
                <a:lnTo>
                  <a:pt x="1889" y="3145"/>
                </a:lnTo>
                <a:cubicBezTo>
                  <a:pt x="1887" y="3148"/>
                  <a:pt x="1882" y="3149"/>
                  <a:pt x="1878" y="3146"/>
                </a:cubicBezTo>
                <a:cubicBezTo>
                  <a:pt x="1875" y="3143"/>
                  <a:pt x="1874" y="3138"/>
                  <a:pt x="1877" y="3135"/>
                </a:cubicBezTo>
                <a:lnTo>
                  <a:pt x="1945" y="3046"/>
                </a:lnTo>
                <a:cubicBezTo>
                  <a:pt x="1948" y="3043"/>
                  <a:pt x="1953" y="3042"/>
                  <a:pt x="1956" y="3045"/>
                </a:cubicBezTo>
                <a:cubicBezTo>
                  <a:pt x="1960" y="3047"/>
                  <a:pt x="1960" y="3052"/>
                  <a:pt x="1958" y="3056"/>
                </a:cubicBezTo>
                <a:close/>
                <a:moveTo>
                  <a:pt x="1841" y="3208"/>
                </a:moveTo>
                <a:lnTo>
                  <a:pt x="1772" y="3297"/>
                </a:lnTo>
                <a:cubicBezTo>
                  <a:pt x="1769" y="3300"/>
                  <a:pt x="1764" y="3301"/>
                  <a:pt x="1761" y="3298"/>
                </a:cubicBezTo>
                <a:cubicBezTo>
                  <a:pt x="1757" y="3296"/>
                  <a:pt x="1757" y="3290"/>
                  <a:pt x="1760" y="3287"/>
                </a:cubicBezTo>
                <a:lnTo>
                  <a:pt x="1828" y="3198"/>
                </a:lnTo>
                <a:cubicBezTo>
                  <a:pt x="1831" y="3195"/>
                  <a:pt x="1836" y="3194"/>
                  <a:pt x="1839" y="3197"/>
                </a:cubicBezTo>
                <a:cubicBezTo>
                  <a:pt x="1843" y="3199"/>
                  <a:pt x="1843" y="3205"/>
                  <a:pt x="1841" y="3208"/>
                </a:cubicBezTo>
                <a:close/>
                <a:moveTo>
                  <a:pt x="1723" y="3360"/>
                </a:moveTo>
                <a:lnTo>
                  <a:pt x="1655" y="3449"/>
                </a:lnTo>
                <a:cubicBezTo>
                  <a:pt x="1652" y="3452"/>
                  <a:pt x="1647" y="3453"/>
                  <a:pt x="1644" y="3450"/>
                </a:cubicBezTo>
                <a:cubicBezTo>
                  <a:pt x="1640" y="3448"/>
                  <a:pt x="1640" y="3443"/>
                  <a:pt x="1642" y="3439"/>
                </a:cubicBezTo>
                <a:lnTo>
                  <a:pt x="1711" y="3350"/>
                </a:lnTo>
                <a:cubicBezTo>
                  <a:pt x="1713" y="3347"/>
                  <a:pt x="1718" y="3346"/>
                  <a:pt x="1722" y="3349"/>
                </a:cubicBezTo>
                <a:cubicBezTo>
                  <a:pt x="1725" y="3352"/>
                  <a:pt x="1726" y="3357"/>
                  <a:pt x="1723" y="3360"/>
                </a:cubicBezTo>
                <a:close/>
                <a:moveTo>
                  <a:pt x="1606" y="3512"/>
                </a:moveTo>
                <a:lnTo>
                  <a:pt x="1538" y="3601"/>
                </a:lnTo>
                <a:cubicBezTo>
                  <a:pt x="1535" y="3604"/>
                  <a:pt x="1530" y="3605"/>
                  <a:pt x="1527" y="3602"/>
                </a:cubicBezTo>
                <a:cubicBezTo>
                  <a:pt x="1523" y="3600"/>
                  <a:pt x="1523" y="3595"/>
                  <a:pt x="1525" y="3591"/>
                </a:cubicBezTo>
                <a:lnTo>
                  <a:pt x="1594" y="3502"/>
                </a:lnTo>
                <a:cubicBezTo>
                  <a:pt x="1596" y="3499"/>
                  <a:pt x="1601" y="3498"/>
                  <a:pt x="1605" y="3501"/>
                </a:cubicBezTo>
                <a:cubicBezTo>
                  <a:pt x="1608" y="3504"/>
                  <a:pt x="1609" y="3509"/>
                  <a:pt x="1606" y="3512"/>
                </a:cubicBezTo>
                <a:close/>
                <a:moveTo>
                  <a:pt x="1489" y="3664"/>
                </a:moveTo>
                <a:lnTo>
                  <a:pt x="1421" y="3753"/>
                </a:lnTo>
                <a:cubicBezTo>
                  <a:pt x="1418" y="3757"/>
                  <a:pt x="1413" y="3757"/>
                  <a:pt x="1410" y="3755"/>
                </a:cubicBezTo>
                <a:cubicBezTo>
                  <a:pt x="1406" y="3752"/>
                  <a:pt x="1405" y="3747"/>
                  <a:pt x="1408" y="3743"/>
                </a:cubicBezTo>
                <a:lnTo>
                  <a:pt x="1476" y="3655"/>
                </a:lnTo>
                <a:cubicBezTo>
                  <a:pt x="1479" y="3651"/>
                  <a:pt x="1484" y="3650"/>
                  <a:pt x="1488" y="3653"/>
                </a:cubicBezTo>
                <a:cubicBezTo>
                  <a:pt x="1491" y="3656"/>
                  <a:pt x="1492" y="3661"/>
                  <a:pt x="1489" y="3664"/>
                </a:cubicBezTo>
                <a:close/>
                <a:moveTo>
                  <a:pt x="1372" y="3816"/>
                </a:moveTo>
                <a:lnTo>
                  <a:pt x="1304" y="3905"/>
                </a:lnTo>
                <a:cubicBezTo>
                  <a:pt x="1301" y="3909"/>
                  <a:pt x="1296" y="3909"/>
                  <a:pt x="1292" y="3907"/>
                </a:cubicBezTo>
                <a:cubicBezTo>
                  <a:pt x="1289" y="3904"/>
                  <a:pt x="1288" y="3899"/>
                  <a:pt x="1291" y="3895"/>
                </a:cubicBezTo>
                <a:lnTo>
                  <a:pt x="1359" y="3807"/>
                </a:lnTo>
                <a:cubicBezTo>
                  <a:pt x="1362" y="3803"/>
                  <a:pt x="1367" y="3803"/>
                  <a:pt x="1370" y="3805"/>
                </a:cubicBezTo>
                <a:cubicBezTo>
                  <a:pt x="1374" y="3808"/>
                  <a:pt x="1375" y="3813"/>
                  <a:pt x="1372" y="3816"/>
                </a:cubicBezTo>
                <a:close/>
                <a:moveTo>
                  <a:pt x="1255" y="3969"/>
                </a:moveTo>
                <a:lnTo>
                  <a:pt x="1186" y="4057"/>
                </a:lnTo>
                <a:cubicBezTo>
                  <a:pt x="1184" y="4061"/>
                  <a:pt x="1179" y="4062"/>
                  <a:pt x="1175" y="4059"/>
                </a:cubicBezTo>
                <a:cubicBezTo>
                  <a:pt x="1172" y="4056"/>
                  <a:pt x="1171" y="4051"/>
                  <a:pt x="1174" y="4048"/>
                </a:cubicBezTo>
                <a:lnTo>
                  <a:pt x="1242" y="3959"/>
                </a:lnTo>
                <a:cubicBezTo>
                  <a:pt x="1245" y="3955"/>
                  <a:pt x="1250" y="3955"/>
                  <a:pt x="1253" y="3957"/>
                </a:cubicBezTo>
                <a:cubicBezTo>
                  <a:pt x="1257" y="3960"/>
                  <a:pt x="1257" y="3965"/>
                  <a:pt x="1255" y="3969"/>
                </a:cubicBezTo>
                <a:close/>
                <a:moveTo>
                  <a:pt x="1138" y="4121"/>
                </a:moveTo>
                <a:lnTo>
                  <a:pt x="1069" y="4209"/>
                </a:lnTo>
                <a:cubicBezTo>
                  <a:pt x="1067" y="4213"/>
                  <a:pt x="1062" y="4214"/>
                  <a:pt x="1058" y="4211"/>
                </a:cubicBezTo>
                <a:cubicBezTo>
                  <a:pt x="1055" y="4208"/>
                  <a:pt x="1054" y="4203"/>
                  <a:pt x="1057" y="4200"/>
                </a:cubicBezTo>
                <a:lnTo>
                  <a:pt x="1125" y="4111"/>
                </a:lnTo>
                <a:cubicBezTo>
                  <a:pt x="1128" y="4107"/>
                  <a:pt x="1133" y="4107"/>
                  <a:pt x="1136" y="4110"/>
                </a:cubicBezTo>
                <a:cubicBezTo>
                  <a:pt x="1140" y="4112"/>
                  <a:pt x="1140" y="4117"/>
                  <a:pt x="1138" y="4121"/>
                </a:cubicBezTo>
                <a:close/>
                <a:moveTo>
                  <a:pt x="1020" y="4273"/>
                </a:moveTo>
                <a:lnTo>
                  <a:pt x="952" y="4362"/>
                </a:lnTo>
                <a:cubicBezTo>
                  <a:pt x="949" y="4365"/>
                  <a:pt x="944" y="4366"/>
                  <a:pt x="941" y="4363"/>
                </a:cubicBezTo>
                <a:cubicBezTo>
                  <a:pt x="937" y="4360"/>
                  <a:pt x="937" y="4355"/>
                  <a:pt x="939" y="4352"/>
                </a:cubicBezTo>
                <a:lnTo>
                  <a:pt x="1008" y="4263"/>
                </a:lnTo>
                <a:cubicBezTo>
                  <a:pt x="1011" y="4260"/>
                  <a:pt x="1016" y="4259"/>
                  <a:pt x="1019" y="4262"/>
                </a:cubicBezTo>
                <a:cubicBezTo>
                  <a:pt x="1023" y="4264"/>
                  <a:pt x="1023" y="4269"/>
                  <a:pt x="1020" y="4273"/>
                </a:cubicBezTo>
                <a:close/>
                <a:moveTo>
                  <a:pt x="903" y="4425"/>
                </a:moveTo>
                <a:lnTo>
                  <a:pt x="835" y="4514"/>
                </a:lnTo>
                <a:cubicBezTo>
                  <a:pt x="832" y="4517"/>
                  <a:pt x="827" y="4518"/>
                  <a:pt x="824" y="4515"/>
                </a:cubicBezTo>
                <a:cubicBezTo>
                  <a:pt x="820" y="4512"/>
                  <a:pt x="820" y="4507"/>
                  <a:pt x="822" y="4504"/>
                </a:cubicBezTo>
                <a:lnTo>
                  <a:pt x="891" y="4415"/>
                </a:lnTo>
                <a:cubicBezTo>
                  <a:pt x="893" y="4412"/>
                  <a:pt x="898" y="4411"/>
                  <a:pt x="902" y="4414"/>
                </a:cubicBezTo>
                <a:cubicBezTo>
                  <a:pt x="905" y="4416"/>
                  <a:pt x="906" y="4421"/>
                  <a:pt x="903" y="4425"/>
                </a:cubicBezTo>
                <a:close/>
                <a:moveTo>
                  <a:pt x="786" y="4577"/>
                </a:moveTo>
                <a:lnTo>
                  <a:pt x="718" y="4666"/>
                </a:lnTo>
                <a:cubicBezTo>
                  <a:pt x="715" y="4669"/>
                  <a:pt x="710" y="4670"/>
                  <a:pt x="707" y="4667"/>
                </a:cubicBezTo>
                <a:cubicBezTo>
                  <a:pt x="703" y="4665"/>
                  <a:pt x="702" y="4660"/>
                  <a:pt x="705" y="4656"/>
                </a:cubicBezTo>
                <a:lnTo>
                  <a:pt x="774" y="4567"/>
                </a:lnTo>
                <a:cubicBezTo>
                  <a:pt x="776" y="4564"/>
                  <a:pt x="781" y="4563"/>
                  <a:pt x="785" y="4566"/>
                </a:cubicBezTo>
                <a:cubicBezTo>
                  <a:pt x="788" y="4569"/>
                  <a:pt x="789" y="4574"/>
                  <a:pt x="786" y="4577"/>
                </a:cubicBezTo>
                <a:close/>
                <a:moveTo>
                  <a:pt x="669" y="4729"/>
                </a:moveTo>
                <a:lnTo>
                  <a:pt x="601" y="4818"/>
                </a:lnTo>
                <a:cubicBezTo>
                  <a:pt x="598" y="4821"/>
                  <a:pt x="593" y="4822"/>
                  <a:pt x="589" y="4819"/>
                </a:cubicBezTo>
                <a:cubicBezTo>
                  <a:pt x="586" y="4817"/>
                  <a:pt x="585" y="4812"/>
                  <a:pt x="588" y="4808"/>
                </a:cubicBezTo>
                <a:lnTo>
                  <a:pt x="656" y="4719"/>
                </a:lnTo>
                <a:cubicBezTo>
                  <a:pt x="659" y="4716"/>
                  <a:pt x="664" y="4715"/>
                  <a:pt x="668" y="4718"/>
                </a:cubicBezTo>
                <a:cubicBezTo>
                  <a:pt x="671" y="4721"/>
                  <a:pt x="672" y="4726"/>
                  <a:pt x="669" y="4729"/>
                </a:cubicBezTo>
                <a:close/>
                <a:moveTo>
                  <a:pt x="552" y="4881"/>
                </a:moveTo>
                <a:lnTo>
                  <a:pt x="484" y="4970"/>
                </a:lnTo>
                <a:cubicBezTo>
                  <a:pt x="481" y="4974"/>
                  <a:pt x="476" y="4974"/>
                  <a:pt x="472" y="4972"/>
                </a:cubicBezTo>
                <a:cubicBezTo>
                  <a:pt x="469" y="4969"/>
                  <a:pt x="468" y="4964"/>
                  <a:pt x="471" y="4960"/>
                </a:cubicBezTo>
                <a:lnTo>
                  <a:pt x="539" y="4872"/>
                </a:lnTo>
                <a:cubicBezTo>
                  <a:pt x="542" y="4868"/>
                  <a:pt x="547" y="4867"/>
                  <a:pt x="550" y="4870"/>
                </a:cubicBezTo>
                <a:cubicBezTo>
                  <a:pt x="554" y="4873"/>
                  <a:pt x="555" y="4878"/>
                  <a:pt x="552" y="4881"/>
                </a:cubicBezTo>
                <a:close/>
                <a:moveTo>
                  <a:pt x="435" y="5033"/>
                </a:moveTo>
                <a:lnTo>
                  <a:pt x="366" y="5122"/>
                </a:lnTo>
                <a:cubicBezTo>
                  <a:pt x="364" y="5126"/>
                  <a:pt x="359" y="5126"/>
                  <a:pt x="355" y="5124"/>
                </a:cubicBezTo>
                <a:cubicBezTo>
                  <a:pt x="352" y="5121"/>
                  <a:pt x="351" y="5116"/>
                  <a:pt x="354" y="5112"/>
                </a:cubicBezTo>
                <a:lnTo>
                  <a:pt x="422" y="5024"/>
                </a:lnTo>
                <a:cubicBezTo>
                  <a:pt x="425" y="5020"/>
                  <a:pt x="430" y="5020"/>
                  <a:pt x="433" y="5022"/>
                </a:cubicBezTo>
                <a:cubicBezTo>
                  <a:pt x="437" y="5025"/>
                  <a:pt x="437" y="5030"/>
                  <a:pt x="435" y="5033"/>
                </a:cubicBezTo>
                <a:close/>
                <a:moveTo>
                  <a:pt x="318" y="5186"/>
                </a:moveTo>
                <a:lnTo>
                  <a:pt x="249" y="5274"/>
                </a:lnTo>
                <a:cubicBezTo>
                  <a:pt x="247" y="5278"/>
                  <a:pt x="242" y="5278"/>
                  <a:pt x="238" y="5276"/>
                </a:cubicBezTo>
                <a:cubicBezTo>
                  <a:pt x="235" y="5273"/>
                  <a:pt x="234" y="5268"/>
                  <a:pt x="237" y="5265"/>
                </a:cubicBezTo>
                <a:lnTo>
                  <a:pt x="305" y="5176"/>
                </a:lnTo>
                <a:cubicBezTo>
                  <a:pt x="308" y="5172"/>
                  <a:pt x="313" y="5172"/>
                  <a:pt x="316" y="5174"/>
                </a:cubicBezTo>
                <a:cubicBezTo>
                  <a:pt x="320" y="5177"/>
                  <a:pt x="320" y="5182"/>
                  <a:pt x="318" y="5186"/>
                </a:cubicBezTo>
                <a:close/>
                <a:moveTo>
                  <a:pt x="200" y="5338"/>
                </a:moveTo>
                <a:lnTo>
                  <a:pt x="132" y="5426"/>
                </a:lnTo>
                <a:cubicBezTo>
                  <a:pt x="129" y="5430"/>
                  <a:pt x="124" y="5431"/>
                  <a:pt x="121" y="5428"/>
                </a:cubicBezTo>
                <a:cubicBezTo>
                  <a:pt x="117" y="5425"/>
                  <a:pt x="117" y="5420"/>
                  <a:pt x="119" y="5417"/>
                </a:cubicBezTo>
                <a:lnTo>
                  <a:pt x="188" y="5328"/>
                </a:lnTo>
                <a:cubicBezTo>
                  <a:pt x="190" y="5324"/>
                  <a:pt x="195" y="5324"/>
                  <a:pt x="199" y="5326"/>
                </a:cubicBezTo>
                <a:cubicBezTo>
                  <a:pt x="202" y="5329"/>
                  <a:pt x="203" y="5334"/>
                  <a:pt x="200" y="5338"/>
                </a:cubicBezTo>
                <a:close/>
                <a:moveTo>
                  <a:pt x="83" y="5490"/>
                </a:moveTo>
                <a:lnTo>
                  <a:pt x="15" y="5579"/>
                </a:lnTo>
                <a:cubicBezTo>
                  <a:pt x="12" y="5582"/>
                  <a:pt x="7" y="5583"/>
                  <a:pt x="4" y="5580"/>
                </a:cubicBezTo>
                <a:cubicBezTo>
                  <a:pt x="0" y="5577"/>
                  <a:pt x="0" y="5572"/>
                  <a:pt x="2" y="5569"/>
                </a:cubicBezTo>
                <a:lnTo>
                  <a:pt x="71" y="5480"/>
                </a:lnTo>
                <a:cubicBezTo>
                  <a:pt x="73" y="5477"/>
                  <a:pt x="78" y="5476"/>
                  <a:pt x="82" y="5479"/>
                </a:cubicBezTo>
                <a:cubicBezTo>
                  <a:pt x="85" y="5481"/>
                  <a:pt x="86" y="5486"/>
                  <a:pt x="83" y="549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5885" name="Freeform 189"/>
          <p:cNvSpPr>
            <a:spLocks noEditPoints="1"/>
          </p:cNvSpPr>
          <p:nvPr/>
        </p:nvSpPr>
        <p:spPr bwMode="auto">
          <a:xfrm>
            <a:off x="6450013" y="2093913"/>
            <a:ext cx="584200" cy="4292600"/>
          </a:xfrm>
          <a:custGeom>
            <a:avLst/>
            <a:gdLst/>
            <a:ahLst/>
            <a:cxnLst>
              <a:cxn ang="0">
                <a:pos x="21" y="120"/>
              </a:cxn>
              <a:cxn ang="0">
                <a:pos x="52" y="196"/>
              </a:cxn>
              <a:cxn ang="0">
                <a:pos x="36" y="199"/>
              </a:cxn>
              <a:cxn ang="0">
                <a:pos x="108" y="495"/>
              </a:cxn>
              <a:cxn ang="0">
                <a:pos x="78" y="378"/>
              </a:cxn>
              <a:cxn ang="0">
                <a:pos x="137" y="693"/>
              </a:cxn>
              <a:cxn ang="0">
                <a:pos x="122" y="573"/>
              </a:cxn>
              <a:cxn ang="0">
                <a:pos x="163" y="875"/>
              </a:cxn>
              <a:cxn ang="0">
                <a:pos x="193" y="951"/>
              </a:cxn>
              <a:cxn ang="0">
                <a:pos x="177" y="954"/>
              </a:cxn>
              <a:cxn ang="0">
                <a:pos x="249" y="1250"/>
              </a:cxn>
              <a:cxn ang="0">
                <a:pos x="219" y="1133"/>
              </a:cxn>
              <a:cxn ang="0">
                <a:pos x="278" y="1448"/>
              </a:cxn>
              <a:cxn ang="0">
                <a:pos x="264" y="1328"/>
              </a:cxn>
              <a:cxn ang="0">
                <a:pos x="304" y="1630"/>
              </a:cxn>
              <a:cxn ang="0">
                <a:pos x="335" y="1706"/>
              </a:cxn>
              <a:cxn ang="0">
                <a:pos x="319" y="1709"/>
              </a:cxn>
              <a:cxn ang="0">
                <a:pos x="391" y="2004"/>
              </a:cxn>
              <a:cxn ang="0">
                <a:pos x="361" y="1888"/>
              </a:cxn>
              <a:cxn ang="0">
                <a:pos x="420" y="2202"/>
              </a:cxn>
              <a:cxn ang="0">
                <a:pos x="405" y="2083"/>
              </a:cxn>
              <a:cxn ang="0">
                <a:pos x="446" y="2385"/>
              </a:cxn>
              <a:cxn ang="0">
                <a:pos x="476" y="2460"/>
              </a:cxn>
              <a:cxn ang="0">
                <a:pos x="460" y="2463"/>
              </a:cxn>
              <a:cxn ang="0">
                <a:pos x="532" y="2759"/>
              </a:cxn>
              <a:cxn ang="0">
                <a:pos x="502" y="2643"/>
              </a:cxn>
              <a:cxn ang="0">
                <a:pos x="561" y="2957"/>
              </a:cxn>
              <a:cxn ang="0">
                <a:pos x="547" y="2838"/>
              </a:cxn>
              <a:cxn ang="0">
                <a:pos x="587" y="3140"/>
              </a:cxn>
              <a:cxn ang="0">
                <a:pos x="618" y="3215"/>
              </a:cxn>
              <a:cxn ang="0">
                <a:pos x="602" y="3218"/>
              </a:cxn>
              <a:cxn ang="0">
                <a:pos x="674" y="3514"/>
              </a:cxn>
              <a:cxn ang="0">
                <a:pos x="644" y="3398"/>
              </a:cxn>
              <a:cxn ang="0">
                <a:pos x="703" y="3712"/>
              </a:cxn>
              <a:cxn ang="0">
                <a:pos x="688" y="3593"/>
              </a:cxn>
              <a:cxn ang="0">
                <a:pos x="729" y="3894"/>
              </a:cxn>
              <a:cxn ang="0">
                <a:pos x="759" y="3970"/>
              </a:cxn>
              <a:cxn ang="0">
                <a:pos x="743" y="3973"/>
              </a:cxn>
              <a:cxn ang="0">
                <a:pos x="815" y="4269"/>
              </a:cxn>
              <a:cxn ang="0">
                <a:pos x="785" y="4152"/>
              </a:cxn>
              <a:cxn ang="0">
                <a:pos x="844" y="4467"/>
              </a:cxn>
              <a:cxn ang="0">
                <a:pos x="830" y="4348"/>
              </a:cxn>
              <a:cxn ang="0">
                <a:pos x="870" y="4649"/>
              </a:cxn>
              <a:cxn ang="0">
                <a:pos x="901" y="4725"/>
              </a:cxn>
              <a:cxn ang="0">
                <a:pos x="885" y="4728"/>
              </a:cxn>
              <a:cxn ang="0">
                <a:pos x="957" y="5024"/>
              </a:cxn>
              <a:cxn ang="0">
                <a:pos x="927" y="4907"/>
              </a:cxn>
              <a:cxn ang="0">
                <a:pos x="986" y="5222"/>
              </a:cxn>
              <a:cxn ang="0">
                <a:pos x="971" y="5102"/>
              </a:cxn>
              <a:cxn ang="0">
                <a:pos x="1012" y="5404"/>
              </a:cxn>
              <a:cxn ang="0">
                <a:pos x="1042" y="5480"/>
              </a:cxn>
              <a:cxn ang="0">
                <a:pos x="1026" y="5483"/>
              </a:cxn>
            </a:cxnLst>
            <a:rect l="0" t="0" r="r" b="b"/>
            <a:pathLst>
              <a:path w="1061" h="5587">
                <a:moveTo>
                  <a:pt x="16" y="7"/>
                </a:moveTo>
                <a:lnTo>
                  <a:pt x="37" y="117"/>
                </a:lnTo>
                <a:cubicBezTo>
                  <a:pt x="38" y="122"/>
                  <a:pt x="35" y="126"/>
                  <a:pt x="30" y="127"/>
                </a:cubicBezTo>
                <a:cubicBezTo>
                  <a:pt x="26" y="127"/>
                  <a:pt x="22" y="125"/>
                  <a:pt x="21" y="120"/>
                </a:cubicBezTo>
                <a:lnTo>
                  <a:pt x="0" y="10"/>
                </a:lnTo>
                <a:cubicBezTo>
                  <a:pt x="0" y="6"/>
                  <a:pt x="3" y="2"/>
                  <a:pt x="7" y="1"/>
                </a:cubicBezTo>
                <a:cubicBezTo>
                  <a:pt x="11" y="0"/>
                  <a:pt x="15" y="3"/>
                  <a:pt x="16" y="7"/>
                </a:cubicBezTo>
                <a:close/>
                <a:moveTo>
                  <a:pt x="52" y="196"/>
                </a:moveTo>
                <a:lnTo>
                  <a:pt x="72" y="306"/>
                </a:lnTo>
                <a:cubicBezTo>
                  <a:pt x="73" y="310"/>
                  <a:pt x="70" y="314"/>
                  <a:pt x="66" y="315"/>
                </a:cubicBezTo>
                <a:cubicBezTo>
                  <a:pt x="61" y="316"/>
                  <a:pt x="57" y="313"/>
                  <a:pt x="56" y="309"/>
                </a:cubicBezTo>
                <a:lnTo>
                  <a:pt x="36" y="199"/>
                </a:lnTo>
                <a:cubicBezTo>
                  <a:pt x="35" y="194"/>
                  <a:pt x="38" y="190"/>
                  <a:pt x="42" y="189"/>
                </a:cubicBezTo>
                <a:cubicBezTo>
                  <a:pt x="47" y="189"/>
                  <a:pt x="51" y="192"/>
                  <a:pt x="52" y="196"/>
                </a:cubicBezTo>
                <a:close/>
                <a:moveTo>
                  <a:pt x="87" y="385"/>
                </a:moveTo>
                <a:lnTo>
                  <a:pt x="108" y="495"/>
                </a:lnTo>
                <a:cubicBezTo>
                  <a:pt x="108" y="499"/>
                  <a:pt x="106" y="503"/>
                  <a:pt x="101" y="504"/>
                </a:cubicBezTo>
                <a:cubicBezTo>
                  <a:pt x="97" y="505"/>
                  <a:pt x="93" y="502"/>
                  <a:pt x="92" y="498"/>
                </a:cubicBezTo>
                <a:lnTo>
                  <a:pt x="71" y="388"/>
                </a:lnTo>
                <a:cubicBezTo>
                  <a:pt x="70" y="383"/>
                  <a:pt x="73" y="379"/>
                  <a:pt x="78" y="378"/>
                </a:cubicBezTo>
                <a:cubicBezTo>
                  <a:pt x="82" y="377"/>
                  <a:pt x="86" y="380"/>
                  <a:pt x="87" y="385"/>
                </a:cubicBezTo>
                <a:close/>
                <a:moveTo>
                  <a:pt x="122" y="573"/>
                </a:moveTo>
                <a:lnTo>
                  <a:pt x="143" y="683"/>
                </a:lnTo>
                <a:cubicBezTo>
                  <a:pt x="144" y="688"/>
                  <a:pt x="141" y="692"/>
                  <a:pt x="137" y="693"/>
                </a:cubicBezTo>
                <a:cubicBezTo>
                  <a:pt x="132" y="694"/>
                  <a:pt x="128" y="691"/>
                  <a:pt x="127" y="686"/>
                </a:cubicBezTo>
                <a:lnTo>
                  <a:pt x="107" y="576"/>
                </a:lnTo>
                <a:cubicBezTo>
                  <a:pt x="106" y="572"/>
                  <a:pt x="109" y="568"/>
                  <a:pt x="113" y="567"/>
                </a:cubicBezTo>
                <a:cubicBezTo>
                  <a:pt x="117" y="566"/>
                  <a:pt x="121" y="569"/>
                  <a:pt x="122" y="573"/>
                </a:cubicBezTo>
                <a:close/>
                <a:moveTo>
                  <a:pt x="158" y="762"/>
                </a:moveTo>
                <a:lnTo>
                  <a:pt x="178" y="872"/>
                </a:lnTo>
                <a:cubicBezTo>
                  <a:pt x="179" y="876"/>
                  <a:pt x="176" y="881"/>
                  <a:pt x="172" y="881"/>
                </a:cubicBezTo>
                <a:cubicBezTo>
                  <a:pt x="168" y="882"/>
                  <a:pt x="163" y="879"/>
                  <a:pt x="163" y="875"/>
                </a:cubicBezTo>
                <a:lnTo>
                  <a:pt x="142" y="765"/>
                </a:lnTo>
                <a:cubicBezTo>
                  <a:pt x="141" y="761"/>
                  <a:pt x="144" y="756"/>
                  <a:pt x="148" y="756"/>
                </a:cubicBezTo>
                <a:cubicBezTo>
                  <a:pt x="153" y="755"/>
                  <a:pt x="157" y="758"/>
                  <a:pt x="158" y="762"/>
                </a:cubicBezTo>
                <a:close/>
                <a:moveTo>
                  <a:pt x="193" y="951"/>
                </a:moveTo>
                <a:lnTo>
                  <a:pt x="214" y="1061"/>
                </a:lnTo>
                <a:cubicBezTo>
                  <a:pt x="215" y="1065"/>
                  <a:pt x="212" y="1069"/>
                  <a:pt x="207" y="1070"/>
                </a:cubicBezTo>
                <a:cubicBezTo>
                  <a:pt x="203" y="1071"/>
                  <a:pt x="199" y="1068"/>
                  <a:pt x="198" y="1064"/>
                </a:cubicBezTo>
                <a:lnTo>
                  <a:pt x="177" y="954"/>
                </a:lnTo>
                <a:cubicBezTo>
                  <a:pt x="177" y="949"/>
                  <a:pt x="179" y="945"/>
                  <a:pt x="184" y="944"/>
                </a:cubicBezTo>
                <a:cubicBezTo>
                  <a:pt x="188" y="944"/>
                  <a:pt x="192" y="946"/>
                  <a:pt x="193" y="951"/>
                </a:cubicBezTo>
                <a:close/>
                <a:moveTo>
                  <a:pt x="228" y="1139"/>
                </a:moveTo>
                <a:lnTo>
                  <a:pt x="249" y="1250"/>
                </a:lnTo>
                <a:cubicBezTo>
                  <a:pt x="250" y="1254"/>
                  <a:pt x="247" y="1258"/>
                  <a:pt x="243" y="1259"/>
                </a:cubicBezTo>
                <a:cubicBezTo>
                  <a:pt x="238" y="1260"/>
                  <a:pt x="234" y="1257"/>
                  <a:pt x="233" y="1252"/>
                </a:cubicBezTo>
                <a:lnTo>
                  <a:pt x="213" y="1142"/>
                </a:lnTo>
                <a:cubicBezTo>
                  <a:pt x="212" y="1138"/>
                  <a:pt x="215" y="1134"/>
                  <a:pt x="219" y="1133"/>
                </a:cubicBezTo>
                <a:cubicBezTo>
                  <a:pt x="223" y="1132"/>
                  <a:pt x="228" y="1135"/>
                  <a:pt x="228" y="1139"/>
                </a:cubicBezTo>
                <a:close/>
                <a:moveTo>
                  <a:pt x="264" y="1328"/>
                </a:moveTo>
                <a:lnTo>
                  <a:pt x="284" y="1438"/>
                </a:lnTo>
                <a:cubicBezTo>
                  <a:pt x="285" y="1443"/>
                  <a:pt x="282" y="1447"/>
                  <a:pt x="278" y="1448"/>
                </a:cubicBezTo>
                <a:cubicBezTo>
                  <a:pt x="274" y="1448"/>
                  <a:pt x="270" y="1446"/>
                  <a:pt x="269" y="1441"/>
                </a:cubicBezTo>
                <a:lnTo>
                  <a:pt x="248" y="1331"/>
                </a:lnTo>
                <a:cubicBezTo>
                  <a:pt x="247" y="1327"/>
                  <a:pt x="250" y="1323"/>
                  <a:pt x="254" y="1322"/>
                </a:cubicBezTo>
                <a:cubicBezTo>
                  <a:pt x="259" y="1321"/>
                  <a:pt x="263" y="1324"/>
                  <a:pt x="264" y="1328"/>
                </a:cubicBezTo>
                <a:close/>
                <a:moveTo>
                  <a:pt x="299" y="1517"/>
                </a:moveTo>
                <a:lnTo>
                  <a:pt x="320" y="1627"/>
                </a:lnTo>
                <a:cubicBezTo>
                  <a:pt x="321" y="1631"/>
                  <a:pt x="318" y="1635"/>
                  <a:pt x="313" y="1636"/>
                </a:cubicBezTo>
                <a:cubicBezTo>
                  <a:pt x="309" y="1637"/>
                  <a:pt x="305" y="1634"/>
                  <a:pt x="304" y="1630"/>
                </a:cubicBezTo>
                <a:lnTo>
                  <a:pt x="283" y="1520"/>
                </a:lnTo>
                <a:cubicBezTo>
                  <a:pt x="283" y="1515"/>
                  <a:pt x="286" y="1511"/>
                  <a:pt x="290" y="1510"/>
                </a:cubicBezTo>
                <a:cubicBezTo>
                  <a:pt x="294" y="1510"/>
                  <a:pt x="298" y="1513"/>
                  <a:pt x="299" y="1517"/>
                </a:cubicBezTo>
                <a:close/>
                <a:moveTo>
                  <a:pt x="335" y="1706"/>
                </a:moveTo>
                <a:lnTo>
                  <a:pt x="355" y="1816"/>
                </a:lnTo>
                <a:cubicBezTo>
                  <a:pt x="356" y="1820"/>
                  <a:pt x="353" y="1824"/>
                  <a:pt x="349" y="1825"/>
                </a:cubicBezTo>
                <a:cubicBezTo>
                  <a:pt x="344" y="1826"/>
                  <a:pt x="340" y="1823"/>
                  <a:pt x="339" y="1819"/>
                </a:cubicBezTo>
                <a:lnTo>
                  <a:pt x="319" y="1709"/>
                </a:lnTo>
                <a:cubicBezTo>
                  <a:pt x="318" y="1704"/>
                  <a:pt x="321" y="1700"/>
                  <a:pt x="325" y="1699"/>
                </a:cubicBezTo>
                <a:cubicBezTo>
                  <a:pt x="330" y="1698"/>
                  <a:pt x="334" y="1701"/>
                  <a:pt x="335" y="1706"/>
                </a:cubicBezTo>
                <a:close/>
                <a:moveTo>
                  <a:pt x="370" y="1894"/>
                </a:moveTo>
                <a:lnTo>
                  <a:pt x="391" y="2004"/>
                </a:lnTo>
                <a:cubicBezTo>
                  <a:pt x="391" y="2009"/>
                  <a:pt x="389" y="2013"/>
                  <a:pt x="384" y="2014"/>
                </a:cubicBezTo>
                <a:cubicBezTo>
                  <a:pt x="380" y="2015"/>
                  <a:pt x="376" y="2012"/>
                  <a:pt x="375" y="2007"/>
                </a:cubicBezTo>
                <a:lnTo>
                  <a:pt x="354" y="1897"/>
                </a:lnTo>
                <a:cubicBezTo>
                  <a:pt x="353" y="1893"/>
                  <a:pt x="356" y="1889"/>
                  <a:pt x="361" y="1888"/>
                </a:cubicBezTo>
                <a:cubicBezTo>
                  <a:pt x="365" y="1887"/>
                  <a:pt x="369" y="1890"/>
                  <a:pt x="370" y="1894"/>
                </a:cubicBezTo>
                <a:close/>
                <a:moveTo>
                  <a:pt x="405" y="2083"/>
                </a:moveTo>
                <a:lnTo>
                  <a:pt x="426" y="2193"/>
                </a:lnTo>
                <a:cubicBezTo>
                  <a:pt x="427" y="2197"/>
                  <a:pt x="424" y="2202"/>
                  <a:pt x="420" y="2202"/>
                </a:cubicBezTo>
                <a:cubicBezTo>
                  <a:pt x="415" y="2203"/>
                  <a:pt x="411" y="2200"/>
                  <a:pt x="410" y="2196"/>
                </a:cubicBezTo>
                <a:lnTo>
                  <a:pt x="390" y="2086"/>
                </a:lnTo>
                <a:cubicBezTo>
                  <a:pt x="389" y="2082"/>
                  <a:pt x="392" y="2077"/>
                  <a:pt x="396" y="2077"/>
                </a:cubicBezTo>
                <a:cubicBezTo>
                  <a:pt x="400" y="2076"/>
                  <a:pt x="405" y="2079"/>
                  <a:pt x="405" y="2083"/>
                </a:cubicBezTo>
                <a:close/>
                <a:moveTo>
                  <a:pt x="441" y="2272"/>
                </a:moveTo>
                <a:lnTo>
                  <a:pt x="461" y="2382"/>
                </a:lnTo>
                <a:cubicBezTo>
                  <a:pt x="462" y="2386"/>
                  <a:pt x="459" y="2390"/>
                  <a:pt x="455" y="2391"/>
                </a:cubicBezTo>
                <a:cubicBezTo>
                  <a:pt x="451" y="2392"/>
                  <a:pt x="446" y="2389"/>
                  <a:pt x="446" y="2385"/>
                </a:cubicBezTo>
                <a:lnTo>
                  <a:pt x="425" y="2275"/>
                </a:lnTo>
                <a:cubicBezTo>
                  <a:pt x="424" y="2270"/>
                  <a:pt x="427" y="2266"/>
                  <a:pt x="431" y="2265"/>
                </a:cubicBezTo>
                <a:cubicBezTo>
                  <a:pt x="436" y="2265"/>
                  <a:pt x="440" y="2267"/>
                  <a:pt x="441" y="2272"/>
                </a:cubicBezTo>
                <a:close/>
                <a:moveTo>
                  <a:pt x="476" y="2460"/>
                </a:moveTo>
                <a:lnTo>
                  <a:pt x="497" y="2571"/>
                </a:lnTo>
                <a:cubicBezTo>
                  <a:pt x="498" y="2575"/>
                  <a:pt x="495" y="2579"/>
                  <a:pt x="490" y="2580"/>
                </a:cubicBezTo>
                <a:cubicBezTo>
                  <a:pt x="486" y="2581"/>
                  <a:pt x="482" y="2578"/>
                  <a:pt x="481" y="2573"/>
                </a:cubicBezTo>
                <a:lnTo>
                  <a:pt x="460" y="2463"/>
                </a:lnTo>
                <a:cubicBezTo>
                  <a:pt x="460" y="2459"/>
                  <a:pt x="462" y="2455"/>
                  <a:pt x="467" y="2454"/>
                </a:cubicBezTo>
                <a:cubicBezTo>
                  <a:pt x="471" y="2453"/>
                  <a:pt x="475" y="2456"/>
                  <a:pt x="476" y="2460"/>
                </a:cubicBezTo>
                <a:close/>
                <a:moveTo>
                  <a:pt x="511" y="2649"/>
                </a:moveTo>
                <a:lnTo>
                  <a:pt x="532" y="2759"/>
                </a:lnTo>
                <a:cubicBezTo>
                  <a:pt x="533" y="2764"/>
                  <a:pt x="530" y="2768"/>
                  <a:pt x="526" y="2769"/>
                </a:cubicBezTo>
                <a:cubicBezTo>
                  <a:pt x="521" y="2769"/>
                  <a:pt x="517" y="2767"/>
                  <a:pt x="516" y="2762"/>
                </a:cubicBezTo>
                <a:lnTo>
                  <a:pt x="496" y="2652"/>
                </a:lnTo>
                <a:cubicBezTo>
                  <a:pt x="495" y="2648"/>
                  <a:pt x="498" y="2644"/>
                  <a:pt x="502" y="2643"/>
                </a:cubicBezTo>
                <a:cubicBezTo>
                  <a:pt x="506" y="2642"/>
                  <a:pt x="511" y="2645"/>
                  <a:pt x="511" y="2649"/>
                </a:cubicBezTo>
                <a:close/>
                <a:moveTo>
                  <a:pt x="547" y="2838"/>
                </a:moveTo>
                <a:lnTo>
                  <a:pt x="567" y="2948"/>
                </a:lnTo>
                <a:cubicBezTo>
                  <a:pt x="568" y="2952"/>
                  <a:pt x="565" y="2956"/>
                  <a:pt x="561" y="2957"/>
                </a:cubicBezTo>
                <a:cubicBezTo>
                  <a:pt x="557" y="2958"/>
                  <a:pt x="553" y="2955"/>
                  <a:pt x="552" y="2951"/>
                </a:cubicBezTo>
                <a:lnTo>
                  <a:pt x="531" y="2841"/>
                </a:lnTo>
                <a:cubicBezTo>
                  <a:pt x="530" y="2836"/>
                  <a:pt x="533" y="2832"/>
                  <a:pt x="537" y="2831"/>
                </a:cubicBezTo>
                <a:cubicBezTo>
                  <a:pt x="542" y="2831"/>
                  <a:pt x="546" y="2834"/>
                  <a:pt x="547" y="2838"/>
                </a:cubicBezTo>
                <a:close/>
                <a:moveTo>
                  <a:pt x="582" y="3027"/>
                </a:moveTo>
                <a:lnTo>
                  <a:pt x="603" y="3137"/>
                </a:lnTo>
                <a:cubicBezTo>
                  <a:pt x="604" y="3141"/>
                  <a:pt x="601" y="3145"/>
                  <a:pt x="596" y="3146"/>
                </a:cubicBezTo>
                <a:cubicBezTo>
                  <a:pt x="592" y="3147"/>
                  <a:pt x="588" y="3144"/>
                  <a:pt x="587" y="3140"/>
                </a:cubicBezTo>
                <a:lnTo>
                  <a:pt x="566" y="3030"/>
                </a:lnTo>
                <a:cubicBezTo>
                  <a:pt x="566" y="3025"/>
                  <a:pt x="569" y="3021"/>
                  <a:pt x="573" y="3020"/>
                </a:cubicBezTo>
                <a:cubicBezTo>
                  <a:pt x="577" y="3019"/>
                  <a:pt x="581" y="3022"/>
                  <a:pt x="582" y="3027"/>
                </a:cubicBezTo>
                <a:close/>
                <a:moveTo>
                  <a:pt x="618" y="3215"/>
                </a:moveTo>
                <a:lnTo>
                  <a:pt x="638" y="3325"/>
                </a:lnTo>
                <a:cubicBezTo>
                  <a:pt x="639" y="3330"/>
                  <a:pt x="636" y="3334"/>
                  <a:pt x="632" y="3335"/>
                </a:cubicBezTo>
                <a:cubicBezTo>
                  <a:pt x="627" y="3336"/>
                  <a:pt x="623" y="3333"/>
                  <a:pt x="622" y="3328"/>
                </a:cubicBezTo>
                <a:lnTo>
                  <a:pt x="602" y="3218"/>
                </a:lnTo>
                <a:cubicBezTo>
                  <a:pt x="601" y="3214"/>
                  <a:pt x="604" y="3210"/>
                  <a:pt x="608" y="3209"/>
                </a:cubicBezTo>
                <a:cubicBezTo>
                  <a:pt x="613" y="3208"/>
                  <a:pt x="617" y="3211"/>
                  <a:pt x="618" y="3215"/>
                </a:cubicBezTo>
                <a:close/>
                <a:moveTo>
                  <a:pt x="653" y="3404"/>
                </a:moveTo>
                <a:lnTo>
                  <a:pt x="674" y="3514"/>
                </a:lnTo>
                <a:cubicBezTo>
                  <a:pt x="674" y="3518"/>
                  <a:pt x="672" y="3523"/>
                  <a:pt x="667" y="3523"/>
                </a:cubicBezTo>
                <a:cubicBezTo>
                  <a:pt x="663" y="3524"/>
                  <a:pt x="659" y="3521"/>
                  <a:pt x="658" y="3517"/>
                </a:cubicBezTo>
                <a:lnTo>
                  <a:pt x="637" y="3407"/>
                </a:lnTo>
                <a:cubicBezTo>
                  <a:pt x="636" y="3403"/>
                  <a:pt x="639" y="3398"/>
                  <a:pt x="644" y="3398"/>
                </a:cubicBezTo>
                <a:cubicBezTo>
                  <a:pt x="648" y="3397"/>
                  <a:pt x="652" y="3400"/>
                  <a:pt x="653" y="3404"/>
                </a:cubicBezTo>
                <a:close/>
                <a:moveTo>
                  <a:pt x="688" y="3593"/>
                </a:moveTo>
                <a:lnTo>
                  <a:pt x="709" y="3703"/>
                </a:lnTo>
                <a:cubicBezTo>
                  <a:pt x="710" y="3707"/>
                  <a:pt x="707" y="3711"/>
                  <a:pt x="703" y="3712"/>
                </a:cubicBezTo>
                <a:cubicBezTo>
                  <a:pt x="698" y="3713"/>
                  <a:pt x="694" y="3710"/>
                  <a:pt x="693" y="3706"/>
                </a:cubicBezTo>
                <a:lnTo>
                  <a:pt x="673" y="3596"/>
                </a:lnTo>
                <a:cubicBezTo>
                  <a:pt x="672" y="3591"/>
                  <a:pt x="675" y="3587"/>
                  <a:pt x="679" y="3586"/>
                </a:cubicBezTo>
                <a:cubicBezTo>
                  <a:pt x="683" y="3586"/>
                  <a:pt x="688" y="3588"/>
                  <a:pt x="688" y="3593"/>
                </a:cubicBezTo>
                <a:close/>
                <a:moveTo>
                  <a:pt x="724" y="3781"/>
                </a:moveTo>
                <a:lnTo>
                  <a:pt x="744" y="3892"/>
                </a:lnTo>
                <a:cubicBezTo>
                  <a:pt x="745" y="3896"/>
                  <a:pt x="742" y="3900"/>
                  <a:pt x="738" y="3901"/>
                </a:cubicBezTo>
                <a:cubicBezTo>
                  <a:pt x="734" y="3902"/>
                  <a:pt x="729" y="3899"/>
                  <a:pt x="729" y="3894"/>
                </a:cubicBezTo>
                <a:lnTo>
                  <a:pt x="708" y="3784"/>
                </a:lnTo>
                <a:cubicBezTo>
                  <a:pt x="707" y="3780"/>
                  <a:pt x="710" y="3776"/>
                  <a:pt x="714" y="3775"/>
                </a:cubicBezTo>
                <a:cubicBezTo>
                  <a:pt x="719" y="3774"/>
                  <a:pt x="723" y="3777"/>
                  <a:pt x="724" y="3781"/>
                </a:cubicBezTo>
                <a:close/>
                <a:moveTo>
                  <a:pt x="759" y="3970"/>
                </a:moveTo>
                <a:lnTo>
                  <a:pt x="780" y="4080"/>
                </a:lnTo>
                <a:cubicBezTo>
                  <a:pt x="781" y="4085"/>
                  <a:pt x="778" y="4089"/>
                  <a:pt x="773" y="4090"/>
                </a:cubicBezTo>
                <a:cubicBezTo>
                  <a:pt x="769" y="4090"/>
                  <a:pt x="765" y="4088"/>
                  <a:pt x="764" y="4083"/>
                </a:cubicBezTo>
                <a:lnTo>
                  <a:pt x="743" y="3973"/>
                </a:lnTo>
                <a:cubicBezTo>
                  <a:pt x="743" y="3969"/>
                  <a:pt x="745" y="3965"/>
                  <a:pt x="750" y="3964"/>
                </a:cubicBezTo>
                <a:cubicBezTo>
                  <a:pt x="754" y="3963"/>
                  <a:pt x="758" y="3966"/>
                  <a:pt x="759" y="3970"/>
                </a:cubicBezTo>
                <a:close/>
                <a:moveTo>
                  <a:pt x="794" y="4159"/>
                </a:moveTo>
                <a:lnTo>
                  <a:pt x="815" y="4269"/>
                </a:lnTo>
                <a:cubicBezTo>
                  <a:pt x="816" y="4273"/>
                  <a:pt x="813" y="4277"/>
                  <a:pt x="809" y="4278"/>
                </a:cubicBezTo>
                <a:cubicBezTo>
                  <a:pt x="804" y="4279"/>
                  <a:pt x="800" y="4276"/>
                  <a:pt x="799" y="4272"/>
                </a:cubicBezTo>
                <a:lnTo>
                  <a:pt x="779" y="4162"/>
                </a:lnTo>
                <a:cubicBezTo>
                  <a:pt x="778" y="4157"/>
                  <a:pt x="781" y="4153"/>
                  <a:pt x="785" y="4152"/>
                </a:cubicBezTo>
                <a:cubicBezTo>
                  <a:pt x="789" y="4152"/>
                  <a:pt x="794" y="4155"/>
                  <a:pt x="794" y="4159"/>
                </a:cubicBezTo>
                <a:close/>
                <a:moveTo>
                  <a:pt x="830" y="4348"/>
                </a:moveTo>
                <a:lnTo>
                  <a:pt x="850" y="4458"/>
                </a:lnTo>
                <a:cubicBezTo>
                  <a:pt x="851" y="4462"/>
                  <a:pt x="848" y="4466"/>
                  <a:pt x="844" y="4467"/>
                </a:cubicBezTo>
                <a:cubicBezTo>
                  <a:pt x="840" y="4468"/>
                  <a:pt x="836" y="4465"/>
                  <a:pt x="835" y="4461"/>
                </a:cubicBezTo>
                <a:lnTo>
                  <a:pt x="814" y="4351"/>
                </a:lnTo>
                <a:cubicBezTo>
                  <a:pt x="813" y="4346"/>
                  <a:pt x="816" y="4342"/>
                  <a:pt x="821" y="4341"/>
                </a:cubicBezTo>
                <a:cubicBezTo>
                  <a:pt x="825" y="4340"/>
                  <a:pt x="829" y="4343"/>
                  <a:pt x="830" y="4348"/>
                </a:cubicBezTo>
                <a:close/>
                <a:moveTo>
                  <a:pt x="865" y="4536"/>
                </a:moveTo>
                <a:lnTo>
                  <a:pt x="886" y="4646"/>
                </a:lnTo>
                <a:cubicBezTo>
                  <a:pt x="887" y="4651"/>
                  <a:pt x="884" y="4655"/>
                  <a:pt x="879" y="4656"/>
                </a:cubicBezTo>
                <a:cubicBezTo>
                  <a:pt x="875" y="4657"/>
                  <a:pt x="871" y="4654"/>
                  <a:pt x="870" y="4649"/>
                </a:cubicBezTo>
                <a:lnTo>
                  <a:pt x="849" y="4539"/>
                </a:lnTo>
                <a:cubicBezTo>
                  <a:pt x="849" y="4535"/>
                  <a:pt x="852" y="4531"/>
                  <a:pt x="856" y="4530"/>
                </a:cubicBezTo>
                <a:cubicBezTo>
                  <a:pt x="860" y="4529"/>
                  <a:pt x="864" y="4532"/>
                  <a:pt x="865" y="4536"/>
                </a:cubicBezTo>
                <a:close/>
                <a:moveTo>
                  <a:pt x="901" y="4725"/>
                </a:moveTo>
                <a:lnTo>
                  <a:pt x="921" y="4835"/>
                </a:lnTo>
                <a:cubicBezTo>
                  <a:pt x="922" y="4839"/>
                  <a:pt x="919" y="4844"/>
                  <a:pt x="915" y="4844"/>
                </a:cubicBezTo>
                <a:cubicBezTo>
                  <a:pt x="910" y="4845"/>
                  <a:pt x="906" y="4842"/>
                  <a:pt x="906" y="4838"/>
                </a:cubicBezTo>
                <a:lnTo>
                  <a:pt x="885" y="4728"/>
                </a:lnTo>
                <a:cubicBezTo>
                  <a:pt x="884" y="4724"/>
                  <a:pt x="887" y="4719"/>
                  <a:pt x="891" y="4719"/>
                </a:cubicBezTo>
                <a:cubicBezTo>
                  <a:pt x="896" y="4718"/>
                  <a:pt x="900" y="4721"/>
                  <a:pt x="901" y="4725"/>
                </a:cubicBezTo>
                <a:close/>
                <a:moveTo>
                  <a:pt x="936" y="4914"/>
                </a:moveTo>
                <a:lnTo>
                  <a:pt x="957" y="5024"/>
                </a:lnTo>
                <a:cubicBezTo>
                  <a:pt x="957" y="5028"/>
                  <a:pt x="955" y="5032"/>
                  <a:pt x="950" y="5033"/>
                </a:cubicBezTo>
                <a:cubicBezTo>
                  <a:pt x="946" y="5034"/>
                  <a:pt x="942" y="5031"/>
                  <a:pt x="941" y="5027"/>
                </a:cubicBezTo>
                <a:lnTo>
                  <a:pt x="920" y="4917"/>
                </a:lnTo>
                <a:cubicBezTo>
                  <a:pt x="919" y="4912"/>
                  <a:pt x="922" y="4908"/>
                  <a:pt x="927" y="4907"/>
                </a:cubicBezTo>
                <a:cubicBezTo>
                  <a:pt x="931" y="4906"/>
                  <a:pt x="935" y="4909"/>
                  <a:pt x="936" y="4914"/>
                </a:cubicBezTo>
                <a:close/>
                <a:moveTo>
                  <a:pt x="971" y="5102"/>
                </a:moveTo>
                <a:lnTo>
                  <a:pt x="992" y="5212"/>
                </a:lnTo>
                <a:cubicBezTo>
                  <a:pt x="993" y="5217"/>
                  <a:pt x="990" y="5221"/>
                  <a:pt x="986" y="5222"/>
                </a:cubicBezTo>
                <a:cubicBezTo>
                  <a:pt x="981" y="5223"/>
                  <a:pt x="977" y="5220"/>
                  <a:pt x="976" y="5215"/>
                </a:cubicBezTo>
                <a:lnTo>
                  <a:pt x="956" y="5105"/>
                </a:lnTo>
                <a:cubicBezTo>
                  <a:pt x="955" y="5101"/>
                  <a:pt x="958" y="5097"/>
                  <a:pt x="962" y="5096"/>
                </a:cubicBezTo>
                <a:cubicBezTo>
                  <a:pt x="966" y="5095"/>
                  <a:pt x="971" y="5098"/>
                  <a:pt x="971" y="5102"/>
                </a:cubicBezTo>
                <a:close/>
                <a:moveTo>
                  <a:pt x="1007" y="5291"/>
                </a:moveTo>
                <a:lnTo>
                  <a:pt x="1027" y="5401"/>
                </a:lnTo>
                <a:cubicBezTo>
                  <a:pt x="1028" y="5406"/>
                  <a:pt x="1025" y="5410"/>
                  <a:pt x="1021" y="5411"/>
                </a:cubicBezTo>
                <a:cubicBezTo>
                  <a:pt x="1017" y="5411"/>
                  <a:pt x="1012" y="5408"/>
                  <a:pt x="1012" y="5404"/>
                </a:cubicBezTo>
                <a:lnTo>
                  <a:pt x="991" y="5294"/>
                </a:lnTo>
                <a:cubicBezTo>
                  <a:pt x="990" y="5290"/>
                  <a:pt x="993" y="5286"/>
                  <a:pt x="997" y="5285"/>
                </a:cubicBezTo>
                <a:cubicBezTo>
                  <a:pt x="1002" y="5284"/>
                  <a:pt x="1006" y="5287"/>
                  <a:pt x="1007" y="5291"/>
                </a:cubicBezTo>
                <a:close/>
                <a:moveTo>
                  <a:pt x="1042" y="5480"/>
                </a:moveTo>
                <a:lnTo>
                  <a:pt x="1060" y="5576"/>
                </a:lnTo>
                <a:cubicBezTo>
                  <a:pt x="1061" y="5581"/>
                  <a:pt x="1058" y="5585"/>
                  <a:pt x="1054" y="5586"/>
                </a:cubicBezTo>
                <a:cubicBezTo>
                  <a:pt x="1049" y="5587"/>
                  <a:pt x="1045" y="5584"/>
                  <a:pt x="1044" y="5579"/>
                </a:cubicBezTo>
                <a:lnTo>
                  <a:pt x="1026" y="5483"/>
                </a:lnTo>
                <a:cubicBezTo>
                  <a:pt x="1026" y="5478"/>
                  <a:pt x="1028" y="5474"/>
                  <a:pt x="1033" y="5473"/>
                </a:cubicBezTo>
                <a:cubicBezTo>
                  <a:pt x="1037" y="5473"/>
                  <a:pt x="1041" y="5475"/>
                  <a:pt x="1042" y="548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5886" name="Freeform 190"/>
          <p:cNvSpPr>
            <a:spLocks noEditPoints="1"/>
          </p:cNvSpPr>
          <p:nvPr/>
        </p:nvSpPr>
        <p:spPr bwMode="auto">
          <a:xfrm>
            <a:off x="6381750" y="2093913"/>
            <a:ext cx="2620963" cy="2905125"/>
          </a:xfrm>
          <a:custGeom>
            <a:avLst/>
            <a:gdLst/>
            <a:ahLst/>
            <a:cxnLst>
              <a:cxn ang="0">
                <a:pos x="4667" y="3696"/>
              </a:cxn>
              <a:cxn ang="0">
                <a:pos x="4594" y="3659"/>
              </a:cxn>
              <a:cxn ang="0">
                <a:pos x="4604" y="3646"/>
              </a:cxn>
              <a:cxn ang="0">
                <a:pos x="4356" y="3470"/>
              </a:cxn>
              <a:cxn ang="0">
                <a:pos x="4455" y="3538"/>
              </a:cxn>
              <a:cxn ang="0">
                <a:pos x="4205" y="3339"/>
              </a:cxn>
              <a:cxn ang="0">
                <a:pos x="4294" y="3420"/>
              </a:cxn>
              <a:cxn ang="0">
                <a:pos x="4065" y="3219"/>
              </a:cxn>
              <a:cxn ang="0">
                <a:pos x="3993" y="3181"/>
              </a:cxn>
              <a:cxn ang="0">
                <a:pos x="4003" y="3169"/>
              </a:cxn>
              <a:cxn ang="0">
                <a:pos x="3755" y="2992"/>
              </a:cxn>
              <a:cxn ang="0">
                <a:pos x="3854" y="3061"/>
              </a:cxn>
              <a:cxn ang="0">
                <a:pos x="3603" y="2862"/>
              </a:cxn>
              <a:cxn ang="0">
                <a:pos x="3692" y="2943"/>
              </a:cxn>
              <a:cxn ang="0">
                <a:pos x="3464" y="2741"/>
              </a:cxn>
              <a:cxn ang="0">
                <a:pos x="3391" y="2704"/>
              </a:cxn>
              <a:cxn ang="0">
                <a:pos x="3401" y="2691"/>
              </a:cxn>
              <a:cxn ang="0">
                <a:pos x="3153" y="2515"/>
              </a:cxn>
              <a:cxn ang="0">
                <a:pos x="3252" y="2583"/>
              </a:cxn>
              <a:cxn ang="0">
                <a:pos x="3002" y="2384"/>
              </a:cxn>
              <a:cxn ang="0">
                <a:pos x="3091" y="2465"/>
              </a:cxn>
              <a:cxn ang="0">
                <a:pos x="2862" y="2264"/>
              </a:cxn>
              <a:cxn ang="0">
                <a:pos x="2790" y="2226"/>
              </a:cxn>
              <a:cxn ang="0">
                <a:pos x="2800" y="2214"/>
              </a:cxn>
              <a:cxn ang="0">
                <a:pos x="2552" y="2037"/>
              </a:cxn>
              <a:cxn ang="0">
                <a:pos x="2651" y="2106"/>
              </a:cxn>
              <a:cxn ang="0">
                <a:pos x="2400" y="1907"/>
              </a:cxn>
              <a:cxn ang="0">
                <a:pos x="2489" y="1988"/>
              </a:cxn>
              <a:cxn ang="0">
                <a:pos x="2261" y="1786"/>
              </a:cxn>
              <a:cxn ang="0">
                <a:pos x="2188" y="1749"/>
              </a:cxn>
              <a:cxn ang="0">
                <a:pos x="2198" y="1736"/>
              </a:cxn>
              <a:cxn ang="0">
                <a:pos x="1950" y="1560"/>
              </a:cxn>
              <a:cxn ang="0">
                <a:pos x="2049" y="1628"/>
              </a:cxn>
              <a:cxn ang="0">
                <a:pos x="1799" y="1429"/>
              </a:cxn>
              <a:cxn ang="0">
                <a:pos x="1888" y="1510"/>
              </a:cxn>
              <a:cxn ang="0">
                <a:pos x="1659" y="1308"/>
              </a:cxn>
              <a:cxn ang="0">
                <a:pos x="1587" y="1271"/>
              </a:cxn>
              <a:cxn ang="0">
                <a:pos x="1597" y="1259"/>
              </a:cxn>
              <a:cxn ang="0">
                <a:pos x="1349" y="1082"/>
              </a:cxn>
              <a:cxn ang="0">
                <a:pos x="1448" y="1151"/>
              </a:cxn>
              <a:cxn ang="0">
                <a:pos x="1197" y="952"/>
              </a:cxn>
              <a:cxn ang="0">
                <a:pos x="1286" y="1032"/>
              </a:cxn>
              <a:cxn ang="0">
                <a:pos x="1058" y="831"/>
              </a:cxn>
              <a:cxn ang="0">
                <a:pos x="985" y="794"/>
              </a:cxn>
              <a:cxn ang="0">
                <a:pos x="995" y="781"/>
              </a:cxn>
              <a:cxn ang="0">
                <a:pos x="747" y="605"/>
              </a:cxn>
              <a:cxn ang="0">
                <a:pos x="846" y="673"/>
              </a:cxn>
              <a:cxn ang="0">
                <a:pos x="596" y="474"/>
              </a:cxn>
              <a:cxn ang="0">
                <a:pos x="685" y="555"/>
              </a:cxn>
              <a:cxn ang="0">
                <a:pos x="456" y="353"/>
              </a:cxn>
              <a:cxn ang="0">
                <a:pos x="384" y="316"/>
              </a:cxn>
              <a:cxn ang="0">
                <a:pos x="394" y="304"/>
              </a:cxn>
              <a:cxn ang="0">
                <a:pos x="146" y="127"/>
              </a:cxn>
              <a:cxn ang="0">
                <a:pos x="245" y="196"/>
              </a:cxn>
              <a:cxn ang="0">
                <a:pos x="3" y="4"/>
              </a:cxn>
              <a:cxn ang="0">
                <a:pos x="83" y="77"/>
              </a:cxn>
            </a:cxnLst>
            <a:rect l="0" t="0" r="r" b="b"/>
            <a:pathLst>
              <a:path w="4759" h="3781">
                <a:moveTo>
                  <a:pt x="4745" y="3778"/>
                </a:moveTo>
                <a:lnTo>
                  <a:pt x="4657" y="3709"/>
                </a:lnTo>
                <a:cubicBezTo>
                  <a:pt x="4654" y="3706"/>
                  <a:pt x="4653" y="3701"/>
                  <a:pt x="4656" y="3697"/>
                </a:cubicBezTo>
                <a:cubicBezTo>
                  <a:pt x="4658" y="3694"/>
                  <a:pt x="4663" y="3693"/>
                  <a:pt x="4667" y="3696"/>
                </a:cubicBezTo>
                <a:lnTo>
                  <a:pt x="4755" y="3766"/>
                </a:lnTo>
                <a:cubicBezTo>
                  <a:pt x="4758" y="3768"/>
                  <a:pt x="4759" y="3773"/>
                  <a:pt x="4756" y="3777"/>
                </a:cubicBezTo>
                <a:cubicBezTo>
                  <a:pt x="4753" y="3780"/>
                  <a:pt x="4748" y="3781"/>
                  <a:pt x="4745" y="3778"/>
                </a:cubicBezTo>
                <a:close/>
                <a:moveTo>
                  <a:pt x="4594" y="3659"/>
                </a:moveTo>
                <a:lnTo>
                  <a:pt x="4507" y="3589"/>
                </a:lnTo>
                <a:cubicBezTo>
                  <a:pt x="4503" y="3586"/>
                  <a:pt x="4503" y="3581"/>
                  <a:pt x="4505" y="3578"/>
                </a:cubicBezTo>
                <a:cubicBezTo>
                  <a:pt x="4508" y="3575"/>
                  <a:pt x="4513" y="3574"/>
                  <a:pt x="4517" y="3577"/>
                </a:cubicBezTo>
                <a:lnTo>
                  <a:pt x="4604" y="3646"/>
                </a:lnTo>
                <a:cubicBezTo>
                  <a:pt x="4608" y="3649"/>
                  <a:pt x="4608" y="3654"/>
                  <a:pt x="4606" y="3658"/>
                </a:cubicBezTo>
                <a:cubicBezTo>
                  <a:pt x="4603" y="3661"/>
                  <a:pt x="4598" y="3662"/>
                  <a:pt x="4594" y="3659"/>
                </a:cubicBezTo>
                <a:close/>
                <a:moveTo>
                  <a:pt x="4444" y="3539"/>
                </a:moveTo>
                <a:lnTo>
                  <a:pt x="4356" y="3470"/>
                </a:lnTo>
                <a:cubicBezTo>
                  <a:pt x="4353" y="3467"/>
                  <a:pt x="4352" y="3462"/>
                  <a:pt x="4355" y="3459"/>
                </a:cubicBezTo>
                <a:cubicBezTo>
                  <a:pt x="4358" y="3455"/>
                  <a:pt x="4363" y="3455"/>
                  <a:pt x="4366" y="3457"/>
                </a:cubicBezTo>
                <a:lnTo>
                  <a:pt x="4454" y="3527"/>
                </a:lnTo>
                <a:cubicBezTo>
                  <a:pt x="4457" y="3530"/>
                  <a:pt x="4458" y="3535"/>
                  <a:pt x="4455" y="3538"/>
                </a:cubicBezTo>
                <a:cubicBezTo>
                  <a:pt x="4452" y="3542"/>
                  <a:pt x="4447" y="3542"/>
                  <a:pt x="4444" y="3539"/>
                </a:cubicBezTo>
                <a:close/>
                <a:moveTo>
                  <a:pt x="4294" y="3420"/>
                </a:moveTo>
                <a:lnTo>
                  <a:pt x="4206" y="3350"/>
                </a:lnTo>
                <a:cubicBezTo>
                  <a:pt x="4202" y="3348"/>
                  <a:pt x="4202" y="3343"/>
                  <a:pt x="4205" y="3339"/>
                </a:cubicBezTo>
                <a:cubicBezTo>
                  <a:pt x="4207" y="3336"/>
                  <a:pt x="4212" y="3335"/>
                  <a:pt x="4216" y="3338"/>
                </a:cubicBezTo>
                <a:lnTo>
                  <a:pt x="4304" y="3408"/>
                </a:lnTo>
                <a:cubicBezTo>
                  <a:pt x="4307" y="3410"/>
                  <a:pt x="4308" y="3415"/>
                  <a:pt x="4305" y="3419"/>
                </a:cubicBezTo>
                <a:cubicBezTo>
                  <a:pt x="4302" y="3422"/>
                  <a:pt x="4297" y="3423"/>
                  <a:pt x="4294" y="3420"/>
                </a:cubicBezTo>
                <a:close/>
                <a:moveTo>
                  <a:pt x="4143" y="3301"/>
                </a:moveTo>
                <a:lnTo>
                  <a:pt x="4055" y="3231"/>
                </a:lnTo>
                <a:cubicBezTo>
                  <a:pt x="4052" y="3228"/>
                  <a:pt x="4051" y="3223"/>
                  <a:pt x="4054" y="3220"/>
                </a:cubicBezTo>
                <a:cubicBezTo>
                  <a:pt x="4057" y="3216"/>
                  <a:pt x="4062" y="3216"/>
                  <a:pt x="4065" y="3219"/>
                </a:cubicBezTo>
                <a:lnTo>
                  <a:pt x="4153" y="3288"/>
                </a:lnTo>
                <a:cubicBezTo>
                  <a:pt x="4157" y="3291"/>
                  <a:pt x="4157" y="3296"/>
                  <a:pt x="4154" y="3299"/>
                </a:cubicBezTo>
                <a:cubicBezTo>
                  <a:pt x="4152" y="3303"/>
                  <a:pt x="4147" y="3303"/>
                  <a:pt x="4143" y="3301"/>
                </a:cubicBezTo>
                <a:close/>
                <a:moveTo>
                  <a:pt x="3993" y="3181"/>
                </a:moveTo>
                <a:lnTo>
                  <a:pt x="3905" y="3112"/>
                </a:lnTo>
                <a:cubicBezTo>
                  <a:pt x="3902" y="3109"/>
                  <a:pt x="3901" y="3104"/>
                  <a:pt x="3904" y="3100"/>
                </a:cubicBezTo>
                <a:cubicBezTo>
                  <a:pt x="3907" y="3097"/>
                  <a:pt x="3912" y="3096"/>
                  <a:pt x="3915" y="3099"/>
                </a:cubicBezTo>
                <a:lnTo>
                  <a:pt x="4003" y="3169"/>
                </a:lnTo>
                <a:cubicBezTo>
                  <a:pt x="4006" y="3172"/>
                  <a:pt x="4007" y="3177"/>
                  <a:pt x="4004" y="3180"/>
                </a:cubicBezTo>
                <a:cubicBezTo>
                  <a:pt x="4001" y="3184"/>
                  <a:pt x="3996" y="3184"/>
                  <a:pt x="3993" y="3181"/>
                </a:cubicBezTo>
                <a:close/>
                <a:moveTo>
                  <a:pt x="3842" y="3062"/>
                </a:moveTo>
                <a:lnTo>
                  <a:pt x="3755" y="2992"/>
                </a:lnTo>
                <a:cubicBezTo>
                  <a:pt x="3751" y="2990"/>
                  <a:pt x="3751" y="2985"/>
                  <a:pt x="3753" y="2981"/>
                </a:cubicBezTo>
                <a:cubicBezTo>
                  <a:pt x="3756" y="2978"/>
                  <a:pt x="3761" y="2977"/>
                  <a:pt x="3765" y="2980"/>
                </a:cubicBezTo>
                <a:lnTo>
                  <a:pt x="3852" y="3049"/>
                </a:lnTo>
                <a:cubicBezTo>
                  <a:pt x="3856" y="3052"/>
                  <a:pt x="3856" y="3057"/>
                  <a:pt x="3854" y="3061"/>
                </a:cubicBezTo>
                <a:cubicBezTo>
                  <a:pt x="3851" y="3064"/>
                  <a:pt x="3846" y="3065"/>
                  <a:pt x="3842" y="3062"/>
                </a:cubicBezTo>
                <a:close/>
                <a:moveTo>
                  <a:pt x="3692" y="2943"/>
                </a:moveTo>
                <a:lnTo>
                  <a:pt x="3604" y="2873"/>
                </a:lnTo>
                <a:cubicBezTo>
                  <a:pt x="3601" y="2870"/>
                  <a:pt x="3600" y="2865"/>
                  <a:pt x="3603" y="2862"/>
                </a:cubicBezTo>
                <a:cubicBezTo>
                  <a:pt x="3606" y="2858"/>
                  <a:pt x="3611" y="2858"/>
                  <a:pt x="3614" y="2860"/>
                </a:cubicBezTo>
                <a:lnTo>
                  <a:pt x="3702" y="2930"/>
                </a:lnTo>
                <a:cubicBezTo>
                  <a:pt x="3706" y="2933"/>
                  <a:pt x="3706" y="2938"/>
                  <a:pt x="3703" y="2941"/>
                </a:cubicBezTo>
                <a:cubicBezTo>
                  <a:pt x="3701" y="2945"/>
                  <a:pt x="3696" y="2945"/>
                  <a:pt x="3692" y="2943"/>
                </a:cubicBezTo>
                <a:close/>
                <a:moveTo>
                  <a:pt x="3542" y="2823"/>
                </a:moveTo>
                <a:lnTo>
                  <a:pt x="3454" y="2754"/>
                </a:lnTo>
                <a:cubicBezTo>
                  <a:pt x="3451" y="2751"/>
                  <a:pt x="3450" y="2746"/>
                  <a:pt x="3453" y="2742"/>
                </a:cubicBezTo>
                <a:cubicBezTo>
                  <a:pt x="3455" y="2739"/>
                  <a:pt x="3460" y="2738"/>
                  <a:pt x="3464" y="2741"/>
                </a:cubicBezTo>
                <a:lnTo>
                  <a:pt x="3552" y="2811"/>
                </a:lnTo>
                <a:cubicBezTo>
                  <a:pt x="3555" y="2813"/>
                  <a:pt x="3556" y="2818"/>
                  <a:pt x="3553" y="2822"/>
                </a:cubicBezTo>
                <a:cubicBezTo>
                  <a:pt x="3550" y="2825"/>
                  <a:pt x="3545" y="2826"/>
                  <a:pt x="3542" y="2823"/>
                </a:cubicBezTo>
                <a:close/>
                <a:moveTo>
                  <a:pt x="3391" y="2704"/>
                </a:moveTo>
                <a:lnTo>
                  <a:pt x="3304" y="2634"/>
                </a:lnTo>
                <a:cubicBezTo>
                  <a:pt x="3300" y="2631"/>
                  <a:pt x="3300" y="2626"/>
                  <a:pt x="3302" y="2623"/>
                </a:cubicBezTo>
                <a:cubicBezTo>
                  <a:pt x="3305" y="2619"/>
                  <a:pt x="3310" y="2619"/>
                  <a:pt x="3314" y="2622"/>
                </a:cubicBezTo>
                <a:lnTo>
                  <a:pt x="3401" y="2691"/>
                </a:lnTo>
                <a:cubicBezTo>
                  <a:pt x="3405" y="2694"/>
                  <a:pt x="3405" y="2699"/>
                  <a:pt x="3403" y="2703"/>
                </a:cubicBezTo>
                <a:cubicBezTo>
                  <a:pt x="3400" y="2706"/>
                  <a:pt x="3395" y="2707"/>
                  <a:pt x="3391" y="2704"/>
                </a:cubicBezTo>
                <a:close/>
                <a:moveTo>
                  <a:pt x="3241" y="2584"/>
                </a:moveTo>
                <a:lnTo>
                  <a:pt x="3153" y="2515"/>
                </a:lnTo>
                <a:cubicBezTo>
                  <a:pt x="3150" y="2512"/>
                  <a:pt x="3149" y="2507"/>
                  <a:pt x="3152" y="2504"/>
                </a:cubicBezTo>
                <a:cubicBezTo>
                  <a:pt x="3155" y="2500"/>
                  <a:pt x="3160" y="2500"/>
                  <a:pt x="3163" y="2502"/>
                </a:cubicBezTo>
                <a:lnTo>
                  <a:pt x="3251" y="2572"/>
                </a:lnTo>
                <a:cubicBezTo>
                  <a:pt x="3254" y="2575"/>
                  <a:pt x="3255" y="2580"/>
                  <a:pt x="3252" y="2583"/>
                </a:cubicBezTo>
                <a:cubicBezTo>
                  <a:pt x="3249" y="2587"/>
                  <a:pt x="3244" y="2587"/>
                  <a:pt x="3241" y="2584"/>
                </a:cubicBezTo>
                <a:close/>
                <a:moveTo>
                  <a:pt x="3091" y="2465"/>
                </a:moveTo>
                <a:lnTo>
                  <a:pt x="3003" y="2395"/>
                </a:lnTo>
                <a:cubicBezTo>
                  <a:pt x="2999" y="2393"/>
                  <a:pt x="2999" y="2388"/>
                  <a:pt x="3002" y="2384"/>
                </a:cubicBezTo>
                <a:cubicBezTo>
                  <a:pt x="3004" y="2381"/>
                  <a:pt x="3009" y="2380"/>
                  <a:pt x="3013" y="2383"/>
                </a:cubicBezTo>
                <a:lnTo>
                  <a:pt x="3101" y="2453"/>
                </a:lnTo>
                <a:cubicBezTo>
                  <a:pt x="3104" y="2455"/>
                  <a:pt x="3105" y="2460"/>
                  <a:pt x="3102" y="2464"/>
                </a:cubicBezTo>
                <a:cubicBezTo>
                  <a:pt x="3099" y="2467"/>
                  <a:pt x="3094" y="2468"/>
                  <a:pt x="3091" y="2465"/>
                </a:cubicBezTo>
                <a:close/>
                <a:moveTo>
                  <a:pt x="2940" y="2346"/>
                </a:moveTo>
                <a:lnTo>
                  <a:pt x="2852" y="2276"/>
                </a:lnTo>
                <a:cubicBezTo>
                  <a:pt x="2849" y="2273"/>
                  <a:pt x="2848" y="2268"/>
                  <a:pt x="2851" y="2265"/>
                </a:cubicBezTo>
                <a:cubicBezTo>
                  <a:pt x="2854" y="2261"/>
                  <a:pt x="2859" y="2261"/>
                  <a:pt x="2862" y="2264"/>
                </a:cubicBezTo>
                <a:lnTo>
                  <a:pt x="2950" y="2333"/>
                </a:lnTo>
                <a:cubicBezTo>
                  <a:pt x="2954" y="2336"/>
                  <a:pt x="2954" y="2341"/>
                  <a:pt x="2951" y="2344"/>
                </a:cubicBezTo>
                <a:cubicBezTo>
                  <a:pt x="2949" y="2348"/>
                  <a:pt x="2944" y="2348"/>
                  <a:pt x="2940" y="2346"/>
                </a:cubicBezTo>
                <a:close/>
                <a:moveTo>
                  <a:pt x="2790" y="2226"/>
                </a:moveTo>
                <a:lnTo>
                  <a:pt x="2702" y="2157"/>
                </a:lnTo>
                <a:cubicBezTo>
                  <a:pt x="2699" y="2154"/>
                  <a:pt x="2698" y="2149"/>
                  <a:pt x="2701" y="2145"/>
                </a:cubicBezTo>
                <a:cubicBezTo>
                  <a:pt x="2704" y="2142"/>
                  <a:pt x="2709" y="2141"/>
                  <a:pt x="2712" y="2144"/>
                </a:cubicBezTo>
                <a:lnTo>
                  <a:pt x="2800" y="2214"/>
                </a:lnTo>
                <a:cubicBezTo>
                  <a:pt x="2803" y="2217"/>
                  <a:pt x="2804" y="2222"/>
                  <a:pt x="2801" y="2225"/>
                </a:cubicBezTo>
                <a:cubicBezTo>
                  <a:pt x="2798" y="2228"/>
                  <a:pt x="2793" y="2229"/>
                  <a:pt x="2790" y="2226"/>
                </a:cubicBezTo>
                <a:close/>
                <a:moveTo>
                  <a:pt x="2639" y="2107"/>
                </a:moveTo>
                <a:lnTo>
                  <a:pt x="2552" y="2037"/>
                </a:lnTo>
                <a:cubicBezTo>
                  <a:pt x="2548" y="2035"/>
                  <a:pt x="2548" y="2029"/>
                  <a:pt x="2550" y="2026"/>
                </a:cubicBezTo>
                <a:cubicBezTo>
                  <a:pt x="2553" y="2023"/>
                  <a:pt x="2558" y="2022"/>
                  <a:pt x="2562" y="2025"/>
                </a:cubicBezTo>
                <a:lnTo>
                  <a:pt x="2649" y="2094"/>
                </a:lnTo>
                <a:cubicBezTo>
                  <a:pt x="2653" y="2097"/>
                  <a:pt x="2653" y="2102"/>
                  <a:pt x="2651" y="2106"/>
                </a:cubicBezTo>
                <a:cubicBezTo>
                  <a:pt x="2648" y="2109"/>
                  <a:pt x="2643" y="2110"/>
                  <a:pt x="2639" y="2107"/>
                </a:cubicBezTo>
                <a:close/>
                <a:moveTo>
                  <a:pt x="2489" y="1988"/>
                </a:moveTo>
                <a:lnTo>
                  <a:pt x="2401" y="1918"/>
                </a:lnTo>
                <a:cubicBezTo>
                  <a:pt x="2398" y="1915"/>
                  <a:pt x="2397" y="1910"/>
                  <a:pt x="2400" y="1907"/>
                </a:cubicBezTo>
                <a:cubicBezTo>
                  <a:pt x="2403" y="1903"/>
                  <a:pt x="2408" y="1903"/>
                  <a:pt x="2411" y="1905"/>
                </a:cubicBezTo>
                <a:lnTo>
                  <a:pt x="2499" y="1975"/>
                </a:lnTo>
                <a:cubicBezTo>
                  <a:pt x="2503" y="1978"/>
                  <a:pt x="2503" y="1983"/>
                  <a:pt x="2500" y="1986"/>
                </a:cubicBezTo>
                <a:cubicBezTo>
                  <a:pt x="2498" y="1990"/>
                  <a:pt x="2493" y="1990"/>
                  <a:pt x="2489" y="1988"/>
                </a:cubicBezTo>
                <a:close/>
                <a:moveTo>
                  <a:pt x="2339" y="1868"/>
                </a:moveTo>
                <a:lnTo>
                  <a:pt x="2251" y="1799"/>
                </a:lnTo>
                <a:cubicBezTo>
                  <a:pt x="2248" y="1796"/>
                  <a:pt x="2247" y="1791"/>
                  <a:pt x="2250" y="1787"/>
                </a:cubicBezTo>
                <a:cubicBezTo>
                  <a:pt x="2252" y="1784"/>
                  <a:pt x="2257" y="1783"/>
                  <a:pt x="2261" y="1786"/>
                </a:cubicBezTo>
                <a:lnTo>
                  <a:pt x="2349" y="1856"/>
                </a:lnTo>
                <a:cubicBezTo>
                  <a:pt x="2352" y="1858"/>
                  <a:pt x="2353" y="1863"/>
                  <a:pt x="2350" y="1867"/>
                </a:cubicBezTo>
                <a:cubicBezTo>
                  <a:pt x="2347" y="1870"/>
                  <a:pt x="2342" y="1871"/>
                  <a:pt x="2339" y="1868"/>
                </a:cubicBezTo>
                <a:close/>
                <a:moveTo>
                  <a:pt x="2188" y="1749"/>
                </a:moveTo>
                <a:lnTo>
                  <a:pt x="2101" y="1679"/>
                </a:lnTo>
                <a:cubicBezTo>
                  <a:pt x="2097" y="1676"/>
                  <a:pt x="2097" y="1671"/>
                  <a:pt x="2099" y="1668"/>
                </a:cubicBezTo>
                <a:cubicBezTo>
                  <a:pt x="2102" y="1664"/>
                  <a:pt x="2107" y="1664"/>
                  <a:pt x="2111" y="1667"/>
                </a:cubicBezTo>
                <a:lnTo>
                  <a:pt x="2198" y="1736"/>
                </a:lnTo>
                <a:cubicBezTo>
                  <a:pt x="2202" y="1739"/>
                  <a:pt x="2202" y="1744"/>
                  <a:pt x="2200" y="1747"/>
                </a:cubicBezTo>
                <a:cubicBezTo>
                  <a:pt x="2197" y="1751"/>
                  <a:pt x="2192" y="1752"/>
                  <a:pt x="2188" y="1749"/>
                </a:cubicBezTo>
                <a:close/>
                <a:moveTo>
                  <a:pt x="2038" y="1629"/>
                </a:moveTo>
                <a:lnTo>
                  <a:pt x="1950" y="1560"/>
                </a:lnTo>
                <a:cubicBezTo>
                  <a:pt x="1947" y="1557"/>
                  <a:pt x="1946" y="1552"/>
                  <a:pt x="1949" y="1549"/>
                </a:cubicBezTo>
                <a:cubicBezTo>
                  <a:pt x="1952" y="1545"/>
                  <a:pt x="1957" y="1544"/>
                  <a:pt x="1960" y="1547"/>
                </a:cubicBezTo>
                <a:lnTo>
                  <a:pt x="2048" y="1617"/>
                </a:lnTo>
                <a:cubicBezTo>
                  <a:pt x="2051" y="1620"/>
                  <a:pt x="2052" y="1625"/>
                  <a:pt x="2049" y="1628"/>
                </a:cubicBezTo>
                <a:cubicBezTo>
                  <a:pt x="2046" y="1632"/>
                  <a:pt x="2041" y="1632"/>
                  <a:pt x="2038" y="1629"/>
                </a:cubicBezTo>
                <a:close/>
                <a:moveTo>
                  <a:pt x="1888" y="1510"/>
                </a:moveTo>
                <a:lnTo>
                  <a:pt x="1800" y="1440"/>
                </a:lnTo>
                <a:cubicBezTo>
                  <a:pt x="1796" y="1438"/>
                  <a:pt x="1796" y="1433"/>
                  <a:pt x="1799" y="1429"/>
                </a:cubicBezTo>
                <a:cubicBezTo>
                  <a:pt x="1801" y="1426"/>
                  <a:pt x="1806" y="1425"/>
                  <a:pt x="1810" y="1428"/>
                </a:cubicBezTo>
                <a:lnTo>
                  <a:pt x="1898" y="1497"/>
                </a:lnTo>
                <a:cubicBezTo>
                  <a:pt x="1901" y="1500"/>
                  <a:pt x="1902" y="1505"/>
                  <a:pt x="1899" y="1509"/>
                </a:cubicBezTo>
                <a:cubicBezTo>
                  <a:pt x="1896" y="1512"/>
                  <a:pt x="1891" y="1513"/>
                  <a:pt x="1888" y="1510"/>
                </a:cubicBezTo>
                <a:close/>
                <a:moveTo>
                  <a:pt x="1737" y="1391"/>
                </a:moveTo>
                <a:lnTo>
                  <a:pt x="1650" y="1321"/>
                </a:lnTo>
                <a:cubicBezTo>
                  <a:pt x="1646" y="1318"/>
                  <a:pt x="1645" y="1313"/>
                  <a:pt x="1648" y="1310"/>
                </a:cubicBezTo>
                <a:cubicBezTo>
                  <a:pt x="1651" y="1306"/>
                  <a:pt x="1656" y="1306"/>
                  <a:pt x="1659" y="1308"/>
                </a:cubicBezTo>
                <a:lnTo>
                  <a:pt x="1747" y="1378"/>
                </a:lnTo>
                <a:cubicBezTo>
                  <a:pt x="1751" y="1381"/>
                  <a:pt x="1751" y="1386"/>
                  <a:pt x="1748" y="1389"/>
                </a:cubicBezTo>
                <a:cubicBezTo>
                  <a:pt x="1746" y="1393"/>
                  <a:pt x="1741" y="1393"/>
                  <a:pt x="1737" y="1391"/>
                </a:cubicBezTo>
                <a:close/>
                <a:moveTo>
                  <a:pt x="1587" y="1271"/>
                </a:moveTo>
                <a:lnTo>
                  <a:pt x="1499" y="1202"/>
                </a:lnTo>
                <a:cubicBezTo>
                  <a:pt x="1496" y="1199"/>
                  <a:pt x="1495" y="1194"/>
                  <a:pt x="1498" y="1190"/>
                </a:cubicBezTo>
                <a:cubicBezTo>
                  <a:pt x="1501" y="1187"/>
                  <a:pt x="1506" y="1186"/>
                  <a:pt x="1509" y="1189"/>
                </a:cubicBezTo>
                <a:lnTo>
                  <a:pt x="1597" y="1259"/>
                </a:lnTo>
                <a:cubicBezTo>
                  <a:pt x="1600" y="1261"/>
                  <a:pt x="1601" y="1266"/>
                  <a:pt x="1598" y="1270"/>
                </a:cubicBezTo>
                <a:cubicBezTo>
                  <a:pt x="1595" y="1273"/>
                  <a:pt x="1590" y="1274"/>
                  <a:pt x="1587" y="1271"/>
                </a:cubicBezTo>
                <a:close/>
                <a:moveTo>
                  <a:pt x="1436" y="1152"/>
                </a:moveTo>
                <a:lnTo>
                  <a:pt x="1349" y="1082"/>
                </a:lnTo>
                <a:cubicBezTo>
                  <a:pt x="1345" y="1079"/>
                  <a:pt x="1345" y="1074"/>
                  <a:pt x="1347" y="1071"/>
                </a:cubicBezTo>
                <a:cubicBezTo>
                  <a:pt x="1350" y="1068"/>
                  <a:pt x="1355" y="1067"/>
                  <a:pt x="1359" y="1070"/>
                </a:cubicBezTo>
                <a:lnTo>
                  <a:pt x="1446" y="1139"/>
                </a:lnTo>
                <a:cubicBezTo>
                  <a:pt x="1450" y="1142"/>
                  <a:pt x="1450" y="1147"/>
                  <a:pt x="1448" y="1151"/>
                </a:cubicBezTo>
                <a:cubicBezTo>
                  <a:pt x="1445" y="1154"/>
                  <a:pt x="1440" y="1155"/>
                  <a:pt x="1436" y="1152"/>
                </a:cubicBezTo>
                <a:close/>
                <a:moveTo>
                  <a:pt x="1286" y="1032"/>
                </a:moveTo>
                <a:lnTo>
                  <a:pt x="1198" y="963"/>
                </a:lnTo>
                <a:cubicBezTo>
                  <a:pt x="1195" y="960"/>
                  <a:pt x="1194" y="955"/>
                  <a:pt x="1197" y="952"/>
                </a:cubicBezTo>
                <a:cubicBezTo>
                  <a:pt x="1200" y="948"/>
                  <a:pt x="1205" y="948"/>
                  <a:pt x="1208" y="950"/>
                </a:cubicBezTo>
                <a:lnTo>
                  <a:pt x="1296" y="1020"/>
                </a:lnTo>
                <a:cubicBezTo>
                  <a:pt x="1300" y="1023"/>
                  <a:pt x="1300" y="1028"/>
                  <a:pt x="1297" y="1031"/>
                </a:cubicBezTo>
                <a:cubicBezTo>
                  <a:pt x="1295" y="1035"/>
                  <a:pt x="1290" y="1035"/>
                  <a:pt x="1286" y="1032"/>
                </a:cubicBezTo>
                <a:close/>
                <a:moveTo>
                  <a:pt x="1136" y="913"/>
                </a:moveTo>
                <a:lnTo>
                  <a:pt x="1048" y="843"/>
                </a:lnTo>
                <a:cubicBezTo>
                  <a:pt x="1045" y="841"/>
                  <a:pt x="1044" y="836"/>
                  <a:pt x="1047" y="832"/>
                </a:cubicBezTo>
                <a:cubicBezTo>
                  <a:pt x="1049" y="829"/>
                  <a:pt x="1054" y="828"/>
                  <a:pt x="1058" y="831"/>
                </a:cubicBezTo>
                <a:lnTo>
                  <a:pt x="1146" y="901"/>
                </a:lnTo>
                <a:cubicBezTo>
                  <a:pt x="1149" y="903"/>
                  <a:pt x="1150" y="908"/>
                  <a:pt x="1147" y="912"/>
                </a:cubicBezTo>
                <a:cubicBezTo>
                  <a:pt x="1144" y="915"/>
                  <a:pt x="1139" y="916"/>
                  <a:pt x="1136" y="913"/>
                </a:cubicBezTo>
                <a:close/>
                <a:moveTo>
                  <a:pt x="985" y="794"/>
                </a:moveTo>
                <a:lnTo>
                  <a:pt x="898" y="724"/>
                </a:lnTo>
                <a:cubicBezTo>
                  <a:pt x="894" y="721"/>
                  <a:pt x="894" y="716"/>
                  <a:pt x="896" y="713"/>
                </a:cubicBezTo>
                <a:cubicBezTo>
                  <a:pt x="899" y="709"/>
                  <a:pt x="904" y="709"/>
                  <a:pt x="908" y="712"/>
                </a:cubicBezTo>
                <a:lnTo>
                  <a:pt x="995" y="781"/>
                </a:lnTo>
                <a:cubicBezTo>
                  <a:pt x="999" y="784"/>
                  <a:pt x="999" y="789"/>
                  <a:pt x="997" y="792"/>
                </a:cubicBezTo>
                <a:cubicBezTo>
                  <a:pt x="994" y="796"/>
                  <a:pt x="989" y="796"/>
                  <a:pt x="985" y="794"/>
                </a:cubicBezTo>
                <a:close/>
                <a:moveTo>
                  <a:pt x="835" y="674"/>
                </a:moveTo>
                <a:lnTo>
                  <a:pt x="747" y="605"/>
                </a:lnTo>
                <a:cubicBezTo>
                  <a:pt x="744" y="602"/>
                  <a:pt x="743" y="597"/>
                  <a:pt x="746" y="593"/>
                </a:cubicBezTo>
                <a:cubicBezTo>
                  <a:pt x="749" y="590"/>
                  <a:pt x="754" y="589"/>
                  <a:pt x="757" y="592"/>
                </a:cubicBezTo>
                <a:lnTo>
                  <a:pt x="845" y="662"/>
                </a:lnTo>
                <a:cubicBezTo>
                  <a:pt x="848" y="665"/>
                  <a:pt x="849" y="670"/>
                  <a:pt x="846" y="673"/>
                </a:cubicBezTo>
                <a:cubicBezTo>
                  <a:pt x="843" y="677"/>
                  <a:pt x="838" y="677"/>
                  <a:pt x="835" y="674"/>
                </a:cubicBezTo>
                <a:close/>
                <a:moveTo>
                  <a:pt x="685" y="555"/>
                </a:moveTo>
                <a:lnTo>
                  <a:pt x="597" y="485"/>
                </a:lnTo>
                <a:cubicBezTo>
                  <a:pt x="593" y="483"/>
                  <a:pt x="593" y="478"/>
                  <a:pt x="596" y="474"/>
                </a:cubicBezTo>
                <a:cubicBezTo>
                  <a:pt x="598" y="471"/>
                  <a:pt x="603" y="470"/>
                  <a:pt x="607" y="473"/>
                </a:cubicBezTo>
                <a:lnTo>
                  <a:pt x="695" y="542"/>
                </a:lnTo>
                <a:cubicBezTo>
                  <a:pt x="698" y="545"/>
                  <a:pt x="699" y="550"/>
                  <a:pt x="696" y="554"/>
                </a:cubicBezTo>
                <a:cubicBezTo>
                  <a:pt x="693" y="557"/>
                  <a:pt x="688" y="558"/>
                  <a:pt x="685" y="555"/>
                </a:cubicBezTo>
                <a:close/>
                <a:moveTo>
                  <a:pt x="534" y="436"/>
                </a:moveTo>
                <a:lnTo>
                  <a:pt x="447" y="366"/>
                </a:lnTo>
                <a:cubicBezTo>
                  <a:pt x="443" y="363"/>
                  <a:pt x="442" y="358"/>
                  <a:pt x="445" y="355"/>
                </a:cubicBezTo>
                <a:cubicBezTo>
                  <a:pt x="448" y="351"/>
                  <a:pt x="453" y="351"/>
                  <a:pt x="456" y="353"/>
                </a:cubicBezTo>
                <a:lnTo>
                  <a:pt x="544" y="423"/>
                </a:lnTo>
                <a:cubicBezTo>
                  <a:pt x="548" y="426"/>
                  <a:pt x="548" y="431"/>
                  <a:pt x="545" y="434"/>
                </a:cubicBezTo>
                <a:cubicBezTo>
                  <a:pt x="543" y="438"/>
                  <a:pt x="538" y="438"/>
                  <a:pt x="534" y="436"/>
                </a:cubicBezTo>
                <a:close/>
                <a:moveTo>
                  <a:pt x="384" y="316"/>
                </a:moveTo>
                <a:lnTo>
                  <a:pt x="296" y="247"/>
                </a:lnTo>
                <a:cubicBezTo>
                  <a:pt x="293" y="244"/>
                  <a:pt x="292" y="239"/>
                  <a:pt x="295" y="235"/>
                </a:cubicBezTo>
                <a:cubicBezTo>
                  <a:pt x="298" y="232"/>
                  <a:pt x="303" y="231"/>
                  <a:pt x="306" y="234"/>
                </a:cubicBezTo>
                <a:lnTo>
                  <a:pt x="394" y="304"/>
                </a:lnTo>
                <a:cubicBezTo>
                  <a:pt x="397" y="306"/>
                  <a:pt x="398" y="311"/>
                  <a:pt x="395" y="315"/>
                </a:cubicBezTo>
                <a:cubicBezTo>
                  <a:pt x="392" y="318"/>
                  <a:pt x="387" y="319"/>
                  <a:pt x="384" y="316"/>
                </a:cubicBezTo>
                <a:close/>
                <a:moveTo>
                  <a:pt x="233" y="197"/>
                </a:moveTo>
                <a:lnTo>
                  <a:pt x="146" y="127"/>
                </a:lnTo>
                <a:cubicBezTo>
                  <a:pt x="142" y="124"/>
                  <a:pt x="142" y="119"/>
                  <a:pt x="144" y="116"/>
                </a:cubicBezTo>
                <a:cubicBezTo>
                  <a:pt x="147" y="112"/>
                  <a:pt x="152" y="112"/>
                  <a:pt x="156" y="115"/>
                </a:cubicBezTo>
                <a:lnTo>
                  <a:pt x="243" y="184"/>
                </a:lnTo>
                <a:cubicBezTo>
                  <a:pt x="247" y="187"/>
                  <a:pt x="247" y="192"/>
                  <a:pt x="245" y="196"/>
                </a:cubicBezTo>
                <a:cubicBezTo>
                  <a:pt x="242" y="199"/>
                  <a:pt x="237" y="200"/>
                  <a:pt x="233" y="197"/>
                </a:cubicBezTo>
                <a:close/>
                <a:moveTo>
                  <a:pt x="83" y="77"/>
                </a:moveTo>
                <a:lnTo>
                  <a:pt x="4" y="15"/>
                </a:lnTo>
                <a:cubicBezTo>
                  <a:pt x="1" y="12"/>
                  <a:pt x="0" y="7"/>
                  <a:pt x="3" y="4"/>
                </a:cubicBezTo>
                <a:cubicBezTo>
                  <a:pt x="6" y="0"/>
                  <a:pt x="11" y="0"/>
                  <a:pt x="14" y="2"/>
                </a:cubicBezTo>
                <a:lnTo>
                  <a:pt x="93" y="65"/>
                </a:lnTo>
                <a:cubicBezTo>
                  <a:pt x="97" y="68"/>
                  <a:pt x="97" y="73"/>
                  <a:pt x="94" y="76"/>
                </a:cubicBezTo>
                <a:cubicBezTo>
                  <a:pt x="92" y="80"/>
                  <a:pt x="87" y="80"/>
                  <a:pt x="83" y="77"/>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5887" name="Line 191"/>
          <p:cNvSpPr>
            <a:spLocks noChangeShapeType="1"/>
          </p:cNvSpPr>
          <p:nvPr/>
        </p:nvSpPr>
        <p:spPr bwMode="auto">
          <a:xfrm>
            <a:off x="5084763" y="5686425"/>
            <a:ext cx="2986087" cy="1588"/>
          </a:xfrm>
          <a:prstGeom prst="line">
            <a:avLst/>
          </a:prstGeom>
          <a:noFill/>
          <a:ln w="7938" cap="rnd">
            <a:solidFill>
              <a:srgbClr val="000000"/>
            </a:solidFill>
            <a:round/>
            <a:headEnd/>
            <a:tailEnd/>
          </a:ln>
        </p:spPr>
        <p:txBody>
          <a:bodyPr/>
          <a:lstStyle/>
          <a:p>
            <a:endParaRPr lang="en-US"/>
          </a:p>
        </p:txBody>
      </p:sp>
      <p:sp>
        <p:nvSpPr>
          <p:cNvPr id="285888" name="Line 192"/>
          <p:cNvSpPr>
            <a:spLocks noChangeShapeType="1"/>
          </p:cNvSpPr>
          <p:nvPr/>
        </p:nvSpPr>
        <p:spPr bwMode="auto">
          <a:xfrm flipV="1">
            <a:off x="5583238" y="4992688"/>
            <a:ext cx="1990725" cy="1387475"/>
          </a:xfrm>
          <a:prstGeom prst="line">
            <a:avLst/>
          </a:prstGeom>
          <a:noFill/>
          <a:ln w="7938" cap="rnd">
            <a:solidFill>
              <a:srgbClr val="000000"/>
            </a:solidFill>
            <a:round/>
            <a:headEnd/>
            <a:tailEnd/>
          </a:ln>
        </p:spPr>
        <p:txBody>
          <a:bodyPr/>
          <a:lstStyle/>
          <a:p>
            <a:endParaRPr lang="en-US"/>
          </a:p>
        </p:txBody>
      </p:sp>
      <p:sp>
        <p:nvSpPr>
          <p:cNvPr id="285889" name="Line 193"/>
          <p:cNvSpPr>
            <a:spLocks noChangeShapeType="1"/>
          </p:cNvSpPr>
          <p:nvPr/>
        </p:nvSpPr>
        <p:spPr bwMode="auto">
          <a:xfrm flipV="1">
            <a:off x="6034088" y="3690938"/>
            <a:ext cx="993775" cy="693737"/>
          </a:xfrm>
          <a:prstGeom prst="line">
            <a:avLst/>
          </a:prstGeom>
          <a:noFill/>
          <a:ln w="7938" cap="rnd">
            <a:solidFill>
              <a:srgbClr val="000000"/>
            </a:solidFill>
            <a:round/>
            <a:headEnd/>
            <a:tailEnd/>
          </a:ln>
        </p:spPr>
        <p:txBody>
          <a:bodyPr/>
          <a:lstStyle/>
          <a:p>
            <a:endParaRPr lang="en-US"/>
          </a:p>
        </p:txBody>
      </p:sp>
      <p:sp>
        <p:nvSpPr>
          <p:cNvPr id="285890" name="Line 194"/>
          <p:cNvSpPr>
            <a:spLocks noChangeShapeType="1"/>
          </p:cNvSpPr>
          <p:nvPr/>
        </p:nvSpPr>
        <p:spPr bwMode="auto">
          <a:xfrm>
            <a:off x="5784850" y="4038600"/>
            <a:ext cx="1492250" cy="1588"/>
          </a:xfrm>
          <a:prstGeom prst="line">
            <a:avLst/>
          </a:prstGeom>
          <a:noFill/>
          <a:ln w="7938" cap="rnd">
            <a:solidFill>
              <a:srgbClr val="000000"/>
            </a:solidFill>
            <a:round/>
            <a:headEnd/>
            <a:tailEnd/>
          </a:ln>
        </p:spPr>
        <p:txBody>
          <a:bodyPr/>
          <a:lstStyle/>
          <a:p>
            <a:endParaRPr lang="en-US"/>
          </a:p>
        </p:txBody>
      </p:sp>
      <p:sp>
        <p:nvSpPr>
          <p:cNvPr id="285891" name="Line 195"/>
          <p:cNvSpPr>
            <a:spLocks noChangeShapeType="1"/>
          </p:cNvSpPr>
          <p:nvPr/>
        </p:nvSpPr>
        <p:spPr bwMode="auto">
          <a:xfrm>
            <a:off x="6142038" y="3084513"/>
            <a:ext cx="746125" cy="1587"/>
          </a:xfrm>
          <a:prstGeom prst="line">
            <a:avLst/>
          </a:prstGeom>
          <a:noFill/>
          <a:ln w="7938" cap="rnd">
            <a:solidFill>
              <a:srgbClr val="000000"/>
            </a:solidFill>
            <a:round/>
            <a:headEnd/>
            <a:tailEnd/>
          </a:ln>
        </p:spPr>
        <p:txBody>
          <a:bodyPr/>
          <a:lstStyle/>
          <a:p>
            <a:endParaRPr lang="en-US"/>
          </a:p>
        </p:txBody>
      </p:sp>
      <p:sp>
        <p:nvSpPr>
          <p:cNvPr id="285892" name="Line 196"/>
          <p:cNvSpPr>
            <a:spLocks noChangeShapeType="1"/>
          </p:cNvSpPr>
          <p:nvPr/>
        </p:nvSpPr>
        <p:spPr bwMode="auto">
          <a:xfrm flipV="1">
            <a:off x="6265863" y="2911475"/>
            <a:ext cx="500062" cy="346075"/>
          </a:xfrm>
          <a:prstGeom prst="line">
            <a:avLst/>
          </a:prstGeom>
          <a:noFill/>
          <a:ln w="7938" cap="rnd">
            <a:solidFill>
              <a:srgbClr val="000000"/>
            </a:solidFill>
            <a:round/>
            <a:headEnd/>
            <a:tailEnd/>
          </a:ln>
        </p:spPr>
        <p:txBody>
          <a:bodyPr/>
          <a:lstStyle/>
          <a:p>
            <a:endParaRPr lang="en-US"/>
          </a:p>
        </p:txBody>
      </p:sp>
      <p:sp>
        <p:nvSpPr>
          <p:cNvPr id="285893" name="Line 197"/>
          <p:cNvSpPr>
            <a:spLocks noChangeShapeType="1"/>
          </p:cNvSpPr>
          <p:nvPr/>
        </p:nvSpPr>
        <p:spPr bwMode="auto">
          <a:xfrm flipV="1">
            <a:off x="7077075" y="4992688"/>
            <a:ext cx="1989138" cy="1387475"/>
          </a:xfrm>
          <a:prstGeom prst="line">
            <a:avLst/>
          </a:prstGeom>
          <a:noFill/>
          <a:ln w="7938" cap="rnd">
            <a:solidFill>
              <a:srgbClr val="000000"/>
            </a:solidFill>
            <a:round/>
            <a:headEnd/>
            <a:tailEnd/>
          </a:ln>
        </p:spPr>
        <p:txBody>
          <a:bodyPr/>
          <a:lstStyle/>
          <a:p>
            <a:endParaRPr lang="en-US"/>
          </a:p>
        </p:txBody>
      </p:sp>
      <p:sp>
        <p:nvSpPr>
          <p:cNvPr id="285894" name="Line 198"/>
          <p:cNvSpPr>
            <a:spLocks noChangeShapeType="1"/>
          </p:cNvSpPr>
          <p:nvPr/>
        </p:nvSpPr>
        <p:spPr bwMode="auto">
          <a:xfrm flipV="1">
            <a:off x="4090988" y="4992688"/>
            <a:ext cx="1989137" cy="1387475"/>
          </a:xfrm>
          <a:prstGeom prst="line">
            <a:avLst/>
          </a:prstGeom>
          <a:noFill/>
          <a:ln w="7938" cap="rnd">
            <a:solidFill>
              <a:srgbClr val="000000"/>
            </a:solidFill>
            <a:round/>
            <a:headEnd/>
            <a:tailEnd/>
          </a:ln>
        </p:spPr>
        <p:txBody>
          <a:bodyPr/>
          <a:lstStyle/>
          <a:p>
            <a:endParaRPr lang="en-US"/>
          </a:p>
        </p:txBody>
      </p:sp>
      <p:sp>
        <p:nvSpPr>
          <p:cNvPr id="285895" name="Line 199"/>
          <p:cNvSpPr>
            <a:spLocks noChangeShapeType="1"/>
          </p:cNvSpPr>
          <p:nvPr/>
        </p:nvSpPr>
        <p:spPr bwMode="auto">
          <a:xfrm>
            <a:off x="6080125" y="4992688"/>
            <a:ext cx="2986088" cy="1587"/>
          </a:xfrm>
          <a:prstGeom prst="line">
            <a:avLst/>
          </a:prstGeom>
          <a:noFill/>
          <a:ln w="7938" cap="rnd">
            <a:solidFill>
              <a:srgbClr val="000000"/>
            </a:solidFill>
            <a:round/>
            <a:headEnd/>
            <a:tailEnd/>
          </a:ln>
        </p:spPr>
        <p:txBody>
          <a:bodyPr/>
          <a:lstStyle/>
          <a:p>
            <a:endParaRPr lang="en-US"/>
          </a:p>
        </p:txBody>
      </p:sp>
      <p:sp>
        <p:nvSpPr>
          <p:cNvPr id="285896" name="Line 200"/>
          <p:cNvSpPr>
            <a:spLocks noChangeShapeType="1"/>
          </p:cNvSpPr>
          <p:nvPr/>
        </p:nvSpPr>
        <p:spPr bwMode="auto">
          <a:xfrm>
            <a:off x="4090988" y="6380163"/>
            <a:ext cx="2986087" cy="1587"/>
          </a:xfrm>
          <a:prstGeom prst="line">
            <a:avLst/>
          </a:prstGeom>
          <a:noFill/>
          <a:ln w="7938" cap="rnd">
            <a:solidFill>
              <a:srgbClr val="000000"/>
            </a:solidFill>
            <a:round/>
            <a:headEnd/>
            <a:tailEnd/>
          </a:ln>
        </p:spPr>
        <p:txBody>
          <a:bodyPr/>
          <a:lstStyle/>
          <a:p>
            <a:endParaRPr lang="en-US"/>
          </a:p>
        </p:txBody>
      </p:sp>
      <p:sp>
        <p:nvSpPr>
          <p:cNvPr id="285897" name="Line 201"/>
          <p:cNvSpPr>
            <a:spLocks noChangeShapeType="1"/>
          </p:cNvSpPr>
          <p:nvPr/>
        </p:nvSpPr>
        <p:spPr bwMode="auto">
          <a:xfrm flipV="1">
            <a:off x="6765925" y="3690938"/>
            <a:ext cx="993775" cy="693737"/>
          </a:xfrm>
          <a:prstGeom prst="line">
            <a:avLst/>
          </a:prstGeom>
          <a:noFill/>
          <a:ln w="7938" cap="rnd">
            <a:solidFill>
              <a:srgbClr val="000000"/>
            </a:solidFill>
            <a:round/>
            <a:headEnd/>
            <a:tailEnd/>
          </a:ln>
        </p:spPr>
        <p:txBody>
          <a:bodyPr/>
          <a:lstStyle/>
          <a:p>
            <a:endParaRPr lang="en-US"/>
          </a:p>
        </p:txBody>
      </p:sp>
      <p:sp>
        <p:nvSpPr>
          <p:cNvPr id="285898" name="Line 202"/>
          <p:cNvSpPr>
            <a:spLocks noChangeShapeType="1"/>
          </p:cNvSpPr>
          <p:nvPr/>
        </p:nvSpPr>
        <p:spPr bwMode="auto">
          <a:xfrm flipV="1">
            <a:off x="5272088" y="3690938"/>
            <a:ext cx="993775" cy="693737"/>
          </a:xfrm>
          <a:prstGeom prst="line">
            <a:avLst/>
          </a:prstGeom>
          <a:noFill/>
          <a:ln w="7938" cap="rnd">
            <a:solidFill>
              <a:srgbClr val="000000"/>
            </a:solidFill>
            <a:round/>
            <a:headEnd/>
            <a:tailEnd/>
          </a:ln>
        </p:spPr>
        <p:txBody>
          <a:bodyPr/>
          <a:lstStyle/>
          <a:p>
            <a:endParaRPr lang="en-US"/>
          </a:p>
        </p:txBody>
      </p:sp>
      <p:sp>
        <p:nvSpPr>
          <p:cNvPr id="285899" name="Line 203"/>
          <p:cNvSpPr>
            <a:spLocks noChangeShapeType="1"/>
          </p:cNvSpPr>
          <p:nvPr/>
        </p:nvSpPr>
        <p:spPr bwMode="auto">
          <a:xfrm>
            <a:off x="6265863" y="3690938"/>
            <a:ext cx="1493837" cy="1587"/>
          </a:xfrm>
          <a:prstGeom prst="line">
            <a:avLst/>
          </a:prstGeom>
          <a:noFill/>
          <a:ln w="7938" cap="rnd">
            <a:solidFill>
              <a:srgbClr val="000000"/>
            </a:solidFill>
            <a:round/>
            <a:headEnd/>
            <a:tailEnd/>
          </a:ln>
        </p:spPr>
        <p:txBody>
          <a:bodyPr/>
          <a:lstStyle/>
          <a:p>
            <a:endParaRPr lang="en-US"/>
          </a:p>
        </p:txBody>
      </p:sp>
      <p:sp>
        <p:nvSpPr>
          <p:cNvPr id="285900" name="Line 204"/>
          <p:cNvSpPr>
            <a:spLocks noChangeShapeType="1"/>
          </p:cNvSpPr>
          <p:nvPr/>
        </p:nvSpPr>
        <p:spPr bwMode="auto">
          <a:xfrm>
            <a:off x="5272088" y="4384675"/>
            <a:ext cx="1493837" cy="1588"/>
          </a:xfrm>
          <a:prstGeom prst="line">
            <a:avLst/>
          </a:prstGeom>
          <a:noFill/>
          <a:ln w="7938" cap="rnd">
            <a:solidFill>
              <a:srgbClr val="000000"/>
            </a:solidFill>
            <a:round/>
            <a:headEnd/>
            <a:tailEnd/>
          </a:ln>
        </p:spPr>
        <p:txBody>
          <a:bodyPr/>
          <a:lstStyle/>
          <a:p>
            <a:endParaRPr lang="en-US"/>
          </a:p>
        </p:txBody>
      </p:sp>
      <p:sp>
        <p:nvSpPr>
          <p:cNvPr id="285901" name="Line 205"/>
          <p:cNvSpPr>
            <a:spLocks noChangeShapeType="1"/>
          </p:cNvSpPr>
          <p:nvPr/>
        </p:nvSpPr>
        <p:spPr bwMode="auto">
          <a:xfrm flipV="1">
            <a:off x="6638925" y="2911475"/>
            <a:ext cx="500063" cy="346075"/>
          </a:xfrm>
          <a:prstGeom prst="line">
            <a:avLst/>
          </a:prstGeom>
          <a:noFill/>
          <a:ln w="7938" cap="rnd">
            <a:solidFill>
              <a:srgbClr val="000000"/>
            </a:solidFill>
            <a:round/>
            <a:headEnd/>
            <a:tailEnd/>
          </a:ln>
        </p:spPr>
        <p:txBody>
          <a:bodyPr/>
          <a:lstStyle/>
          <a:p>
            <a:endParaRPr lang="en-US"/>
          </a:p>
        </p:txBody>
      </p:sp>
      <p:sp>
        <p:nvSpPr>
          <p:cNvPr id="285902" name="Line 206"/>
          <p:cNvSpPr>
            <a:spLocks noChangeShapeType="1"/>
          </p:cNvSpPr>
          <p:nvPr/>
        </p:nvSpPr>
        <p:spPr bwMode="auto">
          <a:xfrm flipV="1">
            <a:off x="5892800" y="2911475"/>
            <a:ext cx="498475" cy="346075"/>
          </a:xfrm>
          <a:prstGeom prst="line">
            <a:avLst/>
          </a:prstGeom>
          <a:noFill/>
          <a:ln w="7938" cap="rnd">
            <a:solidFill>
              <a:srgbClr val="000000"/>
            </a:solidFill>
            <a:round/>
            <a:headEnd/>
            <a:tailEnd/>
          </a:ln>
        </p:spPr>
        <p:txBody>
          <a:bodyPr/>
          <a:lstStyle/>
          <a:p>
            <a:endParaRPr lang="en-US"/>
          </a:p>
        </p:txBody>
      </p:sp>
      <p:sp>
        <p:nvSpPr>
          <p:cNvPr id="285903" name="Line 207"/>
          <p:cNvSpPr>
            <a:spLocks noChangeShapeType="1"/>
          </p:cNvSpPr>
          <p:nvPr/>
        </p:nvSpPr>
        <p:spPr bwMode="auto">
          <a:xfrm>
            <a:off x="6391275" y="2911475"/>
            <a:ext cx="747713" cy="1588"/>
          </a:xfrm>
          <a:prstGeom prst="line">
            <a:avLst/>
          </a:prstGeom>
          <a:noFill/>
          <a:ln w="7938" cap="rnd">
            <a:solidFill>
              <a:srgbClr val="000000"/>
            </a:solidFill>
            <a:round/>
            <a:headEnd/>
            <a:tailEnd/>
          </a:ln>
        </p:spPr>
        <p:txBody>
          <a:bodyPr/>
          <a:lstStyle/>
          <a:p>
            <a:endParaRPr lang="en-US"/>
          </a:p>
        </p:txBody>
      </p:sp>
      <p:sp>
        <p:nvSpPr>
          <p:cNvPr id="285904" name="Line 208"/>
          <p:cNvSpPr>
            <a:spLocks noChangeShapeType="1"/>
          </p:cNvSpPr>
          <p:nvPr/>
        </p:nvSpPr>
        <p:spPr bwMode="auto">
          <a:xfrm>
            <a:off x="5892800" y="3257550"/>
            <a:ext cx="746125" cy="1588"/>
          </a:xfrm>
          <a:prstGeom prst="line">
            <a:avLst/>
          </a:prstGeom>
          <a:noFill/>
          <a:ln w="7938" cap="rnd">
            <a:solidFill>
              <a:srgbClr val="000000"/>
            </a:solidFill>
            <a:round/>
            <a:headEnd/>
            <a:tailEnd/>
          </a:ln>
        </p:spPr>
        <p:txBody>
          <a:bodyPr/>
          <a:lstStyle/>
          <a:p>
            <a:endParaRPr lang="en-US"/>
          </a:p>
        </p:txBody>
      </p:sp>
      <p:sp>
        <p:nvSpPr>
          <p:cNvPr id="285905" name="Freeform 209"/>
          <p:cNvSpPr>
            <a:spLocks noEditPoints="1"/>
          </p:cNvSpPr>
          <p:nvPr/>
        </p:nvSpPr>
        <p:spPr bwMode="auto">
          <a:xfrm>
            <a:off x="5576888" y="2093913"/>
            <a:ext cx="881062" cy="4279900"/>
          </a:xfrm>
          <a:custGeom>
            <a:avLst/>
            <a:gdLst/>
            <a:ahLst/>
            <a:cxnLst>
              <a:cxn ang="0">
                <a:pos x="1551" y="114"/>
              </a:cxn>
              <a:cxn ang="0">
                <a:pos x="1544" y="195"/>
              </a:cxn>
              <a:cxn ang="0">
                <a:pos x="1529" y="191"/>
              </a:cxn>
              <a:cxn ang="0">
                <a:pos x="1461" y="488"/>
              </a:cxn>
              <a:cxn ang="0">
                <a:pos x="1486" y="370"/>
              </a:cxn>
              <a:cxn ang="0">
                <a:pos x="1399" y="678"/>
              </a:cxn>
              <a:cxn ang="0">
                <a:pos x="1439" y="565"/>
              </a:cxn>
              <a:cxn ang="0">
                <a:pos x="1341" y="853"/>
              </a:cxn>
              <a:cxn ang="0">
                <a:pos x="1334" y="934"/>
              </a:cxn>
              <a:cxn ang="0">
                <a:pos x="1319" y="930"/>
              </a:cxn>
              <a:cxn ang="0">
                <a:pos x="1251" y="1227"/>
              </a:cxn>
              <a:cxn ang="0">
                <a:pos x="1276" y="1109"/>
              </a:cxn>
              <a:cxn ang="0">
                <a:pos x="1189" y="1417"/>
              </a:cxn>
              <a:cxn ang="0">
                <a:pos x="1229" y="1303"/>
              </a:cxn>
              <a:cxn ang="0">
                <a:pos x="1130" y="1591"/>
              </a:cxn>
              <a:cxn ang="0">
                <a:pos x="1124" y="1673"/>
              </a:cxn>
              <a:cxn ang="0">
                <a:pos x="1109" y="1668"/>
              </a:cxn>
              <a:cxn ang="0">
                <a:pos x="1041" y="1965"/>
              </a:cxn>
              <a:cxn ang="0">
                <a:pos x="1066" y="1848"/>
              </a:cxn>
              <a:cxn ang="0">
                <a:pos x="978" y="2155"/>
              </a:cxn>
              <a:cxn ang="0">
                <a:pos x="1019" y="2042"/>
              </a:cxn>
              <a:cxn ang="0">
                <a:pos x="920" y="2330"/>
              </a:cxn>
              <a:cxn ang="0">
                <a:pos x="914" y="2411"/>
              </a:cxn>
              <a:cxn ang="0">
                <a:pos x="898" y="2407"/>
              </a:cxn>
              <a:cxn ang="0">
                <a:pos x="830" y="2704"/>
              </a:cxn>
              <a:cxn ang="0">
                <a:pos x="856" y="2586"/>
              </a:cxn>
              <a:cxn ang="0">
                <a:pos x="768" y="2894"/>
              </a:cxn>
              <a:cxn ang="0">
                <a:pos x="809" y="2781"/>
              </a:cxn>
              <a:cxn ang="0">
                <a:pos x="710" y="3069"/>
              </a:cxn>
              <a:cxn ang="0">
                <a:pos x="703" y="3150"/>
              </a:cxn>
              <a:cxn ang="0">
                <a:pos x="688" y="3146"/>
              </a:cxn>
              <a:cxn ang="0">
                <a:pos x="620" y="3443"/>
              </a:cxn>
              <a:cxn ang="0">
                <a:pos x="645" y="3325"/>
              </a:cxn>
              <a:cxn ang="0">
                <a:pos x="558" y="3633"/>
              </a:cxn>
              <a:cxn ang="0">
                <a:pos x="598" y="3519"/>
              </a:cxn>
              <a:cxn ang="0">
                <a:pos x="500" y="3807"/>
              </a:cxn>
              <a:cxn ang="0">
                <a:pos x="493" y="3889"/>
              </a:cxn>
              <a:cxn ang="0">
                <a:pos x="478" y="3884"/>
              </a:cxn>
              <a:cxn ang="0">
                <a:pos x="410" y="4181"/>
              </a:cxn>
              <a:cxn ang="0">
                <a:pos x="435" y="4064"/>
              </a:cxn>
              <a:cxn ang="0">
                <a:pos x="348" y="4371"/>
              </a:cxn>
              <a:cxn ang="0">
                <a:pos x="388" y="4258"/>
              </a:cxn>
              <a:cxn ang="0">
                <a:pos x="289" y="4546"/>
              </a:cxn>
              <a:cxn ang="0">
                <a:pos x="283" y="4627"/>
              </a:cxn>
              <a:cxn ang="0">
                <a:pos x="268" y="4623"/>
              </a:cxn>
              <a:cxn ang="0">
                <a:pos x="200" y="4920"/>
              </a:cxn>
              <a:cxn ang="0">
                <a:pos x="225" y="4802"/>
              </a:cxn>
              <a:cxn ang="0">
                <a:pos x="137" y="5110"/>
              </a:cxn>
              <a:cxn ang="0">
                <a:pos x="178" y="4997"/>
              </a:cxn>
              <a:cxn ang="0">
                <a:pos x="79" y="5285"/>
              </a:cxn>
              <a:cxn ang="0">
                <a:pos x="73" y="5366"/>
              </a:cxn>
              <a:cxn ang="0">
                <a:pos x="57" y="5362"/>
              </a:cxn>
              <a:cxn ang="0">
                <a:pos x="17" y="5562"/>
              </a:cxn>
              <a:cxn ang="0">
                <a:pos x="15" y="5541"/>
              </a:cxn>
            </a:cxnLst>
            <a:rect l="0" t="0" r="r" b="b"/>
            <a:pathLst>
              <a:path w="1598" h="5569">
                <a:moveTo>
                  <a:pt x="1597" y="11"/>
                </a:moveTo>
                <a:lnTo>
                  <a:pt x="1566" y="119"/>
                </a:lnTo>
                <a:cubicBezTo>
                  <a:pt x="1565" y="123"/>
                  <a:pt x="1561" y="125"/>
                  <a:pt x="1556" y="124"/>
                </a:cubicBezTo>
                <a:cubicBezTo>
                  <a:pt x="1552" y="123"/>
                  <a:pt x="1550" y="118"/>
                  <a:pt x="1551" y="114"/>
                </a:cubicBezTo>
                <a:lnTo>
                  <a:pt x="1582" y="6"/>
                </a:lnTo>
                <a:cubicBezTo>
                  <a:pt x="1583" y="2"/>
                  <a:pt x="1587" y="0"/>
                  <a:pt x="1592" y="1"/>
                </a:cubicBezTo>
                <a:cubicBezTo>
                  <a:pt x="1596" y="2"/>
                  <a:pt x="1598" y="7"/>
                  <a:pt x="1597" y="11"/>
                </a:cubicBezTo>
                <a:close/>
                <a:moveTo>
                  <a:pt x="1544" y="195"/>
                </a:moveTo>
                <a:lnTo>
                  <a:pt x="1514" y="303"/>
                </a:lnTo>
                <a:cubicBezTo>
                  <a:pt x="1513" y="307"/>
                  <a:pt x="1508" y="310"/>
                  <a:pt x="1504" y="309"/>
                </a:cubicBezTo>
                <a:cubicBezTo>
                  <a:pt x="1500" y="308"/>
                  <a:pt x="1497" y="303"/>
                  <a:pt x="1498" y="299"/>
                </a:cubicBezTo>
                <a:lnTo>
                  <a:pt x="1529" y="191"/>
                </a:lnTo>
                <a:cubicBezTo>
                  <a:pt x="1530" y="187"/>
                  <a:pt x="1535" y="184"/>
                  <a:pt x="1539" y="186"/>
                </a:cubicBezTo>
                <a:cubicBezTo>
                  <a:pt x="1543" y="187"/>
                  <a:pt x="1546" y="191"/>
                  <a:pt x="1544" y="195"/>
                </a:cubicBezTo>
                <a:close/>
                <a:moveTo>
                  <a:pt x="1492" y="380"/>
                </a:moveTo>
                <a:lnTo>
                  <a:pt x="1461" y="488"/>
                </a:lnTo>
                <a:cubicBezTo>
                  <a:pt x="1460" y="492"/>
                  <a:pt x="1456" y="495"/>
                  <a:pt x="1451" y="493"/>
                </a:cubicBezTo>
                <a:cubicBezTo>
                  <a:pt x="1447" y="492"/>
                  <a:pt x="1445" y="488"/>
                  <a:pt x="1446" y="484"/>
                </a:cubicBezTo>
                <a:lnTo>
                  <a:pt x="1476" y="376"/>
                </a:lnTo>
                <a:cubicBezTo>
                  <a:pt x="1478" y="372"/>
                  <a:pt x="1482" y="369"/>
                  <a:pt x="1486" y="370"/>
                </a:cubicBezTo>
                <a:cubicBezTo>
                  <a:pt x="1491" y="371"/>
                  <a:pt x="1493" y="376"/>
                  <a:pt x="1492" y="380"/>
                </a:cubicBezTo>
                <a:close/>
                <a:moveTo>
                  <a:pt x="1439" y="565"/>
                </a:moveTo>
                <a:lnTo>
                  <a:pt x="1409" y="673"/>
                </a:lnTo>
                <a:cubicBezTo>
                  <a:pt x="1407" y="677"/>
                  <a:pt x="1403" y="679"/>
                  <a:pt x="1399" y="678"/>
                </a:cubicBezTo>
                <a:cubicBezTo>
                  <a:pt x="1395" y="677"/>
                  <a:pt x="1392" y="672"/>
                  <a:pt x="1393" y="668"/>
                </a:cubicBezTo>
                <a:lnTo>
                  <a:pt x="1424" y="560"/>
                </a:lnTo>
                <a:cubicBezTo>
                  <a:pt x="1425" y="556"/>
                  <a:pt x="1430" y="554"/>
                  <a:pt x="1434" y="555"/>
                </a:cubicBezTo>
                <a:cubicBezTo>
                  <a:pt x="1438" y="556"/>
                  <a:pt x="1441" y="561"/>
                  <a:pt x="1439" y="565"/>
                </a:cubicBezTo>
                <a:close/>
                <a:moveTo>
                  <a:pt x="1387" y="749"/>
                </a:moveTo>
                <a:lnTo>
                  <a:pt x="1356" y="857"/>
                </a:lnTo>
                <a:cubicBezTo>
                  <a:pt x="1355" y="861"/>
                  <a:pt x="1350" y="864"/>
                  <a:pt x="1346" y="863"/>
                </a:cubicBezTo>
                <a:cubicBezTo>
                  <a:pt x="1342" y="862"/>
                  <a:pt x="1340" y="857"/>
                  <a:pt x="1341" y="853"/>
                </a:cubicBezTo>
                <a:lnTo>
                  <a:pt x="1371" y="745"/>
                </a:lnTo>
                <a:cubicBezTo>
                  <a:pt x="1373" y="741"/>
                  <a:pt x="1377" y="738"/>
                  <a:pt x="1381" y="740"/>
                </a:cubicBezTo>
                <a:cubicBezTo>
                  <a:pt x="1386" y="741"/>
                  <a:pt x="1388" y="745"/>
                  <a:pt x="1387" y="749"/>
                </a:cubicBezTo>
                <a:close/>
                <a:moveTo>
                  <a:pt x="1334" y="934"/>
                </a:moveTo>
                <a:lnTo>
                  <a:pt x="1304" y="1042"/>
                </a:lnTo>
                <a:cubicBezTo>
                  <a:pt x="1302" y="1046"/>
                  <a:pt x="1298" y="1049"/>
                  <a:pt x="1294" y="1047"/>
                </a:cubicBezTo>
                <a:cubicBezTo>
                  <a:pt x="1289" y="1046"/>
                  <a:pt x="1287" y="1042"/>
                  <a:pt x="1288" y="1038"/>
                </a:cubicBezTo>
                <a:lnTo>
                  <a:pt x="1319" y="930"/>
                </a:lnTo>
                <a:cubicBezTo>
                  <a:pt x="1320" y="926"/>
                  <a:pt x="1324" y="923"/>
                  <a:pt x="1329" y="924"/>
                </a:cubicBezTo>
                <a:cubicBezTo>
                  <a:pt x="1333" y="925"/>
                  <a:pt x="1335" y="930"/>
                  <a:pt x="1334" y="934"/>
                </a:cubicBezTo>
                <a:close/>
                <a:moveTo>
                  <a:pt x="1282" y="1119"/>
                </a:moveTo>
                <a:lnTo>
                  <a:pt x="1251" y="1227"/>
                </a:lnTo>
                <a:cubicBezTo>
                  <a:pt x="1250" y="1231"/>
                  <a:pt x="1245" y="1233"/>
                  <a:pt x="1241" y="1232"/>
                </a:cubicBezTo>
                <a:cubicBezTo>
                  <a:pt x="1237" y="1231"/>
                  <a:pt x="1234" y="1226"/>
                  <a:pt x="1236" y="1222"/>
                </a:cubicBezTo>
                <a:lnTo>
                  <a:pt x="1266" y="1114"/>
                </a:lnTo>
                <a:cubicBezTo>
                  <a:pt x="1267" y="1110"/>
                  <a:pt x="1272" y="1108"/>
                  <a:pt x="1276" y="1109"/>
                </a:cubicBezTo>
                <a:cubicBezTo>
                  <a:pt x="1280" y="1110"/>
                  <a:pt x="1283" y="1115"/>
                  <a:pt x="1282" y="1119"/>
                </a:cubicBezTo>
                <a:close/>
                <a:moveTo>
                  <a:pt x="1229" y="1303"/>
                </a:moveTo>
                <a:lnTo>
                  <a:pt x="1198" y="1411"/>
                </a:lnTo>
                <a:cubicBezTo>
                  <a:pt x="1197" y="1415"/>
                  <a:pt x="1193" y="1418"/>
                  <a:pt x="1189" y="1417"/>
                </a:cubicBezTo>
                <a:cubicBezTo>
                  <a:pt x="1184" y="1416"/>
                  <a:pt x="1182" y="1411"/>
                  <a:pt x="1183" y="1407"/>
                </a:cubicBezTo>
                <a:lnTo>
                  <a:pt x="1214" y="1299"/>
                </a:lnTo>
                <a:cubicBezTo>
                  <a:pt x="1215" y="1295"/>
                  <a:pt x="1219" y="1292"/>
                  <a:pt x="1224" y="1294"/>
                </a:cubicBezTo>
                <a:cubicBezTo>
                  <a:pt x="1228" y="1295"/>
                  <a:pt x="1230" y="1299"/>
                  <a:pt x="1229" y="1303"/>
                </a:cubicBezTo>
                <a:close/>
                <a:moveTo>
                  <a:pt x="1177" y="1488"/>
                </a:moveTo>
                <a:lnTo>
                  <a:pt x="1146" y="1596"/>
                </a:lnTo>
                <a:cubicBezTo>
                  <a:pt x="1145" y="1600"/>
                  <a:pt x="1140" y="1603"/>
                  <a:pt x="1136" y="1601"/>
                </a:cubicBezTo>
                <a:cubicBezTo>
                  <a:pt x="1132" y="1600"/>
                  <a:pt x="1129" y="1596"/>
                  <a:pt x="1130" y="1591"/>
                </a:cubicBezTo>
                <a:lnTo>
                  <a:pt x="1161" y="1484"/>
                </a:lnTo>
                <a:cubicBezTo>
                  <a:pt x="1162" y="1480"/>
                  <a:pt x="1167" y="1477"/>
                  <a:pt x="1171" y="1478"/>
                </a:cubicBezTo>
                <a:cubicBezTo>
                  <a:pt x="1175" y="1479"/>
                  <a:pt x="1178" y="1484"/>
                  <a:pt x="1177" y="1488"/>
                </a:cubicBezTo>
                <a:close/>
                <a:moveTo>
                  <a:pt x="1124" y="1673"/>
                </a:moveTo>
                <a:lnTo>
                  <a:pt x="1093" y="1781"/>
                </a:lnTo>
                <a:cubicBezTo>
                  <a:pt x="1092" y="1785"/>
                  <a:pt x="1088" y="1787"/>
                  <a:pt x="1083" y="1786"/>
                </a:cubicBezTo>
                <a:cubicBezTo>
                  <a:pt x="1079" y="1785"/>
                  <a:pt x="1077" y="1780"/>
                  <a:pt x="1078" y="1776"/>
                </a:cubicBezTo>
                <a:lnTo>
                  <a:pt x="1109" y="1668"/>
                </a:lnTo>
                <a:cubicBezTo>
                  <a:pt x="1110" y="1664"/>
                  <a:pt x="1114" y="1662"/>
                  <a:pt x="1118" y="1663"/>
                </a:cubicBezTo>
                <a:cubicBezTo>
                  <a:pt x="1123" y="1664"/>
                  <a:pt x="1125" y="1669"/>
                  <a:pt x="1124" y="1673"/>
                </a:cubicBezTo>
                <a:close/>
                <a:moveTo>
                  <a:pt x="1071" y="1857"/>
                </a:moveTo>
                <a:lnTo>
                  <a:pt x="1041" y="1965"/>
                </a:lnTo>
                <a:cubicBezTo>
                  <a:pt x="1040" y="1969"/>
                  <a:pt x="1035" y="1972"/>
                  <a:pt x="1031" y="1971"/>
                </a:cubicBezTo>
                <a:cubicBezTo>
                  <a:pt x="1027" y="1970"/>
                  <a:pt x="1024" y="1965"/>
                  <a:pt x="1025" y="1961"/>
                </a:cubicBezTo>
                <a:lnTo>
                  <a:pt x="1056" y="1853"/>
                </a:lnTo>
                <a:cubicBezTo>
                  <a:pt x="1057" y="1849"/>
                  <a:pt x="1062" y="1846"/>
                  <a:pt x="1066" y="1848"/>
                </a:cubicBezTo>
                <a:cubicBezTo>
                  <a:pt x="1070" y="1849"/>
                  <a:pt x="1073" y="1853"/>
                  <a:pt x="1071" y="1857"/>
                </a:cubicBezTo>
                <a:close/>
                <a:moveTo>
                  <a:pt x="1019" y="2042"/>
                </a:moveTo>
                <a:lnTo>
                  <a:pt x="988" y="2150"/>
                </a:lnTo>
                <a:cubicBezTo>
                  <a:pt x="987" y="2154"/>
                  <a:pt x="983" y="2157"/>
                  <a:pt x="978" y="2155"/>
                </a:cubicBezTo>
                <a:cubicBezTo>
                  <a:pt x="974" y="2154"/>
                  <a:pt x="972" y="2150"/>
                  <a:pt x="973" y="2145"/>
                </a:cubicBezTo>
                <a:lnTo>
                  <a:pt x="1003" y="2038"/>
                </a:lnTo>
                <a:cubicBezTo>
                  <a:pt x="1005" y="2034"/>
                  <a:pt x="1009" y="2031"/>
                  <a:pt x="1013" y="2032"/>
                </a:cubicBezTo>
                <a:cubicBezTo>
                  <a:pt x="1018" y="2033"/>
                  <a:pt x="1020" y="2038"/>
                  <a:pt x="1019" y="2042"/>
                </a:cubicBezTo>
                <a:close/>
                <a:moveTo>
                  <a:pt x="966" y="2227"/>
                </a:moveTo>
                <a:lnTo>
                  <a:pt x="936" y="2335"/>
                </a:lnTo>
                <a:cubicBezTo>
                  <a:pt x="934" y="2339"/>
                  <a:pt x="930" y="2341"/>
                  <a:pt x="926" y="2340"/>
                </a:cubicBezTo>
                <a:cubicBezTo>
                  <a:pt x="921" y="2339"/>
                  <a:pt x="919" y="2334"/>
                  <a:pt x="920" y="2330"/>
                </a:cubicBezTo>
                <a:lnTo>
                  <a:pt x="951" y="2222"/>
                </a:lnTo>
                <a:cubicBezTo>
                  <a:pt x="952" y="2218"/>
                  <a:pt x="957" y="2216"/>
                  <a:pt x="961" y="2217"/>
                </a:cubicBezTo>
                <a:cubicBezTo>
                  <a:pt x="965" y="2218"/>
                  <a:pt x="967" y="2223"/>
                  <a:pt x="966" y="2227"/>
                </a:cubicBezTo>
                <a:close/>
                <a:moveTo>
                  <a:pt x="914" y="2411"/>
                </a:moveTo>
                <a:lnTo>
                  <a:pt x="883" y="2519"/>
                </a:lnTo>
                <a:cubicBezTo>
                  <a:pt x="882" y="2523"/>
                  <a:pt x="877" y="2526"/>
                  <a:pt x="873" y="2525"/>
                </a:cubicBezTo>
                <a:cubicBezTo>
                  <a:pt x="869" y="2523"/>
                  <a:pt x="866" y="2519"/>
                  <a:pt x="868" y="2515"/>
                </a:cubicBezTo>
                <a:lnTo>
                  <a:pt x="898" y="2407"/>
                </a:lnTo>
                <a:cubicBezTo>
                  <a:pt x="900" y="2403"/>
                  <a:pt x="904" y="2400"/>
                  <a:pt x="908" y="2402"/>
                </a:cubicBezTo>
                <a:cubicBezTo>
                  <a:pt x="912" y="2403"/>
                  <a:pt x="915" y="2407"/>
                  <a:pt x="914" y="2411"/>
                </a:cubicBezTo>
                <a:close/>
                <a:moveTo>
                  <a:pt x="861" y="2596"/>
                </a:moveTo>
                <a:lnTo>
                  <a:pt x="830" y="2704"/>
                </a:lnTo>
                <a:cubicBezTo>
                  <a:pt x="829" y="2708"/>
                  <a:pt x="825" y="2711"/>
                  <a:pt x="821" y="2709"/>
                </a:cubicBezTo>
                <a:cubicBezTo>
                  <a:pt x="816" y="2708"/>
                  <a:pt x="814" y="2704"/>
                  <a:pt x="815" y="2699"/>
                </a:cubicBezTo>
                <a:lnTo>
                  <a:pt x="846" y="2592"/>
                </a:lnTo>
                <a:cubicBezTo>
                  <a:pt x="847" y="2588"/>
                  <a:pt x="851" y="2585"/>
                  <a:pt x="856" y="2586"/>
                </a:cubicBezTo>
                <a:cubicBezTo>
                  <a:pt x="860" y="2587"/>
                  <a:pt x="862" y="2592"/>
                  <a:pt x="861" y="2596"/>
                </a:cubicBezTo>
                <a:close/>
                <a:moveTo>
                  <a:pt x="809" y="2781"/>
                </a:moveTo>
                <a:lnTo>
                  <a:pt x="778" y="2889"/>
                </a:lnTo>
                <a:cubicBezTo>
                  <a:pt x="777" y="2893"/>
                  <a:pt x="772" y="2895"/>
                  <a:pt x="768" y="2894"/>
                </a:cubicBezTo>
                <a:cubicBezTo>
                  <a:pt x="764" y="2893"/>
                  <a:pt x="761" y="2888"/>
                  <a:pt x="763" y="2884"/>
                </a:cubicBezTo>
                <a:lnTo>
                  <a:pt x="793" y="2776"/>
                </a:lnTo>
                <a:cubicBezTo>
                  <a:pt x="794" y="2772"/>
                  <a:pt x="799" y="2770"/>
                  <a:pt x="803" y="2771"/>
                </a:cubicBezTo>
                <a:cubicBezTo>
                  <a:pt x="807" y="2772"/>
                  <a:pt x="810" y="2777"/>
                  <a:pt x="809" y="2781"/>
                </a:cubicBezTo>
                <a:close/>
                <a:moveTo>
                  <a:pt x="756" y="2965"/>
                </a:moveTo>
                <a:lnTo>
                  <a:pt x="725" y="3073"/>
                </a:lnTo>
                <a:cubicBezTo>
                  <a:pt x="724" y="3077"/>
                  <a:pt x="720" y="3080"/>
                  <a:pt x="715" y="3079"/>
                </a:cubicBezTo>
                <a:cubicBezTo>
                  <a:pt x="711" y="3077"/>
                  <a:pt x="709" y="3073"/>
                  <a:pt x="710" y="3069"/>
                </a:cubicBezTo>
                <a:lnTo>
                  <a:pt x="741" y="2961"/>
                </a:lnTo>
                <a:cubicBezTo>
                  <a:pt x="742" y="2957"/>
                  <a:pt x="746" y="2954"/>
                  <a:pt x="751" y="2956"/>
                </a:cubicBezTo>
                <a:cubicBezTo>
                  <a:pt x="755" y="2957"/>
                  <a:pt x="757" y="2961"/>
                  <a:pt x="756" y="2965"/>
                </a:cubicBezTo>
                <a:close/>
                <a:moveTo>
                  <a:pt x="703" y="3150"/>
                </a:moveTo>
                <a:lnTo>
                  <a:pt x="673" y="3258"/>
                </a:lnTo>
                <a:cubicBezTo>
                  <a:pt x="672" y="3262"/>
                  <a:pt x="667" y="3265"/>
                  <a:pt x="663" y="3263"/>
                </a:cubicBezTo>
                <a:cubicBezTo>
                  <a:pt x="659" y="3262"/>
                  <a:pt x="656" y="3258"/>
                  <a:pt x="657" y="3253"/>
                </a:cubicBezTo>
                <a:lnTo>
                  <a:pt x="688" y="3146"/>
                </a:lnTo>
                <a:cubicBezTo>
                  <a:pt x="689" y="3142"/>
                  <a:pt x="694" y="3139"/>
                  <a:pt x="698" y="3140"/>
                </a:cubicBezTo>
                <a:cubicBezTo>
                  <a:pt x="702" y="3141"/>
                  <a:pt x="705" y="3146"/>
                  <a:pt x="703" y="3150"/>
                </a:cubicBezTo>
                <a:close/>
                <a:moveTo>
                  <a:pt x="651" y="3335"/>
                </a:moveTo>
                <a:lnTo>
                  <a:pt x="620" y="3443"/>
                </a:lnTo>
                <a:cubicBezTo>
                  <a:pt x="619" y="3447"/>
                  <a:pt x="615" y="3449"/>
                  <a:pt x="610" y="3448"/>
                </a:cubicBezTo>
                <a:cubicBezTo>
                  <a:pt x="606" y="3447"/>
                  <a:pt x="604" y="3442"/>
                  <a:pt x="605" y="3438"/>
                </a:cubicBezTo>
                <a:lnTo>
                  <a:pt x="636" y="3330"/>
                </a:lnTo>
                <a:cubicBezTo>
                  <a:pt x="637" y="3326"/>
                  <a:pt x="641" y="3324"/>
                  <a:pt x="645" y="3325"/>
                </a:cubicBezTo>
                <a:cubicBezTo>
                  <a:pt x="650" y="3326"/>
                  <a:pt x="652" y="3331"/>
                  <a:pt x="651" y="3335"/>
                </a:cubicBezTo>
                <a:close/>
                <a:moveTo>
                  <a:pt x="598" y="3519"/>
                </a:moveTo>
                <a:lnTo>
                  <a:pt x="568" y="3627"/>
                </a:lnTo>
                <a:cubicBezTo>
                  <a:pt x="566" y="3631"/>
                  <a:pt x="562" y="3634"/>
                  <a:pt x="558" y="3633"/>
                </a:cubicBezTo>
                <a:cubicBezTo>
                  <a:pt x="554" y="3631"/>
                  <a:pt x="551" y="3627"/>
                  <a:pt x="552" y="3623"/>
                </a:cubicBezTo>
                <a:lnTo>
                  <a:pt x="583" y="3515"/>
                </a:lnTo>
                <a:cubicBezTo>
                  <a:pt x="584" y="3511"/>
                  <a:pt x="589" y="3508"/>
                  <a:pt x="593" y="3510"/>
                </a:cubicBezTo>
                <a:cubicBezTo>
                  <a:pt x="597" y="3511"/>
                  <a:pt x="600" y="3515"/>
                  <a:pt x="598" y="3519"/>
                </a:cubicBezTo>
                <a:close/>
                <a:moveTo>
                  <a:pt x="546" y="3704"/>
                </a:moveTo>
                <a:lnTo>
                  <a:pt x="515" y="3812"/>
                </a:lnTo>
                <a:cubicBezTo>
                  <a:pt x="514" y="3816"/>
                  <a:pt x="509" y="3819"/>
                  <a:pt x="505" y="3817"/>
                </a:cubicBezTo>
                <a:cubicBezTo>
                  <a:pt x="501" y="3816"/>
                  <a:pt x="499" y="3812"/>
                  <a:pt x="500" y="3807"/>
                </a:cubicBezTo>
                <a:lnTo>
                  <a:pt x="530" y="3700"/>
                </a:lnTo>
                <a:cubicBezTo>
                  <a:pt x="532" y="3696"/>
                  <a:pt x="536" y="3693"/>
                  <a:pt x="540" y="3694"/>
                </a:cubicBezTo>
                <a:cubicBezTo>
                  <a:pt x="545" y="3695"/>
                  <a:pt x="547" y="3700"/>
                  <a:pt x="546" y="3704"/>
                </a:cubicBezTo>
                <a:close/>
                <a:moveTo>
                  <a:pt x="493" y="3889"/>
                </a:moveTo>
                <a:lnTo>
                  <a:pt x="463" y="3997"/>
                </a:lnTo>
                <a:cubicBezTo>
                  <a:pt x="461" y="4001"/>
                  <a:pt x="457" y="4003"/>
                  <a:pt x="453" y="4002"/>
                </a:cubicBezTo>
                <a:cubicBezTo>
                  <a:pt x="448" y="4001"/>
                  <a:pt x="446" y="3996"/>
                  <a:pt x="447" y="3992"/>
                </a:cubicBezTo>
                <a:lnTo>
                  <a:pt x="478" y="3884"/>
                </a:lnTo>
                <a:cubicBezTo>
                  <a:pt x="479" y="3880"/>
                  <a:pt x="483" y="3878"/>
                  <a:pt x="488" y="3879"/>
                </a:cubicBezTo>
                <a:cubicBezTo>
                  <a:pt x="492" y="3880"/>
                  <a:pt x="494" y="3885"/>
                  <a:pt x="493" y="3889"/>
                </a:cubicBezTo>
                <a:close/>
                <a:moveTo>
                  <a:pt x="441" y="4073"/>
                </a:moveTo>
                <a:lnTo>
                  <a:pt x="410" y="4181"/>
                </a:lnTo>
                <a:cubicBezTo>
                  <a:pt x="409" y="4185"/>
                  <a:pt x="404" y="4188"/>
                  <a:pt x="400" y="4187"/>
                </a:cubicBezTo>
                <a:cubicBezTo>
                  <a:pt x="396" y="4185"/>
                  <a:pt x="393" y="4181"/>
                  <a:pt x="395" y="4177"/>
                </a:cubicBezTo>
                <a:lnTo>
                  <a:pt x="425" y="4069"/>
                </a:lnTo>
                <a:cubicBezTo>
                  <a:pt x="426" y="4065"/>
                  <a:pt x="431" y="4062"/>
                  <a:pt x="435" y="4064"/>
                </a:cubicBezTo>
                <a:cubicBezTo>
                  <a:pt x="439" y="4065"/>
                  <a:pt x="442" y="4069"/>
                  <a:pt x="441" y="4073"/>
                </a:cubicBezTo>
                <a:close/>
                <a:moveTo>
                  <a:pt x="388" y="4258"/>
                </a:moveTo>
                <a:lnTo>
                  <a:pt x="357" y="4366"/>
                </a:lnTo>
                <a:cubicBezTo>
                  <a:pt x="356" y="4370"/>
                  <a:pt x="352" y="4373"/>
                  <a:pt x="348" y="4371"/>
                </a:cubicBezTo>
                <a:cubicBezTo>
                  <a:pt x="343" y="4370"/>
                  <a:pt x="341" y="4366"/>
                  <a:pt x="342" y="4361"/>
                </a:cubicBezTo>
                <a:lnTo>
                  <a:pt x="373" y="4254"/>
                </a:lnTo>
                <a:cubicBezTo>
                  <a:pt x="374" y="4250"/>
                  <a:pt x="378" y="4247"/>
                  <a:pt x="383" y="4248"/>
                </a:cubicBezTo>
                <a:cubicBezTo>
                  <a:pt x="387" y="4249"/>
                  <a:pt x="389" y="4254"/>
                  <a:pt x="388" y="4258"/>
                </a:cubicBezTo>
                <a:close/>
                <a:moveTo>
                  <a:pt x="336" y="4443"/>
                </a:moveTo>
                <a:lnTo>
                  <a:pt x="305" y="4551"/>
                </a:lnTo>
                <a:cubicBezTo>
                  <a:pt x="304" y="4555"/>
                  <a:pt x="299" y="4557"/>
                  <a:pt x="295" y="4556"/>
                </a:cubicBezTo>
                <a:cubicBezTo>
                  <a:pt x="291" y="4555"/>
                  <a:pt x="288" y="4550"/>
                  <a:pt x="289" y="4546"/>
                </a:cubicBezTo>
                <a:lnTo>
                  <a:pt x="320" y="4438"/>
                </a:lnTo>
                <a:cubicBezTo>
                  <a:pt x="321" y="4434"/>
                  <a:pt x="326" y="4432"/>
                  <a:pt x="330" y="4433"/>
                </a:cubicBezTo>
                <a:cubicBezTo>
                  <a:pt x="334" y="4434"/>
                  <a:pt x="337" y="4439"/>
                  <a:pt x="336" y="4443"/>
                </a:cubicBezTo>
                <a:close/>
                <a:moveTo>
                  <a:pt x="283" y="4627"/>
                </a:moveTo>
                <a:lnTo>
                  <a:pt x="252" y="4735"/>
                </a:lnTo>
                <a:cubicBezTo>
                  <a:pt x="251" y="4739"/>
                  <a:pt x="247" y="4742"/>
                  <a:pt x="242" y="4741"/>
                </a:cubicBezTo>
                <a:cubicBezTo>
                  <a:pt x="238" y="4739"/>
                  <a:pt x="236" y="4735"/>
                  <a:pt x="237" y="4731"/>
                </a:cubicBezTo>
                <a:lnTo>
                  <a:pt x="268" y="4623"/>
                </a:lnTo>
                <a:cubicBezTo>
                  <a:pt x="269" y="4619"/>
                  <a:pt x="273" y="4616"/>
                  <a:pt x="277" y="4618"/>
                </a:cubicBezTo>
                <a:cubicBezTo>
                  <a:pt x="282" y="4619"/>
                  <a:pt x="284" y="4623"/>
                  <a:pt x="283" y="4627"/>
                </a:cubicBezTo>
                <a:close/>
                <a:moveTo>
                  <a:pt x="230" y="4812"/>
                </a:moveTo>
                <a:lnTo>
                  <a:pt x="200" y="4920"/>
                </a:lnTo>
                <a:cubicBezTo>
                  <a:pt x="199" y="4924"/>
                  <a:pt x="194" y="4927"/>
                  <a:pt x="190" y="4925"/>
                </a:cubicBezTo>
                <a:cubicBezTo>
                  <a:pt x="186" y="4924"/>
                  <a:pt x="183" y="4920"/>
                  <a:pt x="184" y="4915"/>
                </a:cubicBezTo>
                <a:lnTo>
                  <a:pt x="215" y="4808"/>
                </a:lnTo>
                <a:cubicBezTo>
                  <a:pt x="216" y="4804"/>
                  <a:pt x="221" y="4801"/>
                  <a:pt x="225" y="4802"/>
                </a:cubicBezTo>
                <a:cubicBezTo>
                  <a:pt x="229" y="4803"/>
                  <a:pt x="232" y="4808"/>
                  <a:pt x="230" y="4812"/>
                </a:cubicBezTo>
                <a:close/>
                <a:moveTo>
                  <a:pt x="178" y="4997"/>
                </a:moveTo>
                <a:lnTo>
                  <a:pt x="147" y="5105"/>
                </a:lnTo>
                <a:cubicBezTo>
                  <a:pt x="146" y="5109"/>
                  <a:pt x="142" y="5111"/>
                  <a:pt x="137" y="5110"/>
                </a:cubicBezTo>
                <a:cubicBezTo>
                  <a:pt x="133" y="5109"/>
                  <a:pt x="131" y="5104"/>
                  <a:pt x="132" y="5100"/>
                </a:cubicBezTo>
                <a:lnTo>
                  <a:pt x="162" y="4992"/>
                </a:lnTo>
                <a:cubicBezTo>
                  <a:pt x="164" y="4988"/>
                  <a:pt x="168" y="4986"/>
                  <a:pt x="172" y="4987"/>
                </a:cubicBezTo>
                <a:cubicBezTo>
                  <a:pt x="177" y="4988"/>
                  <a:pt x="179" y="4993"/>
                  <a:pt x="178" y="4997"/>
                </a:cubicBezTo>
                <a:close/>
                <a:moveTo>
                  <a:pt x="125" y="5181"/>
                </a:moveTo>
                <a:lnTo>
                  <a:pt x="95" y="5289"/>
                </a:lnTo>
                <a:cubicBezTo>
                  <a:pt x="93" y="5293"/>
                  <a:pt x="89" y="5296"/>
                  <a:pt x="85" y="5295"/>
                </a:cubicBezTo>
                <a:cubicBezTo>
                  <a:pt x="80" y="5293"/>
                  <a:pt x="78" y="5289"/>
                  <a:pt x="79" y="5285"/>
                </a:cubicBezTo>
                <a:lnTo>
                  <a:pt x="110" y="5177"/>
                </a:lnTo>
                <a:cubicBezTo>
                  <a:pt x="111" y="5173"/>
                  <a:pt x="116" y="5170"/>
                  <a:pt x="120" y="5172"/>
                </a:cubicBezTo>
                <a:cubicBezTo>
                  <a:pt x="124" y="5173"/>
                  <a:pt x="127" y="5177"/>
                  <a:pt x="125" y="5181"/>
                </a:cubicBezTo>
                <a:close/>
                <a:moveTo>
                  <a:pt x="73" y="5366"/>
                </a:moveTo>
                <a:lnTo>
                  <a:pt x="42" y="5474"/>
                </a:lnTo>
                <a:cubicBezTo>
                  <a:pt x="41" y="5478"/>
                  <a:pt x="36" y="5481"/>
                  <a:pt x="32" y="5479"/>
                </a:cubicBezTo>
                <a:cubicBezTo>
                  <a:pt x="28" y="5478"/>
                  <a:pt x="25" y="5474"/>
                  <a:pt x="27" y="5469"/>
                </a:cubicBezTo>
                <a:lnTo>
                  <a:pt x="57" y="5362"/>
                </a:lnTo>
                <a:cubicBezTo>
                  <a:pt x="59" y="5357"/>
                  <a:pt x="63" y="5355"/>
                  <a:pt x="67" y="5356"/>
                </a:cubicBezTo>
                <a:cubicBezTo>
                  <a:pt x="71" y="5357"/>
                  <a:pt x="74" y="5362"/>
                  <a:pt x="73" y="5366"/>
                </a:cubicBezTo>
                <a:close/>
                <a:moveTo>
                  <a:pt x="20" y="5551"/>
                </a:moveTo>
                <a:lnTo>
                  <a:pt x="17" y="5562"/>
                </a:lnTo>
                <a:cubicBezTo>
                  <a:pt x="16" y="5567"/>
                  <a:pt x="11" y="5569"/>
                  <a:pt x="7" y="5568"/>
                </a:cubicBezTo>
                <a:cubicBezTo>
                  <a:pt x="3" y="5567"/>
                  <a:pt x="0" y="5562"/>
                  <a:pt x="1" y="5558"/>
                </a:cubicBezTo>
                <a:lnTo>
                  <a:pt x="5" y="5546"/>
                </a:lnTo>
                <a:cubicBezTo>
                  <a:pt x="6" y="5542"/>
                  <a:pt x="10" y="5540"/>
                  <a:pt x="15" y="5541"/>
                </a:cubicBezTo>
                <a:cubicBezTo>
                  <a:pt x="19" y="5542"/>
                  <a:pt x="21" y="5547"/>
                  <a:pt x="20" y="5551"/>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5906" name="Freeform 210"/>
          <p:cNvSpPr>
            <a:spLocks noEditPoints="1"/>
          </p:cNvSpPr>
          <p:nvPr/>
        </p:nvSpPr>
        <p:spPr bwMode="auto">
          <a:xfrm>
            <a:off x="6450013" y="2093913"/>
            <a:ext cx="1577975" cy="3598862"/>
          </a:xfrm>
          <a:custGeom>
            <a:avLst/>
            <a:gdLst/>
            <a:ahLst/>
            <a:cxnLst>
              <a:cxn ang="0">
                <a:pos x="61" y="108"/>
              </a:cxn>
              <a:cxn ang="0">
                <a:pos x="116" y="168"/>
              </a:cxn>
              <a:cxn ang="0">
                <a:pos x="103" y="177"/>
              </a:cxn>
              <a:cxn ang="0">
                <a:pos x="275" y="428"/>
              </a:cxn>
              <a:cxn ang="0">
                <a:pos x="205" y="330"/>
              </a:cxn>
              <a:cxn ang="0">
                <a:pos x="372" y="603"/>
              </a:cxn>
              <a:cxn ang="0">
                <a:pos x="316" y="496"/>
              </a:cxn>
              <a:cxn ang="0">
                <a:pos x="461" y="764"/>
              </a:cxn>
              <a:cxn ang="0">
                <a:pos x="517" y="824"/>
              </a:cxn>
              <a:cxn ang="0">
                <a:pos x="503" y="832"/>
              </a:cxn>
              <a:cxn ang="0">
                <a:pos x="675" y="1083"/>
              </a:cxn>
              <a:cxn ang="0">
                <a:pos x="606" y="985"/>
              </a:cxn>
              <a:cxn ang="0">
                <a:pos x="772" y="1258"/>
              </a:cxn>
              <a:cxn ang="0">
                <a:pos x="717" y="1151"/>
              </a:cxn>
              <a:cxn ang="0">
                <a:pos x="861" y="1419"/>
              </a:cxn>
              <a:cxn ang="0">
                <a:pos x="917" y="1479"/>
              </a:cxn>
              <a:cxn ang="0">
                <a:pos x="903" y="1488"/>
              </a:cxn>
              <a:cxn ang="0">
                <a:pos x="1075" y="1739"/>
              </a:cxn>
              <a:cxn ang="0">
                <a:pos x="1006" y="1640"/>
              </a:cxn>
              <a:cxn ang="0">
                <a:pos x="1173" y="1913"/>
              </a:cxn>
              <a:cxn ang="0">
                <a:pos x="1117" y="1807"/>
              </a:cxn>
              <a:cxn ang="0">
                <a:pos x="1262" y="2075"/>
              </a:cxn>
              <a:cxn ang="0">
                <a:pos x="1317" y="2135"/>
              </a:cxn>
              <a:cxn ang="0">
                <a:pos x="1303" y="2143"/>
              </a:cxn>
              <a:cxn ang="0">
                <a:pos x="1476" y="2394"/>
              </a:cxn>
              <a:cxn ang="0">
                <a:pos x="1406" y="2296"/>
              </a:cxn>
              <a:cxn ang="0">
                <a:pos x="1573" y="2569"/>
              </a:cxn>
              <a:cxn ang="0">
                <a:pos x="1517" y="2462"/>
              </a:cxn>
              <a:cxn ang="0">
                <a:pos x="1662" y="2730"/>
              </a:cxn>
              <a:cxn ang="0">
                <a:pos x="1717" y="2790"/>
              </a:cxn>
              <a:cxn ang="0">
                <a:pos x="1704" y="2798"/>
              </a:cxn>
              <a:cxn ang="0">
                <a:pos x="1876" y="3049"/>
              </a:cxn>
              <a:cxn ang="0">
                <a:pos x="1806" y="2951"/>
              </a:cxn>
              <a:cxn ang="0">
                <a:pos x="1973" y="3224"/>
              </a:cxn>
              <a:cxn ang="0">
                <a:pos x="1918" y="3118"/>
              </a:cxn>
              <a:cxn ang="0">
                <a:pos x="2062" y="3386"/>
              </a:cxn>
              <a:cxn ang="0">
                <a:pos x="2118" y="3445"/>
              </a:cxn>
              <a:cxn ang="0">
                <a:pos x="2104" y="3454"/>
              </a:cxn>
              <a:cxn ang="0">
                <a:pos x="2276" y="3705"/>
              </a:cxn>
              <a:cxn ang="0">
                <a:pos x="2207" y="3607"/>
              </a:cxn>
              <a:cxn ang="0">
                <a:pos x="2374" y="3880"/>
              </a:cxn>
              <a:cxn ang="0">
                <a:pos x="2318" y="3773"/>
              </a:cxn>
              <a:cxn ang="0">
                <a:pos x="2463" y="4041"/>
              </a:cxn>
              <a:cxn ang="0">
                <a:pos x="2518" y="4101"/>
              </a:cxn>
              <a:cxn ang="0">
                <a:pos x="2504" y="4109"/>
              </a:cxn>
              <a:cxn ang="0">
                <a:pos x="2676" y="4360"/>
              </a:cxn>
              <a:cxn ang="0">
                <a:pos x="2607" y="4262"/>
              </a:cxn>
              <a:cxn ang="0">
                <a:pos x="2774" y="4535"/>
              </a:cxn>
              <a:cxn ang="0">
                <a:pos x="2718" y="4429"/>
              </a:cxn>
              <a:cxn ang="0">
                <a:pos x="2852" y="4679"/>
              </a:cxn>
            </a:cxnLst>
            <a:rect l="0" t="0" r="r" b="b"/>
            <a:pathLst>
              <a:path w="2868" h="4684">
                <a:moveTo>
                  <a:pt x="16" y="4"/>
                </a:moveTo>
                <a:lnTo>
                  <a:pt x="75" y="100"/>
                </a:lnTo>
                <a:cubicBezTo>
                  <a:pt x="77" y="104"/>
                  <a:pt x="76" y="109"/>
                  <a:pt x="72" y="111"/>
                </a:cubicBezTo>
                <a:cubicBezTo>
                  <a:pt x="68" y="113"/>
                  <a:pt x="63" y="112"/>
                  <a:pt x="61" y="108"/>
                </a:cubicBezTo>
                <a:lnTo>
                  <a:pt x="2" y="13"/>
                </a:lnTo>
                <a:cubicBezTo>
                  <a:pt x="0" y="9"/>
                  <a:pt x="1" y="4"/>
                  <a:pt x="5" y="2"/>
                </a:cubicBezTo>
                <a:cubicBezTo>
                  <a:pt x="9" y="0"/>
                  <a:pt x="14" y="1"/>
                  <a:pt x="16" y="4"/>
                </a:cubicBezTo>
                <a:close/>
                <a:moveTo>
                  <a:pt x="116" y="168"/>
                </a:moveTo>
                <a:lnTo>
                  <a:pt x="175" y="264"/>
                </a:lnTo>
                <a:cubicBezTo>
                  <a:pt x="177" y="268"/>
                  <a:pt x="176" y="273"/>
                  <a:pt x="172" y="275"/>
                </a:cubicBezTo>
                <a:cubicBezTo>
                  <a:pt x="168" y="277"/>
                  <a:pt x="163" y="276"/>
                  <a:pt x="161" y="272"/>
                </a:cubicBezTo>
                <a:lnTo>
                  <a:pt x="103" y="177"/>
                </a:lnTo>
                <a:cubicBezTo>
                  <a:pt x="100" y="173"/>
                  <a:pt x="101" y="168"/>
                  <a:pt x="105" y="166"/>
                </a:cubicBezTo>
                <a:cubicBezTo>
                  <a:pt x="109" y="163"/>
                  <a:pt x="114" y="165"/>
                  <a:pt x="116" y="168"/>
                </a:cubicBezTo>
                <a:close/>
                <a:moveTo>
                  <a:pt x="216" y="332"/>
                </a:moveTo>
                <a:lnTo>
                  <a:pt x="275" y="428"/>
                </a:lnTo>
                <a:cubicBezTo>
                  <a:pt x="277" y="432"/>
                  <a:pt x="276" y="436"/>
                  <a:pt x="272" y="439"/>
                </a:cubicBezTo>
                <a:cubicBezTo>
                  <a:pt x="268" y="441"/>
                  <a:pt x="263" y="440"/>
                  <a:pt x="261" y="436"/>
                </a:cubicBezTo>
                <a:lnTo>
                  <a:pt x="203" y="341"/>
                </a:lnTo>
                <a:cubicBezTo>
                  <a:pt x="200" y="337"/>
                  <a:pt x="202" y="332"/>
                  <a:pt x="205" y="330"/>
                </a:cubicBezTo>
                <a:cubicBezTo>
                  <a:pt x="209" y="327"/>
                  <a:pt x="214" y="328"/>
                  <a:pt x="216" y="332"/>
                </a:cubicBezTo>
                <a:close/>
                <a:moveTo>
                  <a:pt x="316" y="496"/>
                </a:moveTo>
                <a:lnTo>
                  <a:pt x="375" y="592"/>
                </a:lnTo>
                <a:cubicBezTo>
                  <a:pt x="377" y="595"/>
                  <a:pt x="376" y="600"/>
                  <a:pt x="372" y="603"/>
                </a:cubicBezTo>
                <a:cubicBezTo>
                  <a:pt x="368" y="605"/>
                  <a:pt x="363" y="604"/>
                  <a:pt x="361" y="600"/>
                </a:cubicBezTo>
                <a:lnTo>
                  <a:pt x="303" y="504"/>
                </a:lnTo>
                <a:cubicBezTo>
                  <a:pt x="300" y="501"/>
                  <a:pt x="302" y="496"/>
                  <a:pt x="305" y="493"/>
                </a:cubicBezTo>
                <a:cubicBezTo>
                  <a:pt x="309" y="491"/>
                  <a:pt x="314" y="492"/>
                  <a:pt x="316" y="496"/>
                </a:cubicBezTo>
                <a:close/>
                <a:moveTo>
                  <a:pt x="416" y="660"/>
                </a:moveTo>
                <a:lnTo>
                  <a:pt x="475" y="755"/>
                </a:lnTo>
                <a:cubicBezTo>
                  <a:pt x="477" y="759"/>
                  <a:pt x="476" y="764"/>
                  <a:pt x="472" y="766"/>
                </a:cubicBezTo>
                <a:cubicBezTo>
                  <a:pt x="468" y="769"/>
                  <a:pt x="463" y="768"/>
                  <a:pt x="461" y="764"/>
                </a:cubicBezTo>
                <a:lnTo>
                  <a:pt x="403" y="668"/>
                </a:lnTo>
                <a:cubicBezTo>
                  <a:pt x="400" y="664"/>
                  <a:pt x="402" y="660"/>
                  <a:pt x="405" y="657"/>
                </a:cubicBezTo>
                <a:cubicBezTo>
                  <a:pt x="409" y="655"/>
                  <a:pt x="414" y="656"/>
                  <a:pt x="416" y="660"/>
                </a:cubicBezTo>
                <a:close/>
                <a:moveTo>
                  <a:pt x="517" y="824"/>
                </a:moveTo>
                <a:lnTo>
                  <a:pt x="575" y="919"/>
                </a:lnTo>
                <a:cubicBezTo>
                  <a:pt x="577" y="923"/>
                  <a:pt x="576" y="928"/>
                  <a:pt x="572" y="930"/>
                </a:cubicBezTo>
                <a:cubicBezTo>
                  <a:pt x="568" y="933"/>
                  <a:pt x="564" y="931"/>
                  <a:pt x="561" y="928"/>
                </a:cubicBezTo>
                <a:lnTo>
                  <a:pt x="503" y="832"/>
                </a:lnTo>
                <a:cubicBezTo>
                  <a:pt x="501" y="828"/>
                  <a:pt x="502" y="823"/>
                  <a:pt x="506" y="821"/>
                </a:cubicBezTo>
                <a:cubicBezTo>
                  <a:pt x="509" y="819"/>
                  <a:pt x="514" y="820"/>
                  <a:pt x="517" y="824"/>
                </a:cubicBezTo>
                <a:close/>
                <a:moveTo>
                  <a:pt x="617" y="988"/>
                </a:moveTo>
                <a:lnTo>
                  <a:pt x="675" y="1083"/>
                </a:lnTo>
                <a:cubicBezTo>
                  <a:pt x="677" y="1087"/>
                  <a:pt x="676" y="1092"/>
                  <a:pt x="672" y="1094"/>
                </a:cubicBezTo>
                <a:cubicBezTo>
                  <a:pt x="669" y="1097"/>
                  <a:pt x="664" y="1095"/>
                  <a:pt x="661" y="1092"/>
                </a:cubicBezTo>
                <a:lnTo>
                  <a:pt x="603" y="996"/>
                </a:lnTo>
                <a:cubicBezTo>
                  <a:pt x="601" y="992"/>
                  <a:pt x="602" y="987"/>
                  <a:pt x="606" y="985"/>
                </a:cubicBezTo>
                <a:cubicBezTo>
                  <a:pt x="609" y="983"/>
                  <a:pt x="614" y="984"/>
                  <a:pt x="617" y="988"/>
                </a:cubicBezTo>
                <a:close/>
                <a:moveTo>
                  <a:pt x="717" y="1151"/>
                </a:moveTo>
                <a:lnTo>
                  <a:pt x="775" y="1247"/>
                </a:lnTo>
                <a:cubicBezTo>
                  <a:pt x="777" y="1251"/>
                  <a:pt x="776" y="1256"/>
                  <a:pt x="772" y="1258"/>
                </a:cubicBezTo>
                <a:cubicBezTo>
                  <a:pt x="769" y="1260"/>
                  <a:pt x="764" y="1259"/>
                  <a:pt x="761" y="1255"/>
                </a:cubicBezTo>
                <a:lnTo>
                  <a:pt x="703" y="1160"/>
                </a:lnTo>
                <a:cubicBezTo>
                  <a:pt x="701" y="1156"/>
                  <a:pt x="702" y="1151"/>
                  <a:pt x="706" y="1149"/>
                </a:cubicBezTo>
                <a:cubicBezTo>
                  <a:pt x="709" y="1147"/>
                  <a:pt x="714" y="1148"/>
                  <a:pt x="717" y="1151"/>
                </a:cubicBezTo>
                <a:close/>
                <a:moveTo>
                  <a:pt x="817" y="1315"/>
                </a:moveTo>
                <a:lnTo>
                  <a:pt x="875" y="1411"/>
                </a:lnTo>
                <a:cubicBezTo>
                  <a:pt x="877" y="1415"/>
                  <a:pt x="876" y="1420"/>
                  <a:pt x="872" y="1422"/>
                </a:cubicBezTo>
                <a:cubicBezTo>
                  <a:pt x="869" y="1424"/>
                  <a:pt x="864" y="1423"/>
                  <a:pt x="861" y="1419"/>
                </a:cubicBezTo>
                <a:lnTo>
                  <a:pt x="803" y="1324"/>
                </a:lnTo>
                <a:cubicBezTo>
                  <a:pt x="801" y="1320"/>
                  <a:pt x="802" y="1315"/>
                  <a:pt x="806" y="1313"/>
                </a:cubicBezTo>
                <a:cubicBezTo>
                  <a:pt x="810" y="1310"/>
                  <a:pt x="814" y="1312"/>
                  <a:pt x="817" y="1315"/>
                </a:cubicBezTo>
                <a:close/>
                <a:moveTo>
                  <a:pt x="917" y="1479"/>
                </a:moveTo>
                <a:lnTo>
                  <a:pt x="975" y="1575"/>
                </a:lnTo>
                <a:cubicBezTo>
                  <a:pt x="977" y="1579"/>
                  <a:pt x="976" y="1583"/>
                  <a:pt x="973" y="1586"/>
                </a:cubicBezTo>
                <a:cubicBezTo>
                  <a:pt x="969" y="1588"/>
                  <a:pt x="964" y="1587"/>
                  <a:pt x="962" y="1583"/>
                </a:cubicBezTo>
                <a:lnTo>
                  <a:pt x="903" y="1488"/>
                </a:lnTo>
                <a:cubicBezTo>
                  <a:pt x="901" y="1484"/>
                  <a:pt x="902" y="1479"/>
                  <a:pt x="906" y="1477"/>
                </a:cubicBezTo>
                <a:cubicBezTo>
                  <a:pt x="910" y="1474"/>
                  <a:pt x="915" y="1475"/>
                  <a:pt x="917" y="1479"/>
                </a:cubicBezTo>
                <a:close/>
                <a:moveTo>
                  <a:pt x="1017" y="1643"/>
                </a:moveTo>
                <a:lnTo>
                  <a:pt x="1075" y="1739"/>
                </a:lnTo>
                <a:cubicBezTo>
                  <a:pt x="1078" y="1742"/>
                  <a:pt x="1076" y="1747"/>
                  <a:pt x="1073" y="1750"/>
                </a:cubicBezTo>
                <a:cubicBezTo>
                  <a:pt x="1069" y="1752"/>
                  <a:pt x="1064" y="1751"/>
                  <a:pt x="1062" y="1747"/>
                </a:cubicBezTo>
                <a:lnTo>
                  <a:pt x="1003" y="1651"/>
                </a:lnTo>
                <a:cubicBezTo>
                  <a:pt x="1001" y="1648"/>
                  <a:pt x="1002" y="1643"/>
                  <a:pt x="1006" y="1640"/>
                </a:cubicBezTo>
                <a:cubicBezTo>
                  <a:pt x="1010" y="1638"/>
                  <a:pt x="1015" y="1639"/>
                  <a:pt x="1017" y="1643"/>
                </a:cubicBezTo>
                <a:close/>
                <a:moveTo>
                  <a:pt x="1117" y="1807"/>
                </a:moveTo>
                <a:lnTo>
                  <a:pt x="1175" y="1902"/>
                </a:lnTo>
                <a:cubicBezTo>
                  <a:pt x="1178" y="1906"/>
                  <a:pt x="1176" y="1911"/>
                  <a:pt x="1173" y="1913"/>
                </a:cubicBezTo>
                <a:cubicBezTo>
                  <a:pt x="1169" y="1916"/>
                  <a:pt x="1164" y="1915"/>
                  <a:pt x="1162" y="1911"/>
                </a:cubicBezTo>
                <a:lnTo>
                  <a:pt x="1103" y="1815"/>
                </a:lnTo>
                <a:cubicBezTo>
                  <a:pt x="1101" y="1811"/>
                  <a:pt x="1102" y="1807"/>
                  <a:pt x="1106" y="1804"/>
                </a:cubicBezTo>
                <a:cubicBezTo>
                  <a:pt x="1110" y="1802"/>
                  <a:pt x="1115" y="1803"/>
                  <a:pt x="1117" y="1807"/>
                </a:cubicBezTo>
                <a:close/>
                <a:moveTo>
                  <a:pt x="1217" y="1971"/>
                </a:moveTo>
                <a:lnTo>
                  <a:pt x="1275" y="2066"/>
                </a:lnTo>
                <a:cubicBezTo>
                  <a:pt x="1278" y="2070"/>
                  <a:pt x="1277" y="2075"/>
                  <a:pt x="1273" y="2077"/>
                </a:cubicBezTo>
                <a:cubicBezTo>
                  <a:pt x="1269" y="2080"/>
                  <a:pt x="1264" y="2078"/>
                  <a:pt x="1262" y="2075"/>
                </a:cubicBezTo>
                <a:lnTo>
                  <a:pt x="1203" y="1979"/>
                </a:lnTo>
                <a:cubicBezTo>
                  <a:pt x="1201" y="1975"/>
                  <a:pt x="1202" y="1970"/>
                  <a:pt x="1206" y="1968"/>
                </a:cubicBezTo>
                <a:cubicBezTo>
                  <a:pt x="1210" y="1966"/>
                  <a:pt x="1215" y="1967"/>
                  <a:pt x="1217" y="1971"/>
                </a:cubicBezTo>
                <a:close/>
                <a:moveTo>
                  <a:pt x="1317" y="2135"/>
                </a:moveTo>
                <a:lnTo>
                  <a:pt x="1375" y="2230"/>
                </a:lnTo>
                <a:cubicBezTo>
                  <a:pt x="1378" y="2234"/>
                  <a:pt x="1377" y="2239"/>
                  <a:pt x="1373" y="2241"/>
                </a:cubicBezTo>
                <a:cubicBezTo>
                  <a:pt x="1369" y="2243"/>
                  <a:pt x="1364" y="2242"/>
                  <a:pt x="1362" y="2239"/>
                </a:cubicBezTo>
                <a:lnTo>
                  <a:pt x="1303" y="2143"/>
                </a:lnTo>
                <a:cubicBezTo>
                  <a:pt x="1301" y="2139"/>
                  <a:pt x="1302" y="2134"/>
                  <a:pt x="1306" y="2132"/>
                </a:cubicBezTo>
                <a:cubicBezTo>
                  <a:pt x="1310" y="2130"/>
                  <a:pt x="1315" y="2131"/>
                  <a:pt x="1317" y="2135"/>
                </a:cubicBezTo>
                <a:close/>
                <a:moveTo>
                  <a:pt x="1417" y="2298"/>
                </a:moveTo>
                <a:lnTo>
                  <a:pt x="1476" y="2394"/>
                </a:lnTo>
                <a:cubicBezTo>
                  <a:pt x="1478" y="2398"/>
                  <a:pt x="1477" y="2403"/>
                  <a:pt x="1473" y="2405"/>
                </a:cubicBezTo>
                <a:cubicBezTo>
                  <a:pt x="1469" y="2407"/>
                  <a:pt x="1464" y="2406"/>
                  <a:pt x="1462" y="2402"/>
                </a:cubicBezTo>
                <a:lnTo>
                  <a:pt x="1404" y="2307"/>
                </a:lnTo>
                <a:cubicBezTo>
                  <a:pt x="1401" y="2303"/>
                  <a:pt x="1402" y="2298"/>
                  <a:pt x="1406" y="2296"/>
                </a:cubicBezTo>
                <a:cubicBezTo>
                  <a:pt x="1410" y="2294"/>
                  <a:pt x="1415" y="2295"/>
                  <a:pt x="1417" y="2298"/>
                </a:cubicBezTo>
                <a:close/>
                <a:moveTo>
                  <a:pt x="1517" y="2462"/>
                </a:moveTo>
                <a:lnTo>
                  <a:pt x="1576" y="2558"/>
                </a:lnTo>
                <a:cubicBezTo>
                  <a:pt x="1578" y="2562"/>
                  <a:pt x="1577" y="2567"/>
                  <a:pt x="1573" y="2569"/>
                </a:cubicBezTo>
                <a:cubicBezTo>
                  <a:pt x="1569" y="2571"/>
                  <a:pt x="1564" y="2570"/>
                  <a:pt x="1562" y="2566"/>
                </a:cubicBezTo>
                <a:lnTo>
                  <a:pt x="1504" y="2471"/>
                </a:lnTo>
                <a:cubicBezTo>
                  <a:pt x="1501" y="2467"/>
                  <a:pt x="1502" y="2462"/>
                  <a:pt x="1506" y="2460"/>
                </a:cubicBezTo>
                <a:cubicBezTo>
                  <a:pt x="1510" y="2457"/>
                  <a:pt x="1515" y="2459"/>
                  <a:pt x="1517" y="2462"/>
                </a:cubicBezTo>
                <a:close/>
                <a:moveTo>
                  <a:pt x="1617" y="2626"/>
                </a:moveTo>
                <a:lnTo>
                  <a:pt x="1676" y="2722"/>
                </a:lnTo>
                <a:cubicBezTo>
                  <a:pt x="1678" y="2726"/>
                  <a:pt x="1677" y="2730"/>
                  <a:pt x="1673" y="2733"/>
                </a:cubicBezTo>
                <a:cubicBezTo>
                  <a:pt x="1669" y="2735"/>
                  <a:pt x="1664" y="2734"/>
                  <a:pt x="1662" y="2730"/>
                </a:cubicBezTo>
                <a:lnTo>
                  <a:pt x="1604" y="2635"/>
                </a:lnTo>
                <a:cubicBezTo>
                  <a:pt x="1601" y="2631"/>
                  <a:pt x="1603" y="2626"/>
                  <a:pt x="1606" y="2624"/>
                </a:cubicBezTo>
                <a:cubicBezTo>
                  <a:pt x="1610" y="2621"/>
                  <a:pt x="1615" y="2622"/>
                  <a:pt x="1617" y="2626"/>
                </a:cubicBezTo>
                <a:close/>
                <a:moveTo>
                  <a:pt x="1717" y="2790"/>
                </a:moveTo>
                <a:lnTo>
                  <a:pt x="1776" y="2886"/>
                </a:lnTo>
                <a:cubicBezTo>
                  <a:pt x="1778" y="2889"/>
                  <a:pt x="1777" y="2894"/>
                  <a:pt x="1773" y="2897"/>
                </a:cubicBezTo>
                <a:cubicBezTo>
                  <a:pt x="1769" y="2899"/>
                  <a:pt x="1764" y="2898"/>
                  <a:pt x="1762" y="2894"/>
                </a:cubicBezTo>
                <a:lnTo>
                  <a:pt x="1704" y="2798"/>
                </a:lnTo>
                <a:cubicBezTo>
                  <a:pt x="1701" y="2795"/>
                  <a:pt x="1703" y="2790"/>
                  <a:pt x="1706" y="2787"/>
                </a:cubicBezTo>
                <a:cubicBezTo>
                  <a:pt x="1710" y="2785"/>
                  <a:pt x="1715" y="2786"/>
                  <a:pt x="1717" y="2790"/>
                </a:cubicBezTo>
                <a:close/>
                <a:moveTo>
                  <a:pt x="1817" y="2954"/>
                </a:moveTo>
                <a:lnTo>
                  <a:pt x="1876" y="3049"/>
                </a:lnTo>
                <a:cubicBezTo>
                  <a:pt x="1878" y="3053"/>
                  <a:pt x="1877" y="3058"/>
                  <a:pt x="1873" y="3060"/>
                </a:cubicBezTo>
                <a:cubicBezTo>
                  <a:pt x="1869" y="3063"/>
                  <a:pt x="1864" y="3062"/>
                  <a:pt x="1862" y="3058"/>
                </a:cubicBezTo>
                <a:lnTo>
                  <a:pt x="1804" y="2962"/>
                </a:lnTo>
                <a:cubicBezTo>
                  <a:pt x="1802" y="2958"/>
                  <a:pt x="1803" y="2954"/>
                  <a:pt x="1806" y="2951"/>
                </a:cubicBezTo>
                <a:cubicBezTo>
                  <a:pt x="1810" y="2949"/>
                  <a:pt x="1815" y="2950"/>
                  <a:pt x="1817" y="2954"/>
                </a:cubicBezTo>
                <a:close/>
                <a:moveTo>
                  <a:pt x="1918" y="3118"/>
                </a:moveTo>
                <a:lnTo>
                  <a:pt x="1976" y="3213"/>
                </a:lnTo>
                <a:cubicBezTo>
                  <a:pt x="1978" y="3217"/>
                  <a:pt x="1977" y="3222"/>
                  <a:pt x="1973" y="3224"/>
                </a:cubicBezTo>
                <a:cubicBezTo>
                  <a:pt x="1969" y="3227"/>
                  <a:pt x="1965" y="3225"/>
                  <a:pt x="1962" y="3222"/>
                </a:cubicBezTo>
                <a:lnTo>
                  <a:pt x="1904" y="3126"/>
                </a:lnTo>
                <a:cubicBezTo>
                  <a:pt x="1902" y="3122"/>
                  <a:pt x="1903" y="3117"/>
                  <a:pt x="1907" y="3115"/>
                </a:cubicBezTo>
                <a:cubicBezTo>
                  <a:pt x="1910" y="3113"/>
                  <a:pt x="1915" y="3114"/>
                  <a:pt x="1918" y="3118"/>
                </a:cubicBezTo>
                <a:close/>
                <a:moveTo>
                  <a:pt x="2018" y="3282"/>
                </a:moveTo>
                <a:lnTo>
                  <a:pt x="2076" y="3377"/>
                </a:lnTo>
                <a:cubicBezTo>
                  <a:pt x="2078" y="3381"/>
                  <a:pt x="2077" y="3386"/>
                  <a:pt x="2073" y="3388"/>
                </a:cubicBezTo>
                <a:cubicBezTo>
                  <a:pt x="2070" y="3390"/>
                  <a:pt x="2065" y="3389"/>
                  <a:pt x="2062" y="3386"/>
                </a:cubicBezTo>
                <a:lnTo>
                  <a:pt x="2004" y="3290"/>
                </a:lnTo>
                <a:cubicBezTo>
                  <a:pt x="2002" y="3286"/>
                  <a:pt x="2003" y="3281"/>
                  <a:pt x="2007" y="3279"/>
                </a:cubicBezTo>
                <a:cubicBezTo>
                  <a:pt x="2010" y="3277"/>
                  <a:pt x="2015" y="3278"/>
                  <a:pt x="2018" y="3282"/>
                </a:cubicBezTo>
                <a:close/>
                <a:moveTo>
                  <a:pt x="2118" y="3445"/>
                </a:moveTo>
                <a:lnTo>
                  <a:pt x="2176" y="3541"/>
                </a:lnTo>
                <a:cubicBezTo>
                  <a:pt x="2178" y="3545"/>
                  <a:pt x="2177" y="3550"/>
                  <a:pt x="2173" y="3552"/>
                </a:cubicBezTo>
                <a:cubicBezTo>
                  <a:pt x="2170" y="3554"/>
                  <a:pt x="2165" y="3553"/>
                  <a:pt x="2162" y="3549"/>
                </a:cubicBezTo>
                <a:lnTo>
                  <a:pt x="2104" y="3454"/>
                </a:lnTo>
                <a:cubicBezTo>
                  <a:pt x="2102" y="3450"/>
                  <a:pt x="2103" y="3445"/>
                  <a:pt x="2107" y="3443"/>
                </a:cubicBezTo>
                <a:cubicBezTo>
                  <a:pt x="2110" y="3441"/>
                  <a:pt x="2115" y="3442"/>
                  <a:pt x="2118" y="3445"/>
                </a:cubicBezTo>
                <a:close/>
                <a:moveTo>
                  <a:pt x="2218" y="3609"/>
                </a:moveTo>
                <a:lnTo>
                  <a:pt x="2276" y="3705"/>
                </a:lnTo>
                <a:cubicBezTo>
                  <a:pt x="2278" y="3709"/>
                  <a:pt x="2277" y="3714"/>
                  <a:pt x="2273" y="3716"/>
                </a:cubicBezTo>
                <a:cubicBezTo>
                  <a:pt x="2270" y="3718"/>
                  <a:pt x="2265" y="3717"/>
                  <a:pt x="2262" y="3713"/>
                </a:cubicBezTo>
                <a:lnTo>
                  <a:pt x="2204" y="3618"/>
                </a:lnTo>
                <a:cubicBezTo>
                  <a:pt x="2202" y="3614"/>
                  <a:pt x="2203" y="3609"/>
                  <a:pt x="2207" y="3607"/>
                </a:cubicBezTo>
                <a:cubicBezTo>
                  <a:pt x="2211" y="3604"/>
                  <a:pt x="2215" y="3606"/>
                  <a:pt x="2218" y="3609"/>
                </a:cubicBezTo>
                <a:close/>
                <a:moveTo>
                  <a:pt x="2318" y="3773"/>
                </a:moveTo>
                <a:lnTo>
                  <a:pt x="2376" y="3869"/>
                </a:lnTo>
                <a:cubicBezTo>
                  <a:pt x="2379" y="3873"/>
                  <a:pt x="2377" y="3877"/>
                  <a:pt x="2374" y="3880"/>
                </a:cubicBezTo>
                <a:cubicBezTo>
                  <a:pt x="2370" y="3882"/>
                  <a:pt x="2365" y="3881"/>
                  <a:pt x="2363" y="3877"/>
                </a:cubicBezTo>
                <a:lnTo>
                  <a:pt x="2304" y="3782"/>
                </a:lnTo>
                <a:cubicBezTo>
                  <a:pt x="2302" y="3778"/>
                  <a:pt x="2303" y="3773"/>
                  <a:pt x="2307" y="3771"/>
                </a:cubicBezTo>
                <a:cubicBezTo>
                  <a:pt x="2311" y="3768"/>
                  <a:pt x="2316" y="3769"/>
                  <a:pt x="2318" y="3773"/>
                </a:cubicBezTo>
                <a:close/>
                <a:moveTo>
                  <a:pt x="2418" y="3937"/>
                </a:moveTo>
                <a:lnTo>
                  <a:pt x="2476" y="4033"/>
                </a:lnTo>
                <a:cubicBezTo>
                  <a:pt x="2479" y="4036"/>
                  <a:pt x="2477" y="4041"/>
                  <a:pt x="2474" y="4044"/>
                </a:cubicBezTo>
                <a:cubicBezTo>
                  <a:pt x="2470" y="4046"/>
                  <a:pt x="2465" y="4045"/>
                  <a:pt x="2463" y="4041"/>
                </a:cubicBezTo>
                <a:lnTo>
                  <a:pt x="2404" y="3945"/>
                </a:lnTo>
                <a:cubicBezTo>
                  <a:pt x="2402" y="3942"/>
                  <a:pt x="2403" y="3937"/>
                  <a:pt x="2407" y="3934"/>
                </a:cubicBezTo>
                <a:cubicBezTo>
                  <a:pt x="2411" y="3932"/>
                  <a:pt x="2416" y="3933"/>
                  <a:pt x="2418" y="3937"/>
                </a:cubicBezTo>
                <a:close/>
                <a:moveTo>
                  <a:pt x="2518" y="4101"/>
                </a:moveTo>
                <a:lnTo>
                  <a:pt x="2576" y="4196"/>
                </a:lnTo>
                <a:cubicBezTo>
                  <a:pt x="2579" y="4200"/>
                  <a:pt x="2577" y="4205"/>
                  <a:pt x="2574" y="4207"/>
                </a:cubicBezTo>
                <a:cubicBezTo>
                  <a:pt x="2570" y="4210"/>
                  <a:pt x="2565" y="4209"/>
                  <a:pt x="2563" y="4205"/>
                </a:cubicBezTo>
                <a:lnTo>
                  <a:pt x="2504" y="4109"/>
                </a:lnTo>
                <a:cubicBezTo>
                  <a:pt x="2502" y="4105"/>
                  <a:pt x="2503" y="4101"/>
                  <a:pt x="2507" y="4098"/>
                </a:cubicBezTo>
                <a:cubicBezTo>
                  <a:pt x="2511" y="4096"/>
                  <a:pt x="2516" y="4097"/>
                  <a:pt x="2518" y="4101"/>
                </a:cubicBezTo>
                <a:close/>
                <a:moveTo>
                  <a:pt x="2618" y="4265"/>
                </a:moveTo>
                <a:lnTo>
                  <a:pt x="2676" y="4360"/>
                </a:lnTo>
                <a:cubicBezTo>
                  <a:pt x="2679" y="4364"/>
                  <a:pt x="2678" y="4369"/>
                  <a:pt x="2674" y="4371"/>
                </a:cubicBezTo>
                <a:cubicBezTo>
                  <a:pt x="2670" y="4374"/>
                  <a:pt x="2665" y="4372"/>
                  <a:pt x="2663" y="4369"/>
                </a:cubicBezTo>
                <a:lnTo>
                  <a:pt x="2604" y="4273"/>
                </a:lnTo>
                <a:cubicBezTo>
                  <a:pt x="2602" y="4269"/>
                  <a:pt x="2603" y="4264"/>
                  <a:pt x="2607" y="4262"/>
                </a:cubicBezTo>
                <a:cubicBezTo>
                  <a:pt x="2611" y="4260"/>
                  <a:pt x="2616" y="4261"/>
                  <a:pt x="2618" y="4265"/>
                </a:cubicBezTo>
                <a:close/>
                <a:moveTo>
                  <a:pt x="2718" y="4429"/>
                </a:moveTo>
                <a:lnTo>
                  <a:pt x="2777" y="4524"/>
                </a:lnTo>
                <a:cubicBezTo>
                  <a:pt x="2779" y="4528"/>
                  <a:pt x="2778" y="4533"/>
                  <a:pt x="2774" y="4535"/>
                </a:cubicBezTo>
                <a:cubicBezTo>
                  <a:pt x="2770" y="4538"/>
                  <a:pt x="2765" y="4536"/>
                  <a:pt x="2763" y="4533"/>
                </a:cubicBezTo>
                <a:lnTo>
                  <a:pt x="2704" y="4437"/>
                </a:lnTo>
                <a:cubicBezTo>
                  <a:pt x="2702" y="4433"/>
                  <a:pt x="2703" y="4428"/>
                  <a:pt x="2707" y="4426"/>
                </a:cubicBezTo>
                <a:cubicBezTo>
                  <a:pt x="2711" y="4424"/>
                  <a:pt x="2716" y="4425"/>
                  <a:pt x="2718" y="4429"/>
                </a:cubicBezTo>
                <a:close/>
                <a:moveTo>
                  <a:pt x="2818" y="4592"/>
                </a:moveTo>
                <a:lnTo>
                  <a:pt x="2866" y="4671"/>
                </a:lnTo>
                <a:cubicBezTo>
                  <a:pt x="2868" y="4674"/>
                  <a:pt x="2867" y="4679"/>
                  <a:pt x="2863" y="4682"/>
                </a:cubicBezTo>
                <a:cubicBezTo>
                  <a:pt x="2860" y="4684"/>
                  <a:pt x="2855" y="4683"/>
                  <a:pt x="2852" y="4679"/>
                </a:cubicBezTo>
                <a:lnTo>
                  <a:pt x="2805" y="4601"/>
                </a:lnTo>
                <a:cubicBezTo>
                  <a:pt x="2802" y="4597"/>
                  <a:pt x="2803" y="4592"/>
                  <a:pt x="2807" y="4590"/>
                </a:cubicBezTo>
                <a:cubicBezTo>
                  <a:pt x="2811" y="4588"/>
                  <a:pt x="2816" y="4589"/>
                  <a:pt x="2818" y="4592"/>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5908" name="Freeform 212"/>
          <p:cNvSpPr>
            <a:spLocks noEditPoints="1"/>
          </p:cNvSpPr>
          <p:nvPr/>
        </p:nvSpPr>
        <p:spPr bwMode="auto">
          <a:xfrm>
            <a:off x="6450013" y="2095500"/>
            <a:ext cx="85725" cy="3597275"/>
          </a:xfrm>
          <a:custGeom>
            <a:avLst/>
            <a:gdLst/>
            <a:ahLst/>
            <a:cxnLst>
              <a:cxn ang="0">
                <a:pos x="12" y="128"/>
              </a:cxn>
              <a:cxn ang="0">
                <a:pos x="8" y="0"/>
              </a:cxn>
              <a:cxn ang="0">
                <a:pos x="26" y="311"/>
              </a:cxn>
              <a:cxn ang="0">
                <a:pos x="6" y="200"/>
              </a:cxn>
              <a:cxn ang="0">
                <a:pos x="28" y="391"/>
              </a:cxn>
              <a:cxn ang="0">
                <a:pos x="15" y="504"/>
              </a:cxn>
              <a:cxn ang="0">
                <a:pos x="28" y="391"/>
              </a:cxn>
              <a:cxn ang="0">
                <a:pos x="29" y="703"/>
              </a:cxn>
              <a:cxn ang="0">
                <a:pos x="25" y="575"/>
              </a:cxn>
              <a:cxn ang="0">
                <a:pos x="43" y="887"/>
              </a:cxn>
              <a:cxn ang="0">
                <a:pos x="24" y="776"/>
              </a:cxn>
              <a:cxn ang="0">
                <a:pos x="45" y="967"/>
              </a:cxn>
              <a:cxn ang="0">
                <a:pos x="33" y="1079"/>
              </a:cxn>
              <a:cxn ang="0">
                <a:pos x="45" y="967"/>
              </a:cxn>
              <a:cxn ang="0">
                <a:pos x="47" y="1279"/>
              </a:cxn>
              <a:cxn ang="0">
                <a:pos x="43" y="1151"/>
              </a:cxn>
              <a:cxn ang="0">
                <a:pos x="60" y="1463"/>
              </a:cxn>
              <a:cxn ang="0">
                <a:pos x="41" y="1351"/>
              </a:cxn>
              <a:cxn ang="0">
                <a:pos x="63" y="1543"/>
              </a:cxn>
              <a:cxn ang="0">
                <a:pos x="50" y="1655"/>
              </a:cxn>
              <a:cxn ang="0">
                <a:pos x="63" y="1543"/>
              </a:cxn>
              <a:cxn ang="0">
                <a:pos x="64" y="1855"/>
              </a:cxn>
              <a:cxn ang="0">
                <a:pos x="60" y="1727"/>
              </a:cxn>
              <a:cxn ang="0">
                <a:pos x="78" y="2038"/>
              </a:cxn>
              <a:cxn ang="0">
                <a:pos x="58" y="1927"/>
              </a:cxn>
              <a:cxn ang="0">
                <a:pos x="80" y="2118"/>
              </a:cxn>
              <a:cxn ang="0">
                <a:pos x="68" y="2231"/>
              </a:cxn>
              <a:cxn ang="0">
                <a:pos x="80" y="2118"/>
              </a:cxn>
              <a:cxn ang="0">
                <a:pos x="82" y="2431"/>
              </a:cxn>
              <a:cxn ang="0">
                <a:pos x="78" y="2303"/>
              </a:cxn>
              <a:cxn ang="0">
                <a:pos x="95" y="2614"/>
              </a:cxn>
              <a:cxn ang="0">
                <a:pos x="76" y="2503"/>
              </a:cxn>
              <a:cxn ang="0">
                <a:pos x="98" y="2694"/>
              </a:cxn>
              <a:cxn ang="0">
                <a:pos x="85" y="2807"/>
              </a:cxn>
              <a:cxn ang="0">
                <a:pos x="98" y="2694"/>
              </a:cxn>
              <a:cxn ang="0">
                <a:pos x="99" y="3006"/>
              </a:cxn>
              <a:cxn ang="0">
                <a:pos x="95" y="2878"/>
              </a:cxn>
              <a:cxn ang="0">
                <a:pos x="113" y="3190"/>
              </a:cxn>
              <a:cxn ang="0">
                <a:pos x="93" y="3078"/>
              </a:cxn>
              <a:cxn ang="0">
                <a:pos x="115" y="3270"/>
              </a:cxn>
              <a:cxn ang="0">
                <a:pos x="102" y="3382"/>
              </a:cxn>
              <a:cxn ang="0">
                <a:pos x="115" y="3270"/>
              </a:cxn>
              <a:cxn ang="0">
                <a:pos x="116" y="3582"/>
              </a:cxn>
              <a:cxn ang="0">
                <a:pos x="113" y="3454"/>
              </a:cxn>
              <a:cxn ang="0">
                <a:pos x="130" y="3766"/>
              </a:cxn>
              <a:cxn ang="0">
                <a:pos x="111" y="3654"/>
              </a:cxn>
              <a:cxn ang="0">
                <a:pos x="132" y="3846"/>
              </a:cxn>
              <a:cxn ang="0">
                <a:pos x="120" y="3958"/>
              </a:cxn>
              <a:cxn ang="0">
                <a:pos x="132" y="3846"/>
              </a:cxn>
              <a:cxn ang="0">
                <a:pos x="134" y="4158"/>
              </a:cxn>
              <a:cxn ang="0">
                <a:pos x="130" y="4030"/>
              </a:cxn>
              <a:cxn ang="0">
                <a:pos x="147" y="4341"/>
              </a:cxn>
              <a:cxn ang="0">
                <a:pos x="128" y="4230"/>
              </a:cxn>
              <a:cxn ang="0">
                <a:pos x="150" y="4421"/>
              </a:cxn>
              <a:cxn ang="0">
                <a:pos x="137" y="4534"/>
              </a:cxn>
              <a:cxn ang="0">
                <a:pos x="150" y="4421"/>
              </a:cxn>
              <a:cxn ang="0">
                <a:pos x="150" y="4682"/>
              </a:cxn>
              <a:cxn ang="0">
                <a:pos x="147" y="4606"/>
              </a:cxn>
            </a:cxnLst>
            <a:rect l="0" t="0" r="r" b="b"/>
            <a:pathLst>
              <a:path w="158" h="4682">
                <a:moveTo>
                  <a:pt x="16" y="7"/>
                </a:moveTo>
                <a:lnTo>
                  <a:pt x="20" y="119"/>
                </a:lnTo>
                <a:cubicBezTo>
                  <a:pt x="20" y="124"/>
                  <a:pt x="16" y="127"/>
                  <a:pt x="12" y="128"/>
                </a:cubicBezTo>
                <a:cubicBezTo>
                  <a:pt x="8" y="128"/>
                  <a:pt x="4" y="124"/>
                  <a:pt x="4" y="120"/>
                </a:cubicBezTo>
                <a:lnTo>
                  <a:pt x="0" y="8"/>
                </a:lnTo>
                <a:cubicBezTo>
                  <a:pt x="0" y="3"/>
                  <a:pt x="4" y="0"/>
                  <a:pt x="8" y="0"/>
                </a:cubicBezTo>
                <a:cubicBezTo>
                  <a:pt x="12" y="0"/>
                  <a:pt x="16" y="3"/>
                  <a:pt x="16" y="7"/>
                </a:cubicBezTo>
                <a:close/>
                <a:moveTo>
                  <a:pt x="22" y="199"/>
                </a:moveTo>
                <a:lnTo>
                  <a:pt x="26" y="311"/>
                </a:lnTo>
                <a:cubicBezTo>
                  <a:pt x="26" y="316"/>
                  <a:pt x="22" y="319"/>
                  <a:pt x="18" y="320"/>
                </a:cubicBezTo>
                <a:cubicBezTo>
                  <a:pt x="13" y="320"/>
                  <a:pt x="10" y="316"/>
                  <a:pt x="10" y="312"/>
                </a:cubicBezTo>
                <a:lnTo>
                  <a:pt x="6" y="200"/>
                </a:lnTo>
                <a:cubicBezTo>
                  <a:pt x="6" y="195"/>
                  <a:pt x="9" y="192"/>
                  <a:pt x="14" y="192"/>
                </a:cubicBezTo>
                <a:cubicBezTo>
                  <a:pt x="18" y="191"/>
                  <a:pt x="22" y="195"/>
                  <a:pt x="22" y="199"/>
                </a:cubicBezTo>
                <a:close/>
                <a:moveTo>
                  <a:pt x="28" y="391"/>
                </a:moveTo>
                <a:lnTo>
                  <a:pt x="31" y="503"/>
                </a:lnTo>
                <a:cubicBezTo>
                  <a:pt x="31" y="508"/>
                  <a:pt x="28" y="511"/>
                  <a:pt x="24" y="511"/>
                </a:cubicBezTo>
                <a:cubicBezTo>
                  <a:pt x="19" y="512"/>
                  <a:pt x="15" y="508"/>
                  <a:pt x="15" y="504"/>
                </a:cubicBezTo>
                <a:lnTo>
                  <a:pt x="12" y="392"/>
                </a:lnTo>
                <a:cubicBezTo>
                  <a:pt x="12" y="387"/>
                  <a:pt x="15" y="384"/>
                  <a:pt x="20" y="383"/>
                </a:cubicBezTo>
                <a:cubicBezTo>
                  <a:pt x="24" y="383"/>
                  <a:pt x="28" y="387"/>
                  <a:pt x="28" y="391"/>
                </a:cubicBezTo>
                <a:close/>
                <a:moveTo>
                  <a:pt x="34" y="583"/>
                </a:moveTo>
                <a:lnTo>
                  <a:pt x="37" y="695"/>
                </a:lnTo>
                <a:cubicBezTo>
                  <a:pt x="37" y="700"/>
                  <a:pt x="34" y="703"/>
                  <a:pt x="29" y="703"/>
                </a:cubicBezTo>
                <a:cubicBezTo>
                  <a:pt x="25" y="703"/>
                  <a:pt x="21" y="700"/>
                  <a:pt x="21" y="696"/>
                </a:cubicBezTo>
                <a:lnTo>
                  <a:pt x="18" y="584"/>
                </a:lnTo>
                <a:cubicBezTo>
                  <a:pt x="18" y="579"/>
                  <a:pt x="21" y="576"/>
                  <a:pt x="25" y="575"/>
                </a:cubicBezTo>
                <a:cubicBezTo>
                  <a:pt x="30" y="575"/>
                  <a:pt x="34" y="579"/>
                  <a:pt x="34" y="583"/>
                </a:cubicBezTo>
                <a:close/>
                <a:moveTo>
                  <a:pt x="40" y="775"/>
                </a:moveTo>
                <a:lnTo>
                  <a:pt x="43" y="887"/>
                </a:lnTo>
                <a:cubicBezTo>
                  <a:pt x="43" y="891"/>
                  <a:pt x="40" y="895"/>
                  <a:pt x="35" y="895"/>
                </a:cubicBezTo>
                <a:cubicBezTo>
                  <a:pt x="31" y="895"/>
                  <a:pt x="27" y="892"/>
                  <a:pt x="27" y="887"/>
                </a:cubicBezTo>
                <a:lnTo>
                  <a:pt x="24" y="776"/>
                </a:lnTo>
                <a:cubicBezTo>
                  <a:pt x="23" y="771"/>
                  <a:pt x="27" y="767"/>
                  <a:pt x="31" y="767"/>
                </a:cubicBezTo>
                <a:cubicBezTo>
                  <a:pt x="36" y="767"/>
                  <a:pt x="39" y="771"/>
                  <a:pt x="40" y="775"/>
                </a:cubicBezTo>
                <a:close/>
                <a:moveTo>
                  <a:pt x="45" y="967"/>
                </a:moveTo>
                <a:lnTo>
                  <a:pt x="49" y="1079"/>
                </a:lnTo>
                <a:cubicBezTo>
                  <a:pt x="49" y="1083"/>
                  <a:pt x="45" y="1087"/>
                  <a:pt x="41" y="1087"/>
                </a:cubicBezTo>
                <a:cubicBezTo>
                  <a:pt x="37" y="1087"/>
                  <a:pt x="33" y="1084"/>
                  <a:pt x="33" y="1079"/>
                </a:cubicBezTo>
                <a:lnTo>
                  <a:pt x="29" y="967"/>
                </a:lnTo>
                <a:cubicBezTo>
                  <a:pt x="29" y="963"/>
                  <a:pt x="33" y="959"/>
                  <a:pt x="37" y="959"/>
                </a:cubicBezTo>
                <a:cubicBezTo>
                  <a:pt x="42" y="959"/>
                  <a:pt x="45" y="963"/>
                  <a:pt x="45" y="967"/>
                </a:cubicBezTo>
                <a:close/>
                <a:moveTo>
                  <a:pt x="51" y="1159"/>
                </a:moveTo>
                <a:lnTo>
                  <a:pt x="55" y="1271"/>
                </a:lnTo>
                <a:cubicBezTo>
                  <a:pt x="55" y="1275"/>
                  <a:pt x="51" y="1279"/>
                  <a:pt x="47" y="1279"/>
                </a:cubicBezTo>
                <a:cubicBezTo>
                  <a:pt x="42" y="1279"/>
                  <a:pt x="39" y="1276"/>
                  <a:pt x="39" y="1271"/>
                </a:cubicBezTo>
                <a:lnTo>
                  <a:pt x="35" y="1159"/>
                </a:lnTo>
                <a:cubicBezTo>
                  <a:pt x="35" y="1155"/>
                  <a:pt x="38" y="1151"/>
                  <a:pt x="43" y="1151"/>
                </a:cubicBezTo>
                <a:cubicBezTo>
                  <a:pt x="47" y="1151"/>
                  <a:pt x="51" y="1154"/>
                  <a:pt x="51" y="1159"/>
                </a:cubicBezTo>
                <a:close/>
                <a:moveTo>
                  <a:pt x="57" y="1351"/>
                </a:moveTo>
                <a:lnTo>
                  <a:pt x="60" y="1463"/>
                </a:lnTo>
                <a:cubicBezTo>
                  <a:pt x="60" y="1467"/>
                  <a:pt x="57" y="1471"/>
                  <a:pt x="53" y="1471"/>
                </a:cubicBezTo>
                <a:cubicBezTo>
                  <a:pt x="48" y="1471"/>
                  <a:pt x="44" y="1468"/>
                  <a:pt x="44" y="1463"/>
                </a:cubicBezTo>
                <a:lnTo>
                  <a:pt x="41" y="1351"/>
                </a:lnTo>
                <a:cubicBezTo>
                  <a:pt x="41" y="1347"/>
                  <a:pt x="44" y="1343"/>
                  <a:pt x="49" y="1343"/>
                </a:cubicBezTo>
                <a:cubicBezTo>
                  <a:pt x="53" y="1343"/>
                  <a:pt x="57" y="1346"/>
                  <a:pt x="57" y="1351"/>
                </a:cubicBezTo>
                <a:close/>
                <a:moveTo>
                  <a:pt x="63" y="1543"/>
                </a:moveTo>
                <a:lnTo>
                  <a:pt x="66" y="1655"/>
                </a:lnTo>
                <a:cubicBezTo>
                  <a:pt x="66" y="1659"/>
                  <a:pt x="63" y="1663"/>
                  <a:pt x="58" y="1663"/>
                </a:cubicBezTo>
                <a:cubicBezTo>
                  <a:pt x="54" y="1663"/>
                  <a:pt x="50" y="1660"/>
                  <a:pt x="50" y="1655"/>
                </a:cubicBezTo>
                <a:lnTo>
                  <a:pt x="47" y="1543"/>
                </a:lnTo>
                <a:cubicBezTo>
                  <a:pt x="47" y="1539"/>
                  <a:pt x="50" y="1535"/>
                  <a:pt x="54" y="1535"/>
                </a:cubicBezTo>
                <a:cubicBezTo>
                  <a:pt x="59" y="1535"/>
                  <a:pt x="63" y="1538"/>
                  <a:pt x="63" y="1543"/>
                </a:cubicBezTo>
                <a:close/>
                <a:moveTo>
                  <a:pt x="69" y="1735"/>
                </a:moveTo>
                <a:lnTo>
                  <a:pt x="72" y="1847"/>
                </a:lnTo>
                <a:cubicBezTo>
                  <a:pt x="72" y="1851"/>
                  <a:pt x="69" y="1855"/>
                  <a:pt x="64" y="1855"/>
                </a:cubicBezTo>
                <a:cubicBezTo>
                  <a:pt x="60" y="1855"/>
                  <a:pt x="56" y="1851"/>
                  <a:pt x="56" y="1847"/>
                </a:cubicBezTo>
                <a:lnTo>
                  <a:pt x="53" y="1735"/>
                </a:lnTo>
                <a:cubicBezTo>
                  <a:pt x="52" y="1731"/>
                  <a:pt x="56" y="1727"/>
                  <a:pt x="60" y="1727"/>
                </a:cubicBezTo>
                <a:cubicBezTo>
                  <a:pt x="65" y="1727"/>
                  <a:pt x="68" y="1730"/>
                  <a:pt x="69" y="1735"/>
                </a:cubicBezTo>
                <a:close/>
                <a:moveTo>
                  <a:pt x="74" y="1927"/>
                </a:moveTo>
                <a:lnTo>
                  <a:pt x="78" y="2038"/>
                </a:lnTo>
                <a:cubicBezTo>
                  <a:pt x="78" y="2043"/>
                  <a:pt x="74" y="2047"/>
                  <a:pt x="70" y="2047"/>
                </a:cubicBezTo>
                <a:cubicBezTo>
                  <a:pt x="66" y="2047"/>
                  <a:pt x="62" y="2043"/>
                  <a:pt x="62" y="2039"/>
                </a:cubicBezTo>
                <a:lnTo>
                  <a:pt x="58" y="1927"/>
                </a:lnTo>
                <a:cubicBezTo>
                  <a:pt x="58" y="1923"/>
                  <a:pt x="62" y="1919"/>
                  <a:pt x="66" y="1919"/>
                </a:cubicBezTo>
                <a:cubicBezTo>
                  <a:pt x="71" y="1919"/>
                  <a:pt x="74" y="1922"/>
                  <a:pt x="74" y="1927"/>
                </a:cubicBezTo>
                <a:close/>
                <a:moveTo>
                  <a:pt x="80" y="2118"/>
                </a:moveTo>
                <a:lnTo>
                  <a:pt x="84" y="2230"/>
                </a:lnTo>
                <a:cubicBezTo>
                  <a:pt x="84" y="2235"/>
                  <a:pt x="80" y="2238"/>
                  <a:pt x="76" y="2239"/>
                </a:cubicBezTo>
                <a:cubicBezTo>
                  <a:pt x="71" y="2239"/>
                  <a:pt x="68" y="2235"/>
                  <a:pt x="68" y="2231"/>
                </a:cubicBezTo>
                <a:lnTo>
                  <a:pt x="64" y="2119"/>
                </a:lnTo>
                <a:cubicBezTo>
                  <a:pt x="64" y="2115"/>
                  <a:pt x="67" y="2111"/>
                  <a:pt x="72" y="2111"/>
                </a:cubicBezTo>
                <a:cubicBezTo>
                  <a:pt x="76" y="2111"/>
                  <a:pt x="80" y="2114"/>
                  <a:pt x="80" y="2118"/>
                </a:cubicBezTo>
                <a:close/>
                <a:moveTo>
                  <a:pt x="86" y="2310"/>
                </a:moveTo>
                <a:lnTo>
                  <a:pt x="89" y="2422"/>
                </a:lnTo>
                <a:cubicBezTo>
                  <a:pt x="89" y="2427"/>
                  <a:pt x="86" y="2430"/>
                  <a:pt x="82" y="2431"/>
                </a:cubicBezTo>
                <a:cubicBezTo>
                  <a:pt x="77" y="2431"/>
                  <a:pt x="73" y="2427"/>
                  <a:pt x="73" y="2423"/>
                </a:cubicBezTo>
                <a:lnTo>
                  <a:pt x="70" y="2311"/>
                </a:lnTo>
                <a:cubicBezTo>
                  <a:pt x="70" y="2306"/>
                  <a:pt x="73" y="2303"/>
                  <a:pt x="78" y="2303"/>
                </a:cubicBezTo>
                <a:cubicBezTo>
                  <a:pt x="82" y="2302"/>
                  <a:pt x="86" y="2306"/>
                  <a:pt x="86" y="2310"/>
                </a:cubicBezTo>
                <a:close/>
                <a:moveTo>
                  <a:pt x="92" y="2502"/>
                </a:moveTo>
                <a:lnTo>
                  <a:pt x="95" y="2614"/>
                </a:lnTo>
                <a:cubicBezTo>
                  <a:pt x="95" y="2619"/>
                  <a:pt x="92" y="2622"/>
                  <a:pt x="87" y="2622"/>
                </a:cubicBezTo>
                <a:cubicBezTo>
                  <a:pt x="83" y="2623"/>
                  <a:pt x="79" y="2619"/>
                  <a:pt x="79" y="2615"/>
                </a:cubicBezTo>
                <a:lnTo>
                  <a:pt x="76" y="2503"/>
                </a:lnTo>
                <a:cubicBezTo>
                  <a:pt x="76" y="2498"/>
                  <a:pt x="79" y="2495"/>
                  <a:pt x="84" y="2495"/>
                </a:cubicBezTo>
                <a:cubicBezTo>
                  <a:pt x="88" y="2494"/>
                  <a:pt x="92" y="2498"/>
                  <a:pt x="92" y="2502"/>
                </a:cubicBezTo>
                <a:close/>
                <a:moveTo>
                  <a:pt x="98" y="2694"/>
                </a:moveTo>
                <a:lnTo>
                  <a:pt x="101" y="2806"/>
                </a:lnTo>
                <a:cubicBezTo>
                  <a:pt x="101" y="2811"/>
                  <a:pt x="98" y="2814"/>
                  <a:pt x="93" y="2814"/>
                </a:cubicBezTo>
                <a:cubicBezTo>
                  <a:pt x="89" y="2814"/>
                  <a:pt x="85" y="2811"/>
                  <a:pt x="85" y="2807"/>
                </a:cubicBezTo>
                <a:lnTo>
                  <a:pt x="82" y="2695"/>
                </a:lnTo>
                <a:cubicBezTo>
                  <a:pt x="81" y="2690"/>
                  <a:pt x="85" y="2687"/>
                  <a:pt x="89" y="2686"/>
                </a:cubicBezTo>
                <a:cubicBezTo>
                  <a:pt x="94" y="2686"/>
                  <a:pt x="97" y="2690"/>
                  <a:pt x="98" y="2694"/>
                </a:cubicBezTo>
                <a:close/>
                <a:moveTo>
                  <a:pt x="103" y="2886"/>
                </a:moveTo>
                <a:lnTo>
                  <a:pt x="107" y="2998"/>
                </a:lnTo>
                <a:cubicBezTo>
                  <a:pt x="107" y="3002"/>
                  <a:pt x="103" y="3006"/>
                  <a:pt x="99" y="3006"/>
                </a:cubicBezTo>
                <a:cubicBezTo>
                  <a:pt x="95" y="3006"/>
                  <a:pt x="91" y="3003"/>
                  <a:pt x="91" y="2999"/>
                </a:cubicBezTo>
                <a:lnTo>
                  <a:pt x="87" y="2887"/>
                </a:lnTo>
                <a:cubicBezTo>
                  <a:pt x="87" y="2882"/>
                  <a:pt x="91" y="2878"/>
                  <a:pt x="95" y="2878"/>
                </a:cubicBezTo>
                <a:cubicBezTo>
                  <a:pt x="100" y="2878"/>
                  <a:pt x="103" y="2882"/>
                  <a:pt x="103" y="2886"/>
                </a:cubicBezTo>
                <a:close/>
                <a:moveTo>
                  <a:pt x="109" y="3078"/>
                </a:moveTo>
                <a:lnTo>
                  <a:pt x="113" y="3190"/>
                </a:lnTo>
                <a:cubicBezTo>
                  <a:pt x="113" y="3194"/>
                  <a:pt x="109" y="3198"/>
                  <a:pt x="105" y="3198"/>
                </a:cubicBezTo>
                <a:cubicBezTo>
                  <a:pt x="100" y="3198"/>
                  <a:pt x="97" y="3195"/>
                  <a:pt x="97" y="3190"/>
                </a:cubicBezTo>
                <a:lnTo>
                  <a:pt x="93" y="3078"/>
                </a:lnTo>
                <a:cubicBezTo>
                  <a:pt x="93" y="3074"/>
                  <a:pt x="96" y="3070"/>
                  <a:pt x="101" y="3070"/>
                </a:cubicBezTo>
                <a:cubicBezTo>
                  <a:pt x="105" y="3070"/>
                  <a:pt x="109" y="3074"/>
                  <a:pt x="109" y="3078"/>
                </a:cubicBezTo>
                <a:close/>
                <a:moveTo>
                  <a:pt x="115" y="3270"/>
                </a:moveTo>
                <a:lnTo>
                  <a:pt x="118" y="3382"/>
                </a:lnTo>
                <a:cubicBezTo>
                  <a:pt x="118" y="3386"/>
                  <a:pt x="115" y="3390"/>
                  <a:pt x="111" y="3390"/>
                </a:cubicBezTo>
                <a:cubicBezTo>
                  <a:pt x="106" y="3390"/>
                  <a:pt x="102" y="3387"/>
                  <a:pt x="102" y="3382"/>
                </a:cubicBezTo>
                <a:lnTo>
                  <a:pt x="99" y="3270"/>
                </a:lnTo>
                <a:cubicBezTo>
                  <a:pt x="99" y="3266"/>
                  <a:pt x="102" y="3262"/>
                  <a:pt x="107" y="3262"/>
                </a:cubicBezTo>
                <a:cubicBezTo>
                  <a:pt x="111" y="3262"/>
                  <a:pt x="115" y="3265"/>
                  <a:pt x="115" y="3270"/>
                </a:cubicBezTo>
                <a:close/>
                <a:moveTo>
                  <a:pt x="121" y="3462"/>
                </a:moveTo>
                <a:lnTo>
                  <a:pt x="124" y="3574"/>
                </a:lnTo>
                <a:cubicBezTo>
                  <a:pt x="124" y="3578"/>
                  <a:pt x="121" y="3582"/>
                  <a:pt x="116" y="3582"/>
                </a:cubicBezTo>
                <a:cubicBezTo>
                  <a:pt x="112" y="3582"/>
                  <a:pt x="108" y="3579"/>
                  <a:pt x="108" y="3574"/>
                </a:cubicBezTo>
                <a:lnTo>
                  <a:pt x="105" y="3462"/>
                </a:lnTo>
                <a:cubicBezTo>
                  <a:pt x="105" y="3458"/>
                  <a:pt x="108" y="3454"/>
                  <a:pt x="113" y="3454"/>
                </a:cubicBezTo>
                <a:cubicBezTo>
                  <a:pt x="117" y="3454"/>
                  <a:pt x="121" y="3457"/>
                  <a:pt x="121" y="3462"/>
                </a:cubicBezTo>
                <a:close/>
                <a:moveTo>
                  <a:pt x="127" y="3654"/>
                </a:moveTo>
                <a:lnTo>
                  <a:pt x="130" y="3766"/>
                </a:lnTo>
                <a:cubicBezTo>
                  <a:pt x="130" y="3770"/>
                  <a:pt x="127" y="3774"/>
                  <a:pt x="122" y="3774"/>
                </a:cubicBezTo>
                <a:cubicBezTo>
                  <a:pt x="118" y="3774"/>
                  <a:pt x="114" y="3771"/>
                  <a:pt x="114" y="3766"/>
                </a:cubicBezTo>
                <a:lnTo>
                  <a:pt x="111" y="3654"/>
                </a:lnTo>
                <a:cubicBezTo>
                  <a:pt x="110" y="3650"/>
                  <a:pt x="114" y="3646"/>
                  <a:pt x="118" y="3646"/>
                </a:cubicBezTo>
                <a:cubicBezTo>
                  <a:pt x="123" y="3646"/>
                  <a:pt x="126" y="3649"/>
                  <a:pt x="127" y="3654"/>
                </a:cubicBezTo>
                <a:close/>
                <a:moveTo>
                  <a:pt x="132" y="3846"/>
                </a:moveTo>
                <a:lnTo>
                  <a:pt x="136" y="3958"/>
                </a:lnTo>
                <a:cubicBezTo>
                  <a:pt x="136" y="3962"/>
                  <a:pt x="132" y="3966"/>
                  <a:pt x="128" y="3966"/>
                </a:cubicBezTo>
                <a:cubicBezTo>
                  <a:pt x="124" y="3966"/>
                  <a:pt x="120" y="3962"/>
                  <a:pt x="120" y="3958"/>
                </a:cubicBezTo>
                <a:lnTo>
                  <a:pt x="116" y="3846"/>
                </a:lnTo>
                <a:cubicBezTo>
                  <a:pt x="116" y="3842"/>
                  <a:pt x="120" y="3838"/>
                  <a:pt x="124" y="3838"/>
                </a:cubicBezTo>
                <a:cubicBezTo>
                  <a:pt x="129" y="3838"/>
                  <a:pt x="132" y="3841"/>
                  <a:pt x="132" y="3846"/>
                </a:cubicBezTo>
                <a:close/>
                <a:moveTo>
                  <a:pt x="138" y="4038"/>
                </a:moveTo>
                <a:lnTo>
                  <a:pt x="142" y="4150"/>
                </a:lnTo>
                <a:cubicBezTo>
                  <a:pt x="142" y="4154"/>
                  <a:pt x="138" y="4158"/>
                  <a:pt x="134" y="4158"/>
                </a:cubicBezTo>
                <a:cubicBezTo>
                  <a:pt x="129" y="4158"/>
                  <a:pt x="126" y="4154"/>
                  <a:pt x="126" y="4150"/>
                </a:cubicBezTo>
                <a:lnTo>
                  <a:pt x="122" y="4038"/>
                </a:lnTo>
                <a:cubicBezTo>
                  <a:pt x="122" y="4034"/>
                  <a:pt x="126" y="4030"/>
                  <a:pt x="130" y="4030"/>
                </a:cubicBezTo>
                <a:cubicBezTo>
                  <a:pt x="134" y="4030"/>
                  <a:pt x="138" y="4033"/>
                  <a:pt x="138" y="4038"/>
                </a:cubicBezTo>
                <a:close/>
                <a:moveTo>
                  <a:pt x="144" y="4229"/>
                </a:moveTo>
                <a:lnTo>
                  <a:pt x="147" y="4341"/>
                </a:lnTo>
                <a:cubicBezTo>
                  <a:pt x="147" y="4346"/>
                  <a:pt x="144" y="4350"/>
                  <a:pt x="140" y="4350"/>
                </a:cubicBezTo>
                <a:cubicBezTo>
                  <a:pt x="135" y="4350"/>
                  <a:pt x="131" y="4346"/>
                  <a:pt x="131" y="4342"/>
                </a:cubicBezTo>
                <a:lnTo>
                  <a:pt x="128" y="4230"/>
                </a:lnTo>
                <a:cubicBezTo>
                  <a:pt x="128" y="4226"/>
                  <a:pt x="131" y="4222"/>
                  <a:pt x="136" y="4222"/>
                </a:cubicBezTo>
                <a:cubicBezTo>
                  <a:pt x="140" y="4222"/>
                  <a:pt x="144" y="4225"/>
                  <a:pt x="144" y="4229"/>
                </a:cubicBezTo>
                <a:close/>
                <a:moveTo>
                  <a:pt x="150" y="4421"/>
                </a:moveTo>
                <a:lnTo>
                  <a:pt x="153" y="4533"/>
                </a:lnTo>
                <a:cubicBezTo>
                  <a:pt x="153" y="4538"/>
                  <a:pt x="150" y="4541"/>
                  <a:pt x="145" y="4542"/>
                </a:cubicBezTo>
                <a:cubicBezTo>
                  <a:pt x="141" y="4542"/>
                  <a:pt x="137" y="4538"/>
                  <a:pt x="137" y="4534"/>
                </a:cubicBezTo>
                <a:lnTo>
                  <a:pt x="134" y="4422"/>
                </a:lnTo>
                <a:cubicBezTo>
                  <a:pt x="134" y="4417"/>
                  <a:pt x="137" y="4414"/>
                  <a:pt x="142" y="4414"/>
                </a:cubicBezTo>
                <a:cubicBezTo>
                  <a:pt x="146" y="4413"/>
                  <a:pt x="150" y="4417"/>
                  <a:pt x="150" y="4421"/>
                </a:cubicBezTo>
                <a:close/>
                <a:moveTo>
                  <a:pt x="156" y="4613"/>
                </a:moveTo>
                <a:lnTo>
                  <a:pt x="157" y="4674"/>
                </a:lnTo>
                <a:cubicBezTo>
                  <a:pt x="158" y="4678"/>
                  <a:pt x="154" y="4682"/>
                  <a:pt x="150" y="4682"/>
                </a:cubicBezTo>
                <a:cubicBezTo>
                  <a:pt x="145" y="4682"/>
                  <a:pt x="142" y="4679"/>
                  <a:pt x="141" y="4674"/>
                </a:cubicBezTo>
                <a:lnTo>
                  <a:pt x="140" y="4614"/>
                </a:lnTo>
                <a:cubicBezTo>
                  <a:pt x="139" y="4609"/>
                  <a:pt x="143" y="4606"/>
                  <a:pt x="147" y="4606"/>
                </a:cubicBezTo>
                <a:cubicBezTo>
                  <a:pt x="152" y="4605"/>
                  <a:pt x="155" y="4609"/>
                  <a:pt x="156" y="4613"/>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5997" name="Rectangle 301"/>
          <p:cNvSpPr>
            <a:spLocks noChangeArrowheads="1"/>
          </p:cNvSpPr>
          <p:nvPr/>
        </p:nvSpPr>
        <p:spPr bwMode="auto">
          <a:xfrm>
            <a:off x="236538" y="2660650"/>
            <a:ext cx="4848225" cy="217011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endParaRPr lang="en-US" altLang="zh-TW" sz="2000">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altLang="zh-TW">
                <a:latin typeface="Times New Roman" pitchFamily="18" charset="0"/>
                <a:ea typeface="HyhwpEQ" pitchFamily="18" charset="-127"/>
              </a:rPr>
              <a:t>To anonymize a user request, we traverse the pyramid structure from the bottom level to the top level until a cell satisfying the user privacy profile is found.</a:t>
            </a:r>
          </a:p>
        </p:txBody>
      </p:sp>
      <p:sp>
        <p:nvSpPr>
          <p:cNvPr id="285998" name="Rectangle 302"/>
          <p:cNvSpPr>
            <a:spLocks noChangeArrowheads="1"/>
          </p:cNvSpPr>
          <p:nvPr/>
        </p:nvSpPr>
        <p:spPr bwMode="auto">
          <a:xfrm>
            <a:off x="231775" y="1085850"/>
            <a:ext cx="8770938" cy="100806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dirty="0">
                <a:latin typeface="Times New Roman" pitchFamily="18" charset="0"/>
                <a:ea typeface="HyhwpEQ" pitchFamily="18" charset="-127"/>
              </a:rPr>
              <a:t>The entire system area is represented as a </a:t>
            </a:r>
            <a:r>
              <a:rPr lang="en-US" altLang="zh-TW" i="1" dirty="0">
                <a:solidFill>
                  <a:srgbClr val="A50021"/>
                </a:solidFill>
                <a:latin typeface="Times New Roman" pitchFamily="18" charset="0"/>
                <a:ea typeface="HyhwpEQ" pitchFamily="18" charset="-127"/>
              </a:rPr>
              <a:t>complete pyramid </a:t>
            </a:r>
            <a:r>
              <a:rPr lang="en-US" altLang="zh-TW" dirty="0">
                <a:latin typeface="Times New Roman" pitchFamily="18" charset="0"/>
                <a:ea typeface="HyhwpEQ" pitchFamily="18" charset="-127"/>
              </a:rPr>
              <a:t>structure divided into grids at different levels of various resolution</a:t>
            </a:r>
          </a:p>
        </p:txBody>
      </p:sp>
      <p:sp>
        <p:nvSpPr>
          <p:cNvPr id="285999" name="Freeform 303"/>
          <p:cNvSpPr>
            <a:spLocks/>
          </p:cNvSpPr>
          <p:nvPr/>
        </p:nvSpPr>
        <p:spPr bwMode="auto">
          <a:xfrm>
            <a:off x="6445250" y="5867400"/>
            <a:ext cx="623888" cy="173038"/>
          </a:xfrm>
          <a:custGeom>
            <a:avLst/>
            <a:gdLst/>
            <a:ahLst/>
            <a:cxnLst>
              <a:cxn ang="0">
                <a:pos x="0" y="109"/>
              </a:cxn>
              <a:cxn ang="0">
                <a:pos x="92" y="0"/>
              </a:cxn>
              <a:cxn ang="0">
                <a:pos x="231" y="0"/>
              </a:cxn>
              <a:cxn ang="0">
                <a:pos x="138" y="109"/>
              </a:cxn>
              <a:cxn ang="0">
                <a:pos x="0" y="109"/>
              </a:cxn>
            </a:cxnLst>
            <a:rect l="0" t="0" r="r" b="b"/>
            <a:pathLst>
              <a:path w="231" h="109">
                <a:moveTo>
                  <a:pt x="0" y="109"/>
                </a:moveTo>
                <a:lnTo>
                  <a:pt x="92" y="0"/>
                </a:lnTo>
                <a:lnTo>
                  <a:pt x="231" y="0"/>
                </a:lnTo>
                <a:lnTo>
                  <a:pt x="138" y="109"/>
                </a:lnTo>
                <a:lnTo>
                  <a:pt x="0" y="109"/>
                </a:lnTo>
                <a:close/>
              </a:path>
            </a:pathLst>
          </a:custGeom>
          <a:solidFill>
            <a:srgbClr val="00FF00"/>
          </a:solidFill>
          <a:ln w="1651" cap="rnd">
            <a:solidFill>
              <a:srgbClr val="000000"/>
            </a:solidFill>
            <a:prstDash val="solid"/>
            <a:round/>
            <a:headEnd/>
            <a:tailEnd/>
          </a:ln>
        </p:spPr>
        <p:txBody>
          <a:bodyPr/>
          <a:lstStyle/>
          <a:p>
            <a:endParaRPr lang="en-US"/>
          </a:p>
        </p:txBody>
      </p:sp>
      <p:sp>
        <p:nvSpPr>
          <p:cNvPr id="286000" name="Freeform 304"/>
          <p:cNvSpPr>
            <a:spLocks/>
          </p:cNvSpPr>
          <p:nvPr/>
        </p:nvSpPr>
        <p:spPr bwMode="auto">
          <a:xfrm>
            <a:off x="6261100" y="4043363"/>
            <a:ext cx="622300" cy="173037"/>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00FF00"/>
          </a:solidFill>
          <a:ln w="1651" cap="rnd">
            <a:solidFill>
              <a:srgbClr val="000000"/>
            </a:solidFill>
            <a:prstDash val="solid"/>
            <a:round/>
            <a:headEnd/>
            <a:tailEnd/>
          </a:ln>
        </p:spPr>
        <p:txBody>
          <a:bodyPr/>
          <a:lstStyle/>
          <a:p>
            <a:endParaRPr lang="en-US"/>
          </a:p>
        </p:txBody>
      </p:sp>
      <p:sp>
        <p:nvSpPr>
          <p:cNvPr id="286001" name="Freeform 305"/>
          <p:cNvSpPr>
            <a:spLocks/>
          </p:cNvSpPr>
          <p:nvPr/>
        </p:nvSpPr>
        <p:spPr bwMode="auto">
          <a:xfrm>
            <a:off x="6261100" y="3082925"/>
            <a:ext cx="622300" cy="173038"/>
          </a:xfrm>
          <a:custGeom>
            <a:avLst/>
            <a:gdLst/>
            <a:ahLst/>
            <a:cxnLst>
              <a:cxn ang="0">
                <a:pos x="0" y="109"/>
              </a:cxn>
              <a:cxn ang="0">
                <a:pos x="92" y="0"/>
              </a:cxn>
              <a:cxn ang="0">
                <a:pos x="230" y="0"/>
              </a:cxn>
              <a:cxn ang="0">
                <a:pos x="138" y="109"/>
              </a:cxn>
              <a:cxn ang="0">
                <a:pos x="0" y="109"/>
              </a:cxn>
            </a:cxnLst>
            <a:rect l="0" t="0" r="r" b="b"/>
            <a:pathLst>
              <a:path w="230" h="109">
                <a:moveTo>
                  <a:pt x="0" y="109"/>
                </a:moveTo>
                <a:lnTo>
                  <a:pt x="92" y="0"/>
                </a:lnTo>
                <a:lnTo>
                  <a:pt x="230" y="0"/>
                </a:lnTo>
                <a:lnTo>
                  <a:pt x="138" y="109"/>
                </a:lnTo>
                <a:lnTo>
                  <a:pt x="0" y="109"/>
                </a:lnTo>
                <a:close/>
              </a:path>
            </a:pathLst>
          </a:custGeom>
          <a:solidFill>
            <a:srgbClr val="00FF00"/>
          </a:solidFill>
          <a:ln w="9525">
            <a:noFill/>
            <a:round/>
            <a:headEnd/>
            <a:tailEnd/>
          </a:ln>
        </p:spPr>
        <p:txBody>
          <a:bodyPr/>
          <a:lstStyle/>
          <a:p>
            <a:endParaRPr lang="en-US"/>
          </a:p>
        </p:txBody>
      </p:sp>
      <p:sp>
        <p:nvSpPr>
          <p:cNvPr id="286002" name="Rectangle 306"/>
          <p:cNvSpPr>
            <a:spLocks noChangeArrowheads="1"/>
          </p:cNvSpPr>
          <p:nvPr/>
        </p:nvSpPr>
        <p:spPr bwMode="auto">
          <a:xfrm>
            <a:off x="193675" y="5208588"/>
            <a:ext cx="3781425" cy="1331912"/>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dirty="0">
                <a:latin typeface="Times New Roman" pitchFamily="18" charset="0"/>
                <a:ea typeface="HyhwpEQ" pitchFamily="18" charset="-127"/>
              </a:rPr>
              <a:t>Scalable. Simple to implement. Overhead in maintaining all grid cells</a:t>
            </a:r>
          </a:p>
          <a:p>
            <a:pPr marL="457200" indent="-457200" algn="l">
              <a:spcBef>
                <a:spcPct val="20000"/>
              </a:spcBef>
              <a:buClr>
                <a:srgbClr val="CC0000"/>
              </a:buClr>
              <a:buFont typeface="Wingdings" pitchFamily="2" charset="2"/>
              <a:buChar char="n"/>
            </a:pPr>
            <a:endParaRPr lang="en-US" altLang="zh-TW" dirty="0">
              <a:latin typeface="Times New Roman" pitchFamily="18" charset="0"/>
              <a:ea typeface="HyhwpEQ"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9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59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8599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860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8600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860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0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997" grpId="0"/>
      <p:bldP spid="285999" grpId="0" animBg="1"/>
      <p:bldP spid="285999" grpId="1" animBg="1"/>
      <p:bldP spid="286000" grpId="0" animBg="1"/>
      <p:bldP spid="286000" grpId="1" animBg="1"/>
      <p:bldP spid="286001" grpId="0" animBg="1"/>
      <p:bldP spid="2860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53C50357-5CCB-4F31-8E8B-5CEB8258FC77}" type="slidenum">
              <a:rPr lang="en-US" altLang="ko-KR"/>
              <a:pPr/>
              <a:t>6</a:t>
            </a:fld>
            <a:endParaRPr lang="en-US" altLang="ko-KR"/>
          </a:p>
        </p:txBody>
      </p:sp>
      <p:sp>
        <p:nvSpPr>
          <p:cNvPr id="10" name="Date Placeholder 4"/>
          <p:cNvSpPr>
            <a:spLocks noGrp="1"/>
          </p:cNvSpPr>
          <p:nvPr>
            <p:ph type="dt" sz="half" idx="11"/>
          </p:nvPr>
        </p:nvSpPr>
        <p:spPr/>
        <p:txBody>
          <a:bodyPr/>
          <a:lstStyle/>
          <a:p>
            <a:r>
              <a:rPr lang="en-US"/>
              <a:t>Tutorial: ICDM 2008</a:t>
            </a:r>
            <a:endParaRPr lang="en-US" altLang="ko-KR"/>
          </a:p>
        </p:txBody>
      </p:sp>
      <p:sp>
        <p:nvSpPr>
          <p:cNvPr id="11" name="Footer Placeholder 5"/>
          <p:cNvSpPr>
            <a:spLocks noGrp="1"/>
          </p:cNvSpPr>
          <p:nvPr>
            <p:ph type="ftr" sz="quarter" idx="12"/>
          </p:nvPr>
        </p:nvSpPr>
        <p:spPr/>
        <p:txBody>
          <a:bodyPr/>
          <a:lstStyle/>
          <a:p>
            <a:r>
              <a:rPr lang="en-US" altLang="ko-KR"/>
              <a:t>Mohamed F. Mokbel</a:t>
            </a:r>
          </a:p>
        </p:txBody>
      </p:sp>
      <p:sp>
        <p:nvSpPr>
          <p:cNvPr id="250882" name="Rectangle 2"/>
          <p:cNvSpPr>
            <a:spLocks noGrp="1" noChangeArrowheads="1"/>
          </p:cNvSpPr>
          <p:nvPr>
            <p:ph type="title"/>
          </p:nvPr>
        </p:nvSpPr>
        <p:spPr/>
        <p:txBody>
          <a:bodyPr/>
          <a:lstStyle/>
          <a:p>
            <a:r>
              <a:rPr lang="en-US"/>
              <a:t>Location-based Services: Now</a:t>
            </a:r>
          </a:p>
        </p:txBody>
      </p:sp>
      <p:pic>
        <p:nvPicPr>
          <p:cNvPr id="250883" name="Picture 3" descr="MPj04004720000[1]"/>
          <p:cNvPicPr>
            <a:picLocks noChangeAspect="1" noChangeArrowheads="1"/>
          </p:cNvPicPr>
          <p:nvPr/>
        </p:nvPicPr>
        <p:blipFill>
          <a:blip r:embed="rId3" cstate="print"/>
          <a:srcRect/>
          <a:stretch>
            <a:fillRect/>
          </a:stretch>
        </p:blipFill>
        <p:spPr bwMode="auto">
          <a:xfrm>
            <a:off x="6338888" y="1201738"/>
            <a:ext cx="2573337" cy="1727200"/>
          </a:xfrm>
          <a:prstGeom prst="rect">
            <a:avLst/>
          </a:prstGeom>
          <a:noFill/>
        </p:spPr>
      </p:pic>
      <p:pic>
        <p:nvPicPr>
          <p:cNvPr id="250884" name="Picture 4" descr="MPj03997220000[1]"/>
          <p:cNvPicPr>
            <a:picLocks noChangeAspect="1" noChangeArrowheads="1"/>
          </p:cNvPicPr>
          <p:nvPr/>
        </p:nvPicPr>
        <p:blipFill>
          <a:blip r:embed="rId4" cstate="print"/>
          <a:srcRect/>
          <a:stretch>
            <a:fillRect/>
          </a:stretch>
        </p:blipFill>
        <p:spPr bwMode="auto">
          <a:xfrm>
            <a:off x="115888" y="3044825"/>
            <a:ext cx="2843212" cy="1804988"/>
          </a:xfrm>
          <a:prstGeom prst="rect">
            <a:avLst/>
          </a:prstGeom>
          <a:noFill/>
        </p:spPr>
      </p:pic>
      <p:pic>
        <p:nvPicPr>
          <p:cNvPr id="250885" name="Picture 5" descr="GasStation"/>
          <p:cNvPicPr>
            <a:picLocks noChangeAspect="1" noChangeArrowheads="1"/>
          </p:cNvPicPr>
          <p:nvPr/>
        </p:nvPicPr>
        <p:blipFill>
          <a:blip r:embed="rId5"/>
          <a:srcRect/>
          <a:stretch>
            <a:fillRect/>
          </a:stretch>
        </p:blipFill>
        <p:spPr bwMode="auto">
          <a:xfrm>
            <a:off x="6300788" y="4811713"/>
            <a:ext cx="2611437" cy="1689100"/>
          </a:xfrm>
          <a:prstGeom prst="rect">
            <a:avLst/>
          </a:prstGeom>
          <a:noFill/>
        </p:spPr>
      </p:pic>
      <p:sp>
        <p:nvSpPr>
          <p:cNvPr id="250886" name="Rectangle 6"/>
          <p:cNvSpPr>
            <a:spLocks noGrp="1" noChangeArrowheads="1"/>
          </p:cNvSpPr>
          <p:nvPr>
            <p:ph type="body" idx="1"/>
          </p:nvPr>
        </p:nvSpPr>
        <p:spPr>
          <a:xfrm>
            <a:off x="117475" y="1125538"/>
            <a:ext cx="6183313" cy="1843087"/>
          </a:xfrm>
          <a:noFill/>
          <a:ln/>
        </p:spPr>
        <p:txBody>
          <a:bodyPr/>
          <a:lstStyle/>
          <a:p>
            <a:pPr marL="350838" indent="-350838">
              <a:buFont typeface="Wingdings" pitchFamily="2" charset="2"/>
              <a:buChar char="n"/>
            </a:pPr>
            <a:r>
              <a:rPr lang="en-US"/>
              <a:t>Location-based traffic reports:</a:t>
            </a:r>
          </a:p>
          <a:p>
            <a:pPr marL="747713" lvl="1" indent="-282575">
              <a:buFont typeface="Wingdings" pitchFamily="2" charset="2"/>
              <a:buChar char="n"/>
            </a:pPr>
            <a:r>
              <a:rPr lang="en-US" sz="2200" b="1" i="1">
                <a:solidFill>
                  <a:srgbClr val="3333FF"/>
                </a:solidFill>
              </a:rPr>
              <a:t>Range query:</a:t>
            </a:r>
            <a:r>
              <a:rPr lang="en-US" sz="2200"/>
              <a:t> How many cars in the free way</a:t>
            </a:r>
          </a:p>
          <a:p>
            <a:pPr marL="747713" lvl="1" indent="-282575">
              <a:buFont typeface="Wingdings" pitchFamily="2" charset="2"/>
              <a:buChar char="n"/>
            </a:pPr>
            <a:r>
              <a:rPr lang="en-US" sz="2200" b="1" i="1">
                <a:solidFill>
                  <a:srgbClr val="3333FF"/>
                </a:solidFill>
              </a:rPr>
              <a:t>Shortest path query</a:t>
            </a:r>
            <a:r>
              <a:rPr lang="en-US" sz="2200">
                <a:solidFill>
                  <a:srgbClr val="3333FF"/>
                </a:solidFill>
              </a:rPr>
              <a:t>:</a:t>
            </a:r>
            <a:r>
              <a:rPr lang="en-US" sz="2200"/>
              <a:t> What is the estimated travel time to reach my destination</a:t>
            </a:r>
          </a:p>
        </p:txBody>
      </p:sp>
      <p:sp>
        <p:nvSpPr>
          <p:cNvPr id="250887" name="Rectangle 7"/>
          <p:cNvSpPr>
            <a:spLocks noChangeArrowheads="1"/>
          </p:cNvSpPr>
          <p:nvPr/>
        </p:nvSpPr>
        <p:spPr bwMode="auto">
          <a:xfrm>
            <a:off x="2959100" y="2968625"/>
            <a:ext cx="6183313" cy="1843088"/>
          </a:xfrm>
          <a:prstGeom prst="rect">
            <a:avLst/>
          </a:prstGeom>
          <a:noFill/>
          <a:ln w="9525">
            <a:noFill/>
            <a:miter lim="800000"/>
            <a:headEnd/>
            <a:tailEnd/>
          </a:ln>
          <a:effectLst/>
        </p:spPr>
        <p:txBody>
          <a:bodyPr/>
          <a:lstStyle/>
          <a:p>
            <a:pPr marL="350838" indent="-350838" algn="l">
              <a:spcBef>
                <a:spcPct val="20000"/>
              </a:spcBef>
              <a:buClr>
                <a:srgbClr val="CC0000"/>
              </a:buClr>
              <a:buFont typeface="Wingdings" pitchFamily="2" charset="2"/>
              <a:buChar char="n"/>
            </a:pPr>
            <a:r>
              <a:rPr lang="en-US" b="1">
                <a:latin typeface="Times New Roman" pitchFamily="18" charset="0"/>
                <a:ea typeface="HyhwpEQ" pitchFamily="18" charset="-127"/>
              </a:rPr>
              <a:t>Location-based store finder:</a:t>
            </a:r>
          </a:p>
          <a:p>
            <a:pPr marL="747713" lvl="1" indent="-282575" algn="l">
              <a:spcBef>
                <a:spcPct val="20000"/>
              </a:spcBef>
              <a:buClr>
                <a:srgbClr val="B90337"/>
              </a:buClr>
              <a:buFont typeface="Wingdings" pitchFamily="2" charset="2"/>
              <a:buChar char="n"/>
            </a:pPr>
            <a:r>
              <a:rPr lang="en-US" sz="2200" b="1" i="1">
                <a:solidFill>
                  <a:srgbClr val="3333FF"/>
                </a:solidFill>
                <a:latin typeface="Times New Roman" pitchFamily="18" charset="0"/>
                <a:ea typeface="HyhwpEQ" pitchFamily="18" charset="-127"/>
              </a:rPr>
              <a:t>Range query:</a:t>
            </a:r>
            <a:r>
              <a:rPr lang="en-US" sz="2200">
                <a:latin typeface="Times New Roman" pitchFamily="18" charset="0"/>
                <a:ea typeface="HyhwpEQ" pitchFamily="18" charset="-127"/>
              </a:rPr>
              <a:t> What are the restaurants within five miles of my location</a:t>
            </a:r>
          </a:p>
          <a:p>
            <a:pPr marL="747713" lvl="1" indent="-282575" algn="l">
              <a:spcBef>
                <a:spcPct val="20000"/>
              </a:spcBef>
              <a:buClr>
                <a:srgbClr val="B90337"/>
              </a:buClr>
              <a:buFont typeface="Wingdings" pitchFamily="2" charset="2"/>
              <a:buChar char="n"/>
            </a:pPr>
            <a:r>
              <a:rPr lang="en-US" sz="2200" b="1" i="1">
                <a:solidFill>
                  <a:srgbClr val="3333FF"/>
                </a:solidFill>
                <a:latin typeface="Times New Roman" pitchFamily="18" charset="0"/>
                <a:ea typeface="HyhwpEQ" pitchFamily="18" charset="-127"/>
              </a:rPr>
              <a:t>Nearest-neighbor query</a:t>
            </a:r>
            <a:r>
              <a:rPr lang="en-US" sz="2200">
                <a:solidFill>
                  <a:srgbClr val="3333FF"/>
                </a:solidFill>
                <a:latin typeface="Times New Roman" pitchFamily="18" charset="0"/>
                <a:ea typeface="HyhwpEQ" pitchFamily="18" charset="-127"/>
              </a:rPr>
              <a:t>:</a:t>
            </a:r>
            <a:r>
              <a:rPr lang="en-US" sz="2200">
                <a:latin typeface="Times New Roman" pitchFamily="18" charset="0"/>
                <a:ea typeface="HyhwpEQ" pitchFamily="18" charset="-127"/>
              </a:rPr>
              <a:t> Where is my nearest fast (junk) food restaurant</a:t>
            </a:r>
          </a:p>
        </p:txBody>
      </p:sp>
      <p:sp>
        <p:nvSpPr>
          <p:cNvPr id="250888" name="Rectangle 8"/>
          <p:cNvSpPr>
            <a:spLocks noChangeArrowheads="1"/>
          </p:cNvSpPr>
          <p:nvPr/>
        </p:nvSpPr>
        <p:spPr bwMode="auto">
          <a:xfrm>
            <a:off x="77788" y="4965700"/>
            <a:ext cx="6183312" cy="1382713"/>
          </a:xfrm>
          <a:prstGeom prst="rect">
            <a:avLst/>
          </a:prstGeom>
          <a:noFill/>
          <a:ln w="9525">
            <a:noFill/>
            <a:miter lim="800000"/>
            <a:headEnd/>
            <a:tailEnd/>
          </a:ln>
          <a:effectLst/>
        </p:spPr>
        <p:txBody>
          <a:bodyPr/>
          <a:lstStyle/>
          <a:p>
            <a:pPr marL="350838" indent="-350838" algn="l">
              <a:spcBef>
                <a:spcPct val="20000"/>
              </a:spcBef>
              <a:buClr>
                <a:srgbClr val="CC0000"/>
              </a:buClr>
              <a:buFont typeface="Wingdings" pitchFamily="2" charset="2"/>
              <a:buChar char="n"/>
            </a:pPr>
            <a:r>
              <a:rPr lang="en-US" b="1">
                <a:latin typeface="Times New Roman" pitchFamily="18" charset="0"/>
                <a:ea typeface="HyhwpEQ" pitchFamily="18" charset="-127"/>
              </a:rPr>
              <a:t>Location-based advertisement:</a:t>
            </a:r>
          </a:p>
          <a:p>
            <a:pPr marL="747713" lvl="1" indent="-282575" algn="l">
              <a:spcBef>
                <a:spcPct val="20000"/>
              </a:spcBef>
              <a:buClr>
                <a:srgbClr val="B90337"/>
              </a:buClr>
              <a:buFont typeface="Wingdings" pitchFamily="2" charset="2"/>
              <a:buChar char="n"/>
            </a:pPr>
            <a:r>
              <a:rPr lang="en-US" sz="2200" b="1" i="1">
                <a:solidFill>
                  <a:srgbClr val="3333FF"/>
                </a:solidFill>
                <a:latin typeface="Times New Roman" pitchFamily="18" charset="0"/>
                <a:ea typeface="HyhwpEQ" pitchFamily="18" charset="-127"/>
              </a:rPr>
              <a:t>Range query:</a:t>
            </a:r>
            <a:r>
              <a:rPr lang="en-US" sz="2200">
                <a:latin typeface="Times New Roman" pitchFamily="18" charset="0"/>
                <a:ea typeface="HyhwpEQ" pitchFamily="18" charset="-127"/>
              </a:rPr>
              <a:t> Send E-coupons to all customers within five miles of my store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lide Number Placeholder 3"/>
          <p:cNvSpPr>
            <a:spLocks noGrp="1"/>
          </p:cNvSpPr>
          <p:nvPr>
            <p:ph type="sldNum" sz="quarter" idx="10"/>
          </p:nvPr>
        </p:nvSpPr>
        <p:spPr/>
        <p:txBody>
          <a:bodyPr/>
          <a:lstStyle/>
          <a:p>
            <a:fld id="{81976575-C2AE-432F-9ABF-DFFE1E63048B}" type="slidenum">
              <a:rPr lang="en-US" altLang="ko-KR"/>
              <a:pPr/>
              <a:t>60</a:t>
            </a:fld>
            <a:endParaRPr lang="en-US" altLang="ko-KR"/>
          </a:p>
        </p:txBody>
      </p:sp>
      <p:sp>
        <p:nvSpPr>
          <p:cNvPr id="124" name="Date Placeholder 4"/>
          <p:cNvSpPr>
            <a:spLocks noGrp="1"/>
          </p:cNvSpPr>
          <p:nvPr>
            <p:ph type="dt" sz="half" idx="11"/>
          </p:nvPr>
        </p:nvSpPr>
        <p:spPr/>
        <p:txBody>
          <a:bodyPr/>
          <a:lstStyle/>
          <a:p>
            <a:r>
              <a:rPr lang="en-US"/>
              <a:t>Tutorial: ICDM 2008</a:t>
            </a:r>
            <a:endParaRPr lang="en-US" altLang="ko-KR"/>
          </a:p>
        </p:txBody>
      </p:sp>
      <p:sp>
        <p:nvSpPr>
          <p:cNvPr id="125" name="Footer Placeholder 5"/>
          <p:cNvSpPr>
            <a:spLocks noGrp="1"/>
          </p:cNvSpPr>
          <p:nvPr>
            <p:ph type="ftr" sz="quarter" idx="12"/>
          </p:nvPr>
        </p:nvSpPr>
        <p:spPr/>
        <p:txBody>
          <a:bodyPr/>
          <a:lstStyle/>
          <a:p>
            <a:r>
              <a:rPr lang="en-US" altLang="ko-KR"/>
              <a:t>Mohamed F. Mokbel</a:t>
            </a:r>
          </a:p>
        </p:txBody>
      </p:sp>
      <p:sp>
        <p:nvSpPr>
          <p:cNvPr id="286722" name="Rectangle 2"/>
          <p:cNvSpPr>
            <a:spLocks noGrp="1" noChangeArrowheads="1"/>
          </p:cNvSpPr>
          <p:nvPr>
            <p:ph type="title"/>
          </p:nvPr>
        </p:nvSpPr>
        <p:spPr>
          <a:xfrm>
            <a:off x="533400" y="93663"/>
            <a:ext cx="7010400" cy="762000"/>
          </a:xfrm>
        </p:spPr>
        <p:txBody>
          <a:bodyPr/>
          <a:lstStyle/>
          <a:p>
            <a:r>
              <a:rPr lang="en-US" sz="2800" dirty="0" smtClean="0"/>
              <a:t>Third Trusted </a:t>
            </a:r>
            <a:r>
              <a:rPr lang="en-US" sz="2800" dirty="0"/>
              <a:t>Party Architecture:</a:t>
            </a:r>
            <a:br>
              <a:rPr lang="en-US" sz="2800" dirty="0"/>
            </a:br>
            <a:r>
              <a:rPr lang="en-US" sz="2400" dirty="0">
                <a:solidFill>
                  <a:schemeClr val="hlink"/>
                </a:solidFill>
              </a:rPr>
              <a:t>Adaptive Pyramid Structure</a:t>
            </a:r>
          </a:p>
        </p:txBody>
      </p:sp>
      <p:sp>
        <p:nvSpPr>
          <p:cNvPr id="286723" name="Rectangle 3"/>
          <p:cNvSpPr>
            <a:spLocks noGrp="1" noChangeArrowheads="1"/>
          </p:cNvSpPr>
          <p:nvPr>
            <p:ph type="body" idx="1"/>
          </p:nvPr>
        </p:nvSpPr>
        <p:spPr>
          <a:xfrm>
            <a:off x="231775" y="1970088"/>
            <a:ext cx="5475288" cy="1985962"/>
          </a:xfrm>
        </p:spPr>
        <p:txBody>
          <a:bodyPr/>
          <a:lstStyle/>
          <a:p>
            <a:pPr>
              <a:buFont typeface="Wingdings" pitchFamily="2" charset="2"/>
              <a:buChar char="n"/>
            </a:pPr>
            <a:r>
              <a:rPr lang="en-US" altLang="zh-TW" b="0"/>
              <a:t>Similar to the case of the basic pyramid structure, traverse the pyramid structure from the bottom level to the top level, until a cell satisfying the user privacy profile is found.</a:t>
            </a:r>
          </a:p>
        </p:txBody>
      </p:sp>
      <p:sp>
        <p:nvSpPr>
          <p:cNvPr id="286785" name="Freeform 65"/>
          <p:cNvSpPr>
            <a:spLocks noEditPoints="1"/>
          </p:cNvSpPr>
          <p:nvPr/>
        </p:nvSpPr>
        <p:spPr bwMode="auto">
          <a:xfrm>
            <a:off x="5083175" y="1998663"/>
            <a:ext cx="1374775" cy="3675062"/>
          </a:xfrm>
          <a:custGeom>
            <a:avLst/>
            <a:gdLst/>
            <a:ahLst/>
            <a:cxnLst>
              <a:cxn ang="0">
                <a:pos x="2435" y="104"/>
              </a:cxn>
              <a:cxn ang="0">
                <a:pos x="2411" y="182"/>
              </a:cxn>
              <a:cxn ang="0">
                <a:pos x="2397" y="175"/>
              </a:cxn>
              <a:cxn ang="0">
                <a:pos x="2268" y="451"/>
              </a:cxn>
              <a:cxn ang="0">
                <a:pos x="2318" y="341"/>
              </a:cxn>
              <a:cxn ang="0">
                <a:pos x="2167" y="623"/>
              </a:cxn>
              <a:cxn ang="0">
                <a:pos x="2231" y="521"/>
              </a:cxn>
              <a:cxn ang="0">
                <a:pos x="2074" y="782"/>
              </a:cxn>
              <a:cxn ang="0">
                <a:pos x="2050" y="860"/>
              </a:cxn>
              <a:cxn ang="0">
                <a:pos x="2036" y="853"/>
              </a:cxn>
              <a:cxn ang="0">
                <a:pos x="1908" y="1129"/>
              </a:cxn>
              <a:cxn ang="0">
                <a:pos x="1957" y="1019"/>
              </a:cxn>
              <a:cxn ang="0">
                <a:pos x="1806" y="1301"/>
              </a:cxn>
              <a:cxn ang="0">
                <a:pos x="1870" y="1199"/>
              </a:cxn>
              <a:cxn ang="0">
                <a:pos x="1713" y="1460"/>
              </a:cxn>
              <a:cxn ang="0">
                <a:pos x="1690" y="1538"/>
              </a:cxn>
              <a:cxn ang="0">
                <a:pos x="1675" y="1531"/>
              </a:cxn>
              <a:cxn ang="0">
                <a:pos x="1547" y="1807"/>
              </a:cxn>
              <a:cxn ang="0">
                <a:pos x="1596" y="1697"/>
              </a:cxn>
              <a:cxn ang="0">
                <a:pos x="1446" y="1979"/>
              </a:cxn>
              <a:cxn ang="0">
                <a:pos x="1509" y="1877"/>
              </a:cxn>
              <a:cxn ang="0">
                <a:pos x="1352" y="2138"/>
              </a:cxn>
              <a:cxn ang="0">
                <a:pos x="1329" y="2216"/>
              </a:cxn>
              <a:cxn ang="0">
                <a:pos x="1315" y="2209"/>
              </a:cxn>
              <a:cxn ang="0">
                <a:pos x="1186" y="2485"/>
              </a:cxn>
              <a:cxn ang="0">
                <a:pos x="1235" y="2375"/>
              </a:cxn>
              <a:cxn ang="0">
                <a:pos x="1085" y="2657"/>
              </a:cxn>
              <a:cxn ang="0">
                <a:pos x="1148" y="2555"/>
              </a:cxn>
              <a:cxn ang="0">
                <a:pos x="991" y="2816"/>
              </a:cxn>
              <a:cxn ang="0">
                <a:pos x="968" y="2894"/>
              </a:cxn>
              <a:cxn ang="0">
                <a:pos x="954" y="2887"/>
              </a:cxn>
              <a:cxn ang="0">
                <a:pos x="825" y="3163"/>
              </a:cxn>
              <a:cxn ang="0">
                <a:pos x="874" y="3053"/>
              </a:cxn>
              <a:cxn ang="0">
                <a:pos x="724" y="3335"/>
              </a:cxn>
              <a:cxn ang="0">
                <a:pos x="788" y="3233"/>
              </a:cxn>
              <a:cxn ang="0">
                <a:pos x="631" y="3494"/>
              </a:cxn>
              <a:cxn ang="0">
                <a:pos x="607" y="3572"/>
              </a:cxn>
              <a:cxn ang="0">
                <a:pos x="593" y="3565"/>
              </a:cxn>
              <a:cxn ang="0">
                <a:pos x="464" y="3841"/>
              </a:cxn>
              <a:cxn ang="0">
                <a:pos x="514" y="3731"/>
              </a:cxn>
              <a:cxn ang="0">
                <a:pos x="363" y="4013"/>
              </a:cxn>
              <a:cxn ang="0">
                <a:pos x="427" y="3911"/>
              </a:cxn>
              <a:cxn ang="0">
                <a:pos x="270" y="4172"/>
              </a:cxn>
              <a:cxn ang="0">
                <a:pos x="246" y="4250"/>
              </a:cxn>
              <a:cxn ang="0">
                <a:pos x="232" y="4243"/>
              </a:cxn>
              <a:cxn ang="0">
                <a:pos x="104" y="4519"/>
              </a:cxn>
              <a:cxn ang="0">
                <a:pos x="153" y="4409"/>
              </a:cxn>
              <a:cxn ang="0">
                <a:pos x="5" y="4687"/>
              </a:cxn>
              <a:cxn ang="0">
                <a:pos x="66" y="4589"/>
              </a:cxn>
            </a:cxnLst>
            <a:rect l="0" t="0" r="r" b="b"/>
            <a:pathLst>
              <a:path w="2503" h="4689">
                <a:moveTo>
                  <a:pt x="2501" y="13"/>
                </a:moveTo>
                <a:lnTo>
                  <a:pt x="2449" y="112"/>
                </a:lnTo>
                <a:cubicBezTo>
                  <a:pt x="2447" y="116"/>
                  <a:pt x="2442" y="117"/>
                  <a:pt x="2438" y="115"/>
                </a:cubicBezTo>
                <a:cubicBezTo>
                  <a:pt x="2434" y="113"/>
                  <a:pt x="2432" y="108"/>
                  <a:pt x="2435" y="104"/>
                </a:cubicBezTo>
                <a:lnTo>
                  <a:pt x="2487" y="5"/>
                </a:lnTo>
                <a:cubicBezTo>
                  <a:pt x="2489" y="1"/>
                  <a:pt x="2494" y="0"/>
                  <a:pt x="2498" y="2"/>
                </a:cubicBezTo>
                <a:cubicBezTo>
                  <a:pt x="2502" y="4"/>
                  <a:pt x="2503" y="9"/>
                  <a:pt x="2501" y="13"/>
                </a:cubicBezTo>
                <a:close/>
                <a:moveTo>
                  <a:pt x="2411" y="182"/>
                </a:moveTo>
                <a:lnTo>
                  <a:pt x="2358" y="281"/>
                </a:lnTo>
                <a:cubicBezTo>
                  <a:pt x="2356" y="285"/>
                  <a:pt x="2352" y="287"/>
                  <a:pt x="2348" y="284"/>
                </a:cubicBezTo>
                <a:cubicBezTo>
                  <a:pt x="2344" y="282"/>
                  <a:pt x="2342" y="278"/>
                  <a:pt x="2344" y="274"/>
                </a:cubicBezTo>
                <a:lnTo>
                  <a:pt x="2397" y="175"/>
                </a:lnTo>
                <a:cubicBezTo>
                  <a:pt x="2399" y="171"/>
                  <a:pt x="2404" y="169"/>
                  <a:pt x="2408" y="171"/>
                </a:cubicBezTo>
                <a:cubicBezTo>
                  <a:pt x="2412" y="174"/>
                  <a:pt x="2413" y="178"/>
                  <a:pt x="2411" y="182"/>
                </a:cubicBezTo>
                <a:close/>
                <a:moveTo>
                  <a:pt x="2321" y="352"/>
                </a:moveTo>
                <a:lnTo>
                  <a:pt x="2268" y="451"/>
                </a:lnTo>
                <a:cubicBezTo>
                  <a:pt x="2266" y="455"/>
                  <a:pt x="2261" y="456"/>
                  <a:pt x="2257" y="454"/>
                </a:cubicBezTo>
                <a:cubicBezTo>
                  <a:pt x="2254" y="452"/>
                  <a:pt x="2252" y="447"/>
                  <a:pt x="2254" y="443"/>
                </a:cubicBezTo>
                <a:lnTo>
                  <a:pt x="2307" y="344"/>
                </a:lnTo>
                <a:cubicBezTo>
                  <a:pt x="2309" y="340"/>
                  <a:pt x="2314" y="339"/>
                  <a:pt x="2318" y="341"/>
                </a:cubicBezTo>
                <a:cubicBezTo>
                  <a:pt x="2321" y="343"/>
                  <a:pt x="2323" y="348"/>
                  <a:pt x="2321" y="352"/>
                </a:cubicBezTo>
                <a:close/>
                <a:moveTo>
                  <a:pt x="2231" y="521"/>
                </a:moveTo>
                <a:lnTo>
                  <a:pt x="2178" y="620"/>
                </a:lnTo>
                <a:cubicBezTo>
                  <a:pt x="2176" y="624"/>
                  <a:pt x="2171" y="626"/>
                  <a:pt x="2167" y="623"/>
                </a:cubicBezTo>
                <a:cubicBezTo>
                  <a:pt x="2163" y="621"/>
                  <a:pt x="2162" y="617"/>
                  <a:pt x="2164" y="613"/>
                </a:cubicBezTo>
                <a:lnTo>
                  <a:pt x="2217" y="514"/>
                </a:lnTo>
                <a:cubicBezTo>
                  <a:pt x="2219" y="510"/>
                  <a:pt x="2224" y="508"/>
                  <a:pt x="2227" y="510"/>
                </a:cubicBezTo>
                <a:cubicBezTo>
                  <a:pt x="2231" y="513"/>
                  <a:pt x="2233" y="517"/>
                  <a:pt x="2231" y="521"/>
                </a:cubicBezTo>
                <a:close/>
                <a:moveTo>
                  <a:pt x="2141" y="691"/>
                </a:moveTo>
                <a:lnTo>
                  <a:pt x="2088" y="790"/>
                </a:lnTo>
                <a:cubicBezTo>
                  <a:pt x="2086" y="794"/>
                  <a:pt x="2081" y="795"/>
                  <a:pt x="2077" y="793"/>
                </a:cubicBezTo>
                <a:cubicBezTo>
                  <a:pt x="2073" y="791"/>
                  <a:pt x="2072" y="786"/>
                  <a:pt x="2074" y="782"/>
                </a:cubicBezTo>
                <a:lnTo>
                  <a:pt x="2126" y="683"/>
                </a:lnTo>
                <a:cubicBezTo>
                  <a:pt x="2128" y="679"/>
                  <a:pt x="2133" y="678"/>
                  <a:pt x="2137" y="680"/>
                </a:cubicBezTo>
                <a:cubicBezTo>
                  <a:pt x="2141" y="682"/>
                  <a:pt x="2143" y="687"/>
                  <a:pt x="2141" y="691"/>
                </a:cubicBezTo>
                <a:close/>
                <a:moveTo>
                  <a:pt x="2050" y="860"/>
                </a:moveTo>
                <a:lnTo>
                  <a:pt x="1998" y="959"/>
                </a:lnTo>
                <a:cubicBezTo>
                  <a:pt x="1996" y="963"/>
                  <a:pt x="1991" y="965"/>
                  <a:pt x="1987" y="962"/>
                </a:cubicBezTo>
                <a:cubicBezTo>
                  <a:pt x="1983" y="960"/>
                  <a:pt x="1982" y="956"/>
                  <a:pt x="1984" y="952"/>
                </a:cubicBezTo>
                <a:lnTo>
                  <a:pt x="2036" y="853"/>
                </a:lnTo>
                <a:cubicBezTo>
                  <a:pt x="2038" y="849"/>
                  <a:pt x="2043" y="847"/>
                  <a:pt x="2047" y="849"/>
                </a:cubicBezTo>
                <a:cubicBezTo>
                  <a:pt x="2051" y="852"/>
                  <a:pt x="2052" y="856"/>
                  <a:pt x="2050" y="860"/>
                </a:cubicBezTo>
                <a:close/>
                <a:moveTo>
                  <a:pt x="1960" y="1030"/>
                </a:moveTo>
                <a:lnTo>
                  <a:pt x="1908" y="1129"/>
                </a:lnTo>
                <a:cubicBezTo>
                  <a:pt x="1905" y="1133"/>
                  <a:pt x="1901" y="1134"/>
                  <a:pt x="1897" y="1132"/>
                </a:cubicBezTo>
                <a:cubicBezTo>
                  <a:pt x="1893" y="1130"/>
                  <a:pt x="1891" y="1125"/>
                  <a:pt x="1893" y="1121"/>
                </a:cubicBezTo>
                <a:lnTo>
                  <a:pt x="1946" y="1022"/>
                </a:lnTo>
                <a:cubicBezTo>
                  <a:pt x="1948" y="1018"/>
                  <a:pt x="1953" y="1017"/>
                  <a:pt x="1957" y="1019"/>
                </a:cubicBezTo>
                <a:cubicBezTo>
                  <a:pt x="1961" y="1021"/>
                  <a:pt x="1962" y="1026"/>
                  <a:pt x="1960" y="1030"/>
                </a:cubicBezTo>
                <a:close/>
                <a:moveTo>
                  <a:pt x="1870" y="1199"/>
                </a:moveTo>
                <a:lnTo>
                  <a:pt x="1817" y="1298"/>
                </a:lnTo>
                <a:cubicBezTo>
                  <a:pt x="1815" y="1302"/>
                  <a:pt x="1810" y="1304"/>
                  <a:pt x="1806" y="1301"/>
                </a:cubicBezTo>
                <a:cubicBezTo>
                  <a:pt x="1803" y="1299"/>
                  <a:pt x="1801" y="1295"/>
                  <a:pt x="1803" y="1291"/>
                </a:cubicBezTo>
                <a:lnTo>
                  <a:pt x="1856" y="1192"/>
                </a:lnTo>
                <a:cubicBezTo>
                  <a:pt x="1858" y="1188"/>
                  <a:pt x="1863" y="1186"/>
                  <a:pt x="1867" y="1188"/>
                </a:cubicBezTo>
                <a:cubicBezTo>
                  <a:pt x="1871" y="1191"/>
                  <a:pt x="1872" y="1195"/>
                  <a:pt x="1870" y="1199"/>
                </a:cubicBezTo>
                <a:close/>
                <a:moveTo>
                  <a:pt x="1780" y="1369"/>
                </a:moveTo>
                <a:lnTo>
                  <a:pt x="1727" y="1468"/>
                </a:lnTo>
                <a:cubicBezTo>
                  <a:pt x="1725" y="1472"/>
                  <a:pt x="1720" y="1473"/>
                  <a:pt x="1716" y="1471"/>
                </a:cubicBezTo>
                <a:cubicBezTo>
                  <a:pt x="1712" y="1469"/>
                  <a:pt x="1711" y="1464"/>
                  <a:pt x="1713" y="1460"/>
                </a:cubicBezTo>
                <a:lnTo>
                  <a:pt x="1766" y="1361"/>
                </a:lnTo>
                <a:cubicBezTo>
                  <a:pt x="1768" y="1357"/>
                  <a:pt x="1773" y="1356"/>
                  <a:pt x="1776" y="1358"/>
                </a:cubicBezTo>
                <a:cubicBezTo>
                  <a:pt x="1780" y="1360"/>
                  <a:pt x="1782" y="1365"/>
                  <a:pt x="1780" y="1369"/>
                </a:cubicBezTo>
                <a:close/>
                <a:moveTo>
                  <a:pt x="1690" y="1538"/>
                </a:moveTo>
                <a:lnTo>
                  <a:pt x="1637" y="1637"/>
                </a:lnTo>
                <a:cubicBezTo>
                  <a:pt x="1635" y="1641"/>
                  <a:pt x="1630" y="1643"/>
                  <a:pt x="1626" y="1640"/>
                </a:cubicBezTo>
                <a:cubicBezTo>
                  <a:pt x="1622" y="1638"/>
                  <a:pt x="1621" y="1634"/>
                  <a:pt x="1623" y="1630"/>
                </a:cubicBezTo>
                <a:lnTo>
                  <a:pt x="1675" y="1531"/>
                </a:lnTo>
                <a:cubicBezTo>
                  <a:pt x="1677" y="1527"/>
                  <a:pt x="1682" y="1525"/>
                  <a:pt x="1686" y="1527"/>
                </a:cubicBezTo>
                <a:cubicBezTo>
                  <a:pt x="1690" y="1530"/>
                  <a:pt x="1692" y="1534"/>
                  <a:pt x="1690" y="1538"/>
                </a:cubicBezTo>
                <a:close/>
                <a:moveTo>
                  <a:pt x="1599" y="1708"/>
                </a:moveTo>
                <a:lnTo>
                  <a:pt x="1547" y="1807"/>
                </a:lnTo>
                <a:cubicBezTo>
                  <a:pt x="1545" y="1811"/>
                  <a:pt x="1540" y="1812"/>
                  <a:pt x="1536" y="1810"/>
                </a:cubicBezTo>
                <a:cubicBezTo>
                  <a:pt x="1532" y="1808"/>
                  <a:pt x="1531" y="1803"/>
                  <a:pt x="1533" y="1799"/>
                </a:cubicBezTo>
                <a:lnTo>
                  <a:pt x="1585" y="1700"/>
                </a:lnTo>
                <a:cubicBezTo>
                  <a:pt x="1587" y="1696"/>
                  <a:pt x="1592" y="1695"/>
                  <a:pt x="1596" y="1697"/>
                </a:cubicBezTo>
                <a:cubicBezTo>
                  <a:pt x="1600" y="1699"/>
                  <a:pt x="1601" y="1704"/>
                  <a:pt x="1599" y="1708"/>
                </a:cubicBezTo>
                <a:close/>
                <a:moveTo>
                  <a:pt x="1509" y="1877"/>
                </a:moveTo>
                <a:lnTo>
                  <a:pt x="1457" y="1976"/>
                </a:lnTo>
                <a:cubicBezTo>
                  <a:pt x="1454" y="1980"/>
                  <a:pt x="1450" y="1981"/>
                  <a:pt x="1446" y="1979"/>
                </a:cubicBezTo>
                <a:cubicBezTo>
                  <a:pt x="1442" y="1977"/>
                  <a:pt x="1440" y="1973"/>
                  <a:pt x="1442" y="1969"/>
                </a:cubicBezTo>
                <a:lnTo>
                  <a:pt x="1495" y="1870"/>
                </a:lnTo>
                <a:cubicBezTo>
                  <a:pt x="1497" y="1866"/>
                  <a:pt x="1502" y="1864"/>
                  <a:pt x="1506" y="1866"/>
                </a:cubicBezTo>
                <a:cubicBezTo>
                  <a:pt x="1510" y="1869"/>
                  <a:pt x="1511" y="1873"/>
                  <a:pt x="1509" y="1877"/>
                </a:cubicBezTo>
                <a:close/>
                <a:moveTo>
                  <a:pt x="1419" y="2047"/>
                </a:moveTo>
                <a:lnTo>
                  <a:pt x="1366" y="2146"/>
                </a:lnTo>
                <a:cubicBezTo>
                  <a:pt x="1364" y="2150"/>
                  <a:pt x="1359" y="2151"/>
                  <a:pt x="1356" y="2149"/>
                </a:cubicBezTo>
                <a:cubicBezTo>
                  <a:pt x="1352" y="2147"/>
                  <a:pt x="1350" y="2142"/>
                  <a:pt x="1352" y="2138"/>
                </a:cubicBezTo>
                <a:lnTo>
                  <a:pt x="1405" y="2039"/>
                </a:lnTo>
                <a:cubicBezTo>
                  <a:pt x="1407" y="2035"/>
                  <a:pt x="1412" y="2034"/>
                  <a:pt x="1416" y="2036"/>
                </a:cubicBezTo>
                <a:cubicBezTo>
                  <a:pt x="1420" y="2038"/>
                  <a:pt x="1421" y="2043"/>
                  <a:pt x="1419" y="2047"/>
                </a:cubicBezTo>
                <a:close/>
                <a:moveTo>
                  <a:pt x="1329" y="2216"/>
                </a:moveTo>
                <a:lnTo>
                  <a:pt x="1276" y="2315"/>
                </a:lnTo>
                <a:cubicBezTo>
                  <a:pt x="1274" y="2319"/>
                  <a:pt x="1269" y="2320"/>
                  <a:pt x="1265" y="2318"/>
                </a:cubicBezTo>
                <a:cubicBezTo>
                  <a:pt x="1261" y="2316"/>
                  <a:pt x="1260" y="2311"/>
                  <a:pt x="1262" y="2308"/>
                </a:cubicBezTo>
                <a:lnTo>
                  <a:pt x="1315" y="2209"/>
                </a:lnTo>
                <a:cubicBezTo>
                  <a:pt x="1317" y="2205"/>
                  <a:pt x="1322" y="2203"/>
                  <a:pt x="1325" y="2205"/>
                </a:cubicBezTo>
                <a:cubicBezTo>
                  <a:pt x="1329" y="2207"/>
                  <a:pt x="1331" y="2212"/>
                  <a:pt x="1329" y="2216"/>
                </a:cubicBezTo>
                <a:close/>
                <a:moveTo>
                  <a:pt x="1239" y="2386"/>
                </a:moveTo>
                <a:lnTo>
                  <a:pt x="1186" y="2485"/>
                </a:lnTo>
                <a:cubicBezTo>
                  <a:pt x="1184" y="2489"/>
                  <a:pt x="1179" y="2490"/>
                  <a:pt x="1175" y="2488"/>
                </a:cubicBezTo>
                <a:cubicBezTo>
                  <a:pt x="1171" y="2486"/>
                  <a:pt x="1170" y="2481"/>
                  <a:pt x="1172" y="2477"/>
                </a:cubicBezTo>
                <a:lnTo>
                  <a:pt x="1224" y="2378"/>
                </a:lnTo>
                <a:cubicBezTo>
                  <a:pt x="1227" y="2374"/>
                  <a:pt x="1231" y="2373"/>
                  <a:pt x="1235" y="2375"/>
                </a:cubicBezTo>
                <a:cubicBezTo>
                  <a:pt x="1239" y="2377"/>
                  <a:pt x="1241" y="2382"/>
                  <a:pt x="1239" y="2386"/>
                </a:cubicBezTo>
                <a:close/>
                <a:moveTo>
                  <a:pt x="1148" y="2555"/>
                </a:moveTo>
                <a:lnTo>
                  <a:pt x="1096" y="2654"/>
                </a:lnTo>
                <a:cubicBezTo>
                  <a:pt x="1094" y="2658"/>
                  <a:pt x="1089" y="2659"/>
                  <a:pt x="1085" y="2657"/>
                </a:cubicBezTo>
                <a:cubicBezTo>
                  <a:pt x="1081" y="2655"/>
                  <a:pt x="1080" y="2650"/>
                  <a:pt x="1082" y="2647"/>
                </a:cubicBezTo>
                <a:lnTo>
                  <a:pt x="1134" y="2548"/>
                </a:lnTo>
                <a:cubicBezTo>
                  <a:pt x="1136" y="2544"/>
                  <a:pt x="1141" y="2542"/>
                  <a:pt x="1145" y="2544"/>
                </a:cubicBezTo>
                <a:cubicBezTo>
                  <a:pt x="1149" y="2546"/>
                  <a:pt x="1150" y="2551"/>
                  <a:pt x="1148" y="2555"/>
                </a:cubicBezTo>
                <a:close/>
                <a:moveTo>
                  <a:pt x="1058" y="2725"/>
                </a:moveTo>
                <a:lnTo>
                  <a:pt x="1006" y="2824"/>
                </a:lnTo>
                <a:cubicBezTo>
                  <a:pt x="1003" y="2828"/>
                  <a:pt x="999" y="2829"/>
                  <a:pt x="995" y="2827"/>
                </a:cubicBezTo>
                <a:cubicBezTo>
                  <a:pt x="991" y="2825"/>
                  <a:pt x="989" y="2820"/>
                  <a:pt x="991" y="2816"/>
                </a:cubicBezTo>
                <a:lnTo>
                  <a:pt x="1044" y="2717"/>
                </a:lnTo>
                <a:cubicBezTo>
                  <a:pt x="1046" y="2713"/>
                  <a:pt x="1051" y="2712"/>
                  <a:pt x="1055" y="2714"/>
                </a:cubicBezTo>
                <a:cubicBezTo>
                  <a:pt x="1059" y="2716"/>
                  <a:pt x="1060" y="2721"/>
                  <a:pt x="1058" y="2725"/>
                </a:cubicBezTo>
                <a:close/>
                <a:moveTo>
                  <a:pt x="968" y="2894"/>
                </a:moveTo>
                <a:lnTo>
                  <a:pt x="915" y="2993"/>
                </a:lnTo>
                <a:cubicBezTo>
                  <a:pt x="913" y="2997"/>
                  <a:pt x="908" y="2998"/>
                  <a:pt x="905" y="2996"/>
                </a:cubicBezTo>
                <a:cubicBezTo>
                  <a:pt x="901" y="2994"/>
                  <a:pt x="899" y="2989"/>
                  <a:pt x="901" y="2986"/>
                </a:cubicBezTo>
                <a:lnTo>
                  <a:pt x="954" y="2887"/>
                </a:lnTo>
                <a:cubicBezTo>
                  <a:pt x="956" y="2883"/>
                  <a:pt x="961" y="2881"/>
                  <a:pt x="965" y="2883"/>
                </a:cubicBezTo>
                <a:cubicBezTo>
                  <a:pt x="969" y="2885"/>
                  <a:pt x="970" y="2890"/>
                  <a:pt x="968" y="2894"/>
                </a:cubicBezTo>
                <a:close/>
                <a:moveTo>
                  <a:pt x="878" y="3064"/>
                </a:moveTo>
                <a:lnTo>
                  <a:pt x="825" y="3163"/>
                </a:lnTo>
                <a:cubicBezTo>
                  <a:pt x="823" y="3166"/>
                  <a:pt x="818" y="3168"/>
                  <a:pt x="814" y="3166"/>
                </a:cubicBezTo>
                <a:cubicBezTo>
                  <a:pt x="810" y="3164"/>
                  <a:pt x="809" y="3159"/>
                  <a:pt x="811" y="3155"/>
                </a:cubicBezTo>
                <a:lnTo>
                  <a:pt x="864" y="3056"/>
                </a:lnTo>
                <a:cubicBezTo>
                  <a:pt x="866" y="3052"/>
                  <a:pt x="871" y="3051"/>
                  <a:pt x="874" y="3053"/>
                </a:cubicBezTo>
                <a:cubicBezTo>
                  <a:pt x="878" y="3055"/>
                  <a:pt x="880" y="3060"/>
                  <a:pt x="878" y="3064"/>
                </a:cubicBezTo>
                <a:close/>
                <a:moveTo>
                  <a:pt x="788" y="3233"/>
                </a:moveTo>
                <a:lnTo>
                  <a:pt x="735" y="3332"/>
                </a:lnTo>
                <a:cubicBezTo>
                  <a:pt x="733" y="3336"/>
                  <a:pt x="728" y="3337"/>
                  <a:pt x="724" y="3335"/>
                </a:cubicBezTo>
                <a:cubicBezTo>
                  <a:pt x="720" y="3333"/>
                  <a:pt x="719" y="3328"/>
                  <a:pt x="721" y="3325"/>
                </a:cubicBezTo>
                <a:lnTo>
                  <a:pt x="773" y="3226"/>
                </a:lnTo>
                <a:cubicBezTo>
                  <a:pt x="776" y="3222"/>
                  <a:pt x="780" y="3220"/>
                  <a:pt x="784" y="3222"/>
                </a:cubicBezTo>
                <a:cubicBezTo>
                  <a:pt x="788" y="3224"/>
                  <a:pt x="790" y="3229"/>
                  <a:pt x="788" y="3233"/>
                </a:cubicBezTo>
                <a:close/>
                <a:moveTo>
                  <a:pt x="697" y="3403"/>
                </a:moveTo>
                <a:lnTo>
                  <a:pt x="645" y="3502"/>
                </a:lnTo>
                <a:cubicBezTo>
                  <a:pt x="643" y="3505"/>
                  <a:pt x="638" y="3507"/>
                  <a:pt x="634" y="3505"/>
                </a:cubicBezTo>
                <a:cubicBezTo>
                  <a:pt x="630" y="3503"/>
                  <a:pt x="629" y="3498"/>
                  <a:pt x="631" y="3494"/>
                </a:cubicBezTo>
                <a:lnTo>
                  <a:pt x="683" y="3395"/>
                </a:lnTo>
                <a:cubicBezTo>
                  <a:pt x="685" y="3391"/>
                  <a:pt x="690" y="3390"/>
                  <a:pt x="694" y="3392"/>
                </a:cubicBezTo>
                <a:cubicBezTo>
                  <a:pt x="698" y="3394"/>
                  <a:pt x="699" y="3399"/>
                  <a:pt x="697" y="3403"/>
                </a:cubicBezTo>
                <a:close/>
                <a:moveTo>
                  <a:pt x="607" y="3572"/>
                </a:moveTo>
                <a:lnTo>
                  <a:pt x="555" y="3671"/>
                </a:lnTo>
                <a:cubicBezTo>
                  <a:pt x="553" y="3675"/>
                  <a:pt x="548" y="3676"/>
                  <a:pt x="544" y="3674"/>
                </a:cubicBezTo>
                <a:cubicBezTo>
                  <a:pt x="540" y="3672"/>
                  <a:pt x="538" y="3667"/>
                  <a:pt x="540" y="3664"/>
                </a:cubicBezTo>
                <a:lnTo>
                  <a:pt x="593" y="3565"/>
                </a:lnTo>
                <a:cubicBezTo>
                  <a:pt x="595" y="3561"/>
                  <a:pt x="600" y="3559"/>
                  <a:pt x="604" y="3561"/>
                </a:cubicBezTo>
                <a:cubicBezTo>
                  <a:pt x="608" y="3563"/>
                  <a:pt x="609" y="3568"/>
                  <a:pt x="607" y="3572"/>
                </a:cubicBezTo>
                <a:close/>
                <a:moveTo>
                  <a:pt x="517" y="3742"/>
                </a:moveTo>
                <a:lnTo>
                  <a:pt x="464" y="3841"/>
                </a:lnTo>
                <a:cubicBezTo>
                  <a:pt x="462" y="3844"/>
                  <a:pt x="457" y="3846"/>
                  <a:pt x="454" y="3844"/>
                </a:cubicBezTo>
                <a:cubicBezTo>
                  <a:pt x="450" y="3842"/>
                  <a:pt x="448" y="3837"/>
                  <a:pt x="450" y="3833"/>
                </a:cubicBezTo>
                <a:lnTo>
                  <a:pt x="503" y="3734"/>
                </a:lnTo>
                <a:cubicBezTo>
                  <a:pt x="505" y="3730"/>
                  <a:pt x="510" y="3729"/>
                  <a:pt x="514" y="3731"/>
                </a:cubicBezTo>
                <a:cubicBezTo>
                  <a:pt x="518" y="3733"/>
                  <a:pt x="519" y="3738"/>
                  <a:pt x="517" y="3742"/>
                </a:cubicBezTo>
                <a:close/>
                <a:moveTo>
                  <a:pt x="427" y="3911"/>
                </a:moveTo>
                <a:lnTo>
                  <a:pt x="374" y="4010"/>
                </a:lnTo>
                <a:cubicBezTo>
                  <a:pt x="372" y="4014"/>
                  <a:pt x="367" y="4015"/>
                  <a:pt x="363" y="4013"/>
                </a:cubicBezTo>
                <a:cubicBezTo>
                  <a:pt x="359" y="4011"/>
                  <a:pt x="358" y="4006"/>
                  <a:pt x="360" y="4003"/>
                </a:cubicBezTo>
                <a:lnTo>
                  <a:pt x="413" y="3904"/>
                </a:lnTo>
                <a:cubicBezTo>
                  <a:pt x="415" y="3900"/>
                  <a:pt x="420" y="3898"/>
                  <a:pt x="424" y="3900"/>
                </a:cubicBezTo>
                <a:cubicBezTo>
                  <a:pt x="427" y="3902"/>
                  <a:pt x="429" y="3907"/>
                  <a:pt x="427" y="3911"/>
                </a:cubicBezTo>
                <a:close/>
                <a:moveTo>
                  <a:pt x="337" y="4081"/>
                </a:moveTo>
                <a:lnTo>
                  <a:pt x="284" y="4180"/>
                </a:lnTo>
                <a:cubicBezTo>
                  <a:pt x="282" y="4183"/>
                  <a:pt x="277" y="4185"/>
                  <a:pt x="273" y="4183"/>
                </a:cubicBezTo>
                <a:cubicBezTo>
                  <a:pt x="269" y="4181"/>
                  <a:pt x="268" y="4176"/>
                  <a:pt x="270" y="4172"/>
                </a:cubicBezTo>
                <a:lnTo>
                  <a:pt x="323" y="4073"/>
                </a:lnTo>
                <a:cubicBezTo>
                  <a:pt x="325" y="4069"/>
                  <a:pt x="329" y="4068"/>
                  <a:pt x="333" y="4070"/>
                </a:cubicBezTo>
                <a:cubicBezTo>
                  <a:pt x="337" y="4072"/>
                  <a:pt x="339" y="4077"/>
                  <a:pt x="337" y="4081"/>
                </a:cubicBezTo>
                <a:close/>
                <a:moveTo>
                  <a:pt x="246" y="4250"/>
                </a:moveTo>
                <a:lnTo>
                  <a:pt x="194" y="4349"/>
                </a:lnTo>
                <a:cubicBezTo>
                  <a:pt x="192" y="4353"/>
                  <a:pt x="187" y="4354"/>
                  <a:pt x="183" y="4352"/>
                </a:cubicBezTo>
                <a:cubicBezTo>
                  <a:pt x="179" y="4350"/>
                  <a:pt x="178" y="4345"/>
                  <a:pt x="180" y="4342"/>
                </a:cubicBezTo>
                <a:lnTo>
                  <a:pt x="232" y="4243"/>
                </a:lnTo>
                <a:cubicBezTo>
                  <a:pt x="234" y="4239"/>
                  <a:pt x="239" y="4237"/>
                  <a:pt x="243" y="4239"/>
                </a:cubicBezTo>
                <a:cubicBezTo>
                  <a:pt x="247" y="4241"/>
                  <a:pt x="249" y="4246"/>
                  <a:pt x="246" y="4250"/>
                </a:cubicBezTo>
                <a:close/>
                <a:moveTo>
                  <a:pt x="156" y="4420"/>
                </a:moveTo>
                <a:lnTo>
                  <a:pt x="104" y="4519"/>
                </a:lnTo>
                <a:cubicBezTo>
                  <a:pt x="102" y="4522"/>
                  <a:pt x="97" y="4524"/>
                  <a:pt x="93" y="4522"/>
                </a:cubicBezTo>
                <a:cubicBezTo>
                  <a:pt x="89" y="4520"/>
                  <a:pt x="87" y="4515"/>
                  <a:pt x="90" y="4511"/>
                </a:cubicBezTo>
                <a:lnTo>
                  <a:pt x="142" y="4412"/>
                </a:lnTo>
                <a:cubicBezTo>
                  <a:pt x="144" y="4408"/>
                  <a:pt x="149" y="4407"/>
                  <a:pt x="153" y="4409"/>
                </a:cubicBezTo>
                <a:cubicBezTo>
                  <a:pt x="157" y="4411"/>
                  <a:pt x="158" y="4416"/>
                  <a:pt x="156" y="4420"/>
                </a:cubicBezTo>
                <a:close/>
                <a:moveTo>
                  <a:pt x="66" y="4589"/>
                </a:moveTo>
                <a:lnTo>
                  <a:pt x="16" y="4684"/>
                </a:lnTo>
                <a:cubicBezTo>
                  <a:pt x="14" y="4688"/>
                  <a:pt x="9" y="4689"/>
                  <a:pt x="5" y="4687"/>
                </a:cubicBezTo>
                <a:cubicBezTo>
                  <a:pt x="1" y="4685"/>
                  <a:pt x="0" y="4680"/>
                  <a:pt x="2" y="4676"/>
                </a:cubicBezTo>
                <a:lnTo>
                  <a:pt x="52" y="4582"/>
                </a:lnTo>
                <a:cubicBezTo>
                  <a:pt x="54" y="4578"/>
                  <a:pt x="59" y="4576"/>
                  <a:pt x="63" y="4578"/>
                </a:cubicBezTo>
                <a:cubicBezTo>
                  <a:pt x="67" y="4580"/>
                  <a:pt x="68" y="4585"/>
                  <a:pt x="66" y="4589"/>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786" name="Freeform 66"/>
          <p:cNvSpPr>
            <a:spLocks noEditPoints="1"/>
          </p:cNvSpPr>
          <p:nvPr/>
        </p:nvSpPr>
        <p:spPr bwMode="auto">
          <a:xfrm>
            <a:off x="6083300" y="1998663"/>
            <a:ext cx="374650" cy="2914650"/>
          </a:xfrm>
          <a:custGeom>
            <a:avLst/>
            <a:gdLst/>
            <a:ahLst/>
            <a:cxnLst>
              <a:cxn ang="0">
                <a:pos x="653" y="127"/>
              </a:cxn>
              <a:cxn ang="0">
                <a:pos x="676" y="1"/>
              </a:cxn>
              <a:cxn ang="0">
                <a:pos x="628" y="310"/>
              </a:cxn>
              <a:cxn ang="0">
                <a:pos x="632" y="197"/>
              </a:cxn>
              <a:cxn ang="0">
                <a:pos x="614" y="388"/>
              </a:cxn>
              <a:cxn ang="0">
                <a:pos x="579" y="496"/>
              </a:cxn>
              <a:cxn ang="0">
                <a:pos x="614" y="388"/>
              </a:cxn>
              <a:cxn ang="0">
                <a:pos x="551" y="694"/>
              </a:cxn>
              <a:cxn ang="0">
                <a:pos x="574" y="568"/>
              </a:cxn>
              <a:cxn ang="0">
                <a:pos x="526" y="877"/>
              </a:cxn>
              <a:cxn ang="0">
                <a:pos x="530" y="763"/>
              </a:cxn>
              <a:cxn ang="0">
                <a:pos x="512" y="955"/>
              </a:cxn>
              <a:cxn ang="0">
                <a:pos x="476" y="1063"/>
              </a:cxn>
              <a:cxn ang="0">
                <a:pos x="512" y="955"/>
              </a:cxn>
              <a:cxn ang="0">
                <a:pos x="449" y="1261"/>
              </a:cxn>
              <a:cxn ang="0">
                <a:pos x="472" y="1135"/>
              </a:cxn>
              <a:cxn ang="0">
                <a:pos x="424" y="1443"/>
              </a:cxn>
              <a:cxn ang="0">
                <a:pos x="428" y="1330"/>
              </a:cxn>
              <a:cxn ang="0">
                <a:pos x="410" y="1522"/>
              </a:cxn>
              <a:cxn ang="0">
                <a:pos x="374" y="1630"/>
              </a:cxn>
              <a:cxn ang="0">
                <a:pos x="410" y="1522"/>
              </a:cxn>
              <a:cxn ang="0">
                <a:pos x="347" y="1828"/>
              </a:cxn>
              <a:cxn ang="0">
                <a:pos x="370" y="1702"/>
              </a:cxn>
              <a:cxn ang="0">
                <a:pos x="322" y="2010"/>
              </a:cxn>
              <a:cxn ang="0">
                <a:pos x="326" y="1897"/>
              </a:cxn>
              <a:cxn ang="0">
                <a:pos x="308" y="2089"/>
              </a:cxn>
              <a:cxn ang="0">
                <a:pos x="272" y="2196"/>
              </a:cxn>
              <a:cxn ang="0">
                <a:pos x="308" y="2089"/>
              </a:cxn>
              <a:cxn ang="0">
                <a:pos x="245" y="2395"/>
              </a:cxn>
              <a:cxn ang="0">
                <a:pos x="268" y="2269"/>
              </a:cxn>
              <a:cxn ang="0">
                <a:pos x="220" y="2577"/>
              </a:cxn>
              <a:cxn ang="0">
                <a:pos x="224" y="2464"/>
              </a:cxn>
              <a:cxn ang="0">
                <a:pos x="206" y="2656"/>
              </a:cxn>
              <a:cxn ang="0">
                <a:pos x="170" y="2763"/>
              </a:cxn>
              <a:cxn ang="0">
                <a:pos x="206" y="2656"/>
              </a:cxn>
              <a:cxn ang="0">
                <a:pos x="143" y="2962"/>
              </a:cxn>
              <a:cxn ang="0">
                <a:pos x="166" y="2836"/>
              </a:cxn>
              <a:cxn ang="0">
                <a:pos x="118" y="3144"/>
              </a:cxn>
              <a:cxn ang="0">
                <a:pos x="122" y="3031"/>
              </a:cxn>
              <a:cxn ang="0">
                <a:pos x="104" y="3223"/>
              </a:cxn>
              <a:cxn ang="0">
                <a:pos x="68" y="3330"/>
              </a:cxn>
              <a:cxn ang="0">
                <a:pos x="104" y="3223"/>
              </a:cxn>
              <a:cxn ang="0">
                <a:pos x="41" y="3529"/>
              </a:cxn>
              <a:cxn ang="0">
                <a:pos x="64" y="3403"/>
              </a:cxn>
              <a:cxn ang="0">
                <a:pos x="16" y="3711"/>
              </a:cxn>
              <a:cxn ang="0">
                <a:pos x="20" y="3598"/>
              </a:cxn>
            </a:cxnLst>
            <a:rect l="0" t="0" r="r" b="b"/>
            <a:pathLst>
              <a:path w="683" h="3718">
                <a:moveTo>
                  <a:pt x="682" y="10"/>
                </a:moveTo>
                <a:lnTo>
                  <a:pt x="662" y="121"/>
                </a:lnTo>
                <a:cubicBezTo>
                  <a:pt x="661" y="125"/>
                  <a:pt x="657" y="128"/>
                  <a:pt x="653" y="127"/>
                </a:cubicBezTo>
                <a:cubicBezTo>
                  <a:pt x="649" y="126"/>
                  <a:pt x="646" y="122"/>
                  <a:pt x="647" y="118"/>
                </a:cubicBezTo>
                <a:lnTo>
                  <a:pt x="666" y="8"/>
                </a:lnTo>
                <a:cubicBezTo>
                  <a:pt x="667" y="3"/>
                  <a:pt x="671" y="0"/>
                  <a:pt x="676" y="1"/>
                </a:cubicBezTo>
                <a:cubicBezTo>
                  <a:pt x="680" y="2"/>
                  <a:pt x="683" y="6"/>
                  <a:pt x="682" y="10"/>
                </a:cubicBezTo>
                <a:close/>
                <a:moveTo>
                  <a:pt x="648" y="199"/>
                </a:moveTo>
                <a:lnTo>
                  <a:pt x="628" y="310"/>
                </a:lnTo>
                <a:cubicBezTo>
                  <a:pt x="627" y="314"/>
                  <a:pt x="623" y="317"/>
                  <a:pt x="619" y="316"/>
                </a:cubicBezTo>
                <a:cubicBezTo>
                  <a:pt x="615" y="315"/>
                  <a:pt x="612" y="311"/>
                  <a:pt x="613" y="307"/>
                </a:cubicBezTo>
                <a:lnTo>
                  <a:pt x="632" y="197"/>
                </a:lnTo>
                <a:cubicBezTo>
                  <a:pt x="633" y="192"/>
                  <a:pt x="637" y="189"/>
                  <a:pt x="642" y="190"/>
                </a:cubicBezTo>
                <a:cubicBezTo>
                  <a:pt x="646" y="191"/>
                  <a:pt x="649" y="195"/>
                  <a:pt x="648" y="199"/>
                </a:cubicBezTo>
                <a:close/>
                <a:moveTo>
                  <a:pt x="614" y="388"/>
                </a:moveTo>
                <a:lnTo>
                  <a:pt x="594" y="499"/>
                </a:lnTo>
                <a:cubicBezTo>
                  <a:pt x="593" y="503"/>
                  <a:pt x="589" y="506"/>
                  <a:pt x="585" y="505"/>
                </a:cubicBezTo>
                <a:cubicBezTo>
                  <a:pt x="581" y="504"/>
                  <a:pt x="578" y="500"/>
                  <a:pt x="579" y="496"/>
                </a:cubicBezTo>
                <a:lnTo>
                  <a:pt x="598" y="386"/>
                </a:lnTo>
                <a:cubicBezTo>
                  <a:pt x="599" y="381"/>
                  <a:pt x="603" y="378"/>
                  <a:pt x="608" y="379"/>
                </a:cubicBezTo>
                <a:cubicBezTo>
                  <a:pt x="612" y="380"/>
                  <a:pt x="615" y="384"/>
                  <a:pt x="614" y="388"/>
                </a:cubicBezTo>
                <a:close/>
                <a:moveTo>
                  <a:pt x="580" y="577"/>
                </a:moveTo>
                <a:lnTo>
                  <a:pt x="560" y="688"/>
                </a:lnTo>
                <a:cubicBezTo>
                  <a:pt x="559" y="692"/>
                  <a:pt x="555" y="695"/>
                  <a:pt x="551" y="694"/>
                </a:cubicBezTo>
                <a:cubicBezTo>
                  <a:pt x="547" y="693"/>
                  <a:pt x="544" y="689"/>
                  <a:pt x="545" y="685"/>
                </a:cubicBezTo>
                <a:lnTo>
                  <a:pt x="564" y="575"/>
                </a:lnTo>
                <a:cubicBezTo>
                  <a:pt x="565" y="570"/>
                  <a:pt x="569" y="567"/>
                  <a:pt x="574" y="568"/>
                </a:cubicBezTo>
                <a:cubicBezTo>
                  <a:pt x="578" y="569"/>
                  <a:pt x="581" y="573"/>
                  <a:pt x="580" y="577"/>
                </a:cubicBezTo>
                <a:close/>
                <a:moveTo>
                  <a:pt x="546" y="766"/>
                </a:moveTo>
                <a:lnTo>
                  <a:pt x="526" y="877"/>
                </a:lnTo>
                <a:cubicBezTo>
                  <a:pt x="525" y="881"/>
                  <a:pt x="521" y="884"/>
                  <a:pt x="517" y="883"/>
                </a:cubicBezTo>
                <a:cubicBezTo>
                  <a:pt x="513" y="882"/>
                  <a:pt x="510" y="878"/>
                  <a:pt x="511" y="874"/>
                </a:cubicBezTo>
                <a:lnTo>
                  <a:pt x="530" y="763"/>
                </a:lnTo>
                <a:cubicBezTo>
                  <a:pt x="531" y="759"/>
                  <a:pt x="535" y="756"/>
                  <a:pt x="540" y="757"/>
                </a:cubicBezTo>
                <a:cubicBezTo>
                  <a:pt x="544" y="758"/>
                  <a:pt x="547" y="762"/>
                  <a:pt x="546" y="766"/>
                </a:cubicBezTo>
                <a:close/>
                <a:moveTo>
                  <a:pt x="512" y="955"/>
                </a:moveTo>
                <a:lnTo>
                  <a:pt x="492" y="1065"/>
                </a:lnTo>
                <a:cubicBezTo>
                  <a:pt x="491" y="1070"/>
                  <a:pt x="487" y="1073"/>
                  <a:pt x="483" y="1072"/>
                </a:cubicBezTo>
                <a:cubicBezTo>
                  <a:pt x="479" y="1071"/>
                  <a:pt x="476" y="1067"/>
                  <a:pt x="476" y="1063"/>
                </a:cubicBezTo>
                <a:lnTo>
                  <a:pt x="496" y="952"/>
                </a:lnTo>
                <a:cubicBezTo>
                  <a:pt x="497" y="948"/>
                  <a:pt x="501" y="945"/>
                  <a:pt x="506" y="946"/>
                </a:cubicBezTo>
                <a:cubicBezTo>
                  <a:pt x="510" y="947"/>
                  <a:pt x="513" y="951"/>
                  <a:pt x="512" y="955"/>
                </a:cubicBezTo>
                <a:close/>
                <a:moveTo>
                  <a:pt x="478" y="1144"/>
                </a:moveTo>
                <a:lnTo>
                  <a:pt x="458" y="1254"/>
                </a:lnTo>
                <a:cubicBezTo>
                  <a:pt x="457" y="1259"/>
                  <a:pt x="453" y="1262"/>
                  <a:pt x="449" y="1261"/>
                </a:cubicBezTo>
                <a:cubicBezTo>
                  <a:pt x="445" y="1260"/>
                  <a:pt x="442" y="1256"/>
                  <a:pt x="442" y="1252"/>
                </a:cubicBezTo>
                <a:lnTo>
                  <a:pt x="462" y="1141"/>
                </a:lnTo>
                <a:cubicBezTo>
                  <a:pt x="463" y="1137"/>
                  <a:pt x="467" y="1134"/>
                  <a:pt x="472" y="1135"/>
                </a:cubicBezTo>
                <a:cubicBezTo>
                  <a:pt x="476" y="1136"/>
                  <a:pt x="479" y="1140"/>
                  <a:pt x="478" y="1144"/>
                </a:cubicBezTo>
                <a:close/>
                <a:moveTo>
                  <a:pt x="444" y="1333"/>
                </a:moveTo>
                <a:lnTo>
                  <a:pt x="424" y="1443"/>
                </a:lnTo>
                <a:cubicBezTo>
                  <a:pt x="423" y="1448"/>
                  <a:pt x="419" y="1451"/>
                  <a:pt x="415" y="1450"/>
                </a:cubicBezTo>
                <a:cubicBezTo>
                  <a:pt x="411" y="1449"/>
                  <a:pt x="408" y="1445"/>
                  <a:pt x="408" y="1441"/>
                </a:cubicBezTo>
                <a:lnTo>
                  <a:pt x="428" y="1330"/>
                </a:lnTo>
                <a:cubicBezTo>
                  <a:pt x="429" y="1326"/>
                  <a:pt x="433" y="1323"/>
                  <a:pt x="438" y="1324"/>
                </a:cubicBezTo>
                <a:cubicBezTo>
                  <a:pt x="442" y="1325"/>
                  <a:pt x="445" y="1329"/>
                  <a:pt x="444" y="1333"/>
                </a:cubicBezTo>
                <a:close/>
                <a:moveTo>
                  <a:pt x="410" y="1522"/>
                </a:moveTo>
                <a:lnTo>
                  <a:pt x="390" y="1632"/>
                </a:lnTo>
                <a:cubicBezTo>
                  <a:pt x="389" y="1637"/>
                  <a:pt x="385" y="1640"/>
                  <a:pt x="381" y="1639"/>
                </a:cubicBezTo>
                <a:cubicBezTo>
                  <a:pt x="377" y="1638"/>
                  <a:pt x="374" y="1634"/>
                  <a:pt x="374" y="1630"/>
                </a:cubicBezTo>
                <a:lnTo>
                  <a:pt x="394" y="1519"/>
                </a:lnTo>
                <a:cubicBezTo>
                  <a:pt x="395" y="1515"/>
                  <a:pt x="399" y="1512"/>
                  <a:pt x="404" y="1513"/>
                </a:cubicBezTo>
                <a:cubicBezTo>
                  <a:pt x="408" y="1514"/>
                  <a:pt x="411" y="1518"/>
                  <a:pt x="410" y="1522"/>
                </a:cubicBezTo>
                <a:close/>
                <a:moveTo>
                  <a:pt x="376" y="1711"/>
                </a:moveTo>
                <a:lnTo>
                  <a:pt x="356" y="1821"/>
                </a:lnTo>
                <a:cubicBezTo>
                  <a:pt x="355" y="1826"/>
                  <a:pt x="351" y="1829"/>
                  <a:pt x="347" y="1828"/>
                </a:cubicBezTo>
                <a:cubicBezTo>
                  <a:pt x="343" y="1827"/>
                  <a:pt x="340" y="1823"/>
                  <a:pt x="340" y="1819"/>
                </a:cubicBezTo>
                <a:lnTo>
                  <a:pt x="360" y="1708"/>
                </a:lnTo>
                <a:cubicBezTo>
                  <a:pt x="361" y="1704"/>
                  <a:pt x="365" y="1701"/>
                  <a:pt x="370" y="1702"/>
                </a:cubicBezTo>
                <a:cubicBezTo>
                  <a:pt x="374" y="1703"/>
                  <a:pt x="377" y="1707"/>
                  <a:pt x="376" y="1711"/>
                </a:cubicBezTo>
                <a:close/>
                <a:moveTo>
                  <a:pt x="342" y="1900"/>
                </a:moveTo>
                <a:lnTo>
                  <a:pt x="322" y="2010"/>
                </a:lnTo>
                <a:cubicBezTo>
                  <a:pt x="321" y="2015"/>
                  <a:pt x="317" y="2018"/>
                  <a:pt x="313" y="2017"/>
                </a:cubicBezTo>
                <a:cubicBezTo>
                  <a:pt x="309" y="2016"/>
                  <a:pt x="306" y="2012"/>
                  <a:pt x="306" y="2007"/>
                </a:cubicBezTo>
                <a:lnTo>
                  <a:pt x="326" y="1897"/>
                </a:lnTo>
                <a:cubicBezTo>
                  <a:pt x="327" y="1893"/>
                  <a:pt x="331" y="1890"/>
                  <a:pt x="336" y="1891"/>
                </a:cubicBezTo>
                <a:cubicBezTo>
                  <a:pt x="340" y="1892"/>
                  <a:pt x="343" y="1896"/>
                  <a:pt x="342" y="1900"/>
                </a:cubicBezTo>
                <a:close/>
                <a:moveTo>
                  <a:pt x="308" y="2089"/>
                </a:moveTo>
                <a:lnTo>
                  <a:pt x="288" y="2199"/>
                </a:lnTo>
                <a:cubicBezTo>
                  <a:pt x="287" y="2204"/>
                  <a:pt x="283" y="2207"/>
                  <a:pt x="279" y="2206"/>
                </a:cubicBezTo>
                <a:cubicBezTo>
                  <a:pt x="275" y="2205"/>
                  <a:pt x="272" y="2201"/>
                  <a:pt x="272" y="2196"/>
                </a:cubicBezTo>
                <a:lnTo>
                  <a:pt x="292" y="2086"/>
                </a:lnTo>
                <a:cubicBezTo>
                  <a:pt x="293" y="2082"/>
                  <a:pt x="297" y="2079"/>
                  <a:pt x="302" y="2080"/>
                </a:cubicBezTo>
                <a:cubicBezTo>
                  <a:pt x="306" y="2081"/>
                  <a:pt x="309" y="2085"/>
                  <a:pt x="308" y="2089"/>
                </a:cubicBezTo>
                <a:close/>
                <a:moveTo>
                  <a:pt x="274" y="2278"/>
                </a:moveTo>
                <a:lnTo>
                  <a:pt x="254" y="2388"/>
                </a:lnTo>
                <a:cubicBezTo>
                  <a:pt x="253" y="2393"/>
                  <a:pt x="249" y="2395"/>
                  <a:pt x="245" y="2395"/>
                </a:cubicBezTo>
                <a:cubicBezTo>
                  <a:pt x="241" y="2394"/>
                  <a:pt x="238" y="2390"/>
                  <a:pt x="238" y="2385"/>
                </a:cubicBezTo>
                <a:lnTo>
                  <a:pt x="258" y="2275"/>
                </a:lnTo>
                <a:cubicBezTo>
                  <a:pt x="259" y="2271"/>
                  <a:pt x="263" y="2268"/>
                  <a:pt x="268" y="2269"/>
                </a:cubicBezTo>
                <a:cubicBezTo>
                  <a:pt x="272" y="2270"/>
                  <a:pt x="275" y="2274"/>
                  <a:pt x="274" y="2278"/>
                </a:cubicBezTo>
                <a:close/>
                <a:moveTo>
                  <a:pt x="240" y="2467"/>
                </a:moveTo>
                <a:lnTo>
                  <a:pt x="220" y="2577"/>
                </a:lnTo>
                <a:cubicBezTo>
                  <a:pt x="219" y="2582"/>
                  <a:pt x="215" y="2584"/>
                  <a:pt x="211" y="2584"/>
                </a:cubicBezTo>
                <a:cubicBezTo>
                  <a:pt x="207" y="2583"/>
                  <a:pt x="204" y="2579"/>
                  <a:pt x="204" y="2574"/>
                </a:cubicBezTo>
                <a:lnTo>
                  <a:pt x="224" y="2464"/>
                </a:lnTo>
                <a:cubicBezTo>
                  <a:pt x="225" y="2460"/>
                  <a:pt x="229" y="2457"/>
                  <a:pt x="234" y="2458"/>
                </a:cubicBezTo>
                <a:cubicBezTo>
                  <a:pt x="238" y="2458"/>
                  <a:pt x="241" y="2463"/>
                  <a:pt x="240" y="2467"/>
                </a:cubicBezTo>
                <a:close/>
                <a:moveTo>
                  <a:pt x="206" y="2656"/>
                </a:moveTo>
                <a:lnTo>
                  <a:pt x="186" y="2766"/>
                </a:lnTo>
                <a:cubicBezTo>
                  <a:pt x="185" y="2771"/>
                  <a:pt x="181" y="2773"/>
                  <a:pt x="177" y="2773"/>
                </a:cubicBezTo>
                <a:cubicBezTo>
                  <a:pt x="173" y="2772"/>
                  <a:pt x="170" y="2768"/>
                  <a:pt x="170" y="2763"/>
                </a:cubicBezTo>
                <a:lnTo>
                  <a:pt x="190" y="2653"/>
                </a:lnTo>
                <a:cubicBezTo>
                  <a:pt x="191" y="2649"/>
                  <a:pt x="195" y="2646"/>
                  <a:pt x="200" y="2647"/>
                </a:cubicBezTo>
                <a:cubicBezTo>
                  <a:pt x="204" y="2647"/>
                  <a:pt x="207" y="2652"/>
                  <a:pt x="206" y="2656"/>
                </a:cubicBezTo>
                <a:close/>
                <a:moveTo>
                  <a:pt x="172" y="2845"/>
                </a:moveTo>
                <a:lnTo>
                  <a:pt x="152" y="2955"/>
                </a:lnTo>
                <a:cubicBezTo>
                  <a:pt x="151" y="2959"/>
                  <a:pt x="147" y="2962"/>
                  <a:pt x="143" y="2962"/>
                </a:cubicBezTo>
                <a:cubicBezTo>
                  <a:pt x="139" y="2961"/>
                  <a:pt x="136" y="2957"/>
                  <a:pt x="136" y="2952"/>
                </a:cubicBezTo>
                <a:lnTo>
                  <a:pt x="156" y="2842"/>
                </a:lnTo>
                <a:cubicBezTo>
                  <a:pt x="157" y="2838"/>
                  <a:pt x="161" y="2835"/>
                  <a:pt x="166" y="2836"/>
                </a:cubicBezTo>
                <a:cubicBezTo>
                  <a:pt x="170" y="2836"/>
                  <a:pt x="173" y="2841"/>
                  <a:pt x="172" y="2845"/>
                </a:cubicBezTo>
                <a:close/>
                <a:moveTo>
                  <a:pt x="138" y="3034"/>
                </a:moveTo>
                <a:lnTo>
                  <a:pt x="118" y="3144"/>
                </a:lnTo>
                <a:cubicBezTo>
                  <a:pt x="117" y="3148"/>
                  <a:pt x="113" y="3151"/>
                  <a:pt x="109" y="3151"/>
                </a:cubicBezTo>
                <a:cubicBezTo>
                  <a:pt x="105" y="3150"/>
                  <a:pt x="102" y="3146"/>
                  <a:pt x="102" y="3141"/>
                </a:cubicBezTo>
                <a:lnTo>
                  <a:pt x="122" y="3031"/>
                </a:lnTo>
                <a:cubicBezTo>
                  <a:pt x="123" y="3027"/>
                  <a:pt x="127" y="3024"/>
                  <a:pt x="132" y="3025"/>
                </a:cubicBezTo>
                <a:cubicBezTo>
                  <a:pt x="136" y="3025"/>
                  <a:pt x="139" y="3030"/>
                  <a:pt x="138" y="3034"/>
                </a:cubicBezTo>
                <a:close/>
                <a:moveTo>
                  <a:pt x="104" y="3223"/>
                </a:moveTo>
                <a:lnTo>
                  <a:pt x="84" y="3333"/>
                </a:lnTo>
                <a:cubicBezTo>
                  <a:pt x="83" y="3337"/>
                  <a:pt x="79" y="3340"/>
                  <a:pt x="75" y="3340"/>
                </a:cubicBezTo>
                <a:cubicBezTo>
                  <a:pt x="71" y="3339"/>
                  <a:pt x="68" y="3335"/>
                  <a:pt x="68" y="3330"/>
                </a:cubicBezTo>
                <a:lnTo>
                  <a:pt x="88" y="3220"/>
                </a:lnTo>
                <a:cubicBezTo>
                  <a:pt x="89" y="3216"/>
                  <a:pt x="93" y="3213"/>
                  <a:pt x="98" y="3214"/>
                </a:cubicBezTo>
                <a:cubicBezTo>
                  <a:pt x="102" y="3214"/>
                  <a:pt x="105" y="3219"/>
                  <a:pt x="104" y="3223"/>
                </a:cubicBezTo>
                <a:close/>
                <a:moveTo>
                  <a:pt x="70" y="3412"/>
                </a:moveTo>
                <a:lnTo>
                  <a:pt x="50" y="3522"/>
                </a:lnTo>
                <a:cubicBezTo>
                  <a:pt x="49" y="3526"/>
                  <a:pt x="45" y="3529"/>
                  <a:pt x="41" y="3529"/>
                </a:cubicBezTo>
                <a:cubicBezTo>
                  <a:pt x="37" y="3528"/>
                  <a:pt x="34" y="3524"/>
                  <a:pt x="34" y="3519"/>
                </a:cubicBezTo>
                <a:lnTo>
                  <a:pt x="54" y="3409"/>
                </a:lnTo>
                <a:cubicBezTo>
                  <a:pt x="55" y="3405"/>
                  <a:pt x="59" y="3402"/>
                  <a:pt x="64" y="3403"/>
                </a:cubicBezTo>
                <a:cubicBezTo>
                  <a:pt x="68" y="3403"/>
                  <a:pt x="71" y="3407"/>
                  <a:pt x="70" y="3412"/>
                </a:cubicBezTo>
                <a:close/>
                <a:moveTo>
                  <a:pt x="36" y="3601"/>
                </a:moveTo>
                <a:lnTo>
                  <a:pt x="16" y="3711"/>
                </a:lnTo>
                <a:cubicBezTo>
                  <a:pt x="15" y="3715"/>
                  <a:pt x="11" y="3718"/>
                  <a:pt x="7" y="3717"/>
                </a:cubicBezTo>
                <a:cubicBezTo>
                  <a:pt x="3" y="3717"/>
                  <a:pt x="0" y="3713"/>
                  <a:pt x="0" y="3708"/>
                </a:cubicBezTo>
                <a:lnTo>
                  <a:pt x="20" y="3598"/>
                </a:lnTo>
                <a:cubicBezTo>
                  <a:pt x="21" y="3594"/>
                  <a:pt x="25" y="3591"/>
                  <a:pt x="30" y="3591"/>
                </a:cubicBezTo>
                <a:cubicBezTo>
                  <a:pt x="34" y="3592"/>
                  <a:pt x="37" y="3596"/>
                  <a:pt x="36" y="3601"/>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787" name="Freeform 67"/>
          <p:cNvSpPr>
            <a:spLocks noEditPoints="1"/>
          </p:cNvSpPr>
          <p:nvPr/>
        </p:nvSpPr>
        <p:spPr bwMode="auto">
          <a:xfrm>
            <a:off x="6448425" y="1998663"/>
            <a:ext cx="1125538" cy="2967037"/>
          </a:xfrm>
          <a:custGeom>
            <a:avLst/>
            <a:gdLst/>
            <a:ahLst/>
            <a:cxnLst>
              <a:cxn ang="0">
                <a:pos x="66" y="115"/>
              </a:cxn>
              <a:cxn ang="0">
                <a:pos x="5" y="2"/>
              </a:cxn>
              <a:cxn ang="0">
                <a:pos x="161" y="273"/>
              </a:cxn>
              <a:cxn ang="0">
                <a:pos x="93" y="182"/>
              </a:cxn>
              <a:cxn ang="0">
                <a:pos x="199" y="343"/>
              </a:cxn>
              <a:cxn ang="0">
                <a:pos x="238" y="449"/>
              </a:cxn>
              <a:cxn ang="0">
                <a:pos x="199" y="343"/>
              </a:cxn>
              <a:cxn ang="0">
                <a:pos x="340" y="621"/>
              </a:cxn>
              <a:cxn ang="0">
                <a:pos x="279" y="509"/>
              </a:cxn>
              <a:cxn ang="0">
                <a:pos x="434" y="780"/>
              </a:cxn>
              <a:cxn ang="0">
                <a:pos x="367" y="689"/>
              </a:cxn>
              <a:cxn ang="0">
                <a:pos x="472" y="850"/>
              </a:cxn>
              <a:cxn ang="0">
                <a:pos x="511" y="956"/>
              </a:cxn>
              <a:cxn ang="0">
                <a:pos x="472" y="850"/>
              </a:cxn>
              <a:cxn ang="0">
                <a:pos x="613" y="1128"/>
              </a:cxn>
              <a:cxn ang="0">
                <a:pos x="553" y="1016"/>
              </a:cxn>
              <a:cxn ang="0">
                <a:pos x="708" y="1286"/>
              </a:cxn>
              <a:cxn ang="0">
                <a:pos x="641" y="1196"/>
              </a:cxn>
              <a:cxn ang="0">
                <a:pos x="746" y="1357"/>
              </a:cxn>
              <a:cxn ang="0">
                <a:pos x="785" y="1463"/>
              </a:cxn>
              <a:cxn ang="0">
                <a:pos x="746" y="1357"/>
              </a:cxn>
              <a:cxn ang="0">
                <a:pos x="887" y="1635"/>
              </a:cxn>
              <a:cxn ang="0">
                <a:pos x="826" y="1523"/>
              </a:cxn>
              <a:cxn ang="0">
                <a:pos x="982" y="1793"/>
              </a:cxn>
              <a:cxn ang="0">
                <a:pos x="914" y="1702"/>
              </a:cxn>
              <a:cxn ang="0">
                <a:pos x="1020" y="1864"/>
              </a:cxn>
              <a:cxn ang="0">
                <a:pos x="1059" y="1970"/>
              </a:cxn>
              <a:cxn ang="0">
                <a:pos x="1020" y="1864"/>
              </a:cxn>
              <a:cxn ang="0">
                <a:pos x="1161" y="2142"/>
              </a:cxn>
              <a:cxn ang="0">
                <a:pos x="1100" y="2029"/>
              </a:cxn>
              <a:cxn ang="0">
                <a:pos x="1255" y="2300"/>
              </a:cxn>
              <a:cxn ang="0">
                <a:pos x="1188" y="2209"/>
              </a:cxn>
              <a:cxn ang="0">
                <a:pos x="1293" y="2371"/>
              </a:cxn>
              <a:cxn ang="0">
                <a:pos x="1332" y="2477"/>
              </a:cxn>
              <a:cxn ang="0">
                <a:pos x="1293" y="2371"/>
              </a:cxn>
              <a:cxn ang="0">
                <a:pos x="1434" y="2649"/>
              </a:cxn>
              <a:cxn ang="0">
                <a:pos x="1374" y="2536"/>
              </a:cxn>
              <a:cxn ang="0">
                <a:pos x="1529" y="2807"/>
              </a:cxn>
              <a:cxn ang="0">
                <a:pos x="1462" y="2716"/>
              </a:cxn>
              <a:cxn ang="0">
                <a:pos x="1567" y="2877"/>
              </a:cxn>
              <a:cxn ang="0">
                <a:pos x="1606" y="2984"/>
              </a:cxn>
              <a:cxn ang="0">
                <a:pos x="1567" y="2877"/>
              </a:cxn>
              <a:cxn ang="0">
                <a:pos x="1708" y="3156"/>
              </a:cxn>
              <a:cxn ang="0">
                <a:pos x="1647" y="3043"/>
              </a:cxn>
              <a:cxn ang="0">
                <a:pos x="1802" y="3314"/>
              </a:cxn>
              <a:cxn ang="0">
                <a:pos x="1735" y="3223"/>
              </a:cxn>
              <a:cxn ang="0">
                <a:pos x="1840" y="3384"/>
              </a:cxn>
              <a:cxn ang="0">
                <a:pos x="1880" y="3490"/>
              </a:cxn>
              <a:cxn ang="0">
                <a:pos x="1840" y="3384"/>
              </a:cxn>
              <a:cxn ang="0">
                <a:pos x="1982" y="3663"/>
              </a:cxn>
              <a:cxn ang="0">
                <a:pos x="1921" y="3550"/>
              </a:cxn>
              <a:cxn ang="0">
                <a:pos x="2050" y="3772"/>
              </a:cxn>
              <a:cxn ang="0">
                <a:pos x="2009" y="3730"/>
              </a:cxn>
            </a:cxnLst>
            <a:rect l="0" t="0" r="r" b="b"/>
            <a:pathLst>
              <a:path w="2052" h="3785">
                <a:moveTo>
                  <a:pt x="16" y="5"/>
                </a:moveTo>
                <a:lnTo>
                  <a:pt x="69" y="104"/>
                </a:lnTo>
                <a:cubicBezTo>
                  <a:pt x="72" y="108"/>
                  <a:pt x="70" y="113"/>
                  <a:pt x="66" y="115"/>
                </a:cubicBezTo>
                <a:cubicBezTo>
                  <a:pt x="62" y="117"/>
                  <a:pt x="57" y="115"/>
                  <a:pt x="55" y="111"/>
                </a:cubicBezTo>
                <a:lnTo>
                  <a:pt x="2" y="13"/>
                </a:lnTo>
                <a:cubicBezTo>
                  <a:pt x="0" y="9"/>
                  <a:pt x="2" y="4"/>
                  <a:pt x="5" y="2"/>
                </a:cubicBezTo>
                <a:cubicBezTo>
                  <a:pt x="9" y="0"/>
                  <a:pt x="14" y="1"/>
                  <a:pt x="16" y="5"/>
                </a:cubicBezTo>
                <a:close/>
                <a:moveTo>
                  <a:pt x="107" y="174"/>
                </a:moveTo>
                <a:lnTo>
                  <a:pt x="161" y="273"/>
                </a:lnTo>
                <a:cubicBezTo>
                  <a:pt x="163" y="277"/>
                  <a:pt x="161" y="281"/>
                  <a:pt x="157" y="284"/>
                </a:cubicBezTo>
                <a:cubicBezTo>
                  <a:pt x="154" y="286"/>
                  <a:pt x="149" y="284"/>
                  <a:pt x="147" y="280"/>
                </a:cubicBezTo>
                <a:lnTo>
                  <a:pt x="93" y="182"/>
                </a:lnTo>
                <a:cubicBezTo>
                  <a:pt x="91" y="178"/>
                  <a:pt x="93" y="173"/>
                  <a:pt x="97" y="171"/>
                </a:cubicBezTo>
                <a:cubicBezTo>
                  <a:pt x="101" y="169"/>
                  <a:pt x="105" y="170"/>
                  <a:pt x="107" y="174"/>
                </a:cubicBezTo>
                <a:close/>
                <a:moveTo>
                  <a:pt x="199" y="343"/>
                </a:moveTo>
                <a:lnTo>
                  <a:pt x="252" y="442"/>
                </a:lnTo>
                <a:cubicBezTo>
                  <a:pt x="254" y="446"/>
                  <a:pt x="253" y="450"/>
                  <a:pt x="249" y="453"/>
                </a:cubicBezTo>
                <a:cubicBezTo>
                  <a:pt x="245" y="455"/>
                  <a:pt x="240" y="453"/>
                  <a:pt x="238" y="449"/>
                </a:cubicBezTo>
                <a:lnTo>
                  <a:pt x="185" y="351"/>
                </a:lnTo>
                <a:cubicBezTo>
                  <a:pt x="183" y="347"/>
                  <a:pt x="184" y="342"/>
                  <a:pt x="188" y="340"/>
                </a:cubicBezTo>
                <a:cubicBezTo>
                  <a:pt x="192" y="338"/>
                  <a:pt x="197" y="339"/>
                  <a:pt x="199" y="343"/>
                </a:cubicBezTo>
                <a:close/>
                <a:moveTo>
                  <a:pt x="290" y="512"/>
                </a:moveTo>
                <a:lnTo>
                  <a:pt x="343" y="611"/>
                </a:lnTo>
                <a:cubicBezTo>
                  <a:pt x="345" y="615"/>
                  <a:pt x="344" y="619"/>
                  <a:pt x="340" y="621"/>
                </a:cubicBezTo>
                <a:cubicBezTo>
                  <a:pt x="336" y="624"/>
                  <a:pt x="331" y="622"/>
                  <a:pt x="329" y="618"/>
                </a:cubicBezTo>
                <a:lnTo>
                  <a:pt x="276" y="520"/>
                </a:lnTo>
                <a:cubicBezTo>
                  <a:pt x="274" y="516"/>
                  <a:pt x="275" y="511"/>
                  <a:pt x="279" y="509"/>
                </a:cubicBezTo>
                <a:cubicBezTo>
                  <a:pt x="283" y="507"/>
                  <a:pt x="288" y="508"/>
                  <a:pt x="290" y="512"/>
                </a:cubicBezTo>
                <a:close/>
                <a:moveTo>
                  <a:pt x="381" y="681"/>
                </a:moveTo>
                <a:lnTo>
                  <a:pt x="434" y="780"/>
                </a:lnTo>
                <a:cubicBezTo>
                  <a:pt x="436" y="783"/>
                  <a:pt x="435" y="788"/>
                  <a:pt x="431" y="790"/>
                </a:cubicBezTo>
                <a:cubicBezTo>
                  <a:pt x="427" y="793"/>
                  <a:pt x="422" y="791"/>
                  <a:pt x="420" y="787"/>
                </a:cubicBezTo>
                <a:lnTo>
                  <a:pt x="367" y="689"/>
                </a:lnTo>
                <a:cubicBezTo>
                  <a:pt x="365" y="685"/>
                  <a:pt x="366" y="680"/>
                  <a:pt x="370" y="678"/>
                </a:cubicBezTo>
                <a:cubicBezTo>
                  <a:pt x="374" y="676"/>
                  <a:pt x="379" y="677"/>
                  <a:pt x="381" y="681"/>
                </a:cubicBezTo>
                <a:close/>
                <a:moveTo>
                  <a:pt x="472" y="850"/>
                </a:moveTo>
                <a:lnTo>
                  <a:pt x="526" y="949"/>
                </a:lnTo>
                <a:cubicBezTo>
                  <a:pt x="528" y="952"/>
                  <a:pt x="526" y="957"/>
                  <a:pt x="522" y="959"/>
                </a:cubicBezTo>
                <a:cubicBezTo>
                  <a:pt x="518" y="961"/>
                  <a:pt x="514" y="960"/>
                  <a:pt x="511" y="956"/>
                </a:cubicBezTo>
                <a:lnTo>
                  <a:pt x="458" y="858"/>
                </a:lnTo>
                <a:cubicBezTo>
                  <a:pt x="456" y="854"/>
                  <a:pt x="458" y="849"/>
                  <a:pt x="461" y="847"/>
                </a:cubicBezTo>
                <a:cubicBezTo>
                  <a:pt x="465" y="845"/>
                  <a:pt x="470" y="846"/>
                  <a:pt x="472" y="850"/>
                </a:cubicBezTo>
                <a:close/>
                <a:moveTo>
                  <a:pt x="564" y="1019"/>
                </a:moveTo>
                <a:lnTo>
                  <a:pt x="617" y="1118"/>
                </a:lnTo>
                <a:cubicBezTo>
                  <a:pt x="619" y="1121"/>
                  <a:pt x="617" y="1126"/>
                  <a:pt x="613" y="1128"/>
                </a:cubicBezTo>
                <a:cubicBezTo>
                  <a:pt x="610" y="1130"/>
                  <a:pt x="605" y="1129"/>
                  <a:pt x="603" y="1125"/>
                </a:cubicBezTo>
                <a:lnTo>
                  <a:pt x="549" y="1027"/>
                </a:lnTo>
                <a:cubicBezTo>
                  <a:pt x="547" y="1023"/>
                  <a:pt x="549" y="1018"/>
                  <a:pt x="553" y="1016"/>
                </a:cubicBezTo>
                <a:cubicBezTo>
                  <a:pt x="557" y="1014"/>
                  <a:pt x="561" y="1015"/>
                  <a:pt x="564" y="1019"/>
                </a:cubicBezTo>
                <a:close/>
                <a:moveTo>
                  <a:pt x="655" y="1188"/>
                </a:moveTo>
                <a:lnTo>
                  <a:pt x="708" y="1286"/>
                </a:lnTo>
                <a:cubicBezTo>
                  <a:pt x="710" y="1290"/>
                  <a:pt x="709" y="1295"/>
                  <a:pt x="705" y="1297"/>
                </a:cubicBezTo>
                <a:cubicBezTo>
                  <a:pt x="701" y="1299"/>
                  <a:pt x="696" y="1298"/>
                  <a:pt x="694" y="1294"/>
                </a:cubicBezTo>
                <a:lnTo>
                  <a:pt x="641" y="1196"/>
                </a:lnTo>
                <a:cubicBezTo>
                  <a:pt x="639" y="1192"/>
                  <a:pt x="640" y="1187"/>
                  <a:pt x="644" y="1185"/>
                </a:cubicBezTo>
                <a:cubicBezTo>
                  <a:pt x="648" y="1183"/>
                  <a:pt x="653" y="1184"/>
                  <a:pt x="655" y="1188"/>
                </a:cubicBezTo>
                <a:close/>
                <a:moveTo>
                  <a:pt x="746" y="1357"/>
                </a:moveTo>
                <a:lnTo>
                  <a:pt x="799" y="1455"/>
                </a:lnTo>
                <a:cubicBezTo>
                  <a:pt x="801" y="1459"/>
                  <a:pt x="800" y="1464"/>
                  <a:pt x="796" y="1466"/>
                </a:cubicBezTo>
                <a:cubicBezTo>
                  <a:pt x="792" y="1468"/>
                  <a:pt x="787" y="1467"/>
                  <a:pt x="785" y="1463"/>
                </a:cubicBezTo>
                <a:lnTo>
                  <a:pt x="732" y="1364"/>
                </a:lnTo>
                <a:cubicBezTo>
                  <a:pt x="730" y="1361"/>
                  <a:pt x="731" y="1356"/>
                  <a:pt x="735" y="1354"/>
                </a:cubicBezTo>
                <a:cubicBezTo>
                  <a:pt x="739" y="1352"/>
                  <a:pt x="744" y="1353"/>
                  <a:pt x="746" y="1357"/>
                </a:cubicBezTo>
                <a:close/>
                <a:moveTo>
                  <a:pt x="837" y="1526"/>
                </a:moveTo>
                <a:lnTo>
                  <a:pt x="890" y="1624"/>
                </a:lnTo>
                <a:cubicBezTo>
                  <a:pt x="892" y="1628"/>
                  <a:pt x="891" y="1633"/>
                  <a:pt x="887" y="1635"/>
                </a:cubicBezTo>
                <a:cubicBezTo>
                  <a:pt x="883" y="1637"/>
                  <a:pt x="878" y="1636"/>
                  <a:pt x="876" y="1632"/>
                </a:cubicBezTo>
                <a:lnTo>
                  <a:pt x="823" y="1533"/>
                </a:lnTo>
                <a:cubicBezTo>
                  <a:pt x="821" y="1530"/>
                  <a:pt x="822" y="1525"/>
                  <a:pt x="826" y="1523"/>
                </a:cubicBezTo>
                <a:cubicBezTo>
                  <a:pt x="830" y="1520"/>
                  <a:pt x="835" y="1522"/>
                  <a:pt x="837" y="1526"/>
                </a:cubicBezTo>
                <a:close/>
                <a:moveTo>
                  <a:pt x="928" y="1695"/>
                </a:moveTo>
                <a:lnTo>
                  <a:pt x="982" y="1793"/>
                </a:lnTo>
                <a:cubicBezTo>
                  <a:pt x="984" y="1797"/>
                  <a:pt x="982" y="1802"/>
                  <a:pt x="978" y="1804"/>
                </a:cubicBezTo>
                <a:cubicBezTo>
                  <a:pt x="974" y="1806"/>
                  <a:pt x="970" y="1805"/>
                  <a:pt x="967" y="1801"/>
                </a:cubicBezTo>
                <a:lnTo>
                  <a:pt x="914" y="1702"/>
                </a:lnTo>
                <a:cubicBezTo>
                  <a:pt x="912" y="1698"/>
                  <a:pt x="914" y="1694"/>
                  <a:pt x="917" y="1692"/>
                </a:cubicBezTo>
                <a:cubicBezTo>
                  <a:pt x="921" y="1689"/>
                  <a:pt x="926" y="1691"/>
                  <a:pt x="928" y="1695"/>
                </a:cubicBezTo>
                <a:close/>
                <a:moveTo>
                  <a:pt x="1020" y="1864"/>
                </a:moveTo>
                <a:lnTo>
                  <a:pt x="1073" y="1962"/>
                </a:lnTo>
                <a:cubicBezTo>
                  <a:pt x="1075" y="1966"/>
                  <a:pt x="1073" y="1971"/>
                  <a:pt x="1070" y="1973"/>
                </a:cubicBezTo>
                <a:cubicBezTo>
                  <a:pt x="1066" y="1975"/>
                  <a:pt x="1061" y="1974"/>
                  <a:pt x="1059" y="1970"/>
                </a:cubicBezTo>
                <a:lnTo>
                  <a:pt x="1005" y="1871"/>
                </a:lnTo>
                <a:cubicBezTo>
                  <a:pt x="1003" y="1867"/>
                  <a:pt x="1005" y="1863"/>
                  <a:pt x="1009" y="1860"/>
                </a:cubicBezTo>
                <a:cubicBezTo>
                  <a:pt x="1013" y="1858"/>
                  <a:pt x="1017" y="1860"/>
                  <a:pt x="1020" y="1864"/>
                </a:cubicBezTo>
                <a:close/>
                <a:moveTo>
                  <a:pt x="1111" y="2033"/>
                </a:moveTo>
                <a:lnTo>
                  <a:pt x="1164" y="2131"/>
                </a:lnTo>
                <a:cubicBezTo>
                  <a:pt x="1166" y="2135"/>
                  <a:pt x="1165" y="2140"/>
                  <a:pt x="1161" y="2142"/>
                </a:cubicBezTo>
                <a:cubicBezTo>
                  <a:pt x="1157" y="2144"/>
                  <a:pt x="1152" y="2143"/>
                  <a:pt x="1150" y="2139"/>
                </a:cubicBezTo>
                <a:lnTo>
                  <a:pt x="1097" y="2040"/>
                </a:lnTo>
                <a:cubicBezTo>
                  <a:pt x="1095" y="2036"/>
                  <a:pt x="1096" y="2032"/>
                  <a:pt x="1100" y="2029"/>
                </a:cubicBezTo>
                <a:cubicBezTo>
                  <a:pt x="1104" y="2027"/>
                  <a:pt x="1109" y="2029"/>
                  <a:pt x="1111" y="2033"/>
                </a:cubicBezTo>
                <a:close/>
                <a:moveTo>
                  <a:pt x="1202" y="2202"/>
                </a:moveTo>
                <a:lnTo>
                  <a:pt x="1255" y="2300"/>
                </a:lnTo>
                <a:cubicBezTo>
                  <a:pt x="1257" y="2304"/>
                  <a:pt x="1256" y="2309"/>
                  <a:pt x="1252" y="2311"/>
                </a:cubicBezTo>
                <a:cubicBezTo>
                  <a:pt x="1248" y="2313"/>
                  <a:pt x="1243" y="2312"/>
                  <a:pt x="1241" y="2308"/>
                </a:cubicBezTo>
                <a:lnTo>
                  <a:pt x="1188" y="2209"/>
                </a:lnTo>
                <a:cubicBezTo>
                  <a:pt x="1186" y="2205"/>
                  <a:pt x="1187" y="2200"/>
                  <a:pt x="1191" y="2198"/>
                </a:cubicBezTo>
                <a:cubicBezTo>
                  <a:pt x="1195" y="2196"/>
                  <a:pt x="1200" y="2198"/>
                  <a:pt x="1202" y="2202"/>
                </a:cubicBezTo>
                <a:close/>
                <a:moveTo>
                  <a:pt x="1293" y="2371"/>
                </a:moveTo>
                <a:lnTo>
                  <a:pt x="1346" y="2469"/>
                </a:lnTo>
                <a:cubicBezTo>
                  <a:pt x="1348" y="2473"/>
                  <a:pt x="1347" y="2478"/>
                  <a:pt x="1343" y="2480"/>
                </a:cubicBezTo>
                <a:cubicBezTo>
                  <a:pt x="1339" y="2482"/>
                  <a:pt x="1334" y="2481"/>
                  <a:pt x="1332" y="2477"/>
                </a:cubicBezTo>
                <a:lnTo>
                  <a:pt x="1279" y="2378"/>
                </a:lnTo>
                <a:cubicBezTo>
                  <a:pt x="1277" y="2374"/>
                  <a:pt x="1278" y="2369"/>
                  <a:pt x="1282" y="2367"/>
                </a:cubicBezTo>
                <a:cubicBezTo>
                  <a:pt x="1286" y="2365"/>
                  <a:pt x="1291" y="2367"/>
                  <a:pt x="1293" y="2371"/>
                </a:cubicBezTo>
                <a:close/>
                <a:moveTo>
                  <a:pt x="1384" y="2540"/>
                </a:moveTo>
                <a:lnTo>
                  <a:pt x="1438" y="2638"/>
                </a:lnTo>
                <a:cubicBezTo>
                  <a:pt x="1440" y="2642"/>
                  <a:pt x="1438" y="2647"/>
                  <a:pt x="1434" y="2649"/>
                </a:cubicBezTo>
                <a:cubicBezTo>
                  <a:pt x="1430" y="2651"/>
                  <a:pt x="1426" y="2650"/>
                  <a:pt x="1423" y="2646"/>
                </a:cubicBezTo>
                <a:lnTo>
                  <a:pt x="1370" y="2547"/>
                </a:lnTo>
                <a:cubicBezTo>
                  <a:pt x="1368" y="2543"/>
                  <a:pt x="1370" y="2538"/>
                  <a:pt x="1374" y="2536"/>
                </a:cubicBezTo>
                <a:cubicBezTo>
                  <a:pt x="1377" y="2534"/>
                  <a:pt x="1382" y="2536"/>
                  <a:pt x="1384" y="2540"/>
                </a:cubicBezTo>
                <a:close/>
                <a:moveTo>
                  <a:pt x="1476" y="2708"/>
                </a:moveTo>
                <a:lnTo>
                  <a:pt x="1529" y="2807"/>
                </a:lnTo>
                <a:cubicBezTo>
                  <a:pt x="1531" y="2811"/>
                  <a:pt x="1529" y="2816"/>
                  <a:pt x="1526" y="2818"/>
                </a:cubicBezTo>
                <a:cubicBezTo>
                  <a:pt x="1522" y="2820"/>
                  <a:pt x="1517" y="2819"/>
                  <a:pt x="1515" y="2815"/>
                </a:cubicBezTo>
                <a:lnTo>
                  <a:pt x="1462" y="2716"/>
                </a:lnTo>
                <a:cubicBezTo>
                  <a:pt x="1459" y="2712"/>
                  <a:pt x="1461" y="2707"/>
                  <a:pt x="1465" y="2705"/>
                </a:cubicBezTo>
                <a:cubicBezTo>
                  <a:pt x="1469" y="2703"/>
                  <a:pt x="1473" y="2705"/>
                  <a:pt x="1476" y="2708"/>
                </a:cubicBezTo>
                <a:close/>
                <a:moveTo>
                  <a:pt x="1567" y="2877"/>
                </a:moveTo>
                <a:lnTo>
                  <a:pt x="1620" y="2976"/>
                </a:lnTo>
                <a:cubicBezTo>
                  <a:pt x="1622" y="2980"/>
                  <a:pt x="1621" y="2985"/>
                  <a:pt x="1617" y="2987"/>
                </a:cubicBezTo>
                <a:cubicBezTo>
                  <a:pt x="1613" y="2989"/>
                  <a:pt x="1608" y="2987"/>
                  <a:pt x="1606" y="2984"/>
                </a:cubicBezTo>
                <a:lnTo>
                  <a:pt x="1553" y="2885"/>
                </a:lnTo>
                <a:cubicBezTo>
                  <a:pt x="1551" y="2881"/>
                  <a:pt x="1552" y="2876"/>
                  <a:pt x="1556" y="2874"/>
                </a:cubicBezTo>
                <a:cubicBezTo>
                  <a:pt x="1560" y="2872"/>
                  <a:pt x="1565" y="2874"/>
                  <a:pt x="1567" y="2877"/>
                </a:cubicBezTo>
                <a:close/>
                <a:moveTo>
                  <a:pt x="1658" y="3046"/>
                </a:moveTo>
                <a:lnTo>
                  <a:pt x="1711" y="3145"/>
                </a:lnTo>
                <a:cubicBezTo>
                  <a:pt x="1713" y="3149"/>
                  <a:pt x="1712" y="3154"/>
                  <a:pt x="1708" y="3156"/>
                </a:cubicBezTo>
                <a:cubicBezTo>
                  <a:pt x="1704" y="3158"/>
                  <a:pt x="1699" y="3156"/>
                  <a:pt x="1697" y="3153"/>
                </a:cubicBezTo>
                <a:lnTo>
                  <a:pt x="1644" y="3054"/>
                </a:lnTo>
                <a:cubicBezTo>
                  <a:pt x="1642" y="3050"/>
                  <a:pt x="1643" y="3045"/>
                  <a:pt x="1647" y="3043"/>
                </a:cubicBezTo>
                <a:cubicBezTo>
                  <a:pt x="1651" y="3041"/>
                  <a:pt x="1656" y="3042"/>
                  <a:pt x="1658" y="3046"/>
                </a:cubicBezTo>
                <a:close/>
                <a:moveTo>
                  <a:pt x="1749" y="3215"/>
                </a:moveTo>
                <a:lnTo>
                  <a:pt x="1802" y="3314"/>
                </a:lnTo>
                <a:cubicBezTo>
                  <a:pt x="1805" y="3318"/>
                  <a:pt x="1803" y="3323"/>
                  <a:pt x="1799" y="3325"/>
                </a:cubicBezTo>
                <a:cubicBezTo>
                  <a:pt x="1795" y="3327"/>
                  <a:pt x="1790" y="3325"/>
                  <a:pt x="1788" y="3321"/>
                </a:cubicBezTo>
                <a:lnTo>
                  <a:pt x="1735" y="3223"/>
                </a:lnTo>
                <a:cubicBezTo>
                  <a:pt x="1733" y="3219"/>
                  <a:pt x="1734" y="3214"/>
                  <a:pt x="1738" y="3212"/>
                </a:cubicBezTo>
                <a:cubicBezTo>
                  <a:pt x="1742" y="3210"/>
                  <a:pt x="1747" y="3211"/>
                  <a:pt x="1749" y="3215"/>
                </a:cubicBezTo>
                <a:close/>
                <a:moveTo>
                  <a:pt x="1840" y="3384"/>
                </a:moveTo>
                <a:lnTo>
                  <a:pt x="1894" y="3483"/>
                </a:lnTo>
                <a:cubicBezTo>
                  <a:pt x="1896" y="3487"/>
                  <a:pt x="1894" y="3492"/>
                  <a:pt x="1890" y="3494"/>
                </a:cubicBezTo>
                <a:cubicBezTo>
                  <a:pt x="1886" y="3496"/>
                  <a:pt x="1882" y="3494"/>
                  <a:pt x="1880" y="3490"/>
                </a:cubicBezTo>
                <a:lnTo>
                  <a:pt x="1826" y="3392"/>
                </a:lnTo>
                <a:cubicBezTo>
                  <a:pt x="1824" y="3388"/>
                  <a:pt x="1826" y="3383"/>
                  <a:pt x="1830" y="3381"/>
                </a:cubicBezTo>
                <a:cubicBezTo>
                  <a:pt x="1833" y="3379"/>
                  <a:pt x="1838" y="3380"/>
                  <a:pt x="1840" y="3384"/>
                </a:cubicBezTo>
                <a:close/>
                <a:moveTo>
                  <a:pt x="1932" y="3553"/>
                </a:moveTo>
                <a:lnTo>
                  <a:pt x="1985" y="3652"/>
                </a:lnTo>
                <a:cubicBezTo>
                  <a:pt x="1987" y="3656"/>
                  <a:pt x="1985" y="3661"/>
                  <a:pt x="1982" y="3663"/>
                </a:cubicBezTo>
                <a:cubicBezTo>
                  <a:pt x="1978" y="3665"/>
                  <a:pt x="1973" y="3663"/>
                  <a:pt x="1971" y="3659"/>
                </a:cubicBezTo>
                <a:lnTo>
                  <a:pt x="1918" y="3561"/>
                </a:lnTo>
                <a:cubicBezTo>
                  <a:pt x="1915" y="3557"/>
                  <a:pt x="1917" y="3552"/>
                  <a:pt x="1921" y="3550"/>
                </a:cubicBezTo>
                <a:cubicBezTo>
                  <a:pt x="1925" y="3548"/>
                  <a:pt x="1930" y="3549"/>
                  <a:pt x="1932" y="3553"/>
                </a:cubicBezTo>
                <a:close/>
                <a:moveTo>
                  <a:pt x="2023" y="3722"/>
                </a:moveTo>
                <a:lnTo>
                  <a:pt x="2050" y="3772"/>
                </a:lnTo>
                <a:cubicBezTo>
                  <a:pt x="2052" y="3776"/>
                  <a:pt x="2051" y="3781"/>
                  <a:pt x="2047" y="3783"/>
                </a:cubicBezTo>
                <a:cubicBezTo>
                  <a:pt x="2043" y="3785"/>
                  <a:pt x="2038" y="3784"/>
                  <a:pt x="2036" y="3780"/>
                </a:cubicBezTo>
                <a:lnTo>
                  <a:pt x="2009" y="3730"/>
                </a:lnTo>
                <a:cubicBezTo>
                  <a:pt x="2007" y="3726"/>
                  <a:pt x="2008" y="3721"/>
                  <a:pt x="2012" y="3719"/>
                </a:cubicBezTo>
                <a:cubicBezTo>
                  <a:pt x="2016" y="3717"/>
                  <a:pt x="2021" y="3718"/>
                  <a:pt x="2023" y="3722"/>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788" name="Freeform 68"/>
          <p:cNvSpPr>
            <a:spLocks/>
          </p:cNvSpPr>
          <p:nvPr/>
        </p:nvSpPr>
        <p:spPr bwMode="auto">
          <a:xfrm>
            <a:off x="5830888" y="49577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789" name="Freeform 69"/>
          <p:cNvSpPr>
            <a:spLocks/>
          </p:cNvSpPr>
          <p:nvPr/>
        </p:nvSpPr>
        <p:spPr bwMode="auto">
          <a:xfrm>
            <a:off x="5830888" y="49577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790" name="Freeform 70"/>
          <p:cNvSpPr>
            <a:spLocks/>
          </p:cNvSpPr>
          <p:nvPr/>
        </p:nvSpPr>
        <p:spPr bwMode="auto">
          <a:xfrm>
            <a:off x="6203950" y="49577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791" name="Freeform 71"/>
          <p:cNvSpPr>
            <a:spLocks/>
          </p:cNvSpPr>
          <p:nvPr/>
        </p:nvSpPr>
        <p:spPr bwMode="auto">
          <a:xfrm>
            <a:off x="6203950" y="49577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792" name="Freeform 72"/>
          <p:cNvSpPr>
            <a:spLocks/>
          </p:cNvSpPr>
          <p:nvPr/>
        </p:nvSpPr>
        <p:spPr bwMode="auto">
          <a:xfrm>
            <a:off x="6577013" y="49577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793" name="Freeform 73"/>
          <p:cNvSpPr>
            <a:spLocks/>
          </p:cNvSpPr>
          <p:nvPr/>
        </p:nvSpPr>
        <p:spPr bwMode="auto">
          <a:xfrm>
            <a:off x="6577013" y="49577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794" name="Freeform 74"/>
          <p:cNvSpPr>
            <a:spLocks/>
          </p:cNvSpPr>
          <p:nvPr/>
        </p:nvSpPr>
        <p:spPr bwMode="auto">
          <a:xfrm>
            <a:off x="6950075" y="49577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795" name="Freeform 75"/>
          <p:cNvSpPr>
            <a:spLocks/>
          </p:cNvSpPr>
          <p:nvPr/>
        </p:nvSpPr>
        <p:spPr bwMode="auto">
          <a:xfrm>
            <a:off x="6950075" y="49577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796" name="Freeform 76"/>
          <p:cNvSpPr>
            <a:spLocks/>
          </p:cNvSpPr>
          <p:nvPr/>
        </p:nvSpPr>
        <p:spPr bwMode="auto">
          <a:xfrm>
            <a:off x="8067675" y="4957763"/>
            <a:ext cx="620713" cy="177800"/>
          </a:xfrm>
          <a:custGeom>
            <a:avLst/>
            <a:gdLst/>
            <a:ahLst/>
            <a:cxnLst>
              <a:cxn ang="0">
                <a:pos x="0" y="112"/>
              </a:cxn>
              <a:cxn ang="0">
                <a:pos x="95" y="0"/>
              </a:cxn>
              <a:cxn ang="0">
                <a:pos x="236" y="0"/>
              </a:cxn>
              <a:cxn ang="0">
                <a:pos x="142" y="112"/>
              </a:cxn>
              <a:cxn ang="0">
                <a:pos x="0" y="112"/>
              </a:cxn>
            </a:cxnLst>
            <a:rect l="0" t="0" r="r" b="b"/>
            <a:pathLst>
              <a:path w="236" h="112">
                <a:moveTo>
                  <a:pt x="0" y="112"/>
                </a:moveTo>
                <a:lnTo>
                  <a:pt x="95"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286797" name="Freeform 77"/>
          <p:cNvSpPr>
            <a:spLocks/>
          </p:cNvSpPr>
          <p:nvPr/>
        </p:nvSpPr>
        <p:spPr bwMode="auto">
          <a:xfrm>
            <a:off x="8067675" y="4957763"/>
            <a:ext cx="620713" cy="177800"/>
          </a:xfrm>
          <a:custGeom>
            <a:avLst/>
            <a:gdLst/>
            <a:ahLst/>
            <a:cxnLst>
              <a:cxn ang="0">
                <a:pos x="0" y="112"/>
              </a:cxn>
              <a:cxn ang="0">
                <a:pos x="95" y="0"/>
              </a:cxn>
              <a:cxn ang="0">
                <a:pos x="236" y="0"/>
              </a:cxn>
              <a:cxn ang="0">
                <a:pos x="142" y="112"/>
              </a:cxn>
              <a:cxn ang="0">
                <a:pos x="0" y="112"/>
              </a:cxn>
            </a:cxnLst>
            <a:rect l="0" t="0" r="r" b="b"/>
            <a:pathLst>
              <a:path w="236" h="112">
                <a:moveTo>
                  <a:pt x="0" y="112"/>
                </a:moveTo>
                <a:lnTo>
                  <a:pt x="95"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798" name="Freeform 78"/>
          <p:cNvSpPr>
            <a:spLocks/>
          </p:cNvSpPr>
          <p:nvPr/>
        </p:nvSpPr>
        <p:spPr bwMode="auto">
          <a:xfrm>
            <a:off x="8440738" y="4957763"/>
            <a:ext cx="620712"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286799" name="Freeform 79"/>
          <p:cNvSpPr>
            <a:spLocks/>
          </p:cNvSpPr>
          <p:nvPr/>
        </p:nvSpPr>
        <p:spPr bwMode="auto">
          <a:xfrm>
            <a:off x="8440738" y="4957763"/>
            <a:ext cx="620712"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00" name="Freeform 80"/>
          <p:cNvSpPr>
            <a:spLocks/>
          </p:cNvSpPr>
          <p:nvPr/>
        </p:nvSpPr>
        <p:spPr bwMode="auto">
          <a:xfrm>
            <a:off x="5584825" y="5135563"/>
            <a:ext cx="619125" cy="176212"/>
          </a:xfrm>
          <a:custGeom>
            <a:avLst/>
            <a:gdLst/>
            <a:ahLst/>
            <a:cxnLst>
              <a:cxn ang="0">
                <a:pos x="0" y="111"/>
              </a:cxn>
              <a:cxn ang="0">
                <a:pos x="94" y="0"/>
              </a:cxn>
              <a:cxn ang="0">
                <a:pos x="236" y="0"/>
              </a:cxn>
              <a:cxn ang="0">
                <a:pos x="141" y="111"/>
              </a:cxn>
              <a:cxn ang="0">
                <a:pos x="0" y="111"/>
              </a:cxn>
            </a:cxnLst>
            <a:rect l="0" t="0" r="r" b="b"/>
            <a:pathLst>
              <a:path w="236" h="111">
                <a:moveTo>
                  <a:pt x="0" y="111"/>
                </a:moveTo>
                <a:lnTo>
                  <a:pt x="94" y="0"/>
                </a:lnTo>
                <a:lnTo>
                  <a:pt x="236" y="0"/>
                </a:lnTo>
                <a:lnTo>
                  <a:pt x="141" y="111"/>
                </a:lnTo>
                <a:lnTo>
                  <a:pt x="0" y="111"/>
                </a:lnTo>
                <a:close/>
              </a:path>
            </a:pathLst>
          </a:custGeom>
          <a:solidFill>
            <a:srgbClr val="CC0000"/>
          </a:solidFill>
          <a:ln w="9525">
            <a:noFill/>
            <a:round/>
            <a:headEnd/>
            <a:tailEnd/>
          </a:ln>
        </p:spPr>
        <p:txBody>
          <a:bodyPr/>
          <a:lstStyle/>
          <a:p>
            <a:endParaRPr lang="en-US"/>
          </a:p>
        </p:txBody>
      </p:sp>
      <p:sp>
        <p:nvSpPr>
          <p:cNvPr id="286801" name="Freeform 81"/>
          <p:cNvSpPr>
            <a:spLocks/>
          </p:cNvSpPr>
          <p:nvPr/>
        </p:nvSpPr>
        <p:spPr bwMode="auto">
          <a:xfrm>
            <a:off x="5584825" y="5135563"/>
            <a:ext cx="619125" cy="176212"/>
          </a:xfrm>
          <a:custGeom>
            <a:avLst/>
            <a:gdLst/>
            <a:ahLst/>
            <a:cxnLst>
              <a:cxn ang="0">
                <a:pos x="0" y="111"/>
              </a:cxn>
              <a:cxn ang="0">
                <a:pos x="94" y="0"/>
              </a:cxn>
              <a:cxn ang="0">
                <a:pos x="236" y="0"/>
              </a:cxn>
              <a:cxn ang="0">
                <a:pos x="141" y="111"/>
              </a:cxn>
              <a:cxn ang="0">
                <a:pos x="0" y="111"/>
              </a:cxn>
            </a:cxnLst>
            <a:rect l="0" t="0" r="r" b="b"/>
            <a:pathLst>
              <a:path w="236" h="111">
                <a:moveTo>
                  <a:pt x="0" y="111"/>
                </a:moveTo>
                <a:lnTo>
                  <a:pt x="94" y="0"/>
                </a:lnTo>
                <a:lnTo>
                  <a:pt x="236" y="0"/>
                </a:lnTo>
                <a:lnTo>
                  <a:pt x="141"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02" name="Freeform 82"/>
          <p:cNvSpPr>
            <a:spLocks/>
          </p:cNvSpPr>
          <p:nvPr/>
        </p:nvSpPr>
        <p:spPr bwMode="auto">
          <a:xfrm>
            <a:off x="5954713" y="513556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9525">
            <a:noFill/>
            <a:round/>
            <a:headEnd/>
            <a:tailEnd/>
          </a:ln>
        </p:spPr>
        <p:txBody>
          <a:bodyPr/>
          <a:lstStyle/>
          <a:p>
            <a:endParaRPr lang="en-US"/>
          </a:p>
        </p:txBody>
      </p:sp>
      <p:sp>
        <p:nvSpPr>
          <p:cNvPr id="286803" name="Freeform 83"/>
          <p:cNvSpPr>
            <a:spLocks/>
          </p:cNvSpPr>
          <p:nvPr/>
        </p:nvSpPr>
        <p:spPr bwMode="auto">
          <a:xfrm>
            <a:off x="5954713" y="513556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04" name="Freeform 84"/>
          <p:cNvSpPr>
            <a:spLocks/>
          </p:cNvSpPr>
          <p:nvPr/>
        </p:nvSpPr>
        <p:spPr bwMode="auto">
          <a:xfrm>
            <a:off x="6327775" y="513556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9525">
            <a:noFill/>
            <a:round/>
            <a:headEnd/>
            <a:tailEnd/>
          </a:ln>
        </p:spPr>
        <p:txBody>
          <a:bodyPr/>
          <a:lstStyle/>
          <a:p>
            <a:endParaRPr lang="en-US"/>
          </a:p>
        </p:txBody>
      </p:sp>
      <p:sp>
        <p:nvSpPr>
          <p:cNvPr id="286805" name="Freeform 85"/>
          <p:cNvSpPr>
            <a:spLocks/>
          </p:cNvSpPr>
          <p:nvPr/>
        </p:nvSpPr>
        <p:spPr bwMode="auto">
          <a:xfrm>
            <a:off x="6327775" y="513556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06" name="Freeform 86"/>
          <p:cNvSpPr>
            <a:spLocks/>
          </p:cNvSpPr>
          <p:nvPr/>
        </p:nvSpPr>
        <p:spPr bwMode="auto">
          <a:xfrm>
            <a:off x="6700838" y="513556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9525">
            <a:noFill/>
            <a:round/>
            <a:headEnd/>
            <a:tailEnd/>
          </a:ln>
        </p:spPr>
        <p:txBody>
          <a:bodyPr/>
          <a:lstStyle/>
          <a:p>
            <a:endParaRPr lang="en-US"/>
          </a:p>
        </p:txBody>
      </p:sp>
      <p:sp>
        <p:nvSpPr>
          <p:cNvPr id="286807" name="Freeform 87"/>
          <p:cNvSpPr>
            <a:spLocks/>
          </p:cNvSpPr>
          <p:nvPr/>
        </p:nvSpPr>
        <p:spPr bwMode="auto">
          <a:xfrm>
            <a:off x="6700838" y="513556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08" name="Freeform 88"/>
          <p:cNvSpPr>
            <a:spLocks/>
          </p:cNvSpPr>
          <p:nvPr/>
        </p:nvSpPr>
        <p:spPr bwMode="auto">
          <a:xfrm>
            <a:off x="7818438" y="513556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9525">
            <a:noFill/>
            <a:round/>
            <a:headEnd/>
            <a:tailEnd/>
          </a:ln>
        </p:spPr>
        <p:txBody>
          <a:bodyPr/>
          <a:lstStyle/>
          <a:p>
            <a:endParaRPr lang="en-US"/>
          </a:p>
        </p:txBody>
      </p:sp>
      <p:sp>
        <p:nvSpPr>
          <p:cNvPr id="286809" name="Freeform 89"/>
          <p:cNvSpPr>
            <a:spLocks/>
          </p:cNvSpPr>
          <p:nvPr/>
        </p:nvSpPr>
        <p:spPr bwMode="auto">
          <a:xfrm>
            <a:off x="7818438" y="513556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10" name="Freeform 90"/>
          <p:cNvSpPr>
            <a:spLocks/>
          </p:cNvSpPr>
          <p:nvPr/>
        </p:nvSpPr>
        <p:spPr bwMode="auto">
          <a:xfrm>
            <a:off x="8191500" y="513556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9525">
            <a:noFill/>
            <a:round/>
            <a:headEnd/>
            <a:tailEnd/>
          </a:ln>
        </p:spPr>
        <p:txBody>
          <a:bodyPr/>
          <a:lstStyle/>
          <a:p>
            <a:endParaRPr lang="en-US"/>
          </a:p>
        </p:txBody>
      </p:sp>
      <p:sp>
        <p:nvSpPr>
          <p:cNvPr id="286811" name="Freeform 91"/>
          <p:cNvSpPr>
            <a:spLocks/>
          </p:cNvSpPr>
          <p:nvPr/>
        </p:nvSpPr>
        <p:spPr bwMode="auto">
          <a:xfrm>
            <a:off x="8191500" y="513556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12" name="Freeform 92"/>
          <p:cNvSpPr>
            <a:spLocks/>
          </p:cNvSpPr>
          <p:nvPr/>
        </p:nvSpPr>
        <p:spPr bwMode="auto">
          <a:xfrm>
            <a:off x="5334000" y="5311775"/>
            <a:ext cx="620713" cy="177800"/>
          </a:xfrm>
          <a:custGeom>
            <a:avLst/>
            <a:gdLst/>
            <a:ahLst/>
            <a:cxnLst>
              <a:cxn ang="0">
                <a:pos x="0" y="112"/>
              </a:cxn>
              <a:cxn ang="0">
                <a:pos x="95" y="0"/>
              </a:cxn>
              <a:cxn ang="0">
                <a:pos x="236" y="0"/>
              </a:cxn>
              <a:cxn ang="0">
                <a:pos x="142" y="112"/>
              </a:cxn>
              <a:cxn ang="0">
                <a:pos x="0" y="112"/>
              </a:cxn>
            </a:cxnLst>
            <a:rect l="0" t="0" r="r" b="b"/>
            <a:pathLst>
              <a:path w="236" h="112">
                <a:moveTo>
                  <a:pt x="0" y="112"/>
                </a:moveTo>
                <a:lnTo>
                  <a:pt x="95"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286813" name="Freeform 93"/>
          <p:cNvSpPr>
            <a:spLocks/>
          </p:cNvSpPr>
          <p:nvPr/>
        </p:nvSpPr>
        <p:spPr bwMode="auto">
          <a:xfrm>
            <a:off x="5334000" y="5311775"/>
            <a:ext cx="620713" cy="177800"/>
          </a:xfrm>
          <a:custGeom>
            <a:avLst/>
            <a:gdLst/>
            <a:ahLst/>
            <a:cxnLst>
              <a:cxn ang="0">
                <a:pos x="0" y="112"/>
              </a:cxn>
              <a:cxn ang="0">
                <a:pos x="95" y="0"/>
              </a:cxn>
              <a:cxn ang="0">
                <a:pos x="236" y="0"/>
              </a:cxn>
              <a:cxn ang="0">
                <a:pos x="142" y="112"/>
              </a:cxn>
              <a:cxn ang="0">
                <a:pos x="0" y="112"/>
              </a:cxn>
            </a:cxnLst>
            <a:rect l="0" t="0" r="r" b="b"/>
            <a:pathLst>
              <a:path w="236" h="112">
                <a:moveTo>
                  <a:pt x="0" y="112"/>
                </a:moveTo>
                <a:lnTo>
                  <a:pt x="95"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14" name="Freeform 94"/>
          <p:cNvSpPr>
            <a:spLocks/>
          </p:cNvSpPr>
          <p:nvPr/>
        </p:nvSpPr>
        <p:spPr bwMode="auto">
          <a:xfrm>
            <a:off x="5707063" y="5311775"/>
            <a:ext cx="620712"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286815" name="Freeform 95"/>
          <p:cNvSpPr>
            <a:spLocks/>
          </p:cNvSpPr>
          <p:nvPr/>
        </p:nvSpPr>
        <p:spPr bwMode="auto">
          <a:xfrm>
            <a:off x="5707063" y="5311775"/>
            <a:ext cx="620712"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16" name="Freeform 96"/>
          <p:cNvSpPr>
            <a:spLocks/>
          </p:cNvSpPr>
          <p:nvPr/>
        </p:nvSpPr>
        <p:spPr bwMode="auto">
          <a:xfrm>
            <a:off x="6080125" y="5311775"/>
            <a:ext cx="620713"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286817" name="Freeform 97"/>
          <p:cNvSpPr>
            <a:spLocks/>
          </p:cNvSpPr>
          <p:nvPr/>
        </p:nvSpPr>
        <p:spPr bwMode="auto">
          <a:xfrm>
            <a:off x="6080125" y="5311775"/>
            <a:ext cx="620713"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18" name="Freeform 98"/>
          <p:cNvSpPr>
            <a:spLocks/>
          </p:cNvSpPr>
          <p:nvPr/>
        </p:nvSpPr>
        <p:spPr bwMode="auto">
          <a:xfrm>
            <a:off x="6453188" y="5311775"/>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286819" name="Freeform 99"/>
          <p:cNvSpPr>
            <a:spLocks/>
          </p:cNvSpPr>
          <p:nvPr/>
        </p:nvSpPr>
        <p:spPr bwMode="auto">
          <a:xfrm>
            <a:off x="6453188" y="5311775"/>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20" name="Freeform 100"/>
          <p:cNvSpPr>
            <a:spLocks/>
          </p:cNvSpPr>
          <p:nvPr/>
        </p:nvSpPr>
        <p:spPr bwMode="auto">
          <a:xfrm>
            <a:off x="5084763" y="548957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821" name="Freeform 101"/>
          <p:cNvSpPr>
            <a:spLocks/>
          </p:cNvSpPr>
          <p:nvPr/>
        </p:nvSpPr>
        <p:spPr bwMode="auto">
          <a:xfrm>
            <a:off x="5084763" y="548957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22" name="Freeform 102"/>
          <p:cNvSpPr>
            <a:spLocks/>
          </p:cNvSpPr>
          <p:nvPr/>
        </p:nvSpPr>
        <p:spPr bwMode="auto">
          <a:xfrm>
            <a:off x="5457825" y="548957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823" name="Freeform 103"/>
          <p:cNvSpPr>
            <a:spLocks/>
          </p:cNvSpPr>
          <p:nvPr/>
        </p:nvSpPr>
        <p:spPr bwMode="auto">
          <a:xfrm>
            <a:off x="5457825" y="548957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24" name="Freeform 104"/>
          <p:cNvSpPr>
            <a:spLocks/>
          </p:cNvSpPr>
          <p:nvPr/>
        </p:nvSpPr>
        <p:spPr bwMode="auto">
          <a:xfrm>
            <a:off x="5830888" y="548957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825" name="Freeform 105"/>
          <p:cNvSpPr>
            <a:spLocks/>
          </p:cNvSpPr>
          <p:nvPr/>
        </p:nvSpPr>
        <p:spPr bwMode="auto">
          <a:xfrm>
            <a:off x="5830888" y="548957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26" name="Freeform 106"/>
          <p:cNvSpPr>
            <a:spLocks/>
          </p:cNvSpPr>
          <p:nvPr/>
        </p:nvSpPr>
        <p:spPr bwMode="auto">
          <a:xfrm>
            <a:off x="6203950" y="548957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827" name="Freeform 107"/>
          <p:cNvSpPr>
            <a:spLocks/>
          </p:cNvSpPr>
          <p:nvPr/>
        </p:nvSpPr>
        <p:spPr bwMode="auto">
          <a:xfrm>
            <a:off x="6203950" y="548957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28" name="Freeform 108"/>
          <p:cNvSpPr>
            <a:spLocks/>
          </p:cNvSpPr>
          <p:nvPr/>
        </p:nvSpPr>
        <p:spPr bwMode="auto">
          <a:xfrm>
            <a:off x="6016625" y="3629025"/>
            <a:ext cx="623888"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FFCC00"/>
          </a:solidFill>
          <a:ln w="9525">
            <a:noFill/>
            <a:round/>
            <a:headEnd/>
            <a:tailEnd/>
          </a:ln>
        </p:spPr>
        <p:txBody>
          <a:bodyPr/>
          <a:lstStyle/>
          <a:p>
            <a:endParaRPr lang="en-US"/>
          </a:p>
        </p:txBody>
      </p:sp>
      <p:sp>
        <p:nvSpPr>
          <p:cNvPr id="286829" name="Freeform 109"/>
          <p:cNvSpPr>
            <a:spLocks/>
          </p:cNvSpPr>
          <p:nvPr/>
        </p:nvSpPr>
        <p:spPr bwMode="auto">
          <a:xfrm>
            <a:off x="6016625" y="3629025"/>
            <a:ext cx="623888"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286830" name="Freeform 110"/>
          <p:cNvSpPr>
            <a:spLocks/>
          </p:cNvSpPr>
          <p:nvPr/>
        </p:nvSpPr>
        <p:spPr bwMode="auto">
          <a:xfrm>
            <a:off x="6389688" y="36290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FFCC00"/>
          </a:solidFill>
          <a:ln w="9525">
            <a:noFill/>
            <a:round/>
            <a:headEnd/>
            <a:tailEnd/>
          </a:ln>
        </p:spPr>
        <p:txBody>
          <a:bodyPr/>
          <a:lstStyle/>
          <a:p>
            <a:endParaRPr lang="en-US"/>
          </a:p>
        </p:txBody>
      </p:sp>
      <p:sp>
        <p:nvSpPr>
          <p:cNvPr id="286831" name="Freeform 111"/>
          <p:cNvSpPr>
            <a:spLocks/>
          </p:cNvSpPr>
          <p:nvPr/>
        </p:nvSpPr>
        <p:spPr bwMode="auto">
          <a:xfrm>
            <a:off x="6389688" y="36290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286832" name="Freeform 112"/>
          <p:cNvSpPr>
            <a:spLocks/>
          </p:cNvSpPr>
          <p:nvPr/>
        </p:nvSpPr>
        <p:spPr bwMode="auto">
          <a:xfrm>
            <a:off x="6762750" y="36290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833" name="Freeform 113"/>
          <p:cNvSpPr>
            <a:spLocks/>
          </p:cNvSpPr>
          <p:nvPr/>
        </p:nvSpPr>
        <p:spPr bwMode="auto">
          <a:xfrm>
            <a:off x="6762750" y="36290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286834" name="Freeform 114"/>
          <p:cNvSpPr>
            <a:spLocks/>
          </p:cNvSpPr>
          <p:nvPr/>
        </p:nvSpPr>
        <p:spPr bwMode="auto">
          <a:xfrm>
            <a:off x="7135813" y="36290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FFCC00"/>
          </a:solidFill>
          <a:ln w="9525">
            <a:noFill/>
            <a:round/>
            <a:headEnd/>
            <a:tailEnd/>
          </a:ln>
        </p:spPr>
        <p:txBody>
          <a:bodyPr/>
          <a:lstStyle/>
          <a:p>
            <a:endParaRPr lang="en-US"/>
          </a:p>
        </p:txBody>
      </p:sp>
      <p:sp>
        <p:nvSpPr>
          <p:cNvPr id="286835" name="Freeform 115"/>
          <p:cNvSpPr>
            <a:spLocks/>
          </p:cNvSpPr>
          <p:nvPr/>
        </p:nvSpPr>
        <p:spPr bwMode="auto">
          <a:xfrm>
            <a:off x="7135813" y="36290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286836" name="Freeform 116"/>
          <p:cNvSpPr>
            <a:spLocks/>
          </p:cNvSpPr>
          <p:nvPr/>
        </p:nvSpPr>
        <p:spPr bwMode="auto">
          <a:xfrm>
            <a:off x="5770563" y="3806825"/>
            <a:ext cx="619125" cy="177800"/>
          </a:xfrm>
          <a:custGeom>
            <a:avLst/>
            <a:gdLst/>
            <a:ahLst/>
            <a:cxnLst>
              <a:cxn ang="0">
                <a:pos x="0" y="112"/>
              </a:cxn>
              <a:cxn ang="0">
                <a:pos x="94" y="0"/>
              </a:cxn>
              <a:cxn ang="0">
                <a:pos x="236" y="0"/>
              </a:cxn>
              <a:cxn ang="0">
                <a:pos x="141" y="112"/>
              </a:cxn>
              <a:cxn ang="0">
                <a:pos x="0" y="112"/>
              </a:cxn>
            </a:cxnLst>
            <a:rect l="0" t="0" r="r" b="b"/>
            <a:pathLst>
              <a:path w="236" h="112">
                <a:moveTo>
                  <a:pt x="0" y="112"/>
                </a:moveTo>
                <a:lnTo>
                  <a:pt x="94" y="0"/>
                </a:lnTo>
                <a:lnTo>
                  <a:pt x="236" y="0"/>
                </a:lnTo>
                <a:lnTo>
                  <a:pt x="141" y="112"/>
                </a:lnTo>
                <a:lnTo>
                  <a:pt x="0" y="112"/>
                </a:lnTo>
                <a:close/>
              </a:path>
            </a:pathLst>
          </a:custGeom>
          <a:solidFill>
            <a:srgbClr val="FFCC00"/>
          </a:solidFill>
          <a:ln w="9525">
            <a:noFill/>
            <a:round/>
            <a:headEnd/>
            <a:tailEnd/>
          </a:ln>
        </p:spPr>
        <p:txBody>
          <a:bodyPr/>
          <a:lstStyle/>
          <a:p>
            <a:endParaRPr lang="en-US"/>
          </a:p>
        </p:txBody>
      </p:sp>
      <p:sp>
        <p:nvSpPr>
          <p:cNvPr id="286837" name="Freeform 117"/>
          <p:cNvSpPr>
            <a:spLocks/>
          </p:cNvSpPr>
          <p:nvPr/>
        </p:nvSpPr>
        <p:spPr bwMode="auto">
          <a:xfrm>
            <a:off x="5770563" y="3806825"/>
            <a:ext cx="619125" cy="177800"/>
          </a:xfrm>
          <a:custGeom>
            <a:avLst/>
            <a:gdLst/>
            <a:ahLst/>
            <a:cxnLst>
              <a:cxn ang="0">
                <a:pos x="0" y="112"/>
              </a:cxn>
              <a:cxn ang="0">
                <a:pos x="94" y="0"/>
              </a:cxn>
              <a:cxn ang="0">
                <a:pos x="236" y="0"/>
              </a:cxn>
              <a:cxn ang="0">
                <a:pos x="141" y="112"/>
              </a:cxn>
              <a:cxn ang="0">
                <a:pos x="0" y="112"/>
              </a:cxn>
            </a:cxnLst>
            <a:rect l="0" t="0" r="r" b="b"/>
            <a:pathLst>
              <a:path w="236" h="112">
                <a:moveTo>
                  <a:pt x="0" y="112"/>
                </a:moveTo>
                <a:lnTo>
                  <a:pt x="94" y="0"/>
                </a:lnTo>
                <a:lnTo>
                  <a:pt x="236" y="0"/>
                </a:lnTo>
                <a:lnTo>
                  <a:pt x="141" y="112"/>
                </a:lnTo>
                <a:lnTo>
                  <a:pt x="0" y="112"/>
                </a:lnTo>
                <a:close/>
              </a:path>
            </a:pathLst>
          </a:custGeom>
          <a:noFill/>
          <a:ln w="1588" cap="rnd">
            <a:solidFill>
              <a:srgbClr val="000000"/>
            </a:solidFill>
            <a:prstDash val="solid"/>
            <a:round/>
            <a:headEnd/>
            <a:tailEnd/>
          </a:ln>
        </p:spPr>
        <p:txBody>
          <a:bodyPr/>
          <a:lstStyle/>
          <a:p>
            <a:endParaRPr lang="en-US"/>
          </a:p>
        </p:txBody>
      </p:sp>
      <p:sp>
        <p:nvSpPr>
          <p:cNvPr id="286838" name="Freeform 118"/>
          <p:cNvSpPr>
            <a:spLocks/>
          </p:cNvSpPr>
          <p:nvPr/>
        </p:nvSpPr>
        <p:spPr bwMode="auto">
          <a:xfrm>
            <a:off x="6140450" y="38068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FFCC00"/>
          </a:solidFill>
          <a:ln w="9525">
            <a:noFill/>
            <a:round/>
            <a:headEnd/>
            <a:tailEnd/>
          </a:ln>
        </p:spPr>
        <p:txBody>
          <a:bodyPr/>
          <a:lstStyle/>
          <a:p>
            <a:endParaRPr lang="en-US"/>
          </a:p>
        </p:txBody>
      </p:sp>
      <p:sp>
        <p:nvSpPr>
          <p:cNvPr id="286839" name="Freeform 119"/>
          <p:cNvSpPr>
            <a:spLocks/>
          </p:cNvSpPr>
          <p:nvPr/>
        </p:nvSpPr>
        <p:spPr bwMode="auto">
          <a:xfrm>
            <a:off x="6140450" y="38068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286840" name="Freeform 120"/>
          <p:cNvSpPr>
            <a:spLocks/>
          </p:cNvSpPr>
          <p:nvPr/>
        </p:nvSpPr>
        <p:spPr bwMode="auto">
          <a:xfrm>
            <a:off x="6513513" y="38068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841" name="Freeform 121"/>
          <p:cNvSpPr>
            <a:spLocks/>
          </p:cNvSpPr>
          <p:nvPr/>
        </p:nvSpPr>
        <p:spPr bwMode="auto">
          <a:xfrm>
            <a:off x="6513513" y="38068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286842" name="Freeform 122"/>
          <p:cNvSpPr>
            <a:spLocks/>
          </p:cNvSpPr>
          <p:nvPr/>
        </p:nvSpPr>
        <p:spPr bwMode="auto">
          <a:xfrm>
            <a:off x="6886575" y="38068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843" name="Freeform 123"/>
          <p:cNvSpPr>
            <a:spLocks/>
          </p:cNvSpPr>
          <p:nvPr/>
        </p:nvSpPr>
        <p:spPr bwMode="auto">
          <a:xfrm>
            <a:off x="6886575" y="3806825"/>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286844" name="Freeform 124"/>
          <p:cNvSpPr>
            <a:spLocks/>
          </p:cNvSpPr>
          <p:nvPr/>
        </p:nvSpPr>
        <p:spPr bwMode="auto">
          <a:xfrm>
            <a:off x="5521325" y="3984625"/>
            <a:ext cx="619125" cy="176213"/>
          </a:xfrm>
          <a:custGeom>
            <a:avLst/>
            <a:gdLst/>
            <a:ahLst/>
            <a:cxnLst>
              <a:cxn ang="0">
                <a:pos x="0" y="111"/>
              </a:cxn>
              <a:cxn ang="0">
                <a:pos x="95" y="0"/>
              </a:cxn>
              <a:cxn ang="0">
                <a:pos x="236" y="0"/>
              </a:cxn>
              <a:cxn ang="0">
                <a:pos x="142" y="111"/>
              </a:cxn>
              <a:cxn ang="0">
                <a:pos x="0" y="111"/>
              </a:cxn>
            </a:cxnLst>
            <a:rect l="0" t="0" r="r" b="b"/>
            <a:pathLst>
              <a:path w="236" h="111">
                <a:moveTo>
                  <a:pt x="0" y="111"/>
                </a:moveTo>
                <a:lnTo>
                  <a:pt x="95" y="0"/>
                </a:lnTo>
                <a:lnTo>
                  <a:pt x="236" y="0"/>
                </a:lnTo>
                <a:lnTo>
                  <a:pt x="142" y="111"/>
                </a:lnTo>
                <a:lnTo>
                  <a:pt x="0" y="111"/>
                </a:lnTo>
                <a:close/>
              </a:path>
            </a:pathLst>
          </a:custGeom>
          <a:solidFill>
            <a:srgbClr val="CC0000"/>
          </a:solidFill>
          <a:ln w="9525">
            <a:noFill/>
            <a:round/>
            <a:headEnd/>
            <a:tailEnd/>
          </a:ln>
        </p:spPr>
        <p:txBody>
          <a:bodyPr/>
          <a:lstStyle/>
          <a:p>
            <a:endParaRPr lang="en-US"/>
          </a:p>
        </p:txBody>
      </p:sp>
      <p:sp>
        <p:nvSpPr>
          <p:cNvPr id="286845" name="Freeform 125"/>
          <p:cNvSpPr>
            <a:spLocks/>
          </p:cNvSpPr>
          <p:nvPr/>
        </p:nvSpPr>
        <p:spPr bwMode="auto">
          <a:xfrm>
            <a:off x="5521325" y="3984625"/>
            <a:ext cx="619125" cy="176213"/>
          </a:xfrm>
          <a:custGeom>
            <a:avLst/>
            <a:gdLst/>
            <a:ahLst/>
            <a:cxnLst>
              <a:cxn ang="0">
                <a:pos x="0" y="111"/>
              </a:cxn>
              <a:cxn ang="0">
                <a:pos x="95" y="0"/>
              </a:cxn>
              <a:cxn ang="0">
                <a:pos x="236" y="0"/>
              </a:cxn>
              <a:cxn ang="0">
                <a:pos x="142" y="111"/>
              </a:cxn>
              <a:cxn ang="0">
                <a:pos x="0" y="111"/>
              </a:cxn>
            </a:cxnLst>
            <a:rect l="0" t="0" r="r" b="b"/>
            <a:pathLst>
              <a:path w="236" h="111">
                <a:moveTo>
                  <a:pt x="0" y="111"/>
                </a:moveTo>
                <a:lnTo>
                  <a:pt x="95" y="0"/>
                </a:lnTo>
                <a:lnTo>
                  <a:pt x="236"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46" name="Freeform 126"/>
          <p:cNvSpPr>
            <a:spLocks/>
          </p:cNvSpPr>
          <p:nvPr/>
        </p:nvSpPr>
        <p:spPr bwMode="auto">
          <a:xfrm>
            <a:off x="5894388" y="3984625"/>
            <a:ext cx="619125" cy="176213"/>
          </a:xfrm>
          <a:custGeom>
            <a:avLst/>
            <a:gdLst/>
            <a:ahLst/>
            <a:cxnLst>
              <a:cxn ang="0">
                <a:pos x="0" y="111"/>
              </a:cxn>
              <a:cxn ang="0">
                <a:pos x="94" y="0"/>
              </a:cxn>
              <a:cxn ang="0">
                <a:pos x="236" y="0"/>
              </a:cxn>
              <a:cxn ang="0">
                <a:pos x="142" y="111"/>
              </a:cxn>
              <a:cxn ang="0">
                <a:pos x="0" y="111"/>
              </a:cxn>
            </a:cxnLst>
            <a:rect l="0" t="0" r="r" b="b"/>
            <a:pathLst>
              <a:path w="236" h="111">
                <a:moveTo>
                  <a:pt x="0" y="111"/>
                </a:moveTo>
                <a:lnTo>
                  <a:pt x="94" y="0"/>
                </a:lnTo>
                <a:lnTo>
                  <a:pt x="236" y="0"/>
                </a:lnTo>
                <a:lnTo>
                  <a:pt x="142" y="111"/>
                </a:lnTo>
                <a:lnTo>
                  <a:pt x="0" y="111"/>
                </a:lnTo>
                <a:close/>
              </a:path>
            </a:pathLst>
          </a:custGeom>
          <a:solidFill>
            <a:srgbClr val="CC0000"/>
          </a:solidFill>
          <a:ln w="9525">
            <a:noFill/>
            <a:round/>
            <a:headEnd/>
            <a:tailEnd/>
          </a:ln>
        </p:spPr>
        <p:txBody>
          <a:bodyPr/>
          <a:lstStyle/>
          <a:p>
            <a:endParaRPr lang="en-US"/>
          </a:p>
        </p:txBody>
      </p:sp>
      <p:sp>
        <p:nvSpPr>
          <p:cNvPr id="286847" name="Freeform 127"/>
          <p:cNvSpPr>
            <a:spLocks/>
          </p:cNvSpPr>
          <p:nvPr/>
        </p:nvSpPr>
        <p:spPr bwMode="auto">
          <a:xfrm>
            <a:off x="5894388" y="3984625"/>
            <a:ext cx="619125" cy="176213"/>
          </a:xfrm>
          <a:custGeom>
            <a:avLst/>
            <a:gdLst/>
            <a:ahLst/>
            <a:cxnLst>
              <a:cxn ang="0">
                <a:pos x="0" y="111"/>
              </a:cxn>
              <a:cxn ang="0">
                <a:pos x="94" y="0"/>
              </a:cxn>
              <a:cxn ang="0">
                <a:pos x="236" y="0"/>
              </a:cxn>
              <a:cxn ang="0">
                <a:pos x="142" y="111"/>
              </a:cxn>
              <a:cxn ang="0">
                <a:pos x="0" y="111"/>
              </a:cxn>
            </a:cxnLst>
            <a:rect l="0" t="0" r="r" b="b"/>
            <a:pathLst>
              <a:path w="236" h="111">
                <a:moveTo>
                  <a:pt x="0" y="111"/>
                </a:moveTo>
                <a:lnTo>
                  <a:pt x="94" y="0"/>
                </a:lnTo>
                <a:lnTo>
                  <a:pt x="236" y="0"/>
                </a:lnTo>
                <a:lnTo>
                  <a:pt x="142" y="111"/>
                </a:lnTo>
                <a:lnTo>
                  <a:pt x="0" y="111"/>
                </a:lnTo>
                <a:close/>
              </a:path>
            </a:pathLst>
          </a:custGeom>
          <a:noFill/>
          <a:ln w="1588" cap="rnd">
            <a:solidFill>
              <a:srgbClr val="000000"/>
            </a:solidFill>
            <a:prstDash val="solid"/>
            <a:round/>
            <a:headEnd/>
            <a:tailEnd/>
          </a:ln>
        </p:spPr>
        <p:txBody>
          <a:bodyPr/>
          <a:lstStyle/>
          <a:p>
            <a:endParaRPr lang="en-US"/>
          </a:p>
        </p:txBody>
      </p:sp>
      <p:sp>
        <p:nvSpPr>
          <p:cNvPr id="286848" name="Freeform 128"/>
          <p:cNvSpPr>
            <a:spLocks/>
          </p:cNvSpPr>
          <p:nvPr/>
        </p:nvSpPr>
        <p:spPr bwMode="auto">
          <a:xfrm>
            <a:off x="5272088" y="416083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849" name="Freeform 129"/>
          <p:cNvSpPr>
            <a:spLocks/>
          </p:cNvSpPr>
          <p:nvPr/>
        </p:nvSpPr>
        <p:spPr bwMode="auto">
          <a:xfrm>
            <a:off x="5272088" y="416083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50" name="Freeform 130"/>
          <p:cNvSpPr>
            <a:spLocks/>
          </p:cNvSpPr>
          <p:nvPr/>
        </p:nvSpPr>
        <p:spPr bwMode="auto">
          <a:xfrm>
            <a:off x="5645150" y="416083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286851" name="Freeform 131"/>
          <p:cNvSpPr>
            <a:spLocks/>
          </p:cNvSpPr>
          <p:nvPr/>
        </p:nvSpPr>
        <p:spPr bwMode="auto">
          <a:xfrm>
            <a:off x="5645150" y="416083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286852" name="Freeform 132"/>
          <p:cNvSpPr>
            <a:spLocks/>
          </p:cNvSpPr>
          <p:nvPr/>
        </p:nvSpPr>
        <p:spPr bwMode="auto">
          <a:xfrm>
            <a:off x="6389688" y="416083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FFFFFF"/>
            </a:solidFill>
            <a:prstDash val="solid"/>
            <a:round/>
            <a:headEnd/>
            <a:tailEnd/>
          </a:ln>
        </p:spPr>
        <p:txBody>
          <a:bodyPr/>
          <a:lstStyle/>
          <a:p>
            <a:endParaRPr lang="en-US"/>
          </a:p>
        </p:txBody>
      </p:sp>
      <p:sp>
        <p:nvSpPr>
          <p:cNvPr id="286853" name="Freeform 133"/>
          <p:cNvSpPr>
            <a:spLocks/>
          </p:cNvSpPr>
          <p:nvPr/>
        </p:nvSpPr>
        <p:spPr bwMode="auto">
          <a:xfrm>
            <a:off x="6140450" y="28336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FFCC00"/>
          </a:solidFill>
          <a:ln w="9525">
            <a:noFill/>
            <a:round/>
            <a:headEnd/>
            <a:tailEnd/>
          </a:ln>
        </p:spPr>
        <p:txBody>
          <a:bodyPr/>
          <a:lstStyle/>
          <a:p>
            <a:endParaRPr lang="en-US"/>
          </a:p>
        </p:txBody>
      </p:sp>
      <p:sp>
        <p:nvSpPr>
          <p:cNvPr id="286854" name="Freeform 134"/>
          <p:cNvSpPr>
            <a:spLocks/>
          </p:cNvSpPr>
          <p:nvPr/>
        </p:nvSpPr>
        <p:spPr bwMode="auto">
          <a:xfrm>
            <a:off x="6140450" y="28336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noFill/>
          <a:ln w="1588" cap="rnd">
            <a:solidFill>
              <a:srgbClr val="000000"/>
            </a:solidFill>
            <a:prstDash val="solid"/>
            <a:round/>
            <a:headEnd/>
            <a:tailEnd/>
          </a:ln>
        </p:spPr>
        <p:txBody>
          <a:bodyPr/>
          <a:lstStyle/>
          <a:p>
            <a:endParaRPr lang="en-US"/>
          </a:p>
        </p:txBody>
      </p:sp>
      <p:sp>
        <p:nvSpPr>
          <p:cNvPr id="286855" name="Freeform 135"/>
          <p:cNvSpPr>
            <a:spLocks/>
          </p:cNvSpPr>
          <p:nvPr/>
        </p:nvSpPr>
        <p:spPr bwMode="auto">
          <a:xfrm>
            <a:off x="6513513" y="28336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FFCC00"/>
          </a:solidFill>
          <a:ln w="9525">
            <a:noFill/>
            <a:round/>
            <a:headEnd/>
            <a:tailEnd/>
          </a:ln>
        </p:spPr>
        <p:txBody>
          <a:bodyPr/>
          <a:lstStyle/>
          <a:p>
            <a:endParaRPr lang="en-US"/>
          </a:p>
        </p:txBody>
      </p:sp>
      <p:sp>
        <p:nvSpPr>
          <p:cNvPr id="286856" name="Freeform 136"/>
          <p:cNvSpPr>
            <a:spLocks/>
          </p:cNvSpPr>
          <p:nvPr/>
        </p:nvSpPr>
        <p:spPr bwMode="auto">
          <a:xfrm>
            <a:off x="6513513" y="28336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noFill/>
          <a:ln w="1588" cap="rnd">
            <a:solidFill>
              <a:srgbClr val="000000"/>
            </a:solidFill>
            <a:prstDash val="solid"/>
            <a:round/>
            <a:headEnd/>
            <a:tailEnd/>
          </a:ln>
        </p:spPr>
        <p:txBody>
          <a:bodyPr/>
          <a:lstStyle/>
          <a:p>
            <a:endParaRPr lang="en-US"/>
          </a:p>
        </p:txBody>
      </p:sp>
      <p:sp>
        <p:nvSpPr>
          <p:cNvPr id="286857" name="Freeform 137"/>
          <p:cNvSpPr>
            <a:spLocks/>
          </p:cNvSpPr>
          <p:nvPr/>
        </p:nvSpPr>
        <p:spPr bwMode="auto">
          <a:xfrm>
            <a:off x="5894388" y="3009900"/>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FFCC00"/>
          </a:solidFill>
          <a:ln w="9525">
            <a:noFill/>
            <a:round/>
            <a:headEnd/>
            <a:tailEnd/>
          </a:ln>
        </p:spPr>
        <p:txBody>
          <a:bodyPr/>
          <a:lstStyle/>
          <a:p>
            <a:endParaRPr lang="en-US"/>
          </a:p>
        </p:txBody>
      </p:sp>
      <p:sp>
        <p:nvSpPr>
          <p:cNvPr id="286858" name="Freeform 138"/>
          <p:cNvSpPr>
            <a:spLocks/>
          </p:cNvSpPr>
          <p:nvPr/>
        </p:nvSpPr>
        <p:spPr bwMode="auto">
          <a:xfrm>
            <a:off x="5894388" y="3009900"/>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286859" name="Freeform 139"/>
          <p:cNvSpPr>
            <a:spLocks/>
          </p:cNvSpPr>
          <p:nvPr/>
        </p:nvSpPr>
        <p:spPr bwMode="auto">
          <a:xfrm>
            <a:off x="6267450" y="3009900"/>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286860" name="Freeform 140"/>
          <p:cNvSpPr>
            <a:spLocks/>
          </p:cNvSpPr>
          <p:nvPr/>
        </p:nvSpPr>
        <p:spPr bwMode="auto">
          <a:xfrm>
            <a:off x="6267450" y="3009900"/>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286863" name="Freeform 143"/>
          <p:cNvSpPr>
            <a:spLocks noEditPoints="1"/>
          </p:cNvSpPr>
          <p:nvPr/>
        </p:nvSpPr>
        <p:spPr bwMode="auto">
          <a:xfrm>
            <a:off x="4092575" y="1998663"/>
            <a:ext cx="2365375" cy="4375150"/>
          </a:xfrm>
          <a:custGeom>
            <a:avLst/>
            <a:gdLst/>
            <a:ahLst/>
            <a:cxnLst>
              <a:cxn ang="0">
                <a:pos x="4289" y="4"/>
              </a:cxn>
              <a:cxn ang="0">
                <a:pos x="4105" y="256"/>
              </a:cxn>
              <a:cxn ang="0">
                <a:pos x="4067" y="318"/>
              </a:cxn>
              <a:cxn ang="0">
                <a:pos x="4066" y="307"/>
              </a:cxn>
              <a:cxn ang="0">
                <a:pos x="3869" y="549"/>
              </a:cxn>
              <a:cxn ang="0">
                <a:pos x="3765" y="711"/>
              </a:cxn>
              <a:cxn ang="0">
                <a:pos x="3833" y="622"/>
              </a:cxn>
              <a:cxn ang="0">
                <a:pos x="3703" y="765"/>
              </a:cxn>
              <a:cxn ang="0">
                <a:pos x="3519" y="1017"/>
              </a:cxn>
              <a:cxn ang="0">
                <a:pos x="3482" y="1079"/>
              </a:cxn>
              <a:cxn ang="0">
                <a:pos x="3480" y="1068"/>
              </a:cxn>
              <a:cxn ang="0">
                <a:pos x="3283" y="1310"/>
              </a:cxn>
              <a:cxn ang="0">
                <a:pos x="3179" y="1472"/>
              </a:cxn>
              <a:cxn ang="0">
                <a:pos x="3247" y="1383"/>
              </a:cxn>
              <a:cxn ang="0">
                <a:pos x="3117" y="1525"/>
              </a:cxn>
              <a:cxn ang="0">
                <a:pos x="2933" y="1777"/>
              </a:cxn>
              <a:cxn ang="0">
                <a:pos x="2896" y="1839"/>
              </a:cxn>
              <a:cxn ang="0">
                <a:pos x="2894" y="1828"/>
              </a:cxn>
              <a:cxn ang="0">
                <a:pos x="2698" y="2070"/>
              </a:cxn>
              <a:cxn ang="0">
                <a:pos x="2593" y="2232"/>
              </a:cxn>
              <a:cxn ang="0">
                <a:pos x="2661" y="2144"/>
              </a:cxn>
              <a:cxn ang="0">
                <a:pos x="2532" y="2286"/>
              </a:cxn>
              <a:cxn ang="0">
                <a:pos x="2348" y="2538"/>
              </a:cxn>
              <a:cxn ang="0">
                <a:pos x="2310" y="2600"/>
              </a:cxn>
              <a:cxn ang="0">
                <a:pos x="2309" y="2589"/>
              </a:cxn>
              <a:cxn ang="0">
                <a:pos x="2112" y="2831"/>
              </a:cxn>
              <a:cxn ang="0">
                <a:pos x="2007" y="2993"/>
              </a:cxn>
              <a:cxn ang="0">
                <a:pos x="2076" y="2904"/>
              </a:cxn>
              <a:cxn ang="0">
                <a:pos x="1946" y="3047"/>
              </a:cxn>
              <a:cxn ang="0">
                <a:pos x="1762" y="3299"/>
              </a:cxn>
              <a:cxn ang="0">
                <a:pos x="1724" y="3361"/>
              </a:cxn>
              <a:cxn ang="0">
                <a:pos x="1723" y="3349"/>
              </a:cxn>
              <a:cxn ang="0">
                <a:pos x="1526" y="3592"/>
              </a:cxn>
              <a:cxn ang="0">
                <a:pos x="1422" y="3753"/>
              </a:cxn>
              <a:cxn ang="0">
                <a:pos x="1490" y="3665"/>
              </a:cxn>
              <a:cxn ang="0">
                <a:pos x="1360" y="3807"/>
              </a:cxn>
              <a:cxn ang="0">
                <a:pos x="1176" y="4059"/>
              </a:cxn>
              <a:cxn ang="0">
                <a:pos x="1139" y="4121"/>
              </a:cxn>
              <a:cxn ang="0">
                <a:pos x="1137" y="4110"/>
              </a:cxn>
              <a:cxn ang="0">
                <a:pos x="940" y="4352"/>
              </a:cxn>
              <a:cxn ang="0">
                <a:pos x="836" y="4514"/>
              </a:cxn>
              <a:cxn ang="0">
                <a:pos x="904" y="4425"/>
              </a:cxn>
              <a:cxn ang="0">
                <a:pos x="774" y="4568"/>
              </a:cxn>
              <a:cxn ang="0">
                <a:pos x="590" y="4820"/>
              </a:cxn>
              <a:cxn ang="0">
                <a:pos x="553" y="4882"/>
              </a:cxn>
              <a:cxn ang="0">
                <a:pos x="551" y="4870"/>
              </a:cxn>
              <a:cxn ang="0">
                <a:pos x="355" y="5113"/>
              </a:cxn>
              <a:cxn ang="0">
                <a:pos x="250" y="5275"/>
              </a:cxn>
              <a:cxn ang="0">
                <a:pos x="318" y="5186"/>
              </a:cxn>
              <a:cxn ang="0">
                <a:pos x="189" y="5328"/>
              </a:cxn>
              <a:cxn ang="0">
                <a:pos x="5" y="5580"/>
              </a:cxn>
            </a:cxnLst>
            <a:rect l="0" t="0" r="r" b="b"/>
            <a:pathLst>
              <a:path w="4304" h="5583">
                <a:moveTo>
                  <a:pt x="4302" y="14"/>
                </a:moveTo>
                <a:lnTo>
                  <a:pt x="4233" y="103"/>
                </a:lnTo>
                <a:cubicBezTo>
                  <a:pt x="4231" y="106"/>
                  <a:pt x="4226" y="107"/>
                  <a:pt x="4222" y="104"/>
                </a:cubicBezTo>
                <a:cubicBezTo>
                  <a:pt x="4219" y="101"/>
                  <a:pt x="4218" y="96"/>
                  <a:pt x="4221" y="93"/>
                </a:cubicBezTo>
                <a:lnTo>
                  <a:pt x="4289" y="4"/>
                </a:lnTo>
                <a:cubicBezTo>
                  <a:pt x="4292" y="1"/>
                  <a:pt x="4297" y="0"/>
                  <a:pt x="4300" y="3"/>
                </a:cubicBezTo>
                <a:cubicBezTo>
                  <a:pt x="4304" y="5"/>
                  <a:pt x="4304" y="10"/>
                  <a:pt x="4302" y="14"/>
                </a:cubicBezTo>
                <a:close/>
                <a:moveTo>
                  <a:pt x="4184" y="166"/>
                </a:moveTo>
                <a:lnTo>
                  <a:pt x="4116" y="255"/>
                </a:lnTo>
                <a:cubicBezTo>
                  <a:pt x="4113" y="258"/>
                  <a:pt x="4108" y="259"/>
                  <a:pt x="4105" y="256"/>
                </a:cubicBezTo>
                <a:cubicBezTo>
                  <a:pt x="4101" y="254"/>
                  <a:pt x="4101" y="249"/>
                  <a:pt x="4103" y="245"/>
                </a:cubicBezTo>
                <a:lnTo>
                  <a:pt x="4172" y="156"/>
                </a:lnTo>
                <a:cubicBezTo>
                  <a:pt x="4174" y="153"/>
                  <a:pt x="4179" y="152"/>
                  <a:pt x="4183" y="155"/>
                </a:cubicBezTo>
                <a:cubicBezTo>
                  <a:pt x="4186" y="158"/>
                  <a:pt x="4187" y="163"/>
                  <a:pt x="4184" y="166"/>
                </a:cubicBezTo>
                <a:close/>
                <a:moveTo>
                  <a:pt x="4067" y="318"/>
                </a:moveTo>
                <a:lnTo>
                  <a:pt x="3999" y="407"/>
                </a:lnTo>
                <a:cubicBezTo>
                  <a:pt x="3996" y="410"/>
                  <a:pt x="3991" y="411"/>
                  <a:pt x="3988" y="408"/>
                </a:cubicBezTo>
                <a:cubicBezTo>
                  <a:pt x="3984" y="406"/>
                  <a:pt x="3984" y="401"/>
                  <a:pt x="3986" y="397"/>
                </a:cubicBezTo>
                <a:lnTo>
                  <a:pt x="4055" y="308"/>
                </a:lnTo>
                <a:cubicBezTo>
                  <a:pt x="4057" y="305"/>
                  <a:pt x="4062" y="304"/>
                  <a:pt x="4066" y="307"/>
                </a:cubicBezTo>
                <a:cubicBezTo>
                  <a:pt x="4069" y="310"/>
                  <a:pt x="4070" y="315"/>
                  <a:pt x="4067" y="318"/>
                </a:cubicBezTo>
                <a:close/>
                <a:moveTo>
                  <a:pt x="3950" y="470"/>
                </a:moveTo>
                <a:lnTo>
                  <a:pt x="3882" y="559"/>
                </a:lnTo>
                <a:cubicBezTo>
                  <a:pt x="3879" y="563"/>
                  <a:pt x="3874" y="563"/>
                  <a:pt x="3871" y="560"/>
                </a:cubicBezTo>
                <a:cubicBezTo>
                  <a:pt x="3867" y="558"/>
                  <a:pt x="3866" y="553"/>
                  <a:pt x="3869" y="549"/>
                </a:cubicBezTo>
                <a:lnTo>
                  <a:pt x="3937" y="461"/>
                </a:lnTo>
                <a:cubicBezTo>
                  <a:pt x="3940" y="457"/>
                  <a:pt x="3945" y="456"/>
                  <a:pt x="3949" y="459"/>
                </a:cubicBezTo>
                <a:cubicBezTo>
                  <a:pt x="3952" y="462"/>
                  <a:pt x="3953" y="467"/>
                  <a:pt x="3950" y="470"/>
                </a:cubicBezTo>
                <a:close/>
                <a:moveTo>
                  <a:pt x="3833" y="622"/>
                </a:moveTo>
                <a:lnTo>
                  <a:pt x="3765" y="711"/>
                </a:lnTo>
                <a:cubicBezTo>
                  <a:pt x="3762" y="715"/>
                  <a:pt x="3757" y="715"/>
                  <a:pt x="3753" y="713"/>
                </a:cubicBezTo>
                <a:cubicBezTo>
                  <a:pt x="3750" y="710"/>
                  <a:pt x="3749" y="705"/>
                  <a:pt x="3752" y="701"/>
                </a:cubicBezTo>
                <a:lnTo>
                  <a:pt x="3820" y="613"/>
                </a:lnTo>
                <a:cubicBezTo>
                  <a:pt x="3823" y="609"/>
                  <a:pt x="3828" y="608"/>
                  <a:pt x="3832" y="611"/>
                </a:cubicBezTo>
                <a:cubicBezTo>
                  <a:pt x="3835" y="614"/>
                  <a:pt x="3836" y="619"/>
                  <a:pt x="3833" y="622"/>
                </a:cubicBezTo>
                <a:close/>
                <a:moveTo>
                  <a:pt x="3716" y="775"/>
                </a:moveTo>
                <a:lnTo>
                  <a:pt x="3647" y="863"/>
                </a:lnTo>
                <a:cubicBezTo>
                  <a:pt x="3645" y="867"/>
                  <a:pt x="3640" y="867"/>
                  <a:pt x="3636" y="865"/>
                </a:cubicBezTo>
                <a:cubicBezTo>
                  <a:pt x="3633" y="862"/>
                  <a:pt x="3632" y="857"/>
                  <a:pt x="3635" y="853"/>
                </a:cubicBezTo>
                <a:lnTo>
                  <a:pt x="3703" y="765"/>
                </a:lnTo>
                <a:cubicBezTo>
                  <a:pt x="3706" y="761"/>
                  <a:pt x="3711" y="761"/>
                  <a:pt x="3714" y="763"/>
                </a:cubicBezTo>
                <a:cubicBezTo>
                  <a:pt x="3718" y="766"/>
                  <a:pt x="3719" y="771"/>
                  <a:pt x="3716" y="775"/>
                </a:cubicBezTo>
                <a:close/>
                <a:moveTo>
                  <a:pt x="3599" y="927"/>
                </a:moveTo>
                <a:lnTo>
                  <a:pt x="3530" y="1015"/>
                </a:lnTo>
                <a:cubicBezTo>
                  <a:pt x="3528" y="1019"/>
                  <a:pt x="3523" y="1020"/>
                  <a:pt x="3519" y="1017"/>
                </a:cubicBezTo>
                <a:cubicBezTo>
                  <a:pt x="3516" y="1014"/>
                  <a:pt x="3515" y="1009"/>
                  <a:pt x="3518" y="1006"/>
                </a:cubicBezTo>
                <a:lnTo>
                  <a:pt x="3586" y="917"/>
                </a:lnTo>
                <a:cubicBezTo>
                  <a:pt x="3589" y="913"/>
                  <a:pt x="3594" y="913"/>
                  <a:pt x="3597" y="915"/>
                </a:cubicBezTo>
                <a:cubicBezTo>
                  <a:pt x="3601" y="918"/>
                  <a:pt x="3601" y="923"/>
                  <a:pt x="3599" y="927"/>
                </a:cubicBezTo>
                <a:close/>
                <a:moveTo>
                  <a:pt x="3482" y="1079"/>
                </a:moveTo>
                <a:lnTo>
                  <a:pt x="3413" y="1167"/>
                </a:lnTo>
                <a:cubicBezTo>
                  <a:pt x="3410" y="1171"/>
                  <a:pt x="3405" y="1172"/>
                  <a:pt x="3402" y="1169"/>
                </a:cubicBezTo>
                <a:cubicBezTo>
                  <a:pt x="3398" y="1166"/>
                  <a:pt x="3398" y="1161"/>
                  <a:pt x="3401" y="1158"/>
                </a:cubicBezTo>
                <a:lnTo>
                  <a:pt x="3469" y="1069"/>
                </a:lnTo>
                <a:cubicBezTo>
                  <a:pt x="3472" y="1065"/>
                  <a:pt x="3477" y="1065"/>
                  <a:pt x="3480" y="1068"/>
                </a:cubicBezTo>
                <a:cubicBezTo>
                  <a:pt x="3484" y="1070"/>
                  <a:pt x="3484" y="1075"/>
                  <a:pt x="3482" y="1079"/>
                </a:cubicBezTo>
                <a:close/>
                <a:moveTo>
                  <a:pt x="3364" y="1231"/>
                </a:moveTo>
                <a:lnTo>
                  <a:pt x="3296" y="1320"/>
                </a:lnTo>
                <a:cubicBezTo>
                  <a:pt x="3293" y="1323"/>
                  <a:pt x="3288" y="1324"/>
                  <a:pt x="3285" y="1321"/>
                </a:cubicBezTo>
                <a:cubicBezTo>
                  <a:pt x="3281" y="1318"/>
                  <a:pt x="3281" y="1313"/>
                  <a:pt x="3283" y="1310"/>
                </a:cubicBezTo>
                <a:lnTo>
                  <a:pt x="3352" y="1221"/>
                </a:lnTo>
                <a:cubicBezTo>
                  <a:pt x="3354" y="1218"/>
                  <a:pt x="3359" y="1217"/>
                  <a:pt x="3363" y="1220"/>
                </a:cubicBezTo>
                <a:cubicBezTo>
                  <a:pt x="3366" y="1222"/>
                  <a:pt x="3367" y="1227"/>
                  <a:pt x="3364" y="1231"/>
                </a:cubicBezTo>
                <a:close/>
                <a:moveTo>
                  <a:pt x="3247" y="1383"/>
                </a:moveTo>
                <a:lnTo>
                  <a:pt x="3179" y="1472"/>
                </a:lnTo>
                <a:cubicBezTo>
                  <a:pt x="3176" y="1475"/>
                  <a:pt x="3171" y="1476"/>
                  <a:pt x="3168" y="1473"/>
                </a:cubicBezTo>
                <a:cubicBezTo>
                  <a:pt x="3164" y="1470"/>
                  <a:pt x="3164" y="1465"/>
                  <a:pt x="3166" y="1462"/>
                </a:cubicBezTo>
                <a:lnTo>
                  <a:pt x="3235" y="1373"/>
                </a:lnTo>
                <a:cubicBezTo>
                  <a:pt x="3237" y="1370"/>
                  <a:pt x="3242" y="1369"/>
                  <a:pt x="3246" y="1372"/>
                </a:cubicBezTo>
                <a:cubicBezTo>
                  <a:pt x="3249" y="1374"/>
                  <a:pt x="3250" y="1379"/>
                  <a:pt x="3247" y="1383"/>
                </a:cubicBezTo>
                <a:close/>
                <a:moveTo>
                  <a:pt x="3130" y="1535"/>
                </a:moveTo>
                <a:lnTo>
                  <a:pt x="3062" y="1624"/>
                </a:lnTo>
                <a:cubicBezTo>
                  <a:pt x="3059" y="1627"/>
                  <a:pt x="3054" y="1628"/>
                  <a:pt x="3051" y="1625"/>
                </a:cubicBezTo>
                <a:cubicBezTo>
                  <a:pt x="3047" y="1623"/>
                  <a:pt x="3046" y="1618"/>
                  <a:pt x="3049" y="1614"/>
                </a:cubicBezTo>
                <a:lnTo>
                  <a:pt x="3117" y="1525"/>
                </a:lnTo>
                <a:cubicBezTo>
                  <a:pt x="3120" y="1522"/>
                  <a:pt x="3125" y="1521"/>
                  <a:pt x="3129" y="1524"/>
                </a:cubicBezTo>
                <a:cubicBezTo>
                  <a:pt x="3132" y="1527"/>
                  <a:pt x="3133" y="1532"/>
                  <a:pt x="3130" y="1535"/>
                </a:cubicBezTo>
                <a:close/>
                <a:moveTo>
                  <a:pt x="3013" y="1687"/>
                </a:moveTo>
                <a:lnTo>
                  <a:pt x="2945" y="1776"/>
                </a:lnTo>
                <a:cubicBezTo>
                  <a:pt x="2942" y="1779"/>
                  <a:pt x="2937" y="1780"/>
                  <a:pt x="2933" y="1777"/>
                </a:cubicBezTo>
                <a:cubicBezTo>
                  <a:pt x="2930" y="1775"/>
                  <a:pt x="2929" y="1770"/>
                  <a:pt x="2932" y="1766"/>
                </a:cubicBezTo>
                <a:lnTo>
                  <a:pt x="3000" y="1677"/>
                </a:lnTo>
                <a:cubicBezTo>
                  <a:pt x="3003" y="1674"/>
                  <a:pt x="3008" y="1673"/>
                  <a:pt x="3011" y="1676"/>
                </a:cubicBezTo>
                <a:cubicBezTo>
                  <a:pt x="3015" y="1679"/>
                  <a:pt x="3016" y="1684"/>
                  <a:pt x="3013" y="1687"/>
                </a:cubicBezTo>
                <a:close/>
                <a:moveTo>
                  <a:pt x="2896" y="1839"/>
                </a:moveTo>
                <a:lnTo>
                  <a:pt x="2827" y="1928"/>
                </a:lnTo>
                <a:cubicBezTo>
                  <a:pt x="2825" y="1932"/>
                  <a:pt x="2820" y="1932"/>
                  <a:pt x="2816" y="1930"/>
                </a:cubicBezTo>
                <a:cubicBezTo>
                  <a:pt x="2813" y="1927"/>
                  <a:pt x="2812" y="1922"/>
                  <a:pt x="2815" y="1918"/>
                </a:cubicBezTo>
                <a:lnTo>
                  <a:pt x="2883" y="1830"/>
                </a:lnTo>
                <a:cubicBezTo>
                  <a:pt x="2886" y="1826"/>
                  <a:pt x="2891" y="1825"/>
                  <a:pt x="2894" y="1828"/>
                </a:cubicBezTo>
                <a:cubicBezTo>
                  <a:pt x="2898" y="1831"/>
                  <a:pt x="2898" y="1836"/>
                  <a:pt x="2896" y="1839"/>
                </a:cubicBezTo>
                <a:close/>
                <a:moveTo>
                  <a:pt x="2779" y="1991"/>
                </a:moveTo>
                <a:lnTo>
                  <a:pt x="2710" y="2080"/>
                </a:lnTo>
                <a:cubicBezTo>
                  <a:pt x="2708" y="2084"/>
                  <a:pt x="2703" y="2084"/>
                  <a:pt x="2699" y="2082"/>
                </a:cubicBezTo>
                <a:cubicBezTo>
                  <a:pt x="2696" y="2079"/>
                  <a:pt x="2695" y="2074"/>
                  <a:pt x="2698" y="2070"/>
                </a:cubicBezTo>
                <a:lnTo>
                  <a:pt x="2766" y="1982"/>
                </a:lnTo>
                <a:cubicBezTo>
                  <a:pt x="2769" y="1978"/>
                  <a:pt x="2774" y="1978"/>
                  <a:pt x="2777" y="1980"/>
                </a:cubicBezTo>
                <a:cubicBezTo>
                  <a:pt x="2781" y="1983"/>
                  <a:pt x="2781" y="1988"/>
                  <a:pt x="2779" y="1991"/>
                </a:cubicBezTo>
                <a:close/>
                <a:moveTo>
                  <a:pt x="2661" y="2144"/>
                </a:moveTo>
                <a:lnTo>
                  <a:pt x="2593" y="2232"/>
                </a:lnTo>
                <a:cubicBezTo>
                  <a:pt x="2590" y="2236"/>
                  <a:pt x="2585" y="2236"/>
                  <a:pt x="2582" y="2234"/>
                </a:cubicBezTo>
                <a:cubicBezTo>
                  <a:pt x="2578" y="2231"/>
                  <a:pt x="2578" y="2226"/>
                  <a:pt x="2580" y="2223"/>
                </a:cubicBezTo>
                <a:lnTo>
                  <a:pt x="2649" y="2134"/>
                </a:lnTo>
                <a:cubicBezTo>
                  <a:pt x="2651" y="2130"/>
                  <a:pt x="2657" y="2130"/>
                  <a:pt x="2660" y="2132"/>
                </a:cubicBezTo>
                <a:cubicBezTo>
                  <a:pt x="2664" y="2135"/>
                  <a:pt x="2664" y="2140"/>
                  <a:pt x="2661" y="2144"/>
                </a:cubicBezTo>
                <a:close/>
                <a:moveTo>
                  <a:pt x="2544" y="2296"/>
                </a:moveTo>
                <a:lnTo>
                  <a:pt x="2476" y="2384"/>
                </a:lnTo>
                <a:cubicBezTo>
                  <a:pt x="2473" y="2388"/>
                  <a:pt x="2468" y="2389"/>
                  <a:pt x="2465" y="2386"/>
                </a:cubicBezTo>
                <a:cubicBezTo>
                  <a:pt x="2461" y="2383"/>
                  <a:pt x="2461" y="2378"/>
                  <a:pt x="2463" y="2375"/>
                </a:cubicBezTo>
                <a:lnTo>
                  <a:pt x="2532" y="2286"/>
                </a:lnTo>
                <a:cubicBezTo>
                  <a:pt x="2534" y="2282"/>
                  <a:pt x="2539" y="2282"/>
                  <a:pt x="2543" y="2284"/>
                </a:cubicBezTo>
                <a:cubicBezTo>
                  <a:pt x="2546" y="2287"/>
                  <a:pt x="2547" y="2292"/>
                  <a:pt x="2544" y="2296"/>
                </a:cubicBezTo>
                <a:close/>
                <a:moveTo>
                  <a:pt x="2427" y="2448"/>
                </a:moveTo>
                <a:lnTo>
                  <a:pt x="2359" y="2537"/>
                </a:lnTo>
                <a:cubicBezTo>
                  <a:pt x="2356" y="2540"/>
                  <a:pt x="2351" y="2541"/>
                  <a:pt x="2348" y="2538"/>
                </a:cubicBezTo>
                <a:cubicBezTo>
                  <a:pt x="2344" y="2535"/>
                  <a:pt x="2343" y="2530"/>
                  <a:pt x="2346" y="2527"/>
                </a:cubicBezTo>
                <a:lnTo>
                  <a:pt x="2415" y="2438"/>
                </a:lnTo>
                <a:cubicBezTo>
                  <a:pt x="2417" y="2435"/>
                  <a:pt x="2422" y="2434"/>
                  <a:pt x="2426" y="2437"/>
                </a:cubicBezTo>
                <a:cubicBezTo>
                  <a:pt x="2429" y="2439"/>
                  <a:pt x="2430" y="2444"/>
                  <a:pt x="2427" y="2448"/>
                </a:cubicBezTo>
                <a:close/>
                <a:moveTo>
                  <a:pt x="2310" y="2600"/>
                </a:moveTo>
                <a:lnTo>
                  <a:pt x="2242" y="2689"/>
                </a:lnTo>
                <a:cubicBezTo>
                  <a:pt x="2239" y="2692"/>
                  <a:pt x="2234" y="2693"/>
                  <a:pt x="2230" y="2690"/>
                </a:cubicBezTo>
                <a:cubicBezTo>
                  <a:pt x="2227" y="2687"/>
                  <a:pt x="2226" y="2682"/>
                  <a:pt x="2229" y="2679"/>
                </a:cubicBezTo>
                <a:lnTo>
                  <a:pt x="2297" y="2590"/>
                </a:lnTo>
                <a:cubicBezTo>
                  <a:pt x="2300" y="2587"/>
                  <a:pt x="2305" y="2586"/>
                  <a:pt x="2309" y="2589"/>
                </a:cubicBezTo>
                <a:cubicBezTo>
                  <a:pt x="2312" y="2591"/>
                  <a:pt x="2313" y="2596"/>
                  <a:pt x="2310" y="2600"/>
                </a:cubicBezTo>
                <a:close/>
                <a:moveTo>
                  <a:pt x="2193" y="2752"/>
                </a:moveTo>
                <a:lnTo>
                  <a:pt x="2125" y="2841"/>
                </a:lnTo>
                <a:cubicBezTo>
                  <a:pt x="2122" y="2844"/>
                  <a:pt x="2117" y="2845"/>
                  <a:pt x="2113" y="2842"/>
                </a:cubicBezTo>
                <a:cubicBezTo>
                  <a:pt x="2110" y="2840"/>
                  <a:pt x="2109" y="2835"/>
                  <a:pt x="2112" y="2831"/>
                </a:cubicBezTo>
                <a:lnTo>
                  <a:pt x="2180" y="2742"/>
                </a:lnTo>
                <a:cubicBezTo>
                  <a:pt x="2183" y="2739"/>
                  <a:pt x="2188" y="2738"/>
                  <a:pt x="2191" y="2741"/>
                </a:cubicBezTo>
                <a:cubicBezTo>
                  <a:pt x="2195" y="2744"/>
                  <a:pt x="2196" y="2749"/>
                  <a:pt x="2193" y="2752"/>
                </a:cubicBezTo>
                <a:close/>
                <a:moveTo>
                  <a:pt x="2076" y="2904"/>
                </a:moveTo>
                <a:lnTo>
                  <a:pt x="2007" y="2993"/>
                </a:lnTo>
                <a:cubicBezTo>
                  <a:pt x="2005" y="2996"/>
                  <a:pt x="2000" y="2997"/>
                  <a:pt x="1996" y="2994"/>
                </a:cubicBezTo>
                <a:cubicBezTo>
                  <a:pt x="1993" y="2992"/>
                  <a:pt x="1992" y="2987"/>
                  <a:pt x="1995" y="2983"/>
                </a:cubicBezTo>
                <a:lnTo>
                  <a:pt x="2063" y="2894"/>
                </a:lnTo>
                <a:cubicBezTo>
                  <a:pt x="2066" y="2891"/>
                  <a:pt x="2071" y="2890"/>
                  <a:pt x="2074" y="2893"/>
                </a:cubicBezTo>
                <a:cubicBezTo>
                  <a:pt x="2078" y="2896"/>
                  <a:pt x="2078" y="2901"/>
                  <a:pt x="2076" y="2904"/>
                </a:cubicBezTo>
                <a:close/>
                <a:moveTo>
                  <a:pt x="1959" y="3056"/>
                </a:moveTo>
                <a:lnTo>
                  <a:pt x="1890" y="3145"/>
                </a:lnTo>
                <a:cubicBezTo>
                  <a:pt x="1888" y="3149"/>
                  <a:pt x="1883" y="3149"/>
                  <a:pt x="1879" y="3146"/>
                </a:cubicBezTo>
                <a:cubicBezTo>
                  <a:pt x="1876" y="3144"/>
                  <a:pt x="1875" y="3139"/>
                  <a:pt x="1878" y="3135"/>
                </a:cubicBezTo>
                <a:lnTo>
                  <a:pt x="1946" y="3047"/>
                </a:lnTo>
                <a:cubicBezTo>
                  <a:pt x="1949" y="3043"/>
                  <a:pt x="1954" y="3042"/>
                  <a:pt x="1957" y="3045"/>
                </a:cubicBezTo>
                <a:cubicBezTo>
                  <a:pt x="1961" y="3048"/>
                  <a:pt x="1961" y="3053"/>
                  <a:pt x="1959" y="3056"/>
                </a:cubicBezTo>
                <a:close/>
                <a:moveTo>
                  <a:pt x="1841" y="3208"/>
                </a:moveTo>
                <a:lnTo>
                  <a:pt x="1773" y="3297"/>
                </a:lnTo>
                <a:cubicBezTo>
                  <a:pt x="1770" y="3301"/>
                  <a:pt x="1765" y="3301"/>
                  <a:pt x="1762" y="3299"/>
                </a:cubicBezTo>
                <a:cubicBezTo>
                  <a:pt x="1758" y="3296"/>
                  <a:pt x="1758" y="3291"/>
                  <a:pt x="1760" y="3287"/>
                </a:cubicBezTo>
                <a:lnTo>
                  <a:pt x="1829" y="3199"/>
                </a:lnTo>
                <a:cubicBezTo>
                  <a:pt x="1831" y="3195"/>
                  <a:pt x="1836" y="3194"/>
                  <a:pt x="1840" y="3197"/>
                </a:cubicBezTo>
                <a:cubicBezTo>
                  <a:pt x="1843" y="3200"/>
                  <a:pt x="1844" y="3205"/>
                  <a:pt x="1841" y="3208"/>
                </a:cubicBezTo>
                <a:close/>
                <a:moveTo>
                  <a:pt x="1724" y="3361"/>
                </a:moveTo>
                <a:lnTo>
                  <a:pt x="1656" y="3449"/>
                </a:lnTo>
                <a:cubicBezTo>
                  <a:pt x="1653" y="3453"/>
                  <a:pt x="1648" y="3453"/>
                  <a:pt x="1645" y="3451"/>
                </a:cubicBezTo>
                <a:cubicBezTo>
                  <a:pt x="1641" y="3448"/>
                  <a:pt x="1641" y="3443"/>
                  <a:pt x="1643" y="3439"/>
                </a:cubicBezTo>
                <a:lnTo>
                  <a:pt x="1712" y="3351"/>
                </a:lnTo>
                <a:cubicBezTo>
                  <a:pt x="1714" y="3347"/>
                  <a:pt x="1719" y="3347"/>
                  <a:pt x="1723" y="3349"/>
                </a:cubicBezTo>
                <a:cubicBezTo>
                  <a:pt x="1726" y="3352"/>
                  <a:pt x="1727" y="3357"/>
                  <a:pt x="1724" y="3361"/>
                </a:cubicBezTo>
                <a:close/>
                <a:moveTo>
                  <a:pt x="1607" y="3513"/>
                </a:moveTo>
                <a:lnTo>
                  <a:pt x="1539" y="3601"/>
                </a:lnTo>
                <a:cubicBezTo>
                  <a:pt x="1536" y="3605"/>
                  <a:pt x="1531" y="3606"/>
                  <a:pt x="1528" y="3603"/>
                </a:cubicBezTo>
                <a:cubicBezTo>
                  <a:pt x="1524" y="3600"/>
                  <a:pt x="1523" y="3595"/>
                  <a:pt x="1526" y="3592"/>
                </a:cubicBezTo>
                <a:lnTo>
                  <a:pt x="1594" y="3503"/>
                </a:lnTo>
                <a:cubicBezTo>
                  <a:pt x="1597" y="3499"/>
                  <a:pt x="1602" y="3499"/>
                  <a:pt x="1606" y="3501"/>
                </a:cubicBezTo>
                <a:cubicBezTo>
                  <a:pt x="1609" y="3504"/>
                  <a:pt x="1610" y="3509"/>
                  <a:pt x="1607" y="3513"/>
                </a:cubicBezTo>
                <a:close/>
                <a:moveTo>
                  <a:pt x="1490" y="3665"/>
                </a:moveTo>
                <a:lnTo>
                  <a:pt x="1422" y="3753"/>
                </a:lnTo>
                <a:cubicBezTo>
                  <a:pt x="1419" y="3757"/>
                  <a:pt x="1414" y="3758"/>
                  <a:pt x="1410" y="3755"/>
                </a:cubicBezTo>
                <a:cubicBezTo>
                  <a:pt x="1407" y="3752"/>
                  <a:pt x="1406" y="3747"/>
                  <a:pt x="1409" y="3744"/>
                </a:cubicBezTo>
                <a:lnTo>
                  <a:pt x="1477" y="3655"/>
                </a:lnTo>
                <a:cubicBezTo>
                  <a:pt x="1480" y="3651"/>
                  <a:pt x="1485" y="3651"/>
                  <a:pt x="1489" y="3654"/>
                </a:cubicBezTo>
                <a:cubicBezTo>
                  <a:pt x="1492" y="3656"/>
                  <a:pt x="1493" y="3661"/>
                  <a:pt x="1490" y="3665"/>
                </a:cubicBezTo>
                <a:close/>
                <a:moveTo>
                  <a:pt x="1373" y="3817"/>
                </a:moveTo>
                <a:lnTo>
                  <a:pt x="1304" y="3906"/>
                </a:lnTo>
                <a:cubicBezTo>
                  <a:pt x="1302" y="3909"/>
                  <a:pt x="1297" y="3910"/>
                  <a:pt x="1293" y="3907"/>
                </a:cubicBezTo>
                <a:cubicBezTo>
                  <a:pt x="1290" y="3904"/>
                  <a:pt x="1289" y="3899"/>
                  <a:pt x="1292" y="3896"/>
                </a:cubicBezTo>
                <a:lnTo>
                  <a:pt x="1360" y="3807"/>
                </a:lnTo>
                <a:cubicBezTo>
                  <a:pt x="1363" y="3804"/>
                  <a:pt x="1368" y="3803"/>
                  <a:pt x="1371" y="3806"/>
                </a:cubicBezTo>
                <a:cubicBezTo>
                  <a:pt x="1375" y="3808"/>
                  <a:pt x="1376" y="3813"/>
                  <a:pt x="1373" y="3817"/>
                </a:cubicBezTo>
                <a:close/>
                <a:moveTo>
                  <a:pt x="1256" y="3969"/>
                </a:moveTo>
                <a:lnTo>
                  <a:pt x="1187" y="4058"/>
                </a:lnTo>
                <a:cubicBezTo>
                  <a:pt x="1185" y="4061"/>
                  <a:pt x="1180" y="4062"/>
                  <a:pt x="1176" y="4059"/>
                </a:cubicBezTo>
                <a:cubicBezTo>
                  <a:pt x="1173" y="4056"/>
                  <a:pt x="1172" y="4051"/>
                  <a:pt x="1175" y="4048"/>
                </a:cubicBezTo>
                <a:lnTo>
                  <a:pt x="1243" y="3959"/>
                </a:lnTo>
                <a:cubicBezTo>
                  <a:pt x="1246" y="3956"/>
                  <a:pt x="1251" y="3955"/>
                  <a:pt x="1254" y="3958"/>
                </a:cubicBezTo>
                <a:cubicBezTo>
                  <a:pt x="1258" y="3960"/>
                  <a:pt x="1258" y="3965"/>
                  <a:pt x="1256" y="3969"/>
                </a:cubicBezTo>
                <a:close/>
                <a:moveTo>
                  <a:pt x="1139" y="4121"/>
                </a:moveTo>
                <a:lnTo>
                  <a:pt x="1070" y="4210"/>
                </a:lnTo>
                <a:cubicBezTo>
                  <a:pt x="1068" y="4213"/>
                  <a:pt x="1062" y="4214"/>
                  <a:pt x="1059" y="4211"/>
                </a:cubicBezTo>
                <a:cubicBezTo>
                  <a:pt x="1055" y="4209"/>
                  <a:pt x="1055" y="4204"/>
                  <a:pt x="1058" y="4200"/>
                </a:cubicBezTo>
                <a:lnTo>
                  <a:pt x="1126" y="4111"/>
                </a:lnTo>
                <a:cubicBezTo>
                  <a:pt x="1129" y="4108"/>
                  <a:pt x="1134" y="4107"/>
                  <a:pt x="1137" y="4110"/>
                </a:cubicBezTo>
                <a:cubicBezTo>
                  <a:pt x="1141" y="4113"/>
                  <a:pt x="1141" y="4118"/>
                  <a:pt x="1139" y="4121"/>
                </a:cubicBezTo>
                <a:close/>
                <a:moveTo>
                  <a:pt x="1021" y="4273"/>
                </a:moveTo>
                <a:lnTo>
                  <a:pt x="953" y="4362"/>
                </a:lnTo>
                <a:cubicBezTo>
                  <a:pt x="950" y="4365"/>
                  <a:pt x="945" y="4366"/>
                  <a:pt x="942" y="4363"/>
                </a:cubicBezTo>
                <a:cubicBezTo>
                  <a:pt x="938" y="4361"/>
                  <a:pt x="938" y="4356"/>
                  <a:pt x="940" y="4352"/>
                </a:cubicBezTo>
                <a:lnTo>
                  <a:pt x="1009" y="4263"/>
                </a:lnTo>
                <a:cubicBezTo>
                  <a:pt x="1011" y="4260"/>
                  <a:pt x="1016" y="4259"/>
                  <a:pt x="1020" y="4262"/>
                </a:cubicBezTo>
                <a:cubicBezTo>
                  <a:pt x="1023" y="4265"/>
                  <a:pt x="1024" y="4270"/>
                  <a:pt x="1021" y="4273"/>
                </a:cubicBezTo>
                <a:close/>
                <a:moveTo>
                  <a:pt x="904" y="4425"/>
                </a:moveTo>
                <a:lnTo>
                  <a:pt x="836" y="4514"/>
                </a:lnTo>
                <a:cubicBezTo>
                  <a:pt x="833" y="4518"/>
                  <a:pt x="828" y="4518"/>
                  <a:pt x="825" y="4516"/>
                </a:cubicBezTo>
                <a:cubicBezTo>
                  <a:pt x="821" y="4513"/>
                  <a:pt x="821" y="4508"/>
                  <a:pt x="823" y="4504"/>
                </a:cubicBezTo>
                <a:lnTo>
                  <a:pt x="892" y="4416"/>
                </a:lnTo>
                <a:cubicBezTo>
                  <a:pt x="894" y="4412"/>
                  <a:pt x="899" y="4411"/>
                  <a:pt x="903" y="4414"/>
                </a:cubicBezTo>
                <a:cubicBezTo>
                  <a:pt x="906" y="4417"/>
                  <a:pt x="907" y="4422"/>
                  <a:pt x="904" y="4425"/>
                </a:cubicBezTo>
                <a:close/>
                <a:moveTo>
                  <a:pt x="787" y="4577"/>
                </a:moveTo>
                <a:lnTo>
                  <a:pt x="719" y="4666"/>
                </a:lnTo>
                <a:cubicBezTo>
                  <a:pt x="716" y="4670"/>
                  <a:pt x="711" y="4670"/>
                  <a:pt x="708" y="4668"/>
                </a:cubicBezTo>
                <a:cubicBezTo>
                  <a:pt x="704" y="4665"/>
                  <a:pt x="703" y="4660"/>
                  <a:pt x="706" y="4656"/>
                </a:cubicBezTo>
                <a:lnTo>
                  <a:pt x="774" y="4568"/>
                </a:lnTo>
                <a:cubicBezTo>
                  <a:pt x="777" y="4564"/>
                  <a:pt x="782" y="4564"/>
                  <a:pt x="786" y="4566"/>
                </a:cubicBezTo>
                <a:cubicBezTo>
                  <a:pt x="789" y="4569"/>
                  <a:pt x="790" y="4574"/>
                  <a:pt x="787" y="4577"/>
                </a:cubicBezTo>
                <a:close/>
                <a:moveTo>
                  <a:pt x="670" y="4730"/>
                </a:moveTo>
                <a:lnTo>
                  <a:pt x="602" y="4818"/>
                </a:lnTo>
                <a:cubicBezTo>
                  <a:pt x="599" y="4822"/>
                  <a:pt x="594" y="4822"/>
                  <a:pt x="590" y="4820"/>
                </a:cubicBezTo>
                <a:cubicBezTo>
                  <a:pt x="587" y="4817"/>
                  <a:pt x="586" y="4812"/>
                  <a:pt x="589" y="4809"/>
                </a:cubicBezTo>
                <a:lnTo>
                  <a:pt x="657" y="4720"/>
                </a:lnTo>
                <a:cubicBezTo>
                  <a:pt x="660" y="4716"/>
                  <a:pt x="665" y="4716"/>
                  <a:pt x="668" y="4718"/>
                </a:cubicBezTo>
                <a:cubicBezTo>
                  <a:pt x="672" y="4721"/>
                  <a:pt x="673" y="4726"/>
                  <a:pt x="670" y="4730"/>
                </a:cubicBezTo>
                <a:close/>
                <a:moveTo>
                  <a:pt x="553" y="4882"/>
                </a:moveTo>
                <a:lnTo>
                  <a:pt x="484" y="4970"/>
                </a:lnTo>
                <a:cubicBezTo>
                  <a:pt x="482" y="4974"/>
                  <a:pt x="477" y="4975"/>
                  <a:pt x="473" y="4972"/>
                </a:cubicBezTo>
                <a:cubicBezTo>
                  <a:pt x="470" y="4969"/>
                  <a:pt x="469" y="4964"/>
                  <a:pt x="472" y="4961"/>
                </a:cubicBezTo>
                <a:lnTo>
                  <a:pt x="540" y="4872"/>
                </a:lnTo>
                <a:cubicBezTo>
                  <a:pt x="543" y="4868"/>
                  <a:pt x="548" y="4868"/>
                  <a:pt x="551" y="4870"/>
                </a:cubicBezTo>
                <a:cubicBezTo>
                  <a:pt x="555" y="4873"/>
                  <a:pt x="555" y="4878"/>
                  <a:pt x="553" y="4882"/>
                </a:cubicBezTo>
                <a:close/>
                <a:moveTo>
                  <a:pt x="436" y="5034"/>
                </a:moveTo>
                <a:lnTo>
                  <a:pt x="367" y="5123"/>
                </a:lnTo>
                <a:cubicBezTo>
                  <a:pt x="365" y="5126"/>
                  <a:pt x="360" y="5127"/>
                  <a:pt x="356" y="5124"/>
                </a:cubicBezTo>
                <a:cubicBezTo>
                  <a:pt x="353" y="5121"/>
                  <a:pt x="352" y="5116"/>
                  <a:pt x="355" y="5113"/>
                </a:cubicBezTo>
                <a:lnTo>
                  <a:pt x="423" y="5024"/>
                </a:lnTo>
                <a:cubicBezTo>
                  <a:pt x="426" y="5021"/>
                  <a:pt x="431" y="5020"/>
                  <a:pt x="434" y="5023"/>
                </a:cubicBezTo>
                <a:cubicBezTo>
                  <a:pt x="438" y="5025"/>
                  <a:pt x="438" y="5030"/>
                  <a:pt x="436" y="5034"/>
                </a:cubicBezTo>
                <a:close/>
                <a:moveTo>
                  <a:pt x="318" y="5186"/>
                </a:moveTo>
                <a:lnTo>
                  <a:pt x="250" y="5275"/>
                </a:lnTo>
                <a:cubicBezTo>
                  <a:pt x="247" y="5278"/>
                  <a:pt x="242" y="5279"/>
                  <a:pt x="239" y="5276"/>
                </a:cubicBezTo>
                <a:cubicBezTo>
                  <a:pt x="235" y="5273"/>
                  <a:pt x="235" y="5268"/>
                  <a:pt x="237" y="5265"/>
                </a:cubicBezTo>
                <a:lnTo>
                  <a:pt x="306" y="5176"/>
                </a:lnTo>
                <a:cubicBezTo>
                  <a:pt x="309" y="5173"/>
                  <a:pt x="314" y="5172"/>
                  <a:pt x="317" y="5175"/>
                </a:cubicBezTo>
                <a:cubicBezTo>
                  <a:pt x="321" y="5177"/>
                  <a:pt x="321" y="5182"/>
                  <a:pt x="318" y="5186"/>
                </a:cubicBezTo>
                <a:close/>
                <a:moveTo>
                  <a:pt x="201" y="5338"/>
                </a:moveTo>
                <a:lnTo>
                  <a:pt x="133" y="5427"/>
                </a:lnTo>
                <a:cubicBezTo>
                  <a:pt x="130" y="5430"/>
                  <a:pt x="125" y="5431"/>
                  <a:pt x="122" y="5428"/>
                </a:cubicBezTo>
                <a:cubicBezTo>
                  <a:pt x="118" y="5426"/>
                  <a:pt x="118" y="5421"/>
                  <a:pt x="120" y="5417"/>
                </a:cubicBezTo>
                <a:lnTo>
                  <a:pt x="189" y="5328"/>
                </a:lnTo>
                <a:cubicBezTo>
                  <a:pt x="191" y="5325"/>
                  <a:pt x="196" y="5324"/>
                  <a:pt x="200" y="5327"/>
                </a:cubicBezTo>
                <a:cubicBezTo>
                  <a:pt x="203" y="5330"/>
                  <a:pt x="204" y="5335"/>
                  <a:pt x="201" y="5338"/>
                </a:cubicBezTo>
                <a:close/>
                <a:moveTo>
                  <a:pt x="84" y="5490"/>
                </a:moveTo>
                <a:lnTo>
                  <a:pt x="16" y="5579"/>
                </a:lnTo>
                <a:cubicBezTo>
                  <a:pt x="13" y="5582"/>
                  <a:pt x="8" y="5583"/>
                  <a:pt x="5" y="5580"/>
                </a:cubicBezTo>
                <a:cubicBezTo>
                  <a:pt x="1" y="5578"/>
                  <a:pt x="0" y="5573"/>
                  <a:pt x="3" y="5569"/>
                </a:cubicBezTo>
                <a:lnTo>
                  <a:pt x="72" y="5480"/>
                </a:lnTo>
                <a:cubicBezTo>
                  <a:pt x="74" y="5477"/>
                  <a:pt x="79" y="5476"/>
                  <a:pt x="83" y="5479"/>
                </a:cubicBezTo>
                <a:cubicBezTo>
                  <a:pt x="86" y="5482"/>
                  <a:pt x="87" y="5487"/>
                  <a:pt x="84" y="549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864" name="Freeform 144"/>
          <p:cNvSpPr>
            <a:spLocks noEditPoints="1"/>
          </p:cNvSpPr>
          <p:nvPr/>
        </p:nvSpPr>
        <p:spPr bwMode="auto">
          <a:xfrm>
            <a:off x="6448425" y="1998663"/>
            <a:ext cx="630238" cy="4376737"/>
          </a:xfrm>
          <a:custGeom>
            <a:avLst/>
            <a:gdLst/>
            <a:ahLst/>
            <a:cxnLst>
              <a:cxn ang="0">
                <a:pos x="23" y="120"/>
              </a:cxn>
              <a:cxn ang="0">
                <a:pos x="54" y="196"/>
              </a:cxn>
              <a:cxn ang="0">
                <a:pos x="39" y="199"/>
              </a:cxn>
              <a:cxn ang="0">
                <a:pos x="115" y="494"/>
              </a:cxn>
              <a:cxn ang="0">
                <a:pos x="83" y="378"/>
              </a:cxn>
              <a:cxn ang="0">
                <a:pos x="146" y="691"/>
              </a:cxn>
              <a:cxn ang="0">
                <a:pos x="130" y="572"/>
              </a:cxn>
              <a:cxn ang="0">
                <a:pos x="175" y="873"/>
              </a:cxn>
              <a:cxn ang="0">
                <a:pos x="207" y="948"/>
              </a:cxn>
              <a:cxn ang="0">
                <a:pos x="191" y="951"/>
              </a:cxn>
              <a:cxn ang="0">
                <a:pos x="267" y="1246"/>
              </a:cxn>
              <a:cxn ang="0">
                <a:pos x="235" y="1130"/>
              </a:cxn>
              <a:cxn ang="0">
                <a:pos x="299" y="1444"/>
              </a:cxn>
              <a:cxn ang="0">
                <a:pos x="283" y="1325"/>
              </a:cxn>
              <a:cxn ang="0">
                <a:pos x="328" y="1626"/>
              </a:cxn>
              <a:cxn ang="0">
                <a:pos x="359" y="1701"/>
              </a:cxn>
              <a:cxn ang="0">
                <a:pos x="344" y="1704"/>
              </a:cxn>
              <a:cxn ang="0">
                <a:pos x="420" y="1999"/>
              </a:cxn>
              <a:cxn ang="0">
                <a:pos x="388" y="1883"/>
              </a:cxn>
              <a:cxn ang="0">
                <a:pos x="452" y="2197"/>
              </a:cxn>
              <a:cxn ang="0">
                <a:pos x="436" y="2077"/>
              </a:cxn>
              <a:cxn ang="0">
                <a:pos x="480" y="2378"/>
              </a:cxn>
              <a:cxn ang="0">
                <a:pos x="512" y="2454"/>
              </a:cxn>
              <a:cxn ang="0">
                <a:pos x="496" y="2457"/>
              </a:cxn>
              <a:cxn ang="0">
                <a:pos x="572" y="2752"/>
              </a:cxn>
              <a:cxn ang="0">
                <a:pos x="541" y="2636"/>
              </a:cxn>
              <a:cxn ang="0">
                <a:pos x="604" y="2949"/>
              </a:cxn>
              <a:cxn ang="0">
                <a:pos x="588" y="2830"/>
              </a:cxn>
              <a:cxn ang="0">
                <a:pos x="633" y="3131"/>
              </a:cxn>
              <a:cxn ang="0">
                <a:pos x="664" y="3206"/>
              </a:cxn>
              <a:cxn ang="0">
                <a:pos x="649" y="3210"/>
              </a:cxn>
              <a:cxn ang="0">
                <a:pos x="725" y="3504"/>
              </a:cxn>
              <a:cxn ang="0">
                <a:pos x="693" y="3388"/>
              </a:cxn>
              <a:cxn ang="0">
                <a:pos x="757" y="3702"/>
              </a:cxn>
              <a:cxn ang="0">
                <a:pos x="741" y="3583"/>
              </a:cxn>
              <a:cxn ang="0">
                <a:pos x="785" y="3884"/>
              </a:cxn>
              <a:cxn ang="0">
                <a:pos x="817" y="3959"/>
              </a:cxn>
              <a:cxn ang="0">
                <a:pos x="801" y="3962"/>
              </a:cxn>
              <a:cxn ang="0">
                <a:pos x="877" y="4257"/>
              </a:cxn>
              <a:cxn ang="0">
                <a:pos x="846" y="4141"/>
              </a:cxn>
              <a:cxn ang="0">
                <a:pos x="909" y="4455"/>
              </a:cxn>
              <a:cxn ang="0">
                <a:pos x="893" y="4335"/>
              </a:cxn>
              <a:cxn ang="0">
                <a:pos x="938" y="4637"/>
              </a:cxn>
              <a:cxn ang="0">
                <a:pos x="969" y="4712"/>
              </a:cxn>
              <a:cxn ang="0">
                <a:pos x="954" y="4715"/>
              </a:cxn>
              <a:cxn ang="0">
                <a:pos x="1030" y="5010"/>
              </a:cxn>
              <a:cxn ang="0">
                <a:pos x="998" y="4894"/>
              </a:cxn>
              <a:cxn ang="0">
                <a:pos x="1062" y="5207"/>
              </a:cxn>
              <a:cxn ang="0">
                <a:pos x="1046" y="5088"/>
              </a:cxn>
              <a:cxn ang="0">
                <a:pos x="1090" y="5389"/>
              </a:cxn>
              <a:cxn ang="0">
                <a:pos x="1122" y="5465"/>
              </a:cxn>
              <a:cxn ang="0">
                <a:pos x="1106" y="5468"/>
              </a:cxn>
            </a:cxnLst>
            <a:rect l="0" t="0" r="r" b="b"/>
            <a:pathLst>
              <a:path w="1145" h="5585">
                <a:moveTo>
                  <a:pt x="16" y="7"/>
                </a:moveTo>
                <a:lnTo>
                  <a:pt x="38" y="117"/>
                </a:lnTo>
                <a:cubicBezTo>
                  <a:pt x="39" y="122"/>
                  <a:pt x="36" y="126"/>
                  <a:pt x="32" y="127"/>
                </a:cubicBezTo>
                <a:cubicBezTo>
                  <a:pt x="28" y="128"/>
                  <a:pt x="24" y="125"/>
                  <a:pt x="23" y="120"/>
                </a:cubicBezTo>
                <a:lnTo>
                  <a:pt x="0" y="11"/>
                </a:lnTo>
                <a:cubicBezTo>
                  <a:pt x="0" y="6"/>
                  <a:pt x="2" y="2"/>
                  <a:pt x="7" y="1"/>
                </a:cubicBezTo>
                <a:cubicBezTo>
                  <a:pt x="11" y="0"/>
                  <a:pt x="15" y="3"/>
                  <a:pt x="16" y="7"/>
                </a:cubicBezTo>
                <a:close/>
                <a:moveTo>
                  <a:pt x="54" y="196"/>
                </a:moveTo>
                <a:lnTo>
                  <a:pt x="76" y="305"/>
                </a:lnTo>
                <a:cubicBezTo>
                  <a:pt x="77" y="310"/>
                  <a:pt x="75" y="314"/>
                  <a:pt x="70" y="315"/>
                </a:cubicBezTo>
                <a:cubicBezTo>
                  <a:pt x="66" y="316"/>
                  <a:pt x="62" y="313"/>
                  <a:pt x="61" y="309"/>
                </a:cubicBezTo>
                <a:lnTo>
                  <a:pt x="39" y="199"/>
                </a:lnTo>
                <a:cubicBezTo>
                  <a:pt x="38" y="194"/>
                  <a:pt x="40" y="190"/>
                  <a:pt x="45" y="189"/>
                </a:cubicBezTo>
                <a:cubicBezTo>
                  <a:pt x="49" y="188"/>
                  <a:pt x="53" y="191"/>
                  <a:pt x="54" y="196"/>
                </a:cubicBezTo>
                <a:close/>
                <a:moveTo>
                  <a:pt x="92" y="384"/>
                </a:moveTo>
                <a:lnTo>
                  <a:pt x="115" y="494"/>
                </a:lnTo>
                <a:cubicBezTo>
                  <a:pt x="115" y="498"/>
                  <a:pt x="113" y="502"/>
                  <a:pt x="108" y="503"/>
                </a:cubicBezTo>
                <a:cubicBezTo>
                  <a:pt x="104" y="504"/>
                  <a:pt x="100" y="501"/>
                  <a:pt x="99" y="497"/>
                </a:cubicBezTo>
                <a:lnTo>
                  <a:pt x="77" y="387"/>
                </a:lnTo>
                <a:cubicBezTo>
                  <a:pt x="76" y="383"/>
                  <a:pt x="79" y="378"/>
                  <a:pt x="83" y="378"/>
                </a:cubicBezTo>
                <a:cubicBezTo>
                  <a:pt x="87" y="377"/>
                  <a:pt x="91" y="379"/>
                  <a:pt x="92" y="384"/>
                </a:cubicBezTo>
                <a:close/>
                <a:moveTo>
                  <a:pt x="130" y="572"/>
                </a:moveTo>
                <a:lnTo>
                  <a:pt x="153" y="682"/>
                </a:lnTo>
                <a:cubicBezTo>
                  <a:pt x="154" y="686"/>
                  <a:pt x="151" y="690"/>
                  <a:pt x="146" y="691"/>
                </a:cubicBezTo>
                <a:cubicBezTo>
                  <a:pt x="142" y="692"/>
                  <a:pt x="138" y="689"/>
                  <a:pt x="137" y="685"/>
                </a:cubicBezTo>
                <a:lnTo>
                  <a:pt x="115" y="575"/>
                </a:lnTo>
                <a:cubicBezTo>
                  <a:pt x="114" y="571"/>
                  <a:pt x="117" y="567"/>
                  <a:pt x="121" y="566"/>
                </a:cubicBezTo>
                <a:cubicBezTo>
                  <a:pt x="125" y="565"/>
                  <a:pt x="130" y="568"/>
                  <a:pt x="130" y="572"/>
                </a:cubicBezTo>
                <a:close/>
                <a:moveTo>
                  <a:pt x="169" y="760"/>
                </a:moveTo>
                <a:lnTo>
                  <a:pt x="191" y="870"/>
                </a:lnTo>
                <a:cubicBezTo>
                  <a:pt x="192" y="874"/>
                  <a:pt x="189" y="878"/>
                  <a:pt x="185" y="879"/>
                </a:cubicBezTo>
                <a:cubicBezTo>
                  <a:pt x="180" y="880"/>
                  <a:pt x="176" y="877"/>
                  <a:pt x="175" y="873"/>
                </a:cubicBezTo>
                <a:lnTo>
                  <a:pt x="153" y="763"/>
                </a:lnTo>
                <a:cubicBezTo>
                  <a:pt x="152" y="759"/>
                  <a:pt x="155" y="755"/>
                  <a:pt x="159" y="754"/>
                </a:cubicBezTo>
                <a:cubicBezTo>
                  <a:pt x="164" y="753"/>
                  <a:pt x="168" y="756"/>
                  <a:pt x="169" y="760"/>
                </a:cubicBezTo>
                <a:close/>
                <a:moveTo>
                  <a:pt x="207" y="948"/>
                </a:moveTo>
                <a:lnTo>
                  <a:pt x="229" y="1058"/>
                </a:lnTo>
                <a:cubicBezTo>
                  <a:pt x="230" y="1062"/>
                  <a:pt x="227" y="1067"/>
                  <a:pt x="223" y="1068"/>
                </a:cubicBezTo>
                <a:cubicBezTo>
                  <a:pt x="218" y="1068"/>
                  <a:pt x="214" y="1066"/>
                  <a:pt x="213" y="1061"/>
                </a:cubicBezTo>
                <a:lnTo>
                  <a:pt x="191" y="951"/>
                </a:lnTo>
                <a:cubicBezTo>
                  <a:pt x="190" y="947"/>
                  <a:pt x="193" y="943"/>
                  <a:pt x="197" y="942"/>
                </a:cubicBezTo>
                <a:cubicBezTo>
                  <a:pt x="202" y="941"/>
                  <a:pt x="206" y="944"/>
                  <a:pt x="207" y="948"/>
                </a:cubicBezTo>
                <a:close/>
                <a:moveTo>
                  <a:pt x="245" y="1136"/>
                </a:moveTo>
                <a:lnTo>
                  <a:pt x="267" y="1246"/>
                </a:lnTo>
                <a:cubicBezTo>
                  <a:pt x="268" y="1251"/>
                  <a:pt x="265" y="1255"/>
                  <a:pt x="261" y="1256"/>
                </a:cubicBezTo>
                <a:cubicBezTo>
                  <a:pt x="257" y="1257"/>
                  <a:pt x="252" y="1254"/>
                  <a:pt x="251" y="1249"/>
                </a:cubicBezTo>
                <a:lnTo>
                  <a:pt x="229" y="1140"/>
                </a:lnTo>
                <a:cubicBezTo>
                  <a:pt x="228" y="1135"/>
                  <a:pt x="231" y="1131"/>
                  <a:pt x="235" y="1130"/>
                </a:cubicBezTo>
                <a:cubicBezTo>
                  <a:pt x="240" y="1129"/>
                  <a:pt x="244" y="1132"/>
                  <a:pt x="245" y="1136"/>
                </a:cubicBezTo>
                <a:close/>
                <a:moveTo>
                  <a:pt x="283" y="1325"/>
                </a:moveTo>
                <a:lnTo>
                  <a:pt x="305" y="1434"/>
                </a:lnTo>
                <a:cubicBezTo>
                  <a:pt x="306" y="1439"/>
                  <a:pt x="303" y="1443"/>
                  <a:pt x="299" y="1444"/>
                </a:cubicBezTo>
                <a:cubicBezTo>
                  <a:pt x="295" y="1445"/>
                  <a:pt x="290" y="1442"/>
                  <a:pt x="290" y="1438"/>
                </a:cubicBezTo>
                <a:lnTo>
                  <a:pt x="267" y="1328"/>
                </a:lnTo>
                <a:cubicBezTo>
                  <a:pt x="266" y="1324"/>
                  <a:pt x="269" y="1319"/>
                  <a:pt x="274" y="1318"/>
                </a:cubicBezTo>
                <a:cubicBezTo>
                  <a:pt x="278" y="1318"/>
                  <a:pt x="282" y="1320"/>
                  <a:pt x="283" y="1325"/>
                </a:cubicBezTo>
                <a:close/>
                <a:moveTo>
                  <a:pt x="321" y="1513"/>
                </a:moveTo>
                <a:lnTo>
                  <a:pt x="343" y="1623"/>
                </a:lnTo>
                <a:cubicBezTo>
                  <a:pt x="344" y="1627"/>
                  <a:pt x="341" y="1631"/>
                  <a:pt x="337" y="1632"/>
                </a:cubicBezTo>
                <a:cubicBezTo>
                  <a:pt x="333" y="1633"/>
                  <a:pt x="329" y="1630"/>
                  <a:pt x="328" y="1626"/>
                </a:cubicBezTo>
                <a:lnTo>
                  <a:pt x="305" y="1516"/>
                </a:lnTo>
                <a:cubicBezTo>
                  <a:pt x="305" y="1512"/>
                  <a:pt x="307" y="1507"/>
                  <a:pt x="312" y="1507"/>
                </a:cubicBezTo>
                <a:cubicBezTo>
                  <a:pt x="316" y="1506"/>
                  <a:pt x="320" y="1509"/>
                  <a:pt x="321" y="1513"/>
                </a:cubicBezTo>
                <a:close/>
                <a:moveTo>
                  <a:pt x="359" y="1701"/>
                </a:moveTo>
                <a:lnTo>
                  <a:pt x="382" y="1811"/>
                </a:lnTo>
                <a:cubicBezTo>
                  <a:pt x="382" y="1815"/>
                  <a:pt x="380" y="1819"/>
                  <a:pt x="375" y="1820"/>
                </a:cubicBezTo>
                <a:cubicBezTo>
                  <a:pt x="371" y="1821"/>
                  <a:pt x="367" y="1818"/>
                  <a:pt x="366" y="1814"/>
                </a:cubicBezTo>
                <a:lnTo>
                  <a:pt x="344" y="1704"/>
                </a:lnTo>
                <a:cubicBezTo>
                  <a:pt x="343" y="1700"/>
                  <a:pt x="346" y="1696"/>
                  <a:pt x="350" y="1695"/>
                </a:cubicBezTo>
                <a:cubicBezTo>
                  <a:pt x="354" y="1694"/>
                  <a:pt x="358" y="1697"/>
                  <a:pt x="359" y="1701"/>
                </a:cubicBezTo>
                <a:close/>
                <a:moveTo>
                  <a:pt x="397" y="1889"/>
                </a:moveTo>
                <a:lnTo>
                  <a:pt x="420" y="1999"/>
                </a:lnTo>
                <a:cubicBezTo>
                  <a:pt x="421" y="2003"/>
                  <a:pt x="418" y="2008"/>
                  <a:pt x="413" y="2008"/>
                </a:cubicBezTo>
                <a:cubicBezTo>
                  <a:pt x="409" y="2009"/>
                  <a:pt x="405" y="2006"/>
                  <a:pt x="404" y="2002"/>
                </a:cubicBezTo>
                <a:lnTo>
                  <a:pt x="382" y="1892"/>
                </a:lnTo>
                <a:cubicBezTo>
                  <a:pt x="381" y="1888"/>
                  <a:pt x="384" y="1884"/>
                  <a:pt x="388" y="1883"/>
                </a:cubicBezTo>
                <a:cubicBezTo>
                  <a:pt x="392" y="1882"/>
                  <a:pt x="397" y="1885"/>
                  <a:pt x="397" y="1889"/>
                </a:cubicBezTo>
                <a:close/>
                <a:moveTo>
                  <a:pt x="436" y="2077"/>
                </a:moveTo>
                <a:lnTo>
                  <a:pt x="458" y="2187"/>
                </a:lnTo>
                <a:cubicBezTo>
                  <a:pt x="459" y="2191"/>
                  <a:pt x="456" y="2196"/>
                  <a:pt x="452" y="2197"/>
                </a:cubicBezTo>
                <a:cubicBezTo>
                  <a:pt x="447" y="2197"/>
                  <a:pt x="443" y="2195"/>
                  <a:pt x="442" y="2190"/>
                </a:cubicBezTo>
                <a:lnTo>
                  <a:pt x="420" y="2081"/>
                </a:lnTo>
                <a:cubicBezTo>
                  <a:pt x="419" y="2076"/>
                  <a:pt x="422" y="2072"/>
                  <a:pt x="426" y="2071"/>
                </a:cubicBezTo>
                <a:cubicBezTo>
                  <a:pt x="430" y="2070"/>
                  <a:pt x="435" y="2073"/>
                  <a:pt x="436" y="2077"/>
                </a:cubicBezTo>
                <a:close/>
                <a:moveTo>
                  <a:pt x="474" y="2266"/>
                </a:moveTo>
                <a:lnTo>
                  <a:pt x="496" y="2375"/>
                </a:lnTo>
                <a:cubicBezTo>
                  <a:pt x="497" y="2380"/>
                  <a:pt x="494" y="2384"/>
                  <a:pt x="490" y="2385"/>
                </a:cubicBezTo>
                <a:cubicBezTo>
                  <a:pt x="485" y="2386"/>
                  <a:pt x="481" y="2383"/>
                  <a:pt x="480" y="2378"/>
                </a:cubicBezTo>
                <a:lnTo>
                  <a:pt x="458" y="2269"/>
                </a:lnTo>
                <a:cubicBezTo>
                  <a:pt x="457" y="2264"/>
                  <a:pt x="460" y="2260"/>
                  <a:pt x="464" y="2259"/>
                </a:cubicBezTo>
                <a:cubicBezTo>
                  <a:pt x="469" y="2258"/>
                  <a:pt x="473" y="2261"/>
                  <a:pt x="474" y="2266"/>
                </a:cubicBezTo>
                <a:close/>
                <a:moveTo>
                  <a:pt x="512" y="2454"/>
                </a:moveTo>
                <a:lnTo>
                  <a:pt x="534" y="2563"/>
                </a:lnTo>
                <a:cubicBezTo>
                  <a:pt x="535" y="2568"/>
                  <a:pt x="532" y="2572"/>
                  <a:pt x="528" y="2573"/>
                </a:cubicBezTo>
                <a:cubicBezTo>
                  <a:pt x="523" y="2574"/>
                  <a:pt x="519" y="2571"/>
                  <a:pt x="518" y="2567"/>
                </a:cubicBezTo>
                <a:lnTo>
                  <a:pt x="496" y="2457"/>
                </a:lnTo>
                <a:cubicBezTo>
                  <a:pt x="495" y="2453"/>
                  <a:pt x="498" y="2448"/>
                  <a:pt x="502" y="2447"/>
                </a:cubicBezTo>
                <a:cubicBezTo>
                  <a:pt x="507" y="2447"/>
                  <a:pt x="511" y="2449"/>
                  <a:pt x="512" y="2454"/>
                </a:cubicBezTo>
                <a:close/>
                <a:moveTo>
                  <a:pt x="550" y="2642"/>
                </a:moveTo>
                <a:lnTo>
                  <a:pt x="572" y="2752"/>
                </a:lnTo>
                <a:cubicBezTo>
                  <a:pt x="573" y="2756"/>
                  <a:pt x="570" y="2760"/>
                  <a:pt x="566" y="2761"/>
                </a:cubicBezTo>
                <a:cubicBezTo>
                  <a:pt x="562" y="2762"/>
                  <a:pt x="557" y="2759"/>
                  <a:pt x="557" y="2755"/>
                </a:cubicBezTo>
                <a:lnTo>
                  <a:pt x="534" y="2645"/>
                </a:lnTo>
                <a:cubicBezTo>
                  <a:pt x="533" y="2641"/>
                  <a:pt x="536" y="2637"/>
                  <a:pt x="541" y="2636"/>
                </a:cubicBezTo>
                <a:cubicBezTo>
                  <a:pt x="545" y="2635"/>
                  <a:pt x="549" y="2638"/>
                  <a:pt x="550" y="2642"/>
                </a:cubicBezTo>
                <a:close/>
                <a:moveTo>
                  <a:pt x="588" y="2830"/>
                </a:moveTo>
                <a:lnTo>
                  <a:pt x="610" y="2940"/>
                </a:lnTo>
                <a:cubicBezTo>
                  <a:pt x="611" y="2944"/>
                  <a:pt x="608" y="2948"/>
                  <a:pt x="604" y="2949"/>
                </a:cubicBezTo>
                <a:cubicBezTo>
                  <a:pt x="600" y="2950"/>
                  <a:pt x="596" y="2947"/>
                  <a:pt x="595" y="2943"/>
                </a:cubicBezTo>
                <a:lnTo>
                  <a:pt x="572" y="2833"/>
                </a:lnTo>
                <a:cubicBezTo>
                  <a:pt x="572" y="2829"/>
                  <a:pt x="574" y="2825"/>
                  <a:pt x="579" y="2824"/>
                </a:cubicBezTo>
                <a:cubicBezTo>
                  <a:pt x="583" y="2823"/>
                  <a:pt x="587" y="2826"/>
                  <a:pt x="588" y="2830"/>
                </a:cubicBezTo>
                <a:close/>
                <a:moveTo>
                  <a:pt x="626" y="3018"/>
                </a:moveTo>
                <a:lnTo>
                  <a:pt x="648" y="3128"/>
                </a:lnTo>
                <a:cubicBezTo>
                  <a:pt x="649" y="3132"/>
                  <a:pt x="647" y="3137"/>
                  <a:pt x="642" y="3137"/>
                </a:cubicBezTo>
                <a:cubicBezTo>
                  <a:pt x="638" y="3138"/>
                  <a:pt x="634" y="3136"/>
                  <a:pt x="633" y="3131"/>
                </a:cubicBezTo>
                <a:lnTo>
                  <a:pt x="611" y="3021"/>
                </a:lnTo>
                <a:cubicBezTo>
                  <a:pt x="610" y="3017"/>
                  <a:pt x="612" y="3013"/>
                  <a:pt x="617" y="3012"/>
                </a:cubicBezTo>
                <a:cubicBezTo>
                  <a:pt x="621" y="3011"/>
                  <a:pt x="625" y="3014"/>
                  <a:pt x="626" y="3018"/>
                </a:cubicBezTo>
                <a:close/>
                <a:moveTo>
                  <a:pt x="664" y="3206"/>
                </a:moveTo>
                <a:lnTo>
                  <a:pt x="687" y="3316"/>
                </a:lnTo>
                <a:cubicBezTo>
                  <a:pt x="687" y="3321"/>
                  <a:pt x="685" y="3325"/>
                  <a:pt x="680" y="3326"/>
                </a:cubicBezTo>
                <a:cubicBezTo>
                  <a:pt x="676" y="3326"/>
                  <a:pt x="672" y="3324"/>
                  <a:pt x="671" y="3319"/>
                </a:cubicBezTo>
                <a:lnTo>
                  <a:pt x="649" y="3210"/>
                </a:lnTo>
                <a:cubicBezTo>
                  <a:pt x="648" y="3205"/>
                  <a:pt x="651" y="3201"/>
                  <a:pt x="655" y="3200"/>
                </a:cubicBezTo>
                <a:cubicBezTo>
                  <a:pt x="659" y="3199"/>
                  <a:pt x="663" y="3202"/>
                  <a:pt x="664" y="3206"/>
                </a:cubicBezTo>
                <a:close/>
                <a:moveTo>
                  <a:pt x="703" y="3395"/>
                </a:moveTo>
                <a:lnTo>
                  <a:pt x="725" y="3504"/>
                </a:lnTo>
                <a:cubicBezTo>
                  <a:pt x="726" y="3509"/>
                  <a:pt x="723" y="3513"/>
                  <a:pt x="718" y="3514"/>
                </a:cubicBezTo>
                <a:cubicBezTo>
                  <a:pt x="714" y="3515"/>
                  <a:pt x="710" y="3512"/>
                  <a:pt x="709" y="3508"/>
                </a:cubicBezTo>
                <a:lnTo>
                  <a:pt x="687" y="3398"/>
                </a:lnTo>
                <a:cubicBezTo>
                  <a:pt x="686" y="3393"/>
                  <a:pt x="689" y="3389"/>
                  <a:pt x="693" y="3388"/>
                </a:cubicBezTo>
                <a:cubicBezTo>
                  <a:pt x="697" y="3387"/>
                  <a:pt x="702" y="3390"/>
                  <a:pt x="703" y="3395"/>
                </a:cubicBezTo>
                <a:close/>
                <a:moveTo>
                  <a:pt x="741" y="3583"/>
                </a:moveTo>
                <a:lnTo>
                  <a:pt x="763" y="3693"/>
                </a:lnTo>
                <a:cubicBezTo>
                  <a:pt x="764" y="3697"/>
                  <a:pt x="761" y="3701"/>
                  <a:pt x="757" y="3702"/>
                </a:cubicBezTo>
                <a:cubicBezTo>
                  <a:pt x="752" y="3703"/>
                  <a:pt x="748" y="3700"/>
                  <a:pt x="747" y="3696"/>
                </a:cubicBezTo>
                <a:lnTo>
                  <a:pt x="725" y="3586"/>
                </a:lnTo>
                <a:cubicBezTo>
                  <a:pt x="724" y="3582"/>
                  <a:pt x="727" y="3577"/>
                  <a:pt x="731" y="3577"/>
                </a:cubicBezTo>
                <a:cubicBezTo>
                  <a:pt x="736" y="3576"/>
                  <a:pt x="740" y="3578"/>
                  <a:pt x="741" y="3583"/>
                </a:cubicBezTo>
                <a:close/>
                <a:moveTo>
                  <a:pt x="779" y="3771"/>
                </a:moveTo>
                <a:lnTo>
                  <a:pt x="801" y="3881"/>
                </a:lnTo>
                <a:cubicBezTo>
                  <a:pt x="802" y="3885"/>
                  <a:pt x="799" y="3889"/>
                  <a:pt x="795" y="3890"/>
                </a:cubicBezTo>
                <a:cubicBezTo>
                  <a:pt x="790" y="3891"/>
                  <a:pt x="786" y="3888"/>
                  <a:pt x="785" y="3884"/>
                </a:cubicBezTo>
                <a:lnTo>
                  <a:pt x="763" y="3774"/>
                </a:lnTo>
                <a:cubicBezTo>
                  <a:pt x="762" y="3770"/>
                  <a:pt x="765" y="3766"/>
                  <a:pt x="769" y="3765"/>
                </a:cubicBezTo>
                <a:cubicBezTo>
                  <a:pt x="774" y="3764"/>
                  <a:pt x="778" y="3767"/>
                  <a:pt x="779" y="3771"/>
                </a:cubicBezTo>
                <a:close/>
                <a:moveTo>
                  <a:pt x="817" y="3959"/>
                </a:moveTo>
                <a:lnTo>
                  <a:pt x="839" y="4069"/>
                </a:lnTo>
                <a:cubicBezTo>
                  <a:pt x="840" y="4073"/>
                  <a:pt x="837" y="4077"/>
                  <a:pt x="833" y="4078"/>
                </a:cubicBezTo>
                <a:cubicBezTo>
                  <a:pt x="829" y="4079"/>
                  <a:pt x="824" y="4076"/>
                  <a:pt x="823" y="4072"/>
                </a:cubicBezTo>
                <a:lnTo>
                  <a:pt x="801" y="3962"/>
                </a:lnTo>
                <a:cubicBezTo>
                  <a:pt x="800" y="3958"/>
                  <a:pt x="803" y="3954"/>
                  <a:pt x="807" y="3953"/>
                </a:cubicBezTo>
                <a:cubicBezTo>
                  <a:pt x="812" y="3952"/>
                  <a:pt x="816" y="3955"/>
                  <a:pt x="817" y="3959"/>
                </a:cubicBezTo>
                <a:close/>
                <a:moveTo>
                  <a:pt x="855" y="4147"/>
                </a:moveTo>
                <a:lnTo>
                  <a:pt x="877" y="4257"/>
                </a:lnTo>
                <a:cubicBezTo>
                  <a:pt x="878" y="4261"/>
                  <a:pt x="875" y="4266"/>
                  <a:pt x="871" y="4266"/>
                </a:cubicBezTo>
                <a:cubicBezTo>
                  <a:pt x="867" y="4267"/>
                  <a:pt x="862" y="4265"/>
                  <a:pt x="862" y="4260"/>
                </a:cubicBezTo>
                <a:lnTo>
                  <a:pt x="839" y="4150"/>
                </a:lnTo>
                <a:cubicBezTo>
                  <a:pt x="838" y="4146"/>
                  <a:pt x="841" y="4142"/>
                  <a:pt x="846" y="4141"/>
                </a:cubicBezTo>
                <a:cubicBezTo>
                  <a:pt x="850" y="4140"/>
                  <a:pt x="854" y="4143"/>
                  <a:pt x="855" y="4147"/>
                </a:cubicBezTo>
                <a:close/>
                <a:moveTo>
                  <a:pt x="893" y="4335"/>
                </a:moveTo>
                <a:lnTo>
                  <a:pt x="915" y="4445"/>
                </a:lnTo>
                <a:cubicBezTo>
                  <a:pt x="916" y="4450"/>
                  <a:pt x="914" y="4454"/>
                  <a:pt x="909" y="4455"/>
                </a:cubicBezTo>
                <a:cubicBezTo>
                  <a:pt x="905" y="4456"/>
                  <a:pt x="901" y="4453"/>
                  <a:pt x="900" y="4448"/>
                </a:cubicBezTo>
                <a:lnTo>
                  <a:pt x="878" y="4339"/>
                </a:lnTo>
                <a:cubicBezTo>
                  <a:pt x="877" y="4334"/>
                  <a:pt x="879" y="4330"/>
                  <a:pt x="884" y="4329"/>
                </a:cubicBezTo>
                <a:cubicBezTo>
                  <a:pt x="888" y="4328"/>
                  <a:pt x="892" y="4331"/>
                  <a:pt x="893" y="4335"/>
                </a:cubicBezTo>
                <a:close/>
                <a:moveTo>
                  <a:pt x="931" y="4524"/>
                </a:moveTo>
                <a:lnTo>
                  <a:pt x="954" y="4633"/>
                </a:lnTo>
                <a:cubicBezTo>
                  <a:pt x="954" y="4638"/>
                  <a:pt x="952" y="4642"/>
                  <a:pt x="947" y="4643"/>
                </a:cubicBezTo>
                <a:cubicBezTo>
                  <a:pt x="943" y="4644"/>
                  <a:pt x="939" y="4641"/>
                  <a:pt x="938" y="4637"/>
                </a:cubicBezTo>
                <a:lnTo>
                  <a:pt x="916" y="4527"/>
                </a:lnTo>
                <a:cubicBezTo>
                  <a:pt x="915" y="4522"/>
                  <a:pt x="918" y="4518"/>
                  <a:pt x="922" y="4517"/>
                </a:cubicBezTo>
                <a:cubicBezTo>
                  <a:pt x="926" y="4516"/>
                  <a:pt x="930" y="4519"/>
                  <a:pt x="931" y="4524"/>
                </a:cubicBezTo>
                <a:close/>
                <a:moveTo>
                  <a:pt x="969" y="4712"/>
                </a:moveTo>
                <a:lnTo>
                  <a:pt x="992" y="4822"/>
                </a:lnTo>
                <a:cubicBezTo>
                  <a:pt x="993" y="4826"/>
                  <a:pt x="990" y="4830"/>
                  <a:pt x="985" y="4831"/>
                </a:cubicBezTo>
                <a:cubicBezTo>
                  <a:pt x="981" y="4832"/>
                  <a:pt x="977" y="4829"/>
                  <a:pt x="976" y="4825"/>
                </a:cubicBezTo>
                <a:lnTo>
                  <a:pt x="954" y="4715"/>
                </a:lnTo>
                <a:cubicBezTo>
                  <a:pt x="953" y="4711"/>
                  <a:pt x="956" y="4706"/>
                  <a:pt x="960" y="4706"/>
                </a:cubicBezTo>
                <a:cubicBezTo>
                  <a:pt x="964" y="4705"/>
                  <a:pt x="969" y="4707"/>
                  <a:pt x="969" y="4712"/>
                </a:cubicBezTo>
                <a:close/>
                <a:moveTo>
                  <a:pt x="1008" y="4900"/>
                </a:moveTo>
                <a:lnTo>
                  <a:pt x="1030" y="5010"/>
                </a:lnTo>
                <a:cubicBezTo>
                  <a:pt x="1031" y="5014"/>
                  <a:pt x="1028" y="5018"/>
                  <a:pt x="1024" y="5019"/>
                </a:cubicBezTo>
                <a:cubicBezTo>
                  <a:pt x="1019" y="5020"/>
                  <a:pt x="1015" y="5017"/>
                  <a:pt x="1014" y="5013"/>
                </a:cubicBezTo>
                <a:lnTo>
                  <a:pt x="992" y="4903"/>
                </a:lnTo>
                <a:cubicBezTo>
                  <a:pt x="991" y="4899"/>
                  <a:pt x="994" y="4895"/>
                  <a:pt x="998" y="4894"/>
                </a:cubicBezTo>
                <a:cubicBezTo>
                  <a:pt x="1002" y="4893"/>
                  <a:pt x="1007" y="4896"/>
                  <a:pt x="1008" y="4900"/>
                </a:cubicBezTo>
                <a:close/>
                <a:moveTo>
                  <a:pt x="1046" y="5088"/>
                </a:moveTo>
                <a:lnTo>
                  <a:pt x="1068" y="5198"/>
                </a:lnTo>
                <a:cubicBezTo>
                  <a:pt x="1069" y="5202"/>
                  <a:pt x="1066" y="5206"/>
                  <a:pt x="1062" y="5207"/>
                </a:cubicBezTo>
                <a:cubicBezTo>
                  <a:pt x="1057" y="5208"/>
                  <a:pt x="1053" y="5205"/>
                  <a:pt x="1052" y="5201"/>
                </a:cubicBezTo>
                <a:lnTo>
                  <a:pt x="1030" y="5091"/>
                </a:lnTo>
                <a:cubicBezTo>
                  <a:pt x="1029" y="5087"/>
                  <a:pt x="1032" y="5083"/>
                  <a:pt x="1036" y="5082"/>
                </a:cubicBezTo>
                <a:cubicBezTo>
                  <a:pt x="1041" y="5081"/>
                  <a:pt x="1045" y="5084"/>
                  <a:pt x="1046" y="5088"/>
                </a:cubicBezTo>
                <a:close/>
                <a:moveTo>
                  <a:pt x="1084" y="5276"/>
                </a:moveTo>
                <a:lnTo>
                  <a:pt x="1106" y="5386"/>
                </a:lnTo>
                <a:cubicBezTo>
                  <a:pt x="1107" y="5390"/>
                  <a:pt x="1104" y="5395"/>
                  <a:pt x="1100" y="5396"/>
                </a:cubicBezTo>
                <a:cubicBezTo>
                  <a:pt x="1096" y="5396"/>
                  <a:pt x="1091" y="5394"/>
                  <a:pt x="1090" y="5389"/>
                </a:cubicBezTo>
                <a:lnTo>
                  <a:pt x="1068" y="5280"/>
                </a:lnTo>
                <a:cubicBezTo>
                  <a:pt x="1067" y="5275"/>
                  <a:pt x="1070" y="5271"/>
                  <a:pt x="1074" y="5270"/>
                </a:cubicBezTo>
                <a:cubicBezTo>
                  <a:pt x="1079" y="5269"/>
                  <a:pt x="1083" y="5272"/>
                  <a:pt x="1084" y="5276"/>
                </a:cubicBezTo>
                <a:close/>
                <a:moveTo>
                  <a:pt x="1122" y="5465"/>
                </a:moveTo>
                <a:lnTo>
                  <a:pt x="1144" y="5574"/>
                </a:lnTo>
                <a:cubicBezTo>
                  <a:pt x="1145" y="5579"/>
                  <a:pt x="1142" y="5583"/>
                  <a:pt x="1138" y="5584"/>
                </a:cubicBezTo>
                <a:cubicBezTo>
                  <a:pt x="1134" y="5585"/>
                  <a:pt x="1129" y="5582"/>
                  <a:pt x="1129" y="5577"/>
                </a:cubicBezTo>
                <a:lnTo>
                  <a:pt x="1106" y="5468"/>
                </a:lnTo>
                <a:cubicBezTo>
                  <a:pt x="1105" y="5463"/>
                  <a:pt x="1108" y="5459"/>
                  <a:pt x="1113" y="5458"/>
                </a:cubicBezTo>
                <a:cubicBezTo>
                  <a:pt x="1117" y="5457"/>
                  <a:pt x="1121" y="5460"/>
                  <a:pt x="1122" y="5465"/>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865" name="Freeform 145"/>
          <p:cNvSpPr>
            <a:spLocks noEditPoints="1"/>
          </p:cNvSpPr>
          <p:nvPr/>
        </p:nvSpPr>
        <p:spPr bwMode="auto">
          <a:xfrm>
            <a:off x="6448425" y="1998663"/>
            <a:ext cx="2617788" cy="2967037"/>
          </a:xfrm>
          <a:custGeom>
            <a:avLst/>
            <a:gdLst/>
            <a:ahLst/>
            <a:cxnLst>
              <a:cxn ang="0">
                <a:pos x="4672" y="3700"/>
              </a:cxn>
              <a:cxn ang="0">
                <a:pos x="4599" y="3663"/>
              </a:cxn>
              <a:cxn ang="0">
                <a:pos x="4609" y="3650"/>
              </a:cxn>
              <a:cxn ang="0">
                <a:pos x="4361" y="3474"/>
              </a:cxn>
              <a:cxn ang="0">
                <a:pos x="4460" y="3542"/>
              </a:cxn>
              <a:cxn ang="0">
                <a:pos x="4209" y="3343"/>
              </a:cxn>
              <a:cxn ang="0">
                <a:pos x="4298" y="3424"/>
              </a:cxn>
              <a:cxn ang="0">
                <a:pos x="4070" y="3223"/>
              </a:cxn>
              <a:cxn ang="0">
                <a:pos x="3997" y="3185"/>
              </a:cxn>
              <a:cxn ang="0">
                <a:pos x="4007" y="3173"/>
              </a:cxn>
              <a:cxn ang="0">
                <a:pos x="3759" y="2996"/>
              </a:cxn>
              <a:cxn ang="0">
                <a:pos x="3858" y="3065"/>
              </a:cxn>
              <a:cxn ang="0">
                <a:pos x="3608" y="2866"/>
              </a:cxn>
              <a:cxn ang="0">
                <a:pos x="3697" y="2947"/>
              </a:cxn>
              <a:cxn ang="0">
                <a:pos x="3469" y="2745"/>
              </a:cxn>
              <a:cxn ang="0">
                <a:pos x="3396" y="2708"/>
              </a:cxn>
              <a:cxn ang="0">
                <a:pos x="3406" y="2695"/>
              </a:cxn>
              <a:cxn ang="0">
                <a:pos x="3158" y="2519"/>
              </a:cxn>
              <a:cxn ang="0">
                <a:pos x="3257" y="2587"/>
              </a:cxn>
              <a:cxn ang="0">
                <a:pos x="3006" y="2388"/>
              </a:cxn>
              <a:cxn ang="0">
                <a:pos x="3095" y="2469"/>
              </a:cxn>
              <a:cxn ang="0">
                <a:pos x="2867" y="2268"/>
              </a:cxn>
              <a:cxn ang="0">
                <a:pos x="2794" y="2230"/>
              </a:cxn>
              <a:cxn ang="0">
                <a:pos x="2804" y="2218"/>
              </a:cxn>
              <a:cxn ang="0">
                <a:pos x="2556" y="2041"/>
              </a:cxn>
              <a:cxn ang="0">
                <a:pos x="2655" y="2110"/>
              </a:cxn>
              <a:cxn ang="0">
                <a:pos x="2405" y="1911"/>
              </a:cxn>
              <a:cxn ang="0">
                <a:pos x="2494" y="1992"/>
              </a:cxn>
              <a:cxn ang="0">
                <a:pos x="2266" y="1790"/>
              </a:cxn>
              <a:cxn ang="0">
                <a:pos x="2193" y="1753"/>
              </a:cxn>
              <a:cxn ang="0">
                <a:pos x="2203" y="1740"/>
              </a:cxn>
              <a:cxn ang="0">
                <a:pos x="1955" y="1564"/>
              </a:cxn>
              <a:cxn ang="0">
                <a:pos x="2054" y="1632"/>
              </a:cxn>
              <a:cxn ang="0">
                <a:pos x="1803" y="1433"/>
              </a:cxn>
              <a:cxn ang="0">
                <a:pos x="1892" y="1514"/>
              </a:cxn>
              <a:cxn ang="0">
                <a:pos x="1664" y="1313"/>
              </a:cxn>
              <a:cxn ang="0">
                <a:pos x="1591" y="1275"/>
              </a:cxn>
              <a:cxn ang="0">
                <a:pos x="1601" y="1263"/>
              </a:cxn>
              <a:cxn ang="0">
                <a:pos x="1353" y="1086"/>
              </a:cxn>
              <a:cxn ang="0">
                <a:pos x="1452" y="1155"/>
              </a:cxn>
              <a:cxn ang="0">
                <a:pos x="1202" y="956"/>
              </a:cxn>
              <a:cxn ang="0">
                <a:pos x="1291" y="1037"/>
              </a:cxn>
              <a:cxn ang="0">
                <a:pos x="1063" y="835"/>
              </a:cxn>
              <a:cxn ang="0">
                <a:pos x="990" y="798"/>
              </a:cxn>
              <a:cxn ang="0">
                <a:pos x="1000" y="785"/>
              </a:cxn>
              <a:cxn ang="0">
                <a:pos x="752" y="609"/>
              </a:cxn>
              <a:cxn ang="0">
                <a:pos x="851" y="677"/>
              </a:cxn>
              <a:cxn ang="0">
                <a:pos x="600" y="478"/>
              </a:cxn>
              <a:cxn ang="0">
                <a:pos x="689" y="559"/>
              </a:cxn>
              <a:cxn ang="0">
                <a:pos x="461" y="358"/>
              </a:cxn>
              <a:cxn ang="0">
                <a:pos x="388" y="320"/>
              </a:cxn>
              <a:cxn ang="0">
                <a:pos x="398" y="308"/>
              </a:cxn>
              <a:cxn ang="0">
                <a:pos x="150" y="131"/>
              </a:cxn>
              <a:cxn ang="0">
                <a:pos x="249" y="200"/>
              </a:cxn>
              <a:cxn ang="0">
                <a:pos x="3" y="4"/>
              </a:cxn>
              <a:cxn ang="0">
                <a:pos x="88" y="82"/>
              </a:cxn>
            </a:cxnLst>
            <a:rect l="0" t="0" r="r" b="b"/>
            <a:pathLst>
              <a:path w="4763" h="3785">
                <a:moveTo>
                  <a:pt x="4749" y="3782"/>
                </a:moveTo>
                <a:lnTo>
                  <a:pt x="4662" y="3713"/>
                </a:lnTo>
                <a:cubicBezTo>
                  <a:pt x="4658" y="3710"/>
                  <a:pt x="4658" y="3705"/>
                  <a:pt x="4660" y="3701"/>
                </a:cubicBezTo>
                <a:cubicBezTo>
                  <a:pt x="4663" y="3698"/>
                  <a:pt x="4668" y="3697"/>
                  <a:pt x="4672" y="3700"/>
                </a:cubicBezTo>
                <a:lnTo>
                  <a:pt x="4759" y="3770"/>
                </a:lnTo>
                <a:cubicBezTo>
                  <a:pt x="4763" y="3773"/>
                  <a:pt x="4763" y="3778"/>
                  <a:pt x="4761" y="3781"/>
                </a:cubicBezTo>
                <a:cubicBezTo>
                  <a:pt x="4758" y="3785"/>
                  <a:pt x="4753" y="3785"/>
                  <a:pt x="4749" y="3782"/>
                </a:cubicBezTo>
                <a:close/>
                <a:moveTo>
                  <a:pt x="4599" y="3663"/>
                </a:moveTo>
                <a:lnTo>
                  <a:pt x="4511" y="3593"/>
                </a:lnTo>
                <a:cubicBezTo>
                  <a:pt x="4508" y="3591"/>
                  <a:pt x="4507" y="3586"/>
                  <a:pt x="4510" y="3582"/>
                </a:cubicBezTo>
                <a:cubicBezTo>
                  <a:pt x="4513" y="3579"/>
                  <a:pt x="4518" y="3578"/>
                  <a:pt x="4521" y="3581"/>
                </a:cubicBezTo>
                <a:lnTo>
                  <a:pt x="4609" y="3650"/>
                </a:lnTo>
                <a:cubicBezTo>
                  <a:pt x="4612" y="3653"/>
                  <a:pt x="4613" y="3658"/>
                  <a:pt x="4610" y="3662"/>
                </a:cubicBezTo>
                <a:cubicBezTo>
                  <a:pt x="4607" y="3665"/>
                  <a:pt x="4602" y="3666"/>
                  <a:pt x="4599" y="3663"/>
                </a:cubicBezTo>
                <a:close/>
                <a:moveTo>
                  <a:pt x="4449" y="3544"/>
                </a:moveTo>
                <a:lnTo>
                  <a:pt x="4361" y="3474"/>
                </a:lnTo>
                <a:cubicBezTo>
                  <a:pt x="4357" y="3471"/>
                  <a:pt x="4357" y="3466"/>
                  <a:pt x="4360" y="3463"/>
                </a:cubicBezTo>
                <a:cubicBezTo>
                  <a:pt x="4362" y="3459"/>
                  <a:pt x="4367" y="3459"/>
                  <a:pt x="4371" y="3461"/>
                </a:cubicBezTo>
                <a:lnTo>
                  <a:pt x="4459" y="3531"/>
                </a:lnTo>
                <a:cubicBezTo>
                  <a:pt x="4462" y="3534"/>
                  <a:pt x="4463" y="3539"/>
                  <a:pt x="4460" y="3542"/>
                </a:cubicBezTo>
                <a:cubicBezTo>
                  <a:pt x="4457" y="3546"/>
                  <a:pt x="4452" y="3546"/>
                  <a:pt x="4449" y="3544"/>
                </a:cubicBezTo>
                <a:close/>
                <a:moveTo>
                  <a:pt x="4298" y="3424"/>
                </a:moveTo>
                <a:lnTo>
                  <a:pt x="4211" y="3355"/>
                </a:lnTo>
                <a:cubicBezTo>
                  <a:pt x="4207" y="3352"/>
                  <a:pt x="4206" y="3347"/>
                  <a:pt x="4209" y="3343"/>
                </a:cubicBezTo>
                <a:cubicBezTo>
                  <a:pt x="4212" y="3340"/>
                  <a:pt x="4217" y="3339"/>
                  <a:pt x="4220" y="3342"/>
                </a:cubicBezTo>
                <a:lnTo>
                  <a:pt x="4308" y="3412"/>
                </a:lnTo>
                <a:cubicBezTo>
                  <a:pt x="4312" y="3414"/>
                  <a:pt x="4312" y="3419"/>
                  <a:pt x="4309" y="3423"/>
                </a:cubicBezTo>
                <a:cubicBezTo>
                  <a:pt x="4307" y="3426"/>
                  <a:pt x="4302" y="3427"/>
                  <a:pt x="4298" y="3424"/>
                </a:cubicBezTo>
                <a:close/>
                <a:moveTo>
                  <a:pt x="4148" y="3305"/>
                </a:moveTo>
                <a:lnTo>
                  <a:pt x="4060" y="3235"/>
                </a:lnTo>
                <a:cubicBezTo>
                  <a:pt x="4057" y="3232"/>
                  <a:pt x="4056" y="3227"/>
                  <a:pt x="4059" y="3224"/>
                </a:cubicBezTo>
                <a:cubicBezTo>
                  <a:pt x="4062" y="3221"/>
                  <a:pt x="4067" y="3220"/>
                  <a:pt x="4070" y="3223"/>
                </a:cubicBezTo>
                <a:lnTo>
                  <a:pt x="4158" y="3292"/>
                </a:lnTo>
                <a:cubicBezTo>
                  <a:pt x="4161" y="3295"/>
                  <a:pt x="4162" y="3300"/>
                  <a:pt x="4159" y="3304"/>
                </a:cubicBezTo>
                <a:cubicBezTo>
                  <a:pt x="4156" y="3307"/>
                  <a:pt x="4151" y="3308"/>
                  <a:pt x="4148" y="3305"/>
                </a:cubicBezTo>
                <a:close/>
                <a:moveTo>
                  <a:pt x="3997" y="3185"/>
                </a:moveTo>
                <a:lnTo>
                  <a:pt x="3910" y="3116"/>
                </a:lnTo>
                <a:cubicBezTo>
                  <a:pt x="3906" y="3113"/>
                  <a:pt x="3906" y="3108"/>
                  <a:pt x="3908" y="3105"/>
                </a:cubicBezTo>
                <a:cubicBezTo>
                  <a:pt x="3911" y="3101"/>
                  <a:pt x="3916" y="3101"/>
                  <a:pt x="3920" y="3103"/>
                </a:cubicBezTo>
                <a:lnTo>
                  <a:pt x="4007" y="3173"/>
                </a:lnTo>
                <a:cubicBezTo>
                  <a:pt x="4011" y="3176"/>
                  <a:pt x="4011" y="3181"/>
                  <a:pt x="4009" y="3184"/>
                </a:cubicBezTo>
                <a:cubicBezTo>
                  <a:pt x="4006" y="3188"/>
                  <a:pt x="4001" y="3188"/>
                  <a:pt x="3997" y="3185"/>
                </a:cubicBezTo>
                <a:close/>
                <a:moveTo>
                  <a:pt x="3847" y="3066"/>
                </a:moveTo>
                <a:lnTo>
                  <a:pt x="3759" y="2996"/>
                </a:lnTo>
                <a:cubicBezTo>
                  <a:pt x="3756" y="2994"/>
                  <a:pt x="3755" y="2989"/>
                  <a:pt x="3758" y="2985"/>
                </a:cubicBezTo>
                <a:cubicBezTo>
                  <a:pt x="3761" y="2982"/>
                  <a:pt x="3766" y="2981"/>
                  <a:pt x="3769" y="2984"/>
                </a:cubicBezTo>
                <a:lnTo>
                  <a:pt x="3857" y="3054"/>
                </a:lnTo>
                <a:cubicBezTo>
                  <a:pt x="3861" y="3056"/>
                  <a:pt x="3861" y="3061"/>
                  <a:pt x="3858" y="3065"/>
                </a:cubicBezTo>
                <a:cubicBezTo>
                  <a:pt x="3856" y="3068"/>
                  <a:pt x="3851" y="3069"/>
                  <a:pt x="3847" y="3066"/>
                </a:cubicBezTo>
                <a:close/>
                <a:moveTo>
                  <a:pt x="3697" y="2947"/>
                </a:moveTo>
                <a:lnTo>
                  <a:pt x="3609" y="2877"/>
                </a:lnTo>
                <a:cubicBezTo>
                  <a:pt x="3606" y="2874"/>
                  <a:pt x="3605" y="2869"/>
                  <a:pt x="3608" y="2866"/>
                </a:cubicBezTo>
                <a:cubicBezTo>
                  <a:pt x="3610" y="2862"/>
                  <a:pt x="3615" y="2862"/>
                  <a:pt x="3619" y="2865"/>
                </a:cubicBezTo>
                <a:lnTo>
                  <a:pt x="3707" y="2934"/>
                </a:lnTo>
                <a:cubicBezTo>
                  <a:pt x="3710" y="2937"/>
                  <a:pt x="3711" y="2942"/>
                  <a:pt x="3708" y="2945"/>
                </a:cubicBezTo>
                <a:cubicBezTo>
                  <a:pt x="3705" y="2949"/>
                  <a:pt x="3700" y="2949"/>
                  <a:pt x="3697" y="2947"/>
                </a:cubicBezTo>
                <a:close/>
                <a:moveTo>
                  <a:pt x="3546" y="2827"/>
                </a:moveTo>
                <a:lnTo>
                  <a:pt x="3459" y="2758"/>
                </a:lnTo>
                <a:cubicBezTo>
                  <a:pt x="3455" y="2755"/>
                  <a:pt x="3455" y="2750"/>
                  <a:pt x="3457" y="2746"/>
                </a:cubicBezTo>
                <a:cubicBezTo>
                  <a:pt x="3460" y="2743"/>
                  <a:pt x="3465" y="2742"/>
                  <a:pt x="3469" y="2745"/>
                </a:cubicBezTo>
                <a:lnTo>
                  <a:pt x="3556" y="2815"/>
                </a:lnTo>
                <a:cubicBezTo>
                  <a:pt x="3560" y="2818"/>
                  <a:pt x="3560" y="2823"/>
                  <a:pt x="3558" y="2826"/>
                </a:cubicBezTo>
                <a:cubicBezTo>
                  <a:pt x="3555" y="2829"/>
                  <a:pt x="3550" y="2830"/>
                  <a:pt x="3546" y="2827"/>
                </a:cubicBezTo>
                <a:close/>
                <a:moveTo>
                  <a:pt x="3396" y="2708"/>
                </a:moveTo>
                <a:lnTo>
                  <a:pt x="3308" y="2638"/>
                </a:lnTo>
                <a:cubicBezTo>
                  <a:pt x="3305" y="2636"/>
                  <a:pt x="3304" y="2631"/>
                  <a:pt x="3307" y="2627"/>
                </a:cubicBezTo>
                <a:cubicBezTo>
                  <a:pt x="3310" y="2624"/>
                  <a:pt x="3315" y="2623"/>
                  <a:pt x="3318" y="2626"/>
                </a:cubicBezTo>
                <a:lnTo>
                  <a:pt x="3406" y="2695"/>
                </a:lnTo>
                <a:cubicBezTo>
                  <a:pt x="3409" y="2698"/>
                  <a:pt x="3410" y="2703"/>
                  <a:pt x="3407" y="2707"/>
                </a:cubicBezTo>
                <a:cubicBezTo>
                  <a:pt x="3404" y="2710"/>
                  <a:pt x="3399" y="2711"/>
                  <a:pt x="3396" y="2708"/>
                </a:cubicBezTo>
                <a:close/>
                <a:moveTo>
                  <a:pt x="3246" y="2589"/>
                </a:moveTo>
                <a:lnTo>
                  <a:pt x="3158" y="2519"/>
                </a:lnTo>
                <a:cubicBezTo>
                  <a:pt x="3154" y="2516"/>
                  <a:pt x="3154" y="2511"/>
                  <a:pt x="3157" y="2508"/>
                </a:cubicBezTo>
                <a:cubicBezTo>
                  <a:pt x="3159" y="2504"/>
                  <a:pt x="3164" y="2504"/>
                  <a:pt x="3168" y="2506"/>
                </a:cubicBezTo>
                <a:lnTo>
                  <a:pt x="3256" y="2576"/>
                </a:lnTo>
                <a:cubicBezTo>
                  <a:pt x="3259" y="2579"/>
                  <a:pt x="3260" y="2584"/>
                  <a:pt x="3257" y="2587"/>
                </a:cubicBezTo>
                <a:cubicBezTo>
                  <a:pt x="3254" y="2591"/>
                  <a:pt x="3249" y="2591"/>
                  <a:pt x="3246" y="2589"/>
                </a:cubicBezTo>
                <a:close/>
                <a:moveTo>
                  <a:pt x="3095" y="2469"/>
                </a:moveTo>
                <a:lnTo>
                  <a:pt x="3008" y="2400"/>
                </a:lnTo>
                <a:cubicBezTo>
                  <a:pt x="3004" y="2397"/>
                  <a:pt x="3003" y="2392"/>
                  <a:pt x="3006" y="2388"/>
                </a:cubicBezTo>
                <a:cubicBezTo>
                  <a:pt x="3009" y="2385"/>
                  <a:pt x="3014" y="2384"/>
                  <a:pt x="3017" y="2387"/>
                </a:cubicBezTo>
                <a:lnTo>
                  <a:pt x="3105" y="2457"/>
                </a:lnTo>
                <a:cubicBezTo>
                  <a:pt x="3109" y="2459"/>
                  <a:pt x="3109" y="2464"/>
                  <a:pt x="3106" y="2468"/>
                </a:cubicBezTo>
                <a:cubicBezTo>
                  <a:pt x="3104" y="2471"/>
                  <a:pt x="3099" y="2472"/>
                  <a:pt x="3095" y="2469"/>
                </a:cubicBezTo>
                <a:close/>
                <a:moveTo>
                  <a:pt x="2945" y="2350"/>
                </a:moveTo>
                <a:lnTo>
                  <a:pt x="2857" y="2280"/>
                </a:lnTo>
                <a:cubicBezTo>
                  <a:pt x="2854" y="2277"/>
                  <a:pt x="2853" y="2272"/>
                  <a:pt x="2856" y="2269"/>
                </a:cubicBezTo>
                <a:cubicBezTo>
                  <a:pt x="2859" y="2265"/>
                  <a:pt x="2864" y="2265"/>
                  <a:pt x="2867" y="2268"/>
                </a:cubicBezTo>
                <a:lnTo>
                  <a:pt x="2955" y="2337"/>
                </a:lnTo>
                <a:cubicBezTo>
                  <a:pt x="2958" y="2340"/>
                  <a:pt x="2959" y="2345"/>
                  <a:pt x="2956" y="2349"/>
                </a:cubicBezTo>
                <a:cubicBezTo>
                  <a:pt x="2953" y="2352"/>
                  <a:pt x="2948" y="2353"/>
                  <a:pt x="2945" y="2350"/>
                </a:cubicBezTo>
                <a:close/>
                <a:moveTo>
                  <a:pt x="2794" y="2230"/>
                </a:moveTo>
                <a:lnTo>
                  <a:pt x="2707" y="2161"/>
                </a:lnTo>
                <a:cubicBezTo>
                  <a:pt x="2703" y="2158"/>
                  <a:pt x="2703" y="2153"/>
                  <a:pt x="2705" y="2150"/>
                </a:cubicBezTo>
                <a:cubicBezTo>
                  <a:pt x="2708" y="2146"/>
                  <a:pt x="2713" y="2146"/>
                  <a:pt x="2717" y="2148"/>
                </a:cubicBezTo>
                <a:lnTo>
                  <a:pt x="2804" y="2218"/>
                </a:lnTo>
                <a:cubicBezTo>
                  <a:pt x="2808" y="2221"/>
                  <a:pt x="2808" y="2226"/>
                  <a:pt x="2806" y="2229"/>
                </a:cubicBezTo>
                <a:cubicBezTo>
                  <a:pt x="2803" y="2233"/>
                  <a:pt x="2798" y="2233"/>
                  <a:pt x="2794" y="2230"/>
                </a:cubicBezTo>
                <a:close/>
                <a:moveTo>
                  <a:pt x="2644" y="2111"/>
                </a:moveTo>
                <a:lnTo>
                  <a:pt x="2556" y="2041"/>
                </a:lnTo>
                <a:cubicBezTo>
                  <a:pt x="2553" y="2039"/>
                  <a:pt x="2552" y="2034"/>
                  <a:pt x="2555" y="2030"/>
                </a:cubicBezTo>
                <a:cubicBezTo>
                  <a:pt x="2558" y="2027"/>
                  <a:pt x="2563" y="2026"/>
                  <a:pt x="2566" y="2029"/>
                </a:cubicBezTo>
                <a:lnTo>
                  <a:pt x="2654" y="2099"/>
                </a:lnTo>
                <a:cubicBezTo>
                  <a:pt x="2658" y="2101"/>
                  <a:pt x="2658" y="2106"/>
                  <a:pt x="2655" y="2110"/>
                </a:cubicBezTo>
                <a:cubicBezTo>
                  <a:pt x="2653" y="2113"/>
                  <a:pt x="2648" y="2114"/>
                  <a:pt x="2644" y="2111"/>
                </a:cubicBezTo>
                <a:close/>
                <a:moveTo>
                  <a:pt x="2494" y="1992"/>
                </a:moveTo>
                <a:lnTo>
                  <a:pt x="2406" y="1922"/>
                </a:lnTo>
                <a:cubicBezTo>
                  <a:pt x="2403" y="1919"/>
                  <a:pt x="2402" y="1914"/>
                  <a:pt x="2405" y="1911"/>
                </a:cubicBezTo>
                <a:cubicBezTo>
                  <a:pt x="2407" y="1907"/>
                  <a:pt x="2412" y="1907"/>
                  <a:pt x="2416" y="1909"/>
                </a:cubicBezTo>
                <a:lnTo>
                  <a:pt x="2504" y="1979"/>
                </a:lnTo>
                <a:cubicBezTo>
                  <a:pt x="2507" y="1982"/>
                  <a:pt x="2508" y="1987"/>
                  <a:pt x="2505" y="1990"/>
                </a:cubicBezTo>
                <a:cubicBezTo>
                  <a:pt x="2502" y="1994"/>
                  <a:pt x="2497" y="1994"/>
                  <a:pt x="2494" y="1992"/>
                </a:cubicBezTo>
                <a:close/>
                <a:moveTo>
                  <a:pt x="2343" y="1872"/>
                </a:moveTo>
                <a:lnTo>
                  <a:pt x="2256" y="1803"/>
                </a:lnTo>
                <a:cubicBezTo>
                  <a:pt x="2252" y="1800"/>
                  <a:pt x="2252" y="1795"/>
                  <a:pt x="2254" y="1791"/>
                </a:cubicBezTo>
                <a:cubicBezTo>
                  <a:pt x="2257" y="1788"/>
                  <a:pt x="2262" y="1787"/>
                  <a:pt x="2266" y="1790"/>
                </a:cubicBezTo>
                <a:lnTo>
                  <a:pt x="2353" y="1860"/>
                </a:lnTo>
                <a:cubicBezTo>
                  <a:pt x="2357" y="1862"/>
                  <a:pt x="2357" y="1868"/>
                  <a:pt x="2355" y="1871"/>
                </a:cubicBezTo>
                <a:cubicBezTo>
                  <a:pt x="2352" y="1874"/>
                  <a:pt x="2347" y="1875"/>
                  <a:pt x="2343" y="1872"/>
                </a:cubicBezTo>
                <a:close/>
                <a:moveTo>
                  <a:pt x="2193" y="1753"/>
                </a:moveTo>
                <a:lnTo>
                  <a:pt x="2105" y="1683"/>
                </a:lnTo>
                <a:cubicBezTo>
                  <a:pt x="2102" y="1681"/>
                  <a:pt x="2101" y="1675"/>
                  <a:pt x="2104" y="1672"/>
                </a:cubicBezTo>
                <a:cubicBezTo>
                  <a:pt x="2107" y="1669"/>
                  <a:pt x="2112" y="1668"/>
                  <a:pt x="2115" y="1671"/>
                </a:cubicBezTo>
                <a:lnTo>
                  <a:pt x="2203" y="1740"/>
                </a:lnTo>
                <a:cubicBezTo>
                  <a:pt x="2206" y="1743"/>
                  <a:pt x="2207" y="1748"/>
                  <a:pt x="2204" y="1752"/>
                </a:cubicBezTo>
                <a:cubicBezTo>
                  <a:pt x="2201" y="1755"/>
                  <a:pt x="2196" y="1756"/>
                  <a:pt x="2193" y="1753"/>
                </a:cubicBezTo>
                <a:close/>
                <a:moveTo>
                  <a:pt x="2043" y="1634"/>
                </a:moveTo>
                <a:lnTo>
                  <a:pt x="1955" y="1564"/>
                </a:lnTo>
                <a:cubicBezTo>
                  <a:pt x="1951" y="1561"/>
                  <a:pt x="1951" y="1556"/>
                  <a:pt x="1954" y="1553"/>
                </a:cubicBezTo>
                <a:cubicBezTo>
                  <a:pt x="1956" y="1549"/>
                  <a:pt x="1961" y="1549"/>
                  <a:pt x="1965" y="1551"/>
                </a:cubicBezTo>
                <a:lnTo>
                  <a:pt x="2053" y="1621"/>
                </a:lnTo>
                <a:cubicBezTo>
                  <a:pt x="2056" y="1624"/>
                  <a:pt x="2057" y="1629"/>
                  <a:pt x="2054" y="1632"/>
                </a:cubicBezTo>
                <a:cubicBezTo>
                  <a:pt x="2051" y="1636"/>
                  <a:pt x="2046" y="1636"/>
                  <a:pt x="2043" y="1634"/>
                </a:cubicBezTo>
                <a:close/>
                <a:moveTo>
                  <a:pt x="1892" y="1514"/>
                </a:moveTo>
                <a:lnTo>
                  <a:pt x="1805" y="1445"/>
                </a:lnTo>
                <a:cubicBezTo>
                  <a:pt x="1801" y="1442"/>
                  <a:pt x="1800" y="1437"/>
                  <a:pt x="1803" y="1433"/>
                </a:cubicBezTo>
                <a:cubicBezTo>
                  <a:pt x="1806" y="1430"/>
                  <a:pt x="1811" y="1429"/>
                  <a:pt x="1814" y="1432"/>
                </a:cubicBezTo>
                <a:lnTo>
                  <a:pt x="1902" y="1502"/>
                </a:lnTo>
                <a:cubicBezTo>
                  <a:pt x="1906" y="1504"/>
                  <a:pt x="1906" y="1509"/>
                  <a:pt x="1903" y="1513"/>
                </a:cubicBezTo>
                <a:cubicBezTo>
                  <a:pt x="1901" y="1516"/>
                  <a:pt x="1896" y="1517"/>
                  <a:pt x="1892" y="1514"/>
                </a:cubicBezTo>
                <a:close/>
                <a:moveTo>
                  <a:pt x="1742" y="1395"/>
                </a:moveTo>
                <a:lnTo>
                  <a:pt x="1654" y="1325"/>
                </a:lnTo>
                <a:cubicBezTo>
                  <a:pt x="1651" y="1322"/>
                  <a:pt x="1650" y="1317"/>
                  <a:pt x="1653" y="1314"/>
                </a:cubicBezTo>
                <a:cubicBezTo>
                  <a:pt x="1656" y="1310"/>
                  <a:pt x="1661" y="1310"/>
                  <a:pt x="1664" y="1313"/>
                </a:cubicBezTo>
                <a:lnTo>
                  <a:pt x="1752" y="1382"/>
                </a:lnTo>
                <a:cubicBezTo>
                  <a:pt x="1755" y="1385"/>
                  <a:pt x="1756" y="1390"/>
                  <a:pt x="1753" y="1393"/>
                </a:cubicBezTo>
                <a:cubicBezTo>
                  <a:pt x="1750" y="1397"/>
                  <a:pt x="1745" y="1398"/>
                  <a:pt x="1742" y="1395"/>
                </a:cubicBezTo>
                <a:close/>
                <a:moveTo>
                  <a:pt x="1591" y="1275"/>
                </a:moveTo>
                <a:lnTo>
                  <a:pt x="1504" y="1206"/>
                </a:lnTo>
                <a:cubicBezTo>
                  <a:pt x="1500" y="1203"/>
                  <a:pt x="1500" y="1198"/>
                  <a:pt x="1502" y="1195"/>
                </a:cubicBezTo>
                <a:cubicBezTo>
                  <a:pt x="1505" y="1191"/>
                  <a:pt x="1510" y="1190"/>
                  <a:pt x="1514" y="1193"/>
                </a:cubicBezTo>
                <a:lnTo>
                  <a:pt x="1601" y="1263"/>
                </a:lnTo>
                <a:cubicBezTo>
                  <a:pt x="1605" y="1266"/>
                  <a:pt x="1605" y="1271"/>
                  <a:pt x="1603" y="1274"/>
                </a:cubicBezTo>
                <a:cubicBezTo>
                  <a:pt x="1600" y="1278"/>
                  <a:pt x="1595" y="1278"/>
                  <a:pt x="1591" y="1275"/>
                </a:cubicBezTo>
                <a:close/>
                <a:moveTo>
                  <a:pt x="1441" y="1156"/>
                </a:moveTo>
                <a:lnTo>
                  <a:pt x="1353" y="1086"/>
                </a:lnTo>
                <a:cubicBezTo>
                  <a:pt x="1350" y="1084"/>
                  <a:pt x="1349" y="1079"/>
                  <a:pt x="1352" y="1075"/>
                </a:cubicBezTo>
                <a:cubicBezTo>
                  <a:pt x="1355" y="1072"/>
                  <a:pt x="1360" y="1071"/>
                  <a:pt x="1363" y="1074"/>
                </a:cubicBezTo>
                <a:lnTo>
                  <a:pt x="1451" y="1143"/>
                </a:lnTo>
                <a:cubicBezTo>
                  <a:pt x="1455" y="1146"/>
                  <a:pt x="1455" y="1151"/>
                  <a:pt x="1452" y="1155"/>
                </a:cubicBezTo>
                <a:cubicBezTo>
                  <a:pt x="1450" y="1158"/>
                  <a:pt x="1445" y="1159"/>
                  <a:pt x="1441" y="1156"/>
                </a:cubicBezTo>
                <a:close/>
                <a:moveTo>
                  <a:pt x="1291" y="1037"/>
                </a:moveTo>
                <a:lnTo>
                  <a:pt x="1203" y="967"/>
                </a:lnTo>
                <a:cubicBezTo>
                  <a:pt x="1200" y="964"/>
                  <a:pt x="1199" y="959"/>
                  <a:pt x="1202" y="956"/>
                </a:cubicBezTo>
                <a:cubicBezTo>
                  <a:pt x="1204" y="952"/>
                  <a:pt x="1210" y="952"/>
                  <a:pt x="1213" y="954"/>
                </a:cubicBezTo>
                <a:lnTo>
                  <a:pt x="1301" y="1024"/>
                </a:lnTo>
                <a:cubicBezTo>
                  <a:pt x="1304" y="1027"/>
                  <a:pt x="1305" y="1032"/>
                  <a:pt x="1302" y="1035"/>
                </a:cubicBezTo>
                <a:cubicBezTo>
                  <a:pt x="1299" y="1039"/>
                  <a:pt x="1294" y="1039"/>
                  <a:pt x="1291" y="1037"/>
                </a:cubicBezTo>
                <a:close/>
                <a:moveTo>
                  <a:pt x="1140" y="917"/>
                </a:moveTo>
                <a:lnTo>
                  <a:pt x="1053" y="848"/>
                </a:lnTo>
                <a:cubicBezTo>
                  <a:pt x="1049" y="845"/>
                  <a:pt x="1049" y="840"/>
                  <a:pt x="1051" y="836"/>
                </a:cubicBezTo>
                <a:cubicBezTo>
                  <a:pt x="1054" y="833"/>
                  <a:pt x="1059" y="832"/>
                  <a:pt x="1063" y="835"/>
                </a:cubicBezTo>
                <a:lnTo>
                  <a:pt x="1150" y="905"/>
                </a:lnTo>
                <a:cubicBezTo>
                  <a:pt x="1154" y="907"/>
                  <a:pt x="1154" y="912"/>
                  <a:pt x="1152" y="916"/>
                </a:cubicBezTo>
                <a:cubicBezTo>
                  <a:pt x="1149" y="919"/>
                  <a:pt x="1144" y="920"/>
                  <a:pt x="1140" y="917"/>
                </a:cubicBezTo>
                <a:close/>
                <a:moveTo>
                  <a:pt x="990" y="798"/>
                </a:moveTo>
                <a:lnTo>
                  <a:pt x="902" y="728"/>
                </a:lnTo>
                <a:cubicBezTo>
                  <a:pt x="899" y="725"/>
                  <a:pt x="898" y="720"/>
                  <a:pt x="901" y="717"/>
                </a:cubicBezTo>
                <a:cubicBezTo>
                  <a:pt x="904" y="714"/>
                  <a:pt x="909" y="713"/>
                  <a:pt x="912" y="716"/>
                </a:cubicBezTo>
                <a:lnTo>
                  <a:pt x="1000" y="785"/>
                </a:lnTo>
                <a:cubicBezTo>
                  <a:pt x="1003" y="788"/>
                  <a:pt x="1004" y="793"/>
                  <a:pt x="1001" y="797"/>
                </a:cubicBezTo>
                <a:cubicBezTo>
                  <a:pt x="998" y="800"/>
                  <a:pt x="993" y="801"/>
                  <a:pt x="990" y="798"/>
                </a:cubicBezTo>
                <a:close/>
                <a:moveTo>
                  <a:pt x="840" y="678"/>
                </a:moveTo>
                <a:lnTo>
                  <a:pt x="752" y="609"/>
                </a:lnTo>
                <a:cubicBezTo>
                  <a:pt x="748" y="606"/>
                  <a:pt x="748" y="601"/>
                  <a:pt x="751" y="598"/>
                </a:cubicBezTo>
                <a:cubicBezTo>
                  <a:pt x="753" y="594"/>
                  <a:pt x="758" y="594"/>
                  <a:pt x="762" y="596"/>
                </a:cubicBezTo>
                <a:lnTo>
                  <a:pt x="850" y="666"/>
                </a:lnTo>
                <a:cubicBezTo>
                  <a:pt x="853" y="669"/>
                  <a:pt x="854" y="674"/>
                  <a:pt x="851" y="677"/>
                </a:cubicBezTo>
                <a:cubicBezTo>
                  <a:pt x="848" y="681"/>
                  <a:pt x="843" y="681"/>
                  <a:pt x="840" y="678"/>
                </a:cubicBezTo>
                <a:close/>
                <a:moveTo>
                  <a:pt x="689" y="559"/>
                </a:moveTo>
                <a:lnTo>
                  <a:pt x="602" y="489"/>
                </a:lnTo>
                <a:cubicBezTo>
                  <a:pt x="598" y="487"/>
                  <a:pt x="597" y="482"/>
                  <a:pt x="600" y="478"/>
                </a:cubicBezTo>
                <a:cubicBezTo>
                  <a:pt x="603" y="475"/>
                  <a:pt x="608" y="474"/>
                  <a:pt x="611" y="477"/>
                </a:cubicBezTo>
                <a:lnTo>
                  <a:pt x="699" y="547"/>
                </a:lnTo>
                <a:cubicBezTo>
                  <a:pt x="703" y="549"/>
                  <a:pt x="703" y="554"/>
                  <a:pt x="700" y="558"/>
                </a:cubicBezTo>
                <a:cubicBezTo>
                  <a:pt x="698" y="561"/>
                  <a:pt x="693" y="562"/>
                  <a:pt x="689" y="559"/>
                </a:cubicBezTo>
                <a:close/>
                <a:moveTo>
                  <a:pt x="539" y="440"/>
                </a:moveTo>
                <a:lnTo>
                  <a:pt x="451" y="370"/>
                </a:lnTo>
                <a:cubicBezTo>
                  <a:pt x="448" y="367"/>
                  <a:pt x="447" y="362"/>
                  <a:pt x="450" y="359"/>
                </a:cubicBezTo>
                <a:cubicBezTo>
                  <a:pt x="453" y="355"/>
                  <a:pt x="458" y="355"/>
                  <a:pt x="461" y="358"/>
                </a:cubicBezTo>
                <a:lnTo>
                  <a:pt x="549" y="427"/>
                </a:lnTo>
                <a:cubicBezTo>
                  <a:pt x="552" y="430"/>
                  <a:pt x="553" y="435"/>
                  <a:pt x="550" y="438"/>
                </a:cubicBezTo>
                <a:cubicBezTo>
                  <a:pt x="547" y="442"/>
                  <a:pt x="542" y="442"/>
                  <a:pt x="539" y="440"/>
                </a:cubicBezTo>
                <a:close/>
                <a:moveTo>
                  <a:pt x="388" y="320"/>
                </a:moveTo>
                <a:lnTo>
                  <a:pt x="301" y="251"/>
                </a:lnTo>
                <a:cubicBezTo>
                  <a:pt x="297" y="248"/>
                  <a:pt x="297" y="243"/>
                  <a:pt x="299" y="239"/>
                </a:cubicBezTo>
                <a:cubicBezTo>
                  <a:pt x="302" y="236"/>
                  <a:pt x="307" y="235"/>
                  <a:pt x="311" y="238"/>
                </a:cubicBezTo>
                <a:lnTo>
                  <a:pt x="398" y="308"/>
                </a:lnTo>
                <a:cubicBezTo>
                  <a:pt x="402" y="311"/>
                  <a:pt x="402" y="316"/>
                  <a:pt x="400" y="319"/>
                </a:cubicBezTo>
                <a:cubicBezTo>
                  <a:pt x="397" y="323"/>
                  <a:pt x="392" y="323"/>
                  <a:pt x="388" y="320"/>
                </a:cubicBezTo>
                <a:close/>
                <a:moveTo>
                  <a:pt x="238" y="201"/>
                </a:moveTo>
                <a:lnTo>
                  <a:pt x="150" y="131"/>
                </a:lnTo>
                <a:cubicBezTo>
                  <a:pt x="147" y="129"/>
                  <a:pt x="146" y="124"/>
                  <a:pt x="149" y="120"/>
                </a:cubicBezTo>
                <a:cubicBezTo>
                  <a:pt x="152" y="117"/>
                  <a:pt x="157" y="116"/>
                  <a:pt x="160" y="119"/>
                </a:cubicBezTo>
                <a:lnTo>
                  <a:pt x="248" y="188"/>
                </a:lnTo>
                <a:cubicBezTo>
                  <a:pt x="252" y="191"/>
                  <a:pt x="252" y="196"/>
                  <a:pt x="249" y="200"/>
                </a:cubicBezTo>
                <a:cubicBezTo>
                  <a:pt x="247" y="203"/>
                  <a:pt x="242" y="204"/>
                  <a:pt x="238" y="201"/>
                </a:cubicBezTo>
                <a:close/>
                <a:moveTo>
                  <a:pt x="88" y="82"/>
                </a:moveTo>
                <a:lnTo>
                  <a:pt x="4" y="15"/>
                </a:lnTo>
                <a:cubicBezTo>
                  <a:pt x="1" y="13"/>
                  <a:pt x="0" y="8"/>
                  <a:pt x="3" y="4"/>
                </a:cubicBezTo>
                <a:cubicBezTo>
                  <a:pt x="6" y="1"/>
                  <a:pt x="11" y="0"/>
                  <a:pt x="14" y="3"/>
                </a:cubicBezTo>
                <a:lnTo>
                  <a:pt x="98" y="69"/>
                </a:lnTo>
                <a:cubicBezTo>
                  <a:pt x="101" y="72"/>
                  <a:pt x="102" y="77"/>
                  <a:pt x="99" y="80"/>
                </a:cubicBezTo>
                <a:cubicBezTo>
                  <a:pt x="96" y="84"/>
                  <a:pt x="91" y="84"/>
                  <a:pt x="88" y="82"/>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866" name="Line 146"/>
          <p:cNvSpPr>
            <a:spLocks noChangeShapeType="1"/>
          </p:cNvSpPr>
          <p:nvPr/>
        </p:nvSpPr>
        <p:spPr bwMode="auto">
          <a:xfrm>
            <a:off x="5084763" y="5667375"/>
            <a:ext cx="1492250" cy="1588"/>
          </a:xfrm>
          <a:prstGeom prst="line">
            <a:avLst/>
          </a:prstGeom>
          <a:noFill/>
          <a:ln w="7938" cap="rnd">
            <a:solidFill>
              <a:srgbClr val="000000"/>
            </a:solidFill>
            <a:round/>
            <a:headEnd/>
            <a:tailEnd/>
          </a:ln>
        </p:spPr>
        <p:txBody>
          <a:bodyPr/>
          <a:lstStyle/>
          <a:p>
            <a:endParaRPr lang="en-US"/>
          </a:p>
        </p:txBody>
      </p:sp>
      <p:sp>
        <p:nvSpPr>
          <p:cNvPr id="286867" name="Line 147"/>
          <p:cNvSpPr>
            <a:spLocks noChangeShapeType="1"/>
          </p:cNvSpPr>
          <p:nvPr/>
        </p:nvSpPr>
        <p:spPr bwMode="auto">
          <a:xfrm flipV="1">
            <a:off x="6577013" y="4957763"/>
            <a:ext cx="995362" cy="709612"/>
          </a:xfrm>
          <a:prstGeom prst="line">
            <a:avLst/>
          </a:prstGeom>
          <a:noFill/>
          <a:ln w="7938" cap="rnd">
            <a:solidFill>
              <a:srgbClr val="000000"/>
            </a:solidFill>
            <a:round/>
            <a:headEnd/>
            <a:tailEnd/>
          </a:ln>
        </p:spPr>
        <p:txBody>
          <a:bodyPr/>
          <a:lstStyle/>
          <a:p>
            <a:endParaRPr lang="en-US"/>
          </a:p>
        </p:txBody>
      </p:sp>
      <p:sp>
        <p:nvSpPr>
          <p:cNvPr id="286868" name="Line 148"/>
          <p:cNvSpPr>
            <a:spLocks noChangeShapeType="1"/>
          </p:cNvSpPr>
          <p:nvPr/>
        </p:nvSpPr>
        <p:spPr bwMode="auto">
          <a:xfrm flipV="1">
            <a:off x="6032500" y="3629025"/>
            <a:ext cx="995363" cy="709613"/>
          </a:xfrm>
          <a:prstGeom prst="line">
            <a:avLst/>
          </a:prstGeom>
          <a:noFill/>
          <a:ln w="7938" cap="rnd">
            <a:solidFill>
              <a:srgbClr val="000000"/>
            </a:solidFill>
            <a:round/>
            <a:headEnd/>
            <a:tailEnd/>
          </a:ln>
        </p:spPr>
        <p:txBody>
          <a:bodyPr/>
          <a:lstStyle/>
          <a:p>
            <a:endParaRPr lang="en-US"/>
          </a:p>
        </p:txBody>
      </p:sp>
      <p:sp>
        <p:nvSpPr>
          <p:cNvPr id="286869" name="Line 149"/>
          <p:cNvSpPr>
            <a:spLocks noChangeShapeType="1"/>
          </p:cNvSpPr>
          <p:nvPr/>
        </p:nvSpPr>
        <p:spPr bwMode="auto">
          <a:xfrm>
            <a:off x="5786438" y="3984625"/>
            <a:ext cx="1489075" cy="1588"/>
          </a:xfrm>
          <a:prstGeom prst="line">
            <a:avLst/>
          </a:prstGeom>
          <a:noFill/>
          <a:ln w="7938" cap="rnd">
            <a:solidFill>
              <a:srgbClr val="000000"/>
            </a:solidFill>
            <a:round/>
            <a:headEnd/>
            <a:tailEnd/>
          </a:ln>
        </p:spPr>
        <p:txBody>
          <a:bodyPr/>
          <a:lstStyle/>
          <a:p>
            <a:endParaRPr lang="en-US"/>
          </a:p>
        </p:txBody>
      </p:sp>
      <p:sp>
        <p:nvSpPr>
          <p:cNvPr id="286870" name="Line 150"/>
          <p:cNvSpPr>
            <a:spLocks noChangeShapeType="1"/>
          </p:cNvSpPr>
          <p:nvPr/>
        </p:nvSpPr>
        <p:spPr bwMode="auto">
          <a:xfrm>
            <a:off x="6140450" y="3009900"/>
            <a:ext cx="746125" cy="1588"/>
          </a:xfrm>
          <a:prstGeom prst="line">
            <a:avLst/>
          </a:prstGeom>
          <a:noFill/>
          <a:ln w="7938" cap="rnd">
            <a:solidFill>
              <a:srgbClr val="000000"/>
            </a:solidFill>
            <a:round/>
            <a:headEnd/>
            <a:tailEnd/>
          </a:ln>
        </p:spPr>
        <p:txBody>
          <a:bodyPr/>
          <a:lstStyle/>
          <a:p>
            <a:endParaRPr lang="en-US"/>
          </a:p>
        </p:txBody>
      </p:sp>
      <p:sp>
        <p:nvSpPr>
          <p:cNvPr id="286871" name="Line 151"/>
          <p:cNvSpPr>
            <a:spLocks noChangeShapeType="1"/>
          </p:cNvSpPr>
          <p:nvPr/>
        </p:nvSpPr>
        <p:spPr bwMode="auto">
          <a:xfrm flipV="1">
            <a:off x="6267450" y="2833688"/>
            <a:ext cx="495300" cy="354012"/>
          </a:xfrm>
          <a:prstGeom prst="line">
            <a:avLst/>
          </a:prstGeom>
          <a:noFill/>
          <a:ln w="7938" cap="rnd">
            <a:solidFill>
              <a:srgbClr val="000000"/>
            </a:solidFill>
            <a:round/>
            <a:headEnd/>
            <a:tailEnd/>
          </a:ln>
        </p:spPr>
        <p:txBody>
          <a:bodyPr/>
          <a:lstStyle/>
          <a:p>
            <a:endParaRPr lang="en-US"/>
          </a:p>
        </p:txBody>
      </p:sp>
      <p:sp>
        <p:nvSpPr>
          <p:cNvPr id="286872" name="Line 152"/>
          <p:cNvSpPr>
            <a:spLocks noChangeShapeType="1"/>
          </p:cNvSpPr>
          <p:nvPr/>
        </p:nvSpPr>
        <p:spPr bwMode="auto">
          <a:xfrm flipV="1">
            <a:off x="8564563" y="4957763"/>
            <a:ext cx="496887" cy="354012"/>
          </a:xfrm>
          <a:prstGeom prst="line">
            <a:avLst/>
          </a:prstGeom>
          <a:noFill/>
          <a:ln w="7938" cap="rnd">
            <a:solidFill>
              <a:srgbClr val="000000"/>
            </a:solidFill>
            <a:round/>
            <a:headEnd/>
            <a:tailEnd/>
          </a:ln>
        </p:spPr>
        <p:txBody>
          <a:bodyPr/>
          <a:lstStyle/>
          <a:p>
            <a:endParaRPr lang="en-US"/>
          </a:p>
        </p:txBody>
      </p:sp>
      <p:sp>
        <p:nvSpPr>
          <p:cNvPr id="286873" name="Line 153"/>
          <p:cNvSpPr>
            <a:spLocks noChangeShapeType="1"/>
          </p:cNvSpPr>
          <p:nvPr/>
        </p:nvSpPr>
        <p:spPr bwMode="auto">
          <a:xfrm flipV="1">
            <a:off x="5084763" y="4957763"/>
            <a:ext cx="995362" cy="709612"/>
          </a:xfrm>
          <a:prstGeom prst="line">
            <a:avLst/>
          </a:prstGeom>
          <a:noFill/>
          <a:ln w="7938" cap="rnd">
            <a:solidFill>
              <a:srgbClr val="000000"/>
            </a:solidFill>
            <a:round/>
            <a:headEnd/>
            <a:tailEnd/>
          </a:ln>
        </p:spPr>
        <p:txBody>
          <a:bodyPr/>
          <a:lstStyle/>
          <a:p>
            <a:endParaRPr lang="en-US"/>
          </a:p>
        </p:txBody>
      </p:sp>
      <p:sp>
        <p:nvSpPr>
          <p:cNvPr id="286874" name="Line 154"/>
          <p:cNvSpPr>
            <a:spLocks noChangeShapeType="1"/>
          </p:cNvSpPr>
          <p:nvPr/>
        </p:nvSpPr>
        <p:spPr bwMode="auto">
          <a:xfrm>
            <a:off x="6080125" y="4957763"/>
            <a:ext cx="1492250" cy="1587"/>
          </a:xfrm>
          <a:prstGeom prst="line">
            <a:avLst/>
          </a:prstGeom>
          <a:noFill/>
          <a:ln w="7938" cap="rnd">
            <a:solidFill>
              <a:srgbClr val="000000"/>
            </a:solidFill>
            <a:round/>
            <a:headEnd/>
            <a:tailEnd/>
          </a:ln>
        </p:spPr>
        <p:txBody>
          <a:bodyPr/>
          <a:lstStyle/>
          <a:p>
            <a:endParaRPr lang="en-US"/>
          </a:p>
        </p:txBody>
      </p:sp>
      <p:sp>
        <p:nvSpPr>
          <p:cNvPr id="286875" name="Line 155"/>
          <p:cNvSpPr>
            <a:spLocks noChangeShapeType="1"/>
          </p:cNvSpPr>
          <p:nvPr/>
        </p:nvSpPr>
        <p:spPr bwMode="auto">
          <a:xfrm flipV="1">
            <a:off x="7275513" y="3629025"/>
            <a:ext cx="482600" cy="355600"/>
          </a:xfrm>
          <a:prstGeom prst="line">
            <a:avLst/>
          </a:prstGeom>
          <a:noFill/>
          <a:ln w="7938" cap="rnd">
            <a:solidFill>
              <a:srgbClr val="000000"/>
            </a:solidFill>
            <a:round/>
            <a:headEnd/>
            <a:tailEnd/>
          </a:ln>
        </p:spPr>
        <p:txBody>
          <a:bodyPr/>
          <a:lstStyle/>
          <a:p>
            <a:endParaRPr lang="en-US"/>
          </a:p>
        </p:txBody>
      </p:sp>
      <p:sp>
        <p:nvSpPr>
          <p:cNvPr id="286876" name="Line 156"/>
          <p:cNvSpPr>
            <a:spLocks noChangeShapeType="1"/>
          </p:cNvSpPr>
          <p:nvPr/>
        </p:nvSpPr>
        <p:spPr bwMode="auto">
          <a:xfrm flipV="1">
            <a:off x="5272088" y="3629025"/>
            <a:ext cx="995362" cy="709613"/>
          </a:xfrm>
          <a:prstGeom prst="line">
            <a:avLst/>
          </a:prstGeom>
          <a:noFill/>
          <a:ln w="7938" cap="rnd">
            <a:solidFill>
              <a:srgbClr val="000000"/>
            </a:solidFill>
            <a:round/>
            <a:headEnd/>
            <a:tailEnd/>
          </a:ln>
        </p:spPr>
        <p:txBody>
          <a:bodyPr/>
          <a:lstStyle/>
          <a:p>
            <a:endParaRPr lang="en-US"/>
          </a:p>
        </p:txBody>
      </p:sp>
      <p:sp>
        <p:nvSpPr>
          <p:cNvPr id="286877" name="Line 157"/>
          <p:cNvSpPr>
            <a:spLocks noChangeShapeType="1"/>
          </p:cNvSpPr>
          <p:nvPr/>
        </p:nvSpPr>
        <p:spPr bwMode="auto">
          <a:xfrm>
            <a:off x="6267450" y="3629025"/>
            <a:ext cx="1490663" cy="1588"/>
          </a:xfrm>
          <a:prstGeom prst="line">
            <a:avLst/>
          </a:prstGeom>
          <a:noFill/>
          <a:ln w="7938" cap="rnd">
            <a:solidFill>
              <a:srgbClr val="000000"/>
            </a:solidFill>
            <a:round/>
            <a:headEnd/>
            <a:tailEnd/>
          </a:ln>
        </p:spPr>
        <p:txBody>
          <a:bodyPr/>
          <a:lstStyle/>
          <a:p>
            <a:endParaRPr lang="en-US"/>
          </a:p>
        </p:txBody>
      </p:sp>
      <p:sp>
        <p:nvSpPr>
          <p:cNvPr id="286878" name="Line 158"/>
          <p:cNvSpPr>
            <a:spLocks noChangeShapeType="1"/>
          </p:cNvSpPr>
          <p:nvPr/>
        </p:nvSpPr>
        <p:spPr bwMode="auto">
          <a:xfrm flipV="1">
            <a:off x="6640513" y="2833688"/>
            <a:ext cx="495300" cy="354012"/>
          </a:xfrm>
          <a:prstGeom prst="line">
            <a:avLst/>
          </a:prstGeom>
          <a:noFill/>
          <a:ln w="7938" cap="rnd">
            <a:solidFill>
              <a:srgbClr val="000000"/>
            </a:solidFill>
            <a:round/>
            <a:headEnd/>
            <a:tailEnd/>
          </a:ln>
        </p:spPr>
        <p:txBody>
          <a:bodyPr/>
          <a:lstStyle/>
          <a:p>
            <a:endParaRPr lang="en-US"/>
          </a:p>
        </p:txBody>
      </p:sp>
      <p:sp>
        <p:nvSpPr>
          <p:cNvPr id="286879" name="Line 159"/>
          <p:cNvSpPr>
            <a:spLocks noChangeShapeType="1"/>
          </p:cNvSpPr>
          <p:nvPr/>
        </p:nvSpPr>
        <p:spPr bwMode="auto">
          <a:xfrm flipV="1">
            <a:off x="5894388" y="2833688"/>
            <a:ext cx="495300" cy="354012"/>
          </a:xfrm>
          <a:prstGeom prst="line">
            <a:avLst/>
          </a:prstGeom>
          <a:noFill/>
          <a:ln w="7938" cap="rnd">
            <a:solidFill>
              <a:srgbClr val="000000"/>
            </a:solidFill>
            <a:round/>
            <a:headEnd/>
            <a:tailEnd/>
          </a:ln>
        </p:spPr>
        <p:txBody>
          <a:bodyPr/>
          <a:lstStyle/>
          <a:p>
            <a:endParaRPr lang="en-US"/>
          </a:p>
        </p:txBody>
      </p:sp>
      <p:sp>
        <p:nvSpPr>
          <p:cNvPr id="286880" name="Line 160"/>
          <p:cNvSpPr>
            <a:spLocks noChangeShapeType="1"/>
          </p:cNvSpPr>
          <p:nvPr/>
        </p:nvSpPr>
        <p:spPr bwMode="auto">
          <a:xfrm>
            <a:off x="6389688" y="2833688"/>
            <a:ext cx="746125" cy="1587"/>
          </a:xfrm>
          <a:prstGeom prst="line">
            <a:avLst/>
          </a:prstGeom>
          <a:noFill/>
          <a:ln w="7938" cap="rnd">
            <a:solidFill>
              <a:srgbClr val="000000"/>
            </a:solidFill>
            <a:round/>
            <a:headEnd/>
            <a:tailEnd/>
          </a:ln>
        </p:spPr>
        <p:txBody>
          <a:bodyPr/>
          <a:lstStyle/>
          <a:p>
            <a:endParaRPr lang="en-US"/>
          </a:p>
        </p:txBody>
      </p:sp>
      <p:sp>
        <p:nvSpPr>
          <p:cNvPr id="286881" name="Line 161"/>
          <p:cNvSpPr>
            <a:spLocks noChangeShapeType="1"/>
          </p:cNvSpPr>
          <p:nvPr/>
        </p:nvSpPr>
        <p:spPr bwMode="auto">
          <a:xfrm>
            <a:off x="5894388" y="3187700"/>
            <a:ext cx="746125" cy="1588"/>
          </a:xfrm>
          <a:prstGeom prst="line">
            <a:avLst/>
          </a:prstGeom>
          <a:noFill/>
          <a:ln w="7938" cap="rnd">
            <a:solidFill>
              <a:srgbClr val="000000"/>
            </a:solidFill>
            <a:round/>
            <a:headEnd/>
            <a:tailEnd/>
          </a:ln>
        </p:spPr>
        <p:txBody>
          <a:bodyPr/>
          <a:lstStyle/>
          <a:p>
            <a:endParaRPr lang="en-US"/>
          </a:p>
        </p:txBody>
      </p:sp>
      <p:sp>
        <p:nvSpPr>
          <p:cNvPr id="286887" name="Freeform 167"/>
          <p:cNvSpPr>
            <a:spLocks noEditPoints="1"/>
          </p:cNvSpPr>
          <p:nvPr/>
        </p:nvSpPr>
        <p:spPr bwMode="auto">
          <a:xfrm>
            <a:off x="5578475" y="1998663"/>
            <a:ext cx="879475" cy="4368800"/>
          </a:xfrm>
          <a:custGeom>
            <a:avLst/>
            <a:gdLst/>
            <a:ahLst/>
            <a:cxnLst>
              <a:cxn ang="0">
                <a:pos x="1552" y="115"/>
              </a:cxn>
              <a:cxn ang="0">
                <a:pos x="1545" y="196"/>
              </a:cxn>
              <a:cxn ang="0">
                <a:pos x="1530" y="192"/>
              </a:cxn>
              <a:cxn ang="0">
                <a:pos x="1462" y="488"/>
              </a:cxn>
              <a:cxn ang="0">
                <a:pos x="1487" y="371"/>
              </a:cxn>
              <a:cxn ang="0">
                <a:pos x="1400" y="678"/>
              </a:cxn>
              <a:cxn ang="0">
                <a:pos x="1440" y="565"/>
              </a:cxn>
              <a:cxn ang="0">
                <a:pos x="1342" y="853"/>
              </a:cxn>
              <a:cxn ang="0">
                <a:pos x="1335" y="935"/>
              </a:cxn>
              <a:cxn ang="0">
                <a:pos x="1320" y="930"/>
              </a:cxn>
              <a:cxn ang="0">
                <a:pos x="1252" y="1227"/>
              </a:cxn>
              <a:cxn ang="0">
                <a:pos x="1277" y="1109"/>
              </a:cxn>
              <a:cxn ang="0">
                <a:pos x="1189" y="1417"/>
              </a:cxn>
              <a:cxn ang="0">
                <a:pos x="1230" y="1304"/>
              </a:cxn>
              <a:cxn ang="0">
                <a:pos x="1131" y="1592"/>
              </a:cxn>
              <a:cxn ang="0">
                <a:pos x="1125" y="1673"/>
              </a:cxn>
              <a:cxn ang="0">
                <a:pos x="1109" y="1669"/>
              </a:cxn>
              <a:cxn ang="0">
                <a:pos x="1042" y="1966"/>
              </a:cxn>
              <a:cxn ang="0">
                <a:pos x="1067" y="1848"/>
              </a:cxn>
              <a:cxn ang="0">
                <a:pos x="979" y="2156"/>
              </a:cxn>
              <a:cxn ang="0">
                <a:pos x="1020" y="2043"/>
              </a:cxn>
              <a:cxn ang="0">
                <a:pos x="921" y="2331"/>
              </a:cxn>
              <a:cxn ang="0">
                <a:pos x="915" y="2412"/>
              </a:cxn>
              <a:cxn ang="0">
                <a:pos x="899" y="2407"/>
              </a:cxn>
              <a:cxn ang="0">
                <a:pos x="831" y="2704"/>
              </a:cxn>
              <a:cxn ang="0">
                <a:pos x="857" y="2587"/>
              </a:cxn>
              <a:cxn ang="0">
                <a:pos x="769" y="2894"/>
              </a:cxn>
              <a:cxn ang="0">
                <a:pos x="809" y="2781"/>
              </a:cxn>
              <a:cxn ang="0">
                <a:pos x="711" y="3069"/>
              </a:cxn>
              <a:cxn ang="0">
                <a:pos x="704" y="3151"/>
              </a:cxn>
              <a:cxn ang="0">
                <a:pos x="689" y="3146"/>
              </a:cxn>
              <a:cxn ang="0">
                <a:pos x="621" y="3443"/>
              </a:cxn>
              <a:cxn ang="0">
                <a:pos x="646" y="3325"/>
              </a:cxn>
              <a:cxn ang="0">
                <a:pos x="559" y="3633"/>
              </a:cxn>
              <a:cxn ang="0">
                <a:pos x="599" y="3520"/>
              </a:cxn>
              <a:cxn ang="0">
                <a:pos x="501" y="3808"/>
              </a:cxn>
              <a:cxn ang="0">
                <a:pos x="494" y="3889"/>
              </a:cxn>
              <a:cxn ang="0">
                <a:pos x="479" y="3885"/>
              </a:cxn>
              <a:cxn ang="0">
                <a:pos x="411" y="4182"/>
              </a:cxn>
              <a:cxn ang="0">
                <a:pos x="436" y="4064"/>
              </a:cxn>
              <a:cxn ang="0">
                <a:pos x="348" y="4372"/>
              </a:cxn>
              <a:cxn ang="0">
                <a:pos x="389" y="4259"/>
              </a:cxn>
              <a:cxn ang="0">
                <a:pos x="290" y="4547"/>
              </a:cxn>
              <a:cxn ang="0">
                <a:pos x="284" y="4628"/>
              </a:cxn>
              <a:cxn ang="0">
                <a:pos x="268" y="4623"/>
              </a:cxn>
              <a:cxn ang="0">
                <a:pos x="201" y="4920"/>
              </a:cxn>
              <a:cxn ang="0">
                <a:pos x="226" y="4803"/>
              </a:cxn>
              <a:cxn ang="0">
                <a:pos x="138" y="5110"/>
              </a:cxn>
              <a:cxn ang="0">
                <a:pos x="179" y="4997"/>
              </a:cxn>
              <a:cxn ang="0">
                <a:pos x="80" y="5285"/>
              </a:cxn>
              <a:cxn ang="0">
                <a:pos x="74" y="5367"/>
              </a:cxn>
              <a:cxn ang="0">
                <a:pos x="58" y="5362"/>
              </a:cxn>
              <a:cxn ang="0">
                <a:pos x="16" y="5568"/>
              </a:cxn>
              <a:cxn ang="0">
                <a:pos x="16" y="5541"/>
              </a:cxn>
            </a:cxnLst>
            <a:rect l="0" t="0" r="r" b="b"/>
            <a:pathLst>
              <a:path w="1599" h="5575">
                <a:moveTo>
                  <a:pt x="1598" y="11"/>
                </a:moveTo>
                <a:lnTo>
                  <a:pt x="1567" y="119"/>
                </a:lnTo>
                <a:cubicBezTo>
                  <a:pt x="1566" y="123"/>
                  <a:pt x="1562" y="126"/>
                  <a:pt x="1557" y="124"/>
                </a:cubicBezTo>
                <a:cubicBezTo>
                  <a:pt x="1553" y="123"/>
                  <a:pt x="1551" y="119"/>
                  <a:pt x="1552" y="115"/>
                </a:cubicBezTo>
                <a:lnTo>
                  <a:pt x="1583" y="7"/>
                </a:lnTo>
                <a:cubicBezTo>
                  <a:pt x="1584" y="3"/>
                  <a:pt x="1588" y="0"/>
                  <a:pt x="1592" y="1"/>
                </a:cubicBezTo>
                <a:cubicBezTo>
                  <a:pt x="1597" y="3"/>
                  <a:pt x="1599" y="7"/>
                  <a:pt x="1598" y="11"/>
                </a:cubicBezTo>
                <a:close/>
                <a:moveTo>
                  <a:pt x="1545" y="196"/>
                </a:moveTo>
                <a:lnTo>
                  <a:pt x="1515" y="304"/>
                </a:lnTo>
                <a:cubicBezTo>
                  <a:pt x="1513" y="308"/>
                  <a:pt x="1509" y="310"/>
                  <a:pt x="1505" y="309"/>
                </a:cubicBezTo>
                <a:cubicBezTo>
                  <a:pt x="1501" y="308"/>
                  <a:pt x="1498" y="303"/>
                  <a:pt x="1499" y="299"/>
                </a:cubicBezTo>
                <a:lnTo>
                  <a:pt x="1530" y="192"/>
                </a:lnTo>
                <a:cubicBezTo>
                  <a:pt x="1531" y="187"/>
                  <a:pt x="1536" y="185"/>
                  <a:pt x="1540" y="186"/>
                </a:cubicBezTo>
                <a:cubicBezTo>
                  <a:pt x="1544" y="187"/>
                  <a:pt x="1547" y="192"/>
                  <a:pt x="1545" y="196"/>
                </a:cubicBezTo>
                <a:close/>
                <a:moveTo>
                  <a:pt x="1493" y="381"/>
                </a:moveTo>
                <a:lnTo>
                  <a:pt x="1462" y="488"/>
                </a:lnTo>
                <a:cubicBezTo>
                  <a:pt x="1461" y="493"/>
                  <a:pt x="1457" y="495"/>
                  <a:pt x="1452" y="494"/>
                </a:cubicBezTo>
                <a:cubicBezTo>
                  <a:pt x="1448" y="493"/>
                  <a:pt x="1446" y="488"/>
                  <a:pt x="1447" y="484"/>
                </a:cubicBezTo>
                <a:lnTo>
                  <a:pt x="1477" y="376"/>
                </a:lnTo>
                <a:cubicBezTo>
                  <a:pt x="1479" y="372"/>
                  <a:pt x="1483" y="369"/>
                  <a:pt x="1487" y="371"/>
                </a:cubicBezTo>
                <a:cubicBezTo>
                  <a:pt x="1492" y="372"/>
                  <a:pt x="1494" y="376"/>
                  <a:pt x="1493" y="381"/>
                </a:cubicBezTo>
                <a:close/>
                <a:moveTo>
                  <a:pt x="1440" y="565"/>
                </a:moveTo>
                <a:lnTo>
                  <a:pt x="1410" y="673"/>
                </a:lnTo>
                <a:cubicBezTo>
                  <a:pt x="1408" y="677"/>
                  <a:pt x="1404" y="680"/>
                  <a:pt x="1400" y="678"/>
                </a:cubicBezTo>
                <a:cubicBezTo>
                  <a:pt x="1395" y="677"/>
                  <a:pt x="1393" y="673"/>
                  <a:pt x="1394" y="669"/>
                </a:cubicBezTo>
                <a:lnTo>
                  <a:pt x="1425" y="561"/>
                </a:lnTo>
                <a:cubicBezTo>
                  <a:pt x="1426" y="557"/>
                  <a:pt x="1430" y="554"/>
                  <a:pt x="1435" y="555"/>
                </a:cubicBezTo>
                <a:cubicBezTo>
                  <a:pt x="1439" y="557"/>
                  <a:pt x="1441" y="561"/>
                  <a:pt x="1440" y="565"/>
                </a:cubicBezTo>
                <a:close/>
                <a:moveTo>
                  <a:pt x="1388" y="750"/>
                </a:moveTo>
                <a:lnTo>
                  <a:pt x="1357" y="858"/>
                </a:lnTo>
                <a:cubicBezTo>
                  <a:pt x="1356" y="862"/>
                  <a:pt x="1351" y="864"/>
                  <a:pt x="1347" y="863"/>
                </a:cubicBezTo>
                <a:cubicBezTo>
                  <a:pt x="1343" y="862"/>
                  <a:pt x="1340" y="857"/>
                  <a:pt x="1342" y="853"/>
                </a:cubicBezTo>
                <a:lnTo>
                  <a:pt x="1372" y="746"/>
                </a:lnTo>
                <a:cubicBezTo>
                  <a:pt x="1373" y="741"/>
                  <a:pt x="1378" y="739"/>
                  <a:pt x="1382" y="740"/>
                </a:cubicBezTo>
                <a:cubicBezTo>
                  <a:pt x="1386" y="741"/>
                  <a:pt x="1389" y="746"/>
                  <a:pt x="1388" y="750"/>
                </a:cubicBezTo>
                <a:close/>
                <a:moveTo>
                  <a:pt x="1335" y="935"/>
                </a:moveTo>
                <a:lnTo>
                  <a:pt x="1304" y="1042"/>
                </a:lnTo>
                <a:cubicBezTo>
                  <a:pt x="1303" y="1047"/>
                  <a:pt x="1299" y="1049"/>
                  <a:pt x="1295" y="1048"/>
                </a:cubicBezTo>
                <a:cubicBezTo>
                  <a:pt x="1290" y="1047"/>
                  <a:pt x="1288" y="1042"/>
                  <a:pt x="1289" y="1038"/>
                </a:cubicBezTo>
                <a:lnTo>
                  <a:pt x="1320" y="930"/>
                </a:lnTo>
                <a:cubicBezTo>
                  <a:pt x="1321" y="926"/>
                  <a:pt x="1325" y="923"/>
                  <a:pt x="1330" y="925"/>
                </a:cubicBezTo>
                <a:cubicBezTo>
                  <a:pt x="1334" y="926"/>
                  <a:pt x="1336" y="930"/>
                  <a:pt x="1335" y="935"/>
                </a:cubicBezTo>
                <a:close/>
                <a:moveTo>
                  <a:pt x="1283" y="1119"/>
                </a:moveTo>
                <a:lnTo>
                  <a:pt x="1252" y="1227"/>
                </a:lnTo>
                <a:cubicBezTo>
                  <a:pt x="1251" y="1231"/>
                  <a:pt x="1246" y="1234"/>
                  <a:pt x="1242" y="1232"/>
                </a:cubicBezTo>
                <a:cubicBezTo>
                  <a:pt x="1238" y="1231"/>
                  <a:pt x="1235" y="1227"/>
                  <a:pt x="1236" y="1223"/>
                </a:cubicBezTo>
                <a:lnTo>
                  <a:pt x="1267" y="1115"/>
                </a:lnTo>
                <a:cubicBezTo>
                  <a:pt x="1268" y="1111"/>
                  <a:pt x="1273" y="1108"/>
                  <a:pt x="1277" y="1109"/>
                </a:cubicBezTo>
                <a:cubicBezTo>
                  <a:pt x="1281" y="1111"/>
                  <a:pt x="1284" y="1115"/>
                  <a:pt x="1283" y="1119"/>
                </a:cubicBezTo>
                <a:close/>
                <a:moveTo>
                  <a:pt x="1230" y="1304"/>
                </a:moveTo>
                <a:lnTo>
                  <a:pt x="1199" y="1412"/>
                </a:lnTo>
                <a:cubicBezTo>
                  <a:pt x="1198" y="1416"/>
                  <a:pt x="1194" y="1418"/>
                  <a:pt x="1189" y="1417"/>
                </a:cubicBezTo>
                <a:cubicBezTo>
                  <a:pt x="1185" y="1416"/>
                  <a:pt x="1183" y="1411"/>
                  <a:pt x="1184" y="1407"/>
                </a:cubicBezTo>
                <a:lnTo>
                  <a:pt x="1215" y="1299"/>
                </a:lnTo>
                <a:cubicBezTo>
                  <a:pt x="1216" y="1295"/>
                  <a:pt x="1220" y="1293"/>
                  <a:pt x="1224" y="1294"/>
                </a:cubicBezTo>
                <a:cubicBezTo>
                  <a:pt x="1229" y="1295"/>
                  <a:pt x="1231" y="1300"/>
                  <a:pt x="1230" y="1304"/>
                </a:cubicBezTo>
                <a:close/>
                <a:moveTo>
                  <a:pt x="1177" y="1489"/>
                </a:moveTo>
                <a:lnTo>
                  <a:pt x="1147" y="1596"/>
                </a:lnTo>
                <a:cubicBezTo>
                  <a:pt x="1146" y="1601"/>
                  <a:pt x="1141" y="1603"/>
                  <a:pt x="1137" y="1602"/>
                </a:cubicBezTo>
                <a:cubicBezTo>
                  <a:pt x="1133" y="1601"/>
                  <a:pt x="1130" y="1596"/>
                  <a:pt x="1131" y="1592"/>
                </a:cubicBezTo>
                <a:lnTo>
                  <a:pt x="1162" y="1484"/>
                </a:lnTo>
                <a:cubicBezTo>
                  <a:pt x="1163" y="1480"/>
                  <a:pt x="1168" y="1477"/>
                  <a:pt x="1172" y="1479"/>
                </a:cubicBezTo>
                <a:cubicBezTo>
                  <a:pt x="1176" y="1480"/>
                  <a:pt x="1179" y="1484"/>
                  <a:pt x="1177" y="1489"/>
                </a:cubicBezTo>
                <a:close/>
                <a:moveTo>
                  <a:pt x="1125" y="1673"/>
                </a:moveTo>
                <a:lnTo>
                  <a:pt x="1094" y="1781"/>
                </a:lnTo>
                <a:cubicBezTo>
                  <a:pt x="1093" y="1785"/>
                  <a:pt x="1089" y="1788"/>
                  <a:pt x="1084" y="1786"/>
                </a:cubicBezTo>
                <a:cubicBezTo>
                  <a:pt x="1080" y="1785"/>
                  <a:pt x="1078" y="1781"/>
                  <a:pt x="1079" y="1777"/>
                </a:cubicBezTo>
                <a:lnTo>
                  <a:pt x="1109" y="1669"/>
                </a:lnTo>
                <a:cubicBezTo>
                  <a:pt x="1111" y="1665"/>
                  <a:pt x="1115" y="1662"/>
                  <a:pt x="1119" y="1663"/>
                </a:cubicBezTo>
                <a:cubicBezTo>
                  <a:pt x="1124" y="1665"/>
                  <a:pt x="1126" y="1669"/>
                  <a:pt x="1125" y="1673"/>
                </a:cubicBezTo>
                <a:close/>
                <a:moveTo>
                  <a:pt x="1072" y="1858"/>
                </a:moveTo>
                <a:lnTo>
                  <a:pt x="1042" y="1966"/>
                </a:lnTo>
                <a:cubicBezTo>
                  <a:pt x="1040" y="1970"/>
                  <a:pt x="1036" y="1972"/>
                  <a:pt x="1032" y="1971"/>
                </a:cubicBezTo>
                <a:cubicBezTo>
                  <a:pt x="1028" y="1970"/>
                  <a:pt x="1025" y="1965"/>
                  <a:pt x="1026" y="1961"/>
                </a:cubicBezTo>
                <a:lnTo>
                  <a:pt x="1057" y="1853"/>
                </a:lnTo>
                <a:cubicBezTo>
                  <a:pt x="1058" y="1849"/>
                  <a:pt x="1063" y="1847"/>
                  <a:pt x="1067" y="1848"/>
                </a:cubicBezTo>
                <a:cubicBezTo>
                  <a:pt x="1071" y="1849"/>
                  <a:pt x="1074" y="1854"/>
                  <a:pt x="1072" y="1858"/>
                </a:cubicBezTo>
                <a:close/>
                <a:moveTo>
                  <a:pt x="1020" y="2043"/>
                </a:moveTo>
                <a:lnTo>
                  <a:pt x="989" y="2150"/>
                </a:lnTo>
                <a:cubicBezTo>
                  <a:pt x="988" y="2155"/>
                  <a:pt x="983" y="2157"/>
                  <a:pt x="979" y="2156"/>
                </a:cubicBezTo>
                <a:cubicBezTo>
                  <a:pt x="975" y="2155"/>
                  <a:pt x="972" y="2150"/>
                  <a:pt x="974" y="2146"/>
                </a:cubicBezTo>
                <a:lnTo>
                  <a:pt x="1004" y="2038"/>
                </a:lnTo>
                <a:cubicBezTo>
                  <a:pt x="1006" y="2034"/>
                  <a:pt x="1010" y="2031"/>
                  <a:pt x="1014" y="2033"/>
                </a:cubicBezTo>
                <a:cubicBezTo>
                  <a:pt x="1018" y="2034"/>
                  <a:pt x="1021" y="2038"/>
                  <a:pt x="1020" y="2043"/>
                </a:cubicBezTo>
                <a:close/>
                <a:moveTo>
                  <a:pt x="967" y="2227"/>
                </a:moveTo>
                <a:lnTo>
                  <a:pt x="937" y="2335"/>
                </a:lnTo>
                <a:cubicBezTo>
                  <a:pt x="935" y="2339"/>
                  <a:pt x="931" y="2342"/>
                  <a:pt x="927" y="2340"/>
                </a:cubicBezTo>
                <a:cubicBezTo>
                  <a:pt x="922" y="2339"/>
                  <a:pt x="920" y="2335"/>
                  <a:pt x="921" y="2331"/>
                </a:cubicBezTo>
                <a:lnTo>
                  <a:pt x="952" y="2223"/>
                </a:lnTo>
                <a:cubicBezTo>
                  <a:pt x="953" y="2219"/>
                  <a:pt x="957" y="2216"/>
                  <a:pt x="962" y="2217"/>
                </a:cubicBezTo>
                <a:cubicBezTo>
                  <a:pt x="966" y="2219"/>
                  <a:pt x="968" y="2223"/>
                  <a:pt x="967" y="2227"/>
                </a:cubicBezTo>
                <a:close/>
                <a:moveTo>
                  <a:pt x="915" y="2412"/>
                </a:moveTo>
                <a:lnTo>
                  <a:pt x="884" y="2520"/>
                </a:lnTo>
                <a:cubicBezTo>
                  <a:pt x="883" y="2524"/>
                  <a:pt x="878" y="2526"/>
                  <a:pt x="874" y="2525"/>
                </a:cubicBezTo>
                <a:cubicBezTo>
                  <a:pt x="870" y="2524"/>
                  <a:pt x="867" y="2519"/>
                  <a:pt x="869" y="2515"/>
                </a:cubicBezTo>
                <a:lnTo>
                  <a:pt x="899" y="2407"/>
                </a:lnTo>
                <a:cubicBezTo>
                  <a:pt x="900" y="2403"/>
                  <a:pt x="905" y="2401"/>
                  <a:pt x="909" y="2402"/>
                </a:cubicBezTo>
                <a:cubicBezTo>
                  <a:pt x="913" y="2403"/>
                  <a:pt x="916" y="2408"/>
                  <a:pt x="915" y="2412"/>
                </a:cubicBezTo>
                <a:close/>
                <a:moveTo>
                  <a:pt x="862" y="2597"/>
                </a:moveTo>
                <a:lnTo>
                  <a:pt x="831" y="2704"/>
                </a:lnTo>
                <a:cubicBezTo>
                  <a:pt x="830" y="2709"/>
                  <a:pt x="826" y="2711"/>
                  <a:pt x="822" y="2710"/>
                </a:cubicBezTo>
                <a:cubicBezTo>
                  <a:pt x="817" y="2709"/>
                  <a:pt x="815" y="2704"/>
                  <a:pt x="816" y="2700"/>
                </a:cubicBezTo>
                <a:lnTo>
                  <a:pt x="847" y="2592"/>
                </a:lnTo>
                <a:cubicBezTo>
                  <a:pt x="848" y="2588"/>
                  <a:pt x="852" y="2585"/>
                  <a:pt x="857" y="2587"/>
                </a:cubicBezTo>
                <a:cubicBezTo>
                  <a:pt x="861" y="2588"/>
                  <a:pt x="863" y="2592"/>
                  <a:pt x="862" y="2597"/>
                </a:cubicBezTo>
                <a:close/>
                <a:moveTo>
                  <a:pt x="809" y="2781"/>
                </a:moveTo>
                <a:lnTo>
                  <a:pt x="779" y="2889"/>
                </a:lnTo>
                <a:cubicBezTo>
                  <a:pt x="778" y="2893"/>
                  <a:pt x="773" y="2896"/>
                  <a:pt x="769" y="2894"/>
                </a:cubicBezTo>
                <a:cubicBezTo>
                  <a:pt x="765" y="2893"/>
                  <a:pt x="762" y="2889"/>
                  <a:pt x="763" y="2885"/>
                </a:cubicBezTo>
                <a:lnTo>
                  <a:pt x="794" y="2777"/>
                </a:lnTo>
                <a:cubicBezTo>
                  <a:pt x="795" y="2773"/>
                  <a:pt x="800" y="2770"/>
                  <a:pt x="804" y="2771"/>
                </a:cubicBezTo>
                <a:cubicBezTo>
                  <a:pt x="808" y="2773"/>
                  <a:pt x="811" y="2777"/>
                  <a:pt x="809" y="2781"/>
                </a:cubicBezTo>
                <a:close/>
                <a:moveTo>
                  <a:pt x="757" y="2966"/>
                </a:moveTo>
                <a:lnTo>
                  <a:pt x="726" y="3074"/>
                </a:lnTo>
                <a:cubicBezTo>
                  <a:pt x="725" y="3078"/>
                  <a:pt x="721" y="3080"/>
                  <a:pt x="716" y="3079"/>
                </a:cubicBezTo>
                <a:cubicBezTo>
                  <a:pt x="712" y="3078"/>
                  <a:pt x="710" y="3073"/>
                  <a:pt x="711" y="3069"/>
                </a:cubicBezTo>
                <a:lnTo>
                  <a:pt x="742" y="2961"/>
                </a:lnTo>
                <a:cubicBezTo>
                  <a:pt x="743" y="2957"/>
                  <a:pt x="747" y="2955"/>
                  <a:pt x="751" y="2956"/>
                </a:cubicBezTo>
                <a:cubicBezTo>
                  <a:pt x="756" y="2957"/>
                  <a:pt x="758" y="2962"/>
                  <a:pt x="757" y="2966"/>
                </a:cubicBezTo>
                <a:close/>
                <a:moveTo>
                  <a:pt x="704" y="3151"/>
                </a:moveTo>
                <a:lnTo>
                  <a:pt x="674" y="3258"/>
                </a:lnTo>
                <a:cubicBezTo>
                  <a:pt x="673" y="3262"/>
                  <a:pt x="668" y="3265"/>
                  <a:pt x="664" y="3264"/>
                </a:cubicBezTo>
                <a:cubicBezTo>
                  <a:pt x="660" y="3263"/>
                  <a:pt x="657" y="3258"/>
                  <a:pt x="658" y="3254"/>
                </a:cubicBezTo>
                <a:lnTo>
                  <a:pt x="689" y="3146"/>
                </a:lnTo>
                <a:cubicBezTo>
                  <a:pt x="690" y="3142"/>
                  <a:pt x="695" y="3139"/>
                  <a:pt x="699" y="3141"/>
                </a:cubicBezTo>
                <a:cubicBezTo>
                  <a:pt x="703" y="3142"/>
                  <a:pt x="706" y="3146"/>
                  <a:pt x="704" y="3151"/>
                </a:cubicBezTo>
                <a:close/>
                <a:moveTo>
                  <a:pt x="652" y="3335"/>
                </a:moveTo>
                <a:lnTo>
                  <a:pt x="621" y="3443"/>
                </a:lnTo>
                <a:cubicBezTo>
                  <a:pt x="620" y="3447"/>
                  <a:pt x="616" y="3450"/>
                  <a:pt x="611" y="3448"/>
                </a:cubicBezTo>
                <a:cubicBezTo>
                  <a:pt x="607" y="3447"/>
                  <a:pt x="605" y="3443"/>
                  <a:pt x="606" y="3439"/>
                </a:cubicBezTo>
                <a:lnTo>
                  <a:pt x="636" y="3331"/>
                </a:lnTo>
                <a:cubicBezTo>
                  <a:pt x="638" y="3327"/>
                  <a:pt x="642" y="3324"/>
                  <a:pt x="646" y="3325"/>
                </a:cubicBezTo>
                <a:cubicBezTo>
                  <a:pt x="651" y="3327"/>
                  <a:pt x="653" y="3331"/>
                  <a:pt x="652" y="3335"/>
                </a:cubicBezTo>
                <a:close/>
                <a:moveTo>
                  <a:pt x="599" y="3520"/>
                </a:moveTo>
                <a:lnTo>
                  <a:pt x="569" y="3628"/>
                </a:lnTo>
                <a:cubicBezTo>
                  <a:pt x="567" y="3632"/>
                  <a:pt x="563" y="3634"/>
                  <a:pt x="559" y="3633"/>
                </a:cubicBezTo>
                <a:cubicBezTo>
                  <a:pt x="554" y="3632"/>
                  <a:pt x="552" y="3627"/>
                  <a:pt x="553" y="3623"/>
                </a:cubicBezTo>
                <a:lnTo>
                  <a:pt x="584" y="3515"/>
                </a:lnTo>
                <a:cubicBezTo>
                  <a:pt x="585" y="3511"/>
                  <a:pt x="589" y="3509"/>
                  <a:pt x="594" y="3510"/>
                </a:cubicBezTo>
                <a:cubicBezTo>
                  <a:pt x="598" y="3511"/>
                  <a:pt x="600" y="3516"/>
                  <a:pt x="599" y="3520"/>
                </a:cubicBezTo>
                <a:close/>
                <a:moveTo>
                  <a:pt x="547" y="3705"/>
                </a:moveTo>
                <a:lnTo>
                  <a:pt x="516" y="3812"/>
                </a:lnTo>
                <a:cubicBezTo>
                  <a:pt x="515" y="3816"/>
                  <a:pt x="510" y="3819"/>
                  <a:pt x="506" y="3818"/>
                </a:cubicBezTo>
                <a:cubicBezTo>
                  <a:pt x="502" y="3817"/>
                  <a:pt x="499" y="3812"/>
                  <a:pt x="501" y="3808"/>
                </a:cubicBezTo>
                <a:lnTo>
                  <a:pt x="531" y="3700"/>
                </a:lnTo>
                <a:cubicBezTo>
                  <a:pt x="533" y="3696"/>
                  <a:pt x="537" y="3693"/>
                  <a:pt x="541" y="3695"/>
                </a:cubicBezTo>
                <a:cubicBezTo>
                  <a:pt x="545" y="3696"/>
                  <a:pt x="548" y="3700"/>
                  <a:pt x="547" y="3705"/>
                </a:cubicBezTo>
                <a:close/>
                <a:moveTo>
                  <a:pt x="494" y="3889"/>
                </a:moveTo>
                <a:lnTo>
                  <a:pt x="463" y="3997"/>
                </a:lnTo>
                <a:cubicBezTo>
                  <a:pt x="462" y="4001"/>
                  <a:pt x="458" y="4004"/>
                  <a:pt x="454" y="4002"/>
                </a:cubicBezTo>
                <a:cubicBezTo>
                  <a:pt x="449" y="4001"/>
                  <a:pt x="447" y="3997"/>
                  <a:pt x="448" y="3993"/>
                </a:cubicBezTo>
                <a:lnTo>
                  <a:pt x="479" y="3885"/>
                </a:lnTo>
                <a:cubicBezTo>
                  <a:pt x="480" y="3881"/>
                  <a:pt x="484" y="3878"/>
                  <a:pt x="489" y="3879"/>
                </a:cubicBezTo>
                <a:cubicBezTo>
                  <a:pt x="493" y="3881"/>
                  <a:pt x="495" y="3885"/>
                  <a:pt x="494" y="3889"/>
                </a:cubicBezTo>
                <a:close/>
                <a:moveTo>
                  <a:pt x="442" y="4074"/>
                </a:moveTo>
                <a:lnTo>
                  <a:pt x="411" y="4182"/>
                </a:lnTo>
                <a:cubicBezTo>
                  <a:pt x="410" y="4186"/>
                  <a:pt x="405" y="4188"/>
                  <a:pt x="401" y="4187"/>
                </a:cubicBezTo>
                <a:cubicBezTo>
                  <a:pt x="397" y="4186"/>
                  <a:pt x="394" y="4181"/>
                  <a:pt x="396" y="4177"/>
                </a:cubicBezTo>
                <a:lnTo>
                  <a:pt x="426" y="4069"/>
                </a:lnTo>
                <a:cubicBezTo>
                  <a:pt x="427" y="4065"/>
                  <a:pt x="432" y="4063"/>
                  <a:pt x="436" y="4064"/>
                </a:cubicBezTo>
                <a:cubicBezTo>
                  <a:pt x="440" y="4065"/>
                  <a:pt x="443" y="4070"/>
                  <a:pt x="442" y="4074"/>
                </a:cubicBezTo>
                <a:close/>
                <a:moveTo>
                  <a:pt x="389" y="4259"/>
                </a:moveTo>
                <a:lnTo>
                  <a:pt x="358" y="4366"/>
                </a:lnTo>
                <a:cubicBezTo>
                  <a:pt x="357" y="4370"/>
                  <a:pt x="353" y="4373"/>
                  <a:pt x="348" y="4372"/>
                </a:cubicBezTo>
                <a:cubicBezTo>
                  <a:pt x="344" y="4371"/>
                  <a:pt x="342" y="4366"/>
                  <a:pt x="343" y="4362"/>
                </a:cubicBezTo>
                <a:lnTo>
                  <a:pt x="374" y="4254"/>
                </a:lnTo>
                <a:cubicBezTo>
                  <a:pt x="375" y="4250"/>
                  <a:pt x="379" y="4247"/>
                  <a:pt x="383" y="4249"/>
                </a:cubicBezTo>
                <a:cubicBezTo>
                  <a:pt x="388" y="4250"/>
                  <a:pt x="390" y="4254"/>
                  <a:pt x="389" y="4259"/>
                </a:cubicBezTo>
                <a:close/>
                <a:moveTo>
                  <a:pt x="336" y="4443"/>
                </a:moveTo>
                <a:lnTo>
                  <a:pt x="306" y="4551"/>
                </a:lnTo>
                <a:cubicBezTo>
                  <a:pt x="305" y="4555"/>
                  <a:pt x="300" y="4558"/>
                  <a:pt x="296" y="4556"/>
                </a:cubicBezTo>
                <a:cubicBezTo>
                  <a:pt x="292" y="4555"/>
                  <a:pt x="289" y="4551"/>
                  <a:pt x="290" y="4547"/>
                </a:cubicBezTo>
                <a:lnTo>
                  <a:pt x="321" y="4439"/>
                </a:lnTo>
                <a:cubicBezTo>
                  <a:pt x="322" y="4435"/>
                  <a:pt x="327" y="4432"/>
                  <a:pt x="331" y="4433"/>
                </a:cubicBezTo>
                <a:cubicBezTo>
                  <a:pt x="335" y="4435"/>
                  <a:pt x="338" y="4439"/>
                  <a:pt x="336" y="4443"/>
                </a:cubicBezTo>
                <a:close/>
                <a:moveTo>
                  <a:pt x="284" y="4628"/>
                </a:moveTo>
                <a:lnTo>
                  <a:pt x="253" y="4736"/>
                </a:lnTo>
                <a:cubicBezTo>
                  <a:pt x="252" y="4740"/>
                  <a:pt x="248" y="4742"/>
                  <a:pt x="243" y="4741"/>
                </a:cubicBezTo>
                <a:cubicBezTo>
                  <a:pt x="239" y="4740"/>
                  <a:pt x="237" y="4735"/>
                  <a:pt x="238" y="4731"/>
                </a:cubicBezTo>
                <a:lnTo>
                  <a:pt x="268" y="4623"/>
                </a:lnTo>
                <a:cubicBezTo>
                  <a:pt x="270" y="4619"/>
                  <a:pt x="274" y="4617"/>
                  <a:pt x="278" y="4618"/>
                </a:cubicBezTo>
                <a:cubicBezTo>
                  <a:pt x="283" y="4619"/>
                  <a:pt x="285" y="4624"/>
                  <a:pt x="284" y="4628"/>
                </a:cubicBezTo>
                <a:close/>
                <a:moveTo>
                  <a:pt x="231" y="4813"/>
                </a:moveTo>
                <a:lnTo>
                  <a:pt x="201" y="4920"/>
                </a:lnTo>
                <a:cubicBezTo>
                  <a:pt x="199" y="4924"/>
                  <a:pt x="195" y="4927"/>
                  <a:pt x="191" y="4926"/>
                </a:cubicBezTo>
                <a:cubicBezTo>
                  <a:pt x="187" y="4925"/>
                  <a:pt x="184" y="4920"/>
                  <a:pt x="185" y="4916"/>
                </a:cubicBezTo>
                <a:lnTo>
                  <a:pt x="216" y="4808"/>
                </a:lnTo>
                <a:cubicBezTo>
                  <a:pt x="217" y="4804"/>
                  <a:pt x="222" y="4801"/>
                  <a:pt x="226" y="4803"/>
                </a:cubicBezTo>
                <a:cubicBezTo>
                  <a:pt x="230" y="4804"/>
                  <a:pt x="233" y="4808"/>
                  <a:pt x="231" y="4813"/>
                </a:cubicBezTo>
                <a:close/>
                <a:moveTo>
                  <a:pt x="179" y="4997"/>
                </a:moveTo>
                <a:lnTo>
                  <a:pt x="148" y="5105"/>
                </a:lnTo>
                <a:cubicBezTo>
                  <a:pt x="147" y="5109"/>
                  <a:pt x="142" y="5112"/>
                  <a:pt x="138" y="5110"/>
                </a:cubicBezTo>
                <a:cubicBezTo>
                  <a:pt x="134" y="5109"/>
                  <a:pt x="132" y="5105"/>
                  <a:pt x="133" y="5101"/>
                </a:cubicBezTo>
                <a:lnTo>
                  <a:pt x="163" y="4993"/>
                </a:lnTo>
                <a:cubicBezTo>
                  <a:pt x="165" y="4989"/>
                  <a:pt x="169" y="4986"/>
                  <a:pt x="173" y="4987"/>
                </a:cubicBezTo>
                <a:cubicBezTo>
                  <a:pt x="178" y="4989"/>
                  <a:pt x="180" y="4993"/>
                  <a:pt x="179" y="4997"/>
                </a:cubicBezTo>
                <a:close/>
                <a:moveTo>
                  <a:pt x="126" y="5182"/>
                </a:moveTo>
                <a:lnTo>
                  <a:pt x="96" y="5290"/>
                </a:lnTo>
                <a:cubicBezTo>
                  <a:pt x="94" y="5294"/>
                  <a:pt x="90" y="5296"/>
                  <a:pt x="86" y="5295"/>
                </a:cubicBezTo>
                <a:cubicBezTo>
                  <a:pt x="81" y="5294"/>
                  <a:pt x="79" y="5289"/>
                  <a:pt x="80" y="5285"/>
                </a:cubicBezTo>
                <a:lnTo>
                  <a:pt x="111" y="5177"/>
                </a:lnTo>
                <a:cubicBezTo>
                  <a:pt x="112" y="5173"/>
                  <a:pt x="116" y="5171"/>
                  <a:pt x="121" y="5172"/>
                </a:cubicBezTo>
                <a:cubicBezTo>
                  <a:pt x="125" y="5173"/>
                  <a:pt x="127" y="5178"/>
                  <a:pt x="126" y="5182"/>
                </a:cubicBezTo>
                <a:close/>
                <a:moveTo>
                  <a:pt x="74" y="5367"/>
                </a:moveTo>
                <a:lnTo>
                  <a:pt x="43" y="5474"/>
                </a:lnTo>
                <a:cubicBezTo>
                  <a:pt x="42" y="5478"/>
                  <a:pt x="37" y="5481"/>
                  <a:pt x="33" y="5480"/>
                </a:cubicBezTo>
                <a:cubicBezTo>
                  <a:pt x="29" y="5479"/>
                  <a:pt x="26" y="5474"/>
                  <a:pt x="28" y="5470"/>
                </a:cubicBezTo>
                <a:lnTo>
                  <a:pt x="58" y="5362"/>
                </a:lnTo>
                <a:cubicBezTo>
                  <a:pt x="59" y="5358"/>
                  <a:pt x="64" y="5355"/>
                  <a:pt x="68" y="5357"/>
                </a:cubicBezTo>
                <a:cubicBezTo>
                  <a:pt x="72" y="5358"/>
                  <a:pt x="75" y="5362"/>
                  <a:pt x="74" y="5367"/>
                </a:cubicBezTo>
                <a:close/>
                <a:moveTo>
                  <a:pt x="21" y="5551"/>
                </a:moveTo>
                <a:lnTo>
                  <a:pt x="16" y="5568"/>
                </a:lnTo>
                <a:cubicBezTo>
                  <a:pt x="15" y="5572"/>
                  <a:pt x="11" y="5575"/>
                  <a:pt x="6" y="5574"/>
                </a:cubicBezTo>
                <a:cubicBezTo>
                  <a:pt x="2" y="5573"/>
                  <a:pt x="0" y="5568"/>
                  <a:pt x="1" y="5564"/>
                </a:cubicBezTo>
                <a:lnTo>
                  <a:pt x="6" y="5547"/>
                </a:lnTo>
                <a:cubicBezTo>
                  <a:pt x="7" y="5543"/>
                  <a:pt x="11" y="5540"/>
                  <a:pt x="16" y="5541"/>
                </a:cubicBezTo>
                <a:cubicBezTo>
                  <a:pt x="20" y="5543"/>
                  <a:pt x="22" y="5547"/>
                  <a:pt x="21" y="5551"/>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888" name="Freeform 168"/>
          <p:cNvSpPr>
            <a:spLocks noEditPoints="1"/>
          </p:cNvSpPr>
          <p:nvPr/>
        </p:nvSpPr>
        <p:spPr bwMode="auto">
          <a:xfrm>
            <a:off x="6448425" y="1998663"/>
            <a:ext cx="1614488" cy="3656012"/>
          </a:xfrm>
          <a:custGeom>
            <a:avLst/>
            <a:gdLst/>
            <a:ahLst/>
            <a:cxnLst>
              <a:cxn ang="0">
                <a:pos x="62" y="108"/>
              </a:cxn>
              <a:cxn ang="0">
                <a:pos x="118" y="167"/>
              </a:cxn>
              <a:cxn ang="0">
                <a:pos x="105" y="176"/>
              </a:cxn>
              <a:cxn ang="0">
                <a:pos x="280" y="425"/>
              </a:cxn>
              <a:cxn ang="0">
                <a:pos x="209" y="327"/>
              </a:cxn>
              <a:cxn ang="0">
                <a:pos x="380" y="598"/>
              </a:cxn>
              <a:cxn ang="0">
                <a:pos x="323" y="492"/>
              </a:cxn>
              <a:cxn ang="0">
                <a:pos x="471" y="758"/>
              </a:cxn>
              <a:cxn ang="0">
                <a:pos x="527" y="817"/>
              </a:cxn>
              <a:cxn ang="0">
                <a:pos x="514" y="826"/>
              </a:cxn>
              <a:cxn ang="0">
                <a:pos x="689" y="1075"/>
              </a:cxn>
              <a:cxn ang="0">
                <a:pos x="618" y="977"/>
              </a:cxn>
              <a:cxn ang="0">
                <a:pos x="789" y="1248"/>
              </a:cxn>
              <a:cxn ang="0">
                <a:pos x="731" y="1142"/>
              </a:cxn>
              <a:cxn ang="0">
                <a:pos x="880" y="1408"/>
              </a:cxn>
              <a:cxn ang="0">
                <a:pos x="936" y="1468"/>
              </a:cxn>
              <a:cxn ang="0">
                <a:pos x="922" y="1476"/>
              </a:cxn>
              <a:cxn ang="0">
                <a:pos x="1098" y="1725"/>
              </a:cxn>
              <a:cxn ang="0">
                <a:pos x="1027" y="1628"/>
              </a:cxn>
              <a:cxn ang="0">
                <a:pos x="1197" y="1898"/>
              </a:cxn>
              <a:cxn ang="0">
                <a:pos x="1140" y="1793"/>
              </a:cxn>
              <a:cxn ang="0">
                <a:pos x="1289" y="2058"/>
              </a:cxn>
              <a:cxn ang="0">
                <a:pos x="1345" y="2118"/>
              </a:cxn>
              <a:cxn ang="0">
                <a:pos x="1331" y="2126"/>
              </a:cxn>
              <a:cxn ang="0">
                <a:pos x="1507" y="2375"/>
              </a:cxn>
              <a:cxn ang="0">
                <a:pos x="1436" y="2278"/>
              </a:cxn>
              <a:cxn ang="0">
                <a:pos x="1606" y="2549"/>
              </a:cxn>
              <a:cxn ang="0">
                <a:pos x="1549" y="2443"/>
              </a:cxn>
              <a:cxn ang="0">
                <a:pos x="1697" y="2709"/>
              </a:cxn>
              <a:cxn ang="0">
                <a:pos x="1754" y="2768"/>
              </a:cxn>
              <a:cxn ang="0">
                <a:pos x="1740" y="2776"/>
              </a:cxn>
              <a:cxn ang="0">
                <a:pos x="1915" y="3025"/>
              </a:cxn>
              <a:cxn ang="0">
                <a:pos x="1845" y="2928"/>
              </a:cxn>
              <a:cxn ang="0">
                <a:pos x="2015" y="3199"/>
              </a:cxn>
              <a:cxn ang="0">
                <a:pos x="1958" y="3093"/>
              </a:cxn>
              <a:cxn ang="0">
                <a:pos x="2106" y="3359"/>
              </a:cxn>
              <a:cxn ang="0">
                <a:pos x="2162" y="3418"/>
              </a:cxn>
              <a:cxn ang="0">
                <a:pos x="2149" y="3426"/>
              </a:cxn>
              <a:cxn ang="0">
                <a:pos x="2324" y="3675"/>
              </a:cxn>
              <a:cxn ang="0">
                <a:pos x="2254" y="3578"/>
              </a:cxn>
              <a:cxn ang="0">
                <a:pos x="2424" y="3849"/>
              </a:cxn>
              <a:cxn ang="0">
                <a:pos x="2367" y="3743"/>
              </a:cxn>
              <a:cxn ang="0">
                <a:pos x="2515" y="4009"/>
              </a:cxn>
              <a:cxn ang="0">
                <a:pos x="2571" y="4068"/>
              </a:cxn>
              <a:cxn ang="0">
                <a:pos x="2558" y="4077"/>
              </a:cxn>
              <a:cxn ang="0">
                <a:pos x="2733" y="4325"/>
              </a:cxn>
              <a:cxn ang="0">
                <a:pos x="2663" y="4228"/>
              </a:cxn>
              <a:cxn ang="0">
                <a:pos x="2833" y="4499"/>
              </a:cxn>
              <a:cxn ang="0">
                <a:pos x="2776" y="4393"/>
              </a:cxn>
              <a:cxn ang="0">
                <a:pos x="2924" y="4659"/>
              </a:cxn>
            </a:cxnLst>
            <a:rect l="0" t="0" r="r" b="b"/>
            <a:pathLst>
              <a:path w="2940" h="4664">
                <a:moveTo>
                  <a:pt x="16" y="5"/>
                </a:moveTo>
                <a:lnTo>
                  <a:pt x="76" y="100"/>
                </a:lnTo>
                <a:cubicBezTo>
                  <a:pt x="78" y="103"/>
                  <a:pt x="77" y="108"/>
                  <a:pt x="73" y="111"/>
                </a:cubicBezTo>
                <a:cubicBezTo>
                  <a:pt x="69" y="113"/>
                  <a:pt x="64" y="112"/>
                  <a:pt x="62" y="108"/>
                </a:cubicBezTo>
                <a:lnTo>
                  <a:pt x="2" y="13"/>
                </a:lnTo>
                <a:cubicBezTo>
                  <a:pt x="0" y="10"/>
                  <a:pt x="1" y="5"/>
                  <a:pt x="5" y="2"/>
                </a:cubicBezTo>
                <a:cubicBezTo>
                  <a:pt x="9" y="0"/>
                  <a:pt x="14" y="1"/>
                  <a:pt x="16" y="5"/>
                </a:cubicBezTo>
                <a:close/>
                <a:moveTo>
                  <a:pt x="118" y="167"/>
                </a:moveTo>
                <a:lnTo>
                  <a:pt x="178" y="262"/>
                </a:lnTo>
                <a:cubicBezTo>
                  <a:pt x="180" y="266"/>
                  <a:pt x="179" y="271"/>
                  <a:pt x="175" y="273"/>
                </a:cubicBezTo>
                <a:cubicBezTo>
                  <a:pt x="172" y="275"/>
                  <a:pt x="167" y="274"/>
                  <a:pt x="164" y="271"/>
                </a:cubicBezTo>
                <a:lnTo>
                  <a:pt x="105" y="176"/>
                </a:lnTo>
                <a:cubicBezTo>
                  <a:pt x="102" y="172"/>
                  <a:pt x="103" y="167"/>
                  <a:pt x="107" y="165"/>
                </a:cubicBezTo>
                <a:cubicBezTo>
                  <a:pt x="111" y="162"/>
                  <a:pt x="116" y="164"/>
                  <a:pt x="118" y="167"/>
                </a:cubicBezTo>
                <a:close/>
                <a:moveTo>
                  <a:pt x="220" y="330"/>
                </a:moveTo>
                <a:lnTo>
                  <a:pt x="280" y="425"/>
                </a:lnTo>
                <a:cubicBezTo>
                  <a:pt x="282" y="428"/>
                  <a:pt x="281" y="433"/>
                  <a:pt x="278" y="436"/>
                </a:cubicBezTo>
                <a:cubicBezTo>
                  <a:pt x="274" y="438"/>
                  <a:pt x="269" y="437"/>
                  <a:pt x="267" y="433"/>
                </a:cubicBezTo>
                <a:lnTo>
                  <a:pt x="207" y="338"/>
                </a:lnTo>
                <a:cubicBezTo>
                  <a:pt x="205" y="335"/>
                  <a:pt x="206" y="330"/>
                  <a:pt x="209" y="327"/>
                </a:cubicBezTo>
                <a:cubicBezTo>
                  <a:pt x="213" y="325"/>
                  <a:pt x="218" y="326"/>
                  <a:pt x="220" y="330"/>
                </a:cubicBezTo>
                <a:close/>
                <a:moveTo>
                  <a:pt x="323" y="492"/>
                </a:moveTo>
                <a:lnTo>
                  <a:pt x="382" y="587"/>
                </a:lnTo>
                <a:cubicBezTo>
                  <a:pt x="385" y="591"/>
                  <a:pt x="383" y="596"/>
                  <a:pt x="380" y="598"/>
                </a:cubicBezTo>
                <a:cubicBezTo>
                  <a:pt x="376" y="601"/>
                  <a:pt x="371" y="599"/>
                  <a:pt x="369" y="596"/>
                </a:cubicBezTo>
                <a:lnTo>
                  <a:pt x="309" y="501"/>
                </a:lnTo>
                <a:cubicBezTo>
                  <a:pt x="307" y="497"/>
                  <a:pt x="308" y="492"/>
                  <a:pt x="312" y="490"/>
                </a:cubicBezTo>
                <a:cubicBezTo>
                  <a:pt x="315" y="487"/>
                  <a:pt x="320" y="489"/>
                  <a:pt x="323" y="492"/>
                </a:cubicBezTo>
                <a:close/>
                <a:moveTo>
                  <a:pt x="425" y="655"/>
                </a:moveTo>
                <a:lnTo>
                  <a:pt x="484" y="750"/>
                </a:lnTo>
                <a:cubicBezTo>
                  <a:pt x="487" y="753"/>
                  <a:pt x="486" y="758"/>
                  <a:pt x="482" y="761"/>
                </a:cubicBezTo>
                <a:cubicBezTo>
                  <a:pt x="478" y="763"/>
                  <a:pt x="473" y="762"/>
                  <a:pt x="471" y="758"/>
                </a:cubicBezTo>
                <a:lnTo>
                  <a:pt x="411" y="663"/>
                </a:lnTo>
                <a:cubicBezTo>
                  <a:pt x="409" y="660"/>
                  <a:pt x="410" y="655"/>
                  <a:pt x="414" y="652"/>
                </a:cubicBezTo>
                <a:cubicBezTo>
                  <a:pt x="418" y="650"/>
                  <a:pt x="422" y="651"/>
                  <a:pt x="425" y="655"/>
                </a:cubicBezTo>
                <a:close/>
                <a:moveTo>
                  <a:pt x="527" y="817"/>
                </a:moveTo>
                <a:lnTo>
                  <a:pt x="587" y="912"/>
                </a:lnTo>
                <a:cubicBezTo>
                  <a:pt x="589" y="916"/>
                  <a:pt x="588" y="921"/>
                  <a:pt x="584" y="923"/>
                </a:cubicBezTo>
                <a:cubicBezTo>
                  <a:pt x="580" y="926"/>
                  <a:pt x="575" y="924"/>
                  <a:pt x="573" y="921"/>
                </a:cubicBezTo>
                <a:lnTo>
                  <a:pt x="514" y="826"/>
                </a:lnTo>
                <a:cubicBezTo>
                  <a:pt x="511" y="822"/>
                  <a:pt x="512" y="817"/>
                  <a:pt x="516" y="815"/>
                </a:cubicBezTo>
                <a:cubicBezTo>
                  <a:pt x="520" y="813"/>
                  <a:pt x="525" y="814"/>
                  <a:pt x="527" y="817"/>
                </a:cubicBezTo>
                <a:close/>
                <a:moveTo>
                  <a:pt x="629" y="980"/>
                </a:moveTo>
                <a:lnTo>
                  <a:pt x="689" y="1075"/>
                </a:lnTo>
                <a:cubicBezTo>
                  <a:pt x="691" y="1079"/>
                  <a:pt x="690" y="1083"/>
                  <a:pt x="686" y="1086"/>
                </a:cubicBezTo>
                <a:cubicBezTo>
                  <a:pt x="683" y="1088"/>
                  <a:pt x="678" y="1087"/>
                  <a:pt x="675" y="1083"/>
                </a:cubicBezTo>
                <a:lnTo>
                  <a:pt x="616" y="988"/>
                </a:lnTo>
                <a:cubicBezTo>
                  <a:pt x="613" y="985"/>
                  <a:pt x="615" y="980"/>
                  <a:pt x="618" y="977"/>
                </a:cubicBezTo>
                <a:cubicBezTo>
                  <a:pt x="622" y="975"/>
                  <a:pt x="627" y="976"/>
                  <a:pt x="629" y="980"/>
                </a:cubicBezTo>
                <a:close/>
                <a:moveTo>
                  <a:pt x="731" y="1142"/>
                </a:moveTo>
                <a:lnTo>
                  <a:pt x="791" y="1237"/>
                </a:lnTo>
                <a:cubicBezTo>
                  <a:pt x="793" y="1241"/>
                  <a:pt x="792" y="1246"/>
                  <a:pt x="789" y="1248"/>
                </a:cubicBezTo>
                <a:cubicBezTo>
                  <a:pt x="785" y="1251"/>
                  <a:pt x="780" y="1250"/>
                  <a:pt x="778" y="1246"/>
                </a:cubicBezTo>
                <a:lnTo>
                  <a:pt x="718" y="1151"/>
                </a:lnTo>
                <a:cubicBezTo>
                  <a:pt x="716" y="1147"/>
                  <a:pt x="717" y="1142"/>
                  <a:pt x="720" y="1140"/>
                </a:cubicBezTo>
                <a:cubicBezTo>
                  <a:pt x="724" y="1138"/>
                  <a:pt x="729" y="1139"/>
                  <a:pt x="731" y="1142"/>
                </a:cubicBezTo>
                <a:close/>
                <a:moveTo>
                  <a:pt x="834" y="1305"/>
                </a:moveTo>
                <a:lnTo>
                  <a:pt x="893" y="1400"/>
                </a:lnTo>
                <a:cubicBezTo>
                  <a:pt x="896" y="1404"/>
                  <a:pt x="895" y="1409"/>
                  <a:pt x="891" y="1411"/>
                </a:cubicBezTo>
                <a:cubicBezTo>
                  <a:pt x="887" y="1413"/>
                  <a:pt x="882" y="1412"/>
                  <a:pt x="880" y="1408"/>
                </a:cubicBezTo>
                <a:lnTo>
                  <a:pt x="820" y="1314"/>
                </a:lnTo>
                <a:cubicBezTo>
                  <a:pt x="818" y="1310"/>
                  <a:pt x="819" y="1305"/>
                  <a:pt x="823" y="1303"/>
                </a:cubicBezTo>
                <a:cubicBezTo>
                  <a:pt x="826" y="1300"/>
                  <a:pt x="831" y="1301"/>
                  <a:pt x="834" y="1305"/>
                </a:cubicBezTo>
                <a:close/>
                <a:moveTo>
                  <a:pt x="936" y="1468"/>
                </a:moveTo>
                <a:lnTo>
                  <a:pt x="996" y="1562"/>
                </a:lnTo>
                <a:cubicBezTo>
                  <a:pt x="998" y="1566"/>
                  <a:pt x="997" y="1571"/>
                  <a:pt x="993" y="1573"/>
                </a:cubicBezTo>
                <a:cubicBezTo>
                  <a:pt x="989" y="1576"/>
                  <a:pt x="984" y="1575"/>
                  <a:pt x="982" y="1571"/>
                </a:cubicBezTo>
                <a:lnTo>
                  <a:pt x="922" y="1476"/>
                </a:lnTo>
                <a:cubicBezTo>
                  <a:pt x="920" y="1472"/>
                  <a:pt x="921" y="1467"/>
                  <a:pt x="925" y="1465"/>
                </a:cubicBezTo>
                <a:cubicBezTo>
                  <a:pt x="929" y="1463"/>
                  <a:pt x="934" y="1464"/>
                  <a:pt x="936" y="1468"/>
                </a:cubicBezTo>
                <a:close/>
                <a:moveTo>
                  <a:pt x="1038" y="1630"/>
                </a:moveTo>
                <a:lnTo>
                  <a:pt x="1098" y="1725"/>
                </a:lnTo>
                <a:cubicBezTo>
                  <a:pt x="1100" y="1729"/>
                  <a:pt x="1099" y="1734"/>
                  <a:pt x="1095" y="1736"/>
                </a:cubicBezTo>
                <a:cubicBezTo>
                  <a:pt x="1091" y="1738"/>
                  <a:pt x="1087" y="1737"/>
                  <a:pt x="1084" y="1733"/>
                </a:cubicBezTo>
                <a:lnTo>
                  <a:pt x="1025" y="1639"/>
                </a:lnTo>
                <a:cubicBezTo>
                  <a:pt x="1022" y="1635"/>
                  <a:pt x="1023" y="1630"/>
                  <a:pt x="1027" y="1628"/>
                </a:cubicBezTo>
                <a:cubicBezTo>
                  <a:pt x="1031" y="1625"/>
                  <a:pt x="1036" y="1626"/>
                  <a:pt x="1038" y="1630"/>
                </a:cubicBezTo>
                <a:close/>
                <a:moveTo>
                  <a:pt x="1140" y="1793"/>
                </a:moveTo>
                <a:lnTo>
                  <a:pt x="1200" y="1887"/>
                </a:lnTo>
                <a:cubicBezTo>
                  <a:pt x="1202" y="1891"/>
                  <a:pt x="1201" y="1896"/>
                  <a:pt x="1197" y="1898"/>
                </a:cubicBezTo>
                <a:cubicBezTo>
                  <a:pt x="1194" y="1901"/>
                  <a:pt x="1189" y="1900"/>
                  <a:pt x="1186" y="1896"/>
                </a:cubicBezTo>
                <a:lnTo>
                  <a:pt x="1127" y="1801"/>
                </a:lnTo>
                <a:cubicBezTo>
                  <a:pt x="1124" y="1797"/>
                  <a:pt x="1126" y="1792"/>
                  <a:pt x="1129" y="1790"/>
                </a:cubicBezTo>
                <a:cubicBezTo>
                  <a:pt x="1133" y="1788"/>
                  <a:pt x="1138" y="1789"/>
                  <a:pt x="1140" y="1793"/>
                </a:cubicBezTo>
                <a:close/>
                <a:moveTo>
                  <a:pt x="1243" y="1955"/>
                </a:moveTo>
                <a:lnTo>
                  <a:pt x="1302" y="2050"/>
                </a:lnTo>
                <a:cubicBezTo>
                  <a:pt x="1305" y="2054"/>
                  <a:pt x="1303" y="2059"/>
                  <a:pt x="1300" y="2061"/>
                </a:cubicBezTo>
                <a:cubicBezTo>
                  <a:pt x="1296" y="2063"/>
                  <a:pt x="1291" y="2062"/>
                  <a:pt x="1289" y="2058"/>
                </a:cubicBezTo>
                <a:lnTo>
                  <a:pt x="1229" y="1964"/>
                </a:lnTo>
                <a:cubicBezTo>
                  <a:pt x="1227" y="1960"/>
                  <a:pt x="1228" y="1955"/>
                  <a:pt x="1232" y="1953"/>
                </a:cubicBezTo>
                <a:cubicBezTo>
                  <a:pt x="1235" y="1950"/>
                  <a:pt x="1240" y="1951"/>
                  <a:pt x="1243" y="1955"/>
                </a:cubicBezTo>
                <a:close/>
                <a:moveTo>
                  <a:pt x="1345" y="2118"/>
                </a:moveTo>
                <a:lnTo>
                  <a:pt x="1404" y="2212"/>
                </a:lnTo>
                <a:cubicBezTo>
                  <a:pt x="1407" y="2216"/>
                  <a:pt x="1406" y="2221"/>
                  <a:pt x="1402" y="2224"/>
                </a:cubicBezTo>
                <a:cubicBezTo>
                  <a:pt x="1398" y="2226"/>
                  <a:pt x="1393" y="2225"/>
                  <a:pt x="1391" y="2221"/>
                </a:cubicBezTo>
                <a:lnTo>
                  <a:pt x="1331" y="2126"/>
                </a:lnTo>
                <a:cubicBezTo>
                  <a:pt x="1329" y="2122"/>
                  <a:pt x="1330" y="2118"/>
                  <a:pt x="1334" y="2115"/>
                </a:cubicBezTo>
                <a:cubicBezTo>
                  <a:pt x="1337" y="2113"/>
                  <a:pt x="1342" y="2114"/>
                  <a:pt x="1345" y="2118"/>
                </a:cubicBezTo>
                <a:close/>
                <a:moveTo>
                  <a:pt x="1447" y="2280"/>
                </a:moveTo>
                <a:lnTo>
                  <a:pt x="1507" y="2375"/>
                </a:lnTo>
                <a:cubicBezTo>
                  <a:pt x="1509" y="2379"/>
                  <a:pt x="1508" y="2384"/>
                  <a:pt x="1504" y="2386"/>
                </a:cubicBezTo>
                <a:cubicBezTo>
                  <a:pt x="1500" y="2388"/>
                  <a:pt x="1495" y="2387"/>
                  <a:pt x="1493" y="2384"/>
                </a:cubicBezTo>
                <a:lnTo>
                  <a:pt x="1433" y="2289"/>
                </a:lnTo>
                <a:cubicBezTo>
                  <a:pt x="1431" y="2285"/>
                  <a:pt x="1432" y="2280"/>
                  <a:pt x="1436" y="2278"/>
                </a:cubicBezTo>
                <a:cubicBezTo>
                  <a:pt x="1440" y="2275"/>
                  <a:pt x="1445" y="2276"/>
                  <a:pt x="1447" y="2280"/>
                </a:cubicBezTo>
                <a:close/>
                <a:moveTo>
                  <a:pt x="1549" y="2443"/>
                </a:moveTo>
                <a:lnTo>
                  <a:pt x="1609" y="2538"/>
                </a:lnTo>
                <a:cubicBezTo>
                  <a:pt x="1611" y="2541"/>
                  <a:pt x="1610" y="2546"/>
                  <a:pt x="1606" y="2549"/>
                </a:cubicBezTo>
                <a:cubicBezTo>
                  <a:pt x="1603" y="2551"/>
                  <a:pt x="1598" y="2550"/>
                  <a:pt x="1595" y="2546"/>
                </a:cubicBezTo>
                <a:lnTo>
                  <a:pt x="1536" y="2451"/>
                </a:lnTo>
                <a:cubicBezTo>
                  <a:pt x="1533" y="2448"/>
                  <a:pt x="1534" y="2443"/>
                  <a:pt x="1538" y="2440"/>
                </a:cubicBezTo>
                <a:cubicBezTo>
                  <a:pt x="1542" y="2438"/>
                  <a:pt x="1547" y="2439"/>
                  <a:pt x="1549" y="2443"/>
                </a:cubicBezTo>
                <a:close/>
                <a:moveTo>
                  <a:pt x="1651" y="2605"/>
                </a:moveTo>
                <a:lnTo>
                  <a:pt x="1711" y="2700"/>
                </a:lnTo>
                <a:cubicBezTo>
                  <a:pt x="1713" y="2704"/>
                  <a:pt x="1712" y="2709"/>
                  <a:pt x="1709" y="2711"/>
                </a:cubicBezTo>
                <a:cubicBezTo>
                  <a:pt x="1705" y="2713"/>
                  <a:pt x="1700" y="2712"/>
                  <a:pt x="1697" y="2709"/>
                </a:cubicBezTo>
                <a:lnTo>
                  <a:pt x="1638" y="2614"/>
                </a:lnTo>
                <a:cubicBezTo>
                  <a:pt x="1636" y="2610"/>
                  <a:pt x="1637" y="2605"/>
                  <a:pt x="1640" y="2603"/>
                </a:cubicBezTo>
                <a:cubicBezTo>
                  <a:pt x="1644" y="2600"/>
                  <a:pt x="1649" y="2602"/>
                  <a:pt x="1651" y="2605"/>
                </a:cubicBezTo>
                <a:close/>
                <a:moveTo>
                  <a:pt x="1754" y="2768"/>
                </a:moveTo>
                <a:lnTo>
                  <a:pt x="1813" y="2863"/>
                </a:lnTo>
                <a:cubicBezTo>
                  <a:pt x="1816" y="2866"/>
                  <a:pt x="1814" y="2871"/>
                  <a:pt x="1811" y="2874"/>
                </a:cubicBezTo>
                <a:cubicBezTo>
                  <a:pt x="1807" y="2876"/>
                  <a:pt x="1802" y="2875"/>
                  <a:pt x="1800" y="2871"/>
                </a:cubicBezTo>
                <a:lnTo>
                  <a:pt x="1740" y="2776"/>
                </a:lnTo>
                <a:cubicBezTo>
                  <a:pt x="1738" y="2773"/>
                  <a:pt x="1739" y="2768"/>
                  <a:pt x="1743" y="2765"/>
                </a:cubicBezTo>
                <a:cubicBezTo>
                  <a:pt x="1746" y="2763"/>
                  <a:pt x="1751" y="2764"/>
                  <a:pt x="1754" y="2768"/>
                </a:cubicBezTo>
                <a:close/>
                <a:moveTo>
                  <a:pt x="1856" y="2930"/>
                </a:moveTo>
                <a:lnTo>
                  <a:pt x="1915" y="3025"/>
                </a:lnTo>
                <a:cubicBezTo>
                  <a:pt x="1918" y="3029"/>
                  <a:pt x="1917" y="3034"/>
                  <a:pt x="1913" y="3036"/>
                </a:cubicBezTo>
                <a:cubicBezTo>
                  <a:pt x="1909" y="3039"/>
                  <a:pt x="1904" y="3037"/>
                  <a:pt x="1902" y="3034"/>
                </a:cubicBezTo>
                <a:lnTo>
                  <a:pt x="1842" y="2939"/>
                </a:lnTo>
                <a:cubicBezTo>
                  <a:pt x="1840" y="2935"/>
                  <a:pt x="1841" y="2930"/>
                  <a:pt x="1845" y="2928"/>
                </a:cubicBezTo>
                <a:cubicBezTo>
                  <a:pt x="1849" y="2925"/>
                  <a:pt x="1853" y="2927"/>
                  <a:pt x="1856" y="2930"/>
                </a:cubicBezTo>
                <a:close/>
                <a:moveTo>
                  <a:pt x="1958" y="3093"/>
                </a:moveTo>
                <a:lnTo>
                  <a:pt x="2018" y="3188"/>
                </a:lnTo>
                <a:cubicBezTo>
                  <a:pt x="2020" y="3191"/>
                  <a:pt x="2019" y="3196"/>
                  <a:pt x="2015" y="3199"/>
                </a:cubicBezTo>
                <a:cubicBezTo>
                  <a:pt x="2011" y="3201"/>
                  <a:pt x="2006" y="3200"/>
                  <a:pt x="2004" y="3196"/>
                </a:cubicBezTo>
                <a:lnTo>
                  <a:pt x="1944" y="3101"/>
                </a:lnTo>
                <a:cubicBezTo>
                  <a:pt x="1942" y="3098"/>
                  <a:pt x="1943" y="3093"/>
                  <a:pt x="1947" y="3090"/>
                </a:cubicBezTo>
                <a:cubicBezTo>
                  <a:pt x="1951" y="3088"/>
                  <a:pt x="1956" y="3089"/>
                  <a:pt x="1958" y="3093"/>
                </a:cubicBezTo>
                <a:close/>
                <a:moveTo>
                  <a:pt x="2060" y="3255"/>
                </a:moveTo>
                <a:lnTo>
                  <a:pt x="2120" y="3350"/>
                </a:lnTo>
                <a:cubicBezTo>
                  <a:pt x="2122" y="3354"/>
                  <a:pt x="2121" y="3359"/>
                  <a:pt x="2117" y="3361"/>
                </a:cubicBezTo>
                <a:cubicBezTo>
                  <a:pt x="2114" y="3364"/>
                  <a:pt x="2109" y="3362"/>
                  <a:pt x="2106" y="3359"/>
                </a:cubicBezTo>
                <a:lnTo>
                  <a:pt x="2047" y="3264"/>
                </a:lnTo>
                <a:cubicBezTo>
                  <a:pt x="2044" y="3260"/>
                  <a:pt x="2045" y="3255"/>
                  <a:pt x="2049" y="3253"/>
                </a:cubicBezTo>
                <a:cubicBezTo>
                  <a:pt x="2053" y="3251"/>
                  <a:pt x="2058" y="3252"/>
                  <a:pt x="2060" y="3255"/>
                </a:cubicBezTo>
                <a:close/>
                <a:moveTo>
                  <a:pt x="2162" y="3418"/>
                </a:moveTo>
                <a:lnTo>
                  <a:pt x="2222" y="3513"/>
                </a:lnTo>
                <a:cubicBezTo>
                  <a:pt x="2224" y="3516"/>
                  <a:pt x="2223" y="3521"/>
                  <a:pt x="2220" y="3524"/>
                </a:cubicBezTo>
                <a:cubicBezTo>
                  <a:pt x="2216" y="3526"/>
                  <a:pt x="2211" y="3525"/>
                  <a:pt x="2209" y="3521"/>
                </a:cubicBezTo>
                <a:lnTo>
                  <a:pt x="2149" y="3426"/>
                </a:lnTo>
                <a:cubicBezTo>
                  <a:pt x="2147" y="3423"/>
                  <a:pt x="2148" y="3418"/>
                  <a:pt x="2151" y="3415"/>
                </a:cubicBezTo>
                <a:cubicBezTo>
                  <a:pt x="2155" y="3413"/>
                  <a:pt x="2160" y="3414"/>
                  <a:pt x="2162" y="3418"/>
                </a:cubicBezTo>
                <a:close/>
                <a:moveTo>
                  <a:pt x="2265" y="3580"/>
                </a:moveTo>
                <a:lnTo>
                  <a:pt x="2324" y="3675"/>
                </a:lnTo>
                <a:cubicBezTo>
                  <a:pt x="2327" y="3679"/>
                  <a:pt x="2326" y="3684"/>
                  <a:pt x="2322" y="3686"/>
                </a:cubicBezTo>
                <a:cubicBezTo>
                  <a:pt x="2318" y="3689"/>
                  <a:pt x="2313" y="3688"/>
                  <a:pt x="2311" y="3684"/>
                </a:cubicBezTo>
                <a:lnTo>
                  <a:pt x="2251" y="3589"/>
                </a:lnTo>
                <a:cubicBezTo>
                  <a:pt x="2249" y="3585"/>
                  <a:pt x="2250" y="3580"/>
                  <a:pt x="2254" y="3578"/>
                </a:cubicBezTo>
                <a:cubicBezTo>
                  <a:pt x="2257" y="3576"/>
                  <a:pt x="2262" y="3577"/>
                  <a:pt x="2265" y="3580"/>
                </a:cubicBezTo>
                <a:close/>
                <a:moveTo>
                  <a:pt x="2367" y="3743"/>
                </a:moveTo>
                <a:lnTo>
                  <a:pt x="2427" y="3838"/>
                </a:lnTo>
                <a:cubicBezTo>
                  <a:pt x="2429" y="3842"/>
                  <a:pt x="2428" y="3846"/>
                  <a:pt x="2424" y="3849"/>
                </a:cubicBezTo>
                <a:cubicBezTo>
                  <a:pt x="2420" y="3851"/>
                  <a:pt x="2415" y="3850"/>
                  <a:pt x="2413" y="3846"/>
                </a:cubicBezTo>
                <a:lnTo>
                  <a:pt x="2353" y="3752"/>
                </a:lnTo>
                <a:cubicBezTo>
                  <a:pt x="2351" y="3748"/>
                  <a:pt x="2352" y="3743"/>
                  <a:pt x="2356" y="3740"/>
                </a:cubicBezTo>
                <a:cubicBezTo>
                  <a:pt x="2360" y="3738"/>
                  <a:pt x="2365" y="3739"/>
                  <a:pt x="2367" y="3743"/>
                </a:cubicBezTo>
                <a:close/>
                <a:moveTo>
                  <a:pt x="2469" y="3906"/>
                </a:moveTo>
                <a:lnTo>
                  <a:pt x="2529" y="4000"/>
                </a:lnTo>
                <a:cubicBezTo>
                  <a:pt x="2531" y="4004"/>
                  <a:pt x="2530" y="4009"/>
                  <a:pt x="2526" y="4011"/>
                </a:cubicBezTo>
                <a:cubicBezTo>
                  <a:pt x="2522" y="4014"/>
                  <a:pt x="2518" y="4013"/>
                  <a:pt x="2515" y="4009"/>
                </a:cubicBezTo>
                <a:lnTo>
                  <a:pt x="2456" y="3914"/>
                </a:lnTo>
                <a:cubicBezTo>
                  <a:pt x="2453" y="3910"/>
                  <a:pt x="2454" y="3905"/>
                  <a:pt x="2458" y="3903"/>
                </a:cubicBezTo>
                <a:cubicBezTo>
                  <a:pt x="2462" y="3901"/>
                  <a:pt x="2467" y="3902"/>
                  <a:pt x="2469" y="3906"/>
                </a:cubicBezTo>
                <a:close/>
                <a:moveTo>
                  <a:pt x="2571" y="4068"/>
                </a:moveTo>
                <a:lnTo>
                  <a:pt x="2631" y="4163"/>
                </a:lnTo>
                <a:cubicBezTo>
                  <a:pt x="2633" y="4167"/>
                  <a:pt x="2632" y="4172"/>
                  <a:pt x="2628" y="4174"/>
                </a:cubicBezTo>
                <a:cubicBezTo>
                  <a:pt x="2625" y="4176"/>
                  <a:pt x="2620" y="4175"/>
                  <a:pt x="2617" y="4171"/>
                </a:cubicBezTo>
                <a:lnTo>
                  <a:pt x="2558" y="4077"/>
                </a:lnTo>
                <a:cubicBezTo>
                  <a:pt x="2555" y="4073"/>
                  <a:pt x="2557" y="4068"/>
                  <a:pt x="2560" y="4066"/>
                </a:cubicBezTo>
                <a:cubicBezTo>
                  <a:pt x="2564" y="4063"/>
                  <a:pt x="2569" y="4064"/>
                  <a:pt x="2571" y="4068"/>
                </a:cubicBezTo>
                <a:close/>
                <a:moveTo>
                  <a:pt x="2674" y="4231"/>
                </a:moveTo>
                <a:lnTo>
                  <a:pt x="2733" y="4325"/>
                </a:lnTo>
                <a:cubicBezTo>
                  <a:pt x="2736" y="4329"/>
                  <a:pt x="2734" y="4334"/>
                  <a:pt x="2731" y="4336"/>
                </a:cubicBezTo>
                <a:cubicBezTo>
                  <a:pt x="2727" y="4339"/>
                  <a:pt x="2722" y="4338"/>
                  <a:pt x="2720" y="4334"/>
                </a:cubicBezTo>
                <a:lnTo>
                  <a:pt x="2660" y="4239"/>
                </a:lnTo>
                <a:cubicBezTo>
                  <a:pt x="2658" y="4235"/>
                  <a:pt x="2659" y="4230"/>
                  <a:pt x="2663" y="4228"/>
                </a:cubicBezTo>
                <a:cubicBezTo>
                  <a:pt x="2666" y="4226"/>
                  <a:pt x="2671" y="4227"/>
                  <a:pt x="2674" y="4231"/>
                </a:cubicBezTo>
                <a:close/>
                <a:moveTo>
                  <a:pt x="2776" y="4393"/>
                </a:moveTo>
                <a:lnTo>
                  <a:pt x="2835" y="4488"/>
                </a:lnTo>
                <a:cubicBezTo>
                  <a:pt x="2838" y="4492"/>
                  <a:pt x="2837" y="4497"/>
                  <a:pt x="2833" y="4499"/>
                </a:cubicBezTo>
                <a:cubicBezTo>
                  <a:pt x="2829" y="4501"/>
                  <a:pt x="2824" y="4500"/>
                  <a:pt x="2822" y="4496"/>
                </a:cubicBezTo>
                <a:lnTo>
                  <a:pt x="2762" y="4402"/>
                </a:lnTo>
                <a:cubicBezTo>
                  <a:pt x="2760" y="4398"/>
                  <a:pt x="2761" y="4393"/>
                  <a:pt x="2765" y="4391"/>
                </a:cubicBezTo>
                <a:cubicBezTo>
                  <a:pt x="2768" y="4388"/>
                  <a:pt x="2773" y="4389"/>
                  <a:pt x="2776" y="4393"/>
                </a:cubicBezTo>
                <a:close/>
                <a:moveTo>
                  <a:pt x="2878" y="4556"/>
                </a:moveTo>
                <a:lnTo>
                  <a:pt x="2938" y="4650"/>
                </a:lnTo>
                <a:cubicBezTo>
                  <a:pt x="2940" y="4654"/>
                  <a:pt x="2939" y="4659"/>
                  <a:pt x="2935" y="4661"/>
                </a:cubicBezTo>
                <a:cubicBezTo>
                  <a:pt x="2931" y="4664"/>
                  <a:pt x="2926" y="4663"/>
                  <a:pt x="2924" y="4659"/>
                </a:cubicBezTo>
                <a:lnTo>
                  <a:pt x="2864" y="4564"/>
                </a:lnTo>
                <a:cubicBezTo>
                  <a:pt x="2862" y="4560"/>
                  <a:pt x="2863" y="4555"/>
                  <a:pt x="2867" y="4553"/>
                </a:cubicBezTo>
                <a:cubicBezTo>
                  <a:pt x="2871" y="4551"/>
                  <a:pt x="2876" y="4552"/>
                  <a:pt x="2878" y="4556"/>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889" name="Freeform 169"/>
          <p:cNvSpPr>
            <a:spLocks noEditPoints="1"/>
          </p:cNvSpPr>
          <p:nvPr/>
        </p:nvSpPr>
        <p:spPr bwMode="auto">
          <a:xfrm>
            <a:off x="6448425" y="1998663"/>
            <a:ext cx="133350" cy="3675062"/>
          </a:xfrm>
          <a:custGeom>
            <a:avLst/>
            <a:gdLst/>
            <a:ahLst/>
            <a:cxnLst>
              <a:cxn ang="0">
                <a:pos x="14" y="128"/>
              </a:cxn>
              <a:cxn ang="0">
                <a:pos x="8" y="0"/>
              </a:cxn>
              <a:cxn ang="0">
                <a:pos x="31" y="311"/>
              </a:cxn>
              <a:cxn ang="0">
                <a:pos x="10" y="200"/>
              </a:cxn>
              <a:cxn ang="0">
                <a:pos x="35" y="391"/>
              </a:cxn>
              <a:cxn ang="0">
                <a:pos x="24" y="504"/>
              </a:cxn>
              <a:cxn ang="0">
                <a:pos x="35" y="391"/>
              </a:cxn>
              <a:cxn ang="0">
                <a:pos x="42" y="703"/>
              </a:cxn>
              <a:cxn ang="0">
                <a:pos x="36" y="575"/>
              </a:cxn>
              <a:cxn ang="0">
                <a:pos x="59" y="887"/>
              </a:cxn>
              <a:cxn ang="0">
                <a:pos x="37" y="776"/>
              </a:cxn>
              <a:cxn ang="0">
                <a:pos x="63" y="967"/>
              </a:cxn>
              <a:cxn ang="0">
                <a:pos x="52" y="1079"/>
              </a:cxn>
              <a:cxn ang="0">
                <a:pos x="63" y="967"/>
              </a:cxn>
              <a:cxn ang="0">
                <a:pos x="70" y="1279"/>
              </a:cxn>
              <a:cxn ang="0">
                <a:pos x="64" y="1151"/>
              </a:cxn>
              <a:cxn ang="0">
                <a:pos x="87" y="1462"/>
              </a:cxn>
              <a:cxn ang="0">
                <a:pos x="65" y="1351"/>
              </a:cxn>
              <a:cxn ang="0">
                <a:pos x="90" y="1542"/>
              </a:cxn>
              <a:cxn ang="0">
                <a:pos x="80" y="1654"/>
              </a:cxn>
              <a:cxn ang="0">
                <a:pos x="90" y="1542"/>
              </a:cxn>
              <a:cxn ang="0">
                <a:pos x="98" y="1854"/>
              </a:cxn>
              <a:cxn ang="0">
                <a:pos x="91" y="1726"/>
              </a:cxn>
              <a:cxn ang="0">
                <a:pos x="114" y="2037"/>
              </a:cxn>
              <a:cxn ang="0">
                <a:pos x="93" y="1926"/>
              </a:cxn>
              <a:cxn ang="0">
                <a:pos x="118" y="2117"/>
              </a:cxn>
              <a:cxn ang="0">
                <a:pos x="108" y="2230"/>
              </a:cxn>
              <a:cxn ang="0">
                <a:pos x="118" y="2117"/>
              </a:cxn>
              <a:cxn ang="0">
                <a:pos x="125" y="2429"/>
              </a:cxn>
              <a:cxn ang="0">
                <a:pos x="119" y="2301"/>
              </a:cxn>
              <a:cxn ang="0">
                <a:pos x="142" y="2613"/>
              </a:cxn>
              <a:cxn ang="0">
                <a:pos x="121" y="2501"/>
              </a:cxn>
              <a:cxn ang="0">
                <a:pos x="146" y="2693"/>
              </a:cxn>
              <a:cxn ang="0">
                <a:pos x="136" y="2805"/>
              </a:cxn>
              <a:cxn ang="0">
                <a:pos x="146" y="2693"/>
              </a:cxn>
              <a:cxn ang="0">
                <a:pos x="153" y="3005"/>
              </a:cxn>
              <a:cxn ang="0">
                <a:pos x="147" y="2877"/>
              </a:cxn>
              <a:cxn ang="0">
                <a:pos x="170" y="3188"/>
              </a:cxn>
              <a:cxn ang="0">
                <a:pos x="149" y="3077"/>
              </a:cxn>
              <a:cxn ang="0">
                <a:pos x="174" y="3268"/>
              </a:cxn>
              <a:cxn ang="0">
                <a:pos x="163" y="3380"/>
              </a:cxn>
              <a:cxn ang="0">
                <a:pos x="174" y="3268"/>
              </a:cxn>
              <a:cxn ang="0">
                <a:pos x="181" y="3580"/>
              </a:cxn>
              <a:cxn ang="0">
                <a:pos x="175" y="3452"/>
              </a:cxn>
              <a:cxn ang="0">
                <a:pos x="198" y="3763"/>
              </a:cxn>
              <a:cxn ang="0">
                <a:pos x="176" y="3652"/>
              </a:cxn>
              <a:cxn ang="0">
                <a:pos x="202" y="3843"/>
              </a:cxn>
              <a:cxn ang="0">
                <a:pos x="191" y="3956"/>
              </a:cxn>
              <a:cxn ang="0">
                <a:pos x="202" y="3843"/>
              </a:cxn>
              <a:cxn ang="0">
                <a:pos x="209" y="4155"/>
              </a:cxn>
              <a:cxn ang="0">
                <a:pos x="203" y="4027"/>
              </a:cxn>
              <a:cxn ang="0">
                <a:pos x="226" y="4339"/>
              </a:cxn>
              <a:cxn ang="0">
                <a:pos x="204" y="4227"/>
              </a:cxn>
              <a:cxn ang="0">
                <a:pos x="230" y="4418"/>
              </a:cxn>
              <a:cxn ang="0">
                <a:pos x="219" y="4531"/>
              </a:cxn>
              <a:cxn ang="0">
                <a:pos x="230" y="4418"/>
              </a:cxn>
              <a:cxn ang="0">
                <a:pos x="235" y="4687"/>
              </a:cxn>
              <a:cxn ang="0">
                <a:pos x="230" y="4603"/>
              </a:cxn>
            </a:cxnLst>
            <a:rect l="0" t="0" r="r" b="b"/>
            <a:pathLst>
              <a:path w="242" h="4687">
                <a:moveTo>
                  <a:pt x="16" y="8"/>
                </a:moveTo>
                <a:lnTo>
                  <a:pt x="22" y="120"/>
                </a:lnTo>
                <a:cubicBezTo>
                  <a:pt x="22" y="124"/>
                  <a:pt x="18" y="128"/>
                  <a:pt x="14" y="128"/>
                </a:cubicBezTo>
                <a:cubicBezTo>
                  <a:pt x="10" y="128"/>
                  <a:pt x="6" y="125"/>
                  <a:pt x="6" y="120"/>
                </a:cubicBezTo>
                <a:lnTo>
                  <a:pt x="0" y="8"/>
                </a:lnTo>
                <a:cubicBezTo>
                  <a:pt x="0" y="4"/>
                  <a:pt x="3" y="0"/>
                  <a:pt x="8" y="0"/>
                </a:cubicBezTo>
                <a:cubicBezTo>
                  <a:pt x="12" y="0"/>
                  <a:pt x="16" y="3"/>
                  <a:pt x="16" y="8"/>
                </a:cubicBezTo>
                <a:close/>
                <a:moveTo>
                  <a:pt x="25" y="199"/>
                </a:moveTo>
                <a:lnTo>
                  <a:pt x="31" y="311"/>
                </a:lnTo>
                <a:cubicBezTo>
                  <a:pt x="31" y="316"/>
                  <a:pt x="28" y="319"/>
                  <a:pt x="23" y="320"/>
                </a:cubicBezTo>
                <a:cubicBezTo>
                  <a:pt x="19" y="320"/>
                  <a:pt x="15" y="316"/>
                  <a:pt x="15" y="312"/>
                </a:cubicBezTo>
                <a:lnTo>
                  <a:pt x="10" y="200"/>
                </a:lnTo>
                <a:cubicBezTo>
                  <a:pt x="9" y="196"/>
                  <a:pt x="13" y="192"/>
                  <a:pt x="17" y="192"/>
                </a:cubicBezTo>
                <a:cubicBezTo>
                  <a:pt x="22" y="192"/>
                  <a:pt x="25" y="195"/>
                  <a:pt x="25" y="199"/>
                </a:cubicBezTo>
                <a:close/>
                <a:moveTo>
                  <a:pt x="35" y="391"/>
                </a:moveTo>
                <a:lnTo>
                  <a:pt x="40" y="503"/>
                </a:lnTo>
                <a:cubicBezTo>
                  <a:pt x="40" y="507"/>
                  <a:pt x="37" y="511"/>
                  <a:pt x="33" y="511"/>
                </a:cubicBezTo>
                <a:cubicBezTo>
                  <a:pt x="28" y="512"/>
                  <a:pt x="24" y="508"/>
                  <a:pt x="24" y="504"/>
                </a:cubicBezTo>
                <a:lnTo>
                  <a:pt x="19" y="392"/>
                </a:lnTo>
                <a:cubicBezTo>
                  <a:pt x="19" y="388"/>
                  <a:pt x="22" y="384"/>
                  <a:pt x="26" y="384"/>
                </a:cubicBezTo>
                <a:cubicBezTo>
                  <a:pt x="31" y="383"/>
                  <a:pt x="35" y="387"/>
                  <a:pt x="35" y="391"/>
                </a:cubicBezTo>
                <a:close/>
                <a:moveTo>
                  <a:pt x="44" y="583"/>
                </a:moveTo>
                <a:lnTo>
                  <a:pt x="49" y="695"/>
                </a:lnTo>
                <a:cubicBezTo>
                  <a:pt x="50" y="699"/>
                  <a:pt x="46" y="703"/>
                  <a:pt x="42" y="703"/>
                </a:cubicBezTo>
                <a:cubicBezTo>
                  <a:pt x="37" y="703"/>
                  <a:pt x="34" y="700"/>
                  <a:pt x="33" y="696"/>
                </a:cubicBezTo>
                <a:lnTo>
                  <a:pt x="28" y="584"/>
                </a:lnTo>
                <a:cubicBezTo>
                  <a:pt x="28" y="579"/>
                  <a:pt x="31" y="576"/>
                  <a:pt x="36" y="575"/>
                </a:cubicBezTo>
                <a:cubicBezTo>
                  <a:pt x="40" y="575"/>
                  <a:pt x="44" y="579"/>
                  <a:pt x="44" y="583"/>
                </a:cubicBezTo>
                <a:close/>
                <a:moveTo>
                  <a:pt x="53" y="775"/>
                </a:moveTo>
                <a:lnTo>
                  <a:pt x="59" y="887"/>
                </a:lnTo>
                <a:cubicBezTo>
                  <a:pt x="59" y="891"/>
                  <a:pt x="56" y="895"/>
                  <a:pt x="51" y="895"/>
                </a:cubicBezTo>
                <a:cubicBezTo>
                  <a:pt x="47" y="895"/>
                  <a:pt x="43" y="892"/>
                  <a:pt x="43" y="887"/>
                </a:cubicBezTo>
                <a:lnTo>
                  <a:pt x="37" y="776"/>
                </a:lnTo>
                <a:cubicBezTo>
                  <a:pt x="37" y="771"/>
                  <a:pt x="41" y="767"/>
                  <a:pt x="45" y="767"/>
                </a:cubicBezTo>
                <a:cubicBezTo>
                  <a:pt x="49" y="767"/>
                  <a:pt x="53" y="770"/>
                  <a:pt x="53" y="775"/>
                </a:cubicBezTo>
                <a:close/>
                <a:moveTo>
                  <a:pt x="63" y="967"/>
                </a:moveTo>
                <a:lnTo>
                  <a:pt x="68" y="1078"/>
                </a:lnTo>
                <a:cubicBezTo>
                  <a:pt x="68" y="1083"/>
                  <a:pt x="65" y="1087"/>
                  <a:pt x="60" y="1087"/>
                </a:cubicBezTo>
                <a:cubicBezTo>
                  <a:pt x="56" y="1087"/>
                  <a:pt x="52" y="1084"/>
                  <a:pt x="52" y="1079"/>
                </a:cubicBezTo>
                <a:lnTo>
                  <a:pt x="47" y="967"/>
                </a:lnTo>
                <a:cubicBezTo>
                  <a:pt x="46" y="963"/>
                  <a:pt x="50" y="959"/>
                  <a:pt x="54" y="959"/>
                </a:cubicBezTo>
                <a:cubicBezTo>
                  <a:pt x="59" y="959"/>
                  <a:pt x="62" y="962"/>
                  <a:pt x="63" y="967"/>
                </a:cubicBezTo>
                <a:close/>
                <a:moveTo>
                  <a:pt x="72" y="1158"/>
                </a:moveTo>
                <a:lnTo>
                  <a:pt x="77" y="1270"/>
                </a:lnTo>
                <a:cubicBezTo>
                  <a:pt x="78" y="1275"/>
                  <a:pt x="74" y="1278"/>
                  <a:pt x="70" y="1279"/>
                </a:cubicBezTo>
                <a:cubicBezTo>
                  <a:pt x="65" y="1279"/>
                  <a:pt x="62" y="1275"/>
                  <a:pt x="61" y="1271"/>
                </a:cubicBezTo>
                <a:lnTo>
                  <a:pt x="56" y="1159"/>
                </a:lnTo>
                <a:cubicBezTo>
                  <a:pt x="56" y="1155"/>
                  <a:pt x="59" y="1151"/>
                  <a:pt x="64" y="1151"/>
                </a:cubicBezTo>
                <a:cubicBezTo>
                  <a:pt x="68" y="1150"/>
                  <a:pt x="72" y="1154"/>
                  <a:pt x="72" y="1158"/>
                </a:cubicBezTo>
                <a:close/>
                <a:moveTo>
                  <a:pt x="81" y="1350"/>
                </a:moveTo>
                <a:lnTo>
                  <a:pt x="87" y="1462"/>
                </a:lnTo>
                <a:cubicBezTo>
                  <a:pt x="87" y="1466"/>
                  <a:pt x="83" y="1470"/>
                  <a:pt x="79" y="1470"/>
                </a:cubicBezTo>
                <a:cubicBezTo>
                  <a:pt x="75" y="1471"/>
                  <a:pt x="71" y="1467"/>
                  <a:pt x="71" y="1463"/>
                </a:cubicBezTo>
                <a:lnTo>
                  <a:pt x="65" y="1351"/>
                </a:lnTo>
                <a:cubicBezTo>
                  <a:pt x="65" y="1346"/>
                  <a:pt x="68" y="1343"/>
                  <a:pt x="73" y="1342"/>
                </a:cubicBezTo>
                <a:cubicBezTo>
                  <a:pt x="77" y="1342"/>
                  <a:pt x="81" y="1346"/>
                  <a:pt x="81" y="1350"/>
                </a:cubicBezTo>
                <a:close/>
                <a:moveTo>
                  <a:pt x="90" y="1542"/>
                </a:moveTo>
                <a:lnTo>
                  <a:pt x="96" y="1654"/>
                </a:lnTo>
                <a:cubicBezTo>
                  <a:pt x="96" y="1658"/>
                  <a:pt x="93" y="1662"/>
                  <a:pt x="88" y="1662"/>
                </a:cubicBezTo>
                <a:cubicBezTo>
                  <a:pt x="84" y="1662"/>
                  <a:pt x="80" y="1659"/>
                  <a:pt x="80" y="1654"/>
                </a:cubicBezTo>
                <a:lnTo>
                  <a:pt x="74" y="1543"/>
                </a:lnTo>
                <a:cubicBezTo>
                  <a:pt x="74" y="1538"/>
                  <a:pt x="78" y="1534"/>
                  <a:pt x="82" y="1534"/>
                </a:cubicBezTo>
                <a:cubicBezTo>
                  <a:pt x="86" y="1534"/>
                  <a:pt x="90" y="1537"/>
                  <a:pt x="90" y="1542"/>
                </a:cubicBezTo>
                <a:close/>
                <a:moveTo>
                  <a:pt x="100" y="1734"/>
                </a:moveTo>
                <a:lnTo>
                  <a:pt x="105" y="1845"/>
                </a:lnTo>
                <a:cubicBezTo>
                  <a:pt x="105" y="1850"/>
                  <a:pt x="102" y="1854"/>
                  <a:pt x="98" y="1854"/>
                </a:cubicBezTo>
                <a:cubicBezTo>
                  <a:pt x="93" y="1854"/>
                  <a:pt x="89" y="1851"/>
                  <a:pt x="89" y="1846"/>
                </a:cubicBezTo>
                <a:lnTo>
                  <a:pt x="84" y="1734"/>
                </a:lnTo>
                <a:cubicBezTo>
                  <a:pt x="84" y="1730"/>
                  <a:pt x="87" y="1726"/>
                  <a:pt x="91" y="1726"/>
                </a:cubicBezTo>
                <a:cubicBezTo>
                  <a:pt x="96" y="1726"/>
                  <a:pt x="99" y="1729"/>
                  <a:pt x="100" y="1734"/>
                </a:cubicBezTo>
                <a:close/>
                <a:moveTo>
                  <a:pt x="109" y="1925"/>
                </a:moveTo>
                <a:lnTo>
                  <a:pt x="114" y="2037"/>
                </a:lnTo>
                <a:cubicBezTo>
                  <a:pt x="115" y="2042"/>
                  <a:pt x="111" y="2045"/>
                  <a:pt x="107" y="2046"/>
                </a:cubicBezTo>
                <a:cubicBezTo>
                  <a:pt x="102" y="2046"/>
                  <a:pt x="99" y="2042"/>
                  <a:pt x="98" y="2038"/>
                </a:cubicBezTo>
                <a:lnTo>
                  <a:pt x="93" y="1926"/>
                </a:lnTo>
                <a:cubicBezTo>
                  <a:pt x="93" y="1922"/>
                  <a:pt x="96" y="1918"/>
                  <a:pt x="101" y="1918"/>
                </a:cubicBezTo>
                <a:cubicBezTo>
                  <a:pt x="105" y="1918"/>
                  <a:pt x="109" y="1921"/>
                  <a:pt x="109" y="1925"/>
                </a:cubicBezTo>
                <a:close/>
                <a:moveTo>
                  <a:pt x="118" y="2117"/>
                </a:moveTo>
                <a:lnTo>
                  <a:pt x="124" y="2229"/>
                </a:lnTo>
                <a:cubicBezTo>
                  <a:pt x="124" y="2233"/>
                  <a:pt x="120" y="2237"/>
                  <a:pt x="116" y="2237"/>
                </a:cubicBezTo>
                <a:cubicBezTo>
                  <a:pt x="112" y="2238"/>
                  <a:pt x="108" y="2234"/>
                  <a:pt x="108" y="2230"/>
                </a:cubicBezTo>
                <a:lnTo>
                  <a:pt x="102" y="2118"/>
                </a:lnTo>
                <a:cubicBezTo>
                  <a:pt x="102" y="2114"/>
                  <a:pt x="105" y="2110"/>
                  <a:pt x="110" y="2110"/>
                </a:cubicBezTo>
                <a:cubicBezTo>
                  <a:pt x="114" y="2109"/>
                  <a:pt x="118" y="2113"/>
                  <a:pt x="118" y="2117"/>
                </a:cubicBezTo>
                <a:close/>
                <a:moveTo>
                  <a:pt x="128" y="2309"/>
                </a:moveTo>
                <a:lnTo>
                  <a:pt x="133" y="2421"/>
                </a:lnTo>
                <a:cubicBezTo>
                  <a:pt x="133" y="2425"/>
                  <a:pt x="130" y="2429"/>
                  <a:pt x="125" y="2429"/>
                </a:cubicBezTo>
                <a:cubicBezTo>
                  <a:pt x="121" y="2429"/>
                  <a:pt x="117" y="2426"/>
                  <a:pt x="117" y="2422"/>
                </a:cubicBezTo>
                <a:lnTo>
                  <a:pt x="112" y="2310"/>
                </a:lnTo>
                <a:cubicBezTo>
                  <a:pt x="111" y="2305"/>
                  <a:pt x="115" y="2302"/>
                  <a:pt x="119" y="2301"/>
                </a:cubicBezTo>
                <a:cubicBezTo>
                  <a:pt x="124" y="2301"/>
                  <a:pt x="127" y="2305"/>
                  <a:pt x="128" y="2309"/>
                </a:cubicBezTo>
                <a:close/>
                <a:moveTo>
                  <a:pt x="137" y="2501"/>
                </a:moveTo>
                <a:lnTo>
                  <a:pt x="142" y="2613"/>
                </a:lnTo>
                <a:cubicBezTo>
                  <a:pt x="142" y="2617"/>
                  <a:pt x="139" y="2621"/>
                  <a:pt x="135" y="2621"/>
                </a:cubicBezTo>
                <a:cubicBezTo>
                  <a:pt x="130" y="2621"/>
                  <a:pt x="126" y="2618"/>
                  <a:pt x="126" y="2613"/>
                </a:cubicBezTo>
                <a:lnTo>
                  <a:pt x="121" y="2501"/>
                </a:lnTo>
                <a:cubicBezTo>
                  <a:pt x="121" y="2497"/>
                  <a:pt x="124" y="2493"/>
                  <a:pt x="128" y="2493"/>
                </a:cubicBezTo>
                <a:cubicBezTo>
                  <a:pt x="133" y="2493"/>
                  <a:pt x="137" y="2496"/>
                  <a:pt x="137" y="2501"/>
                </a:cubicBezTo>
                <a:close/>
                <a:moveTo>
                  <a:pt x="146" y="2693"/>
                </a:moveTo>
                <a:lnTo>
                  <a:pt x="152" y="2804"/>
                </a:lnTo>
                <a:cubicBezTo>
                  <a:pt x="152" y="2809"/>
                  <a:pt x="148" y="2813"/>
                  <a:pt x="144" y="2813"/>
                </a:cubicBezTo>
                <a:cubicBezTo>
                  <a:pt x="139" y="2813"/>
                  <a:pt x="136" y="2810"/>
                  <a:pt x="136" y="2805"/>
                </a:cubicBezTo>
                <a:lnTo>
                  <a:pt x="130" y="2693"/>
                </a:lnTo>
                <a:cubicBezTo>
                  <a:pt x="130" y="2689"/>
                  <a:pt x="133" y="2685"/>
                  <a:pt x="138" y="2685"/>
                </a:cubicBezTo>
                <a:cubicBezTo>
                  <a:pt x="142" y="2685"/>
                  <a:pt x="146" y="2688"/>
                  <a:pt x="146" y="2693"/>
                </a:cubicBezTo>
                <a:close/>
                <a:moveTo>
                  <a:pt x="155" y="2884"/>
                </a:moveTo>
                <a:lnTo>
                  <a:pt x="161" y="2996"/>
                </a:lnTo>
                <a:cubicBezTo>
                  <a:pt x="161" y="3001"/>
                  <a:pt x="158" y="3004"/>
                  <a:pt x="153" y="3005"/>
                </a:cubicBezTo>
                <a:cubicBezTo>
                  <a:pt x="149" y="3005"/>
                  <a:pt x="145" y="3001"/>
                  <a:pt x="145" y="2997"/>
                </a:cubicBezTo>
                <a:lnTo>
                  <a:pt x="139" y="2885"/>
                </a:lnTo>
                <a:cubicBezTo>
                  <a:pt x="139" y="2881"/>
                  <a:pt x="143" y="2877"/>
                  <a:pt x="147" y="2877"/>
                </a:cubicBezTo>
                <a:cubicBezTo>
                  <a:pt x="151" y="2876"/>
                  <a:pt x="155" y="2880"/>
                  <a:pt x="155" y="2884"/>
                </a:cubicBezTo>
                <a:close/>
                <a:moveTo>
                  <a:pt x="165" y="3076"/>
                </a:moveTo>
                <a:lnTo>
                  <a:pt x="170" y="3188"/>
                </a:lnTo>
                <a:cubicBezTo>
                  <a:pt x="170" y="3192"/>
                  <a:pt x="167" y="3196"/>
                  <a:pt x="162" y="3196"/>
                </a:cubicBezTo>
                <a:cubicBezTo>
                  <a:pt x="158" y="3197"/>
                  <a:pt x="154" y="3193"/>
                  <a:pt x="154" y="3189"/>
                </a:cubicBezTo>
                <a:lnTo>
                  <a:pt x="149" y="3077"/>
                </a:lnTo>
                <a:cubicBezTo>
                  <a:pt x="148" y="3072"/>
                  <a:pt x="152" y="3069"/>
                  <a:pt x="156" y="3068"/>
                </a:cubicBezTo>
                <a:cubicBezTo>
                  <a:pt x="161" y="3068"/>
                  <a:pt x="164" y="3072"/>
                  <a:pt x="165" y="3076"/>
                </a:cubicBezTo>
                <a:close/>
                <a:moveTo>
                  <a:pt x="174" y="3268"/>
                </a:moveTo>
                <a:lnTo>
                  <a:pt x="179" y="3380"/>
                </a:lnTo>
                <a:cubicBezTo>
                  <a:pt x="180" y="3384"/>
                  <a:pt x="176" y="3388"/>
                  <a:pt x="172" y="3388"/>
                </a:cubicBezTo>
                <a:cubicBezTo>
                  <a:pt x="167" y="3388"/>
                  <a:pt x="164" y="3385"/>
                  <a:pt x="163" y="3380"/>
                </a:cubicBezTo>
                <a:lnTo>
                  <a:pt x="158" y="3269"/>
                </a:lnTo>
                <a:cubicBezTo>
                  <a:pt x="158" y="3264"/>
                  <a:pt x="161" y="3260"/>
                  <a:pt x="166" y="3260"/>
                </a:cubicBezTo>
                <a:cubicBezTo>
                  <a:pt x="170" y="3260"/>
                  <a:pt x="174" y="3263"/>
                  <a:pt x="174" y="3268"/>
                </a:cubicBezTo>
                <a:close/>
                <a:moveTo>
                  <a:pt x="183" y="3460"/>
                </a:moveTo>
                <a:lnTo>
                  <a:pt x="189" y="3571"/>
                </a:lnTo>
                <a:cubicBezTo>
                  <a:pt x="189" y="3576"/>
                  <a:pt x="185" y="3580"/>
                  <a:pt x="181" y="3580"/>
                </a:cubicBezTo>
                <a:cubicBezTo>
                  <a:pt x="177" y="3580"/>
                  <a:pt x="173" y="3577"/>
                  <a:pt x="173" y="3572"/>
                </a:cubicBezTo>
                <a:lnTo>
                  <a:pt x="167" y="3460"/>
                </a:lnTo>
                <a:cubicBezTo>
                  <a:pt x="167" y="3456"/>
                  <a:pt x="170" y="3452"/>
                  <a:pt x="175" y="3452"/>
                </a:cubicBezTo>
                <a:cubicBezTo>
                  <a:pt x="179" y="3452"/>
                  <a:pt x="183" y="3455"/>
                  <a:pt x="183" y="3460"/>
                </a:cubicBezTo>
                <a:close/>
                <a:moveTo>
                  <a:pt x="192" y="3651"/>
                </a:moveTo>
                <a:lnTo>
                  <a:pt x="198" y="3763"/>
                </a:lnTo>
                <a:cubicBezTo>
                  <a:pt x="198" y="3768"/>
                  <a:pt x="195" y="3771"/>
                  <a:pt x="190" y="3772"/>
                </a:cubicBezTo>
                <a:cubicBezTo>
                  <a:pt x="186" y="3772"/>
                  <a:pt x="182" y="3768"/>
                  <a:pt x="182" y="3764"/>
                </a:cubicBezTo>
                <a:lnTo>
                  <a:pt x="176" y="3652"/>
                </a:lnTo>
                <a:cubicBezTo>
                  <a:pt x="176" y="3648"/>
                  <a:pt x="180" y="3644"/>
                  <a:pt x="184" y="3644"/>
                </a:cubicBezTo>
                <a:cubicBezTo>
                  <a:pt x="189" y="3644"/>
                  <a:pt x="192" y="3647"/>
                  <a:pt x="192" y="3651"/>
                </a:cubicBezTo>
                <a:close/>
                <a:moveTo>
                  <a:pt x="202" y="3843"/>
                </a:moveTo>
                <a:lnTo>
                  <a:pt x="207" y="3955"/>
                </a:lnTo>
                <a:cubicBezTo>
                  <a:pt x="207" y="3959"/>
                  <a:pt x="204" y="3963"/>
                  <a:pt x="200" y="3963"/>
                </a:cubicBezTo>
                <a:cubicBezTo>
                  <a:pt x="195" y="3964"/>
                  <a:pt x="191" y="3960"/>
                  <a:pt x="191" y="3956"/>
                </a:cubicBezTo>
                <a:lnTo>
                  <a:pt x="186" y="3844"/>
                </a:lnTo>
                <a:cubicBezTo>
                  <a:pt x="186" y="3840"/>
                  <a:pt x="189" y="3836"/>
                  <a:pt x="193" y="3836"/>
                </a:cubicBezTo>
                <a:cubicBezTo>
                  <a:pt x="198" y="3835"/>
                  <a:pt x="202" y="3839"/>
                  <a:pt x="202" y="3843"/>
                </a:cubicBezTo>
                <a:close/>
                <a:moveTo>
                  <a:pt x="211" y="4035"/>
                </a:moveTo>
                <a:lnTo>
                  <a:pt x="216" y="4147"/>
                </a:lnTo>
                <a:cubicBezTo>
                  <a:pt x="217" y="4151"/>
                  <a:pt x="213" y="4155"/>
                  <a:pt x="209" y="4155"/>
                </a:cubicBezTo>
                <a:cubicBezTo>
                  <a:pt x="204" y="4155"/>
                  <a:pt x="201" y="4152"/>
                  <a:pt x="200" y="4148"/>
                </a:cubicBezTo>
                <a:lnTo>
                  <a:pt x="195" y="4036"/>
                </a:lnTo>
                <a:cubicBezTo>
                  <a:pt x="195" y="4031"/>
                  <a:pt x="198" y="4028"/>
                  <a:pt x="203" y="4027"/>
                </a:cubicBezTo>
                <a:cubicBezTo>
                  <a:pt x="207" y="4027"/>
                  <a:pt x="211" y="4031"/>
                  <a:pt x="211" y="4035"/>
                </a:cubicBezTo>
                <a:close/>
                <a:moveTo>
                  <a:pt x="220" y="4227"/>
                </a:moveTo>
                <a:lnTo>
                  <a:pt x="226" y="4339"/>
                </a:lnTo>
                <a:cubicBezTo>
                  <a:pt x="226" y="4343"/>
                  <a:pt x="223" y="4347"/>
                  <a:pt x="218" y="4347"/>
                </a:cubicBezTo>
                <a:cubicBezTo>
                  <a:pt x="214" y="4347"/>
                  <a:pt x="210" y="4344"/>
                  <a:pt x="210" y="4339"/>
                </a:cubicBezTo>
                <a:lnTo>
                  <a:pt x="204" y="4227"/>
                </a:lnTo>
                <a:cubicBezTo>
                  <a:pt x="204" y="4223"/>
                  <a:pt x="208" y="4219"/>
                  <a:pt x="212" y="4219"/>
                </a:cubicBezTo>
                <a:cubicBezTo>
                  <a:pt x="216" y="4219"/>
                  <a:pt x="220" y="4222"/>
                  <a:pt x="220" y="4227"/>
                </a:cubicBezTo>
                <a:close/>
                <a:moveTo>
                  <a:pt x="230" y="4418"/>
                </a:moveTo>
                <a:lnTo>
                  <a:pt x="235" y="4530"/>
                </a:lnTo>
                <a:cubicBezTo>
                  <a:pt x="235" y="4535"/>
                  <a:pt x="232" y="4539"/>
                  <a:pt x="227" y="4539"/>
                </a:cubicBezTo>
                <a:cubicBezTo>
                  <a:pt x="223" y="4539"/>
                  <a:pt x="219" y="4536"/>
                  <a:pt x="219" y="4531"/>
                </a:cubicBezTo>
                <a:lnTo>
                  <a:pt x="214" y="4419"/>
                </a:lnTo>
                <a:cubicBezTo>
                  <a:pt x="213" y="4415"/>
                  <a:pt x="217" y="4411"/>
                  <a:pt x="221" y="4411"/>
                </a:cubicBezTo>
                <a:cubicBezTo>
                  <a:pt x="226" y="4411"/>
                  <a:pt x="229" y="4414"/>
                  <a:pt x="230" y="4418"/>
                </a:cubicBezTo>
                <a:close/>
                <a:moveTo>
                  <a:pt x="239" y="4610"/>
                </a:moveTo>
                <a:lnTo>
                  <a:pt x="242" y="4679"/>
                </a:lnTo>
                <a:cubicBezTo>
                  <a:pt x="242" y="4683"/>
                  <a:pt x="239" y="4687"/>
                  <a:pt x="235" y="4687"/>
                </a:cubicBezTo>
                <a:cubicBezTo>
                  <a:pt x="230" y="4687"/>
                  <a:pt x="226" y="4684"/>
                  <a:pt x="226" y="4679"/>
                </a:cubicBezTo>
                <a:lnTo>
                  <a:pt x="223" y="4611"/>
                </a:lnTo>
                <a:cubicBezTo>
                  <a:pt x="223" y="4607"/>
                  <a:pt x="226" y="4603"/>
                  <a:pt x="230" y="4603"/>
                </a:cubicBezTo>
                <a:cubicBezTo>
                  <a:pt x="235" y="4602"/>
                  <a:pt x="239" y="4606"/>
                  <a:pt x="239" y="461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898" name="Freeform 178"/>
          <p:cNvSpPr>
            <a:spLocks noEditPoints="1"/>
          </p:cNvSpPr>
          <p:nvPr/>
        </p:nvSpPr>
        <p:spPr bwMode="auto">
          <a:xfrm>
            <a:off x="4084638" y="5654675"/>
            <a:ext cx="1008062" cy="731838"/>
          </a:xfrm>
          <a:custGeom>
            <a:avLst/>
            <a:gdLst/>
            <a:ahLst/>
            <a:cxnLst>
              <a:cxn ang="0">
                <a:pos x="9" y="907"/>
              </a:cxn>
              <a:cxn ang="0">
                <a:pos x="170" y="827"/>
              </a:cxn>
              <a:cxn ang="0">
                <a:pos x="187" y="833"/>
              </a:cxn>
              <a:cxn ang="0">
                <a:pos x="181" y="850"/>
              </a:cxn>
              <a:cxn ang="0">
                <a:pos x="21" y="930"/>
              </a:cxn>
              <a:cxn ang="0">
                <a:pos x="4" y="924"/>
              </a:cxn>
              <a:cxn ang="0">
                <a:pos x="9" y="907"/>
              </a:cxn>
              <a:cxn ang="0">
                <a:pos x="284" y="770"/>
              </a:cxn>
              <a:cxn ang="0">
                <a:pos x="444" y="690"/>
              </a:cxn>
              <a:cxn ang="0">
                <a:pos x="462" y="696"/>
              </a:cxn>
              <a:cxn ang="0">
                <a:pos x="456" y="713"/>
              </a:cxn>
              <a:cxn ang="0">
                <a:pos x="296" y="793"/>
              </a:cxn>
              <a:cxn ang="0">
                <a:pos x="278" y="787"/>
              </a:cxn>
              <a:cxn ang="0">
                <a:pos x="284" y="770"/>
              </a:cxn>
              <a:cxn ang="0">
                <a:pos x="559" y="633"/>
              </a:cxn>
              <a:cxn ang="0">
                <a:pos x="719" y="552"/>
              </a:cxn>
              <a:cxn ang="0">
                <a:pos x="736" y="558"/>
              </a:cxn>
              <a:cxn ang="0">
                <a:pos x="731" y="575"/>
              </a:cxn>
              <a:cxn ang="0">
                <a:pos x="570" y="655"/>
              </a:cxn>
              <a:cxn ang="0">
                <a:pos x="553" y="650"/>
              </a:cxn>
              <a:cxn ang="0">
                <a:pos x="559" y="633"/>
              </a:cxn>
              <a:cxn ang="0">
                <a:pos x="834" y="495"/>
              </a:cxn>
              <a:cxn ang="0">
                <a:pos x="994" y="415"/>
              </a:cxn>
              <a:cxn ang="0">
                <a:pos x="1011" y="421"/>
              </a:cxn>
              <a:cxn ang="0">
                <a:pos x="1005" y="438"/>
              </a:cxn>
              <a:cxn ang="0">
                <a:pos x="845" y="518"/>
              </a:cxn>
              <a:cxn ang="0">
                <a:pos x="828" y="512"/>
              </a:cxn>
              <a:cxn ang="0">
                <a:pos x="834" y="495"/>
              </a:cxn>
              <a:cxn ang="0">
                <a:pos x="1108" y="358"/>
              </a:cxn>
              <a:cxn ang="0">
                <a:pos x="1269" y="278"/>
              </a:cxn>
              <a:cxn ang="0">
                <a:pos x="1286" y="283"/>
              </a:cxn>
              <a:cxn ang="0">
                <a:pos x="1280" y="301"/>
              </a:cxn>
              <a:cxn ang="0">
                <a:pos x="1120" y="381"/>
              </a:cxn>
              <a:cxn ang="0">
                <a:pos x="1103" y="375"/>
              </a:cxn>
              <a:cxn ang="0">
                <a:pos x="1108" y="358"/>
              </a:cxn>
              <a:cxn ang="0">
                <a:pos x="1383" y="220"/>
              </a:cxn>
              <a:cxn ang="0">
                <a:pos x="1543" y="140"/>
              </a:cxn>
              <a:cxn ang="0">
                <a:pos x="1561" y="146"/>
              </a:cxn>
              <a:cxn ang="0">
                <a:pos x="1555" y="163"/>
              </a:cxn>
              <a:cxn ang="0">
                <a:pos x="1395" y="243"/>
              </a:cxn>
              <a:cxn ang="0">
                <a:pos x="1377" y="238"/>
              </a:cxn>
              <a:cxn ang="0">
                <a:pos x="1383" y="220"/>
              </a:cxn>
              <a:cxn ang="0">
                <a:pos x="1658" y="83"/>
              </a:cxn>
              <a:cxn ang="0">
                <a:pos x="1817" y="3"/>
              </a:cxn>
              <a:cxn ang="0">
                <a:pos x="1834" y="9"/>
              </a:cxn>
              <a:cxn ang="0">
                <a:pos x="1828" y="26"/>
              </a:cxn>
              <a:cxn ang="0">
                <a:pos x="1669" y="106"/>
              </a:cxn>
              <a:cxn ang="0">
                <a:pos x="1652" y="100"/>
              </a:cxn>
              <a:cxn ang="0">
                <a:pos x="1658" y="83"/>
              </a:cxn>
            </a:cxnLst>
            <a:rect l="0" t="0" r="r" b="b"/>
            <a:pathLst>
              <a:path w="1837" h="933">
                <a:moveTo>
                  <a:pt x="9" y="907"/>
                </a:moveTo>
                <a:lnTo>
                  <a:pt x="170" y="827"/>
                </a:lnTo>
                <a:cubicBezTo>
                  <a:pt x="176" y="824"/>
                  <a:pt x="184" y="827"/>
                  <a:pt x="187" y="833"/>
                </a:cubicBezTo>
                <a:cubicBezTo>
                  <a:pt x="190" y="839"/>
                  <a:pt x="187" y="847"/>
                  <a:pt x="181" y="850"/>
                </a:cubicBezTo>
                <a:lnTo>
                  <a:pt x="21" y="930"/>
                </a:lnTo>
                <a:cubicBezTo>
                  <a:pt x="14" y="933"/>
                  <a:pt x="7" y="931"/>
                  <a:pt x="4" y="924"/>
                </a:cubicBezTo>
                <a:cubicBezTo>
                  <a:pt x="0" y="918"/>
                  <a:pt x="3" y="910"/>
                  <a:pt x="9" y="907"/>
                </a:cubicBezTo>
                <a:close/>
                <a:moveTo>
                  <a:pt x="284" y="770"/>
                </a:moveTo>
                <a:lnTo>
                  <a:pt x="444" y="690"/>
                </a:lnTo>
                <a:cubicBezTo>
                  <a:pt x="451" y="687"/>
                  <a:pt x="458" y="689"/>
                  <a:pt x="462" y="696"/>
                </a:cubicBezTo>
                <a:cubicBezTo>
                  <a:pt x="465" y="702"/>
                  <a:pt x="462" y="710"/>
                  <a:pt x="456" y="713"/>
                </a:cubicBezTo>
                <a:lnTo>
                  <a:pt x="296" y="793"/>
                </a:lnTo>
                <a:cubicBezTo>
                  <a:pt x="289" y="796"/>
                  <a:pt x="282" y="793"/>
                  <a:pt x="278" y="787"/>
                </a:cubicBezTo>
                <a:cubicBezTo>
                  <a:pt x="275" y="781"/>
                  <a:pt x="278" y="773"/>
                  <a:pt x="284" y="770"/>
                </a:cubicBezTo>
                <a:close/>
                <a:moveTo>
                  <a:pt x="559" y="633"/>
                </a:moveTo>
                <a:lnTo>
                  <a:pt x="719" y="552"/>
                </a:lnTo>
                <a:cubicBezTo>
                  <a:pt x="725" y="549"/>
                  <a:pt x="733" y="552"/>
                  <a:pt x="736" y="558"/>
                </a:cubicBezTo>
                <a:cubicBezTo>
                  <a:pt x="739" y="564"/>
                  <a:pt x="737" y="572"/>
                  <a:pt x="731" y="575"/>
                </a:cubicBezTo>
                <a:lnTo>
                  <a:pt x="570" y="655"/>
                </a:lnTo>
                <a:cubicBezTo>
                  <a:pt x="564" y="659"/>
                  <a:pt x="556" y="656"/>
                  <a:pt x="553" y="650"/>
                </a:cubicBezTo>
                <a:cubicBezTo>
                  <a:pt x="550" y="643"/>
                  <a:pt x="553" y="636"/>
                  <a:pt x="559" y="633"/>
                </a:cubicBezTo>
                <a:close/>
                <a:moveTo>
                  <a:pt x="834" y="495"/>
                </a:moveTo>
                <a:lnTo>
                  <a:pt x="994" y="415"/>
                </a:lnTo>
                <a:cubicBezTo>
                  <a:pt x="1000" y="412"/>
                  <a:pt x="1008" y="414"/>
                  <a:pt x="1011" y="421"/>
                </a:cubicBezTo>
                <a:cubicBezTo>
                  <a:pt x="1014" y="427"/>
                  <a:pt x="1012" y="435"/>
                  <a:pt x="1005" y="438"/>
                </a:cubicBezTo>
                <a:lnTo>
                  <a:pt x="845" y="518"/>
                </a:lnTo>
                <a:cubicBezTo>
                  <a:pt x="839" y="521"/>
                  <a:pt x="831" y="519"/>
                  <a:pt x="828" y="512"/>
                </a:cubicBezTo>
                <a:cubicBezTo>
                  <a:pt x="825" y="506"/>
                  <a:pt x="827" y="498"/>
                  <a:pt x="834" y="495"/>
                </a:cubicBezTo>
                <a:close/>
                <a:moveTo>
                  <a:pt x="1108" y="358"/>
                </a:moveTo>
                <a:lnTo>
                  <a:pt x="1269" y="278"/>
                </a:lnTo>
                <a:cubicBezTo>
                  <a:pt x="1275" y="274"/>
                  <a:pt x="1283" y="277"/>
                  <a:pt x="1286" y="283"/>
                </a:cubicBezTo>
                <a:cubicBezTo>
                  <a:pt x="1289" y="290"/>
                  <a:pt x="1286" y="297"/>
                  <a:pt x="1280" y="301"/>
                </a:cubicBezTo>
                <a:lnTo>
                  <a:pt x="1120" y="381"/>
                </a:lnTo>
                <a:cubicBezTo>
                  <a:pt x="1114" y="384"/>
                  <a:pt x="1106" y="381"/>
                  <a:pt x="1103" y="375"/>
                </a:cubicBezTo>
                <a:cubicBezTo>
                  <a:pt x="1100" y="369"/>
                  <a:pt x="1102" y="361"/>
                  <a:pt x="1108" y="358"/>
                </a:cubicBezTo>
                <a:close/>
                <a:moveTo>
                  <a:pt x="1383" y="220"/>
                </a:moveTo>
                <a:lnTo>
                  <a:pt x="1543" y="140"/>
                </a:lnTo>
                <a:cubicBezTo>
                  <a:pt x="1550" y="137"/>
                  <a:pt x="1557" y="140"/>
                  <a:pt x="1561" y="146"/>
                </a:cubicBezTo>
                <a:cubicBezTo>
                  <a:pt x="1564" y="152"/>
                  <a:pt x="1561" y="160"/>
                  <a:pt x="1555" y="163"/>
                </a:cubicBezTo>
                <a:lnTo>
                  <a:pt x="1395" y="243"/>
                </a:lnTo>
                <a:cubicBezTo>
                  <a:pt x="1388" y="246"/>
                  <a:pt x="1381" y="244"/>
                  <a:pt x="1377" y="238"/>
                </a:cubicBezTo>
                <a:cubicBezTo>
                  <a:pt x="1374" y="231"/>
                  <a:pt x="1377" y="224"/>
                  <a:pt x="1383" y="220"/>
                </a:cubicBezTo>
                <a:close/>
                <a:moveTo>
                  <a:pt x="1658" y="83"/>
                </a:moveTo>
                <a:lnTo>
                  <a:pt x="1817" y="3"/>
                </a:lnTo>
                <a:cubicBezTo>
                  <a:pt x="1823" y="0"/>
                  <a:pt x="1831" y="3"/>
                  <a:pt x="1834" y="9"/>
                </a:cubicBezTo>
                <a:cubicBezTo>
                  <a:pt x="1837" y="16"/>
                  <a:pt x="1835" y="23"/>
                  <a:pt x="1828" y="26"/>
                </a:cubicBezTo>
                <a:lnTo>
                  <a:pt x="1669" y="106"/>
                </a:lnTo>
                <a:cubicBezTo>
                  <a:pt x="1663" y="109"/>
                  <a:pt x="1655" y="106"/>
                  <a:pt x="1652" y="100"/>
                </a:cubicBezTo>
                <a:cubicBezTo>
                  <a:pt x="1649" y="94"/>
                  <a:pt x="1652" y="86"/>
                  <a:pt x="1658" y="83"/>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899" name="Freeform 179"/>
          <p:cNvSpPr>
            <a:spLocks noEditPoints="1"/>
          </p:cNvSpPr>
          <p:nvPr/>
        </p:nvSpPr>
        <p:spPr bwMode="auto">
          <a:xfrm>
            <a:off x="5576888" y="5654675"/>
            <a:ext cx="1008062" cy="717550"/>
          </a:xfrm>
          <a:custGeom>
            <a:avLst/>
            <a:gdLst/>
            <a:ahLst/>
            <a:cxnLst>
              <a:cxn ang="0">
                <a:pos x="9" y="890"/>
              </a:cxn>
              <a:cxn ang="0">
                <a:pos x="170" y="811"/>
              </a:cxn>
              <a:cxn ang="0">
                <a:pos x="187" y="817"/>
              </a:cxn>
              <a:cxn ang="0">
                <a:pos x="181" y="834"/>
              </a:cxn>
              <a:cxn ang="0">
                <a:pos x="20" y="913"/>
              </a:cxn>
              <a:cxn ang="0">
                <a:pos x="3" y="907"/>
              </a:cxn>
              <a:cxn ang="0">
                <a:pos x="9" y="890"/>
              </a:cxn>
              <a:cxn ang="0">
                <a:pos x="285" y="754"/>
              </a:cxn>
              <a:cxn ang="0">
                <a:pos x="446" y="675"/>
              </a:cxn>
              <a:cxn ang="0">
                <a:pos x="463" y="681"/>
              </a:cxn>
              <a:cxn ang="0">
                <a:pos x="457" y="698"/>
              </a:cxn>
              <a:cxn ang="0">
                <a:pos x="296" y="777"/>
              </a:cxn>
              <a:cxn ang="0">
                <a:pos x="279" y="771"/>
              </a:cxn>
              <a:cxn ang="0">
                <a:pos x="285" y="754"/>
              </a:cxn>
              <a:cxn ang="0">
                <a:pos x="561" y="619"/>
              </a:cxn>
              <a:cxn ang="0">
                <a:pos x="721" y="540"/>
              </a:cxn>
              <a:cxn ang="0">
                <a:pos x="739" y="546"/>
              </a:cxn>
              <a:cxn ang="0">
                <a:pos x="733" y="563"/>
              </a:cxn>
              <a:cxn ang="0">
                <a:pos x="572" y="642"/>
              </a:cxn>
              <a:cxn ang="0">
                <a:pos x="555" y="636"/>
              </a:cxn>
              <a:cxn ang="0">
                <a:pos x="561" y="619"/>
              </a:cxn>
              <a:cxn ang="0">
                <a:pos x="836" y="484"/>
              </a:cxn>
              <a:cxn ang="0">
                <a:pos x="997" y="405"/>
              </a:cxn>
              <a:cxn ang="0">
                <a:pos x="1014" y="411"/>
              </a:cxn>
              <a:cxn ang="0">
                <a:pos x="1009" y="428"/>
              </a:cxn>
              <a:cxn ang="0">
                <a:pos x="848" y="507"/>
              </a:cxn>
              <a:cxn ang="0">
                <a:pos x="831" y="501"/>
              </a:cxn>
              <a:cxn ang="0">
                <a:pos x="836" y="484"/>
              </a:cxn>
              <a:cxn ang="0">
                <a:pos x="1112" y="349"/>
              </a:cxn>
              <a:cxn ang="0">
                <a:pos x="1273" y="270"/>
              </a:cxn>
              <a:cxn ang="0">
                <a:pos x="1290" y="276"/>
              </a:cxn>
              <a:cxn ang="0">
                <a:pos x="1284" y="293"/>
              </a:cxn>
              <a:cxn ang="0">
                <a:pos x="1124" y="372"/>
              </a:cxn>
              <a:cxn ang="0">
                <a:pos x="1106" y="366"/>
              </a:cxn>
              <a:cxn ang="0">
                <a:pos x="1112" y="349"/>
              </a:cxn>
              <a:cxn ang="0">
                <a:pos x="1388" y="213"/>
              </a:cxn>
              <a:cxn ang="0">
                <a:pos x="1549" y="135"/>
              </a:cxn>
              <a:cxn ang="0">
                <a:pos x="1566" y="140"/>
              </a:cxn>
              <a:cxn ang="0">
                <a:pos x="1560" y="158"/>
              </a:cxn>
              <a:cxn ang="0">
                <a:pos x="1399" y="236"/>
              </a:cxn>
              <a:cxn ang="0">
                <a:pos x="1382" y="231"/>
              </a:cxn>
              <a:cxn ang="0">
                <a:pos x="1388" y="213"/>
              </a:cxn>
              <a:cxn ang="0">
                <a:pos x="1664" y="78"/>
              </a:cxn>
              <a:cxn ang="0">
                <a:pos x="1817" y="3"/>
              </a:cxn>
              <a:cxn ang="0">
                <a:pos x="1834" y="9"/>
              </a:cxn>
              <a:cxn ang="0">
                <a:pos x="1828" y="26"/>
              </a:cxn>
              <a:cxn ang="0">
                <a:pos x="1675" y="101"/>
              </a:cxn>
              <a:cxn ang="0">
                <a:pos x="1658" y="95"/>
              </a:cxn>
              <a:cxn ang="0">
                <a:pos x="1664" y="78"/>
              </a:cxn>
            </a:cxnLst>
            <a:rect l="0" t="0" r="r" b="b"/>
            <a:pathLst>
              <a:path w="1837" h="916">
                <a:moveTo>
                  <a:pt x="9" y="890"/>
                </a:moveTo>
                <a:lnTo>
                  <a:pt x="170" y="811"/>
                </a:lnTo>
                <a:cubicBezTo>
                  <a:pt x="176" y="808"/>
                  <a:pt x="184" y="810"/>
                  <a:pt x="187" y="817"/>
                </a:cubicBezTo>
                <a:cubicBezTo>
                  <a:pt x="190" y="823"/>
                  <a:pt x="187" y="831"/>
                  <a:pt x="181" y="834"/>
                </a:cubicBezTo>
                <a:lnTo>
                  <a:pt x="20" y="913"/>
                </a:lnTo>
                <a:cubicBezTo>
                  <a:pt x="14" y="916"/>
                  <a:pt x="6" y="913"/>
                  <a:pt x="3" y="907"/>
                </a:cubicBezTo>
                <a:cubicBezTo>
                  <a:pt x="0" y="900"/>
                  <a:pt x="3" y="893"/>
                  <a:pt x="9" y="890"/>
                </a:cubicBezTo>
                <a:close/>
                <a:moveTo>
                  <a:pt x="285" y="754"/>
                </a:moveTo>
                <a:lnTo>
                  <a:pt x="446" y="675"/>
                </a:lnTo>
                <a:cubicBezTo>
                  <a:pt x="452" y="672"/>
                  <a:pt x="460" y="675"/>
                  <a:pt x="463" y="681"/>
                </a:cubicBezTo>
                <a:cubicBezTo>
                  <a:pt x="466" y="688"/>
                  <a:pt x="463" y="695"/>
                  <a:pt x="457" y="698"/>
                </a:cubicBezTo>
                <a:lnTo>
                  <a:pt x="296" y="777"/>
                </a:lnTo>
                <a:cubicBezTo>
                  <a:pt x="290" y="780"/>
                  <a:pt x="282" y="778"/>
                  <a:pt x="279" y="771"/>
                </a:cubicBezTo>
                <a:cubicBezTo>
                  <a:pt x="276" y="765"/>
                  <a:pt x="278" y="757"/>
                  <a:pt x="285" y="754"/>
                </a:cubicBezTo>
                <a:close/>
                <a:moveTo>
                  <a:pt x="561" y="619"/>
                </a:moveTo>
                <a:lnTo>
                  <a:pt x="721" y="540"/>
                </a:lnTo>
                <a:cubicBezTo>
                  <a:pt x="728" y="537"/>
                  <a:pt x="735" y="540"/>
                  <a:pt x="739" y="546"/>
                </a:cubicBezTo>
                <a:cubicBezTo>
                  <a:pt x="742" y="552"/>
                  <a:pt x="739" y="560"/>
                  <a:pt x="733" y="563"/>
                </a:cubicBezTo>
                <a:lnTo>
                  <a:pt x="572" y="642"/>
                </a:lnTo>
                <a:cubicBezTo>
                  <a:pt x="565" y="645"/>
                  <a:pt x="558" y="643"/>
                  <a:pt x="555" y="636"/>
                </a:cubicBezTo>
                <a:cubicBezTo>
                  <a:pt x="552" y="630"/>
                  <a:pt x="554" y="622"/>
                  <a:pt x="561" y="619"/>
                </a:cubicBezTo>
                <a:close/>
                <a:moveTo>
                  <a:pt x="836" y="484"/>
                </a:moveTo>
                <a:lnTo>
                  <a:pt x="997" y="405"/>
                </a:lnTo>
                <a:cubicBezTo>
                  <a:pt x="1004" y="402"/>
                  <a:pt x="1011" y="405"/>
                  <a:pt x="1014" y="411"/>
                </a:cubicBezTo>
                <a:cubicBezTo>
                  <a:pt x="1018" y="417"/>
                  <a:pt x="1015" y="425"/>
                  <a:pt x="1009" y="428"/>
                </a:cubicBezTo>
                <a:lnTo>
                  <a:pt x="848" y="507"/>
                </a:lnTo>
                <a:cubicBezTo>
                  <a:pt x="841" y="510"/>
                  <a:pt x="834" y="507"/>
                  <a:pt x="831" y="501"/>
                </a:cubicBezTo>
                <a:cubicBezTo>
                  <a:pt x="827" y="495"/>
                  <a:pt x="830" y="487"/>
                  <a:pt x="836" y="484"/>
                </a:cubicBezTo>
                <a:close/>
                <a:moveTo>
                  <a:pt x="1112" y="349"/>
                </a:moveTo>
                <a:lnTo>
                  <a:pt x="1273" y="270"/>
                </a:lnTo>
                <a:cubicBezTo>
                  <a:pt x="1280" y="267"/>
                  <a:pt x="1287" y="269"/>
                  <a:pt x="1290" y="276"/>
                </a:cubicBezTo>
                <a:cubicBezTo>
                  <a:pt x="1293" y="282"/>
                  <a:pt x="1291" y="290"/>
                  <a:pt x="1284" y="293"/>
                </a:cubicBezTo>
                <a:lnTo>
                  <a:pt x="1124" y="372"/>
                </a:lnTo>
                <a:cubicBezTo>
                  <a:pt x="1117" y="375"/>
                  <a:pt x="1110" y="372"/>
                  <a:pt x="1106" y="366"/>
                </a:cubicBezTo>
                <a:cubicBezTo>
                  <a:pt x="1103" y="359"/>
                  <a:pt x="1106" y="352"/>
                  <a:pt x="1112" y="349"/>
                </a:cubicBezTo>
                <a:close/>
                <a:moveTo>
                  <a:pt x="1388" y="213"/>
                </a:moveTo>
                <a:lnTo>
                  <a:pt x="1549" y="135"/>
                </a:lnTo>
                <a:cubicBezTo>
                  <a:pt x="1555" y="131"/>
                  <a:pt x="1563" y="134"/>
                  <a:pt x="1566" y="140"/>
                </a:cubicBezTo>
                <a:cubicBezTo>
                  <a:pt x="1569" y="147"/>
                  <a:pt x="1567" y="154"/>
                  <a:pt x="1560" y="158"/>
                </a:cubicBezTo>
                <a:lnTo>
                  <a:pt x="1399" y="236"/>
                </a:lnTo>
                <a:cubicBezTo>
                  <a:pt x="1393" y="240"/>
                  <a:pt x="1385" y="237"/>
                  <a:pt x="1382" y="231"/>
                </a:cubicBezTo>
                <a:cubicBezTo>
                  <a:pt x="1379" y="224"/>
                  <a:pt x="1382" y="217"/>
                  <a:pt x="1388" y="213"/>
                </a:cubicBezTo>
                <a:close/>
                <a:moveTo>
                  <a:pt x="1664" y="78"/>
                </a:moveTo>
                <a:lnTo>
                  <a:pt x="1817" y="3"/>
                </a:lnTo>
                <a:cubicBezTo>
                  <a:pt x="1823" y="0"/>
                  <a:pt x="1831" y="3"/>
                  <a:pt x="1834" y="9"/>
                </a:cubicBezTo>
                <a:cubicBezTo>
                  <a:pt x="1837" y="16"/>
                  <a:pt x="1834" y="23"/>
                  <a:pt x="1828" y="26"/>
                </a:cubicBezTo>
                <a:lnTo>
                  <a:pt x="1675" y="101"/>
                </a:lnTo>
                <a:cubicBezTo>
                  <a:pt x="1669" y="104"/>
                  <a:pt x="1661" y="102"/>
                  <a:pt x="1658" y="95"/>
                </a:cubicBezTo>
                <a:cubicBezTo>
                  <a:pt x="1655" y="89"/>
                  <a:pt x="1658" y="81"/>
                  <a:pt x="1664" y="78"/>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900" name="Freeform 180"/>
          <p:cNvSpPr>
            <a:spLocks noEditPoints="1"/>
          </p:cNvSpPr>
          <p:nvPr/>
        </p:nvSpPr>
        <p:spPr bwMode="auto">
          <a:xfrm>
            <a:off x="4084638" y="6351588"/>
            <a:ext cx="1465262" cy="33337"/>
          </a:xfrm>
          <a:custGeom>
            <a:avLst/>
            <a:gdLst/>
            <a:ahLst/>
            <a:cxnLst>
              <a:cxn ang="0">
                <a:pos x="13" y="17"/>
              </a:cxn>
              <a:cxn ang="0">
                <a:pos x="192" y="16"/>
              </a:cxn>
              <a:cxn ang="0">
                <a:pos x="205" y="29"/>
              </a:cxn>
              <a:cxn ang="0">
                <a:pos x="192" y="41"/>
              </a:cxn>
              <a:cxn ang="0">
                <a:pos x="13" y="43"/>
              </a:cxn>
              <a:cxn ang="0">
                <a:pos x="0" y="30"/>
              </a:cxn>
              <a:cxn ang="0">
                <a:pos x="13" y="17"/>
              </a:cxn>
              <a:cxn ang="0">
                <a:pos x="320" y="15"/>
              </a:cxn>
              <a:cxn ang="0">
                <a:pos x="499" y="14"/>
              </a:cxn>
              <a:cxn ang="0">
                <a:pos x="512" y="26"/>
              </a:cxn>
              <a:cxn ang="0">
                <a:pos x="500" y="39"/>
              </a:cxn>
              <a:cxn ang="0">
                <a:pos x="320" y="41"/>
              </a:cxn>
              <a:cxn ang="0">
                <a:pos x="307" y="28"/>
              </a:cxn>
              <a:cxn ang="0">
                <a:pos x="320" y="15"/>
              </a:cxn>
              <a:cxn ang="0">
                <a:pos x="627" y="13"/>
              </a:cxn>
              <a:cxn ang="0">
                <a:pos x="807" y="12"/>
              </a:cxn>
              <a:cxn ang="0">
                <a:pos x="819" y="24"/>
              </a:cxn>
              <a:cxn ang="0">
                <a:pos x="807" y="37"/>
              </a:cxn>
              <a:cxn ang="0">
                <a:pos x="628" y="39"/>
              </a:cxn>
              <a:cxn ang="0">
                <a:pos x="615" y="26"/>
              </a:cxn>
              <a:cxn ang="0">
                <a:pos x="627" y="13"/>
              </a:cxn>
              <a:cxn ang="0">
                <a:pos x="935" y="11"/>
              </a:cxn>
              <a:cxn ang="0">
                <a:pos x="1114" y="10"/>
              </a:cxn>
              <a:cxn ang="0">
                <a:pos x="1127" y="22"/>
              </a:cxn>
              <a:cxn ang="0">
                <a:pos x="1114" y="35"/>
              </a:cxn>
              <a:cxn ang="0">
                <a:pos x="935" y="37"/>
              </a:cxn>
              <a:cxn ang="0">
                <a:pos x="922" y="24"/>
              </a:cxn>
              <a:cxn ang="0">
                <a:pos x="935" y="11"/>
              </a:cxn>
              <a:cxn ang="0">
                <a:pos x="1242" y="9"/>
              </a:cxn>
              <a:cxn ang="0">
                <a:pos x="1421" y="8"/>
              </a:cxn>
              <a:cxn ang="0">
                <a:pos x="1434" y="20"/>
              </a:cxn>
              <a:cxn ang="0">
                <a:pos x="1421" y="33"/>
              </a:cxn>
              <a:cxn ang="0">
                <a:pos x="1242" y="35"/>
              </a:cxn>
              <a:cxn ang="0">
                <a:pos x="1229" y="22"/>
              </a:cxn>
              <a:cxn ang="0">
                <a:pos x="1242" y="9"/>
              </a:cxn>
              <a:cxn ang="0">
                <a:pos x="1549" y="7"/>
              </a:cxn>
              <a:cxn ang="0">
                <a:pos x="1728" y="6"/>
              </a:cxn>
              <a:cxn ang="0">
                <a:pos x="1741" y="18"/>
              </a:cxn>
              <a:cxn ang="0">
                <a:pos x="1728" y="31"/>
              </a:cxn>
              <a:cxn ang="0">
                <a:pos x="1549" y="33"/>
              </a:cxn>
              <a:cxn ang="0">
                <a:pos x="1536" y="20"/>
              </a:cxn>
              <a:cxn ang="0">
                <a:pos x="1549" y="7"/>
              </a:cxn>
              <a:cxn ang="0">
                <a:pos x="1856" y="5"/>
              </a:cxn>
              <a:cxn ang="0">
                <a:pos x="2035" y="4"/>
              </a:cxn>
              <a:cxn ang="0">
                <a:pos x="2048" y="16"/>
              </a:cxn>
              <a:cxn ang="0">
                <a:pos x="2035" y="29"/>
              </a:cxn>
              <a:cxn ang="0">
                <a:pos x="1856" y="31"/>
              </a:cxn>
              <a:cxn ang="0">
                <a:pos x="1843" y="18"/>
              </a:cxn>
              <a:cxn ang="0">
                <a:pos x="1856" y="5"/>
              </a:cxn>
              <a:cxn ang="0">
                <a:pos x="2163" y="3"/>
              </a:cxn>
              <a:cxn ang="0">
                <a:pos x="2343" y="2"/>
              </a:cxn>
              <a:cxn ang="0">
                <a:pos x="2355" y="14"/>
              </a:cxn>
              <a:cxn ang="0">
                <a:pos x="2343" y="27"/>
              </a:cxn>
              <a:cxn ang="0">
                <a:pos x="2163" y="29"/>
              </a:cxn>
              <a:cxn ang="0">
                <a:pos x="2151" y="16"/>
              </a:cxn>
              <a:cxn ang="0">
                <a:pos x="2163" y="3"/>
              </a:cxn>
              <a:cxn ang="0">
                <a:pos x="2471" y="1"/>
              </a:cxn>
              <a:cxn ang="0">
                <a:pos x="2650" y="0"/>
              </a:cxn>
              <a:cxn ang="0">
                <a:pos x="2663" y="12"/>
              </a:cxn>
              <a:cxn ang="0">
                <a:pos x="2650" y="25"/>
              </a:cxn>
              <a:cxn ang="0">
                <a:pos x="2471" y="27"/>
              </a:cxn>
              <a:cxn ang="0">
                <a:pos x="2458" y="14"/>
              </a:cxn>
              <a:cxn ang="0">
                <a:pos x="2471" y="1"/>
              </a:cxn>
            </a:cxnLst>
            <a:rect l="0" t="0" r="r" b="b"/>
            <a:pathLst>
              <a:path w="2663" h="43">
                <a:moveTo>
                  <a:pt x="13" y="17"/>
                </a:moveTo>
                <a:lnTo>
                  <a:pt x="192" y="16"/>
                </a:lnTo>
                <a:cubicBezTo>
                  <a:pt x="199" y="16"/>
                  <a:pt x="205" y="21"/>
                  <a:pt x="205" y="29"/>
                </a:cubicBezTo>
                <a:cubicBezTo>
                  <a:pt x="205" y="36"/>
                  <a:pt x="199" y="41"/>
                  <a:pt x="192" y="41"/>
                </a:cubicBezTo>
                <a:lnTo>
                  <a:pt x="13" y="43"/>
                </a:lnTo>
                <a:cubicBezTo>
                  <a:pt x="6" y="43"/>
                  <a:pt x="0" y="37"/>
                  <a:pt x="0" y="30"/>
                </a:cubicBezTo>
                <a:cubicBezTo>
                  <a:pt x="0" y="23"/>
                  <a:pt x="6" y="17"/>
                  <a:pt x="13" y="17"/>
                </a:cubicBezTo>
                <a:close/>
                <a:moveTo>
                  <a:pt x="320" y="15"/>
                </a:moveTo>
                <a:lnTo>
                  <a:pt x="499" y="14"/>
                </a:lnTo>
                <a:cubicBezTo>
                  <a:pt x="506" y="14"/>
                  <a:pt x="512" y="19"/>
                  <a:pt x="512" y="26"/>
                </a:cubicBezTo>
                <a:cubicBezTo>
                  <a:pt x="512" y="34"/>
                  <a:pt x="507" y="39"/>
                  <a:pt x="500" y="39"/>
                </a:cubicBezTo>
                <a:lnTo>
                  <a:pt x="320" y="41"/>
                </a:lnTo>
                <a:cubicBezTo>
                  <a:pt x="313" y="41"/>
                  <a:pt x="307" y="35"/>
                  <a:pt x="307" y="28"/>
                </a:cubicBezTo>
                <a:cubicBezTo>
                  <a:pt x="307" y="21"/>
                  <a:pt x="313" y="15"/>
                  <a:pt x="320" y="15"/>
                </a:cubicBezTo>
                <a:close/>
                <a:moveTo>
                  <a:pt x="627" y="13"/>
                </a:moveTo>
                <a:lnTo>
                  <a:pt x="807" y="12"/>
                </a:lnTo>
                <a:cubicBezTo>
                  <a:pt x="814" y="12"/>
                  <a:pt x="819" y="17"/>
                  <a:pt x="819" y="24"/>
                </a:cubicBezTo>
                <a:cubicBezTo>
                  <a:pt x="819" y="32"/>
                  <a:pt x="814" y="37"/>
                  <a:pt x="807" y="37"/>
                </a:cubicBezTo>
                <a:lnTo>
                  <a:pt x="628" y="39"/>
                </a:lnTo>
                <a:cubicBezTo>
                  <a:pt x="620" y="39"/>
                  <a:pt x="615" y="33"/>
                  <a:pt x="615" y="26"/>
                </a:cubicBezTo>
                <a:cubicBezTo>
                  <a:pt x="615" y="19"/>
                  <a:pt x="620" y="13"/>
                  <a:pt x="627" y="13"/>
                </a:cubicBezTo>
                <a:close/>
                <a:moveTo>
                  <a:pt x="935" y="11"/>
                </a:moveTo>
                <a:lnTo>
                  <a:pt x="1114" y="10"/>
                </a:lnTo>
                <a:cubicBezTo>
                  <a:pt x="1121" y="10"/>
                  <a:pt x="1127" y="15"/>
                  <a:pt x="1127" y="22"/>
                </a:cubicBezTo>
                <a:cubicBezTo>
                  <a:pt x="1127" y="30"/>
                  <a:pt x="1121" y="35"/>
                  <a:pt x="1114" y="35"/>
                </a:cubicBezTo>
                <a:lnTo>
                  <a:pt x="935" y="37"/>
                </a:lnTo>
                <a:cubicBezTo>
                  <a:pt x="928" y="37"/>
                  <a:pt x="922" y="31"/>
                  <a:pt x="922" y="24"/>
                </a:cubicBezTo>
                <a:cubicBezTo>
                  <a:pt x="922" y="17"/>
                  <a:pt x="927" y="11"/>
                  <a:pt x="935" y="11"/>
                </a:cubicBezTo>
                <a:close/>
                <a:moveTo>
                  <a:pt x="1242" y="9"/>
                </a:moveTo>
                <a:lnTo>
                  <a:pt x="1421" y="8"/>
                </a:lnTo>
                <a:cubicBezTo>
                  <a:pt x="1428" y="8"/>
                  <a:pt x="1434" y="13"/>
                  <a:pt x="1434" y="20"/>
                </a:cubicBezTo>
                <a:cubicBezTo>
                  <a:pt x="1434" y="28"/>
                  <a:pt x="1428" y="33"/>
                  <a:pt x="1421" y="33"/>
                </a:cubicBezTo>
                <a:lnTo>
                  <a:pt x="1242" y="35"/>
                </a:lnTo>
                <a:cubicBezTo>
                  <a:pt x="1235" y="35"/>
                  <a:pt x="1229" y="29"/>
                  <a:pt x="1229" y="22"/>
                </a:cubicBezTo>
                <a:cubicBezTo>
                  <a:pt x="1229" y="15"/>
                  <a:pt x="1235" y="9"/>
                  <a:pt x="1242" y="9"/>
                </a:cubicBezTo>
                <a:close/>
                <a:moveTo>
                  <a:pt x="1549" y="7"/>
                </a:moveTo>
                <a:lnTo>
                  <a:pt x="1728" y="6"/>
                </a:lnTo>
                <a:cubicBezTo>
                  <a:pt x="1735" y="6"/>
                  <a:pt x="1741" y="11"/>
                  <a:pt x="1741" y="18"/>
                </a:cubicBezTo>
                <a:cubicBezTo>
                  <a:pt x="1741" y="26"/>
                  <a:pt x="1735" y="31"/>
                  <a:pt x="1728" y="31"/>
                </a:cubicBezTo>
                <a:lnTo>
                  <a:pt x="1549" y="33"/>
                </a:lnTo>
                <a:cubicBezTo>
                  <a:pt x="1542" y="33"/>
                  <a:pt x="1536" y="27"/>
                  <a:pt x="1536" y="20"/>
                </a:cubicBezTo>
                <a:cubicBezTo>
                  <a:pt x="1536" y="13"/>
                  <a:pt x="1542" y="7"/>
                  <a:pt x="1549" y="7"/>
                </a:cubicBezTo>
                <a:close/>
                <a:moveTo>
                  <a:pt x="1856" y="5"/>
                </a:moveTo>
                <a:lnTo>
                  <a:pt x="2035" y="4"/>
                </a:lnTo>
                <a:cubicBezTo>
                  <a:pt x="2042" y="4"/>
                  <a:pt x="2048" y="9"/>
                  <a:pt x="2048" y="16"/>
                </a:cubicBezTo>
                <a:cubicBezTo>
                  <a:pt x="2048" y="24"/>
                  <a:pt x="2043" y="29"/>
                  <a:pt x="2035" y="29"/>
                </a:cubicBezTo>
                <a:lnTo>
                  <a:pt x="1856" y="31"/>
                </a:lnTo>
                <a:cubicBezTo>
                  <a:pt x="1849" y="31"/>
                  <a:pt x="1843" y="25"/>
                  <a:pt x="1843" y="18"/>
                </a:cubicBezTo>
                <a:cubicBezTo>
                  <a:pt x="1843" y="11"/>
                  <a:pt x="1849" y="5"/>
                  <a:pt x="1856" y="5"/>
                </a:cubicBezTo>
                <a:close/>
                <a:moveTo>
                  <a:pt x="2163" y="3"/>
                </a:moveTo>
                <a:lnTo>
                  <a:pt x="2343" y="2"/>
                </a:lnTo>
                <a:cubicBezTo>
                  <a:pt x="2350" y="2"/>
                  <a:pt x="2355" y="7"/>
                  <a:pt x="2355" y="14"/>
                </a:cubicBezTo>
                <a:cubicBezTo>
                  <a:pt x="2355" y="22"/>
                  <a:pt x="2350" y="27"/>
                  <a:pt x="2343" y="27"/>
                </a:cubicBezTo>
                <a:lnTo>
                  <a:pt x="2163" y="29"/>
                </a:lnTo>
                <a:cubicBezTo>
                  <a:pt x="2156" y="29"/>
                  <a:pt x="2151" y="23"/>
                  <a:pt x="2151" y="16"/>
                </a:cubicBezTo>
                <a:cubicBezTo>
                  <a:pt x="2151" y="9"/>
                  <a:pt x="2156" y="3"/>
                  <a:pt x="2163" y="3"/>
                </a:cubicBezTo>
                <a:close/>
                <a:moveTo>
                  <a:pt x="2471" y="1"/>
                </a:moveTo>
                <a:lnTo>
                  <a:pt x="2650" y="0"/>
                </a:lnTo>
                <a:cubicBezTo>
                  <a:pt x="2657" y="0"/>
                  <a:pt x="2663" y="5"/>
                  <a:pt x="2663" y="12"/>
                </a:cubicBezTo>
                <a:cubicBezTo>
                  <a:pt x="2663" y="20"/>
                  <a:pt x="2657" y="25"/>
                  <a:pt x="2650" y="25"/>
                </a:cubicBezTo>
                <a:lnTo>
                  <a:pt x="2471" y="27"/>
                </a:lnTo>
                <a:cubicBezTo>
                  <a:pt x="2464" y="27"/>
                  <a:pt x="2458" y="21"/>
                  <a:pt x="2458" y="14"/>
                </a:cubicBezTo>
                <a:cubicBezTo>
                  <a:pt x="2458" y="7"/>
                  <a:pt x="2463" y="1"/>
                  <a:pt x="2471" y="1"/>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901" name="Freeform 181"/>
          <p:cNvSpPr>
            <a:spLocks noEditPoints="1"/>
          </p:cNvSpPr>
          <p:nvPr/>
        </p:nvSpPr>
        <p:spPr bwMode="auto">
          <a:xfrm>
            <a:off x="5576888" y="6351588"/>
            <a:ext cx="1462087" cy="33337"/>
          </a:xfrm>
          <a:custGeom>
            <a:avLst/>
            <a:gdLst/>
            <a:ahLst/>
            <a:cxnLst>
              <a:cxn ang="0">
                <a:pos x="13" y="0"/>
              </a:cxn>
              <a:cxn ang="0">
                <a:pos x="192" y="1"/>
              </a:cxn>
              <a:cxn ang="0">
                <a:pos x="205" y="14"/>
              </a:cxn>
              <a:cxn ang="0">
                <a:pos x="192" y="27"/>
              </a:cxn>
              <a:cxn ang="0">
                <a:pos x="12" y="26"/>
              </a:cxn>
              <a:cxn ang="0">
                <a:pos x="0" y="13"/>
              </a:cxn>
              <a:cxn ang="0">
                <a:pos x="13" y="0"/>
              </a:cxn>
              <a:cxn ang="0">
                <a:pos x="320" y="2"/>
              </a:cxn>
              <a:cxn ang="0">
                <a:pos x="499" y="3"/>
              </a:cxn>
              <a:cxn ang="0">
                <a:pos x="512" y="16"/>
              </a:cxn>
              <a:cxn ang="0">
                <a:pos x="499" y="29"/>
              </a:cxn>
              <a:cxn ang="0">
                <a:pos x="320" y="28"/>
              </a:cxn>
              <a:cxn ang="0">
                <a:pos x="307" y="15"/>
              </a:cxn>
              <a:cxn ang="0">
                <a:pos x="320" y="2"/>
              </a:cxn>
              <a:cxn ang="0">
                <a:pos x="627" y="4"/>
              </a:cxn>
              <a:cxn ang="0">
                <a:pos x="806" y="5"/>
              </a:cxn>
              <a:cxn ang="0">
                <a:pos x="819" y="18"/>
              </a:cxn>
              <a:cxn ang="0">
                <a:pos x="806" y="31"/>
              </a:cxn>
              <a:cxn ang="0">
                <a:pos x="627" y="30"/>
              </a:cxn>
              <a:cxn ang="0">
                <a:pos x="614" y="17"/>
              </a:cxn>
              <a:cxn ang="0">
                <a:pos x="627" y="4"/>
              </a:cxn>
              <a:cxn ang="0">
                <a:pos x="934" y="6"/>
              </a:cxn>
              <a:cxn ang="0">
                <a:pos x="1113" y="7"/>
              </a:cxn>
              <a:cxn ang="0">
                <a:pos x="1126" y="20"/>
              </a:cxn>
              <a:cxn ang="0">
                <a:pos x="1113" y="33"/>
              </a:cxn>
              <a:cxn ang="0">
                <a:pos x="934" y="32"/>
              </a:cxn>
              <a:cxn ang="0">
                <a:pos x="921" y="19"/>
              </a:cxn>
              <a:cxn ang="0">
                <a:pos x="934" y="6"/>
              </a:cxn>
              <a:cxn ang="0">
                <a:pos x="1241" y="8"/>
              </a:cxn>
              <a:cxn ang="0">
                <a:pos x="1421" y="9"/>
              </a:cxn>
              <a:cxn ang="0">
                <a:pos x="1433" y="22"/>
              </a:cxn>
              <a:cxn ang="0">
                <a:pos x="1420" y="35"/>
              </a:cxn>
              <a:cxn ang="0">
                <a:pos x="1241" y="34"/>
              </a:cxn>
              <a:cxn ang="0">
                <a:pos x="1229" y="21"/>
              </a:cxn>
              <a:cxn ang="0">
                <a:pos x="1241" y="8"/>
              </a:cxn>
              <a:cxn ang="0">
                <a:pos x="1549" y="10"/>
              </a:cxn>
              <a:cxn ang="0">
                <a:pos x="1728" y="11"/>
              </a:cxn>
              <a:cxn ang="0">
                <a:pos x="1740" y="24"/>
              </a:cxn>
              <a:cxn ang="0">
                <a:pos x="1728" y="37"/>
              </a:cxn>
              <a:cxn ang="0">
                <a:pos x="1548" y="36"/>
              </a:cxn>
              <a:cxn ang="0">
                <a:pos x="1536" y="23"/>
              </a:cxn>
              <a:cxn ang="0">
                <a:pos x="1549" y="10"/>
              </a:cxn>
              <a:cxn ang="0">
                <a:pos x="1856" y="12"/>
              </a:cxn>
              <a:cxn ang="0">
                <a:pos x="2035" y="13"/>
              </a:cxn>
              <a:cxn ang="0">
                <a:pos x="2048" y="26"/>
              </a:cxn>
              <a:cxn ang="0">
                <a:pos x="2035" y="39"/>
              </a:cxn>
              <a:cxn ang="0">
                <a:pos x="1856" y="38"/>
              </a:cxn>
              <a:cxn ang="0">
                <a:pos x="1843" y="25"/>
              </a:cxn>
              <a:cxn ang="0">
                <a:pos x="1856" y="12"/>
              </a:cxn>
              <a:cxn ang="0">
                <a:pos x="2163" y="14"/>
              </a:cxn>
              <a:cxn ang="0">
                <a:pos x="2342" y="15"/>
              </a:cxn>
              <a:cxn ang="0">
                <a:pos x="2355" y="28"/>
              </a:cxn>
              <a:cxn ang="0">
                <a:pos x="2342" y="41"/>
              </a:cxn>
              <a:cxn ang="0">
                <a:pos x="2163" y="40"/>
              </a:cxn>
              <a:cxn ang="0">
                <a:pos x="2150" y="27"/>
              </a:cxn>
              <a:cxn ang="0">
                <a:pos x="2163" y="14"/>
              </a:cxn>
              <a:cxn ang="0">
                <a:pos x="2470" y="16"/>
              </a:cxn>
              <a:cxn ang="0">
                <a:pos x="2649" y="17"/>
              </a:cxn>
              <a:cxn ang="0">
                <a:pos x="2662" y="30"/>
              </a:cxn>
              <a:cxn ang="0">
                <a:pos x="2649" y="43"/>
              </a:cxn>
              <a:cxn ang="0">
                <a:pos x="2470" y="42"/>
              </a:cxn>
              <a:cxn ang="0">
                <a:pos x="2457" y="29"/>
              </a:cxn>
              <a:cxn ang="0">
                <a:pos x="2470" y="16"/>
              </a:cxn>
            </a:cxnLst>
            <a:rect l="0" t="0" r="r" b="b"/>
            <a:pathLst>
              <a:path w="2662" h="43">
                <a:moveTo>
                  <a:pt x="13" y="0"/>
                </a:moveTo>
                <a:lnTo>
                  <a:pt x="192" y="1"/>
                </a:lnTo>
                <a:cubicBezTo>
                  <a:pt x="199" y="1"/>
                  <a:pt x="205" y="7"/>
                  <a:pt x="205" y="14"/>
                </a:cubicBezTo>
                <a:cubicBezTo>
                  <a:pt x="204" y="21"/>
                  <a:pt x="199" y="27"/>
                  <a:pt x="192" y="27"/>
                </a:cubicBezTo>
                <a:lnTo>
                  <a:pt x="12" y="26"/>
                </a:lnTo>
                <a:cubicBezTo>
                  <a:pt x="5" y="26"/>
                  <a:pt x="0" y="20"/>
                  <a:pt x="0" y="13"/>
                </a:cubicBezTo>
                <a:cubicBezTo>
                  <a:pt x="0" y="6"/>
                  <a:pt x="6" y="0"/>
                  <a:pt x="13" y="0"/>
                </a:cubicBezTo>
                <a:close/>
                <a:moveTo>
                  <a:pt x="320" y="2"/>
                </a:moveTo>
                <a:lnTo>
                  <a:pt x="499" y="3"/>
                </a:lnTo>
                <a:cubicBezTo>
                  <a:pt x="506" y="3"/>
                  <a:pt x="512" y="9"/>
                  <a:pt x="512" y="16"/>
                </a:cubicBezTo>
                <a:cubicBezTo>
                  <a:pt x="512" y="23"/>
                  <a:pt x="506" y="29"/>
                  <a:pt x="499" y="29"/>
                </a:cubicBezTo>
                <a:lnTo>
                  <a:pt x="320" y="28"/>
                </a:lnTo>
                <a:cubicBezTo>
                  <a:pt x="313" y="28"/>
                  <a:pt x="307" y="22"/>
                  <a:pt x="307" y="15"/>
                </a:cubicBezTo>
                <a:cubicBezTo>
                  <a:pt x="307" y="8"/>
                  <a:pt x="313" y="2"/>
                  <a:pt x="320" y="2"/>
                </a:cubicBezTo>
                <a:close/>
                <a:moveTo>
                  <a:pt x="627" y="4"/>
                </a:moveTo>
                <a:lnTo>
                  <a:pt x="806" y="5"/>
                </a:lnTo>
                <a:cubicBezTo>
                  <a:pt x="813" y="5"/>
                  <a:pt x="819" y="11"/>
                  <a:pt x="819" y="18"/>
                </a:cubicBezTo>
                <a:cubicBezTo>
                  <a:pt x="819" y="25"/>
                  <a:pt x="813" y="31"/>
                  <a:pt x="806" y="31"/>
                </a:cubicBezTo>
                <a:lnTo>
                  <a:pt x="627" y="30"/>
                </a:lnTo>
                <a:cubicBezTo>
                  <a:pt x="620" y="30"/>
                  <a:pt x="614" y="24"/>
                  <a:pt x="614" y="17"/>
                </a:cubicBezTo>
                <a:cubicBezTo>
                  <a:pt x="614" y="10"/>
                  <a:pt x="620" y="4"/>
                  <a:pt x="627" y="4"/>
                </a:cubicBezTo>
                <a:close/>
                <a:moveTo>
                  <a:pt x="934" y="6"/>
                </a:moveTo>
                <a:lnTo>
                  <a:pt x="1113" y="7"/>
                </a:lnTo>
                <a:cubicBezTo>
                  <a:pt x="1120" y="7"/>
                  <a:pt x="1126" y="13"/>
                  <a:pt x="1126" y="20"/>
                </a:cubicBezTo>
                <a:cubicBezTo>
                  <a:pt x="1126" y="27"/>
                  <a:pt x="1120" y="33"/>
                  <a:pt x="1113" y="33"/>
                </a:cubicBezTo>
                <a:lnTo>
                  <a:pt x="934" y="32"/>
                </a:lnTo>
                <a:cubicBezTo>
                  <a:pt x="927" y="32"/>
                  <a:pt x="921" y="26"/>
                  <a:pt x="921" y="19"/>
                </a:cubicBezTo>
                <a:cubicBezTo>
                  <a:pt x="921" y="12"/>
                  <a:pt x="927" y="6"/>
                  <a:pt x="934" y="6"/>
                </a:cubicBezTo>
                <a:close/>
                <a:moveTo>
                  <a:pt x="1241" y="8"/>
                </a:moveTo>
                <a:lnTo>
                  <a:pt x="1421" y="9"/>
                </a:lnTo>
                <a:cubicBezTo>
                  <a:pt x="1428" y="9"/>
                  <a:pt x="1433" y="15"/>
                  <a:pt x="1433" y="22"/>
                </a:cubicBezTo>
                <a:cubicBezTo>
                  <a:pt x="1433" y="29"/>
                  <a:pt x="1427" y="35"/>
                  <a:pt x="1420" y="35"/>
                </a:cubicBezTo>
                <a:lnTo>
                  <a:pt x="1241" y="34"/>
                </a:lnTo>
                <a:cubicBezTo>
                  <a:pt x="1234" y="34"/>
                  <a:pt x="1228" y="28"/>
                  <a:pt x="1229" y="21"/>
                </a:cubicBezTo>
                <a:cubicBezTo>
                  <a:pt x="1229" y="14"/>
                  <a:pt x="1234" y="8"/>
                  <a:pt x="1241" y="8"/>
                </a:cubicBezTo>
                <a:close/>
                <a:moveTo>
                  <a:pt x="1549" y="10"/>
                </a:moveTo>
                <a:lnTo>
                  <a:pt x="1728" y="11"/>
                </a:lnTo>
                <a:cubicBezTo>
                  <a:pt x="1735" y="11"/>
                  <a:pt x="1741" y="17"/>
                  <a:pt x="1740" y="24"/>
                </a:cubicBezTo>
                <a:cubicBezTo>
                  <a:pt x="1740" y="31"/>
                  <a:pt x="1735" y="37"/>
                  <a:pt x="1728" y="37"/>
                </a:cubicBezTo>
                <a:lnTo>
                  <a:pt x="1548" y="36"/>
                </a:lnTo>
                <a:cubicBezTo>
                  <a:pt x="1541" y="36"/>
                  <a:pt x="1536" y="30"/>
                  <a:pt x="1536" y="23"/>
                </a:cubicBezTo>
                <a:cubicBezTo>
                  <a:pt x="1536" y="16"/>
                  <a:pt x="1542" y="10"/>
                  <a:pt x="1549" y="10"/>
                </a:cubicBezTo>
                <a:close/>
                <a:moveTo>
                  <a:pt x="1856" y="12"/>
                </a:moveTo>
                <a:lnTo>
                  <a:pt x="2035" y="13"/>
                </a:lnTo>
                <a:cubicBezTo>
                  <a:pt x="2042" y="14"/>
                  <a:pt x="2048" y="19"/>
                  <a:pt x="2048" y="26"/>
                </a:cubicBezTo>
                <a:cubicBezTo>
                  <a:pt x="2048" y="33"/>
                  <a:pt x="2042" y="39"/>
                  <a:pt x="2035" y="39"/>
                </a:cubicBezTo>
                <a:lnTo>
                  <a:pt x="1856" y="38"/>
                </a:lnTo>
                <a:cubicBezTo>
                  <a:pt x="1849" y="38"/>
                  <a:pt x="1843" y="32"/>
                  <a:pt x="1843" y="25"/>
                </a:cubicBezTo>
                <a:cubicBezTo>
                  <a:pt x="1843" y="18"/>
                  <a:pt x="1849" y="12"/>
                  <a:pt x="1856" y="12"/>
                </a:cubicBezTo>
                <a:close/>
                <a:moveTo>
                  <a:pt x="2163" y="14"/>
                </a:moveTo>
                <a:lnTo>
                  <a:pt x="2342" y="15"/>
                </a:lnTo>
                <a:cubicBezTo>
                  <a:pt x="2349" y="16"/>
                  <a:pt x="2355" y="21"/>
                  <a:pt x="2355" y="28"/>
                </a:cubicBezTo>
                <a:cubicBezTo>
                  <a:pt x="2355" y="35"/>
                  <a:pt x="2349" y="41"/>
                  <a:pt x="2342" y="41"/>
                </a:cubicBezTo>
                <a:lnTo>
                  <a:pt x="2163" y="40"/>
                </a:lnTo>
                <a:cubicBezTo>
                  <a:pt x="2156" y="40"/>
                  <a:pt x="2150" y="34"/>
                  <a:pt x="2150" y="27"/>
                </a:cubicBezTo>
                <a:cubicBezTo>
                  <a:pt x="2150" y="20"/>
                  <a:pt x="2156" y="14"/>
                  <a:pt x="2163" y="14"/>
                </a:cubicBezTo>
                <a:close/>
                <a:moveTo>
                  <a:pt x="2470" y="16"/>
                </a:moveTo>
                <a:lnTo>
                  <a:pt x="2649" y="17"/>
                </a:lnTo>
                <a:cubicBezTo>
                  <a:pt x="2656" y="18"/>
                  <a:pt x="2662" y="23"/>
                  <a:pt x="2662" y="30"/>
                </a:cubicBezTo>
                <a:cubicBezTo>
                  <a:pt x="2662" y="37"/>
                  <a:pt x="2656" y="43"/>
                  <a:pt x="2649" y="43"/>
                </a:cubicBezTo>
                <a:lnTo>
                  <a:pt x="2470" y="42"/>
                </a:lnTo>
                <a:cubicBezTo>
                  <a:pt x="2463" y="42"/>
                  <a:pt x="2457" y="36"/>
                  <a:pt x="2457" y="29"/>
                </a:cubicBezTo>
                <a:cubicBezTo>
                  <a:pt x="2457" y="22"/>
                  <a:pt x="2463" y="16"/>
                  <a:pt x="2470" y="16"/>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902" name="Freeform 182"/>
          <p:cNvSpPr>
            <a:spLocks noEditPoints="1"/>
          </p:cNvSpPr>
          <p:nvPr/>
        </p:nvSpPr>
        <p:spPr bwMode="auto">
          <a:xfrm>
            <a:off x="7065963" y="5654675"/>
            <a:ext cx="1009650" cy="731838"/>
          </a:xfrm>
          <a:custGeom>
            <a:avLst/>
            <a:gdLst/>
            <a:ahLst/>
            <a:cxnLst>
              <a:cxn ang="0">
                <a:pos x="9" y="907"/>
              </a:cxn>
              <a:cxn ang="0">
                <a:pos x="170" y="827"/>
              </a:cxn>
              <a:cxn ang="0">
                <a:pos x="187" y="833"/>
              </a:cxn>
              <a:cxn ang="0">
                <a:pos x="181" y="850"/>
              </a:cxn>
              <a:cxn ang="0">
                <a:pos x="21" y="930"/>
              </a:cxn>
              <a:cxn ang="0">
                <a:pos x="4" y="924"/>
              </a:cxn>
              <a:cxn ang="0">
                <a:pos x="9" y="907"/>
              </a:cxn>
              <a:cxn ang="0">
                <a:pos x="284" y="770"/>
              </a:cxn>
              <a:cxn ang="0">
                <a:pos x="444" y="690"/>
              </a:cxn>
              <a:cxn ang="0">
                <a:pos x="462" y="696"/>
              </a:cxn>
              <a:cxn ang="0">
                <a:pos x="456" y="713"/>
              </a:cxn>
              <a:cxn ang="0">
                <a:pos x="296" y="793"/>
              </a:cxn>
              <a:cxn ang="0">
                <a:pos x="278" y="787"/>
              </a:cxn>
              <a:cxn ang="0">
                <a:pos x="284" y="770"/>
              </a:cxn>
              <a:cxn ang="0">
                <a:pos x="559" y="633"/>
              </a:cxn>
              <a:cxn ang="0">
                <a:pos x="719" y="552"/>
              </a:cxn>
              <a:cxn ang="0">
                <a:pos x="736" y="558"/>
              </a:cxn>
              <a:cxn ang="0">
                <a:pos x="731" y="575"/>
              </a:cxn>
              <a:cxn ang="0">
                <a:pos x="570" y="655"/>
              </a:cxn>
              <a:cxn ang="0">
                <a:pos x="553" y="650"/>
              </a:cxn>
              <a:cxn ang="0">
                <a:pos x="559" y="633"/>
              </a:cxn>
              <a:cxn ang="0">
                <a:pos x="834" y="495"/>
              </a:cxn>
              <a:cxn ang="0">
                <a:pos x="994" y="415"/>
              </a:cxn>
              <a:cxn ang="0">
                <a:pos x="1011" y="421"/>
              </a:cxn>
              <a:cxn ang="0">
                <a:pos x="1005" y="438"/>
              </a:cxn>
              <a:cxn ang="0">
                <a:pos x="845" y="518"/>
              </a:cxn>
              <a:cxn ang="0">
                <a:pos x="828" y="512"/>
              </a:cxn>
              <a:cxn ang="0">
                <a:pos x="834" y="495"/>
              </a:cxn>
              <a:cxn ang="0">
                <a:pos x="1108" y="358"/>
              </a:cxn>
              <a:cxn ang="0">
                <a:pos x="1269" y="278"/>
              </a:cxn>
              <a:cxn ang="0">
                <a:pos x="1286" y="283"/>
              </a:cxn>
              <a:cxn ang="0">
                <a:pos x="1280" y="301"/>
              </a:cxn>
              <a:cxn ang="0">
                <a:pos x="1120" y="381"/>
              </a:cxn>
              <a:cxn ang="0">
                <a:pos x="1103" y="375"/>
              </a:cxn>
              <a:cxn ang="0">
                <a:pos x="1108" y="358"/>
              </a:cxn>
              <a:cxn ang="0">
                <a:pos x="1383" y="220"/>
              </a:cxn>
              <a:cxn ang="0">
                <a:pos x="1543" y="140"/>
              </a:cxn>
              <a:cxn ang="0">
                <a:pos x="1561" y="146"/>
              </a:cxn>
              <a:cxn ang="0">
                <a:pos x="1555" y="163"/>
              </a:cxn>
              <a:cxn ang="0">
                <a:pos x="1395" y="243"/>
              </a:cxn>
              <a:cxn ang="0">
                <a:pos x="1377" y="238"/>
              </a:cxn>
              <a:cxn ang="0">
                <a:pos x="1383" y="220"/>
              </a:cxn>
              <a:cxn ang="0">
                <a:pos x="1658" y="83"/>
              </a:cxn>
              <a:cxn ang="0">
                <a:pos x="1817" y="3"/>
              </a:cxn>
              <a:cxn ang="0">
                <a:pos x="1834" y="9"/>
              </a:cxn>
              <a:cxn ang="0">
                <a:pos x="1828" y="26"/>
              </a:cxn>
              <a:cxn ang="0">
                <a:pos x="1669" y="106"/>
              </a:cxn>
              <a:cxn ang="0">
                <a:pos x="1652" y="100"/>
              </a:cxn>
              <a:cxn ang="0">
                <a:pos x="1658" y="83"/>
              </a:cxn>
            </a:cxnLst>
            <a:rect l="0" t="0" r="r" b="b"/>
            <a:pathLst>
              <a:path w="1837" h="933">
                <a:moveTo>
                  <a:pt x="9" y="907"/>
                </a:moveTo>
                <a:lnTo>
                  <a:pt x="170" y="827"/>
                </a:lnTo>
                <a:cubicBezTo>
                  <a:pt x="176" y="824"/>
                  <a:pt x="184" y="827"/>
                  <a:pt x="187" y="833"/>
                </a:cubicBezTo>
                <a:cubicBezTo>
                  <a:pt x="190" y="839"/>
                  <a:pt x="187" y="847"/>
                  <a:pt x="181" y="850"/>
                </a:cubicBezTo>
                <a:lnTo>
                  <a:pt x="21" y="930"/>
                </a:lnTo>
                <a:cubicBezTo>
                  <a:pt x="14" y="933"/>
                  <a:pt x="7" y="931"/>
                  <a:pt x="4" y="924"/>
                </a:cubicBezTo>
                <a:cubicBezTo>
                  <a:pt x="0" y="918"/>
                  <a:pt x="3" y="910"/>
                  <a:pt x="9" y="907"/>
                </a:cubicBezTo>
                <a:close/>
                <a:moveTo>
                  <a:pt x="284" y="770"/>
                </a:moveTo>
                <a:lnTo>
                  <a:pt x="444" y="690"/>
                </a:lnTo>
                <a:cubicBezTo>
                  <a:pt x="451" y="687"/>
                  <a:pt x="458" y="689"/>
                  <a:pt x="462" y="696"/>
                </a:cubicBezTo>
                <a:cubicBezTo>
                  <a:pt x="465" y="702"/>
                  <a:pt x="462" y="710"/>
                  <a:pt x="456" y="713"/>
                </a:cubicBezTo>
                <a:lnTo>
                  <a:pt x="296" y="793"/>
                </a:lnTo>
                <a:cubicBezTo>
                  <a:pt x="289" y="796"/>
                  <a:pt x="281" y="793"/>
                  <a:pt x="278" y="787"/>
                </a:cubicBezTo>
                <a:cubicBezTo>
                  <a:pt x="275" y="781"/>
                  <a:pt x="278" y="773"/>
                  <a:pt x="284" y="770"/>
                </a:cubicBezTo>
                <a:close/>
                <a:moveTo>
                  <a:pt x="559" y="633"/>
                </a:moveTo>
                <a:lnTo>
                  <a:pt x="719" y="552"/>
                </a:lnTo>
                <a:cubicBezTo>
                  <a:pt x="725" y="549"/>
                  <a:pt x="733" y="552"/>
                  <a:pt x="736" y="558"/>
                </a:cubicBezTo>
                <a:cubicBezTo>
                  <a:pt x="739" y="564"/>
                  <a:pt x="737" y="572"/>
                  <a:pt x="731" y="575"/>
                </a:cubicBezTo>
                <a:lnTo>
                  <a:pt x="570" y="655"/>
                </a:lnTo>
                <a:cubicBezTo>
                  <a:pt x="564" y="659"/>
                  <a:pt x="556" y="656"/>
                  <a:pt x="553" y="650"/>
                </a:cubicBezTo>
                <a:cubicBezTo>
                  <a:pt x="550" y="643"/>
                  <a:pt x="552" y="636"/>
                  <a:pt x="559" y="633"/>
                </a:cubicBezTo>
                <a:close/>
                <a:moveTo>
                  <a:pt x="834" y="495"/>
                </a:moveTo>
                <a:lnTo>
                  <a:pt x="994" y="415"/>
                </a:lnTo>
                <a:cubicBezTo>
                  <a:pt x="1000" y="412"/>
                  <a:pt x="1008" y="414"/>
                  <a:pt x="1011" y="421"/>
                </a:cubicBezTo>
                <a:cubicBezTo>
                  <a:pt x="1014" y="427"/>
                  <a:pt x="1012" y="435"/>
                  <a:pt x="1005" y="438"/>
                </a:cubicBezTo>
                <a:lnTo>
                  <a:pt x="845" y="518"/>
                </a:lnTo>
                <a:cubicBezTo>
                  <a:pt x="839" y="521"/>
                  <a:pt x="831" y="519"/>
                  <a:pt x="828" y="512"/>
                </a:cubicBezTo>
                <a:cubicBezTo>
                  <a:pt x="825" y="506"/>
                  <a:pt x="827" y="498"/>
                  <a:pt x="834" y="495"/>
                </a:cubicBezTo>
                <a:close/>
                <a:moveTo>
                  <a:pt x="1108" y="358"/>
                </a:moveTo>
                <a:lnTo>
                  <a:pt x="1269" y="278"/>
                </a:lnTo>
                <a:cubicBezTo>
                  <a:pt x="1275" y="274"/>
                  <a:pt x="1283" y="277"/>
                  <a:pt x="1286" y="283"/>
                </a:cubicBezTo>
                <a:cubicBezTo>
                  <a:pt x="1289" y="290"/>
                  <a:pt x="1286" y="297"/>
                  <a:pt x="1280" y="301"/>
                </a:cubicBezTo>
                <a:lnTo>
                  <a:pt x="1120" y="381"/>
                </a:lnTo>
                <a:cubicBezTo>
                  <a:pt x="1113" y="384"/>
                  <a:pt x="1106" y="381"/>
                  <a:pt x="1103" y="375"/>
                </a:cubicBezTo>
                <a:cubicBezTo>
                  <a:pt x="1099" y="369"/>
                  <a:pt x="1102" y="361"/>
                  <a:pt x="1108" y="358"/>
                </a:cubicBezTo>
                <a:close/>
                <a:moveTo>
                  <a:pt x="1383" y="220"/>
                </a:moveTo>
                <a:lnTo>
                  <a:pt x="1543" y="140"/>
                </a:lnTo>
                <a:cubicBezTo>
                  <a:pt x="1550" y="137"/>
                  <a:pt x="1557" y="140"/>
                  <a:pt x="1561" y="146"/>
                </a:cubicBezTo>
                <a:cubicBezTo>
                  <a:pt x="1564" y="152"/>
                  <a:pt x="1561" y="160"/>
                  <a:pt x="1555" y="163"/>
                </a:cubicBezTo>
                <a:lnTo>
                  <a:pt x="1395" y="243"/>
                </a:lnTo>
                <a:cubicBezTo>
                  <a:pt x="1388" y="246"/>
                  <a:pt x="1381" y="244"/>
                  <a:pt x="1377" y="238"/>
                </a:cubicBezTo>
                <a:cubicBezTo>
                  <a:pt x="1374" y="231"/>
                  <a:pt x="1377" y="224"/>
                  <a:pt x="1383" y="220"/>
                </a:cubicBezTo>
                <a:close/>
                <a:moveTo>
                  <a:pt x="1658" y="83"/>
                </a:moveTo>
                <a:lnTo>
                  <a:pt x="1817" y="3"/>
                </a:lnTo>
                <a:cubicBezTo>
                  <a:pt x="1823" y="0"/>
                  <a:pt x="1831" y="3"/>
                  <a:pt x="1834" y="9"/>
                </a:cubicBezTo>
                <a:cubicBezTo>
                  <a:pt x="1837" y="16"/>
                  <a:pt x="1835" y="23"/>
                  <a:pt x="1828" y="26"/>
                </a:cubicBezTo>
                <a:lnTo>
                  <a:pt x="1669" y="106"/>
                </a:lnTo>
                <a:cubicBezTo>
                  <a:pt x="1663" y="109"/>
                  <a:pt x="1655" y="106"/>
                  <a:pt x="1652" y="100"/>
                </a:cubicBezTo>
                <a:cubicBezTo>
                  <a:pt x="1649" y="94"/>
                  <a:pt x="1652" y="86"/>
                  <a:pt x="1658" y="83"/>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903" name="Line 183"/>
          <p:cNvSpPr>
            <a:spLocks noChangeShapeType="1"/>
          </p:cNvSpPr>
          <p:nvPr/>
        </p:nvSpPr>
        <p:spPr bwMode="auto">
          <a:xfrm>
            <a:off x="5272088" y="4338638"/>
            <a:ext cx="744537" cy="1587"/>
          </a:xfrm>
          <a:prstGeom prst="line">
            <a:avLst/>
          </a:prstGeom>
          <a:noFill/>
          <a:ln w="7938" cap="rnd">
            <a:solidFill>
              <a:srgbClr val="000000"/>
            </a:solidFill>
            <a:round/>
            <a:headEnd/>
            <a:tailEnd/>
          </a:ln>
        </p:spPr>
        <p:txBody>
          <a:bodyPr/>
          <a:lstStyle/>
          <a:p>
            <a:endParaRPr lang="en-US"/>
          </a:p>
        </p:txBody>
      </p:sp>
      <p:sp>
        <p:nvSpPr>
          <p:cNvPr id="286904" name="Freeform 184"/>
          <p:cNvSpPr>
            <a:spLocks noEditPoints="1"/>
          </p:cNvSpPr>
          <p:nvPr/>
        </p:nvSpPr>
        <p:spPr bwMode="auto">
          <a:xfrm>
            <a:off x="6024563" y="4327525"/>
            <a:ext cx="746125" cy="20638"/>
          </a:xfrm>
          <a:custGeom>
            <a:avLst/>
            <a:gdLst/>
            <a:ahLst/>
            <a:cxnLst>
              <a:cxn ang="0">
                <a:pos x="13" y="0"/>
              </a:cxn>
              <a:cxn ang="0">
                <a:pos x="192" y="0"/>
              </a:cxn>
              <a:cxn ang="0">
                <a:pos x="205" y="13"/>
              </a:cxn>
              <a:cxn ang="0">
                <a:pos x="192" y="26"/>
              </a:cxn>
              <a:cxn ang="0">
                <a:pos x="13" y="26"/>
              </a:cxn>
              <a:cxn ang="0">
                <a:pos x="0" y="13"/>
              </a:cxn>
              <a:cxn ang="0">
                <a:pos x="13" y="0"/>
              </a:cxn>
              <a:cxn ang="0">
                <a:pos x="320" y="0"/>
              </a:cxn>
              <a:cxn ang="0">
                <a:pos x="499" y="0"/>
              </a:cxn>
              <a:cxn ang="0">
                <a:pos x="512" y="13"/>
              </a:cxn>
              <a:cxn ang="0">
                <a:pos x="499" y="26"/>
              </a:cxn>
              <a:cxn ang="0">
                <a:pos x="320" y="26"/>
              </a:cxn>
              <a:cxn ang="0">
                <a:pos x="307" y="13"/>
              </a:cxn>
              <a:cxn ang="0">
                <a:pos x="320" y="0"/>
              </a:cxn>
              <a:cxn ang="0">
                <a:pos x="627" y="0"/>
              </a:cxn>
              <a:cxn ang="0">
                <a:pos x="806" y="0"/>
              </a:cxn>
              <a:cxn ang="0">
                <a:pos x="819" y="13"/>
              </a:cxn>
              <a:cxn ang="0">
                <a:pos x="806" y="26"/>
              </a:cxn>
              <a:cxn ang="0">
                <a:pos x="627" y="26"/>
              </a:cxn>
              <a:cxn ang="0">
                <a:pos x="614" y="13"/>
              </a:cxn>
              <a:cxn ang="0">
                <a:pos x="627" y="0"/>
              </a:cxn>
              <a:cxn ang="0">
                <a:pos x="934" y="0"/>
              </a:cxn>
              <a:cxn ang="0">
                <a:pos x="1113" y="0"/>
              </a:cxn>
              <a:cxn ang="0">
                <a:pos x="1126" y="13"/>
              </a:cxn>
              <a:cxn ang="0">
                <a:pos x="1113" y="26"/>
              </a:cxn>
              <a:cxn ang="0">
                <a:pos x="934" y="26"/>
              </a:cxn>
              <a:cxn ang="0">
                <a:pos x="921" y="13"/>
              </a:cxn>
              <a:cxn ang="0">
                <a:pos x="934" y="0"/>
              </a:cxn>
              <a:cxn ang="0">
                <a:pos x="1241" y="0"/>
              </a:cxn>
              <a:cxn ang="0">
                <a:pos x="1340" y="0"/>
              </a:cxn>
              <a:cxn ang="0">
                <a:pos x="1353" y="13"/>
              </a:cxn>
              <a:cxn ang="0">
                <a:pos x="1340" y="26"/>
              </a:cxn>
              <a:cxn ang="0">
                <a:pos x="1241" y="26"/>
              </a:cxn>
              <a:cxn ang="0">
                <a:pos x="1229" y="13"/>
              </a:cxn>
              <a:cxn ang="0">
                <a:pos x="1241" y="0"/>
              </a:cxn>
            </a:cxnLst>
            <a:rect l="0" t="0" r="r" b="b"/>
            <a:pathLst>
              <a:path w="1353" h="26">
                <a:moveTo>
                  <a:pt x="13" y="0"/>
                </a:moveTo>
                <a:lnTo>
                  <a:pt x="192" y="0"/>
                </a:lnTo>
                <a:cubicBezTo>
                  <a:pt x="199" y="0"/>
                  <a:pt x="205" y="6"/>
                  <a:pt x="205" y="13"/>
                </a:cubicBezTo>
                <a:cubicBezTo>
                  <a:pt x="205" y="20"/>
                  <a:pt x="199" y="26"/>
                  <a:pt x="192" y="26"/>
                </a:cubicBezTo>
                <a:lnTo>
                  <a:pt x="13" y="26"/>
                </a:lnTo>
                <a:cubicBezTo>
                  <a:pt x="6" y="26"/>
                  <a:pt x="0" y="20"/>
                  <a:pt x="0" y="13"/>
                </a:cubicBezTo>
                <a:cubicBezTo>
                  <a:pt x="0" y="6"/>
                  <a:pt x="6" y="0"/>
                  <a:pt x="13" y="0"/>
                </a:cubicBezTo>
                <a:close/>
                <a:moveTo>
                  <a:pt x="320" y="0"/>
                </a:moveTo>
                <a:lnTo>
                  <a:pt x="499" y="0"/>
                </a:lnTo>
                <a:cubicBezTo>
                  <a:pt x="506" y="0"/>
                  <a:pt x="512" y="6"/>
                  <a:pt x="512" y="13"/>
                </a:cubicBezTo>
                <a:cubicBezTo>
                  <a:pt x="512" y="20"/>
                  <a:pt x="506" y="26"/>
                  <a:pt x="499" y="26"/>
                </a:cubicBezTo>
                <a:lnTo>
                  <a:pt x="320" y="26"/>
                </a:lnTo>
                <a:cubicBezTo>
                  <a:pt x="313" y="26"/>
                  <a:pt x="307" y="20"/>
                  <a:pt x="307" y="13"/>
                </a:cubicBezTo>
                <a:cubicBezTo>
                  <a:pt x="307" y="6"/>
                  <a:pt x="313" y="0"/>
                  <a:pt x="320" y="0"/>
                </a:cubicBezTo>
                <a:close/>
                <a:moveTo>
                  <a:pt x="627" y="0"/>
                </a:moveTo>
                <a:lnTo>
                  <a:pt x="806" y="0"/>
                </a:lnTo>
                <a:cubicBezTo>
                  <a:pt x="813" y="0"/>
                  <a:pt x="819" y="6"/>
                  <a:pt x="819" y="13"/>
                </a:cubicBezTo>
                <a:cubicBezTo>
                  <a:pt x="819" y="20"/>
                  <a:pt x="813" y="26"/>
                  <a:pt x="806" y="26"/>
                </a:cubicBezTo>
                <a:lnTo>
                  <a:pt x="627" y="26"/>
                </a:lnTo>
                <a:cubicBezTo>
                  <a:pt x="620" y="26"/>
                  <a:pt x="614" y="20"/>
                  <a:pt x="614" y="13"/>
                </a:cubicBezTo>
                <a:cubicBezTo>
                  <a:pt x="614" y="6"/>
                  <a:pt x="620" y="0"/>
                  <a:pt x="627" y="0"/>
                </a:cubicBezTo>
                <a:close/>
                <a:moveTo>
                  <a:pt x="934" y="0"/>
                </a:moveTo>
                <a:lnTo>
                  <a:pt x="1113" y="0"/>
                </a:lnTo>
                <a:cubicBezTo>
                  <a:pt x="1120" y="0"/>
                  <a:pt x="1126" y="6"/>
                  <a:pt x="1126" y="13"/>
                </a:cubicBezTo>
                <a:cubicBezTo>
                  <a:pt x="1126" y="20"/>
                  <a:pt x="1120" y="26"/>
                  <a:pt x="1113" y="26"/>
                </a:cubicBezTo>
                <a:lnTo>
                  <a:pt x="934" y="26"/>
                </a:lnTo>
                <a:cubicBezTo>
                  <a:pt x="927" y="26"/>
                  <a:pt x="921" y="20"/>
                  <a:pt x="921" y="13"/>
                </a:cubicBezTo>
                <a:cubicBezTo>
                  <a:pt x="921" y="6"/>
                  <a:pt x="927" y="0"/>
                  <a:pt x="934" y="0"/>
                </a:cubicBezTo>
                <a:close/>
                <a:moveTo>
                  <a:pt x="1241" y="0"/>
                </a:moveTo>
                <a:lnTo>
                  <a:pt x="1340" y="0"/>
                </a:lnTo>
                <a:cubicBezTo>
                  <a:pt x="1347" y="0"/>
                  <a:pt x="1353" y="6"/>
                  <a:pt x="1353" y="13"/>
                </a:cubicBezTo>
                <a:cubicBezTo>
                  <a:pt x="1353" y="20"/>
                  <a:pt x="1347" y="26"/>
                  <a:pt x="1340" y="26"/>
                </a:cubicBezTo>
                <a:lnTo>
                  <a:pt x="1241" y="26"/>
                </a:lnTo>
                <a:cubicBezTo>
                  <a:pt x="1234" y="26"/>
                  <a:pt x="1229" y="20"/>
                  <a:pt x="1229" y="13"/>
                </a:cubicBezTo>
                <a:cubicBezTo>
                  <a:pt x="1229" y="6"/>
                  <a:pt x="1234" y="0"/>
                  <a:pt x="1241" y="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905" name="Freeform 185"/>
          <p:cNvSpPr>
            <a:spLocks noEditPoints="1"/>
          </p:cNvSpPr>
          <p:nvPr/>
        </p:nvSpPr>
        <p:spPr bwMode="auto">
          <a:xfrm>
            <a:off x="6754813" y="3973513"/>
            <a:ext cx="528637" cy="376237"/>
          </a:xfrm>
          <a:custGeom>
            <a:avLst/>
            <a:gdLst/>
            <a:ahLst/>
            <a:cxnLst>
              <a:cxn ang="0">
                <a:pos x="9" y="455"/>
              </a:cxn>
              <a:cxn ang="0">
                <a:pos x="170" y="377"/>
              </a:cxn>
              <a:cxn ang="0">
                <a:pos x="187" y="382"/>
              </a:cxn>
              <a:cxn ang="0">
                <a:pos x="181" y="400"/>
              </a:cxn>
              <a:cxn ang="0">
                <a:pos x="20" y="478"/>
              </a:cxn>
              <a:cxn ang="0">
                <a:pos x="3" y="472"/>
              </a:cxn>
              <a:cxn ang="0">
                <a:pos x="9" y="455"/>
              </a:cxn>
              <a:cxn ang="0">
                <a:pos x="285" y="321"/>
              </a:cxn>
              <a:cxn ang="0">
                <a:pos x="446" y="243"/>
              </a:cxn>
              <a:cxn ang="0">
                <a:pos x="463" y="248"/>
              </a:cxn>
              <a:cxn ang="0">
                <a:pos x="457" y="266"/>
              </a:cxn>
              <a:cxn ang="0">
                <a:pos x="296" y="344"/>
              </a:cxn>
              <a:cxn ang="0">
                <a:pos x="279" y="338"/>
              </a:cxn>
              <a:cxn ang="0">
                <a:pos x="285" y="321"/>
              </a:cxn>
              <a:cxn ang="0">
                <a:pos x="561" y="187"/>
              </a:cxn>
              <a:cxn ang="0">
                <a:pos x="723" y="109"/>
              </a:cxn>
              <a:cxn ang="0">
                <a:pos x="740" y="114"/>
              </a:cxn>
              <a:cxn ang="0">
                <a:pos x="734" y="132"/>
              </a:cxn>
              <a:cxn ang="0">
                <a:pos x="573" y="210"/>
              </a:cxn>
              <a:cxn ang="0">
                <a:pos x="555" y="204"/>
              </a:cxn>
              <a:cxn ang="0">
                <a:pos x="561" y="187"/>
              </a:cxn>
              <a:cxn ang="0">
                <a:pos x="838" y="53"/>
              </a:cxn>
              <a:cxn ang="0">
                <a:pos x="941" y="3"/>
              </a:cxn>
              <a:cxn ang="0">
                <a:pos x="958" y="9"/>
              </a:cxn>
              <a:cxn ang="0">
                <a:pos x="952" y="26"/>
              </a:cxn>
              <a:cxn ang="0">
                <a:pos x="849" y="76"/>
              </a:cxn>
              <a:cxn ang="0">
                <a:pos x="832" y="70"/>
              </a:cxn>
              <a:cxn ang="0">
                <a:pos x="838" y="53"/>
              </a:cxn>
            </a:cxnLst>
            <a:rect l="0" t="0" r="r" b="b"/>
            <a:pathLst>
              <a:path w="961" h="481">
                <a:moveTo>
                  <a:pt x="9" y="455"/>
                </a:moveTo>
                <a:lnTo>
                  <a:pt x="170" y="377"/>
                </a:lnTo>
                <a:cubicBezTo>
                  <a:pt x="176" y="373"/>
                  <a:pt x="184" y="376"/>
                  <a:pt x="187" y="382"/>
                </a:cubicBezTo>
                <a:cubicBezTo>
                  <a:pt x="190" y="389"/>
                  <a:pt x="187" y="397"/>
                  <a:pt x="181" y="400"/>
                </a:cubicBezTo>
                <a:lnTo>
                  <a:pt x="20" y="478"/>
                </a:lnTo>
                <a:cubicBezTo>
                  <a:pt x="13" y="481"/>
                  <a:pt x="6" y="478"/>
                  <a:pt x="3" y="472"/>
                </a:cubicBezTo>
                <a:cubicBezTo>
                  <a:pt x="0" y="465"/>
                  <a:pt x="2" y="458"/>
                  <a:pt x="9" y="455"/>
                </a:cubicBezTo>
                <a:close/>
                <a:moveTo>
                  <a:pt x="285" y="321"/>
                </a:moveTo>
                <a:lnTo>
                  <a:pt x="446" y="243"/>
                </a:lnTo>
                <a:cubicBezTo>
                  <a:pt x="453" y="239"/>
                  <a:pt x="460" y="242"/>
                  <a:pt x="463" y="248"/>
                </a:cubicBezTo>
                <a:cubicBezTo>
                  <a:pt x="466" y="255"/>
                  <a:pt x="464" y="262"/>
                  <a:pt x="457" y="266"/>
                </a:cubicBezTo>
                <a:lnTo>
                  <a:pt x="296" y="344"/>
                </a:lnTo>
                <a:cubicBezTo>
                  <a:pt x="290" y="347"/>
                  <a:pt x="282" y="344"/>
                  <a:pt x="279" y="338"/>
                </a:cubicBezTo>
                <a:cubicBezTo>
                  <a:pt x="276" y="331"/>
                  <a:pt x="279" y="324"/>
                  <a:pt x="285" y="321"/>
                </a:cubicBezTo>
                <a:close/>
                <a:moveTo>
                  <a:pt x="561" y="187"/>
                </a:moveTo>
                <a:lnTo>
                  <a:pt x="723" y="109"/>
                </a:lnTo>
                <a:cubicBezTo>
                  <a:pt x="729" y="105"/>
                  <a:pt x="737" y="108"/>
                  <a:pt x="740" y="114"/>
                </a:cubicBezTo>
                <a:cubicBezTo>
                  <a:pt x="743" y="121"/>
                  <a:pt x="740" y="128"/>
                  <a:pt x="734" y="132"/>
                </a:cubicBezTo>
                <a:lnTo>
                  <a:pt x="573" y="210"/>
                </a:lnTo>
                <a:cubicBezTo>
                  <a:pt x="566" y="213"/>
                  <a:pt x="559" y="210"/>
                  <a:pt x="555" y="204"/>
                </a:cubicBezTo>
                <a:cubicBezTo>
                  <a:pt x="552" y="197"/>
                  <a:pt x="555" y="190"/>
                  <a:pt x="561" y="187"/>
                </a:cubicBezTo>
                <a:close/>
                <a:moveTo>
                  <a:pt x="838" y="53"/>
                </a:moveTo>
                <a:lnTo>
                  <a:pt x="941" y="3"/>
                </a:lnTo>
                <a:cubicBezTo>
                  <a:pt x="947" y="0"/>
                  <a:pt x="955" y="2"/>
                  <a:pt x="958" y="9"/>
                </a:cubicBezTo>
                <a:cubicBezTo>
                  <a:pt x="961" y="15"/>
                  <a:pt x="958" y="23"/>
                  <a:pt x="952" y="26"/>
                </a:cubicBezTo>
                <a:lnTo>
                  <a:pt x="849" y="76"/>
                </a:lnTo>
                <a:cubicBezTo>
                  <a:pt x="843" y="79"/>
                  <a:pt x="835" y="76"/>
                  <a:pt x="832" y="70"/>
                </a:cubicBezTo>
                <a:cubicBezTo>
                  <a:pt x="829" y="63"/>
                  <a:pt x="831" y="56"/>
                  <a:pt x="838" y="53"/>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906" name="Freeform 186"/>
          <p:cNvSpPr>
            <a:spLocks noEditPoints="1"/>
          </p:cNvSpPr>
          <p:nvPr/>
        </p:nvSpPr>
        <p:spPr bwMode="auto">
          <a:xfrm>
            <a:off x="6569075" y="5656263"/>
            <a:ext cx="1465263" cy="20637"/>
          </a:xfrm>
          <a:custGeom>
            <a:avLst/>
            <a:gdLst/>
            <a:ahLst/>
            <a:cxnLst>
              <a:cxn ang="0">
                <a:pos x="13" y="0"/>
              </a:cxn>
              <a:cxn ang="0">
                <a:pos x="192" y="0"/>
              </a:cxn>
              <a:cxn ang="0">
                <a:pos x="205" y="13"/>
              </a:cxn>
              <a:cxn ang="0">
                <a:pos x="192" y="26"/>
              </a:cxn>
              <a:cxn ang="0">
                <a:pos x="13" y="26"/>
              </a:cxn>
              <a:cxn ang="0">
                <a:pos x="0" y="13"/>
              </a:cxn>
              <a:cxn ang="0">
                <a:pos x="13" y="0"/>
              </a:cxn>
              <a:cxn ang="0">
                <a:pos x="320" y="0"/>
              </a:cxn>
              <a:cxn ang="0">
                <a:pos x="500" y="0"/>
              </a:cxn>
              <a:cxn ang="0">
                <a:pos x="512" y="13"/>
              </a:cxn>
              <a:cxn ang="0">
                <a:pos x="500" y="26"/>
              </a:cxn>
              <a:cxn ang="0">
                <a:pos x="320" y="26"/>
              </a:cxn>
              <a:cxn ang="0">
                <a:pos x="308" y="13"/>
              </a:cxn>
              <a:cxn ang="0">
                <a:pos x="320" y="0"/>
              </a:cxn>
              <a:cxn ang="0">
                <a:pos x="628" y="0"/>
              </a:cxn>
              <a:cxn ang="0">
                <a:pos x="807" y="0"/>
              </a:cxn>
              <a:cxn ang="0">
                <a:pos x="820" y="13"/>
              </a:cxn>
              <a:cxn ang="0">
                <a:pos x="807" y="26"/>
              </a:cxn>
              <a:cxn ang="0">
                <a:pos x="628" y="26"/>
              </a:cxn>
              <a:cxn ang="0">
                <a:pos x="615" y="13"/>
              </a:cxn>
              <a:cxn ang="0">
                <a:pos x="628" y="0"/>
              </a:cxn>
              <a:cxn ang="0">
                <a:pos x="935" y="0"/>
              </a:cxn>
              <a:cxn ang="0">
                <a:pos x="1114" y="0"/>
              </a:cxn>
              <a:cxn ang="0">
                <a:pos x="1127" y="13"/>
              </a:cxn>
              <a:cxn ang="0">
                <a:pos x="1114" y="26"/>
              </a:cxn>
              <a:cxn ang="0">
                <a:pos x="935" y="26"/>
              </a:cxn>
              <a:cxn ang="0">
                <a:pos x="922" y="13"/>
              </a:cxn>
              <a:cxn ang="0">
                <a:pos x="935" y="0"/>
              </a:cxn>
              <a:cxn ang="0">
                <a:pos x="1242" y="0"/>
              </a:cxn>
              <a:cxn ang="0">
                <a:pos x="1421" y="0"/>
              </a:cxn>
              <a:cxn ang="0">
                <a:pos x="1434" y="13"/>
              </a:cxn>
              <a:cxn ang="0">
                <a:pos x="1421" y="26"/>
              </a:cxn>
              <a:cxn ang="0">
                <a:pos x="1242" y="26"/>
              </a:cxn>
              <a:cxn ang="0">
                <a:pos x="1229" y="13"/>
              </a:cxn>
              <a:cxn ang="0">
                <a:pos x="1242" y="0"/>
              </a:cxn>
              <a:cxn ang="0">
                <a:pos x="1549" y="0"/>
              </a:cxn>
              <a:cxn ang="0">
                <a:pos x="1728" y="0"/>
              </a:cxn>
              <a:cxn ang="0">
                <a:pos x="1741" y="13"/>
              </a:cxn>
              <a:cxn ang="0">
                <a:pos x="1728" y="26"/>
              </a:cxn>
              <a:cxn ang="0">
                <a:pos x="1549" y="26"/>
              </a:cxn>
              <a:cxn ang="0">
                <a:pos x="1536" y="13"/>
              </a:cxn>
              <a:cxn ang="0">
                <a:pos x="1549" y="0"/>
              </a:cxn>
              <a:cxn ang="0">
                <a:pos x="1856" y="0"/>
              </a:cxn>
              <a:cxn ang="0">
                <a:pos x="2036" y="0"/>
              </a:cxn>
              <a:cxn ang="0">
                <a:pos x="2048" y="13"/>
              </a:cxn>
              <a:cxn ang="0">
                <a:pos x="2036" y="26"/>
              </a:cxn>
              <a:cxn ang="0">
                <a:pos x="1856" y="26"/>
              </a:cxn>
              <a:cxn ang="0">
                <a:pos x="1844" y="13"/>
              </a:cxn>
              <a:cxn ang="0">
                <a:pos x="1856" y="0"/>
              </a:cxn>
              <a:cxn ang="0">
                <a:pos x="2164" y="0"/>
              </a:cxn>
              <a:cxn ang="0">
                <a:pos x="2343" y="0"/>
              </a:cxn>
              <a:cxn ang="0">
                <a:pos x="2356" y="13"/>
              </a:cxn>
              <a:cxn ang="0">
                <a:pos x="2343" y="26"/>
              </a:cxn>
              <a:cxn ang="0">
                <a:pos x="2164" y="26"/>
              </a:cxn>
              <a:cxn ang="0">
                <a:pos x="2151" y="13"/>
              </a:cxn>
              <a:cxn ang="0">
                <a:pos x="2164" y="0"/>
              </a:cxn>
              <a:cxn ang="0">
                <a:pos x="2471" y="0"/>
              </a:cxn>
              <a:cxn ang="0">
                <a:pos x="2650" y="0"/>
              </a:cxn>
              <a:cxn ang="0">
                <a:pos x="2663" y="13"/>
              </a:cxn>
              <a:cxn ang="0">
                <a:pos x="2650" y="26"/>
              </a:cxn>
              <a:cxn ang="0">
                <a:pos x="2471" y="26"/>
              </a:cxn>
              <a:cxn ang="0">
                <a:pos x="2458" y="13"/>
              </a:cxn>
              <a:cxn ang="0">
                <a:pos x="2471" y="0"/>
              </a:cxn>
            </a:cxnLst>
            <a:rect l="0" t="0" r="r" b="b"/>
            <a:pathLst>
              <a:path w="2663" h="26">
                <a:moveTo>
                  <a:pt x="13" y="0"/>
                </a:moveTo>
                <a:lnTo>
                  <a:pt x="192" y="0"/>
                </a:lnTo>
                <a:cubicBezTo>
                  <a:pt x="199" y="0"/>
                  <a:pt x="205" y="6"/>
                  <a:pt x="205" y="13"/>
                </a:cubicBezTo>
                <a:cubicBezTo>
                  <a:pt x="205" y="20"/>
                  <a:pt x="199" y="26"/>
                  <a:pt x="192" y="26"/>
                </a:cubicBezTo>
                <a:lnTo>
                  <a:pt x="13" y="26"/>
                </a:lnTo>
                <a:cubicBezTo>
                  <a:pt x="6" y="26"/>
                  <a:pt x="0" y="20"/>
                  <a:pt x="0" y="13"/>
                </a:cubicBezTo>
                <a:cubicBezTo>
                  <a:pt x="0" y="6"/>
                  <a:pt x="6" y="0"/>
                  <a:pt x="13" y="0"/>
                </a:cubicBezTo>
                <a:close/>
                <a:moveTo>
                  <a:pt x="320" y="0"/>
                </a:moveTo>
                <a:lnTo>
                  <a:pt x="500" y="0"/>
                </a:lnTo>
                <a:cubicBezTo>
                  <a:pt x="507" y="0"/>
                  <a:pt x="512" y="6"/>
                  <a:pt x="512" y="13"/>
                </a:cubicBezTo>
                <a:cubicBezTo>
                  <a:pt x="512" y="20"/>
                  <a:pt x="507" y="26"/>
                  <a:pt x="500" y="26"/>
                </a:cubicBezTo>
                <a:lnTo>
                  <a:pt x="320" y="26"/>
                </a:lnTo>
                <a:cubicBezTo>
                  <a:pt x="313" y="26"/>
                  <a:pt x="308" y="20"/>
                  <a:pt x="308" y="13"/>
                </a:cubicBezTo>
                <a:cubicBezTo>
                  <a:pt x="308" y="6"/>
                  <a:pt x="313" y="0"/>
                  <a:pt x="320" y="0"/>
                </a:cubicBezTo>
                <a:close/>
                <a:moveTo>
                  <a:pt x="628" y="0"/>
                </a:moveTo>
                <a:lnTo>
                  <a:pt x="807" y="0"/>
                </a:lnTo>
                <a:cubicBezTo>
                  <a:pt x="814" y="0"/>
                  <a:pt x="820" y="6"/>
                  <a:pt x="820" y="13"/>
                </a:cubicBezTo>
                <a:cubicBezTo>
                  <a:pt x="820" y="20"/>
                  <a:pt x="814" y="26"/>
                  <a:pt x="807" y="26"/>
                </a:cubicBezTo>
                <a:lnTo>
                  <a:pt x="628" y="26"/>
                </a:lnTo>
                <a:cubicBezTo>
                  <a:pt x="621" y="26"/>
                  <a:pt x="615" y="20"/>
                  <a:pt x="615" y="13"/>
                </a:cubicBezTo>
                <a:cubicBezTo>
                  <a:pt x="615" y="6"/>
                  <a:pt x="621" y="0"/>
                  <a:pt x="628" y="0"/>
                </a:cubicBezTo>
                <a:close/>
                <a:moveTo>
                  <a:pt x="935" y="0"/>
                </a:moveTo>
                <a:lnTo>
                  <a:pt x="1114" y="0"/>
                </a:lnTo>
                <a:cubicBezTo>
                  <a:pt x="1121" y="0"/>
                  <a:pt x="1127" y="6"/>
                  <a:pt x="1127" y="13"/>
                </a:cubicBezTo>
                <a:cubicBezTo>
                  <a:pt x="1127" y="20"/>
                  <a:pt x="1121" y="26"/>
                  <a:pt x="1114" y="26"/>
                </a:cubicBezTo>
                <a:lnTo>
                  <a:pt x="935" y="26"/>
                </a:lnTo>
                <a:cubicBezTo>
                  <a:pt x="928" y="26"/>
                  <a:pt x="922" y="20"/>
                  <a:pt x="922" y="13"/>
                </a:cubicBezTo>
                <a:cubicBezTo>
                  <a:pt x="922" y="6"/>
                  <a:pt x="928" y="0"/>
                  <a:pt x="935" y="0"/>
                </a:cubicBezTo>
                <a:close/>
                <a:moveTo>
                  <a:pt x="1242" y="0"/>
                </a:moveTo>
                <a:lnTo>
                  <a:pt x="1421" y="0"/>
                </a:lnTo>
                <a:cubicBezTo>
                  <a:pt x="1428" y="0"/>
                  <a:pt x="1434" y="6"/>
                  <a:pt x="1434" y="13"/>
                </a:cubicBezTo>
                <a:cubicBezTo>
                  <a:pt x="1434" y="20"/>
                  <a:pt x="1428" y="26"/>
                  <a:pt x="1421" y="26"/>
                </a:cubicBezTo>
                <a:lnTo>
                  <a:pt x="1242" y="26"/>
                </a:lnTo>
                <a:cubicBezTo>
                  <a:pt x="1235" y="26"/>
                  <a:pt x="1229" y="20"/>
                  <a:pt x="1229" y="13"/>
                </a:cubicBezTo>
                <a:cubicBezTo>
                  <a:pt x="1229" y="6"/>
                  <a:pt x="1235" y="0"/>
                  <a:pt x="1242" y="0"/>
                </a:cubicBezTo>
                <a:close/>
                <a:moveTo>
                  <a:pt x="1549" y="0"/>
                </a:moveTo>
                <a:lnTo>
                  <a:pt x="1728" y="0"/>
                </a:lnTo>
                <a:cubicBezTo>
                  <a:pt x="1735" y="0"/>
                  <a:pt x="1741" y="6"/>
                  <a:pt x="1741" y="13"/>
                </a:cubicBezTo>
                <a:cubicBezTo>
                  <a:pt x="1741" y="20"/>
                  <a:pt x="1735" y="26"/>
                  <a:pt x="1728" y="26"/>
                </a:cubicBezTo>
                <a:lnTo>
                  <a:pt x="1549" y="26"/>
                </a:lnTo>
                <a:cubicBezTo>
                  <a:pt x="1542" y="26"/>
                  <a:pt x="1536" y="20"/>
                  <a:pt x="1536" y="13"/>
                </a:cubicBezTo>
                <a:cubicBezTo>
                  <a:pt x="1536" y="6"/>
                  <a:pt x="1542" y="0"/>
                  <a:pt x="1549" y="0"/>
                </a:cubicBezTo>
                <a:close/>
                <a:moveTo>
                  <a:pt x="1856" y="0"/>
                </a:moveTo>
                <a:lnTo>
                  <a:pt x="2036" y="0"/>
                </a:lnTo>
                <a:cubicBezTo>
                  <a:pt x="2043" y="0"/>
                  <a:pt x="2048" y="6"/>
                  <a:pt x="2048" y="13"/>
                </a:cubicBezTo>
                <a:cubicBezTo>
                  <a:pt x="2048" y="20"/>
                  <a:pt x="2043" y="26"/>
                  <a:pt x="2036" y="26"/>
                </a:cubicBezTo>
                <a:lnTo>
                  <a:pt x="1856" y="26"/>
                </a:lnTo>
                <a:cubicBezTo>
                  <a:pt x="1849" y="26"/>
                  <a:pt x="1844" y="20"/>
                  <a:pt x="1844" y="13"/>
                </a:cubicBezTo>
                <a:cubicBezTo>
                  <a:pt x="1844" y="6"/>
                  <a:pt x="1849" y="0"/>
                  <a:pt x="1856" y="0"/>
                </a:cubicBezTo>
                <a:close/>
                <a:moveTo>
                  <a:pt x="2164" y="0"/>
                </a:moveTo>
                <a:lnTo>
                  <a:pt x="2343" y="0"/>
                </a:lnTo>
                <a:cubicBezTo>
                  <a:pt x="2350" y="0"/>
                  <a:pt x="2356" y="6"/>
                  <a:pt x="2356" y="13"/>
                </a:cubicBezTo>
                <a:cubicBezTo>
                  <a:pt x="2356" y="20"/>
                  <a:pt x="2350" y="26"/>
                  <a:pt x="2343" y="26"/>
                </a:cubicBezTo>
                <a:lnTo>
                  <a:pt x="2164" y="26"/>
                </a:lnTo>
                <a:cubicBezTo>
                  <a:pt x="2157" y="26"/>
                  <a:pt x="2151" y="20"/>
                  <a:pt x="2151" y="13"/>
                </a:cubicBezTo>
                <a:cubicBezTo>
                  <a:pt x="2151" y="6"/>
                  <a:pt x="2157" y="0"/>
                  <a:pt x="2164" y="0"/>
                </a:cubicBezTo>
                <a:close/>
                <a:moveTo>
                  <a:pt x="2471" y="0"/>
                </a:moveTo>
                <a:lnTo>
                  <a:pt x="2650" y="0"/>
                </a:lnTo>
                <a:cubicBezTo>
                  <a:pt x="2657" y="0"/>
                  <a:pt x="2663" y="6"/>
                  <a:pt x="2663" y="13"/>
                </a:cubicBezTo>
                <a:cubicBezTo>
                  <a:pt x="2663" y="20"/>
                  <a:pt x="2657" y="26"/>
                  <a:pt x="2650" y="26"/>
                </a:cubicBezTo>
                <a:lnTo>
                  <a:pt x="2471" y="26"/>
                </a:lnTo>
                <a:cubicBezTo>
                  <a:pt x="2464" y="26"/>
                  <a:pt x="2458" y="20"/>
                  <a:pt x="2458" y="13"/>
                </a:cubicBezTo>
                <a:cubicBezTo>
                  <a:pt x="2458" y="6"/>
                  <a:pt x="2464" y="0"/>
                  <a:pt x="2471" y="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907" name="Freeform 187"/>
          <p:cNvSpPr>
            <a:spLocks noEditPoints="1"/>
          </p:cNvSpPr>
          <p:nvPr/>
        </p:nvSpPr>
        <p:spPr bwMode="auto">
          <a:xfrm>
            <a:off x="8059738" y="5300663"/>
            <a:ext cx="512762" cy="377825"/>
          </a:xfrm>
          <a:custGeom>
            <a:avLst/>
            <a:gdLst/>
            <a:ahLst/>
            <a:cxnLst>
              <a:cxn ang="0">
                <a:pos x="9" y="455"/>
              </a:cxn>
              <a:cxn ang="0">
                <a:pos x="169" y="375"/>
              </a:cxn>
              <a:cxn ang="0">
                <a:pos x="186" y="381"/>
              </a:cxn>
              <a:cxn ang="0">
                <a:pos x="181" y="398"/>
              </a:cxn>
              <a:cxn ang="0">
                <a:pos x="20" y="478"/>
              </a:cxn>
              <a:cxn ang="0">
                <a:pos x="3" y="473"/>
              </a:cxn>
              <a:cxn ang="0">
                <a:pos x="9" y="455"/>
              </a:cxn>
              <a:cxn ang="0">
                <a:pos x="284" y="318"/>
              </a:cxn>
              <a:cxn ang="0">
                <a:pos x="444" y="238"/>
              </a:cxn>
              <a:cxn ang="0">
                <a:pos x="461" y="244"/>
              </a:cxn>
              <a:cxn ang="0">
                <a:pos x="455" y="261"/>
              </a:cxn>
              <a:cxn ang="0">
                <a:pos x="295" y="341"/>
              </a:cxn>
              <a:cxn ang="0">
                <a:pos x="278" y="335"/>
              </a:cxn>
              <a:cxn ang="0">
                <a:pos x="284" y="318"/>
              </a:cxn>
              <a:cxn ang="0">
                <a:pos x="558" y="181"/>
              </a:cxn>
              <a:cxn ang="0">
                <a:pos x="719" y="101"/>
              </a:cxn>
              <a:cxn ang="0">
                <a:pos x="736" y="106"/>
              </a:cxn>
              <a:cxn ang="0">
                <a:pos x="730" y="123"/>
              </a:cxn>
              <a:cxn ang="0">
                <a:pos x="570" y="204"/>
              </a:cxn>
              <a:cxn ang="0">
                <a:pos x="553" y="198"/>
              </a:cxn>
              <a:cxn ang="0">
                <a:pos x="558" y="181"/>
              </a:cxn>
              <a:cxn ang="0">
                <a:pos x="833" y="43"/>
              </a:cxn>
              <a:cxn ang="0">
                <a:pos x="913" y="4"/>
              </a:cxn>
              <a:cxn ang="0">
                <a:pos x="930" y="9"/>
              </a:cxn>
              <a:cxn ang="0">
                <a:pos x="924" y="26"/>
              </a:cxn>
              <a:cxn ang="0">
                <a:pos x="845" y="66"/>
              </a:cxn>
              <a:cxn ang="0">
                <a:pos x="828" y="61"/>
              </a:cxn>
              <a:cxn ang="0">
                <a:pos x="833" y="43"/>
              </a:cxn>
            </a:cxnLst>
            <a:rect l="0" t="0" r="r" b="b"/>
            <a:pathLst>
              <a:path w="933" h="482">
                <a:moveTo>
                  <a:pt x="9" y="455"/>
                </a:moveTo>
                <a:lnTo>
                  <a:pt x="169" y="375"/>
                </a:lnTo>
                <a:cubicBezTo>
                  <a:pt x="176" y="372"/>
                  <a:pt x="183" y="375"/>
                  <a:pt x="186" y="381"/>
                </a:cubicBezTo>
                <a:cubicBezTo>
                  <a:pt x="190" y="387"/>
                  <a:pt x="187" y="395"/>
                  <a:pt x="181" y="398"/>
                </a:cubicBezTo>
                <a:lnTo>
                  <a:pt x="20" y="478"/>
                </a:lnTo>
                <a:cubicBezTo>
                  <a:pt x="14" y="482"/>
                  <a:pt x="6" y="479"/>
                  <a:pt x="3" y="473"/>
                </a:cubicBezTo>
                <a:cubicBezTo>
                  <a:pt x="0" y="466"/>
                  <a:pt x="3" y="459"/>
                  <a:pt x="9" y="455"/>
                </a:cubicBezTo>
                <a:close/>
                <a:moveTo>
                  <a:pt x="284" y="318"/>
                </a:moveTo>
                <a:lnTo>
                  <a:pt x="444" y="238"/>
                </a:lnTo>
                <a:cubicBezTo>
                  <a:pt x="450" y="235"/>
                  <a:pt x="458" y="237"/>
                  <a:pt x="461" y="244"/>
                </a:cubicBezTo>
                <a:cubicBezTo>
                  <a:pt x="464" y="250"/>
                  <a:pt x="462" y="258"/>
                  <a:pt x="455" y="261"/>
                </a:cubicBezTo>
                <a:lnTo>
                  <a:pt x="295" y="341"/>
                </a:lnTo>
                <a:cubicBezTo>
                  <a:pt x="289" y="344"/>
                  <a:pt x="281" y="342"/>
                  <a:pt x="278" y="335"/>
                </a:cubicBezTo>
                <a:cubicBezTo>
                  <a:pt x="275" y="329"/>
                  <a:pt x="277" y="321"/>
                  <a:pt x="284" y="318"/>
                </a:cubicBezTo>
                <a:close/>
                <a:moveTo>
                  <a:pt x="558" y="181"/>
                </a:moveTo>
                <a:lnTo>
                  <a:pt x="719" y="101"/>
                </a:lnTo>
                <a:cubicBezTo>
                  <a:pt x="725" y="97"/>
                  <a:pt x="733" y="100"/>
                  <a:pt x="736" y="106"/>
                </a:cubicBezTo>
                <a:cubicBezTo>
                  <a:pt x="739" y="113"/>
                  <a:pt x="737" y="120"/>
                  <a:pt x="730" y="123"/>
                </a:cubicBezTo>
                <a:lnTo>
                  <a:pt x="570" y="204"/>
                </a:lnTo>
                <a:cubicBezTo>
                  <a:pt x="564" y="207"/>
                  <a:pt x="556" y="204"/>
                  <a:pt x="553" y="198"/>
                </a:cubicBezTo>
                <a:cubicBezTo>
                  <a:pt x="550" y="192"/>
                  <a:pt x="552" y="184"/>
                  <a:pt x="558" y="181"/>
                </a:cubicBezTo>
                <a:close/>
                <a:moveTo>
                  <a:pt x="833" y="43"/>
                </a:moveTo>
                <a:lnTo>
                  <a:pt x="913" y="4"/>
                </a:lnTo>
                <a:cubicBezTo>
                  <a:pt x="919" y="0"/>
                  <a:pt x="927" y="3"/>
                  <a:pt x="930" y="9"/>
                </a:cubicBezTo>
                <a:cubicBezTo>
                  <a:pt x="933" y="16"/>
                  <a:pt x="931" y="23"/>
                  <a:pt x="924" y="26"/>
                </a:cubicBezTo>
                <a:lnTo>
                  <a:pt x="845" y="66"/>
                </a:lnTo>
                <a:cubicBezTo>
                  <a:pt x="838" y="69"/>
                  <a:pt x="831" y="67"/>
                  <a:pt x="828" y="61"/>
                </a:cubicBezTo>
                <a:cubicBezTo>
                  <a:pt x="824" y="54"/>
                  <a:pt x="827" y="46"/>
                  <a:pt x="833" y="43"/>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908" name="Line 188"/>
          <p:cNvSpPr>
            <a:spLocks noChangeShapeType="1"/>
          </p:cNvSpPr>
          <p:nvPr/>
        </p:nvSpPr>
        <p:spPr bwMode="auto">
          <a:xfrm>
            <a:off x="8318500" y="4957763"/>
            <a:ext cx="742950" cy="1587"/>
          </a:xfrm>
          <a:prstGeom prst="line">
            <a:avLst/>
          </a:prstGeom>
          <a:noFill/>
          <a:ln w="7938" cap="rnd">
            <a:solidFill>
              <a:srgbClr val="000000"/>
            </a:solidFill>
            <a:round/>
            <a:headEnd/>
            <a:tailEnd/>
          </a:ln>
        </p:spPr>
        <p:txBody>
          <a:bodyPr/>
          <a:lstStyle/>
          <a:p>
            <a:endParaRPr lang="en-US"/>
          </a:p>
        </p:txBody>
      </p:sp>
      <p:sp>
        <p:nvSpPr>
          <p:cNvPr id="286909" name="Freeform 189"/>
          <p:cNvSpPr>
            <a:spLocks noEditPoints="1"/>
          </p:cNvSpPr>
          <p:nvPr/>
        </p:nvSpPr>
        <p:spPr bwMode="auto">
          <a:xfrm>
            <a:off x="7564438" y="4948238"/>
            <a:ext cx="758825" cy="20637"/>
          </a:xfrm>
          <a:custGeom>
            <a:avLst/>
            <a:gdLst/>
            <a:ahLst/>
            <a:cxnLst>
              <a:cxn ang="0">
                <a:pos x="13" y="0"/>
              </a:cxn>
              <a:cxn ang="0">
                <a:pos x="192" y="0"/>
              </a:cxn>
              <a:cxn ang="0">
                <a:pos x="205" y="13"/>
              </a:cxn>
              <a:cxn ang="0">
                <a:pos x="192" y="26"/>
              </a:cxn>
              <a:cxn ang="0">
                <a:pos x="13" y="26"/>
              </a:cxn>
              <a:cxn ang="0">
                <a:pos x="0" y="13"/>
              </a:cxn>
              <a:cxn ang="0">
                <a:pos x="13" y="0"/>
              </a:cxn>
              <a:cxn ang="0">
                <a:pos x="320" y="0"/>
              </a:cxn>
              <a:cxn ang="0">
                <a:pos x="499" y="0"/>
              </a:cxn>
              <a:cxn ang="0">
                <a:pos x="512" y="13"/>
              </a:cxn>
              <a:cxn ang="0">
                <a:pos x="499" y="26"/>
              </a:cxn>
              <a:cxn ang="0">
                <a:pos x="320" y="26"/>
              </a:cxn>
              <a:cxn ang="0">
                <a:pos x="307" y="13"/>
              </a:cxn>
              <a:cxn ang="0">
                <a:pos x="320" y="0"/>
              </a:cxn>
              <a:cxn ang="0">
                <a:pos x="627" y="0"/>
              </a:cxn>
              <a:cxn ang="0">
                <a:pos x="806" y="0"/>
              </a:cxn>
              <a:cxn ang="0">
                <a:pos x="819" y="13"/>
              </a:cxn>
              <a:cxn ang="0">
                <a:pos x="806" y="26"/>
              </a:cxn>
              <a:cxn ang="0">
                <a:pos x="627" y="26"/>
              </a:cxn>
              <a:cxn ang="0">
                <a:pos x="614" y="13"/>
              </a:cxn>
              <a:cxn ang="0">
                <a:pos x="627" y="0"/>
              </a:cxn>
              <a:cxn ang="0">
                <a:pos x="934" y="0"/>
              </a:cxn>
              <a:cxn ang="0">
                <a:pos x="1114" y="0"/>
              </a:cxn>
              <a:cxn ang="0">
                <a:pos x="1126" y="13"/>
              </a:cxn>
              <a:cxn ang="0">
                <a:pos x="1114" y="26"/>
              </a:cxn>
              <a:cxn ang="0">
                <a:pos x="934" y="26"/>
              </a:cxn>
              <a:cxn ang="0">
                <a:pos x="922" y="13"/>
              </a:cxn>
              <a:cxn ang="0">
                <a:pos x="934" y="0"/>
              </a:cxn>
              <a:cxn ang="0">
                <a:pos x="1242" y="0"/>
              </a:cxn>
              <a:cxn ang="0">
                <a:pos x="1369" y="0"/>
              </a:cxn>
              <a:cxn ang="0">
                <a:pos x="1381" y="13"/>
              </a:cxn>
              <a:cxn ang="0">
                <a:pos x="1369" y="26"/>
              </a:cxn>
              <a:cxn ang="0">
                <a:pos x="1242" y="26"/>
              </a:cxn>
              <a:cxn ang="0">
                <a:pos x="1229" y="13"/>
              </a:cxn>
              <a:cxn ang="0">
                <a:pos x="1242" y="0"/>
              </a:cxn>
            </a:cxnLst>
            <a:rect l="0" t="0" r="r" b="b"/>
            <a:pathLst>
              <a:path w="1381" h="26">
                <a:moveTo>
                  <a:pt x="13" y="0"/>
                </a:moveTo>
                <a:lnTo>
                  <a:pt x="192" y="0"/>
                </a:lnTo>
                <a:cubicBezTo>
                  <a:pt x="199" y="0"/>
                  <a:pt x="205" y="6"/>
                  <a:pt x="205" y="13"/>
                </a:cubicBezTo>
                <a:cubicBezTo>
                  <a:pt x="205" y="20"/>
                  <a:pt x="199" y="26"/>
                  <a:pt x="192" y="26"/>
                </a:cubicBezTo>
                <a:lnTo>
                  <a:pt x="13" y="26"/>
                </a:lnTo>
                <a:cubicBezTo>
                  <a:pt x="6" y="26"/>
                  <a:pt x="0" y="20"/>
                  <a:pt x="0" y="13"/>
                </a:cubicBezTo>
                <a:cubicBezTo>
                  <a:pt x="0" y="6"/>
                  <a:pt x="6" y="0"/>
                  <a:pt x="13" y="0"/>
                </a:cubicBezTo>
                <a:close/>
                <a:moveTo>
                  <a:pt x="320" y="0"/>
                </a:moveTo>
                <a:lnTo>
                  <a:pt x="499" y="0"/>
                </a:lnTo>
                <a:cubicBezTo>
                  <a:pt x="506" y="0"/>
                  <a:pt x="512" y="6"/>
                  <a:pt x="512" y="13"/>
                </a:cubicBezTo>
                <a:cubicBezTo>
                  <a:pt x="512" y="20"/>
                  <a:pt x="506" y="26"/>
                  <a:pt x="499" y="26"/>
                </a:cubicBezTo>
                <a:lnTo>
                  <a:pt x="320" y="26"/>
                </a:lnTo>
                <a:cubicBezTo>
                  <a:pt x="313" y="26"/>
                  <a:pt x="307" y="20"/>
                  <a:pt x="307" y="13"/>
                </a:cubicBezTo>
                <a:cubicBezTo>
                  <a:pt x="307" y="6"/>
                  <a:pt x="313" y="0"/>
                  <a:pt x="320" y="0"/>
                </a:cubicBezTo>
                <a:close/>
                <a:moveTo>
                  <a:pt x="627" y="0"/>
                </a:moveTo>
                <a:lnTo>
                  <a:pt x="806" y="0"/>
                </a:lnTo>
                <a:cubicBezTo>
                  <a:pt x="814" y="0"/>
                  <a:pt x="819" y="6"/>
                  <a:pt x="819" y="13"/>
                </a:cubicBezTo>
                <a:cubicBezTo>
                  <a:pt x="819" y="20"/>
                  <a:pt x="814" y="26"/>
                  <a:pt x="806" y="26"/>
                </a:cubicBezTo>
                <a:lnTo>
                  <a:pt x="627" y="26"/>
                </a:lnTo>
                <a:cubicBezTo>
                  <a:pt x="620" y="26"/>
                  <a:pt x="614" y="20"/>
                  <a:pt x="614" y="13"/>
                </a:cubicBezTo>
                <a:cubicBezTo>
                  <a:pt x="614" y="6"/>
                  <a:pt x="620" y="0"/>
                  <a:pt x="627" y="0"/>
                </a:cubicBezTo>
                <a:close/>
                <a:moveTo>
                  <a:pt x="934" y="0"/>
                </a:moveTo>
                <a:lnTo>
                  <a:pt x="1114" y="0"/>
                </a:lnTo>
                <a:cubicBezTo>
                  <a:pt x="1121" y="0"/>
                  <a:pt x="1126" y="6"/>
                  <a:pt x="1126" y="13"/>
                </a:cubicBezTo>
                <a:cubicBezTo>
                  <a:pt x="1126" y="20"/>
                  <a:pt x="1121" y="26"/>
                  <a:pt x="1114" y="26"/>
                </a:cubicBezTo>
                <a:lnTo>
                  <a:pt x="934" y="26"/>
                </a:lnTo>
                <a:cubicBezTo>
                  <a:pt x="927" y="26"/>
                  <a:pt x="922" y="20"/>
                  <a:pt x="922" y="13"/>
                </a:cubicBezTo>
                <a:cubicBezTo>
                  <a:pt x="922" y="6"/>
                  <a:pt x="927" y="0"/>
                  <a:pt x="934" y="0"/>
                </a:cubicBezTo>
                <a:close/>
                <a:moveTo>
                  <a:pt x="1242" y="0"/>
                </a:moveTo>
                <a:lnTo>
                  <a:pt x="1369" y="0"/>
                </a:lnTo>
                <a:cubicBezTo>
                  <a:pt x="1376" y="0"/>
                  <a:pt x="1381" y="6"/>
                  <a:pt x="1381" y="13"/>
                </a:cubicBezTo>
                <a:cubicBezTo>
                  <a:pt x="1381" y="20"/>
                  <a:pt x="1376" y="26"/>
                  <a:pt x="1369" y="26"/>
                </a:cubicBezTo>
                <a:lnTo>
                  <a:pt x="1242" y="26"/>
                </a:lnTo>
                <a:cubicBezTo>
                  <a:pt x="1235" y="26"/>
                  <a:pt x="1229" y="20"/>
                  <a:pt x="1229" y="13"/>
                </a:cubicBezTo>
                <a:cubicBezTo>
                  <a:pt x="1229" y="6"/>
                  <a:pt x="1235" y="0"/>
                  <a:pt x="1242" y="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910" name="Freeform 190"/>
          <p:cNvSpPr>
            <a:spLocks noEditPoints="1"/>
          </p:cNvSpPr>
          <p:nvPr/>
        </p:nvSpPr>
        <p:spPr bwMode="auto">
          <a:xfrm>
            <a:off x="7070725" y="5305425"/>
            <a:ext cx="703263" cy="12700"/>
          </a:xfrm>
          <a:custGeom>
            <a:avLst/>
            <a:gdLst/>
            <a:ahLst/>
            <a:cxnLst>
              <a:cxn ang="0">
                <a:pos x="8" y="0"/>
              </a:cxn>
              <a:cxn ang="0">
                <a:pos x="120" y="0"/>
              </a:cxn>
              <a:cxn ang="0">
                <a:pos x="128" y="8"/>
              </a:cxn>
              <a:cxn ang="0">
                <a:pos x="120" y="16"/>
              </a:cxn>
              <a:cxn ang="0">
                <a:pos x="8" y="16"/>
              </a:cxn>
              <a:cxn ang="0">
                <a:pos x="0" y="8"/>
              </a:cxn>
              <a:cxn ang="0">
                <a:pos x="8" y="0"/>
              </a:cxn>
              <a:cxn ang="0">
                <a:pos x="200" y="0"/>
              </a:cxn>
              <a:cxn ang="0">
                <a:pos x="312" y="0"/>
              </a:cxn>
              <a:cxn ang="0">
                <a:pos x="320" y="8"/>
              </a:cxn>
              <a:cxn ang="0">
                <a:pos x="312" y="16"/>
              </a:cxn>
              <a:cxn ang="0">
                <a:pos x="200" y="16"/>
              </a:cxn>
              <a:cxn ang="0">
                <a:pos x="192" y="8"/>
              </a:cxn>
              <a:cxn ang="0">
                <a:pos x="200" y="0"/>
              </a:cxn>
              <a:cxn ang="0">
                <a:pos x="392" y="0"/>
              </a:cxn>
              <a:cxn ang="0">
                <a:pos x="504" y="0"/>
              </a:cxn>
              <a:cxn ang="0">
                <a:pos x="512" y="8"/>
              </a:cxn>
              <a:cxn ang="0">
                <a:pos x="504" y="16"/>
              </a:cxn>
              <a:cxn ang="0">
                <a:pos x="392" y="16"/>
              </a:cxn>
              <a:cxn ang="0">
                <a:pos x="384" y="8"/>
              </a:cxn>
              <a:cxn ang="0">
                <a:pos x="392" y="0"/>
              </a:cxn>
              <a:cxn ang="0">
                <a:pos x="584" y="0"/>
              </a:cxn>
              <a:cxn ang="0">
                <a:pos x="696" y="0"/>
              </a:cxn>
              <a:cxn ang="0">
                <a:pos x="704" y="8"/>
              </a:cxn>
              <a:cxn ang="0">
                <a:pos x="696" y="16"/>
              </a:cxn>
              <a:cxn ang="0">
                <a:pos x="584" y="16"/>
              </a:cxn>
              <a:cxn ang="0">
                <a:pos x="576" y="8"/>
              </a:cxn>
              <a:cxn ang="0">
                <a:pos x="584" y="0"/>
              </a:cxn>
              <a:cxn ang="0">
                <a:pos x="776" y="0"/>
              </a:cxn>
              <a:cxn ang="0">
                <a:pos x="888" y="0"/>
              </a:cxn>
              <a:cxn ang="0">
                <a:pos x="896" y="8"/>
              </a:cxn>
              <a:cxn ang="0">
                <a:pos x="888" y="16"/>
              </a:cxn>
              <a:cxn ang="0">
                <a:pos x="776" y="16"/>
              </a:cxn>
              <a:cxn ang="0">
                <a:pos x="768" y="8"/>
              </a:cxn>
              <a:cxn ang="0">
                <a:pos x="776" y="0"/>
              </a:cxn>
              <a:cxn ang="0">
                <a:pos x="968" y="0"/>
              </a:cxn>
              <a:cxn ang="0">
                <a:pos x="1080" y="0"/>
              </a:cxn>
              <a:cxn ang="0">
                <a:pos x="1088" y="8"/>
              </a:cxn>
              <a:cxn ang="0">
                <a:pos x="1080" y="16"/>
              </a:cxn>
              <a:cxn ang="0">
                <a:pos x="968" y="16"/>
              </a:cxn>
              <a:cxn ang="0">
                <a:pos x="960" y="8"/>
              </a:cxn>
              <a:cxn ang="0">
                <a:pos x="968" y="0"/>
              </a:cxn>
              <a:cxn ang="0">
                <a:pos x="1160" y="0"/>
              </a:cxn>
              <a:cxn ang="0">
                <a:pos x="1272" y="0"/>
              </a:cxn>
              <a:cxn ang="0">
                <a:pos x="1280" y="8"/>
              </a:cxn>
              <a:cxn ang="0">
                <a:pos x="1272" y="16"/>
              </a:cxn>
              <a:cxn ang="0">
                <a:pos x="1160" y="16"/>
              </a:cxn>
              <a:cxn ang="0">
                <a:pos x="1152" y="8"/>
              </a:cxn>
              <a:cxn ang="0">
                <a:pos x="1160" y="0"/>
              </a:cxn>
            </a:cxnLst>
            <a:rect l="0" t="0" r="r" b="b"/>
            <a:pathLst>
              <a:path w="1280" h="16">
                <a:moveTo>
                  <a:pt x="8" y="0"/>
                </a:moveTo>
                <a:lnTo>
                  <a:pt x="120" y="0"/>
                </a:lnTo>
                <a:cubicBezTo>
                  <a:pt x="124" y="0"/>
                  <a:pt x="128" y="4"/>
                  <a:pt x="128" y="8"/>
                </a:cubicBezTo>
                <a:cubicBezTo>
                  <a:pt x="128" y="12"/>
                  <a:pt x="124" y="16"/>
                  <a:pt x="120" y="16"/>
                </a:cubicBezTo>
                <a:lnTo>
                  <a:pt x="8" y="16"/>
                </a:lnTo>
                <a:cubicBezTo>
                  <a:pt x="4" y="16"/>
                  <a:pt x="0" y="12"/>
                  <a:pt x="0" y="8"/>
                </a:cubicBezTo>
                <a:cubicBezTo>
                  <a:pt x="0" y="4"/>
                  <a:pt x="4" y="0"/>
                  <a:pt x="8" y="0"/>
                </a:cubicBezTo>
                <a:close/>
                <a:moveTo>
                  <a:pt x="200" y="0"/>
                </a:moveTo>
                <a:lnTo>
                  <a:pt x="312" y="0"/>
                </a:lnTo>
                <a:cubicBezTo>
                  <a:pt x="316" y="0"/>
                  <a:pt x="320" y="4"/>
                  <a:pt x="320" y="8"/>
                </a:cubicBezTo>
                <a:cubicBezTo>
                  <a:pt x="320" y="12"/>
                  <a:pt x="316" y="16"/>
                  <a:pt x="312" y="16"/>
                </a:cubicBezTo>
                <a:lnTo>
                  <a:pt x="200" y="16"/>
                </a:lnTo>
                <a:cubicBezTo>
                  <a:pt x="196" y="16"/>
                  <a:pt x="192" y="12"/>
                  <a:pt x="192" y="8"/>
                </a:cubicBezTo>
                <a:cubicBezTo>
                  <a:pt x="192" y="4"/>
                  <a:pt x="196" y="0"/>
                  <a:pt x="200" y="0"/>
                </a:cubicBezTo>
                <a:close/>
                <a:moveTo>
                  <a:pt x="392" y="0"/>
                </a:moveTo>
                <a:lnTo>
                  <a:pt x="504" y="0"/>
                </a:lnTo>
                <a:cubicBezTo>
                  <a:pt x="508" y="0"/>
                  <a:pt x="512" y="4"/>
                  <a:pt x="512" y="8"/>
                </a:cubicBezTo>
                <a:cubicBezTo>
                  <a:pt x="512" y="12"/>
                  <a:pt x="508" y="16"/>
                  <a:pt x="504" y="16"/>
                </a:cubicBezTo>
                <a:lnTo>
                  <a:pt x="392" y="16"/>
                </a:lnTo>
                <a:cubicBezTo>
                  <a:pt x="388" y="16"/>
                  <a:pt x="384" y="12"/>
                  <a:pt x="384" y="8"/>
                </a:cubicBezTo>
                <a:cubicBezTo>
                  <a:pt x="384" y="4"/>
                  <a:pt x="388" y="0"/>
                  <a:pt x="392" y="0"/>
                </a:cubicBezTo>
                <a:close/>
                <a:moveTo>
                  <a:pt x="584" y="0"/>
                </a:moveTo>
                <a:lnTo>
                  <a:pt x="696" y="0"/>
                </a:lnTo>
                <a:cubicBezTo>
                  <a:pt x="700" y="0"/>
                  <a:pt x="704" y="4"/>
                  <a:pt x="704" y="8"/>
                </a:cubicBezTo>
                <a:cubicBezTo>
                  <a:pt x="704" y="12"/>
                  <a:pt x="700" y="16"/>
                  <a:pt x="696" y="16"/>
                </a:cubicBezTo>
                <a:lnTo>
                  <a:pt x="584" y="16"/>
                </a:lnTo>
                <a:cubicBezTo>
                  <a:pt x="580" y="16"/>
                  <a:pt x="576" y="12"/>
                  <a:pt x="576" y="8"/>
                </a:cubicBezTo>
                <a:cubicBezTo>
                  <a:pt x="576" y="4"/>
                  <a:pt x="580" y="0"/>
                  <a:pt x="584" y="0"/>
                </a:cubicBezTo>
                <a:close/>
                <a:moveTo>
                  <a:pt x="776" y="0"/>
                </a:moveTo>
                <a:lnTo>
                  <a:pt x="888" y="0"/>
                </a:lnTo>
                <a:cubicBezTo>
                  <a:pt x="892" y="0"/>
                  <a:pt x="896" y="4"/>
                  <a:pt x="896" y="8"/>
                </a:cubicBezTo>
                <a:cubicBezTo>
                  <a:pt x="896" y="12"/>
                  <a:pt x="892" y="16"/>
                  <a:pt x="888" y="16"/>
                </a:cubicBezTo>
                <a:lnTo>
                  <a:pt x="776" y="16"/>
                </a:lnTo>
                <a:cubicBezTo>
                  <a:pt x="772" y="16"/>
                  <a:pt x="768" y="12"/>
                  <a:pt x="768" y="8"/>
                </a:cubicBezTo>
                <a:cubicBezTo>
                  <a:pt x="768" y="4"/>
                  <a:pt x="772" y="0"/>
                  <a:pt x="776" y="0"/>
                </a:cubicBezTo>
                <a:close/>
                <a:moveTo>
                  <a:pt x="968" y="0"/>
                </a:moveTo>
                <a:lnTo>
                  <a:pt x="1080" y="0"/>
                </a:lnTo>
                <a:cubicBezTo>
                  <a:pt x="1084" y="0"/>
                  <a:pt x="1088" y="4"/>
                  <a:pt x="1088" y="8"/>
                </a:cubicBezTo>
                <a:cubicBezTo>
                  <a:pt x="1088" y="12"/>
                  <a:pt x="1084" y="16"/>
                  <a:pt x="1080" y="16"/>
                </a:cubicBezTo>
                <a:lnTo>
                  <a:pt x="968" y="16"/>
                </a:lnTo>
                <a:cubicBezTo>
                  <a:pt x="964" y="16"/>
                  <a:pt x="960" y="12"/>
                  <a:pt x="960" y="8"/>
                </a:cubicBezTo>
                <a:cubicBezTo>
                  <a:pt x="960" y="4"/>
                  <a:pt x="964" y="0"/>
                  <a:pt x="968" y="0"/>
                </a:cubicBezTo>
                <a:close/>
                <a:moveTo>
                  <a:pt x="1160" y="0"/>
                </a:moveTo>
                <a:lnTo>
                  <a:pt x="1272" y="0"/>
                </a:lnTo>
                <a:cubicBezTo>
                  <a:pt x="1276" y="0"/>
                  <a:pt x="1280" y="4"/>
                  <a:pt x="1280" y="8"/>
                </a:cubicBezTo>
                <a:cubicBezTo>
                  <a:pt x="1280" y="12"/>
                  <a:pt x="1276" y="16"/>
                  <a:pt x="1272" y="16"/>
                </a:cubicBezTo>
                <a:lnTo>
                  <a:pt x="1160" y="16"/>
                </a:lnTo>
                <a:cubicBezTo>
                  <a:pt x="1156" y="16"/>
                  <a:pt x="1152" y="12"/>
                  <a:pt x="1152" y="8"/>
                </a:cubicBezTo>
                <a:cubicBezTo>
                  <a:pt x="1152" y="4"/>
                  <a:pt x="1156" y="0"/>
                  <a:pt x="1160" y="0"/>
                </a:cubicBezTo>
                <a:close/>
              </a:path>
            </a:pathLst>
          </a:custGeom>
          <a:solidFill>
            <a:srgbClr val="CC0000"/>
          </a:solidFill>
          <a:ln w="4763" cap="flat">
            <a:solidFill>
              <a:srgbClr val="000000"/>
            </a:solidFill>
            <a:prstDash val="solid"/>
            <a:bevel/>
            <a:headEnd/>
            <a:tailEnd/>
          </a:ln>
        </p:spPr>
        <p:txBody>
          <a:bodyPr/>
          <a:lstStyle/>
          <a:p>
            <a:endParaRPr lang="en-US"/>
          </a:p>
        </p:txBody>
      </p:sp>
      <p:sp>
        <p:nvSpPr>
          <p:cNvPr id="286911" name="Freeform 191"/>
          <p:cNvSpPr>
            <a:spLocks noEditPoints="1"/>
          </p:cNvSpPr>
          <p:nvPr/>
        </p:nvSpPr>
        <p:spPr bwMode="auto">
          <a:xfrm>
            <a:off x="7300913" y="5305425"/>
            <a:ext cx="523875" cy="368300"/>
          </a:xfrm>
          <a:custGeom>
            <a:avLst/>
            <a:gdLst/>
            <a:ahLst/>
            <a:cxnLst>
              <a:cxn ang="0">
                <a:pos x="5" y="454"/>
              </a:cxn>
              <a:cxn ang="0">
                <a:pos x="106" y="405"/>
              </a:cxn>
              <a:cxn ang="0">
                <a:pos x="117" y="409"/>
              </a:cxn>
              <a:cxn ang="0">
                <a:pos x="113" y="419"/>
              </a:cxn>
              <a:cxn ang="0">
                <a:pos x="12" y="468"/>
              </a:cxn>
              <a:cxn ang="0">
                <a:pos x="1" y="464"/>
              </a:cxn>
              <a:cxn ang="0">
                <a:pos x="5" y="454"/>
              </a:cxn>
              <a:cxn ang="0">
                <a:pos x="178" y="370"/>
              </a:cxn>
              <a:cxn ang="0">
                <a:pos x="279" y="321"/>
              </a:cxn>
              <a:cxn ang="0">
                <a:pos x="289" y="325"/>
              </a:cxn>
              <a:cxn ang="0">
                <a:pos x="286" y="335"/>
              </a:cxn>
              <a:cxn ang="0">
                <a:pos x="185" y="384"/>
              </a:cxn>
              <a:cxn ang="0">
                <a:pos x="174" y="381"/>
              </a:cxn>
              <a:cxn ang="0">
                <a:pos x="178" y="370"/>
              </a:cxn>
              <a:cxn ang="0">
                <a:pos x="351" y="286"/>
              </a:cxn>
              <a:cxn ang="0">
                <a:pos x="451" y="237"/>
              </a:cxn>
              <a:cxn ang="0">
                <a:pos x="462" y="241"/>
              </a:cxn>
              <a:cxn ang="0">
                <a:pos x="458" y="252"/>
              </a:cxn>
              <a:cxn ang="0">
                <a:pos x="358" y="301"/>
              </a:cxn>
              <a:cxn ang="0">
                <a:pos x="347" y="297"/>
              </a:cxn>
              <a:cxn ang="0">
                <a:pos x="351" y="286"/>
              </a:cxn>
              <a:cxn ang="0">
                <a:pos x="523" y="202"/>
              </a:cxn>
              <a:cxn ang="0">
                <a:pos x="624" y="154"/>
              </a:cxn>
              <a:cxn ang="0">
                <a:pos x="635" y="157"/>
              </a:cxn>
              <a:cxn ang="0">
                <a:pos x="631" y="168"/>
              </a:cxn>
              <a:cxn ang="0">
                <a:pos x="530" y="217"/>
              </a:cxn>
              <a:cxn ang="0">
                <a:pos x="520" y="213"/>
              </a:cxn>
              <a:cxn ang="0">
                <a:pos x="523" y="202"/>
              </a:cxn>
              <a:cxn ang="0">
                <a:pos x="696" y="119"/>
              </a:cxn>
              <a:cxn ang="0">
                <a:pos x="797" y="70"/>
              </a:cxn>
              <a:cxn ang="0">
                <a:pos x="808" y="74"/>
              </a:cxn>
              <a:cxn ang="0">
                <a:pos x="804" y="84"/>
              </a:cxn>
              <a:cxn ang="0">
                <a:pos x="703" y="133"/>
              </a:cxn>
              <a:cxn ang="0">
                <a:pos x="693" y="129"/>
              </a:cxn>
              <a:cxn ang="0">
                <a:pos x="696" y="119"/>
              </a:cxn>
              <a:cxn ang="0">
                <a:pos x="869" y="35"/>
              </a:cxn>
              <a:cxn ang="0">
                <a:pos x="937" y="2"/>
              </a:cxn>
              <a:cxn ang="0">
                <a:pos x="948" y="6"/>
              </a:cxn>
              <a:cxn ang="0">
                <a:pos x="944" y="16"/>
              </a:cxn>
              <a:cxn ang="0">
                <a:pos x="876" y="49"/>
              </a:cxn>
              <a:cxn ang="0">
                <a:pos x="865" y="46"/>
              </a:cxn>
              <a:cxn ang="0">
                <a:pos x="869" y="35"/>
              </a:cxn>
            </a:cxnLst>
            <a:rect l="0" t="0" r="r" b="b"/>
            <a:pathLst>
              <a:path w="950" h="470">
                <a:moveTo>
                  <a:pt x="5" y="454"/>
                </a:moveTo>
                <a:lnTo>
                  <a:pt x="106" y="405"/>
                </a:lnTo>
                <a:cubicBezTo>
                  <a:pt x="110" y="403"/>
                  <a:pt x="115" y="405"/>
                  <a:pt x="117" y="409"/>
                </a:cubicBezTo>
                <a:cubicBezTo>
                  <a:pt x="119" y="413"/>
                  <a:pt x="117" y="417"/>
                  <a:pt x="113" y="419"/>
                </a:cubicBezTo>
                <a:lnTo>
                  <a:pt x="12" y="468"/>
                </a:lnTo>
                <a:cubicBezTo>
                  <a:pt x="8" y="470"/>
                  <a:pt x="3" y="468"/>
                  <a:pt x="1" y="464"/>
                </a:cubicBezTo>
                <a:cubicBezTo>
                  <a:pt x="0" y="460"/>
                  <a:pt x="1" y="456"/>
                  <a:pt x="5" y="454"/>
                </a:cubicBezTo>
                <a:close/>
                <a:moveTo>
                  <a:pt x="178" y="370"/>
                </a:moveTo>
                <a:lnTo>
                  <a:pt x="279" y="321"/>
                </a:lnTo>
                <a:cubicBezTo>
                  <a:pt x="283" y="319"/>
                  <a:pt x="287" y="321"/>
                  <a:pt x="289" y="325"/>
                </a:cubicBezTo>
                <a:cubicBezTo>
                  <a:pt x="291" y="329"/>
                  <a:pt x="290" y="334"/>
                  <a:pt x="286" y="335"/>
                </a:cubicBezTo>
                <a:lnTo>
                  <a:pt x="185" y="384"/>
                </a:lnTo>
                <a:cubicBezTo>
                  <a:pt x="181" y="386"/>
                  <a:pt x="176" y="385"/>
                  <a:pt x="174" y="381"/>
                </a:cubicBezTo>
                <a:cubicBezTo>
                  <a:pt x="172" y="377"/>
                  <a:pt x="174" y="372"/>
                  <a:pt x="178" y="370"/>
                </a:cubicBezTo>
                <a:close/>
                <a:moveTo>
                  <a:pt x="351" y="286"/>
                </a:moveTo>
                <a:lnTo>
                  <a:pt x="451" y="237"/>
                </a:lnTo>
                <a:cubicBezTo>
                  <a:pt x="455" y="235"/>
                  <a:pt x="460" y="237"/>
                  <a:pt x="462" y="241"/>
                </a:cubicBezTo>
                <a:cubicBezTo>
                  <a:pt x="464" y="245"/>
                  <a:pt x="462" y="250"/>
                  <a:pt x="458" y="252"/>
                </a:cubicBezTo>
                <a:lnTo>
                  <a:pt x="358" y="301"/>
                </a:lnTo>
                <a:cubicBezTo>
                  <a:pt x="354" y="303"/>
                  <a:pt x="349" y="301"/>
                  <a:pt x="347" y="297"/>
                </a:cubicBezTo>
                <a:cubicBezTo>
                  <a:pt x="345" y="293"/>
                  <a:pt x="347" y="288"/>
                  <a:pt x="351" y="286"/>
                </a:cubicBezTo>
                <a:close/>
                <a:moveTo>
                  <a:pt x="523" y="202"/>
                </a:moveTo>
                <a:lnTo>
                  <a:pt x="624" y="154"/>
                </a:lnTo>
                <a:cubicBezTo>
                  <a:pt x="628" y="152"/>
                  <a:pt x="633" y="153"/>
                  <a:pt x="635" y="157"/>
                </a:cubicBezTo>
                <a:cubicBezTo>
                  <a:pt x="637" y="161"/>
                  <a:pt x="635" y="166"/>
                  <a:pt x="631" y="168"/>
                </a:cubicBezTo>
                <a:lnTo>
                  <a:pt x="530" y="217"/>
                </a:lnTo>
                <a:cubicBezTo>
                  <a:pt x="526" y="219"/>
                  <a:pt x="522" y="217"/>
                  <a:pt x="520" y="213"/>
                </a:cubicBezTo>
                <a:cubicBezTo>
                  <a:pt x="518" y="209"/>
                  <a:pt x="520" y="204"/>
                  <a:pt x="523" y="202"/>
                </a:cubicBezTo>
                <a:close/>
                <a:moveTo>
                  <a:pt x="696" y="119"/>
                </a:moveTo>
                <a:lnTo>
                  <a:pt x="797" y="70"/>
                </a:lnTo>
                <a:cubicBezTo>
                  <a:pt x="801" y="68"/>
                  <a:pt x="806" y="70"/>
                  <a:pt x="808" y="74"/>
                </a:cubicBezTo>
                <a:cubicBezTo>
                  <a:pt x="810" y="77"/>
                  <a:pt x="808" y="82"/>
                  <a:pt x="804" y="84"/>
                </a:cubicBezTo>
                <a:lnTo>
                  <a:pt x="703" y="133"/>
                </a:lnTo>
                <a:cubicBezTo>
                  <a:pt x="699" y="135"/>
                  <a:pt x="694" y="133"/>
                  <a:pt x="693" y="129"/>
                </a:cubicBezTo>
                <a:cubicBezTo>
                  <a:pt x="691" y="125"/>
                  <a:pt x="692" y="121"/>
                  <a:pt x="696" y="119"/>
                </a:cubicBezTo>
                <a:close/>
                <a:moveTo>
                  <a:pt x="869" y="35"/>
                </a:moveTo>
                <a:lnTo>
                  <a:pt x="937" y="2"/>
                </a:lnTo>
                <a:cubicBezTo>
                  <a:pt x="941" y="0"/>
                  <a:pt x="946" y="2"/>
                  <a:pt x="948" y="6"/>
                </a:cubicBezTo>
                <a:cubicBezTo>
                  <a:pt x="950" y="10"/>
                  <a:pt x="948" y="14"/>
                  <a:pt x="944" y="16"/>
                </a:cubicBezTo>
                <a:lnTo>
                  <a:pt x="876" y="49"/>
                </a:lnTo>
                <a:cubicBezTo>
                  <a:pt x="872" y="51"/>
                  <a:pt x="867" y="50"/>
                  <a:pt x="865" y="46"/>
                </a:cubicBezTo>
                <a:cubicBezTo>
                  <a:pt x="863" y="42"/>
                  <a:pt x="865" y="37"/>
                  <a:pt x="869" y="35"/>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286912" name="Line 192"/>
          <p:cNvSpPr>
            <a:spLocks noChangeShapeType="1"/>
          </p:cNvSpPr>
          <p:nvPr/>
        </p:nvSpPr>
        <p:spPr bwMode="auto">
          <a:xfrm>
            <a:off x="7778750" y="5311775"/>
            <a:ext cx="738188" cy="1588"/>
          </a:xfrm>
          <a:prstGeom prst="line">
            <a:avLst/>
          </a:prstGeom>
          <a:noFill/>
          <a:ln w="4763" cap="rnd">
            <a:solidFill>
              <a:srgbClr val="000000"/>
            </a:solidFill>
            <a:round/>
            <a:headEnd/>
            <a:tailEnd/>
          </a:ln>
        </p:spPr>
        <p:txBody>
          <a:bodyPr/>
          <a:lstStyle/>
          <a:p>
            <a:endParaRPr lang="en-US"/>
          </a:p>
        </p:txBody>
      </p:sp>
      <p:sp>
        <p:nvSpPr>
          <p:cNvPr id="286913" name="Line 193"/>
          <p:cNvSpPr>
            <a:spLocks noChangeShapeType="1"/>
          </p:cNvSpPr>
          <p:nvPr/>
        </p:nvSpPr>
        <p:spPr bwMode="auto">
          <a:xfrm flipV="1">
            <a:off x="7818438" y="4957763"/>
            <a:ext cx="500062" cy="354012"/>
          </a:xfrm>
          <a:prstGeom prst="line">
            <a:avLst/>
          </a:prstGeom>
          <a:noFill/>
          <a:ln w="4763" cap="rnd">
            <a:solidFill>
              <a:srgbClr val="000000"/>
            </a:solidFill>
            <a:round/>
            <a:headEnd/>
            <a:tailEnd/>
          </a:ln>
        </p:spPr>
        <p:txBody>
          <a:bodyPr/>
          <a:lstStyle/>
          <a:p>
            <a:endParaRPr lang="en-US"/>
          </a:p>
        </p:txBody>
      </p:sp>
      <p:sp>
        <p:nvSpPr>
          <p:cNvPr id="287144" name="Rectangle 424"/>
          <p:cNvSpPr>
            <a:spLocks noChangeArrowheads="1"/>
          </p:cNvSpPr>
          <p:nvPr/>
        </p:nvSpPr>
        <p:spPr bwMode="auto">
          <a:xfrm>
            <a:off x="231775" y="979488"/>
            <a:ext cx="8770938" cy="912812"/>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dirty="0">
                <a:latin typeface="Times New Roman" pitchFamily="18" charset="0"/>
                <a:ea typeface="HyhwpEQ" pitchFamily="18" charset="-127"/>
              </a:rPr>
              <a:t>Instead of maintaining all pyramid cells, we maintain only those cells that are potential cloaked regions</a:t>
            </a:r>
          </a:p>
        </p:txBody>
      </p:sp>
      <p:sp>
        <p:nvSpPr>
          <p:cNvPr id="287145" name="Rectangle 425"/>
          <p:cNvSpPr>
            <a:spLocks noChangeArrowheads="1"/>
          </p:cNvSpPr>
          <p:nvPr/>
        </p:nvSpPr>
        <p:spPr bwMode="auto">
          <a:xfrm>
            <a:off x="193675" y="3621088"/>
            <a:ext cx="4848225" cy="1514475"/>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endParaRPr lang="en-US" altLang="zh-TW" sz="2000">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altLang="zh-TW">
                <a:latin typeface="Times New Roman" pitchFamily="18" charset="0"/>
                <a:ea typeface="HyhwpEQ" pitchFamily="18" charset="-127"/>
              </a:rPr>
              <a:t>Most likely we will find the cloaked region in only one hit</a:t>
            </a:r>
          </a:p>
        </p:txBody>
      </p:sp>
      <p:sp>
        <p:nvSpPr>
          <p:cNvPr id="287146" name="Rectangle 426"/>
          <p:cNvSpPr>
            <a:spLocks noChangeArrowheads="1"/>
          </p:cNvSpPr>
          <p:nvPr/>
        </p:nvSpPr>
        <p:spPr bwMode="auto">
          <a:xfrm>
            <a:off x="155575" y="5080000"/>
            <a:ext cx="4148138" cy="133191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a:latin typeface="Times New Roman" pitchFamily="18" charset="0"/>
                <a:ea typeface="HyhwpEQ" pitchFamily="18" charset="-127"/>
              </a:rPr>
              <a:t>Scalable. Less overhead in maintaining grid cells. Need maintenance algorithms</a:t>
            </a:r>
          </a:p>
          <a:p>
            <a:pPr marL="457200" indent="-457200" algn="l">
              <a:spcBef>
                <a:spcPct val="20000"/>
              </a:spcBef>
              <a:buClr>
                <a:srgbClr val="CC0000"/>
              </a:buClr>
              <a:buFont typeface="Wingdings" pitchFamily="2" charset="2"/>
              <a:buChar char="n"/>
            </a:pPr>
            <a:endParaRPr lang="en-US" altLang="zh-TW">
              <a:latin typeface="Times New Roman" pitchFamily="18" charset="0"/>
              <a:ea typeface="HyhwpEQ" pitchFamily="18" charset="-127"/>
            </a:endParaRPr>
          </a:p>
        </p:txBody>
      </p:sp>
      <p:sp>
        <p:nvSpPr>
          <p:cNvPr id="287147" name="Freeform 427"/>
          <p:cNvSpPr>
            <a:spLocks/>
          </p:cNvSpPr>
          <p:nvPr/>
        </p:nvSpPr>
        <p:spPr bwMode="auto">
          <a:xfrm>
            <a:off x="5911850" y="3983038"/>
            <a:ext cx="619125" cy="176212"/>
          </a:xfrm>
          <a:custGeom>
            <a:avLst/>
            <a:gdLst/>
            <a:ahLst/>
            <a:cxnLst>
              <a:cxn ang="0">
                <a:pos x="0" y="111"/>
              </a:cxn>
              <a:cxn ang="0">
                <a:pos x="94" y="0"/>
              </a:cxn>
              <a:cxn ang="0">
                <a:pos x="236" y="0"/>
              </a:cxn>
              <a:cxn ang="0">
                <a:pos x="142" y="111"/>
              </a:cxn>
              <a:cxn ang="0">
                <a:pos x="0" y="111"/>
              </a:cxn>
            </a:cxnLst>
            <a:rect l="0" t="0" r="r" b="b"/>
            <a:pathLst>
              <a:path w="236" h="111">
                <a:moveTo>
                  <a:pt x="0" y="111"/>
                </a:moveTo>
                <a:lnTo>
                  <a:pt x="94" y="0"/>
                </a:lnTo>
                <a:lnTo>
                  <a:pt x="236" y="0"/>
                </a:lnTo>
                <a:lnTo>
                  <a:pt x="142" y="111"/>
                </a:lnTo>
                <a:lnTo>
                  <a:pt x="0" y="111"/>
                </a:lnTo>
                <a:close/>
              </a:path>
            </a:pathLst>
          </a:custGeom>
          <a:solidFill>
            <a:srgbClr val="00FF00"/>
          </a:solidFill>
          <a:ln w="9525">
            <a:noFill/>
            <a:round/>
            <a:headEnd/>
            <a:tailEnd/>
          </a:ln>
        </p:spPr>
        <p:txBody>
          <a:bodyPr/>
          <a:lstStyle/>
          <a:p>
            <a:endParaRPr lang="en-US"/>
          </a:p>
        </p:txBody>
      </p:sp>
      <p:sp>
        <p:nvSpPr>
          <p:cNvPr id="287148" name="Freeform 428"/>
          <p:cNvSpPr>
            <a:spLocks/>
          </p:cNvSpPr>
          <p:nvPr/>
        </p:nvSpPr>
        <p:spPr bwMode="auto">
          <a:xfrm>
            <a:off x="5911850" y="3006725"/>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00FF00"/>
          </a:solidFill>
          <a:ln w="9525">
            <a:no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7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8714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871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71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7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P spid="287145" grpId="0"/>
      <p:bldP spid="287146" grpId="0"/>
      <p:bldP spid="287147" grpId="0" animBg="1"/>
      <p:bldP spid="287147" grpId="1" animBg="1"/>
      <p:bldP spid="28714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lide Number Placeholder 3"/>
          <p:cNvSpPr>
            <a:spLocks noGrp="1"/>
          </p:cNvSpPr>
          <p:nvPr>
            <p:ph type="sldNum" sz="quarter" idx="10"/>
          </p:nvPr>
        </p:nvSpPr>
        <p:spPr/>
        <p:txBody>
          <a:bodyPr/>
          <a:lstStyle/>
          <a:p>
            <a:fld id="{4059C085-8482-4824-A6B9-091B25AA2820}" type="slidenum">
              <a:rPr lang="en-US" altLang="ko-KR"/>
              <a:pPr/>
              <a:t>61</a:t>
            </a:fld>
            <a:endParaRPr lang="en-US" altLang="ko-KR"/>
          </a:p>
        </p:txBody>
      </p:sp>
      <p:sp>
        <p:nvSpPr>
          <p:cNvPr id="122" name="Date Placeholder 4"/>
          <p:cNvSpPr>
            <a:spLocks noGrp="1"/>
          </p:cNvSpPr>
          <p:nvPr>
            <p:ph type="dt" sz="half" idx="11"/>
          </p:nvPr>
        </p:nvSpPr>
        <p:spPr/>
        <p:txBody>
          <a:bodyPr/>
          <a:lstStyle/>
          <a:p>
            <a:r>
              <a:rPr lang="en-US"/>
              <a:t>Tutorial: ICDM 2008</a:t>
            </a:r>
            <a:endParaRPr lang="en-US" altLang="ko-KR"/>
          </a:p>
        </p:txBody>
      </p:sp>
      <p:sp>
        <p:nvSpPr>
          <p:cNvPr id="123" name="Footer Placeholder 5"/>
          <p:cNvSpPr>
            <a:spLocks noGrp="1"/>
          </p:cNvSpPr>
          <p:nvPr>
            <p:ph type="ftr" sz="quarter" idx="12"/>
          </p:nvPr>
        </p:nvSpPr>
        <p:spPr/>
        <p:txBody>
          <a:bodyPr/>
          <a:lstStyle/>
          <a:p>
            <a:r>
              <a:rPr lang="en-US" altLang="ko-KR"/>
              <a:t>Mohamed F. Mokbel</a:t>
            </a:r>
          </a:p>
        </p:txBody>
      </p:sp>
      <p:sp>
        <p:nvSpPr>
          <p:cNvPr id="434178" name="Rectangle 2"/>
          <p:cNvSpPr>
            <a:spLocks noGrp="1" noChangeArrowheads="1"/>
          </p:cNvSpPr>
          <p:nvPr>
            <p:ph type="title"/>
          </p:nvPr>
        </p:nvSpPr>
        <p:spPr>
          <a:xfrm>
            <a:off x="533400" y="93663"/>
            <a:ext cx="7010400" cy="762000"/>
          </a:xfrm>
        </p:spPr>
        <p:txBody>
          <a:bodyPr/>
          <a:lstStyle/>
          <a:p>
            <a:r>
              <a:rPr lang="en-US" sz="2800" dirty="0" smtClean="0"/>
              <a:t>Third Trusted </a:t>
            </a:r>
            <a:r>
              <a:rPr lang="en-US" sz="2800" dirty="0"/>
              <a:t>Party Architecture:</a:t>
            </a:r>
            <a:br>
              <a:rPr lang="en-US" sz="2800" dirty="0"/>
            </a:br>
            <a:r>
              <a:rPr lang="en-US" sz="2400" dirty="0">
                <a:solidFill>
                  <a:schemeClr val="hlink"/>
                </a:solidFill>
              </a:rPr>
              <a:t>Adaptive Pyramid Structure: Maintenance</a:t>
            </a:r>
          </a:p>
        </p:txBody>
      </p:sp>
      <p:sp>
        <p:nvSpPr>
          <p:cNvPr id="434179" name="Rectangle 3"/>
          <p:cNvSpPr>
            <a:spLocks noGrp="1" noChangeArrowheads="1"/>
          </p:cNvSpPr>
          <p:nvPr>
            <p:ph type="body" idx="1"/>
          </p:nvPr>
        </p:nvSpPr>
        <p:spPr>
          <a:xfrm>
            <a:off x="231775" y="2303463"/>
            <a:ext cx="4532313" cy="1931987"/>
          </a:xfrm>
        </p:spPr>
        <p:txBody>
          <a:bodyPr/>
          <a:lstStyle/>
          <a:p>
            <a:pPr>
              <a:buFont typeface="Wingdings" pitchFamily="2" charset="2"/>
              <a:buChar char="n"/>
            </a:pPr>
            <a:r>
              <a:rPr lang="en-US" altLang="zh-TW" i="1">
                <a:solidFill>
                  <a:srgbClr val="A50021"/>
                </a:solidFill>
              </a:rPr>
              <a:t>Cell Splitting:</a:t>
            </a:r>
            <a:r>
              <a:rPr lang="en-US" altLang="zh-TW" b="0" i="1">
                <a:solidFill>
                  <a:srgbClr val="A50021"/>
                </a:solidFill>
              </a:rPr>
              <a:t> </a:t>
            </a:r>
            <a:r>
              <a:rPr lang="en-US" altLang="zh-TW" b="0"/>
              <a:t>Once one of the users in a certain cell expresses relaxed privacy profile, the cell is split into four lower cells</a:t>
            </a:r>
          </a:p>
        </p:txBody>
      </p:sp>
      <p:sp>
        <p:nvSpPr>
          <p:cNvPr id="434180" name="Freeform 4"/>
          <p:cNvSpPr>
            <a:spLocks noEditPoints="1"/>
          </p:cNvSpPr>
          <p:nvPr/>
        </p:nvSpPr>
        <p:spPr bwMode="auto">
          <a:xfrm>
            <a:off x="5043488" y="2008188"/>
            <a:ext cx="1374775" cy="3675062"/>
          </a:xfrm>
          <a:custGeom>
            <a:avLst/>
            <a:gdLst/>
            <a:ahLst/>
            <a:cxnLst>
              <a:cxn ang="0">
                <a:pos x="2435" y="104"/>
              </a:cxn>
              <a:cxn ang="0">
                <a:pos x="2411" y="182"/>
              </a:cxn>
              <a:cxn ang="0">
                <a:pos x="2397" y="175"/>
              </a:cxn>
              <a:cxn ang="0">
                <a:pos x="2268" y="451"/>
              </a:cxn>
              <a:cxn ang="0">
                <a:pos x="2318" y="341"/>
              </a:cxn>
              <a:cxn ang="0">
                <a:pos x="2167" y="623"/>
              </a:cxn>
              <a:cxn ang="0">
                <a:pos x="2231" y="521"/>
              </a:cxn>
              <a:cxn ang="0">
                <a:pos x="2074" y="782"/>
              </a:cxn>
              <a:cxn ang="0">
                <a:pos x="2050" y="860"/>
              </a:cxn>
              <a:cxn ang="0">
                <a:pos x="2036" y="853"/>
              </a:cxn>
              <a:cxn ang="0">
                <a:pos x="1908" y="1129"/>
              </a:cxn>
              <a:cxn ang="0">
                <a:pos x="1957" y="1019"/>
              </a:cxn>
              <a:cxn ang="0">
                <a:pos x="1806" y="1301"/>
              </a:cxn>
              <a:cxn ang="0">
                <a:pos x="1870" y="1199"/>
              </a:cxn>
              <a:cxn ang="0">
                <a:pos x="1713" y="1460"/>
              </a:cxn>
              <a:cxn ang="0">
                <a:pos x="1690" y="1538"/>
              </a:cxn>
              <a:cxn ang="0">
                <a:pos x="1675" y="1531"/>
              </a:cxn>
              <a:cxn ang="0">
                <a:pos x="1547" y="1807"/>
              </a:cxn>
              <a:cxn ang="0">
                <a:pos x="1596" y="1697"/>
              </a:cxn>
              <a:cxn ang="0">
                <a:pos x="1446" y="1979"/>
              </a:cxn>
              <a:cxn ang="0">
                <a:pos x="1509" y="1877"/>
              </a:cxn>
              <a:cxn ang="0">
                <a:pos x="1352" y="2138"/>
              </a:cxn>
              <a:cxn ang="0">
                <a:pos x="1329" y="2216"/>
              </a:cxn>
              <a:cxn ang="0">
                <a:pos x="1315" y="2209"/>
              </a:cxn>
              <a:cxn ang="0">
                <a:pos x="1186" y="2485"/>
              </a:cxn>
              <a:cxn ang="0">
                <a:pos x="1235" y="2375"/>
              </a:cxn>
              <a:cxn ang="0">
                <a:pos x="1085" y="2657"/>
              </a:cxn>
              <a:cxn ang="0">
                <a:pos x="1148" y="2555"/>
              </a:cxn>
              <a:cxn ang="0">
                <a:pos x="991" y="2816"/>
              </a:cxn>
              <a:cxn ang="0">
                <a:pos x="968" y="2894"/>
              </a:cxn>
              <a:cxn ang="0">
                <a:pos x="954" y="2887"/>
              </a:cxn>
              <a:cxn ang="0">
                <a:pos x="825" y="3163"/>
              </a:cxn>
              <a:cxn ang="0">
                <a:pos x="874" y="3053"/>
              </a:cxn>
              <a:cxn ang="0">
                <a:pos x="724" y="3335"/>
              </a:cxn>
              <a:cxn ang="0">
                <a:pos x="788" y="3233"/>
              </a:cxn>
              <a:cxn ang="0">
                <a:pos x="631" y="3494"/>
              </a:cxn>
              <a:cxn ang="0">
                <a:pos x="607" y="3572"/>
              </a:cxn>
              <a:cxn ang="0">
                <a:pos x="593" y="3565"/>
              </a:cxn>
              <a:cxn ang="0">
                <a:pos x="464" y="3841"/>
              </a:cxn>
              <a:cxn ang="0">
                <a:pos x="514" y="3731"/>
              </a:cxn>
              <a:cxn ang="0">
                <a:pos x="363" y="4013"/>
              </a:cxn>
              <a:cxn ang="0">
                <a:pos x="427" y="3911"/>
              </a:cxn>
              <a:cxn ang="0">
                <a:pos x="270" y="4172"/>
              </a:cxn>
              <a:cxn ang="0">
                <a:pos x="246" y="4250"/>
              </a:cxn>
              <a:cxn ang="0">
                <a:pos x="232" y="4243"/>
              </a:cxn>
              <a:cxn ang="0">
                <a:pos x="104" y="4519"/>
              </a:cxn>
              <a:cxn ang="0">
                <a:pos x="153" y="4409"/>
              </a:cxn>
              <a:cxn ang="0">
                <a:pos x="5" y="4687"/>
              </a:cxn>
              <a:cxn ang="0">
                <a:pos x="66" y="4589"/>
              </a:cxn>
            </a:cxnLst>
            <a:rect l="0" t="0" r="r" b="b"/>
            <a:pathLst>
              <a:path w="2503" h="4689">
                <a:moveTo>
                  <a:pt x="2501" y="13"/>
                </a:moveTo>
                <a:lnTo>
                  <a:pt x="2449" y="112"/>
                </a:lnTo>
                <a:cubicBezTo>
                  <a:pt x="2447" y="116"/>
                  <a:pt x="2442" y="117"/>
                  <a:pt x="2438" y="115"/>
                </a:cubicBezTo>
                <a:cubicBezTo>
                  <a:pt x="2434" y="113"/>
                  <a:pt x="2432" y="108"/>
                  <a:pt x="2435" y="104"/>
                </a:cubicBezTo>
                <a:lnTo>
                  <a:pt x="2487" y="5"/>
                </a:lnTo>
                <a:cubicBezTo>
                  <a:pt x="2489" y="1"/>
                  <a:pt x="2494" y="0"/>
                  <a:pt x="2498" y="2"/>
                </a:cubicBezTo>
                <a:cubicBezTo>
                  <a:pt x="2502" y="4"/>
                  <a:pt x="2503" y="9"/>
                  <a:pt x="2501" y="13"/>
                </a:cubicBezTo>
                <a:close/>
                <a:moveTo>
                  <a:pt x="2411" y="182"/>
                </a:moveTo>
                <a:lnTo>
                  <a:pt x="2358" y="281"/>
                </a:lnTo>
                <a:cubicBezTo>
                  <a:pt x="2356" y="285"/>
                  <a:pt x="2352" y="287"/>
                  <a:pt x="2348" y="284"/>
                </a:cubicBezTo>
                <a:cubicBezTo>
                  <a:pt x="2344" y="282"/>
                  <a:pt x="2342" y="278"/>
                  <a:pt x="2344" y="274"/>
                </a:cubicBezTo>
                <a:lnTo>
                  <a:pt x="2397" y="175"/>
                </a:lnTo>
                <a:cubicBezTo>
                  <a:pt x="2399" y="171"/>
                  <a:pt x="2404" y="169"/>
                  <a:pt x="2408" y="171"/>
                </a:cubicBezTo>
                <a:cubicBezTo>
                  <a:pt x="2412" y="174"/>
                  <a:pt x="2413" y="178"/>
                  <a:pt x="2411" y="182"/>
                </a:cubicBezTo>
                <a:close/>
                <a:moveTo>
                  <a:pt x="2321" y="352"/>
                </a:moveTo>
                <a:lnTo>
                  <a:pt x="2268" y="451"/>
                </a:lnTo>
                <a:cubicBezTo>
                  <a:pt x="2266" y="455"/>
                  <a:pt x="2261" y="456"/>
                  <a:pt x="2257" y="454"/>
                </a:cubicBezTo>
                <a:cubicBezTo>
                  <a:pt x="2254" y="452"/>
                  <a:pt x="2252" y="447"/>
                  <a:pt x="2254" y="443"/>
                </a:cubicBezTo>
                <a:lnTo>
                  <a:pt x="2307" y="344"/>
                </a:lnTo>
                <a:cubicBezTo>
                  <a:pt x="2309" y="340"/>
                  <a:pt x="2314" y="339"/>
                  <a:pt x="2318" y="341"/>
                </a:cubicBezTo>
                <a:cubicBezTo>
                  <a:pt x="2321" y="343"/>
                  <a:pt x="2323" y="348"/>
                  <a:pt x="2321" y="352"/>
                </a:cubicBezTo>
                <a:close/>
                <a:moveTo>
                  <a:pt x="2231" y="521"/>
                </a:moveTo>
                <a:lnTo>
                  <a:pt x="2178" y="620"/>
                </a:lnTo>
                <a:cubicBezTo>
                  <a:pt x="2176" y="624"/>
                  <a:pt x="2171" y="626"/>
                  <a:pt x="2167" y="623"/>
                </a:cubicBezTo>
                <a:cubicBezTo>
                  <a:pt x="2163" y="621"/>
                  <a:pt x="2162" y="617"/>
                  <a:pt x="2164" y="613"/>
                </a:cubicBezTo>
                <a:lnTo>
                  <a:pt x="2217" y="514"/>
                </a:lnTo>
                <a:cubicBezTo>
                  <a:pt x="2219" y="510"/>
                  <a:pt x="2224" y="508"/>
                  <a:pt x="2227" y="510"/>
                </a:cubicBezTo>
                <a:cubicBezTo>
                  <a:pt x="2231" y="513"/>
                  <a:pt x="2233" y="517"/>
                  <a:pt x="2231" y="521"/>
                </a:cubicBezTo>
                <a:close/>
                <a:moveTo>
                  <a:pt x="2141" y="691"/>
                </a:moveTo>
                <a:lnTo>
                  <a:pt x="2088" y="790"/>
                </a:lnTo>
                <a:cubicBezTo>
                  <a:pt x="2086" y="794"/>
                  <a:pt x="2081" y="795"/>
                  <a:pt x="2077" y="793"/>
                </a:cubicBezTo>
                <a:cubicBezTo>
                  <a:pt x="2073" y="791"/>
                  <a:pt x="2072" y="786"/>
                  <a:pt x="2074" y="782"/>
                </a:cubicBezTo>
                <a:lnTo>
                  <a:pt x="2126" y="683"/>
                </a:lnTo>
                <a:cubicBezTo>
                  <a:pt x="2128" y="679"/>
                  <a:pt x="2133" y="678"/>
                  <a:pt x="2137" y="680"/>
                </a:cubicBezTo>
                <a:cubicBezTo>
                  <a:pt x="2141" y="682"/>
                  <a:pt x="2143" y="687"/>
                  <a:pt x="2141" y="691"/>
                </a:cubicBezTo>
                <a:close/>
                <a:moveTo>
                  <a:pt x="2050" y="860"/>
                </a:moveTo>
                <a:lnTo>
                  <a:pt x="1998" y="959"/>
                </a:lnTo>
                <a:cubicBezTo>
                  <a:pt x="1996" y="963"/>
                  <a:pt x="1991" y="965"/>
                  <a:pt x="1987" y="962"/>
                </a:cubicBezTo>
                <a:cubicBezTo>
                  <a:pt x="1983" y="960"/>
                  <a:pt x="1982" y="956"/>
                  <a:pt x="1984" y="952"/>
                </a:cubicBezTo>
                <a:lnTo>
                  <a:pt x="2036" y="853"/>
                </a:lnTo>
                <a:cubicBezTo>
                  <a:pt x="2038" y="849"/>
                  <a:pt x="2043" y="847"/>
                  <a:pt x="2047" y="849"/>
                </a:cubicBezTo>
                <a:cubicBezTo>
                  <a:pt x="2051" y="852"/>
                  <a:pt x="2052" y="856"/>
                  <a:pt x="2050" y="860"/>
                </a:cubicBezTo>
                <a:close/>
                <a:moveTo>
                  <a:pt x="1960" y="1030"/>
                </a:moveTo>
                <a:lnTo>
                  <a:pt x="1908" y="1129"/>
                </a:lnTo>
                <a:cubicBezTo>
                  <a:pt x="1905" y="1133"/>
                  <a:pt x="1901" y="1134"/>
                  <a:pt x="1897" y="1132"/>
                </a:cubicBezTo>
                <a:cubicBezTo>
                  <a:pt x="1893" y="1130"/>
                  <a:pt x="1891" y="1125"/>
                  <a:pt x="1893" y="1121"/>
                </a:cubicBezTo>
                <a:lnTo>
                  <a:pt x="1946" y="1022"/>
                </a:lnTo>
                <a:cubicBezTo>
                  <a:pt x="1948" y="1018"/>
                  <a:pt x="1953" y="1017"/>
                  <a:pt x="1957" y="1019"/>
                </a:cubicBezTo>
                <a:cubicBezTo>
                  <a:pt x="1961" y="1021"/>
                  <a:pt x="1962" y="1026"/>
                  <a:pt x="1960" y="1030"/>
                </a:cubicBezTo>
                <a:close/>
                <a:moveTo>
                  <a:pt x="1870" y="1199"/>
                </a:moveTo>
                <a:lnTo>
                  <a:pt x="1817" y="1298"/>
                </a:lnTo>
                <a:cubicBezTo>
                  <a:pt x="1815" y="1302"/>
                  <a:pt x="1810" y="1304"/>
                  <a:pt x="1806" y="1301"/>
                </a:cubicBezTo>
                <a:cubicBezTo>
                  <a:pt x="1803" y="1299"/>
                  <a:pt x="1801" y="1295"/>
                  <a:pt x="1803" y="1291"/>
                </a:cubicBezTo>
                <a:lnTo>
                  <a:pt x="1856" y="1192"/>
                </a:lnTo>
                <a:cubicBezTo>
                  <a:pt x="1858" y="1188"/>
                  <a:pt x="1863" y="1186"/>
                  <a:pt x="1867" y="1188"/>
                </a:cubicBezTo>
                <a:cubicBezTo>
                  <a:pt x="1871" y="1191"/>
                  <a:pt x="1872" y="1195"/>
                  <a:pt x="1870" y="1199"/>
                </a:cubicBezTo>
                <a:close/>
                <a:moveTo>
                  <a:pt x="1780" y="1369"/>
                </a:moveTo>
                <a:lnTo>
                  <a:pt x="1727" y="1468"/>
                </a:lnTo>
                <a:cubicBezTo>
                  <a:pt x="1725" y="1472"/>
                  <a:pt x="1720" y="1473"/>
                  <a:pt x="1716" y="1471"/>
                </a:cubicBezTo>
                <a:cubicBezTo>
                  <a:pt x="1712" y="1469"/>
                  <a:pt x="1711" y="1464"/>
                  <a:pt x="1713" y="1460"/>
                </a:cubicBezTo>
                <a:lnTo>
                  <a:pt x="1766" y="1361"/>
                </a:lnTo>
                <a:cubicBezTo>
                  <a:pt x="1768" y="1357"/>
                  <a:pt x="1773" y="1356"/>
                  <a:pt x="1776" y="1358"/>
                </a:cubicBezTo>
                <a:cubicBezTo>
                  <a:pt x="1780" y="1360"/>
                  <a:pt x="1782" y="1365"/>
                  <a:pt x="1780" y="1369"/>
                </a:cubicBezTo>
                <a:close/>
                <a:moveTo>
                  <a:pt x="1690" y="1538"/>
                </a:moveTo>
                <a:lnTo>
                  <a:pt x="1637" y="1637"/>
                </a:lnTo>
                <a:cubicBezTo>
                  <a:pt x="1635" y="1641"/>
                  <a:pt x="1630" y="1643"/>
                  <a:pt x="1626" y="1640"/>
                </a:cubicBezTo>
                <a:cubicBezTo>
                  <a:pt x="1622" y="1638"/>
                  <a:pt x="1621" y="1634"/>
                  <a:pt x="1623" y="1630"/>
                </a:cubicBezTo>
                <a:lnTo>
                  <a:pt x="1675" y="1531"/>
                </a:lnTo>
                <a:cubicBezTo>
                  <a:pt x="1677" y="1527"/>
                  <a:pt x="1682" y="1525"/>
                  <a:pt x="1686" y="1527"/>
                </a:cubicBezTo>
                <a:cubicBezTo>
                  <a:pt x="1690" y="1530"/>
                  <a:pt x="1692" y="1534"/>
                  <a:pt x="1690" y="1538"/>
                </a:cubicBezTo>
                <a:close/>
                <a:moveTo>
                  <a:pt x="1599" y="1708"/>
                </a:moveTo>
                <a:lnTo>
                  <a:pt x="1547" y="1807"/>
                </a:lnTo>
                <a:cubicBezTo>
                  <a:pt x="1545" y="1811"/>
                  <a:pt x="1540" y="1812"/>
                  <a:pt x="1536" y="1810"/>
                </a:cubicBezTo>
                <a:cubicBezTo>
                  <a:pt x="1532" y="1808"/>
                  <a:pt x="1531" y="1803"/>
                  <a:pt x="1533" y="1799"/>
                </a:cubicBezTo>
                <a:lnTo>
                  <a:pt x="1585" y="1700"/>
                </a:lnTo>
                <a:cubicBezTo>
                  <a:pt x="1587" y="1696"/>
                  <a:pt x="1592" y="1695"/>
                  <a:pt x="1596" y="1697"/>
                </a:cubicBezTo>
                <a:cubicBezTo>
                  <a:pt x="1600" y="1699"/>
                  <a:pt x="1601" y="1704"/>
                  <a:pt x="1599" y="1708"/>
                </a:cubicBezTo>
                <a:close/>
                <a:moveTo>
                  <a:pt x="1509" y="1877"/>
                </a:moveTo>
                <a:lnTo>
                  <a:pt x="1457" y="1976"/>
                </a:lnTo>
                <a:cubicBezTo>
                  <a:pt x="1454" y="1980"/>
                  <a:pt x="1450" y="1981"/>
                  <a:pt x="1446" y="1979"/>
                </a:cubicBezTo>
                <a:cubicBezTo>
                  <a:pt x="1442" y="1977"/>
                  <a:pt x="1440" y="1973"/>
                  <a:pt x="1442" y="1969"/>
                </a:cubicBezTo>
                <a:lnTo>
                  <a:pt x="1495" y="1870"/>
                </a:lnTo>
                <a:cubicBezTo>
                  <a:pt x="1497" y="1866"/>
                  <a:pt x="1502" y="1864"/>
                  <a:pt x="1506" y="1866"/>
                </a:cubicBezTo>
                <a:cubicBezTo>
                  <a:pt x="1510" y="1869"/>
                  <a:pt x="1511" y="1873"/>
                  <a:pt x="1509" y="1877"/>
                </a:cubicBezTo>
                <a:close/>
                <a:moveTo>
                  <a:pt x="1419" y="2047"/>
                </a:moveTo>
                <a:lnTo>
                  <a:pt x="1366" y="2146"/>
                </a:lnTo>
                <a:cubicBezTo>
                  <a:pt x="1364" y="2150"/>
                  <a:pt x="1359" y="2151"/>
                  <a:pt x="1356" y="2149"/>
                </a:cubicBezTo>
                <a:cubicBezTo>
                  <a:pt x="1352" y="2147"/>
                  <a:pt x="1350" y="2142"/>
                  <a:pt x="1352" y="2138"/>
                </a:cubicBezTo>
                <a:lnTo>
                  <a:pt x="1405" y="2039"/>
                </a:lnTo>
                <a:cubicBezTo>
                  <a:pt x="1407" y="2035"/>
                  <a:pt x="1412" y="2034"/>
                  <a:pt x="1416" y="2036"/>
                </a:cubicBezTo>
                <a:cubicBezTo>
                  <a:pt x="1420" y="2038"/>
                  <a:pt x="1421" y="2043"/>
                  <a:pt x="1419" y="2047"/>
                </a:cubicBezTo>
                <a:close/>
                <a:moveTo>
                  <a:pt x="1329" y="2216"/>
                </a:moveTo>
                <a:lnTo>
                  <a:pt x="1276" y="2315"/>
                </a:lnTo>
                <a:cubicBezTo>
                  <a:pt x="1274" y="2319"/>
                  <a:pt x="1269" y="2320"/>
                  <a:pt x="1265" y="2318"/>
                </a:cubicBezTo>
                <a:cubicBezTo>
                  <a:pt x="1261" y="2316"/>
                  <a:pt x="1260" y="2311"/>
                  <a:pt x="1262" y="2308"/>
                </a:cubicBezTo>
                <a:lnTo>
                  <a:pt x="1315" y="2209"/>
                </a:lnTo>
                <a:cubicBezTo>
                  <a:pt x="1317" y="2205"/>
                  <a:pt x="1322" y="2203"/>
                  <a:pt x="1325" y="2205"/>
                </a:cubicBezTo>
                <a:cubicBezTo>
                  <a:pt x="1329" y="2207"/>
                  <a:pt x="1331" y="2212"/>
                  <a:pt x="1329" y="2216"/>
                </a:cubicBezTo>
                <a:close/>
                <a:moveTo>
                  <a:pt x="1239" y="2386"/>
                </a:moveTo>
                <a:lnTo>
                  <a:pt x="1186" y="2485"/>
                </a:lnTo>
                <a:cubicBezTo>
                  <a:pt x="1184" y="2489"/>
                  <a:pt x="1179" y="2490"/>
                  <a:pt x="1175" y="2488"/>
                </a:cubicBezTo>
                <a:cubicBezTo>
                  <a:pt x="1171" y="2486"/>
                  <a:pt x="1170" y="2481"/>
                  <a:pt x="1172" y="2477"/>
                </a:cubicBezTo>
                <a:lnTo>
                  <a:pt x="1224" y="2378"/>
                </a:lnTo>
                <a:cubicBezTo>
                  <a:pt x="1227" y="2374"/>
                  <a:pt x="1231" y="2373"/>
                  <a:pt x="1235" y="2375"/>
                </a:cubicBezTo>
                <a:cubicBezTo>
                  <a:pt x="1239" y="2377"/>
                  <a:pt x="1241" y="2382"/>
                  <a:pt x="1239" y="2386"/>
                </a:cubicBezTo>
                <a:close/>
                <a:moveTo>
                  <a:pt x="1148" y="2555"/>
                </a:moveTo>
                <a:lnTo>
                  <a:pt x="1096" y="2654"/>
                </a:lnTo>
                <a:cubicBezTo>
                  <a:pt x="1094" y="2658"/>
                  <a:pt x="1089" y="2659"/>
                  <a:pt x="1085" y="2657"/>
                </a:cubicBezTo>
                <a:cubicBezTo>
                  <a:pt x="1081" y="2655"/>
                  <a:pt x="1080" y="2650"/>
                  <a:pt x="1082" y="2647"/>
                </a:cubicBezTo>
                <a:lnTo>
                  <a:pt x="1134" y="2548"/>
                </a:lnTo>
                <a:cubicBezTo>
                  <a:pt x="1136" y="2544"/>
                  <a:pt x="1141" y="2542"/>
                  <a:pt x="1145" y="2544"/>
                </a:cubicBezTo>
                <a:cubicBezTo>
                  <a:pt x="1149" y="2546"/>
                  <a:pt x="1150" y="2551"/>
                  <a:pt x="1148" y="2555"/>
                </a:cubicBezTo>
                <a:close/>
                <a:moveTo>
                  <a:pt x="1058" y="2725"/>
                </a:moveTo>
                <a:lnTo>
                  <a:pt x="1006" y="2824"/>
                </a:lnTo>
                <a:cubicBezTo>
                  <a:pt x="1003" y="2828"/>
                  <a:pt x="999" y="2829"/>
                  <a:pt x="995" y="2827"/>
                </a:cubicBezTo>
                <a:cubicBezTo>
                  <a:pt x="991" y="2825"/>
                  <a:pt x="989" y="2820"/>
                  <a:pt x="991" y="2816"/>
                </a:cubicBezTo>
                <a:lnTo>
                  <a:pt x="1044" y="2717"/>
                </a:lnTo>
                <a:cubicBezTo>
                  <a:pt x="1046" y="2713"/>
                  <a:pt x="1051" y="2712"/>
                  <a:pt x="1055" y="2714"/>
                </a:cubicBezTo>
                <a:cubicBezTo>
                  <a:pt x="1059" y="2716"/>
                  <a:pt x="1060" y="2721"/>
                  <a:pt x="1058" y="2725"/>
                </a:cubicBezTo>
                <a:close/>
                <a:moveTo>
                  <a:pt x="968" y="2894"/>
                </a:moveTo>
                <a:lnTo>
                  <a:pt x="915" y="2993"/>
                </a:lnTo>
                <a:cubicBezTo>
                  <a:pt x="913" y="2997"/>
                  <a:pt x="908" y="2998"/>
                  <a:pt x="905" y="2996"/>
                </a:cubicBezTo>
                <a:cubicBezTo>
                  <a:pt x="901" y="2994"/>
                  <a:pt x="899" y="2989"/>
                  <a:pt x="901" y="2986"/>
                </a:cubicBezTo>
                <a:lnTo>
                  <a:pt x="954" y="2887"/>
                </a:lnTo>
                <a:cubicBezTo>
                  <a:pt x="956" y="2883"/>
                  <a:pt x="961" y="2881"/>
                  <a:pt x="965" y="2883"/>
                </a:cubicBezTo>
                <a:cubicBezTo>
                  <a:pt x="969" y="2885"/>
                  <a:pt x="970" y="2890"/>
                  <a:pt x="968" y="2894"/>
                </a:cubicBezTo>
                <a:close/>
                <a:moveTo>
                  <a:pt x="878" y="3064"/>
                </a:moveTo>
                <a:lnTo>
                  <a:pt x="825" y="3163"/>
                </a:lnTo>
                <a:cubicBezTo>
                  <a:pt x="823" y="3166"/>
                  <a:pt x="818" y="3168"/>
                  <a:pt x="814" y="3166"/>
                </a:cubicBezTo>
                <a:cubicBezTo>
                  <a:pt x="810" y="3164"/>
                  <a:pt x="809" y="3159"/>
                  <a:pt x="811" y="3155"/>
                </a:cubicBezTo>
                <a:lnTo>
                  <a:pt x="864" y="3056"/>
                </a:lnTo>
                <a:cubicBezTo>
                  <a:pt x="866" y="3052"/>
                  <a:pt x="871" y="3051"/>
                  <a:pt x="874" y="3053"/>
                </a:cubicBezTo>
                <a:cubicBezTo>
                  <a:pt x="878" y="3055"/>
                  <a:pt x="880" y="3060"/>
                  <a:pt x="878" y="3064"/>
                </a:cubicBezTo>
                <a:close/>
                <a:moveTo>
                  <a:pt x="788" y="3233"/>
                </a:moveTo>
                <a:lnTo>
                  <a:pt x="735" y="3332"/>
                </a:lnTo>
                <a:cubicBezTo>
                  <a:pt x="733" y="3336"/>
                  <a:pt x="728" y="3337"/>
                  <a:pt x="724" y="3335"/>
                </a:cubicBezTo>
                <a:cubicBezTo>
                  <a:pt x="720" y="3333"/>
                  <a:pt x="719" y="3328"/>
                  <a:pt x="721" y="3325"/>
                </a:cubicBezTo>
                <a:lnTo>
                  <a:pt x="773" y="3226"/>
                </a:lnTo>
                <a:cubicBezTo>
                  <a:pt x="776" y="3222"/>
                  <a:pt x="780" y="3220"/>
                  <a:pt x="784" y="3222"/>
                </a:cubicBezTo>
                <a:cubicBezTo>
                  <a:pt x="788" y="3224"/>
                  <a:pt x="790" y="3229"/>
                  <a:pt x="788" y="3233"/>
                </a:cubicBezTo>
                <a:close/>
                <a:moveTo>
                  <a:pt x="697" y="3403"/>
                </a:moveTo>
                <a:lnTo>
                  <a:pt x="645" y="3502"/>
                </a:lnTo>
                <a:cubicBezTo>
                  <a:pt x="643" y="3505"/>
                  <a:pt x="638" y="3507"/>
                  <a:pt x="634" y="3505"/>
                </a:cubicBezTo>
                <a:cubicBezTo>
                  <a:pt x="630" y="3503"/>
                  <a:pt x="629" y="3498"/>
                  <a:pt x="631" y="3494"/>
                </a:cubicBezTo>
                <a:lnTo>
                  <a:pt x="683" y="3395"/>
                </a:lnTo>
                <a:cubicBezTo>
                  <a:pt x="685" y="3391"/>
                  <a:pt x="690" y="3390"/>
                  <a:pt x="694" y="3392"/>
                </a:cubicBezTo>
                <a:cubicBezTo>
                  <a:pt x="698" y="3394"/>
                  <a:pt x="699" y="3399"/>
                  <a:pt x="697" y="3403"/>
                </a:cubicBezTo>
                <a:close/>
                <a:moveTo>
                  <a:pt x="607" y="3572"/>
                </a:moveTo>
                <a:lnTo>
                  <a:pt x="555" y="3671"/>
                </a:lnTo>
                <a:cubicBezTo>
                  <a:pt x="553" y="3675"/>
                  <a:pt x="548" y="3676"/>
                  <a:pt x="544" y="3674"/>
                </a:cubicBezTo>
                <a:cubicBezTo>
                  <a:pt x="540" y="3672"/>
                  <a:pt x="538" y="3667"/>
                  <a:pt x="540" y="3664"/>
                </a:cubicBezTo>
                <a:lnTo>
                  <a:pt x="593" y="3565"/>
                </a:lnTo>
                <a:cubicBezTo>
                  <a:pt x="595" y="3561"/>
                  <a:pt x="600" y="3559"/>
                  <a:pt x="604" y="3561"/>
                </a:cubicBezTo>
                <a:cubicBezTo>
                  <a:pt x="608" y="3563"/>
                  <a:pt x="609" y="3568"/>
                  <a:pt x="607" y="3572"/>
                </a:cubicBezTo>
                <a:close/>
                <a:moveTo>
                  <a:pt x="517" y="3742"/>
                </a:moveTo>
                <a:lnTo>
                  <a:pt x="464" y="3841"/>
                </a:lnTo>
                <a:cubicBezTo>
                  <a:pt x="462" y="3844"/>
                  <a:pt x="457" y="3846"/>
                  <a:pt x="454" y="3844"/>
                </a:cubicBezTo>
                <a:cubicBezTo>
                  <a:pt x="450" y="3842"/>
                  <a:pt x="448" y="3837"/>
                  <a:pt x="450" y="3833"/>
                </a:cubicBezTo>
                <a:lnTo>
                  <a:pt x="503" y="3734"/>
                </a:lnTo>
                <a:cubicBezTo>
                  <a:pt x="505" y="3730"/>
                  <a:pt x="510" y="3729"/>
                  <a:pt x="514" y="3731"/>
                </a:cubicBezTo>
                <a:cubicBezTo>
                  <a:pt x="518" y="3733"/>
                  <a:pt x="519" y="3738"/>
                  <a:pt x="517" y="3742"/>
                </a:cubicBezTo>
                <a:close/>
                <a:moveTo>
                  <a:pt x="427" y="3911"/>
                </a:moveTo>
                <a:lnTo>
                  <a:pt x="374" y="4010"/>
                </a:lnTo>
                <a:cubicBezTo>
                  <a:pt x="372" y="4014"/>
                  <a:pt x="367" y="4015"/>
                  <a:pt x="363" y="4013"/>
                </a:cubicBezTo>
                <a:cubicBezTo>
                  <a:pt x="359" y="4011"/>
                  <a:pt x="358" y="4006"/>
                  <a:pt x="360" y="4003"/>
                </a:cubicBezTo>
                <a:lnTo>
                  <a:pt x="413" y="3904"/>
                </a:lnTo>
                <a:cubicBezTo>
                  <a:pt x="415" y="3900"/>
                  <a:pt x="420" y="3898"/>
                  <a:pt x="424" y="3900"/>
                </a:cubicBezTo>
                <a:cubicBezTo>
                  <a:pt x="427" y="3902"/>
                  <a:pt x="429" y="3907"/>
                  <a:pt x="427" y="3911"/>
                </a:cubicBezTo>
                <a:close/>
                <a:moveTo>
                  <a:pt x="337" y="4081"/>
                </a:moveTo>
                <a:lnTo>
                  <a:pt x="284" y="4180"/>
                </a:lnTo>
                <a:cubicBezTo>
                  <a:pt x="282" y="4183"/>
                  <a:pt x="277" y="4185"/>
                  <a:pt x="273" y="4183"/>
                </a:cubicBezTo>
                <a:cubicBezTo>
                  <a:pt x="269" y="4181"/>
                  <a:pt x="268" y="4176"/>
                  <a:pt x="270" y="4172"/>
                </a:cubicBezTo>
                <a:lnTo>
                  <a:pt x="323" y="4073"/>
                </a:lnTo>
                <a:cubicBezTo>
                  <a:pt x="325" y="4069"/>
                  <a:pt x="329" y="4068"/>
                  <a:pt x="333" y="4070"/>
                </a:cubicBezTo>
                <a:cubicBezTo>
                  <a:pt x="337" y="4072"/>
                  <a:pt x="339" y="4077"/>
                  <a:pt x="337" y="4081"/>
                </a:cubicBezTo>
                <a:close/>
                <a:moveTo>
                  <a:pt x="246" y="4250"/>
                </a:moveTo>
                <a:lnTo>
                  <a:pt x="194" y="4349"/>
                </a:lnTo>
                <a:cubicBezTo>
                  <a:pt x="192" y="4353"/>
                  <a:pt x="187" y="4354"/>
                  <a:pt x="183" y="4352"/>
                </a:cubicBezTo>
                <a:cubicBezTo>
                  <a:pt x="179" y="4350"/>
                  <a:pt x="178" y="4345"/>
                  <a:pt x="180" y="4342"/>
                </a:cubicBezTo>
                <a:lnTo>
                  <a:pt x="232" y="4243"/>
                </a:lnTo>
                <a:cubicBezTo>
                  <a:pt x="234" y="4239"/>
                  <a:pt x="239" y="4237"/>
                  <a:pt x="243" y="4239"/>
                </a:cubicBezTo>
                <a:cubicBezTo>
                  <a:pt x="247" y="4241"/>
                  <a:pt x="249" y="4246"/>
                  <a:pt x="246" y="4250"/>
                </a:cubicBezTo>
                <a:close/>
                <a:moveTo>
                  <a:pt x="156" y="4420"/>
                </a:moveTo>
                <a:lnTo>
                  <a:pt x="104" y="4519"/>
                </a:lnTo>
                <a:cubicBezTo>
                  <a:pt x="102" y="4522"/>
                  <a:pt x="97" y="4524"/>
                  <a:pt x="93" y="4522"/>
                </a:cubicBezTo>
                <a:cubicBezTo>
                  <a:pt x="89" y="4520"/>
                  <a:pt x="87" y="4515"/>
                  <a:pt x="90" y="4511"/>
                </a:cubicBezTo>
                <a:lnTo>
                  <a:pt x="142" y="4412"/>
                </a:lnTo>
                <a:cubicBezTo>
                  <a:pt x="144" y="4408"/>
                  <a:pt x="149" y="4407"/>
                  <a:pt x="153" y="4409"/>
                </a:cubicBezTo>
                <a:cubicBezTo>
                  <a:pt x="157" y="4411"/>
                  <a:pt x="158" y="4416"/>
                  <a:pt x="156" y="4420"/>
                </a:cubicBezTo>
                <a:close/>
                <a:moveTo>
                  <a:pt x="66" y="4589"/>
                </a:moveTo>
                <a:lnTo>
                  <a:pt x="16" y="4684"/>
                </a:lnTo>
                <a:cubicBezTo>
                  <a:pt x="14" y="4688"/>
                  <a:pt x="9" y="4689"/>
                  <a:pt x="5" y="4687"/>
                </a:cubicBezTo>
                <a:cubicBezTo>
                  <a:pt x="1" y="4685"/>
                  <a:pt x="0" y="4680"/>
                  <a:pt x="2" y="4676"/>
                </a:cubicBezTo>
                <a:lnTo>
                  <a:pt x="52" y="4582"/>
                </a:lnTo>
                <a:cubicBezTo>
                  <a:pt x="54" y="4578"/>
                  <a:pt x="59" y="4576"/>
                  <a:pt x="63" y="4578"/>
                </a:cubicBezTo>
                <a:cubicBezTo>
                  <a:pt x="67" y="4580"/>
                  <a:pt x="68" y="4585"/>
                  <a:pt x="66" y="4589"/>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181" name="Freeform 5"/>
          <p:cNvSpPr>
            <a:spLocks noEditPoints="1"/>
          </p:cNvSpPr>
          <p:nvPr/>
        </p:nvSpPr>
        <p:spPr bwMode="auto">
          <a:xfrm>
            <a:off x="6043613" y="2008188"/>
            <a:ext cx="374650" cy="2914650"/>
          </a:xfrm>
          <a:custGeom>
            <a:avLst/>
            <a:gdLst/>
            <a:ahLst/>
            <a:cxnLst>
              <a:cxn ang="0">
                <a:pos x="653" y="127"/>
              </a:cxn>
              <a:cxn ang="0">
                <a:pos x="676" y="1"/>
              </a:cxn>
              <a:cxn ang="0">
                <a:pos x="628" y="310"/>
              </a:cxn>
              <a:cxn ang="0">
                <a:pos x="632" y="197"/>
              </a:cxn>
              <a:cxn ang="0">
                <a:pos x="614" y="388"/>
              </a:cxn>
              <a:cxn ang="0">
                <a:pos x="579" y="496"/>
              </a:cxn>
              <a:cxn ang="0">
                <a:pos x="614" y="388"/>
              </a:cxn>
              <a:cxn ang="0">
                <a:pos x="551" y="694"/>
              </a:cxn>
              <a:cxn ang="0">
                <a:pos x="574" y="568"/>
              </a:cxn>
              <a:cxn ang="0">
                <a:pos x="526" y="877"/>
              </a:cxn>
              <a:cxn ang="0">
                <a:pos x="530" y="763"/>
              </a:cxn>
              <a:cxn ang="0">
                <a:pos x="512" y="955"/>
              </a:cxn>
              <a:cxn ang="0">
                <a:pos x="476" y="1063"/>
              </a:cxn>
              <a:cxn ang="0">
                <a:pos x="512" y="955"/>
              </a:cxn>
              <a:cxn ang="0">
                <a:pos x="449" y="1261"/>
              </a:cxn>
              <a:cxn ang="0">
                <a:pos x="472" y="1135"/>
              </a:cxn>
              <a:cxn ang="0">
                <a:pos x="424" y="1443"/>
              </a:cxn>
              <a:cxn ang="0">
                <a:pos x="428" y="1330"/>
              </a:cxn>
              <a:cxn ang="0">
                <a:pos x="410" y="1522"/>
              </a:cxn>
              <a:cxn ang="0">
                <a:pos x="374" y="1630"/>
              </a:cxn>
              <a:cxn ang="0">
                <a:pos x="410" y="1522"/>
              </a:cxn>
              <a:cxn ang="0">
                <a:pos x="347" y="1828"/>
              </a:cxn>
              <a:cxn ang="0">
                <a:pos x="370" y="1702"/>
              </a:cxn>
              <a:cxn ang="0">
                <a:pos x="322" y="2010"/>
              </a:cxn>
              <a:cxn ang="0">
                <a:pos x="326" y="1897"/>
              </a:cxn>
              <a:cxn ang="0">
                <a:pos x="308" y="2089"/>
              </a:cxn>
              <a:cxn ang="0">
                <a:pos x="272" y="2196"/>
              </a:cxn>
              <a:cxn ang="0">
                <a:pos x="308" y="2089"/>
              </a:cxn>
              <a:cxn ang="0">
                <a:pos x="245" y="2395"/>
              </a:cxn>
              <a:cxn ang="0">
                <a:pos x="268" y="2269"/>
              </a:cxn>
              <a:cxn ang="0">
                <a:pos x="220" y="2577"/>
              </a:cxn>
              <a:cxn ang="0">
                <a:pos x="224" y="2464"/>
              </a:cxn>
              <a:cxn ang="0">
                <a:pos x="206" y="2656"/>
              </a:cxn>
              <a:cxn ang="0">
                <a:pos x="170" y="2763"/>
              </a:cxn>
              <a:cxn ang="0">
                <a:pos x="206" y="2656"/>
              </a:cxn>
              <a:cxn ang="0">
                <a:pos x="143" y="2962"/>
              </a:cxn>
              <a:cxn ang="0">
                <a:pos x="166" y="2836"/>
              </a:cxn>
              <a:cxn ang="0">
                <a:pos x="118" y="3144"/>
              </a:cxn>
              <a:cxn ang="0">
                <a:pos x="122" y="3031"/>
              </a:cxn>
              <a:cxn ang="0">
                <a:pos x="104" y="3223"/>
              </a:cxn>
              <a:cxn ang="0">
                <a:pos x="68" y="3330"/>
              </a:cxn>
              <a:cxn ang="0">
                <a:pos x="104" y="3223"/>
              </a:cxn>
              <a:cxn ang="0">
                <a:pos x="41" y="3529"/>
              </a:cxn>
              <a:cxn ang="0">
                <a:pos x="64" y="3403"/>
              </a:cxn>
              <a:cxn ang="0">
                <a:pos x="16" y="3711"/>
              </a:cxn>
              <a:cxn ang="0">
                <a:pos x="20" y="3598"/>
              </a:cxn>
            </a:cxnLst>
            <a:rect l="0" t="0" r="r" b="b"/>
            <a:pathLst>
              <a:path w="683" h="3718">
                <a:moveTo>
                  <a:pt x="682" y="10"/>
                </a:moveTo>
                <a:lnTo>
                  <a:pt x="662" y="121"/>
                </a:lnTo>
                <a:cubicBezTo>
                  <a:pt x="661" y="125"/>
                  <a:pt x="657" y="128"/>
                  <a:pt x="653" y="127"/>
                </a:cubicBezTo>
                <a:cubicBezTo>
                  <a:pt x="649" y="126"/>
                  <a:pt x="646" y="122"/>
                  <a:pt x="647" y="118"/>
                </a:cubicBezTo>
                <a:lnTo>
                  <a:pt x="666" y="8"/>
                </a:lnTo>
                <a:cubicBezTo>
                  <a:pt x="667" y="3"/>
                  <a:pt x="671" y="0"/>
                  <a:pt x="676" y="1"/>
                </a:cubicBezTo>
                <a:cubicBezTo>
                  <a:pt x="680" y="2"/>
                  <a:pt x="683" y="6"/>
                  <a:pt x="682" y="10"/>
                </a:cubicBezTo>
                <a:close/>
                <a:moveTo>
                  <a:pt x="648" y="199"/>
                </a:moveTo>
                <a:lnTo>
                  <a:pt x="628" y="310"/>
                </a:lnTo>
                <a:cubicBezTo>
                  <a:pt x="627" y="314"/>
                  <a:pt x="623" y="317"/>
                  <a:pt x="619" y="316"/>
                </a:cubicBezTo>
                <a:cubicBezTo>
                  <a:pt x="615" y="315"/>
                  <a:pt x="612" y="311"/>
                  <a:pt x="613" y="307"/>
                </a:cubicBezTo>
                <a:lnTo>
                  <a:pt x="632" y="197"/>
                </a:lnTo>
                <a:cubicBezTo>
                  <a:pt x="633" y="192"/>
                  <a:pt x="637" y="189"/>
                  <a:pt x="642" y="190"/>
                </a:cubicBezTo>
                <a:cubicBezTo>
                  <a:pt x="646" y="191"/>
                  <a:pt x="649" y="195"/>
                  <a:pt x="648" y="199"/>
                </a:cubicBezTo>
                <a:close/>
                <a:moveTo>
                  <a:pt x="614" y="388"/>
                </a:moveTo>
                <a:lnTo>
                  <a:pt x="594" y="499"/>
                </a:lnTo>
                <a:cubicBezTo>
                  <a:pt x="593" y="503"/>
                  <a:pt x="589" y="506"/>
                  <a:pt x="585" y="505"/>
                </a:cubicBezTo>
                <a:cubicBezTo>
                  <a:pt x="581" y="504"/>
                  <a:pt x="578" y="500"/>
                  <a:pt x="579" y="496"/>
                </a:cubicBezTo>
                <a:lnTo>
                  <a:pt x="598" y="386"/>
                </a:lnTo>
                <a:cubicBezTo>
                  <a:pt x="599" y="381"/>
                  <a:pt x="603" y="378"/>
                  <a:pt x="608" y="379"/>
                </a:cubicBezTo>
                <a:cubicBezTo>
                  <a:pt x="612" y="380"/>
                  <a:pt x="615" y="384"/>
                  <a:pt x="614" y="388"/>
                </a:cubicBezTo>
                <a:close/>
                <a:moveTo>
                  <a:pt x="580" y="577"/>
                </a:moveTo>
                <a:lnTo>
                  <a:pt x="560" y="688"/>
                </a:lnTo>
                <a:cubicBezTo>
                  <a:pt x="559" y="692"/>
                  <a:pt x="555" y="695"/>
                  <a:pt x="551" y="694"/>
                </a:cubicBezTo>
                <a:cubicBezTo>
                  <a:pt x="547" y="693"/>
                  <a:pt x="544" y="689"/>
                  <a:pt x="545" y="685"/>
                </a:cubicBezTo>
                <a:lnTo>
                  <a:pt x="564" y="575"/>
                </a:lnTo>
                <a:cubicBezTo>
                  <a:pt x="565" y="570"/>
                  <a:pt x="569" y="567"/>
                  <a:pt x="574" y="568"/>
                </a:cubicBezTo>
                <a:cubicBezTo>
                  <a:pt x="578" y="569"/>
                  <a:pt x="581" y="573"/>
                  <a:pt x="580" y="577"/>
                </a:cubicBezTo>
                <a:close/>
                <a:moveTo>
                  <a:pt x="546" y="766"/>
                </a:moveTo>
                <a:lnTo>
                  <a:pt x="526" y="877"/>
                </a:lnTo>
                <a:cubicBezTo>
                  <a:pt x="525" y="881"/>
                  <a:pt x="521" y="884"/>
                  <a:pt x="517" y="883"/>
                </a:cubicBezTo>
                <a:cubicBezTo>
                  <a:pt x="513" y="882"/>
                  <a:pt x="510" y="878"/>
                  <a:pt x="511" y="874"/>
                </a:cubicBezTo>
                <a:lnTo>
                  <a:pt x="530" y="763"/>
                </a:lnTo>
                <a:cubicBezTo>
                  <a:pt x="531" y="759"/>
                  <a:pt x="535" y="756"/>
                  <a:pt x="540" y="757"/>
                </a:cubicBezTo>
                <a:cubicBezTo>
                  <a:pt x="544" y="758"/>
                  <a:pt x="547" y="762"/>
                  <a:pt x="546" y="766"/>
                </a:cubicBezTo>
                <a:close/>
                <a:moveTo>
                  <a:pt x="512" y="955"/>
                </a:moveTo>
                <a:lnTo>
                  <a:pt x="492" y="1065"/>
                </a:lnTo>
                <a:cubicBezTo>
                  <a:pt x="491" y="1070"/>
                  <a:pt x="487" y="1073"/>
                  <a:pt x="483" y="1072"/>
                </a:cubicBezTo>
                <a:cubicBezTo>
                  <a:pt x="479" y="1071"/>
                  <a:pt x="476" y="1067"/>
                  <a:pt x="476" y="1063"/>
                </a:cubicBezTo>
                <a:lnTo>
                  <a:pt x="496" y="952"/>
                </a:lnTo>
                <a:cubicBezTo>
                  <a:pt x="497" y="948"/>
                  <a:pt x="501" y="945"/>
                  <a:pt x="506" y="946"/>
                </a:cubicBezTo>
                <a:cubicBezTo>
                  <a:pt x="510" y="947"/>
                  <a:pt x="513" y="951"/>
                  <a:pt x="512" y="955"/>
                </a:cubicBezTo>
                <a:close/>
                <a:moveTo>
                  <a:pt x="478" y="1144"/>
                </a:moveTo>
                <a:lnTo>
                  <a:pt x="458" y="1254"/>
                </a:lnTo>
                <a:cubicBezTo>
                  <a:pt x="457" y="1259"/>
                  <a:pt x="453" y="1262"/>
                  <a:pt x="449" y="1261"/>
                </a:cubicBezTo>
                <a:cubicBezTo>
                  <a:pt x="445" y="1260"/>
                  <a:pt x="442" y="1256"/>
                  <a:pt x="442" y="1252"/>
                </a:cubicBezTo>
                <a:lnTo>
                  <a:pt x="462" y="1141"/>
                </a:lnTo>
                <a:cubicBezTo>
                  <a:pt x="463" y="1137"/>
                  <a:pt x="467" y="1134"/>
                  <a:pt x="472" y="1135"/>
                </a:cubicBezTo>
                <a:cubicBezTo>
                  <a:pt x="476" y="1136"/>
                  <a:pt x="479" y="1140"/>
                  <a:pt x="478" y="1144"/>
                </a:cubicBezTo>
                <a:close/>
                <a:moveTo>
                  <a:pt x="444" y="1333"/>
                </a:moveTo>
                <a:lnTo>
                  <a:pt x="424" y="1443"/>
                </a:lnTo>
                <a:cubicBezTo>
                  <a:pt x="423" y="1448"/>
                  <a:pt x="419" y="1451"/>
                  <a:pt x="415" y="1450"/>
                </a:cubicBezTo>
                <a:cubicBezTo>
                  <a:pt x="411" y="1449"/>
                  <a:pt x="408" y="1445"/>
                  <a:pt x="408" y="1441"/>
                </a:cubicBezTo>
                <a:lnTo>
                  <a:pt x="428" y="1330"/>
                </a:lnTo>
                <a:cubicBezTo>
                  <a:pt x="429" y="1326"/>
                  <a:pt x="433" y="1323"/>
                  <a:pt x="438" y="1324"/>
                </a:cubicBezTo>
                <a:cubicBezTo>
                  <a:pt x="442" y="1325"/>
                  <a:pt x="445" y="1329"/>
                  <a:pt x="444" y="1333"/>
                </a:cubicBezTo>
                <a:close/>
                <a:moveTo>
                  <a:pt x="410" y="1522"/>
                </a:moveTo>
                <a:lnTo>
                  <a:pt x="390" y="1632"/>
                </a:lnTo>
                <a:cubicBezTo>
                  <a:pt x="389" y="1637"/>
                  <a:pt x="385" y="1640"/>
                  <a:pt x="381" y="1639"/>
                </a:cubicBezTo>
                <a:cubicBezTo>
                  <a:pt x="377" y="1638"/>
                  <a:pt x="374" y="1634"/>
                  <a:pt x="374" y="1630"/>
                </a:cubicBezTo>
                <a:lnTo>
                  <a:pt x="394" y="1519"/>
                </a:lnTo>
                <a:cubicBezTo>
                  <a:pt x="395" y="1515"/>
                  <a:pt x="399" y="1512"/>
                  <a:pt x="404" y="1513"/>
                </a:cubicBezTo>
                <a:cubicBezTo>
                  <a:pt x="408" y="1514"/>
                  <a:pt x="411" y="1518"/>
                  <a:pt x="410" y="1522"/>
                </a:cubicBezTo>
                <a:close/>
                <a:moveTo>
                  <a:pt x="376" y="1711"/>
                </a:moveTo>
                <a:lnTo>
                  <a:pt x="356" y="1821"/>
                </a:lnTo>
                <a:cubicBezTo>
                  <a:pt x="355" y="1826"/>
                  <a:pt x="351" y="1829"/>
                  <a:pt x="347" y="1828"/>
                </a:cubicBezTo>
                <a:cubicBezTo>
                  <a:pt x="343" y="1827"/>
                  <a:pt x="340" y="1823"/>
                  <a:pt x="340" y="1819"/>
                </a:cubicBezTo>
                <a:lnTo>
                  <a:pt x="360" y="1708"/>
                </a:lnTo>
                <a:cubicBezTo>
                  <a:pt x="361" y="1704"/>
                  <a:pt x="365" y="1701"/>
                  <a:pt x="370" y="1702"/>
                </a:cubicBezTo>
                <a:cubicBezTo>
                  <a:pt x="374" y="1703"/>
                  <a:pt x="377" y="1707"/>
                  <a:pt x="376" y="1711"/>
                </a:cubicBezTo>
                <a:close/>
                <a:moveTo>
                  <a:pt x="342" y="1900"/>
                </a:moveTo>
                <a:lnTo>
                  <a:pt x="322" y="2010"/>
                </a:lnTo>
                <a:cubicBezTo>
                  <a:pt x="321" y="2015"/>
                  <a:pt x="317" y="2018"/>
                  <a:pt x="313" y="2017"/>
                </a:cubicBezTo>
                <a:cubicBezTo>
                  <a:pt x="309" y="2016"/>
                  <a:pt x="306" y="2012"/>
                  <a:pt x="306" y="2007"/>
                </a:cubicBezTo>
                <a:lnTo>
                  <a:pt x="326" y="1897"/>
                </a:lnTo>
                <a:cubicBezTo>
                  <a:pt x="327" y="1893"/>
                  <a:pt x="331" y="1890"/>
                  <a:pt x="336" y="1891"/>
                </a:cubicBezTo>
                <a:cubicBezTo>
                  <a:pt x="340" y="1892"/>
                  <a:pt x="343" y="1896"/>
                  <a:pt x="342" y="1900"/>
                </a:cubicBezTo>
                <a:close/>
                <a:moveTo>
                  <a:pt x="308" y="2089"/>
                </a:moveTo>
                <a:lnTo>
                  <a:pt x="288" y="2199"/>
                </a:lnTo>
                <a:cubicBezTo>
                  <a:pt x="287" y="2204"/>
                  <a:pt x="283" y="2207"/>
                  <a:pt x="279" y="2206"/>
                </a:cubicBezTo>
                <a:cubicBezTo>
                  <a:pt x="275" y="2205"/>
                  <a:pt x="272" y="2201"/>
                  <a:pt x="272" y="2196"/>
                </a:cubicBezTo>
                <a:lnTo>
                  <a:pt x="292" y="2086"/>
                </a:lnTo>
                <a:cubicBezTo>
                  <a:pt x="293" y="2082"/>
                  <a:pt x="297" y="2079"/>
                  <a:pt x="302" y="2080"/>
                </a:cubicBezTo>
                <a:cubicBezTo>
                  <a:pt x="306" y="2081"/>
                  <a:pt x="309" y="2085"/>
                  <a:pt x="308" y="2089"/>
                </a:cubicBezTo>
                <a:close/>
                <a:moveTo>
                  <a:pt x="274" y="2278"/>
                </a:moveTo>
                <a:lnTo>
                  <a:pt x="254" y="2388"/>
                </a:lnTo>
                <a:cubicBezTo>
                  <a:pt x="253" y="2393"/>
                  <a:pt x="249" y="2395"/>
                  <a:pt x="245" y="2395"/>
                </a:cubicBezTo>
                <a:cubicBezTo>
                  <a:pt x="241" y="2394"/>
                  <a:pt x="238" y="2390"/>
                  <a:pt x="238" y="2385"/>
                </a:cubicBezTo>
                <a:lnTo>
                  <a:pt x="258" y="2275"/>
                </a:lnTo>
                <a:cubicBezTo>
                  <a:pt x="259" y="2271"/>
                  <a:pt x="263" y="2268"/>
                  <a:pt x="268" y="2269"/>
                </a:cubicBezTo>
                <a:cubicBezTo>
                  <a:pt x="272" y="2270"/>
                  <a:pt x="275" y="2274"/>
                  <a:pt x="274" y="2278"/>
                </a:cubicBezTo>
                <a:close/>
                <a:moveTo>
                  <a:pt x="240" y="2467"/>
                </a:moveTo>
                <a:lnTo>
                  <a:pt x="220" y="2577"/>
                </a:lnTo>
                <a:cubicBezTo>
                  <a:pt x="219" y="2582"/>
                  <a:pt x="215" y="2584"/>
                  <a:pt x="211" y="2584"/>
                </a:cubicBezTo>
                <a:cubicBezTo>
                  <a:pt x="207" y="2583"/>
                  <a:pt x="204" y="2579"/>
                  <a:pt x="204" y="2574"/>
                </a:cubicBezTo>
                <a:lnTo>
                  <a:pt x="224" y="2464"/>
                </a:lnTo>
                <a:cubicBezTo>
                  <a:pt x="225" y="2460"/>
                  <a:pt x="229" y="2457"/>
                  <a:pt x="234" y="2458"/>
                </a:cubicBezTo>
                <a:cubicBezTo>
                  <a:pt x="238" y="2458"/>
                  <a:pt x="241" y="2463"/>
                  <a:pt x="240" y="2467"/>
                </a:cubicBezTo>
                <a:close/>
                <a:moveTo>
                  <a:pt x="206" y="2656"/>
                </a:moveTo>
                <a:lnTo>
                  <a:pt x="186" y="2766"/>
                </a:lnTo>
                <a:cubicBezTo>
                  <a:pt x="185" y="2771"/>
                  <a:pt x="181" y="2773"/>
                  <a:pt x="177" y="2773"/>
                </a:cubicBezTo>
                <a:cubicBezTo>
                  <a:pt x="173" y="2772"/>
                  <a:pt x="170" y="2768"/>
                  <a:pt x="170" y="2763"/>
                </a:cubicBezTo>
                <a:lnTo>
                  <a:pt x="190" y="2653"/>
                </a:lnTo>
                <a:cubicBezTo>
                  <a:pt x="191" y="2649"/>
                  <a:pt x="195" y="2646"/>
                  <a:pt x="200" y="2647"/>
                </a:cubicBezTo>
                <a:cubicBezTo>
                  <a:pt x="204" y="2647"/>
                  <a:pt x="207" y="2652"/>
                  <a:pt x="206" y="2656"/>
                </a:cubicBezTo>
                <a:close/>
                <a:moveTo>
                  <a:pt x="172" y="2845"/>
                </a:moveTo>
                <a:lnTo>
                  <a:pt x="152" y="2955"/>
                </a:lnTo>
                <a:cubicBezTo>
                  <a:pt x="151" y="2959"/>
                  <a:pt x="147" y="2962"/>
                  <a:pt x="143" y="2962"/>
                </a:cubicBezTo>
                <a:cubicBezTo>
                  <a:pt x="139" y="2961"/>
                  <a:pt x="136" y="2957"/>
                  <a:pt x="136" y="2952"/>
                </a:cubicBezTo>
                <a:lnTo>
                  <a:pt x="156" y="2842"/>
                </a:lnTo>
                <a:cubicBezTo>
                  <a:pt x="157" y="2838"/>
                  <a:pt x="161" y="2835"/>
                  <a:pt x="166" y="2836"/>
                </a:cubicBezTo>
                <a:cubicBezTo>
                  <a:pt x="170" y="2836"/>
                  <a:pt x="173" y="2841"/>
                  <a:pt x="172" y="2845"/>
                </a:cubicBezTo>
                <a:close/>
                <a:moveTo>
                  <a:pt x="138" y="3034"/>
                </a:moveTo>
                <a:lnTo>
                  <a:pt x="118" y="3144"/>
                </a:lnTo>
                <a:cubicBezTo>
                  <a:pt x="117" y="3148"/>
                  <a:pt x="113" y="3151"/>
                  <a:pt x="109" y="3151"/>
                </a:cubicBezTo>
                <a:cubicBezTo>
                  <a:pt x="105" y="3150"/>
                  <a:pt x="102" y="3146"/>
                  <a:pt x="102" y="3141"/>
                </a:cubicBezTo>
                <a:lnTo>
                  <a:pt x="122" y="3031"/>
                </a:lnTo>
                <a:cubicBezTo>
                  <a:pt x="123" y="3027"/>
                  <a:pt x="127" y="3024"/>
                  <a:pt x="132" y="3025"/>
                </a:cubicBezTo>
                <a:cubicBezTo>
                  <a:pt x="136" y="3025"/>
                  <a:pt x="139" y="3030"/>
                  <a:pt x="138" y="3034"/>
                </a:cubicBezTo>
                <a:close/>
                <a:moveTo>
                  <a:pt x="104" y="3223"/>
                </a:moveTo>
                <a:lnTo>
                  <a:pt x="84" y="3333"/>
                </a:lnTo>
                <a:cubicBezTo>
                  <a:pt x="83" y="3337"/>
                  <a:pt x="79" y="3340"/>
                  <a:pt x="75" y="3340"/>
                </a:cubicBezTo>
                <a:cubicBezTo>
                  <a:pt x="71" y="3339"/>
                  <a:pt x="68" y="3335"/>
                  <a:pt x="68" y="3330"/>
                </a:cubicBezTo>
                <a:lnTo>
                  <a:pt x="88" y="3220"/>
                </a:lnTo>
                <a:cubicBezTo>
                  <a:pt x="89" y="3216"/>
                  <a:pt x="93" y="3213"/>
                  <a:pt x="98" y="3214"/>
                </a:cubicBezTo>
                <a:cubicBezTo>
                  <a:pt x="102" y="3214"/>
                  <a:pt x="105" y="3219"/>
                  <a:pt x="104" y="3223"/>
                </a:cubicBezTo>
                <a:close/>
                <a:moveTo>
                  <a:pt x="70" y="3412"/>
                </a:moveTo>
                <a:lnTo>
                  <a:pt x="50" y="3522"/>
                </a:lnTo>
                <a:cubicBezTo>
                  <a:pt x="49" y="3526"/>
                  <a:pt x="45" y="3529"/>
                  <a:pt x="41" y="3529"/>
                </a:cubicBezTo>
                <a:cubicBezTo>
                  <a:pt x="37" y="3528"/>
                  <a:pt x="34" y="3524"/>
                  <a:pt x="34" y="3519"/>
                </a:cubicBezTo>
                <a:lnTo>
                  <a:pt x="54" y="3409"/>
                </a:lnTo>
                <a:cubicBezTo>
                  <a:pt x="55" y="3405"/>
                  <a:pt x="59" y="3402"/>
                  <a:pt x="64" y="3403"/>
                </a:cubicBezTo>
                <a:cubicBezTo>
                  <a:pt x="68" y="3403"/>
                  <a:pt x="71" y="3407"/>
                  <a:pt x="70" y="3412"/>
                </a:cubicBezTo>
                <a:close/>
                <a:moveTo>
                  <a:pt x="36" y="3601"/>
                </a:moveTo>
                <a:lnTo>
                  <a:pt x="16" y="3711"/>
                </a:lnTo>
                <a:cubicBezTo>
                  <a:pt x="15" y="3715"/>
                  <a:pt x="11" y="3718"/>
                  <a:pt x="7" y="3717"/>
                </a:cubicBezTo>
                <a:cubicBezTo>
                  <a:pt x="3" y="3717"/>
                  <a:pt x="0" y="3713"/>
                  <a:pt x="0" y="3708"/>
                </a:cubicBezTo>
                <a:lnTo>
                  <a:pt x="20" y="3598"/>
                </a:lnTo>
                <a:cubicBezTo>
                  <a:pt x="21" y="3594"/>
                  <a:pt x="25" y="3591"/>
                  <a:pt x="30" y="3591"/>
                </a:cubicBezTo>
                <a:cubicBezTo>
                  <a:pt x="34" y="3592"/>
                  <a:pt x="37" y="3596"/>
                  <a:pt x="36" y="3601"/>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182" name="Freeform 6"/>
          <p:cNvSpPr>
            <a:spLocks noEditPoints="1"/>
          </p:cNvSpPr>
          <p:nvPr/>
        </p:nvSpPr>
        <p:spPr bwMode="auto">
          <a:xfrm>
            <a:off x="6408738" y="2008188"/>
            <a:ext cx="1125537" cy="2967037"/>
          </a:xfrm>
          <a:custGeom>
            <a:avLst/>
            <a:gdLst/>
            <a:ahLst/>
            <a:cxnLst>
              <a:cxn ang="0">
                <a:pos x="66" y="115"/>
              </a:cxn>
              <a:cxn ang="0">
                <a:pos x="5" y="2"/>
              </a:cxn>
              <a:cxn ang="0">
                <a:pos x="161" y="273"/>
              </a:cxn>
              <a:cxn ang="0">
                <a:pos x="93" y="182"/>
              </a:cxn>
              <a:cxn ang="0">
                <a:pos x="199" y="343"/>
              </a:cxn>
              <a:cxn ang="0">
                <a:pos x="238" y="449"/>
              </a:cxn>
              <a:cxn ang="0">
                <a:pos x="199" y="343"/>
              </a:cxn>
              <a:cxn ang="0">
                <a:pos x="340" y="621"/>
              </a:cxn>
              <a:cxn ang="0">
                <a:pos x="279" y="509"/>
              </a:cxn>
              <a:cxn ang="0">
                <a:pos x="434" y="780"/>
              </a:cxn>
              <a:cxn ang="0">
                <a:pos x="367" y="689"/>
              </a:cxn>
              <a:cxn ang="0">
                <a:pos x="472" y="850"/>
              </a:cxn>
              <a:cxn ang="0">
                <a:pos x="511" y="956"/>
              </a:cxn>
              <a:cxn ang="0">
                <a:pos x="472" y="850"/>
              </a:cxn>
              <a:cxn ang="0">
                <a:pos x="613" y="1128"/>
              </a:cxn>
              <a:cxn ang="0">
                <a:pos x="553" y="1016"/>
              </a:cxn>
              <a:cxn ang="0">
                <a:pos x="708" y="1286"/>
              </a:cxn>
              <a:cxn ang="0">
                <a:pos x="641" y="1196"/>
              </a:cxn>
              <a:cxn ang="0">
                <a:pos x="746" y="1357"/>
              </a:cxn>
              <a:cxn ang="0">
                <a:pos x="785" y="1463"/>
              </a:cxn>
              <a:cxn ang="0">
                <a:pos x="746" y="1357"/>
              </a:cxn>
              <a:cxn ang="0">
                <a:pos x="887" y="1635"/>
              </a:cxn>
              <a:cxn ang="0">
                <a:pos x="826" y="1523"/>
              </a:cxn>
              <a:cxn ang="0">
                <a:pos x="982" y="1793"/>
              </a:cxn>
              <a:cxn ang="0">
                <a:pos x="914" y="1702"/>
              </a:cxn>
              <a:cxn ang="0">
                <a:pos x="1020" y="1864"/>
              </a:cxn>
              <a:cxn ang="0">
                <a:pos x="1059" y="1970"/>
              </a:cxn>
              <a:cxn ang="0">
                <a:pos x="1020" y="1864"/>
              </a:cxn>
              <a:cxn ang="0">
                <a:pos x="1161" y="2142"/>
              </a:cxn>
              <a:cxn ang="0">
                <a:pos x="1100" y="2029"/>
              </a:cxn>
              <a:cxn ang="0">
                <a:pos x="1255" y="2300"/>
              </a:cxn>
              <a:cxn ang="0">
                <a:pos x="1188" y="2209"/>
              </a:cxn>
              <a:cxn ang="0">
                <a:pos x="1293" y="2371"/>
              </a:cxn>
              <a:cxn ang="0">
                <a:pos x="1332" y="2477"/>
              </a:cxn>
              <a:cxn ang="0">
                <a:pos x="1293" y="2371"/>
              </a:cxn>
              <a:cxn ang="0">
                <a:pos x="1434" y="2649"/>
              </a:cxn>
              <a:cxn ang="0">
                <a:pos x="1374" y="2536"/>
              </a:cxn>
              <a:cxn ang="0">
                <a:pos x="1529" y="2807"/>
              </a:cxn>
              <a:cxn ang="0">
                <a:pos x="1462" y="2716"/>
              </a:cxn>
              <a:cxn ang="0">
                <a:pos x="1567" y="2877"/>
              </a:cxn>
              <a:cxn ang="0">
                <a:pos x="1606" y="2984"/>
              </a:cxn>
              <a:cxn ang="0">
                <a:pos x="1567" y="2877"/>
              </a:cxn>
              <a:cxn ang="0">
                <a:pos x="1708" y="3156"/>
              </a:cxn>
              <a:cxn ang="0">
                <a:pos x="1647" y="3043"/>
              </a:cxn>
              <a:cxn ang="0">
                <a:pos x="1802" y="3314"/>
              </a:cxn>
              <a:cxn ang="0">
                <a:pos x="1735" y="3223"/>
              </a:cxn>
              <a:cxn ang="0">
                <a:pos x="1840" y="3384"/>
              </a:cxn>
              <a:cxn ang="0">
                <a:pos x="1880" y="3490"/>
              </a:cxn>
              <a:cxn ang="0">
                <a:pos x="1840" y="3384"/>
              </a:cxn>
              <a:cxn ang="0">
                <a:pos x="1982" y="3663"/>
              </a:cxn>
              <a:cxn ang="0">
                <a:pos x="1921" y="3550"/>
              </a:cxn>
              <a:cxn ang="0">
                <a:pos x="2050" y="3772"/>
              </a:cxn>
              <a:cxn ang="0">
                <a:pos x="2009" y="3730"/>
              </a:cxn>
            </a:cxnLst>
            <a:rect l="0" t="0" r="r" b="b"/>
            <a:pathLst>
              <a:path w="2052" h="3785">
                <a:moveTo>
                  <a:pt x="16" y="5"/>
                </a:moveTo>
                <a:lnTo>
                  <a:pt x="69" y="104"/>
                </a:lnTo>
                <a:cubicBezTo>
                  <a:pt x="72" y="108"/>
                  <a:pt x="70" y="113"/>
                  <a:pt x="66" y="115"/>
                </a:cubicBezTo>
                <a:cubicBezTo>
                  <a:pt x="62" y="117"/>
                  <a:pt x="57" y="115"/>
                  <a:pt x="55" y="111"/>
                </a:cubicBezTo>
                <a:lnTo>
                  <a:pt x="2" y="13"/>
                </a:lnTo>
                <a:cubicBezTo>
                  <a:pt x="0" y="9"/>
                  <a:pt x="2" y="4"/>
                  <a:pt x="5" y="2"/>
                </a:cubicBezTo>
                <a:cubicBezTo>
                  <a:pt x="9" y="0"/>
                  <a:pt x="14" y="1"/>
                  <a:pt x="16" y="5"/>
                </a:cubicBezTo>
                <a:close/>
                <a:moveTo>
                  <a:pt x="107" y="174"/>
                </a:moveTo>
                <a:lnTo>
                  <a:pt x="161" y="273"/>
                </a:lnTo>
                <a:cubicBezTo>
                  <a:pt x="163" y="277"/>
                  <a:pt x="161" y="281"/>
                  <a:pt x="157" y="284"/>
                </a:cubicBezTo>
                <a:cubicBezTo>
                  <a:pt x="154" y="286"/>
                  <a:pt x="149" y="284"/>
                  <a:pt x="147" y="280"/>
                </a:cubicBezTo>
                <a:lnTo>
                  <a:pt x="93" y="182"/>
                </a:lnTo>
                <a:cubicBezTo>
                  <a:pt x="91" y="178"/>
                  <a:pt x="93" y="173"/>
                  <a:pt x="97" y="171"/>
                </a:cubicBezTo>
                <a:cubicBezTo>
                  <a:pt x="101" y="169"/>
                  <a:pt x="105" y="170"/>
                  <a:pt x="107" y="174"/>
                </a:cubicBezTo>
                <a:close/>
                <a:moveTo>
                  <a:pt x="199" y="343"/>
                </a:moveTo>
                <a:lnTo>
                  <a:pt x="252" y="442"/>
                </a:lnTo>
                <a:cubicBezTo>
                  <a:pt x="254" y="446"/>
                  <a:pt x="253" y="450"/>
                  <a:pt x="249" y="453"/>
                </a:cubicBezTo>
                <a:cubicBezTo>
                  <a:pt x="245" y="455"/>
                  <a:pt x="240" y="453"/>
                  <a:pt x="238" y="449"/>
                </a:cubicBezTo>
                <a:lnTo>
                  <a:pt x="185" y="351"/>
                </a:lnTo>
                <a:cubicBezTo>
                  <a:pt x="183" y="347"/>
                  <a:pt x="184" y="342"/>
                  <a:pt x="188" y="340"/>
                </a:cubicBezTo>
                <a:cubicBezTo>
                  <a:pt x="192" y="338"/>
                  <a:pt x="197" y="339"/>
                  <a:pt x="199" y="343"/>
                </a:cubicBezTo>
                <a:close/>
                <a:moveTo>
                  <a:pt x="290" y="512"/>
                </a:moveTo>
                <a:lnTo>
                  <a:pt x="343" y="611"/>
                </a:lnTo>
                <a:cubicBezTo>
                  <a:pt x="345" y="615"/>
                  <a:pt x="344" y="619"/>
                  <a:pt x="340" y="621"/>
                </a:cubicBezTo>
                <a:cubicBezTo>
                  <a:pt x="336" y="624"/>
                  <a:pt x="331" y="622"/>
                  <a:pt x="329" y="618"/>
                </a:cubicBezTo>
                <a:lnTo>
                  <a:pt x="276" y="520"/>
                </a:lnTo>
                <a:cubicBezTo>
                  <a:pt x="274" y="516"/>
                  <a:pt x="275" y="511"/>
                  <a:pt x="279" y="509"/>
                </a:cubicBezTo>
                <a:cubicBezTo>
                  <a:pt x="283" y="507"/>
                  <a:pt x="288" y="508"/>
                  <a:pt x="290" y="512"/>
                </a:cubicBezTo>
                <a:close/>
                <a:moveTo>
                  <a:pt x="381" y="681"/>
                </a:moveTo>
                <a:lnTo>
                  <a:pt x="434" y="780"/>
                </a:lnTo>
                <a:cubicBezTo>
                  <a:pt x="436" y="783"/>
                  <a:pt x="435" y="788"/>
                  <a:pt x="431" y="790"/>
                </a:cubicBezTo>
                <a:cubicBezTo>
                  <a:pt x="427" y="793"/>
                  <a:pt x="422" y="791"/>
                  <a:pt x="420" y="787"/>
                </a:cubicBezTo>
                <a:lnTo>
                  <a:pt x="367" y="689"/>
                </a:lnTo>
                <a:cubicBezTo>
                  <a:pt x="365" y="685"/>
                  <a:pt x="366" y="680"/>
                  <a:pt x="370" y="678"/>
                </a:cubicBezTo>
                <a:cubicBezTo>
                  <a:pt x="374" y="676"/>
                  <a:pt x="379" y="677"/>
                  <a:pt x="381" y="681"/>
                </a:cubicBezTo>
                <a:close/>
                <a:moveTo>
                  <a:pt x="472" y="850"/>
                </a:moveTo>
                <a:lnTo>
                  <a:pt x="526" y="949"/>
                </a:lnTo>
                <a:cubicBezTo>
                  <a:pt x="528" y="952"/>
                  <a:pt x="526" y="957"/>
                  <a:pt x="522" y="959"/>
                </a:cubicBezTo>
                <a:cubicBezTo>
                  <a:pt x="518" y="961"/>
                  <a:pt x="514" y="960"/>
                  <a:pt x="511" y="956"/>
                </a:cubicBezTo>
                <a:lnTo>
                  <a:pt x="458" y="858"/>
                </a:lnTo>
                <a:cubicBezTo>
                  <a:pt x="456" y="854"/>
                  <a:pt x="458" y="849"/>
                  <a:pt x="461" y="847"/>
                </a:cubicBezTo>
                <a:cubicBezTo>
                  <a:pt x="465" y="845"/>
                  <a:pt x="470" y="846"/>
                  <a:pt x="472" y="850"/>
                </a:cubicBezTo>
                <a:close/>
                <a:moveTo>
                  <a:pt x="564" y="1019"/>
                </a:moveTo>
                <a:lnTo>
                  <a:pt x="617" y="1118"/>
                </a:lnTo>
                <a:cubicBezTo>
                  <a:pt x="619" y="1121"/>
                  <a:pt x="617" y="1126"/>
                  <a:pt x="613" y="1128"/>
                </a:cubicBezTo>
                <a:cubicBezTo>
                  <a:pt x="610" y="1130"/>
                  <a:pt x="605" y="1129"/>
                  <a:pt x="603" y="1125"/>
                </a:cubicBezTo>
                <a:lnTo>
                  <a:pt x="549" y="1027"/>
                </a:lnTo>
                <a:cubicBezTo>
                  <a:pt x="547" y="1023"/>
                  <a:pt x="549" y="1018"/>
                  <a:pt x="553" y="1016"/>
                </a:cubicBezTo>
                <a:cubicBezTo>
                  <a:pt x="557" y="1014"/>
                  <a:pt x="561" y="1015"/>
                  <a:pt x="564" y="1019"/>
                </a:cubicBezTo>
                <a:close/>
                <a:moveTo>
                  <a:pt x="655" y="1188"/>
                </a:moveTo>
                <a:lnTo>
                  <a:pt x="708" y="1286"/>
                </a:lnTo>
                <a:cubicBezTo>
                  <a:pt x="710" y="1290"/>
                  <a:pt x="709" y="1295"/>
                  <a:pt x="705" y="1297"/>
                </a:cubicBezTo>
                <a:cubicBezTo>
                  <a:pt x="701" y="1299"/>
                  <a:pt x="696" y="1298"/>
                  <a:pt x="694" y="1294"/>
                </a:cubicBezTo>
                <a:lnTo>
                  <a:pt x="641" y="1196"/>
                </a:lnTo>
                <a:cubicBezTo>
                  <a:pt x="639" y="1192"/>
                  <a:pt x="640" y="1187"/>
                  <a:pt x="644" y="1185"/>
                </a:cubicBezTo>
                <a:cubicBezTo>
                  <a:pt x="648" y="1183"/>
                  <a:pt x="653" y="1184"/>
                  <a:pt x="655" y="1188"/>
                </a:cubicBezTo>
                <a:close/>
                <a:moveTo>
                  <a:pt x="746" y="1357"/>
                </a:moveTo>
                <a:lnTo>
                  <a:pt x="799" y="1455"/>
                </a:lnTo>
                <a:cubicBezTo>
                  <a:pt x="801" y="1459"/>
                  <a:pt x="800" y="1464"/>
                  <a:pt x="796" y="1466"/>
                </a:cubicBezTo>
                <a:cubicBezTo>
                  <a:pt x="792" y="1468"/>
                  <a:pt x="787" y="1467"/>
                  <a:pt x="785" y="1463"/>
                </a:cubicBezTo>
                <a:lnTo>
                  <a:pt x="732" y="1364"/>
                </a:lnTo>
                <a:cubicBezTo>
                  <a:pt x="730" y="1361"/>
                  <a:pt x="731" y="1356"/>
                  <a:pt x="735" y="1354"/>
                </a:cubicBezTo>
                <a:cubicBezTo>
                  <a:pt x="739" y="1352"/>
                  <a:pt x="744" y="1353"/>
                  <a:pt x="746" y="1357"/>
                </a:cubicBezTo>
                <a:close/>
                <a:moveTo>
                  <a:pt x="837" y="1526"/>
                </a:moveTo>
                <a:lnTo>
                  <a:pt x="890" y="1624"/>
                </a:lnTo>
                <a:cubicBezTo>
                  <a:pt x="892" y="1628"/>
                  <a:pt x="891" y="1633"/>
                  <a:pt x="887" y="1635"/>
                </a:cubicBezTo>
                <a:cubicBezTo>
                  <a:pt x="883" y="1637"/>
                  <a:pt x="878" y="1636"/>
                  <a:pt x="876" y="1632"/>
                </a:cubicBezTo>
                <a:lnTo>
                  <a:pt x="823" y="1533"/>
                </a:lnTo>
                <a:cubicBezTo>
                  <a:pt x="821" y="1530"/>
                  <a:pt x="822" y="1525"/>
                  <a:pt x="826" y="1523"/>
                </a:cubicBezTo>
                <a:cubicBezTo>
                  <a:pt x="830" y="1520"/>
                  <a:pt x="835" y="1522"/>
                  <a:pt x="837" y="1526"/>
                </a:cubicBezTo>
                <a:close/>
                <a:moveTo>
                  <a:pt x="928" y="1695"/>
                </a:moveTo>
                <a:lnTo>
                  <a:pt x="982" y="1793"/>
                </a:lnTo>
                <a:cubicBezTo>
                  <a:pt x="984" y="1797"/>
                  <a:pt x="982" y="1802"/>
                  <a:pt x="978" y="1804"/>
                </a:cubicBezTo>
                <a:cubicBezTo>
                  <a:pt x="974" y="1806"/>
                  <a:pt x="970" y="1805"/>
                  <a:pt x="967" y="1801"/>
                </a:cubicBezTo>
                <a:lnTo>
                  <a:pt x="914" y="1702"/>
                </a:lnTo>
                <a:cubicBezTo>
                  <a:pt x="912" y="1698"/>
                  <a:pt x="914" y="1694"/>
                  <a:pt x="917" y="1692"/>
                </a:cubicBezTo>
                <a:cubicBezTo>
                  <a:pt x="921" y="1689"/>
                  <a:pt x="926" y="1691"/>
                  <a:pt x="928" y="1695"/>
                </a:cubicBezTo>
                <a:close/>
                <a:moveTo>
                  <a:pt x="1020" y="1864"/>
                </a:moveTo>
                <a:lnTo>
                  <a:pt x="1073" y="1962"/>
                </a:lnTo>
                <a:cubicBezTo>
                  <a:pt x="1075" y="1966"/>
                  <a:pt x="1073" y="1971"/>
                  <a:pt x="1070" y="1973"/>
                </a:cubicBezTo>
                <a:cubicBezTo>
                  <a:pt x="1066" y="1975"/>
                  <a:pt x="1061" y="1974"/>
                  <a:pt x="1059" y="1970"/>
                </a:cubicBezTo>
                <a:lnTo>
                  <a:pt x="1005" y="1871"/>
                </a:lnTo>
                <a:cubicBezTo>
                  <a:pt x="1003" y="1867"/>
                  <a:pt x="1005" y="1863"/>
                  <a:pt x="1009" y="1860"/>
                </a:cubicBezTo>
                <a:cubicBezTo>
                  <a:pt x="1013" y="1858"/>
                  <a:pt x="1017" y="1860"/>
                  <a:pt x="1020" y="1864"/>
                </a:cubicBezTo>
                <a:close/>
                <a:moveTo>
                  <a:pt x="1111" y="2033"/>
                </a:moveTo>
                <a:lnTo>
                  <a:pt x="1164" y="2131"/>
                </a:lnTo>
                <a:cubicBezTo>
                  <a:pt x="1166" y="2135"/>
                  <a:pt x="1165" y="2140"/>
                  <a:pt x="1161" y="2142"/>
                </a:cubicBezTo>
                <a:cubicBezTo>
                  <a:pt x="1157" y="2144"/>
                  <a:pt x="1152" y="2143"/>
                  <a:pt x="1150" y="2139"/>
                </a:cubicBezTo>
                <a:lnTo>
                  <a:pt x="1097" y="2040"/>
                </a:lnTo>
                <a:cubicBezTo>
                  <a:pt x="1095" y="2036"/>
                  <a:pt x="1096" y="2032"/>
                  <a:pt x="1100" y="2029"/>
                </a:cubicBezTo>
                <a:cubicBezTo>
                  <a:pt x="1104" y="2027"/>
                  <a:pt x="1109" y="2029"/>
                  <a:pt x="1111" y="2033"/>
                </a:cubicBezTo>
                <a:close/>
                <a:moveTo>
                  <a:pt x="1202" y="2202"/>
                </a:moveTo>
                <a:lnTo>
                  <a:pt x="1255" y="2300"/>
                </a:lnTo>
                <a:cubicBezTo>
                  <a:pt x="1257" y="2304"/>
                  <a:pt x="1256" y="2309"/>
                  <a:pt x="1252" y="2311"/>
                </a:cubicBezTo>
                <a:cubicBezTo>
                  <a:pt x="1248" y="2313"/>
                  <a:pt x="1243" y="2312"/>
                  <a:pt x="1241" y="2308"/>
                </a:cubicBezTo>
                <a:lnTo>
                  <a:pt x="1188" y="2209"/>
                </a:lnTo>
                <a:cubicBezTo>
                  <a:pt x="1186" y="2205"/>
                  <a:pt x="1187" y="2200"/>
                  <a:pt x="1191" y="2198"/>
                </a:cubicBezTo>
                <a:cubicBezTo>
                  <a:pt x="1195" y="2196"/>
                  <a:pt x="1200" y="2198"/>
                  <a:pt x="1202" y="2202"/>
                </a:cubicBezTo>
                <a:close/>
                <a:moveTo>
                  <a:pt x="1293" y="2371"/>
                </a:moveTo>
                <a:lnTo>
                  <a:pt x="1346" y="2469"/>
                </a:lnTo>
                <a:cubicBezTo>
                  <a:pt x="1348" y="2473"/>
                  <a:pt x="1347" y="2478"/>
                  <a:pt x="1343" y="2480"/>
                </a:cubicBezTo>
                <a:cubicBezTo>
                  <a:pt x="1339" y="2482"/>
                  <a:pt x="1334" y="2481"/>
                  <a:pt x="1332" y="2477"/>
                </a:cubicBezTo>
                <a:lnTo>
                  <a:pt x="1279" y="2378"/>
                </a:lnTo>
                <a:cubicBezTo>
                  <a:pt x="1277" y="2374"/>
                  <a:pt x="1278" y="2369"/>
                  <a:pt x="1282" y="2367"/>
                </a:cubicBezTo>
                <a:cubicBezTo>
                  <a:pt x="1286" y="2365"/>
                  <a:pt x="1291" y="2367"/>
                  <a:pt x="1293" y="2371"/>
                </a:cubicBezTo>
                <a:close/>
                <a:moveTo>
                  <a:pt x="1384" y="2540"/>
                </a:moveTo>
                <a:lnTo>
                  <a:pt x="1438" y="2638"/>
                </a:lnTo>
                <a:cubicBezTo>
                  <a:pt x="1440" y="2642"/>
                  <a:pt x="1438" y="2647"/>
                  <a:pt x="1434" y="2649"/>
                </a:cubicBezTo>
                <a:cubicBezTo>
                  <a:pt x="1430" y="2651"/>
                  <a:pt x="1426" y="2650"/>
                  <a:pt x="1423" y="2646"/>
                </a:cubicBezTo>
                <a:lnTo>
                  <a:pt x="1370" y="2547"/>
                </a:lnTo>
                <a:cubicBezTo>
                  <a:pt x="1368" y="2543"/>
                  <a:pt x="1370" y="2538"/>
                  <a:pt x="1374" y="2536"/>
                </a:cubicBezTo>
                <a:cubicBezTo>
                  <a:pt x="1377" y="2534"/>
                  <a:pt x="1382" y="2536"/>
                  <a:pt x="1384" y="2540"/>
                </a:cubicBezTo>
                <a:close/>
                <a:moveTo>
                  <a:pt x="1476" y="2708"/>
                </a:moveTo>
                <a:lnTo>
                  <a:pt x="1529" y="2807"/>
                </a:lnTo>
                <a:cubicBezTo>
                  <a:pt x="1531" y="2811"/>
                  <a:pt x="1529" y="2816"/>
                  <a:pt x="1526" y="2818"/>
                </a:cubicBezTo>
                <a:cubicBezTo>
                  <a:pt x="1522" y="2820"/>
                  <a:pt x="1517" y="2819"/>
                  <a:pt x="1515" y="2815"/>
                </a:cubicBezTo>
                <a:lnTo>
                  <a:pt x="1462" y="2716"/>
                </a:lnTo>
                <a:cubicBezTo>
                  <a:pt x="1459" y="2712"/>
                  <a:pt x="1461" y="2707"/>
                  <a:pt x="1465" y="2705"/>
                </a:cubicBezTo>
                <a:cubicBezTo>
                  <a:pt x="1469" y="2703"/>
                  <a:pt x="1473" y="2705"/>
                  <a:pt x="1476" y="2708"/>
                </a:cubicBezTo>
                <a:close/>
                <a:moveTo>
                  <a:pt x="1567" y="2877"/>
                </a:moveTo>
                <a:lnTo>
                  <a:pt x="1620" y="2976"/>
                </a:lnTo>
                <a:cubicBezTo>
                  <a:pt x="1622" y="2980"/>
                  <a:pt x="1621" y="2985"/>
                  <a:pt x="1617" y="2987"/>
                </a:cubicBezTo>
                <a:cubicBezTo>
                  <a:pt x="1613" y="2989"/>
                  <a:pt x="1608" y="2987"/>
                  <a:pt x="1606" y="2984"/>
                </a:cubicBezTo>
                <a:lnTo>
                  <a:pt x="1553" y="2885"/>
                </a:lnTo>
                <a:cubicBezTo>
                  <a:pt x="1551" y="2881"/>
                  <a:pt x="1552" y="2876"/>
                  <a:pt x="1556" y="2874"/>
                </a:cubicBezTo>
                <a:cubicBezTo>
                  <a:pt x="1560" y="2872"/>
                  <a:pt x="1565" y="2874"/>
                  <a:pt x="1567" y="2877"/>
                </a:cubicBezTo>
                <a:close/>
                <a:moveTo>
                  <a:pt x="1658" y="3046"/>
                </a:moveTo>
                <a:lnTo>
                  <a:pt x="1711" y="3145"/>
                </a:lnTo>
                <a:cubicBezTo>
                  <a:pt x="1713" y="3149"/>
                  <a:pt x="1712" y="3154"/>
                  <a:pt x="1708" y="3156"/>
                </a:cubicBezTo>
                <a:cubicBezTo>
                  <a:pt x="1704" y="3158"/>
                  <a:pt x="1699" y="3156"/>
                  <a:pt x="1697" y="3153"/>
                </a:cubicBezTo>
                <a:lnTo>
                  <a:pt x="1644" y="3054"/>
                </a:lnTo>
                <a:cubicBezTo>
                  <a:pt x="1642" y="3050"/>
                  <a:pt x="1643" y="3045"/>
                  <a:pt x="1647" y="3043"/>
                </a:cubicBezTo>
                <a:cubicBezTo>
                  <a:pt x="1651" y="3041"/>
                  <a:pt x="1656" y="3042"/>
                  <a:pt x="1658" y="3046"/>
                </a:cubicBezTo>
                <a:close/>
                <a:moveTo>
                  <a:pt x="1749" y="3215"/>
                </a:moveTo>
                <a:lnTo>
                  <a:pt x="1802" y="3314"/>
                </a:lnTo>
                <a:cubicBezTo>
                  <a:pt x="1805" y="3318"/>
                  <a:pt x="1803" y="3323"/>
                  <a:pt x="1799" y="3325"/>
                </a:cubicBezTo>
                <a:cubicBezTo>
                  <a:pt x="1795" y="3327"/>
                  <a:pt x="1790" y="3325"/>
                  <a:pt x="1788" y="3321"/>
                </a:cubicBezTo>
                <a:lnTo>
                  <a:pt x="1735" y="3223"/>
                </a:lnTo>
                <a:cubicBezTo>
                  <a:pt x="1733" y="3219"/>
                  <a:pt x="1734" y="3214"/>
                  <a:pt x="1738" y="3212"/>
                </a:cubicBezTo>
                <a:cubicBezTo>
                  <a:pt x="1742" y="3210"/>
                  <a:pt x="1747" y="3211"/>
                  <a:pt x="1749" y="3215"/>
                </a:cubicBezTo>
                <a:close/>
                <a:moveTo>
                  <a:pt x="1840" y="3384"/>
                </a:moveTo>
                <a:lnTo>
                  <a:pt x="1894" y="3483"/>
                </a:lnTo>
                <a:cubicBezTo>
                  <a:pt x="1896" y="3487"/>
                  <a:pt x="1894" y="3492"/>
                  <a:pt x="1890" y="3494"/>
                </a:cubicBezTo>
                <a:cubicBezTo>
                  <a:pt x="1886" y="3496"/>
                  <a:pt x="1882" y="3494"/>
                  <a:pt x="1880" y="3490"/>
                </a:cubicBezTo>
                <a:lnTo>
                  <a:pt x="1826" y="3392"/>
                </a:lnTo>
                <a:cubicBezTo>
                  <a:pt x="1824" y="3388"/>
                  <a:pt x="1826" y="3383"/>
                  <a:pt x="1830" y="3381"/>
                </a:cubicBezTo>
                <a:cubicBezTo>
                  <a:pt x="1833" y="3379"/>
                  <a:pt x="1838" y="3380"/>
                  <a:pt x="1840" y="3384"/>
                </a:cubicBezTo>
                <a:close/>
                <a:moveTo>
                  <a:pt x="1932" y="3553"/>
                </a:moveTo>
                <a:lnTo>
                  <a:pt x="1985" y="3652"/>
                </a:lnTo>
                <a:cubicBezTo>
                  <a:pt x="1987" y="3656"/>
                  <a:pt x="1985" y="3661"/>
                  <a:pt x="1982" y="3663"/>
                </a:cubicBezTo>
                <a:cubicBezTo>
                  <a:pt x="1978" y="3665"/>
                  <a:pt x="1973" y="3663"/>
                  <a:pt x="1971" y="3659"/>
                </a:cubicBezTo>
                <a:lnTo>
                  <a:pt x="1918" y="3561"/>
                </a:lnTo>
                <a:cubicBezTo>
                  <a:pt x="1915" y="3557"/>
                  <a:pt x="1917" y="3552"/>
                  <a:pt x="1921" y="3550"/>
                </a:cubicBezTo>
                <a:cubicBezTo>
                  <a:pt x="1925" y="3548"/>
                  <a:pt x="1930" y="3549"/>
                  <a:pt x="1932" y="3553"/>
                </a:cubicBezTo>
                <a:close/>
                <a:moveTo>
                  <a:pt x="2023" y="3722"/>
                </a:moveTo>
                <a:lnTo>
                  <a:pt x="2050" y="3772"/>
                </a:lnTo>
                <a:cubicBezTo>
                  <a:pt x="2052" y="3776"/>
                  <a:pt x="2051" y="3781"/>
                  <a:pt x="2047" y="3783"/>
                </a:cubicBezTo>
                <a:cubicBezTo>
                  <a:pt x="2043" y="3785"/>
                  <a:pt x="2038" y="3784"/>
                  <a:pt x="2036" y="3780"/>
                </a:cubicBezTo>
                <a:lnTo>
                  <a:pt x="2009" y="3730"/>
                </a:lnTo>
                <a:cubicBezTo>
                  <a:pt x="2007" y="3726"/>
                  <a:pt x="2008" y="3721"/>
                  <a:pt x="2012" y="3719"/>
                </a:cubicBezTo>
                <a:cubicBezTo>
                  <a:pt x="2016" y="3717"/>
                  <a:pt x="2021" y="3718"/>
                  <a:pt x="2023" y="3722"/>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183" name="Freeform 7"/>
          <p:cNvSpPr>
            <a:spLocks/>
          </p:cNvSpPr>
          <p:nvPr/>
        </p:nvSpPr>
        <p:spPr bwMode="auto">
          <a:xfrm>
            <a:off x="5791200" y="496728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184" name="Freeform 8"/>
          <p:cNvSpPr>
            <a:spLocks/>
          </p:cNvSpPr>
          <p:nvPr/>
        </p:nvSpPr>
        <p:spPr bwMode="auto">
          <a:xfrm>
            <a:off x="5791200" y="496728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185" name="Freeform 9"/>
          <p:cNvSpPr>
            <a:spLocks/>
          </p:cNvSpPr>
          <p:nvPr/>
        </p:nvSpPr>
        <p:spPr bwMode="auto">
          <a:xfrm>
            <a:off x="6164263" y="496728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186" name="Freeform 10"/>
          <p:cNvSpPr>
            <a:spLocks/>
          </p:cNvSpPr>
          <p:nvPr/>
        </p:nvSpPr>
        <p:spPr bwMode="auto">
          <a:xfrm>
            <a:off x="6164263" y="496728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187" name="Freeform 11"/>
          <p:cNvSpPr>
            <a:spLocks/>
          </p:cNvSpPr>
          <p:nvPr/>
        </p:nvSpPr>
        <p:spPr bwMode="auto">
          <a:xfrm>
            <a:off x="6537325" y="496728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188" name="Freeform 12"/>
          <p:cNvSpPr>
            <a:spLocks/>
          </p:cNvSpPr>
          <p:nvPr/>
        </p:nvSpPr>
        <p:spPr bwMode="auto">
          <a:xfrm>
            <a:off x="6537325" y="496728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189" name="Freeform 13"/>
          <p:cNvSpPr>
            <a:spLocks/>
          </p:cNvSpPr>
          <p:nvPr/>
        </p:nvSpPr>
        <p:spPr bwMode="auto">
          <a:xfrm>
            <a:off x="6910388" y="496728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190" name="Freeform 14"/>
          <p:cNvSpPr>
            <a:spLocks/>
          </p:cNvSpPr>
          <p:nvPr/>
        </p:nvSpPr>
        <p:spPr bwMode="auto">
          <a:xfrm>
            <a:off x="6910388" y="4967288"/>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195" name="Freeform 19"/>
          <p:cNvSpPr>
            <a:spLocks/>
          </p:cNvSpPr>
          <p:nvPr/>
        </p:nvSpPr>
        <p:spPr bwMode="auto">
          <a:xfrm>
            <a:off x="5545138" y="5145088"/>
            <a:ext cx="619125" cy="176212"/>
          </a:xfrm>
          <a:custGeom>
            <a:avLst/>
            <a:gdLst/>
            <a:ahLst/>
            <a:cxnLst>
              <a:cxn ang="0">
                <a:pos x="0" y="111"/>
              </a:cxn>
              <a:cxn ang="0">
                <a:pos x="94" y="0"/>
              </a:cxn>
              <a:cxn ang="0">
                <a:pos x="236" y="0"/>
              </a:cxn>
              <a:cxn ang="0">
                <a:pos x="141" y="111"/>
              </a:cxn>
              <a:cxn ang="0">
                <a:pos x="0" y="111"/>
              </a:cxn>
            </a:cxnLst>
            <a:rect l="0" t="0" r="r" b="b"/>
            <a:pathLst>
              <a:path w="236" h="111">
                <a:moveTo>
                  <a:pt x="0" y="111"/>
                </a:moveTo>
                <a:lnTo>
                  <a:pt x="94" y="0"/>
                </a:lnTo>
                <a:lnTo>
                  <a:pt x="236" y="0"/>
                </a:lnTo>
                <a:lnTo>
                  <a:pt x="141" y="111"/>
                </a:lnTo>
                <a:lnTo>
                  <a:pt x="0" y="111"/>
                </a:lnTo>
                <a:close/>
              </a:path>
            </a:pathLst>
          </a:custGeom>
          <a:solidFill>
            <a:srgbClr val="CC0000"/>
          </a:solidFill>
          <a:ln w="9525">
            <a:noFill/>
            <a:round/>
            <a:headEnd/>
            <a:tailEnd/>
          </a:ln>
        </p:spPr>
        <p:txBody>
          <a:bodyPr/>
          <a:lstStyle/>
          <a:p>
            <a:endParaRPr lang="en-US"/>
          </a:p>
        </p:txBody>
      </p:sp>
      <p:sp>
        <p:nvSpPr>
          <p:cNvPr id="434196" name="Freeform 20"/>
          <p:cNvSpPr>
            <a:spLocks/>
          </p:cNvSpPr>
          <p:nvPr/>
        </p:nvSpPr>
        <p:spPr bwMode="auto">
          <a:xfrm>
            <a:off x="5545138" y="5145088"/>
            <a:ext cx="619125" cy="176212"/>
          </a:xfrm>
          <a:custGeom>
            <a:avLst/>
            <a:gdLst/>
            <a:ahLst/>
            <a:cxnLst>
              <a:cxn ang="0">
                <a:pos x="0" y="111"/>
              </a:cxn>
              <a:cxn ang="0">
                <a:pos x="94" y="0"/>
              </a:cxn>
              <a:cxn ang="0">
                <a:pos x="236" y="0"/>
              </a:cxn>
              <a:cxn ang="0">
                <a:pos x="141" y="111"/>
              </a:cxn>
              <a:cxn ang="0">
                <a:pos x="0" y="111"/>
              </a:cxn>
            </a:cxnLst>
            <a:rect l="0" t="0" r="r" b="b"/>
            <a:pathLst>
              <a:path w="236" h="111">
                <a:moveTo>
                  <a:pt x="0" y="111"/>
                </a:moveTo>
                <a:lnTo>
                  <a:pt x="94" y="0"/>
                </a:lnTo>
                <a:lnTo>
                  <a:pt x="236" y="0"/>
                </a:lnTo>
                <a:lnTo>
                  <a:pt x="141"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197" name="Freeform 21"/>
          <p:cNvSpPr>
            <a:spLocks/>
          </p:cNvSpPr>
          <p:nvPr/>
        </p:nvSpPr>
        <p:spPr bwMode="auto">
          <a:xfrm>
            <a:off x="5915025" y="51450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9525">
            <a:noFill/>
            <a:round/>
            <a:headEnd/>
            <a:tailEnd/>
          </a:ln>
        </p:spPr>
        <p:txBody>
          <a:bodyPr/>
          <a:lstStyle/>
          <a:p>
            <a:endParaRPr lang="en-US"/>
          </a:p>
        </p:txBody>
      </p:sp>
      <p:sp>
        <p:nvSpPr>
          <p:cNvPr id="434198" name="Freeform 22"/>
          <p:cNvSpPr>
            <a:spLocks/>
          </p:cNvSpPr>
          <p:nvPr/>
        </p:nvSpPr>
        <p:spPr bwMode="auto">
          <a:xfrm>
            <a:off x="5915025" y="51450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199" name="Freeform 23"/>
          <p:cNvSpPr>
            <a:spLocks/>
          </p:cNvSpPr>
          <p:nvPr/>
        </p:nvSpPr>
        <p:spPr bwMode="auto">
          <a:xfrm>
            <a:off x="6288088" y="51450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9525">
            <a:noFill/>
            <a:round/>
            <a:headEnd/>
            <a:tailEnd/>
          </a:ln>
        </p:spPr>
        <p:txBody>
          <a:bodyPr/>
          <a:lstStyle/>
          <a:p>
            <a:endParaRPr lang="en-US"/>
          </a:p>
        </p:txBody>
      </p:sp>
      <p:sp>
        <p:nvSpPr>
          <p:cNvPr id="434200" name="Freeform 24"/>
          <p:cNvSpPr>
            <a:spLocks/>
          </p:cNvSpPr>
          <p:nvPr/>
        </p:nvSpPr>
        <p:spPr bwMode="auto">
          <a:xfrm>
            <a:off x="6288088" y="51450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01" name="Freeform 25"/>
          <p:cNvSpPr>
            <a:spLocks/>
          </p:cNvSpPr>
          <p:nvPr/>
        </p:nvSpPr>
        <p:spPr bwMode="auto">
          <a:xfrm>
            <a:off x="6661150" y="51450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9525">
            <a:noFill/>
            <a:round/>
            <a:headEnd/>
            <a:tailEnd/>
          </a:ln>
        </p:spPr>
        <p:txBody>
          <a:bodyPr/>
          <a:lstStyle/>
          <a:p>
            <a:endParaRPr lang="en-US"/>
          </a:p>
        </p:txBody>
      </p:sp>
      <p:sp>
        <p:nvSpPr>
          <p:cNvPr id="434202" name="Freeform 26"/>
          <p:cNvSpPr>
            <a:spLocks/>
          </p:cNvSpPr>
          <p:nvPr/>
        </p:nvSpPr>
        <p:spPr bwMode="auto">
          <a:xfrm>
            <a:off x="6661150" y="51450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192" name="Freeform 16"/>
          <p:cNvSpPr>
            <a:spLocks/>
          </p:cNvSpPr>
          <p:nvPr/>
        </p:nvSpPr>
        <p:spPr bwMode="auto">
          <a:xfrm>
            <a:off x="8032750" y="4967288"/>
            <a:ext cx="620713" cy="177800"/>
          </a:xfrm>
          <a:custGeom>
            <a:avLst/>
            <a:gdLst/>
            <a:ahLst/>
            <a:cxnLst>
              <a:cxn ang="0">
                <a:pos x="0" y="112"/>
              </a:cxn>
              <a:cxn ang="0">
                <a:pos x="95" y="0"/>
              </a:cxn>
              <a:cxn ang="0">
                <a:pos x="236" y="0"/>
              </a:cxn>
              <a:cxn ang="0">
                <a:pos x="142" y="112"/>
              </a:cxn>
              <a:cxn ang="0">
                <a:pos x="0" y="112"/>
              </a:cxn>
            </a:cxnLst>
            <a:rect l="0" t="0" r="r" b="b"/>
            <a:pathLst>
              <a:path w="236" h="112">
                <a:moveTo>
                  <a:pt x="0" y="112"/>
                </a:moveTo>
                <a:lnTo>
                  <a:pt x="95"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194" name="Freeform 18"/>
          <p:cNvSpPr>
            <a:spLocks/>
          </p:cNvSpPr>
          <p:nvPr/>
        </p:nvSpPr>
        <p:spPr bwMode="auto">
          <a:xfrm>
            <a:off x="8405813" y="4967288"/>
            <a:ext cx="620712"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04" name="Freeform 28"/>
          <p:cNvSpPr>
            <a:spLocks/>
          </p:cNvSpPr>
          <p:nvPr/>
        </p:nvSpPr>
        <p:spPr bwMode="auto">
          <a:xfrm>
            <a:off x="7783513" y="51450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06" name="Freeform 30"/>
          <p:cNvSpPr>
            <a:spLocks/>
          </p:cNvSpPr>
          <p:nvPr/>
        </p:nvSpPr>
        <p:spPr bwMode="auto">
          <a:xfrm>
            <a:off x="8156575" y="5145088"/>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07" name="Freeform 31"/>
          <p:cNvSpPr>
            <a:spLocks/>
          </p:cNvSpPr>
          <p:nvPr/>
        </p:nvSpPr>
        <p:spPr bwMode="auto">
          <a:xfrm>
            <a:off x="5294313" y="5321300"/>
            <a:ext cx="620712" cy="177800"/>
          </a:xfrm>
          <a:custGeom>
            <a:avLst/>
            <a:gdLst/>
            <a:ahLst/>
            <a:cxnLst>
              <a:cxn ang="0">
                <a:pos x="0" y="112"/>
              </a:cxn>
              <a:cxn ang="0">
                <a:pos x="95" y="0"/>
              </a:cxn>
              <a:cxn ang="0">
                <a:pos x="236" y="0"/>
              </a:cxn>
              <a:cxn ang="0">
                <a:pos x="142" y="112"/>
              </a:cxn>
              <a:cxn ang="0">
                <a:pos x="0" y="112"/>
              </a:cxn>
            </a:cxnLst>
            <a:rect l="0" t="0" r="r" b="b"/>
            <a:pathLst>
              <a:path w="236" h="112">
                <a:moveTo>
                  <a:pt x="0" y="112"/>
                </a:moveTo>
                <a:lnTo>
                  <a:pt x="95"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434208" name="Freeform 32"/>
          <p:cNvSpPr>
            <a:spLocks/>
          </p:cNvSpPr>
          <p:nvPr/>
        </p:nvSpPr>
        <p:spPr bwMode="auto">
          <a:xfrm>
            <a:off x="5294313" y="5321300"/>
            <a:ext cx="620712" cy="177800"/>
          </a:xfrm>
          <a:custGeom>
            <a:avLst/>
            <a:gdLst/>
            <a:ahLst/>
            <a:cxnLst>
              <a:cxn ang="0">
                <a:pos x="0" y="112"/>
              </a:cxn>
              <a:cxn ang="0">
                <a:pos x="95" y="0"/>
              </a:cxn>
              <a:cxn ang="0">
                <a:pos x="236" y="0"/>
              </a:cxn>
              <a:cxn ang="0">
                <a:pos x="142" y="112"/>
              </a:cxn>
              <a:cxn ang="0">
                <a:pos x="0" y="112"/>
              </a:cxn>
            </a:cxnLst>
            <a:rect l="0" t="0" r="r" b="b"/>
            <a:pathLst>
              <a:path w="236" h="112">
                <a:moveTo>
                  <a:pt x="0" y="112"/>
                </a:moveTo>
                <a:lnTo>
                  <a:pt x="95"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09" name="Freeform 33"/>
          <p:cNvSpPr>
            <a:spLocks/>
          </p:cNvSpPr>
          <p:nvPr/>
        </p:nvSpPr>
        <p:spPr bwMode="auto">
          <a:xfrm>
            <a:off x="5667375" y="5321300"/>
            <a:ext cx="620713"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434210" name="Freeform 34"/>
          <p:cNvSpPr>
            <a:spLocks/>
          </p:cNvSpPr>
          <p:nvPr/>
        </p:nvSpPr>
        <p:spPr bwMode="auto">
          <a:xfrm>
            <a:off x="5667375" y="5321300"/>
            <a:ext cx="620713"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11" name="Freeform 35"/>
          <p:cNvSpPr>
            <a:spLocks/>
          </p:cNvSpPr>
          <p:nvPr/>
        </p:nvSpPr>
        <p:spPr bwMode="auto">
          <a:xfrm>
            <a:off x="6040438" y="5321300"/>
            <a:ext cx="620712"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434212" name="Freeform 36"/>
          <p:cNvSpPr>
            <a:spLocks/>
          </p:cNvSpPr>
          <p:nvPr/>
        </p:nvSpPr>
        <p:spPr bwMode="auto">
          <a:xfrm>
            <a:off x="6040438" y="5321300"/>
            <a:ext cx="620712"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13" name="Freeform 37"/>
          <p:cNvSpPr>
            <a:spLocks/>
          </p:cNvSpPr>
          <p:nvPr/>
        </p:nvSpPr>
        <p:spPr bwMode="auto">
          <a:xfrm>
            <a:off x="6413500" y="5321300"/>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434214" name="Freeform 38"/>
          <p:cNvSpPr>
            <a:spLocks/>
          </p:cNvSpPr>
          <p:nvPr/>
        </p:nvSpPr>
        <p:spPr bwMode="auto">
          <a:xfrm>
            <a:off x="6413500" y="5321300"/>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15" name="Freeform 39"/>
          <p:cNvSpPr>
            <a:spLocks/>
          </p:cNvSpPr>
          <p:nvPr/>
        </p:nvSpPr>
        <p:spPr bwMode="auto">
          <a:xfrm>
            <a:off x="5045075" y="549910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216" name="Freeform 40"/>
          <p:cNvSpPr>
            <a:spLocks/>
          </p:cNvSpPr>
          <p:nvPr/>
        </p:nvSpPr>
        <p:spPr bwMode="auto">
          <a:xfrm>
            <a:off x="5045075" y="549910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17" name="Freeform 41"/>
          <p:cNvSpPr>
            <a:spLocks/>
          </p:cNvSpPr>
          <p:nvPr/>
        </p:nvSpPr>
        <p:spPr bwMode="auto">
          <a:xfrm>
            <a:off x="5418138" y="549910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218" name="Freeform 42"/>
          <p:cNvSpPr>
            <a:spLocks/>
          </p:cNvSpPr>
          <p:nvPr/>
        </p:nvSpPr>
        <p:spPr bwMode="auto">
          <a:xfrm>
            <a:off x="5418138" y="549910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19" name="Freeform 43"/>
          <p:cNvSpPr>
            <a:spLocks/>
          </p:cNvSpPr>
          <p:nvPr/>
        </p:nvSpPr>
        <p:spPr bwMode="auto">
          <a:xfrm>
            <a:off x="5791200" y="549910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220" name="Freeform 44"/>
          <p:cNvSpPr>
            <a:spLocks/>
          </p:cNvSpPr>
          <p:nvPr/>
        </p:nvSpPr>
        <p:spPr bwMode="auto">
          <a:xfrm>
            <a:off x="5791200" y="549910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21" name="Freeform 45"/>
          <p:cNvSpPr>
            <a:spLocks/>
          </p:cNvSpPr>
          <p:nvPr/>
        </p:nvSpPr>
        <p:spPr bwMode="auto">
          <a:xfrm>
            <a:off x="6164263" y="549910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222" name="Freeform 46"/>
          <p:cNvSpPr>
            <a:spLocks/>
          </p:cNvSpPr>
          <p:nvPr/>
        </p:nvSpPr>
        <p:spPr bwMode="auto">
          <a:xfrm>
            <a:off x="6164263" y="549910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23" name="Freeform 47"/>
          <p:cNvSpPr>
            <a:spLocks/>
          </p:cNvSpPr>
          <p:nvPr/>
        </p:nvSpPr>
        <p:spPr bwMode="auto">
          <a:xfrm>
            <a:off x="5976938" y="3638550"/>
            <a:ext cx="623887"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FFCC00"/>
          </a:solidFill>
          <a:ln w="9525">
            <a:noFill/>
            <a:round/>
            <a:headEnd/>
            <a:tailEnd/>
          </a:ln>
        </p:spPr>
        <p:txBody>
          <a:bodyPr/>
          <a:lstStyle/>
          <a:p>
            <a:endParaRPr lang="en-US"/>
          </a:p>
        </p:txBody>
      </p:sp>
      <p:sp>
        <p:nvSpPr>
          <p:cNvPr id="434224" name="Freeform 48"/>
          <p:cNvSpPr>
            <a:spLocks/>
          </p:cNvSpPr>
          <p:nvPr/>
        </p:nvSpPr>
        <p:spPr bwMode="auto">
          <a:xfrm>
            <a:off x="5976938" y="3638550"/>
            <a:ext cx="623887"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434225" name="Freeform 49"/>
          <p:cNvSpPr>
            <a:spLocks/>
          </p:cNvSpPr>
          <p:nvPr/>
        </p:nvSpPr>
        <p:spPr bwMode="auto">
          <a:xfrm>
            <a:off x="6350000" y="36385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FFCC00"/>
          </a:solidFill>
          <a:ln w="9525">
            <a:noFill/>
            <a:round/>
            <a:headEnd/>
            <a:tailEnd/>
          </a:ln>
        </p:spPr>
        <p:txBody>
          <a:bodyPr/>
          <a:lstStyle/>
          <a:p>
            <a:endParaRPr lang="en-US"/>
          </a:p>
        </p:txBody>
      </p:sp>
      <p:sp>
        <p:nvSpPr>
          <p:cNvPr id="434226" name="Freeform 50"/>
          <p:cNvSpPr>
            <a:spLocks/>
          </p:cNvSpPr>
          <p:nvPr/>
        </p:nvSpPr>
        <p:spPr bwMode="auto">
          <a:xfrm>
            <a:off x="6350000" y="36385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434227" name="Freeform 51"/>
          <p:cNvSpPr>
            <a:spLocks/>
          </p:cNvSpPr>
          <p:nvPr/>
        </p:nvSpPr>
        <p:spPr bwMode="auto">
          <a:xfrm>
            <a:off x="6723063" y="36385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228" name="Freeform 52"/>
          <p:cNvSpPr>
            <a:spLocks/>
          </p:cNvSpPr>
          <p:nvPr/>
        </p:nvSpPr>
        <p:spPr bwMode="auto">
          <a:xfrm>
            <a:off x="6723063" y="36385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434229" name="Freeform 53"/>
          <p:cNvSpPr>
            <a:spLocks/>
          </p:cNvSpPr>
          <p:nvPr/>
        </p:nvSpPr>
        <p:spPr bwMode="auto">
          <a:xfrm>
            <a:off x="7096125" y="36385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FFCC00"/>
          </a:solidFill>
          <a:ln w="9525">
            <a:noFill/>
            <a:round/>
            <a:headEnd/>
            <a:tailEnd/>
          </a:ln>
        </p:spPr>
        <p:txBody>
          <a:bodyPr/>
          <a:lstStyle/>
          <a:p>
            <a:endParaRPr lang="en-US"/>
          </a:p>
        </p:txBody>
      </p:sp>
      <p:sp>
        <p:nvSpPr>
          <p:cNvPr id="434230" name="Freeform 54"/>
          <p:cNvSpPr>
            <a:spLocks/>
          </p:cNvSpPr>
          <p:nvPr/>
        </p:nvSpPr>
        <p:spPr bwMode="auto">
          <a:xfrm>
            <a:off x="7096125" y="36385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434231" name="Freeform 55"/>
          <p:cNvSpPr>
            <a:spLocks/>
          </p:cNvSpPr>
          <p:nvPr/>
        </p:nvSpPr>
        <p:spPr bwMode="auto">
          <a:xfrm>
            <a:off x="5730875" y="3816350"/>
            <a:ext cx="619125" cy="177800"/>
          </a:xfrm>
          <a:custGeom>
            <a:avLst/>
            <a:gdLst/>
            <a:ahLst/>
            <a:cxnLst>
              <a:cxn ang="0">
                <a:pos x="0" y="112"/>
              </a:cxn>
              <a:cxn ang="0">
                <a:pos x="94" y="0"/>
              </a:cxn>
              <a:cxn ang="0">
                <a:pos x="236" y="0"/>
              </a:cxn>
              <a:cxn ang="0">
                <a:pos x="141" y="112"/>
              </a:cxn>
              <a:cxn ang="0">
                <a:pos x="0" y="112"/>
              </a:cxn>
            </a:cxnLst>
            <a:rect l="0" t="0" r="r" b="b"/>
            <a:pathLst>
              <a:path w="236" h="112">
                <a:moveTo>
                  <a:pt x="0" y="112"/>
                </a:moveTo>
                <a:lnTo>
                  <a:pt x="94" y="0"/>
                </a:lnTo>
                <a:lnTo>
                  <a:pt x="236" y="0"/>
                </a:lnTo>
                <a:lnTo>
                  <a:pt x="141" y="112"/>
                </a:lnTo>
                <a:lnTo>
                  <a:pt x="0" y="112"/>
                </a:lnTo>
                <a:close/>
              </a:path>
            </a:pathLst>
          </a:custGeom>
          <a:solidFill>
            <a:srgbClr val="FFCC00"/>
          </a:solidFill>
          <a:ln w="9525">
            <a:noFill/>
            <a:round/>
            <a:headEnd/>
            <a:tailEnd/>
          </a:ln>
        </p:spPr>
        <p:txBody>
          <a:bodyPr/>
          <a:lstStyle/>
          <a:p>
            <a:endParaRPr lang="en-US"/>
          </a:p>
        </p:txBody>
      </p:sp>
      <p:sp>
        <p:nvSpPr>
          <p:cNvPr id="434232" name="Freeform 56"/>
          <p:cNvSpPr>
            <a:spLocks/>
          </p:cNvSpPr>
          <p:nvPr/>
        </p:nvSpPr>
        <p:spPr bwMode="auto">
          <a:xfrm>
            <a:off x="5730875" y="3816350"/>
            <a:ext cx="619125" cy="177800"/>
          </a:xfrm>
          <a:custGeom>
            <a:avLst/>
            <a:gdLst/>
            <a:ahLst/>
            <a:cxnLst>
              <a:cxn ang="0">
                <a:pos x="0" y="112"/>
              </a:cxn>
              <a:cxn ang="0">
                <a:pos x="94" y="0"/>
              </a:cxn>
              <a:cxn ang="0">
                <a:pos x="236" y="0"/>
              </a:cxn>
              <a:cxn ang="0">
                <a:pos x="141" y="112"/>
              </a:cxn>
              <a:cxn ang="0">
                <a:pos x="0" y="112"/>
              </a:cxn>
            </a:cxnLst>
            <a:rect l="0" t="0" r="r" b="b"/>
            <a:pathLst>
              <a:path w="236" h="112">
                <a:moveTo>
                  <a:pt x="0" y="112"/>
                </a:moveTo>
                <a:lnTo>
                  <a:pt x="94" y="0"/>
                </a:lnTo>
                <a:lnTo>
                  <a:pt x="236" y="0"/>
                </a:lnTo>
                <a:lnTo>
                  <a:pt x="141" y="112"/>
                </a:lnTo>
                <a:lnTo>
                  <a:pt x="0" y="112"/>
                </a:lnTo>
                <a:close/>
              </a:path>
            </a:pathLst>
          </a:custGeom>
          <a:noFill/>
          <a:ln w="1588" cap="rnd">
            <a:solidFill>
              <a:srgbClr val="000000"/>
            </a:solidFill>
            <a:prstDash val="solid"/>
            <a:round/>
            <a:headEnd/>
            <a:tailEnd/>
          </a:ln>
        </p:spPr>
        <p:txBody>
          <a:bodyPr/>
          <a:lstStyle/>
          <a:p>
            <a:endParaRPr lang="en-US"/>
          </a:p>
        </p:txBody>
      </p:sp>
      <p:sp>
        <p:nvSpPr>
          <p:cNvPr id="434233" name="Freeform 57"/>
          <p:cNvSpPr>
            <a:spLocks/>
          </p:cNvSpPr>
          <p:nvPr/>
        </p:nvSpPr>
        <p:spPr bwMode="auto">
          <a:xfrm>
            <a:off x="6100763" y="38163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FFCC00"/>
          </a:solidFill>
          <a:ln w="9525">
            <a:noFill/>
            <a:round/>
            <a:headEnd/>
            <a:tailEnd/>
          </a:ln>
        </p:spPr>
        <p:txBody>
          <a:bodyPr/>
          <a:lstStyle/>
          <a:p>
            <a:endParaRPr lang="en-US"/>
          </a:p>
        </p:txBody>
      </p:sp>
      <p:sp>
        <p:nvSpPr>
          <p:cNvPr id="434234" name="Freeform 58"/>
          <p:cNvSpPr>
            <a:spLocks/>
          </p:cNvSpPr>
          <p:nvPr/>
        </p:nvSpPr>
        <p:spPr bwMode="auto">
          <a:xfrm>
            <a:off x="6100763" y="38163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434235" name="Freeform 59"/>
          <p:cNvSpPr>
            <a:spLocks/>
          </p:cNvSpPr>
          <p:nvPr/>
        </p:nvSpPr>
        <p:spPr bwMode="auto">
          <a:xfrm>
            <a:off x="6473825" y="38163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236" name="Freeform 60"/>
          <p:cNvSpPr>
            <a:spLocks/>
          </p:cNvSpPr>
          <p:nvPr/>
        </p:nvSpPr>
        <p:spPr bwMode="auto">
          <a:xfrm>
            <a:off x="6473825" y="38163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434237" name="Freeform 61"/>
          <p:cNvSpPr>
            <a:spLocks/>
          </p:cNvSpPr>
          <p:nvPr/>
        </p:nvSpPr>
        <p:spPr bwMode="auto">
          <a:xfrm>
            <a:off x="6846888" y="38163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238" name="Freeform 62"/>
          <p:cNvSpPr>
            <a:spLocks/>
          </p:cNvSpPr>
          <p:nvPr/>
        </p:nvSpPr>
        <p:spPr bwMode="auto">
          <a:xfrm>
            <a:off x="6846888" y="3816350"/>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434239" name="Freeform 63"/>
          <p:cNvSpPr>
            <a:spLocks/>
          </p:cNvSpPr>
          <p:nvPr/>
        </p:nvSpPr>
        <p:spPr bwMode="auto">
          <a:xfrm>
            <a:off x="5481638" y="3994150"/>
            <a:ext cx="619125" cy="176213"/>
          </a:xfrm>
          <a:custGeom>
            <a:avLst/>
            <a:gdLst/>
            <a:ahLst/>
            <a:cxnLst>
              <a:cxn ang="0">
                <a:pos x="0" y="111"/>
              </a:cxn>
              <a:cxn ang="0">
                <a:pos x="95" y="0"/>
              </a:cxn>
              <a:cxn ang="0">
                <a:pos x="236" y="0"/>
              </a:cxn>
              <a:cxn ang="0">
                <a:pos x="142" y="111"/>
              </a:cxn>
              <a:cxn ang="0">
                <a:pos x="0" y="111"/>
              </a:cxn>
            </a:cxnLst>
            <a:rect l="0" t="0" r="r" b="b"/>
            <a:pathLst>
              <a:path w="236" h="111">
                <a:moveTo>
                  <a:pt x="0" y="111"/>
                </a:moveTo>
                <a:lnTo>
                  <a:pt x="95" y="0"/>
                </a:lnTo>
                <a:lnTo>
                  <a:pt x="236" y="0"/>
                </a:lnTo>
                <a:lnTo>
                  <a:pt x="142" y="111"/>
                </a:lnTo>
                <a:lnTo>
                  <a:pt x="0" y="111"/>
                </a:lnTo>
                <a:close/>
              </a:path>
            </a:pathLst>
          </a:custGeom>
          <a:solidFill>
            <a:srgbClr val="CC0000"/>
          </a:solidFill>
          <a:ln w="9525">
            <a:noFill/>
            <a:round/>
            <a:headEnd/>
            <a:tailEnd/>
          </a:ln>
        </p:spPr>
        <p:txBody>
          <a:bodyPr/>
          <a:lstStyle/>
          <a:p>
            <a:endParaRPr lang="en-US"/>
          </a:p>
        </p:txBody>
      </p:sp>
      <p:sp>
        <p:nvSpPr>
          <p:cNvPr id="434240" name="Freeform 64"/>
          <p:cNvSpPr>
            <a:spLocks/>
          </p:cNvSpPr>
          <p:nvPr/>
        </p:nvSpPr>
        <p:spPr bwMode="auto">
          <a:xfrm>
            <a:off x="5481638" y="3994150"/>
            <a:ext cx="619125" cy="176213"/>
          </a:xfrm>
          <a:custGeom>
            <a:avLst/>
            <a:gdLst/>
            <a:ahLst/>
            <a:cxnLst>
              <a:cxn ang="0">
                <a:pos x="0" y="111"/>
              </a:cxn>
              <a:cxn ang="0">
                <a:pos x="95" y="0"/>
              </a:cxn>
              <a:cxn ang="0">
                <a:pos x="236" y="0"/>
              </a:cxn>
              <a:cxn ang="0">
                <a:pos x="142" y="111"/>
              </a:cxn>
              <a:cxn ang="0">
                <a:pos x="0" y="111"/>
              </a:cxn>
            </a:cxnLst>
            <a:rect l="0" t="0" r="r" b="b"/>
            <a:pathLst>
              <a:path w="236" h="111">
                <a:moveTo>
                  <a:pt x="0" y="111"/>
                </a:moveTo>
                <a:lnTo>
                  <a:pt x="95" y="0"/>
                </a:lnTo>
                <a:lnTo>
                  <a:pt x="236" y="0"/>
                </a:lnTo>
                <a:lnTo>
                  <a:pt x="142" y="111"/>
                </a:lnTo>
                <a:lnTo>
                  <a:pt x="0" y="111"/>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41" name="Freeform 65"/>
          <p:cNvSpPr>
            <a:spLocks/>
          </p:cNvSpPr>
          <p:nvPr/>
        </p:nvSpPr>
        <p:spPr bwMode="auto">
          <a:xfrm>
            <a:off x="5854700" y="3994150"/>
            <a:ext cx="619125" cy="176213"/>
          </a:xfrm>
          <a:custGeom>
            <a:avLst/>
            <a:gdLst/>
            <a:ahLst/>
            <a:cxnLst>
              <a:cxn ang="0">
                <a:pos x="0" y="111"/>
              </a:cxn>
              <a:cxn ang="0">
                <a:pos x="94" y="0"/>
              </a:cxn>
              <a:cxn ang="0">
                <a:pos x="236" y="0"/>
              </a:cxn>
              <a:cxn ang="0">
                <a:pos x="142" y="111"/>
              </a:cxn>
              <a:cxn ang="0">
                <a:pos x="0" y="111"/>
              </a:cxn>
            </a:cxnLst>
            <a:rect l="0" t="0" r="r" b="b"/>
            <a:pathLst>
              <a:path w="236" h="111">
                <a:moveTo>
                  <a:pt x="0" y="111"/>
                </a:moveTo>
                <a:lnTo>
                  <a:pt x="94" y="0"/>
                </a:lnTo>
                <a:lnTo>
                  <a:pt x="236" y="0"/>
                </a:lnTo>
                <a:lnTo>
                  <a:pt x="142" y="111"/>
                </a:lnTo>
                <a:lnTo>
                  <a:pt x="0" y="111"/>
                </a:lnTo>
                <a:close/>
              </a:path>
            </a:pathLst>
          </a:custGeom>
          <a:solidFill>
            <a:srgbClr val="CC0000"/>
          </a:solidFill>
          <a:ln w="9525">
            <a:noFill/>
            <a:round/>
            <a:headEnd/>
            <a:tailEnd/>
          </a:ln>
        </p:spPr>
        <p:txBody>
          <a:bodyPr/>
          <a:lstStyle/>
          <a:p>
            <a:endParaRPr lang="en-US"/>
          </a:p>
        </p:txBody>
      </p:sp>
      <p:sp>
        <p:nvSpPr>
          <p:cNvPr id="434242" name="Freeform 66"/>
          <p:cNvSpPr>
            <a:spLocks/>
          </p:cNvSpPr>
          <p:nvPr/>
        </p:nvSpPr>
        <p:spPr bwMode="auto">
          <a:xfrm>
            <a:off x="5854700" y="3994150"/>
            <a:ext cx="619125" cy="176213"/>
          </a:xfrm>
          <a:custGeom>
            <a:avLst/>
            <a:gdLst/>
            <a:ahLst/>
            <a:cxnLst>
              <a:cxn ang="0">
                <a:pos x="0" y="111"/>
              </a:cxn>
              <a:cxn ang="0">
                <a:pos x="94" y="0"/>
              </a:cxn>
              <a:cxn ang="0">
                <a:pos x="236" y="0"/>
              </a:cxn>
              <a:cxn ang="0">
                <a:pos x="142" y="111"/>
              </a:cxn>
              <a:cxn ang="0">
                <a:pos x="0" y="111"/>
              </a:cxn>
            </a:cxnLst>
            <a:rect l="0" t="0" r="r" b="b"/>
            <a:pathLst>
              <a:path w="236" h="111">
                <a:moveTo>
                  <a:pt x="0" y="111"/>
                </a:moveTo>
                <a:lnTo>
                  <a:pt x="94" y="0"/>
                </a:lnTo>
                <a:lnTo>
                  <a:pt x="236" y="0"/>
                </a:lnTo>
                <a:lnTo>
                  <a:pt x="142" y="111"/>
                </a:lnTo>
                <a:lnTo>
                  <a:pt x="0" y="111"/>
                </a:lnTo>
                <a:close/>
              </a:path>
            </a:pathLst>
          </a:custGeom>
          <a:noFill/>
          <a:ln w="1588" cap="rnd">
            <a:solidFill>
              <a:srgbClr val="000000"/>
            </a:solidFill>
            <a:prstDash val="solid"/>
            <a:round/>
            <a:headEnd/>
            <a:tailEnd/>
          </a:ln>
        </p:spPr>
        <p:txBody>
          <a:bodyPr/>
          <a:lstStyle/>
          <a:p>
            <a:endParaRPr lang="en-US"/>
          </a:p>
        </p:txBody>
      </p:sp>
      <p:sp>
        <p:nvSpPr>
          <p:cNvPr id="434243" name="Freeform 67"/>
          <p:cNvSpPr>
            <a:spLocks/>
          </p:cNvSpPr>
          <p:nvPr/>
        </p:nvSpPr>
        <p:spPr bwMode="auto">
          <a:xfrm>
            <a:off x="5232400" y="41703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244" name="Freeform 68"/>
          <p:cNvSpPr>
            <a:spLocks/>
          </p:cNvSpPr>
          <p:nvPr/>
        </p:nvSpPr>
        <p:spPr bwMode="auto">
          <a:xfrm>
            <a:off x="5232400" y="41703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45" name="Freeform 69"/>
          <p:cNvSpPr>
            <a:spLocks/>
          </p:cNvSpPr>
          <p:nvPr/>
        </p:nvSpPr>
        <p:spPr bwMode="auto">
          <a:xfrm>
            <a:off x="5605463" y="41703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9525">
            <a:noFill/>
            <a:round/>
            <a:headEnd/>
            <a:tailEnd/>
          </a:ln>
        </p:spPr>
        <p:txBody>
          <a:bodyPr/>
          <a:lstStyle/>
          <a:p>
            <a:endParaRPr lang="en-US"/>
          </a:p>
        </p:txBody>
      </p:sp>
      <p:sp>
        <p:nvSpPr>
          <p:cNvPr id="434246" name="Freeform 70"/>
          <p:cNvSpPr>
            <a:spLocks/>
          </p:cNvSpPr>
          <p:nvPr/>
        </p:nvSpPr>
        <p:spPr bwMode="auto">
          <a:xfrm>
            <a:off x="5605463" y="41703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solidFill>
            <a:srgbClr val="CC0000"/>
          </a:solidFill>
          <a:ln w="1588" cap="rnd">
            <a:solidFill>
              <a:srgbClr val="000000"/>
            </a:solidFill>
            <a:prstDash val="solid"/>
            <a:round/>
            <a:headEnd/>
            <a:tailEnd/>
          </a:ln>
        </p:spPr>
        <p:txBody>
          <a:bodyPr/>
          <a:lstStyle/>
          <a:p>
            <a:endParaRPr lang="en-US"/>
          </a:p>
        </p:txBody>
      </p:sp>
      <p:sp>
        <p:nvSpPr>
          <p:cNvPr id="434247" name="Freeform 71"/>
          <p:cNvSpPr>
            <a:spLocks/>
          </p:cNvSpPr>
          <p:nvPr/>
        </p:nvSpPr>
        <p:spPr bwMode="auto">
          <a:xfrm>
            <a:off x="6350000" y="4170363"/>
            <a:ext cx="622300" cy="177800"/>
          </a:xfrm>
          <a:custGeom>
            <a:avLst/>
            <a:gdLst/>
            <a:ahLst/>
            <a:cxnLst>
              <a:cxn ang="0">
                <a:pos x="0" y="112"/>
              </a:cxn>
              <a:cxn ang="0">
                <a:pos x="95" y="0"/>
              </a:cxn>
              <a:cxn ang="0">
                <a:pos x="237" y="0"/>
              </a:cxn>
              <a:cxn ang="0">
                <a:pos x="142" y="112"/>
              </a:cxn>
              <a:cxn ang="0">
                <a:pos x="0" y="112"/>
              </a:cxn>
            </a:cxnLst>
            <a:rect l="0" t="0" r="r" b="b"/>
            <a:pathLst>
              <a:path w="237" h="112">
                <a:moveTo>
                  <a:pt x="0" y="112"/>
                </a:moveTo>
                <a:lnTo>
                  <a:pt x="95" y="0"/>
                </a:lnTo>
                <a:lnTo>
                  <a:pt x="237" y="0"/>
                </a:lnTo>
                <a:lnTo>
                  <a:pt x="142" y="112"/>
                </a:lnTo>
                <a:lnTo>
                  <a:pt x="0" y="112"/>
                </a:lnTo>
                <a:close/>
              </a:path>
            </a:pathLst>
          </a:custGeom>
          <a:noFill/>
          <a:ln w="1588" cap="rnd">
            <a:solidFill>
              <a:srgbClr val="FFFFFF"/>
            </a:solidFill>
            <a:prstDash val="solid"/>
            <a:round/>
            <a:headEnd/>
            <a:tailEnd/>
          </a:ln>
        </p:spPr>
        <p:txBody>
          <a:bodyPr/>
          <a:lstStyle/>
          <a:p>
            <a:endParaRPr lang="en-US"/>
          </a:p>
        </p:txBody>
      </p:sp>
      <p:sp>
        <p:nvSpPr>
          <p:cNvPr id="434248" name="Freeform 72"/>
          <p:cNvSpPr>
            <a:spLocks/>
          </p:cNvSpPr>
          <p:nvPr/>
        </p:nvSpPr>
        <p:spPr bwMode="auto">
          <a:xfrm>
            <a:off x="6100763" y="284321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FFCC00"/>
          </a:solidFill>
          <a:ln w="9525">
            <a:noFill/>
            <a:round/>
            <a:headEnd/>
            <a:tailEnd/>
          </a:ln>
        </p:spPr>
        <p:txBody>
          <a:bodyPr/>
          <a:lstStyle/>
          <a:p>
            <a:endParaRPr lang="en-US"/>
          </a:p>
        </p:txBody>
      </p:sp>
      <p:sp>
        <p:nvSpPr>
          <p:cNvPr id="434249" name="Freeform 73"/>
          <p:cNvSpPr>
            <a:spLocks/>
          </p:cNvSpPr>
          <p:nvPr/>
        </p:nvSpPr>
        <p:spPr bwMode="auto">
          <a:xfrm>
            <a:off x="6100763" y="284321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noFill/>
          <a:ln w="1588" cap="rnd">
            <a:solidFill>
              <a:srgbClr val="000000"/>
            </a:solidFill>
            <a:prstDash val="solid"/>
            <a:round/>
            <a:headEnd/>
            <a:tailEnd/>
          </a:ln>
        </p:spPr>
        <p:txBody>
          <a:bodyPr/>
          <a:lstStyle/>
          <a:p>
            <a:endParaRPr lang="en-US"/>
          </a:p>
        </p:txBody>
      </p:sp>
      <p:sp>
        <p:nvSpPr>
          <p:cNvPr id="434250" name="Freeform 74"/>
          <p:cNvSpPr>
            <a:spLocks/>
          </p:cNvSpPr>
          <p:nvPr/>
        </p:nvSpPr>
        <p:spPr bwMode="auto">
          <a:xfrm>
            <a:off x="6473825" y="284321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FFCC00"/>
          </a:solidFill>
          <a:ln w="9525">
            <a:noFill/>
            <a:round/>
            <a:headEnd/>
            <a:tailEnd/>
          </a:ln>
        </p:spPr>
        <p:txBody>
          <a:bodyPr/>
          <a:lstStyle/>
          <a:p>
            <a:endParaRPr lang="en-US"/>
          </a:p>
        </p:txBody>
      </p:sp>
      <p:sp>
        <p:nvSpPr>
          <p:cNvPr id="434251" name="Freeform 75"/>
          <p:cNvSpPr>
            <a:spLocks/>
          </p:cNvSpPr>
          <p:nvPr/>
        </p:nvSpPr>
        <p:spPr bwMode="auto">
          <a:xfrm>
            <a:off x="6473825" y="2843213"/>
            <a:ext cx="622300" cy="176212"/>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noFill/>
          <a:ln w="1588" cap="rnd">
            <a:solidFill>
              <a:srgbClr val="000000"/>
            </a:solidFill>
            <a:prstDash val="solid"/>
            <a:round/>
            <a:headEnd/>
            <a:tailEnd/>
          </a:ln>
        </p:spPr>
        <p:txBody>
          <a:bodyPr/>
          <a:lstStyle/>
          <a:p>
            <a:endParaRPr lang="en-US"/>
          </a:p>
        </p:txBody>
      </p:sp>
      <p:sp>
        <p:nvSpPr>
          <p:cNvPr id="434252" name="Freeform 76"/>
          <p:cNvSpPr>
            <a:spLocks/>
          </p:cNvSpPr>
          <p:nvPr/>
        </p:nvSpPr>
        <p:spPr bwMode="auto">
          <a:xfrm>
            <a:off x="5854700" y="3019425"/>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FFCC00"/>
          </a:solidFill>
          <a:ln w="9525">
            <a:noFill/>
            <a:round/>
            <a:headEnd/>
            <a:tailEnd/>
          </a:ln>
        </p:spPr>
        <p:txBody>
          <a:bodyPr/>
          <a:lstStyle/>
          <a:p>
            <a:endParaRPr lang="en-US"/>
          </a:p>
        </p:txBody>
      </p:sp>
      <p:sp>
        <p:nvSpPr>
          <p:cNvPr id="434253" name="Freeform 77"/>
          <p:cNvSpPr>
            <a:spLocks/>
          </p:cNvSpPr>
          <p:nvPr/>
        </p:nvSpPr>
        <p:spPr bwMode="auto">
          <a:xfrm>
            <a:off x="5854700" y="3019425"/>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434254" name="Freeform 78"/>
          <p:cNvSpPr>
            <a:spLocks/>
          </p:cNvSpPr>
          <p:nvPr/>
        </p:nvSpPr>
        <p:spPr bwMode="auto">
          <a:xfrm>
            <a:off x="6227763" y="3019425"/>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CC0000"/>
          </a:solidFill>
          <a:ln w="9525">
            <a:noFill/>
            <a:round/>
            <a:headEnd/>
            <a:tailEnd/>
          </a:ln>
        </p:spPr>
        <p:txBody>
          <a:bodyPr/>
          <a:lstStyle/>
          <a:p>
            <a:endParaRPr lang="en-US"/>
          </a:p>
        </p:txBody>
      </p:sp>
      <p:sp>
        <p:nvSpPr>
          <p:cNvPr id="434255" name="Freeform 79"/>
          <p:cNvSpPr>
            <a:spLocks/>
          </p:cNvSpPr>
          <p:nvPr/>
        </p:nvSpPr>
        <p:spPr bwMode="auto">
          <a:xfrm>
            <a:off x="6227763" y="3019425"/>
            <a:ext cx="619125" cy="177800"/>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noFill/>
          <a:ln w="1588" cap="rnd">
            <a:solidFill>
              <a:srgbClr val="000000"/>
            </a:solidFill>
            <a:prstDash val="solid"/>
            <a:round/>
            <a:headEnd/>
            <a:tailEnd/>
          </a:ln>
        </p:spPr>
        <p:txBody>
          <a:bodyPr/>
          <a:lstStyle/>
          <a:p>
            <a:endParaRPr lang="en-US"/>
          </a:p>
        </p:txBody>
      </p:sp>
      <p:sp>
        <p:nvSpPr>
          <p:cNvPr id="434256" name="Freeform 80"/>
          <p:cNvSpPr>
            <a:spLocks noEditPoints="1"/>
          </p:cNvSpPr>
          <p:nvPr/>
        </p:nvSpPr>
        <p:spPr bwMode="auto">
          <a:xfrm>
            <a:off x="4052888" y="2008188"/>
            <a:ext cx="2365375" cy="4375150"/>
          </a:xfrm>
          <a:custGeom>
            <a:avLst/>
            <a:gdLst/>
            <a:ahLst/>
            <a:cxnLst>
              <a:cxn ang="0">
                <a:pos x="4289" y="4"/>
              </a:cxn>
              <a:cxn ang="0">
                <a:pos x="4105" y="256"/>
              </a:cxn>
              <a:cxn ang="0">
                <a:pos x="4067" y="318"/>
              </a:cxn>
              <a:cxn ang="0">
                <a:pos x="4066" y="307"/>
              </a:cxn>
              <a:cxn ang="0">
                <a:pos x="3869" y="549"/>
              </a:cxn>
              <a:cxn ang="0">
                <a:pos x="3765" y="711"/>
              </a:cxn>
              <a:cxn ang="0">
                <a:pos x="3833" y="622"/>
              </a:cxn>
              <a:cxn ang="0">
                <a:pos x="3703" y="765"/>
              </a:cxn>
              <a:cxn ang="0">
                <a:pos x="3519" y="1017"/>
              </a:cxn>
              <a:cxn ang="0">
                <a:pos x="3482" y="1079"/>
              </a:cxn>
              <a:cxn ang="0">
                <a:pos x="3480" y="1068"/>
              </a:cxn>
              <a:cxn ang="0">
                <a:pos x="3283" y="1310"/>
              </a:cxn>
              <a:cxn ang="0">
                <a:pos x="3179" y="1472"/>
              </a:cxn>
              <a:cxn ang="0">
                <a:pos x="3247" y="1383"/>
              </a:cxn>
              <a:cxn ang="0">
                <a:pos x="3117" y="1525"/>
              </a:cxn>
              <a:cxn ang="0">
                <a:pos x="2933" y="1777"/>
              </a:cxn>
              <a:cxn ang="0">
                <a:pos x="2896" y="1839"/>
              </a:cxn>
              <a:cxn ang="0">
                <a:pos x="2894" y="1828"/>
              </a:cxn>
              <a:cxn ang="0">
                <a:pos x="2698" y="2070"/>
              </a:cxn>
              <a:cxn ang="0">
                <a:pos x="2593" y="2232"/>
              </a:cxn>
              <a:cxn ang="0">
                <a:pos x="2661" y="2144"/>
              </a:cxn>
              <a:cxn ang="0">
                <a:pos x="2532" y="2286"/>
              </a:cxn>
              <a:cxn ang="0">
                <a:pos x="2348" y="2538"/>
              </a:cxn>
              <a:cxn ang="0">
                <a:pos x="2310" y="2600"/>
              </a:cxn>
              <a:cxn ang="0">
                <a:pos x="2309" y="2589"/>
              </a:cxn>
              <a:cxn ang="0">
                <a:pos x="2112" y="2831"/>
              </a:cxn>
              <a:cxn ang="0">
                <a:pos x="2007" y="2993"/>
              </a:cxn>
              <a:cxn ang="0">
                <a:pos x="2076" y="2904"/>
              </a:cxn>
              <a:cxn ang="0">
                <a:pos x="1946" y="3047"/>
              </a:cxn>
              <a:cxn ang="0">
                <a:pos x="1762" y="3299"/>
              </a:cxn>
              <a:cxn ang="0">
                <a:pos x="1724" y="3361"/>
              </a:cxn>
              <a:cxn ang="0">
                <a:pos x="1723" y="3349"/>
              </a:cxn>
              <a:cxn ang="0">
                <a:pos x="1526" y="3592"/>
              </a:cxn>
              <a:cxn ang="0">
                <a:pos x="1422" y="3753"/>
              </a:cxn>
              <a:cxn ang="0">
                <a:pos x="1490" y="3665"/>
              </a:cxn>
              <a:cxn ang="0">
                <a:pos x="1360" y="3807"/>
              </a:cxn>
              <a:cxn ang="0">
                <a:pos x="1176" y="4059"/>
              </a:cxn>
              <a:cxn ang="0">
                <a:pos x="1139" y="4121"/>
              </a:cxn>
              <a:cxn ang="0">
                <a:pos x="1137" y="4110"/>
              </a:cxn>
              <a:cxn ang="0">
                <a:pos x="940" y="4352"/>
              </a:cxn>
              <a:cxn ang="0">
                <a:pos x="836" y="4514"/>
              </a:cxn>
              <a:cxn ang="0">
                <a:pos x="904" y="4425"/>
              </a:cxn>
              <a:cxn ang="0">
                <a:pos x="774" y="4568"/>
              </a:cxn>
              <a:cxn ang="0">
                <a:pos x="590" y="4820"/>
              </a:cxn>
              <a:cxn ang="0">
                <a:pos x="553" y="4882"/>
              </a:cxn>
              <a:cxn ang="0">
                <a:pos x="551" y="4870"/>
              </a:cxn>
              <a:cxn ang="0">
                <a:pos x="355" y="5113"/>
              </a:cxn>
              <a:cxn ang="0">
                <a:pos x="250" y="5275"/>
              </a:cxn>
              <a:cxn ang="0">
                <a:pos x="318" y="5186"/>
              </a:cxn>
              <a:cxn ang="0">
                <a:pos x="189" y="5328"/>
              </a:cxn>
              <a:cxn ang="0">
                <a:pos x="5" y="5580"/>
              </a:cxn>
            </a:cxnLst>
            <a:rect l="0" t="0" r="r" b="b"/>
            <a:pathLst>
              <a:path w="4304" h="5583">
                <a:moveTo>
                  <a:pt x="4302" y="14"/>
                </a:moveTo>
                <a:lnTo>
                  <a:pt x="4233" y="103"/>
                </a:lnTo>
                <a:cubicBezTo>
                  <a:pt x="4231" y="106"/>
                  <a:pt x="4226" y="107"/>
                  <a:pt x="4222" y="104"/>
                </a:cubicBezTo>
                <a:cubicBezTo>
                  <a:pt x="4219" y="101"/>
                  <a:pt x="4218" y="96"/>
                  <a:pt x="4221" y="93"/>
                </a:cubicBezTo>
                <a:lnTo>
                  <a:pt x="4289" y="4"/>
                </a:lnTo>
                <a:cubicBezTo>
                  <a:pt x="4292" y="1"/>
                  <a:pt x="4297" y="0"/>
                  <a:pt x="4300" y="3"/>
                </a:cubicBezTo>
                <a:cubicBezTo>
                  <a:pt x="4304" y="5"/>
                  <a:pt x="4304" y="10"/>
                  <a:pt x="4302" y="14"/>
                </a:cubicBezTo>
                <a:close/>
                <a:moveTo>
                  <a:pt x="4184" y="166"/>
                </a:moveTo>
                <a:lnTo>
                  <a:pt x="4116" y="255"/>
                </a:lnTo>
                <a:cubicBezTo>
                  <a:pt x="4113" y="258"/>
                  <a:pt x="4108" y="259"/>
                  <a:pt x="4105" y="256"/>
                </a:cubicBezTo>
                <a:cubicBezTo>
                  <a:pt x="4101" y="254"/>
                  <a:pt x="4101" y="249"/>
                  <a:pt x="4103" y="245"/>
                </a:cubicBezTo>
                <a:lnTo>
                  <a:pt x="4172" y="156"/>
                </a:lnTo>
                <a:cubicBezTo>
                  <a:pt x="4174" y="153"/>
                  <a:pt x="4179" y="152"/>
                  <a:pt x="4183" y="155"/>
                </a:cubicBezTo>
                <a:cubicBezTo>
                  <a:pt x="4186" y="158"/>
                  <a:pt x="4187" y="163"/>
                  <a:pt x="4184" y="166"/>
                </a:cubicBezTo>
                <a:close/>
                <a:moveTo>
                  <a:pt x="4067" y="318"/>
                </a:moveTo>
                <a:lnTo>
                  <a:pt x="3999" y="407"/>
                </a:lnTo>
                <a:cubicBezTo>
                  <a:pt x="3996" y="410"/>
                  <a:pt x="3991" y="411"/>
                  <a:pt x="3988" y="408"/>
                </a:cubicBezTo>
                <a:cubicBezTo>
                  <a:pt x="3984" y="406"/>
                  <a:pt x="3984" y="401"/>
                  <a:pt x="3986" y="397"/>
                </a:cubicBezTo>
                <a:lnTo>
                  <a:pt x="4055" y="308"/>
                </a:lnTo>
                <a:cubicBezTo>
                  <a:pt x="4057" y="305"/>
                  <a:pt x="4062" y="304"/>
                  <a:pt x="4066" y="307"/>
                </a:cubicBezTo>
                <a:cubicBezTo>
                  <a:pt x="4069" y="310"/>
                  <a:pt x="4070" y="315"/>
                  <a:pt x="4067" y="318"/>
                </a:cubicBezTo>
                <a:close/>
                <a:moveTo>
                  <a:pt x="3950" y="470"/>
                </a:moveTo>
                <a:lnTo>
                  <a:pt x="3882" y="559"/>
                </a:lnTo>
                <a:cubicBezTo>
                  <a:pt x="3879" y="563"/>
                  <a:pt x="3874" y="563"/>
                  <a:pt x="3871" y="560"/>
                </a:cubicBezTo>
                <a:cubicBezTo>
                  <a:pt x="3867" y="558"/>
                  <a:pt x="3866" y="553"/>
                  <a:pt x="3869" y="549"/>
                </a:cubicBezTo>
                <a:lnTo>
                  <a:pt x="3937" y="461"/>
                </a:lnTo>
                <a:cubicBezTo>
                  <a:pt x="3940" y="457"/>
                  <a:pt x="3945" y="456"/>
                  <a:pt x="3949" y="459"/>
                </a:cubicBezTo>
                <a:cubicBezTo>
                  <a:pt x="3952" y="462"/>
                  <a:pt x="3953" y="467"/>
                  <a:pt x="3950" y="470"/>
                </a:cubicBezTo>
                <a:close/>
                <a:moveTo>
                  <a:pt x="3833" y="622"/>
                </a:moveTo>
                <a:lnTo>
                  <a:pt x="3765" y="711"/>
                </a:lnTo>
                <a:cubicBezTo>
                  <a:pt x="3762" y="715"/>
                  <a:pt x="3757" y="715"/>
                  <a:pt x="3753" y="713"/>
                </a:cubicBezTo>
                <a:cubicBezTo>
                  <a:pt x="3750" y="710"/>
                  <a:pt x="3749" y="705"/>
                  <a:pt x="3752" y="701"/>
                </a:cubicBezTo>
                <a:lnTo>
                  <a:pt x="3820" y="613"/>
                </a:lnTo>
                <a:cubicBezTo>
                  <a:pt x="3823" y="609"/>
                  <a:pt x="3828" y="608"/>
                  <a:pt x="3832" y="611"/>
                </a:cubicBezTo>
                <a:cubicBezTo>
                  <a:pt x="3835" y="614"/>
                  <a:pt x="3836" y="619"/>
                  <a:pt x="3833" y="622"/>
                </a:cubicBezTo>
                <a:close/>
                <a:moveTo>
                  <a:pt x="3716" y="775"/>
                </a:moveTo>
                <a:lnTo>
                  <a:pt x="3647" y="863"/>
                </a:lnTo>
                <a:cubicBezTo>
                  <a:pt x="3645" y="867"/>
                  <a:pt x="3640" y="867"/>
                  <a:pt x="3636" y="865"/>
                </a:cubicBezTo>
                <a:cubicBezTo>
                  <a:pt x="3633" y="862"/>
                  <a:pt x="3632" y="857"/>
                  <a:pt x="3635" y="853"/>
                </a:cubicBezTo>
                <a:lnTo>
                  <a:pt x="3703" y="765"/>
                </a:lnTo>
                <a:cubicBezTo>
                  <a:pt x="3706" y="761"/>
                  <a:pt x="3711" y="761"/>
                  <a:pt x="3714" y="763"/>
                </a:cubicBezTo>
                <a:cubicBezTo>
                  <a:pt x="3718" y="766"/>
                  <a:pt x="3719" y="771"/>
                  <a:pt x="3716" y="775"/>
                </a:cubicBezTo>
                <a:close/>
                <a:moveTo>
                  <a:pt x="3599" y="927"/>
                </a:moveTo>
                <a:lnTo>
                  <a:pt x="3530" y="1015"/>
                </a:lnTo>
                <a:cubicBezTo>
                  <a:pt x="3528" y="1019"/>
                  <a:pt x="3523" y="1020"/>
                  <a:pt x="3519" y="1017"/>
                </a:cubicBezTo>
                <a:cubicBezTo>
                  <a:pt x="3516" y="1014"/>
                  <a:pt x="3515" y="1009"/>
                  <a:pt x="3518" y="1006"/>
                </a:cubicBezTo>
                <a:lnTo>
                  <a:pt x="3586" y="917"/>
                </a:lnTo>
                <a:cubicBezTo>
                  <a:pt x="3589" y="913"/>
                  <a:pt x="3594" y="913"/>
                  <a:pt x="3597" y="915"/>
                </a:cubicBezTo>
                <a:cubicBezTo>
                  <a:pt x="3601" y="918"/>
                  <a:pt x="3601" y="923"/>
                  <a:pt x="3599" y="927"/>
                </a:cubicBezTo>
                <a:close/>
                <a:moveTo>
                  <a:pt x="3482" y="1079"/>
                </a:moveTo>
                <a:lnTo>
                  <a:pt x="3413" y="1167"/>
                </a:lnTo>
                <a:cubicBezTo>
                  <a:pt x="3410" y="1171"/>
                  <a:pt x="3405" y="1172"/>
                  <a:pt x="3402" y="1169"/>
                </a:cubicBezTo>
                <a:cubicBezTo>
                  <a:pt x="3398" y="1166"/>
                  <a:pt x="3398" y="1161"/>
                  <a:pt x="3401" y="1158"/>
                </a:cubicBezTo>
                <a:lnTo>
                  <a:pt x="3469" y="1069"/>
                </a:lnTo>
                <a:cubicBezTo>
                  <a:pt x="3472" y="1065"/>
                  <a:pt x="3477" y="1065"/>
                  <a:pt x="3480" y="1068"/>
                </a:cubicBezTo>
                <a:cubicBezTo>
                  <a:pt x="3484" y="1070"/>
                  <a:pt x="3484" y="1075"/>
                  <a:pt x="3482" y="1079"/>
                </a:cubicBezTo>
                <a:close/>
                <a:moveTo>
                  <a:pt x="3364" y="1231"/>
                </a:moveTo>
                <a:lnTo>
                  <a:pt x="3296" y="1320"/>
                </a:lnTo>
                <a:cubicBezTo>
                  <a:pt x="3293" y="1323"/>
                  <a:pt x="3288" y="1324"/>
                  <a:pt x="3285" y="1321"/>
                </a:cubicBezTo>
                <a:cubicBezTo>
                  <a:pt x="3281" y="1318"/>
                  <a:pt x="3281" y="1313"/>
                  <a:pt x="3283" y="1310"/>
                </a:cubicBezTo>
                <a:lnTo>
                  <a:pt x="3352" y="1221"/>
                </a:lnTo>
                <a:cubicBezTo>
                  <a:pt x="3354" y="1218"/>
                  <a:pt x="3359" y="1217"/>
                  <a:pt x="3363" y="1220"/>
                </a:cubicBezTo>
                <a:cubicBezTo>
                  <a:pt x="3366" y="1222"/>
                  <a:pt x="3367" y="1227"/>
                  <a:pt x="3364" y="1231"/>
                </a:cubicBezTo>
                <a:close/>
                <a:moveTo>
                  <a:pt x="3247" y="1383"/>
                </a:moveTo>
                <a:lnTo>
                  <a:pt x="3179" y="1472"/>
                </a:lnTo>
                <a:cubicBezTo>
                  <a:pt x="3176" y="1475"/>
                  <a:pt x="3171" y="1476"/>
                  <a:pt x="3168" y="1473"/>
                </a:cubicBezTo>
                <a:cubicBezTo>
                  <a:pt x="3164" y="1470"/>
                  <a:pt x="3164" y="1465"/>
                  <a:pt x="3166" y="1462"/>
                </a:cubicBezTo>
                <a:lnTo>
                  <a:pt x="3235" y="1373"/>
                </a:lnTo>
                <a:cubicBezTo>
                  <a:pt x="3237" y="1370"/>
                  <a:pt x="3242" y="1369"/>
                  <a:pt x="3246" y="1372"/>
                </a:cubicBezTo>
                <a:cubicBezTo>
                  <a:pt x="3249" y="1374"/>
                  <a:pt x="3250" y="1379"/>
                  <a:pt x="3247" y="1383"/>
                </a:cubicBezTo>
                <a:close/>
                <a:moveTo>
                  <a:pt x="3130" y="1535"/>
                </a:moveTo>
                <a:lnTo>
                  <a:pt x="3062" y="1624"/>
                </a:lnTo>
                <a:cubicBezTo>
                  <a:pt x="3059" y="1627"/>
                  <a:pt x="3054" y="1628"/>
                  <a:pt x="3051" y="1625"/>
                </a:cubicBezTo>
                <a:cubicBezTo>
                  <a:pt x="3047" y="1623"/>
                  <a:pt x="3046" y="1618"/>
                  <a:pt x="3049" y="1614"/>
                </a:cubicBezTo>
                <a:lnTo>
                  <a:pt x="3117" y="1525"/>
                </a:lnTo>
                <a:cubicBezTo>
                  <a:pt x="3120" y="1522"/>
                  <a:pt x="3125" y="1521"/>
                  <a:pt x="3129" y="1524"/>
                </a:cubicBezTo>
                <a:cubicBezTo>
                  <a:pt x="3132" y="1527"/>
                  <a:pt x="3133" y="1532"/>
                  <a:pt x="3130" y="1535"/>
                </a:cubicBezTo>
                <a:close/>
                <a:moveTo>
                  <a:pt x="3013" y="1687"/>
                </a:moveTo>
                <a:lnTo>
                  <a:pt x="2945" y="1776"/>
                </a:lnTo>
                <a:cubicBezTo>
                  <a:pt x="2942" y="1779"/>
                  <a:pt x="2937" y="1780"/>
                  <a:pt x="2933" y="1777"/>
                </a:cubicBezTo>
                <a:cubicBezTo>
                  <a:pt x="2930" y="1775"/>
                  <a:pt x="2929" y="1770"/>
                  <a:pt x="2932" y="1766"/>
                </a:cubicBezTo>
                <a:lnTo>
                  <a:pt x="3000" y="1677"/>
                </a:lnTo>
                <a:cubicBezTo>
                  <a:pt x="3003" y="1674"/>
                  <a:pt x="3008" y="1673"/>
                  <a:pt x="3011" y="1676"/>
                </a:cubicBezTo>
                <a:cubicBezTo>
                  <a:pt x="3015" y="1679"/>
                  <a:pt x="3016" y="1684"/>
                  <a:pt x="3013" y="1687"/>
                </a:cubicBezTo>
                <a:close/>
                <a:moveTo>
                  <a:pt x="2896" y="1839"/>
                </a:moveTo>
                <a:lnTo>
                  <a:pt x="2827" y="1928"/>
                </a:lnTo>
                <a:cubicBezTo>
                  <a:pt x="2825" y="1932"/>
                  <a:pt x="2820" y="1932"/>
                  <a:pt x="2816" y="1930"/>
                </a:cubicBezTo>
                <a:cubicBezTo>
                  <a:pt x="2813" y="1927"/>
                  <a:pt x="2812" y="1922"/>
                  <a:pt x="2815" y="1918"/>
                </a:cubicBezTo>
                <a:lnTo>
                  <a:pt x="2883" y="1830"/>
                </a:lnTo>
                <a:cubicBezTo>
                  <a:pt x="2886" y="1826"/>
                  <a:pt x="2891" y="1825"/>
                  <a:pt x="2894" y="1828"/>
                </a:cubicBezTo>
                <a:cubicBezTo>
                  <a:pt x="2898" y="1831"/>
                  <a:pt x="2898" y="1836"/>
                  <a:pt x="2896" y="1839"/>
                </a:cubicBezTo>
                <a:close/>
                <a:moveTo>
                  <a:pt x="2779" y="1991"/>
                </a:moveTo>
                <a:lnTo>
                  <a:pt x="2710" y="2080"/>
                </a:lnTo>
                <a:cubicBezTo>
                  <a:pt x="2708" y="2084"/>
                  <a:pt x="2703" y="2084"/>
                  <a:pt x="2699" y="2082"/>
                </a:cubicBezTo>
                <a:cubicBezTo>
                  <a:pt x="2696" y="2079"/>
                  <a:pt x="2695" y="2074"/>
                  <a:pt x="2698" y="2070"/>
                </a:cubicBezTo>
                <a:lnTo>
                  <a:pt x="2766" y="1982"/>
                </a:lnTo>
                <a:cubicBezTo>
                  <a:pt x="2769" y="1978"/>
                  <a:pt x="2774" y="1978"/>
                  <a:pt x="2777" y="1980"/>
                </a:cubicBezTo>
                <a:cubicBezTo>
                  <a:pt x="2781" y="1983"/>
                  <a:pt x="2781" y="1988"/>
                  <a:pt x="2779" y="1991"/>
                </a:cubicBezTo>
                <a:close/>
                <a:moveTo>
                  <a:pt x="2661" y="2144"/>
                </a:moveTo>
                <a:lnTo>
                  <a:pt x="2593" y="2232"/>
                </a:lnTo>
                <a:cubicBezTo>
                  <a:pt x="2590" y="2236"/>
                  <a:pt x="2585" y="2236"/>
                  <a:pt x="2582" y="2234"/>
                </a:cubicBezTo>
                <a:cubicBezTo>
                  <a:pt x="2578" y="2231"/>
                  <a:pt x="2578" y="2226"/>
                  <a:pt x="2580" y="2223"/>
                </a:cubicBezTo>
                <a:lnTo>
                  <a:pt x="2649" y="2134"/>
                </a:lnTo>
                <a:cubicBezTo>
                  <a:pt x="2651" y="2130"/>
                  <a:pt x="2657" y="2130"/>
                  <a:pt x="2660" y="2132"/>
                </a:cubicBezTo>
                <a:cubicBezTo>
                  <a:pt x="2664" y="2135"/>
                  <a:pt x="2664" y="2140"/>
                  <a:pt x="2661" y="2144"/>
                </a:cubicBezTo>
                <a:close/>
                <a:moveTo>
                  <a:pt x="2544" y="2296"/>
                </a:moveTo>
                <a:lnTo>
                  <a:pt x="2476" y="2384"/>
                </a:lnTo>
                <a:cubicBezTo>
                  <a:pt x="2473" y="2388"/>
                  <a:pt x="2468" y="2389"/>
                  <a:pt x="2465" y="2386"/>
                </a:cubicBezTo>
                <a:cubicBezTo>
                  <a:pt x="2461" y="2383"/>
                  <a:pt x="2461" y="2378"/>
                  <a:pt x="2463" y="2375"/>
                </a:cubicBezTo>
                <a:lnTo>
                  <a:pt x="2532" y="2286"/>
                </a:lnTo>
                <a:cubicBezTo>
                  <a:pt x="2534" y="2282"/>
                  <a:pt x="2539" y="2282"/>
                  <a:pt x="2543" y="2284"/>
                </a:cubicBezTo>
                <a:cubicBezTo>
                  <a:pt x="2546" y="2287"/>
                  <a:pt x="2547" y="2292"/>
                  <a:pt x="2544" y="2296"/>
                </a:cubicBezTo>
                <a:close/>
                <a:moveTo>
                  <a:pt x="2427" y="2448"/>
                </a:moveTo>
                <a:lnTo>
                  <a:pt x="2359" y="2537"/>
                </a:lnTo>
                <a:cubicBezTo>
                  <a:pt x="2356" y="2540"/>
                  <a:pt x="2351" y="2541"/>
                  <a:pt x="2348" y="2538"/>
                </a:cubicBezTo>
                <a:cubicBezTo>
                  <a:pt x="2344" y="2535"/>
                  <a:pt x="2343" y="2530"/>
                  <a:pt x="2346" y="2527"/>
                </a:cubicBezTo>
                <a:lnTo>
                  <a:pt x="2415" y="2438"/>
                </a:lnTo>
                <a:cubicBezTo>
                  <a:pt x="2417" y="2435"/>
                  <a:pt x="2422" y="2434"/>
                  <a:pt x="2426" y="2437"/>
                </a:cubicBezTo>
                <a:cubicBezTo>
                  <a:pt x="2429" y="2439"/>
                  <a:pt x="2430" y="2444"/>
                  <a:pt x="2427" y="2448"/>
                </a:cubicBezTo>
                <a:close/>
                <a:moveTo>
                  <a:pt x="2310" y="2600"/>
                </a:moveTo>
                <a:lnTo>
                  <a:pt x="2242" y="2689"/>
                </a:lnTo>
                <a:cubicBezTo>
                  <a:pt x="2239" y="2692"/>
                  <a:pt x="2234" y="2693"/>
                  <a:pt x="2230" y="2690"/>
                </a:cubicBezTo>
                <a:cubicBezTo>
                  <a:pt x="2227" y="2687"/>
                  <a:pt x="2226" y="2682"/>
                  <a:pt x="2229" y="2679"/>
                </a:cubicBezTo>
                <a:lnTo>
                  <a:pt x="2297" y="2590"/>
                </a:lnTo>
                <a:cubicBezTo>
                  <a:pt x="2300" y="2587"/>
                  <a:pt x="2305" y="2586"/>
                  <a:pt x="2309" y="2589"/>
                </a:cubicBezTo>
                <a:cubicBezTo>
                  <a:pt x="2312" y="2591"/>
                  <a:pt x="2313" y="2596"/>
                  <a:pt x="2310" y="2600"/>
                </a:cubicBezTo>
                <a:close/>
                <a:moveTo>
                  <a:pt x="2193" y="2752"/>
                </a:moveTo>
                <a:lnTo>
                  <a:pt x="2125" y="2841"/>
                </a:lnTo>
                <a:cubicBezTo>
                  <a:pt x="2122" y="2844"/>
                  <a:pt x="2117" y="2845"/>
                  <a:pt x="2113" y="2842"/>
                </a:cubicBezTo>
                <a:cubicBezTo>
                  <a:pt x="2110" y="2840"/>
                  <a:pt x="2109" y="2835"/>
                  <a:pt x="2112" y="2831"/>
                </a:cubicBezTo>
                <a:lnTo>
                  <a:pt x="2180" y="2742"/>
                </a:lnTo>
                <a:cubicBezTo>
                  <a:pt x="2183" y="2739"/>
                  <a:pt x="2188" y="2738"/>
                  <a:pt x="2191" y="2741"/>
                </a:cubicBezTo>
                <a:cubicBezTo>
                  <a:pt x="2195" y="2744"/>
                  <a:pt x="2196" y="2749"/>
                  <a:pt x="2193" y="2752"/>
                </a:cubicBezTo>
                <a:close/>
                <a:moveTo>
                  <a:pt x="2076" y="2904"/>
                </a:moveTo>
                <a:lnTo>
                  <a:pt x="2007" y="2993"/>
                </a:lnTo>
                <a:cubicBezTo>
                  <a:pt x="2005" y="2996"/>
                  <a:pt x="2000" y="2997"/>
                  <a:pt x="1996" y="2994"/>
                </a:cubicBezTo>
                <a:cubicBezTo>
                  <a:pt x="1993" y="2992"/>
                  <a:pt x="1992" y="2987"/>
                  <a:pt x="1995" y="2983"/>
                </a:cubicBezTo>
                <a:lnTo>
                  <a:pt x="2063" y="2894"/>
                </a:lnTo>
                <a:cubicBezTo>
                  <a:pt x="2066" y="2891"/>
                  <a:pt x="2071" y="2890"/>
                  <a:pt x="2074" y="2893"/>
                </a:cubicBezTo>
                <a:cubicBezTo>
                  <a:pt x="2078" y="2896"/>
                  <a:pt x="2078" y="2901"/>
                  <a:pt x="2076" y="2904"/>
                </a:cubicBezTo>
                <a:close/>
                <a:moveTo>
                  <a:pt x="1959" y="3056"/>
                </a:moveTo>
                <a:lnTo>
                  <a:pt x="1890" y="3145"/>
                </a:lnTo>
                <a:cubicBezTo>
                  <a:pt x="1888" y="3149"/>
                  <a:pt x="1883" y="3149"/>
                  <a:pt x="1879" y="3146"/>
                </a:cubicBezTo>
                <a:cubicBezTo>
                  <a:pt x="1876" y="3144"/>
                  <a:pt x="1875" y="3139"/>
                  <a:pt x="1878" y="3135"/>
                </a:cubicBezTo>
                <a:lnTo>
                  <a:pt x="1946" y="3047"/>
                </a:lnTo>
                <a:cubicBezTo>
                  <a:pt x="1949" y="3043"/>
                  <a:pt x="1954" y="3042"/>
                  <a:pt x="1957" y="3045"/>
                </a:cubicBezTo>
                <a:cubicBezTo>
                  <a:pt x="1961" y="3048"/>
                  <a:pt x="1961" y="3053"/>
                  <a:pt x="1959" y="3056"/>
                </a:cubicBezTo>
                <a:close/>
                <a:moveTo>
                  <a:pt x="1841" y="3208"/>
                </a:moveTo>
                <a:lnTo>
                  <a:pt x="1773" y="3297"/>
                </a:lnTo>
                <a:cubicBezTo>
                  <a:pt x="1770" y="3301"/>
                  <a:pt x="1765" y="3301"/>
                  <a:pt x="1762" y="3299"/>
                </a:cubicBezTo>
                <a:cubicBezTo>
                  <a:pt x="1758" y="3296"/>
                  <a:pt x="1758" y="3291"/>
                  <a:pt x="1760" y="3287"/>
                </a:cubicBezTo>
                <a:lnTo>
                  <a:pt x="1829" y="3199"/>
                </a:lnTo>
                <a:cubicBezTo>
                  <a:pt x="1831" y="3195"/>
                  <a:pt x="1836" y="3194"/>
                  <a:pt x="1840" y="3197"/>
                </a:cubicBezTo>
                <a:cubicBezTo>
                  <a:pt x="1843" y="3200"/>
                  <a:pt x="1844" y="3205"/>
                  <a:pt x="1841" y="3208"/>
                </a:cubicBezTo>
                <a:close/>
                <a:moveTo>
                  <a:pt x="1724" y="3361"/>
                </a:moveTo>
                <a:lnTo>
                  <a:pt x="1656" y="3449"/>
                </a:lnTo>
                <a:cubicBezTo>
                  <a:pt x="1653" y="3453"/>
                  <a:pt x="1648" y="3453"/>
                  <a:pt x="1645" y="3451"/>
                </a:cubicBezTo>
                <a:cubicBezTo>
                  <a:pt x="1641" y="3448"/>
                  <a:pt x="1641" y="3443"/>
                  <a:pt x="1643" y="3439"/>
                </a:cubicBezTo>
                <a:lnTo>
                  <a:pt x="1712" y="3351"/>
                </a:lnTo>
                <a:cubicBezTo>
                  <a:pt x="1714" y="3347"/>
                  <a:pt x="1719" y="3347"/>
                  <a:pt x="1723" y="3349"/>
                </a:cubicBezTo>
                <a:cubicBezTo>
                  <a:pt x="1726" y="3352"/>
                  <a:pt x="1727" y="3357"/>
                  <a:pt x="1724" y="3361"/>
                </a:cubicBezTo>
                <a:close/>
                <a:moveTo>
                  <a:pt x="1607" y="3513"/>
                </a:moveTo>
                <a:lnTo>
                  <a:pt x="1539" y="3601"/>
                </a:lnTo>
                <a:cubicBezTo>
                  <a:pt x="1536" y="3605"/>
                  <a:pt x="1531" y="3606"/>
                  <a:pt x="1528" y="3603"/>
                </a:cubicBezTo>
                <a:cubicBezTo>
                  <a:pt x="1524" y="3600"/>
                  <a:pt x="1523" y="3595"/>
                  <a:pt x="1526" y="3592"/>
                </a:cubicBezTo>
                <a:lnTo>
                  <a:pt x="1594" y="3503"/>
                </a:lnTo>
                <a:cubicBezTo>
                  <a:pt x="1597" y="3499"/>
                  <a:pt x="1602" y="3499"/>
                  <a:pt x="1606" y="3501"/>
                </a:cubicBezTo>
                <a:cubicBezTo>
                  <a:pt x="1609" y="3504"/>
                  <a:pt x="1610" y="3509"/>
                  <a:pt x="1607" y="3513"/>
                </a:cubicBezTo>
                <a:close/>
                <a:moveTo>
                  <a:pt x="1490" y="3665"/>
                </a:moveTo>
                <a:lnTo>
                  <a:pt x="1422" y="3753"/>
                </a:lnTo>
                <a:cubicBezTo>
                  <a:pt x="1419" y="3757"/>
                  <a:pt x="1414" y="3758"/>
                  <a:pt x="1410" y="3755"/>
                </a:cubicBezTo>
                <a:cubicBezTo>
                  <a:pt x="1407" y="3752"/>
                  <a:pt x="1406" y="3747"/>
                  <a:pt x="1409" y="3744"/>
                </a:cubicBezTo>
                <a:lnTo>
                  <a:pt x="1477" y="3655"/>
                </a:lnTo>
                <a:cubicBezTo>
                  <a:pt x="1480" y="3651"/>
                  <a:pt x="1485" y="3651"/>
                  <a:pt x="1489" y="3654"/>
                </a:cubicBezTo>
                <a:cubicBezTo>
                  <a:pt x="1492" y="3656"/>
                  <a:pt x="1493" y="3661"/>
                  <a:pt x="1490" y="3665"/>
                </a:cubicBezTo>
                <a:close/>
                <a:moveTo>
                  <a:pt x="1373" y="3817"/>
                </a:moveTo>
                <a:lnTo>
                  <a:pt x="1304" y="3906"/>
                </a:lnTo>
                <a:cubicBezTo>
                  <a:pt x="1302" y="3909"/>
                  <a:pt x="1297" y="3910"/>
                  <a:pt x="1293" y="3907"/>
                </a:cubicBezTo>
                <a:cubicBezTo>
                  <a:pt x="1290" y="3904"/>
                  <a:pt x="1289" y="3899"/>
                  <a:pt x="1292" y="3896"/>
                </a:cubicBezTo>
                <a:lnTo>
                  <a:pt x="1360" y="3807"/>
                </a:lnTo>
                <a:cubicBezTo>
                  <a:pt x="1363" y="3804"/>
                  <a:pt x="1368" y="3803"/>
                  <a:pt x="1371" y="3806"/>
                </a:cubicBezTo>
                <a:cubicBezTo>
                  <a:pt x="1375" y="3808"/>
                  <a:pt x="1376" y="3813"/>
                  <a:pt x="1373" y="3817"/>
                </a:cubicBezTo>
                <a:close/>
                <a:moveTo>
                  <a:pt x="1256" y="3969"/>
                </a:moveTo>
                <a:lnTo>
                  <a:pt x="1187" y="4058"/>
                </a:lnTo>
                <a:cubicBezTo>
                  <a:pt x="1185" y="4061"/>
                  <a:pt x="1180" y="4062"/>
                  <a:pt x="1176" y="4059"/>
                </a:cubicBezTo>
                <a:cubicBezTo>
                  <a:pt x="1173" y="4056"/>
                  <a:pt x="1172" y="4051"/>
                  <a:pt x="1175" y="4048"/>
                </a:cubicBezTo>
                <a:lnTo>
                  <a:pt x="1243" y="3959"/>
                </a:lnTo>
                <a:cubicBezTo>
                  <a:pt x="1246" y="3956"/>
                  <a:pt x="1251" y="3955"/>
                  <a:pt x="1254" y="3958"/>
                </a:cubicBezTo>
                <a:cubicBezTo>
                  <a:pt x="1258" y="3960"/>
                  <a:pt x="1258" y="3965"/>
                  <a:pt x="1256" y="3969"/>
                </a:cubicBezTo>
                <a:close/>
                <a:moveTo>
                  <a:pt x="1139" y="4121"/>
                </a:moveTo>
                <a:lnTo>
                  <a:pt x="1070" y="4210"/>
                </a:lnTo>
                <a:cubicBezTo>
                  <a:pt x="1068" y="4213"/>
                  <a:pt x="1062" y="4214"/>
                  <a:pt x="1059" y="4211"/>
                </a:cubicBezTo>
                <a:cubicBezTo>
                  <a:pt x="1055" y="4209"/>
                  <a:pt x="1055" y="4204"/>
                  <a:pt x="1058" y="4200"/>
                </a:cubicBezTo>
                <a:lnTo>
                  <a:pt x="1126" y="4111"/>
                </a:lnTo>
                <a:cubicBezTo>
                  <a:pt x="1129" y="4108"/>
                  <a:pt x="1134" y="4107"/>
                  <a:pt x="1137" y="4110"/>
                </a:cubicBezTo>
                <a:cubicBezTo>
                  <a:pt x="1141" y="4113"/>
                  <a:pt x="1141" y="4118"/>
                  <a:pt x="1139" y="4121"/>
                </a:cubicBezTo>
                <a:close/>
                <a:moveTo>
                  <a:pt x="1021" y="4273"/>
                </a:moveTo>
                <a:lnTo>
                  <a:pt x="953" y="4362"/>
                </a:lnTo>
                <a:cubicBezTo>
                  <a:pt x="950" y="4365"/>
                  <a:pt x="945" y="4366"/>
                  <a:pt x="942" y="4363"/>
                </a:cubicBezTo>
                <a:cubicBezTo>
                  <a:pt x="938" y="4361"/>
                  <a:pt x="938" y="4356"/>
                  <a:pt x="940" y="4352"/>
                </a:cubicBezTo>
                <a:lnTo>
                  <a:pt x="1009" y="4263"/>
                </a:lnTo>
                <a:cubicBezTo>
                  <a:pt x="1011" y="4260"/>
                  <a:pt x="1016" y="4259"/>
                  <a:pt x="1020" y="4262"/>
                </a:cubicBezTo>
                <a:cubicBezTo>
                  <a:pt x="1023" y="4265"/>
                  <a:pt x="1024" y="4270"/>
                  <a:pt x="1021" y="4273"/>
                </a:cubicBezTo>
                <a:close/>
                <a:moveTo>
                  <a:pt x="904" y="4425"/>
                </a:moveTo>
                <a:lnTo>
                  <a:pt x="836" y="4514"/>
                </a:lnTo>
                <a:cubicBezTo>
                  <a:pt x="833" y="4518"/>
                  <a:pt x="828" y="4518"/>
                  <a:pt x="825" y="4516"/>
                </a:cubicBezTo>
                <a:cubicBezTo>
                  <a:pt x="821" y="4513"/>
                  <a:pt x="821" y="4508"/>
                  <a:pt x="823" y="4504"/>
                </a:cubicBezTo>
                <a:lnTo>
                  <a:pt x="892" y="4416"/>
                </a:lnTo>
                <a:cubicBezTo>
                  <a:pt x="894" y="4412"/>
                  <a:pt x="899" y="4411"/>
                  <a:pt x="903" y="4414"/>
                </a:cubicBezTo>
                <a:cubicBezTo>
                  <a:pt x="906" y="4417"/>
                  <a:pt x="907" y="4422"/>
                  <a:pt x="904" y="4425"/>
                </a:cubicBezTo>
                <a:close/>
                <a:moveTo>
                  <a:pt x="787" y="4577"/>
                </a:moveTo>
                <a:lnTo>
                  <a:pt x="719" y="4666"/>
                </a:lnTo>
                <a:cubicBezTo>
                  <a:pt x="716" y="4670"/>
                  <a:pt x="711" y="4670"/>
                  <a:pt x="708" y="4668"/>
                </a:cubicBezTo>
                <a:cubicBezTo>
                  <a:pt x="704" y="4665"/>
                  <a:pt x="703" y="4660"/>
                  <a:pt x="706" y="4656"/>
                </a:cubicBezTo>
                <a:lnTo>
                  <a:pt x="774" y="4568"/>
                </a:lnTo>
                <a:cubicBezTo>
                  <a:pt x="777" y="4564"/>
                  <a:pt x="782" y="4564"/>
                  <a:pt x="786" y="4566"/>
                </a:cubicBezTo>
                <a:cubicBezTo>
                  <a:pt x="789" y="4569"/>
                  <a:pt x="790" y="4574"/>
                  <a:pt x="787" y="4577"/>
                </a:cubicBezTo>
                <a:close/>
                <a:moveTo>
                  <a:pt x="670" y="4730"/>
                </a:moveTo>
                <a:lnTo>
                  <a:pt x="602" y="4818"/>
                </a:lnTo>
                <a:cubicBezTo>
                  <a:pt x="599" y="4822"/>
                  <a:pt x="594" y="4822"/>
                  <a:pt x="590" y="4820"/>
                </a:cubicBezTo>
                <a:cubicBezTo>
                  <a:pt x="587" y="4817"/>
                  <a:pt x="586" y="4812"/>
                  <a:pt x="589" y="4809"/>
                </a:cubicBezTo>
                <a:lnTo>
                  <a:pt x="657" y="4720"/>
                </a:lnTo>
                <a:cubicBezTo>
                  <a:pt x="660" y="4716"/>
                  <a:pt x="665" y="4716"/>
                  <a:pt x="668" y="4718"/>
                </a:cubicBezTo>
                <a:cubicBezTo>
                  <a:pt x="672" y="4721"/>
                  <a:pt x="673" y="4726"/>
                  <a:pt x="670" y="4730"/>
                </a:cubicBezTo>
                <a:close/>
                <a:moveTo>
                  <a:pt x="553" y="4882"/>
                </a:moveTo>
                <a:lnTo>
                  <a:pt x="484" y="4970"/>
                </a:lnTo>
                <a:cubicBezTo>
                  <a:pt x="482" y="4974"/>
                  <a:pt x="477" y="4975"/>
                  <a:pt x="473" y="4972"/>
                </a:cubicBezTo>
                <a:cubicBezTo>
                  <a:pt x="470" y="4969"/>
                  <a:pt x="469" y="4964"/>
                  <a:pt x="472" y="4961"/>
                </a:cubicBezTo>
                <a:lnTo>
                  <a:pt x="540" y="4872"/>
                </a:lnTo>
                <a:cubicBezTo>
                  <a:pt x="543" y="4868"/>
                  <a:pt x="548" y="4868"/>
                  <a:pt x="551" y="4870"/>
                </a:cubicBezTo>
                <a:cubicBezTo>
                  <a:pt x="555" y="4873"/>
                  <a:pt x="555" y="4878"/>
                  <a:pt x="553" y="4882"/>
                </a:cubicBezTo>
                <a:close/>
                <a:moveTo>
                  <a:pt x="436" y="5034"/>
                </a:moveTo>
                <a:lnTo>
                  <a:pt x="367" y="5123"/>
                </a:lnTo>
                <a:cubicBezTo>
                  <a:pt x="365" y="5126"/>
                  <a:pt x="360" y="5127"/>
                  <a:pt x="356" y="5124"/>
                </a:cubicBezTo>
                <a:cubicBezTo>
                  <a:pt x="353" y="5121"/>
                  <a:pt x="352" y="5116"/>
                  <a:pt x="355" y="5113"/>
                </a:cubicBezTo>
                <a:lnTo>
                  <a:pt x="423" y="5024"/>
                </a:lnTo>
                <a:cubicBezTo>
                  <a:pt x="426" y="5021"/>
                  <a:pt x="431" y="5020"/>
                  <a:pt x="434" y="5023"/>
                </a:cubicBezTo>
                <a:cubicBezTo>
                  <a:pt x="438" y="5025"/>
                  <a:pt x="438" y="5030"/>
                  <a:pt x="436" y="5034"/>
                </a:cubicBezTo>
                <a:close/>
                <a:moveTo>
                  <a:pt x="318" y="5186"/>
                </a:moveTo>
                <a:lnTo>
                  <a:pt x="250" y="5275"/>
                </a:lnTo>
                <a:cubicBezTo>
                  <a:pt x="247" y="5278"/>
                  <a:pt x="242" y="5279"/>
                  <a:pt x="239" y="5276"/>
                </a:cubicBezTo>
                <a:cubicBezTo>
                  <a:pt x="235" y="5273"/>
                  <a:pt x="235" y="5268"/>
                  <a:pt x="237" y="5265"/>
                </a:cubicBezTo>
                <a:lnTo>
                  <a:pt x="306" y="5176"/>
                </a:lnTo>
                <a:cubicBezTo>
                  <a:pt x="309" y="5173"/>
                  <a:pt x="314" y="5172"/>
                  <a:pt x="317" y="5175"/>
                </a:cubicBezTo>
                <a:cubicBezTo>
                  <a:pt x="321" y="5177"/>
                  <a:pt x="321" y="5182"/>
                  <a:pt x="318" y="5186"/>
                </a:cubicBezTo>
                <a:close/>
                <a:moveTo>
                  <a:pt x="201" y="5338"/>
                </a:moveTo>
                <a:lnTo>
                  <a:pt x="133" y="5427"/>
                </a:lnTo>
                <a:cubicBezTo>
                  <a:pt x="130" y="5430"/>
                  <a:pt x="125" y="5431"/>
                  <a:pt x="122" y="5428"/>
                </a:cubicBezTo>
                <a:cubicBezTo>
                  <a:pt x="118" y="5426"/>
                  <a:pt x="118" y="5421"/>
                  <a:pt x="120" y="5417"/>
                </a:cubicBezTo>
                <a:lnTo>
                  <a:pt x="189" y="5328"/>
                </a:lnTo>
                <a:cubicBezTo>
                  <a:pt x="191" y="5325"/>
                  <a:pt x="196" y="5324"/>
                  <a:pt x="200" y="5327"/>
                </a:cubicBezTo>
                <a:cubicBezTo>
                  <a:pt x="203" y="5330"/>
                  <a:pt x="204" y="5335"/>
                  <a:pt x="201" y="5338"/>
                </a:cubicBezTo>
                <a:close/>
                <a:moveTo>
                  <a:pt x="84" y="5490"/>
                </a:moveTo>
                <a:lnTo>
                  <a:pt x="16" y="5579"/>
                </a:lnTo>
                <a:cubicBezTo>
                  <a:pt x="13" y="5582"/>
                  <a:pt x="8" y="5583"/>
                  <a:pt x="5" y="5580"/>
                </a:cubicBezTo>
                <a:cubicBezTo>
                  <a:pt x="1" y="5578"/>
                  <a:pt x="0" y="5573"/>
                  <a:pt x="3" y="5569"/>
                </a:cubicBezTo>
                <a:lnTo>
                  <a:pt x="72" y="5480"/>
                </a:lnTo>
                <a:cubicBezTo>
                  <a:pt x="74" y="5477"/>
                  <a:pt x="79" y="5476"/>
                  <a:pt x="83" y="5479"/>
                </a:cubicBezTo>
                <a:cubicBezTo>
                  <a:pt x="86" y="5482"/>
                  <a:pt x="87" y="5487"/>
                  <a:pt x="84" y="549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57" name="Freeform 81"/>
          <p:cNvSpPr>
            <a:spLocks noEditPoints="1"/>
          </p:cNvSpPr>
          <p:nvPr/>
        </p:nvSpPr>
        <p:spPr bwMode="auto">
          <a:xfrm>
            <a:off x="6408738" y="2008188"/>
            <a:ext cx="630237" cy="4376737"/>
          </a:xfrm>
          <a:custGeom>
            <a:avLst/>
            <a:gdLst/>
            <a:ahLst/>
            <a:cxnLst>
              <a:cxn ang="0">
                <a:pos x="23" y="120"/>
              </a:cxn>
              <a:cxn ang="0">
                <a:pos x="54" y="196"/>
              </a:cxn>
              <a:cxn ang="0">
                <a:pos x="39" y="199"/>
              </a:cxn>
              <a:cxn ang="0">
                <a:pos x="115" y="494"/>
              </a:cxn>
              <a:cxn ang="0">
                <a:pos x="83" y="378"/>
              </a:cxn>
              <a:cxn ang="0">
                <a:pos x="146" y="691"/>
              </a:cxn>
              <a:cxn ang="0">
                <a:pos x="130" y="572"/>
              </a:cxn>
              <a:cxn ang="0">
                <a:pos x="175" y="873"/>
              </a:cxn>
              <a:cxn ang="0">
                <a:pos x="207" y="948"/>
              </a:cxn>
              <a:cxn ang="0">
                <a:pos x="191" y="951"/>
              </a:cxn>
              <a:cxn ang="0">
                <a:pos x="267" y="1246"/>
              </a:cxn>
              <a:cxn ang="0">
                <a:pos x="235" y="1130"/>
              </a:cxn>
              <a:cxn ang="0">
                <a:pos x="299" y="1444"/>
              </a:cxn>
              <a:cxn ang="0">
                <a:pos x="283" y="1325"/>
              </a:cxn>
              <a:cxn ang="0">
                <a:pos x="328" y="1626"/>
              </a:cxn>
              <a:cxn ang="0">
                <a:pos x="359" y="1701"/>
              </a:cxn>
              <a:cxn ang="0">
                <a:pos x="344" y="1704"/>
              </a:cxn>
              <a:cxn ang="0">
                <a:pos x="420" y="1999"/>
              </a:cxn>
              <a:cxn ang="0">
                <a:pos x="388" y="1883"/>
              </a:cxn>
              <a:cxn ang="0">
                <a:pos x="452" y="2197"/>
              </a:cxn>
              <a:cxn ang="0">
                <a:pos x="436" y="2077"/>
              </a:cxn>
              <a:cxn ang="0">
                <a:pos x="480" y="2378"/>
              </a:cxn>
              <a:cxn ang="0">
                <a:pos x="512" y="2454"/>
              </a:cxn>
              <a:cxn ang="0">
                <a:pos x="496" y="2457"/>
              </a:cxn>
              <a:cxn ang="0">
                <a:pos x="572" y="2752"/>
              </a:cxn>
              <a:cxn ang="0">
                <a:pos x="541" y="2636"/>
              </a:cxn>
              <a:cxn ang="0">
                <a:pos x="604" y="2949"/>
              </a:cxn>
              <a:cxn ang="0">
                <a:pos x="588" y="2830"/>
              </a:cxn>
              <a:cxn ang="0">
                <a:pos x="633" y="3131"/>
              </a:cxn>
              <a:cxn ang="0">
                <a:pos x="664" y="3206"/>
              </a:cxn>
              <a:cxn ang="0">
                <a:pos x="649" y="3210"/>
              </a:cxn>
              <a:cxn ang="0">
                <a:pos x="725" y="3504"/>
              </a:cxn>
              <a:cxn ang="0">
                <a:pos x="693" y="3388"/>
              </a:cxn>
              <a:cxn ang="0">
                <a:pos x="757" y="3702"/>
              </a:cxn>
              <a:cxn ang="0">
                <a:pos x="741" y="3583"/>
              </a:cxn>
              <a:cxn ang="0">
                <a:pos x="785" y="3884"/>
              </a:cxn>
              <a:cxn ang="0">
                <a:pos x="817" y="3959"/>
              </a:cxn>
              <a:cxn ang="0">
                <a:pos x="801" y="3962"/>
              </a:cxn>
              <a:cxn ang="0">
                <a:pos x="877" y="4257"/>
              </a:cxn>
              <a:cxn ang="0">
                <a:pos x="846" y="4141"/>
              </a:cxn>
              <a:cxn ang="0">
                <a:pos x="909" y="4455"/>
              </a:cxn>
              <a:cxn ang="0">
                <a:pos x="893" y="4335"/>
              </a:cxn>
              <a:cxn ang="0">
                <a:pos x="938" y="4637"/>
              </a:cxn>
              <a:cxn ang="0">
                <a:pos x="969" y="4712"/>
              </a:cxn>
              <a:cxn ang="0">
                <a:pos x="954" y="4715"/>
              </a:cxn>
              <a:cxn ang="0">
                <a:pos x="1030" y="5010"/>
              </a:cxn>
              <a:cxn ang="0">
                <a:pos x="998" y="4894"/>
              </a:cxn>
              <a:cxn ang="0">
                <a:pos x="1062" y="5207"/>
              </a:cxn>
              <a:cxn ang="0">
                <a:pos x="1046" y="5088"/>
              </a:cxn>
              <a:cxn ang="0">
                <a:pos x="1090" y="5389"/>
              </a:cxn>
              <a:cxn ang="0">
                <a:pos x="1122" y="5465"/>
              </a:cxn>
              <a:cxn ang="0">
                <a:pos x="1106" y="5468"/>
              </a:cxn>
            </a:cxnLst>
            <a:rect l="0" t="0" r="r" b="b"/>
            <a:pathLst>
              <a:path w="1145" h="5585">
                <a:moveTo>
                  <a:pt x="16" y="7"/>
                </a:moveTo>
                <a:lnTo>
                  <a:pt x="38" y="117"/>
                </a:lnTo>
                <a:cubicBezTo>
                  <a:pt x="39" y="122"/>
                  <a:pt x="36" y="126"/>
                  <a:pt x="32" y="127"/>
                </a:cubicBezTo>
                <a:cubicBezTo>
                  <a:pt x="28" y="128"/>
                  <a:pt x="24" y="125"/>
                  <a:pt x="23" y="120"/>
                </a:cubicBezTo>
                <a:lnTo>
                  <a:pt x="0" y="11"/>
                </a:lnTo>
                <a:cubicBezTo>
                  <a:pt x="0" y="6"/>
                  <a:pt x="2" y="2"/>
                  <a:pt x="7" y="1"/>
                </a:cubicBezTo>
                <a:cubicBezTo>
                  <a:pt x="11" y="0"/>
                  <a:pt x="15" y="3"/>
                  <a:pt x="16" y="7"/>
                </a:cubicBezTo>
                <a:close/>
                <a:moveTo>
                  <a:pt x="54" y="196"/>
                </a:moveTo>
                <a:lnTo>
                  <a:pt x="76" y="305"/>
                </a:lnTo>
                <a:cubicBezTo>
                  <a:pt x="77" y="310"/>
                  <a:pt x="75" y="314"/>
                  <a:pt x="70" y="315"/>
                </a:cubicBezTo>
                <a:cubicBezTo>
                  <a:pt x="66" y="316"/>
                  <a:pt x="62" y="313"/>
                  <a:pt x="61" y="309"/>
                </a:cubicBezTo>
                <a:lnTo>
                  <a:pt x="39" y="199"/>
                </a:lnTo>
                <a:cubicBezTo>
                  <a:pt x="38" y="194"/>
                  <a:pt x="40" y="190"/>
                  <a:pt x="45" y="189"/>
                </a:cubicBezTo>
                <a:cubicBezTo>
                  <a:pt x="49" y="188"/>
                  <a:pt x="53" y="191"/>
                  <a:pt x="54" y="196"/>
                </a:cubicBezTo>
                <a:close/>
                <a:moveTo>
                  <a:pt x="92" y="384"/>
                </a:moveTo>
                <a:lnTo>
                  <a:pt x="115" y="494"/>
                </a:lnTo>
                <a:cubicBezTo>
                  <a:pt x="115" y="498"/>
                  <a:pt x="113" y="502"/>
                  <a:pt x="108" y="503"/>
                </a:cubicBezTo>
                <a:cubicBezTo>
                  <a:pt x="104" y="504"/>
                  <a:pt x="100" y="501"/>
                  <a:pt x="99" y="497"/>
                </a:cubicBezTo>
                <a:lnTo>
                  <a:pt x="77" y="387"/>
                </a:lnTo>
                <a:cubicBezTo>
                  <a:pt x="76" y="383"/>
                  <a:pt x="79" y="378"/>
                  <a:pt x="83" y="378"/>
                </a:cubicBezTo>
                <a:cubicBezTo>
                  <a:pt x="87" y="377"/>
                  <a:pt x="91" y="379"/>
                  <a:pt x="92" y="384"/>
                </a:cubicBezTo>
                <a:close/>
                <a:moveTo>
                  <a:pt x="130" y="572"/>
                </a:moveTo>
                <a:lnTo>
                  <a:pt x="153" y="682"/>
                </a:lnTo>
                <a:cubicBezTo>
                  <a:pt x="154" y="686"/>
                  <a:pt x="151" y="690"/>
                  <a:pt x="146" y="691"/>
                </a:cubicBezTo>
                <a:cubicBezTo>
                  <a:pt x="142" y="692"/>
                  <a:pt x="138" y="689"/>
                  <a:pt x="137" y="685"/>
                </a:cubicBezTo>
                <a:lnTo>
                  <a:pt x="115" y="575"/>
                </a:lnTo>
                <a:cubicBezTo>
                  <a:pt x="114" y="571"/>
                  <a:pt x="117" y="567"/>
                  <a:pt x="121" y="566"/>
                </a:cubicBezTo>
                <a:cubicBezTo>
                  <a:pt x="125" y="565"/>
                  <a:pt x="130" y="568"/>
                  <a:pt x="130" y="572"/>
                </a:cubicBezTo>
                <a:close/>
                <a:moveTo>
                  <a:pt x="169" y="760"/>
                </a:moveTo>
                <a:lnTo>
                  <a:pt x="191" y="870"/>
                </a:lnTo>
                <a:cubicBezTo>
                  <a:pt x="192" y="874"/>
                  <a:pt x="189" y="878"/>
                  <a:pt x="185" y="879"/>
                </a:cubicBezTo>
                <a:cubicBezTo>
                  <a:pt x="180" y="880"/>
                  <a:pt x="176" y="877"/>
                  <a:pt x="175" y="873"/>
                </a:cubicBezTo>
                <a:lnTo>
                  <a:pt x="153" y="763"/>
                </a:lnTo>
                <a:cubicBezTo>
                  <a:pt x="152" y="759"/>
                  <a:pt x="155" y="755"/>
                  <a:pt x="159" y="754"/>
                </a:cubicBezTo>
                <a:cubicBezTo>
                  <a:pt x="164" y="753"/>
                  <a:pt x="168" y="756"/>
                  <a:pt x="169" y="760"/>
                </a:cubicBezTo>
                <a:close/>
                <a:moveTo>
                  <a:pt x="207" y="948"/>
                </a:moveTo>
                <a:lnTo>
                  <a:pt x="229" y="1058"/>
                </a:lnTo>
                <a:cubicBezTo>
                  <a:pt x="230" y="1062"/>
                  <a:pt x="227" y="1067"/>
                  <a:pt x="223" y="1068"/>
                </a:cubicBezTo>
                <a:cubicBezTo>
                  <a:pt x="218" y="1068"/>
                  <a:pt x="214" y="1066"/>
                  <a:pt x="213" y="1061"/>
                </a:cubicBezTo>
                <a:lnTo>
                  <a:pt x="191" y="951"/>
                </a:lnTo>
                <a:cubicBezTo>
                  <a:pt x="190" y="947"/>
                  <a:pt x="193" y="943"/>
                  <a:pt x="197" y="942"/>
                </a:cubicBezTo>
                <a:cubicBezTo>
                  <a:pt x="202" y="941"/>
                  <a:pt x="206" y="944"/>
                  <a:pt x="207" y="948"/>
                </a:cubicBezTo>
                <a:close/>
                <a:moveTo>
                  <a:pt x="245" y="1136"/>
                </a:moveTo>
                <a:lnTo>
                  <a:pt x="267" y="1246"/>
                </a:lnTo>
                <a:cubicBezTo>
                  <a:pt x="268" y="1251"/>
                  <a:pt x="265" y="1255"/>
                  <a:pt x="261" y="1256"/>
                </a:cubicBezTo>
                <a:cubicBezTo>
                  <a:pt x="257" y="1257"/>
                  <a:pt x="252" y="1254"/>
                  <a:pt x="251" y="1249"/>
                </a:cubicBezTo>
                <a:lnTo>
                  <a:pt x="229" y="1140"/>
                </a:lnTo>
                <a:cubicBezTo>
                  <a:pt x="228" y="1135"/>
                  <a:pt x="231" y="1131"/>
                  <a:pt x="235" y="1130"/>
                </a:cubicBezTo>
                <a:cubicBezTo>
                  <a:pt x="240" y="1129"/>
                  <a:pt x="244" y="1132"/>
                  <a:pt x="245" y="1136"/>
                </a:cubicBezTo>
                <a:close/>
                <a:moveTo>
                  <a:pt x="283" y="1325"/>
                </a:moveTo>
                <a:lnTo>
                  <a:pt x="305" y="1434"/>
                </a:lnTo>
                <a:cubicBezTo>
                  <a:pt x="306" y="1439"/>
                  <a:pt x="303" y="1443"/>
                  <a:pt x="299" y="1444"/>
                </a:cubicBezTo>
                <a:cubicBezTo>
                  <a:pt x="295" y="1445"/>
                  <a:pt x="290" y="1442"/>
                  <a:pt x="290" y="1438"/>
                </a:cubicBezTo>
                <a:lnTo>
                  <a:pt x="267" y="1328"/>
                </a:lnTo>
                <a:cubicBezTo>
                  <a:pt x="266" y="1324"/>
                  <a:pt x="269" y="1319"/>
                  <a:pt x="274" y="1318"/>
                </a:cubicBezTo>
                <a:cubicBezTo>
                  <a:pt x="278" y="1318"/>
                  <a:pt x="282" y="1320"/>
                  <a:pt x="283" y="1325"/>
                </a:cubicBezTo>
                <a:close/>
                <a:moveTo>
                  <a:pt x="321" y="1513"/>
                </a:moveTo>
                <a:lnTo>
                  <a:pt x="343" y="1623"/>
                </a:lnTo>
                <a:cubicBezTo>
                  <a:pt x="344" y="1627"/>
                  <a:pt x="341" y="1631"/>
                  <a:pt x="337" y="1632"/>
                </a:cubicBezTo>
                <a:cubicBezTo>
                  <a:pt x="333" y="1633"/>
                  <a:pt x="329" y="1630"/>
                  <a:pt x="328" y="1626"/>
                </a:cubicBezTo>
                <a:lnTo>
                  <a:pt x="305" y="1516"/>
                </a:lnTo>
                <a:cubicBezTo>
                  <a:pt x="305" y="1512"/>
                  <a:pt x="307" y="1507"/>
                  <a:pt x="312" y="1507"/>
                </a:cubicBezTo>
                <a:cubicBezTo>
                  <a:pt x="316" y="1506"/>
                  <a:pt x="320" y="1509"/>
                  <a:pt x="321" y="1513"/>
                </a:cubicBezTo>
                <a:close/>
                <a:moveTo>
                  <a:pt x="359" y="1701"/>
                </a:moveTo>
                <a:lnTo>
                  <a:pt x="382" y="1811"/>
                </a:lnTo>
                <a:cubicBezTo>
                  <a:pt x="382" y="1815"/>
                  <a:pt x="380" y="1819"/>
                  <a:pt x="375" y="1820"/>
                </a:cubicBezTo>
                <a:cubicBezTo>
                  <a:pt x="371" y="1821"/>
                  <a:pt x="367" y="1818"/>
                  <a:pt x="366" y="1814"/>
                </a:cubicBezTo>
                <a:lnTo>
                  <a:pt x="344" y="1704"/>
                </a:lnTo>
                <a:cubicBezTo>
                  <a:pt x="343" y="1700"/>
                  <a:pt x="346" y="1696"/>
                  <a:pt x="350" y="1695"/>
                </a:cubicBezTo>
                <a:cubicBezTo>
                  <a:pt x="354" y="1694"/>
                  <a:pt x="358" y="1697"/>
                  <a:pt x="359" y="1701"/>
                </a:cubicBezTo>
                <a:close/>
                <a:moveTo>
                  <a:pt x="397" y="1889"/>
                </a:moveTo>
                <a:lnTo>
                  <a:pt x="420" y="1999"/>
                </a:lnTo>
                <a:cubicBezTo>
                  <a:pt x="421" y="2003"/>
                  <a:pt x="418" y="2008"/>
                  <a:pt x="413" y="2008"/>
                </a:cubicBezTo>
                <a:cubicBezTo>
                  <a:pt x="409" y="2009"/>
                  <a:pt x="405" y="2006"/>
                  <a:pt x="404" y="2002"/>
                </a:cubicBezTo>
                <a:lnTo>
                  <a:pt x="382" y="1892"/>
                </a:lnTo>
                <a:cubicBezTo>
                  <a:pt x="381" y="1888"/>
                  <a:pt x="384" y="1884"/>
                  <a:pt x="388" y="1883"/>
                </a:cubicBezTo>
                <a:cubicBezTo>
                  <a:pt x="392" y="1882"/>
                  <a:pt x="397" y="1885"/>
                  <a:pt x="397" y="1889"/>
                </a:cubicBezTo>
                <a:close/>
                <a:moveTo>
                  <a:pt x="436" y="2077"/>
                </a:moveTo>
                <a:lnTo>
                  <a:pt x="458" y="2187"/>
                </a:lnTo>
                <a:cubicBezTo>
                  <a:pt x="459" y="2191"/>
                  <a:pt x="456" y="2196"/>
                  <a:pt x="452" y="2197"/>
                </a:cubicBezTo>
                <a:cubicBezTo>
                  <a:pt x="447" y="2197"/>
                  <a:pt x="443" y="2195"/>
                  <a:pt x="442" y="2190"/>
                </a:cubicBezTo>
                <a:lnTo>
                  <a:pt x="420" y="2081"/>
                </a:lnTo>
                <a:cubicBezTo>
                  <a:pt x="419" y="2076"/>
                  <a:pt x="422" y="2072"/>
                  <a:pt x="426" y="2071"/>
                </a:cubicBezTo>
                <a:cubicBezTo>
                  <a:pt x="430" y="2070"/>
                  <a:pt x="435" y="2073"/>
                  <a:pt x="436" y="2077"/>
                </a:cubicBezTo>
                <a:close/>
                <a:moveTo>
                  <a:pt x="474" y="2266"/>
                </a:moveTo>
                <a:lnTo>
                  <a:pt x="496" y="2375"/>
                </a:lnTo>
                <a:cubicBezTo>
                  <a:pt x="497" y="2380"/>
                  <a:pt x="494" y="2384"/>
                  <a:pt x="490" y="2385"/>
                </a:cubicBezTo>
                <a:cubicBezTo>
                  <a:pt x="485" y="2386"/>
                  <a:pt x="481" y="2383"/>
                  <a:pt x="480" y="2378"/>
                </a:cubicBezTo>
                <a:lnTo>
                  <a:pt x="458" y="2269"/>
                </a:lnTo>
                <a:cubicBezTo>
                  <a:pt x="457" y="2264"/>
                  <a:pt x="460" y="2260"/>
                  <a:pt x="464" y="2259"/>
                </a:cubicBezTo>
                <a:cubicBezTo>
                  <a:pt x="469" y="2258"/>
                  <a:pt x="473" y="2261"/>
                  <a:pt x="474" y="2266"/>
                </a:cubicBezTo>
                <a:close/>
                <a:moveTo>
                  <a:pt x="512" y="2454"/>
                </a:moveTo>
                <a:lnTo>
                  <a:pt x="534" y="2563"/>
                </a:lnTo>
                <a:cubicBezTo>
                  <a:pt x="535" y="2568"/>
                  <a:pt x="532" y="2572"/>
                  <a:pt x="528" y="2573"/>
                </a:cubicBezTo>
                <a:cubicBezTo>
                  <a:pt x="523" y="2574"/>
                  <a:pt x="519" y="2571"/>
                  <a:pt x="518" y="2567"/>
                </a:cubicBezTo>
                <a:lnTo>
                  <a:pt x="496" y="2457"/>
                </a:lnTo>
                <a:cubicBezTo>
                  <a:pt x="495" y="2453"/>
                  <a:pt x="498" y="2448"/>
                  <a:pt x="502" y="2447"/>
                </a:cubicBezTo>
                <a:cubicBezTo>
                  <a:pt x="507" y="2447"/>
                  <a:pt x="511" y="2449"/>
                  <a:pt x="512" y="2454"/>
                </a:cubicBezTo>
                <a:close/>
                <a:moveTo>
                  <a:pt x="550" y="2642"/>
                </a:moveTo>
                <a:lnTo>
                  <a:pt x="572" y="2752"/>
                </a:lnTo>
                <a:cubicBezTo>
                  <a:pt x="573" y="2756"/>
                  <a:pt x="570" y="2760"/>
                  <a:pt x="566" y="2761"/>
                </a:cubicBezTo>
                <a:cubicBezTo>
                  <a:pt x="562" y="2762"/>
                  <a:pt x="557" y="2759"/>
                  <a:pt x="557" y="2755"/>
                </a:cubicBezTo>
                <a:lnTo>
                  <a:pt x="534" y="2645"/>
                </a:lnTo>
                <a:cubicBezTo>
                  <a:pt x="533" y="2641"/>
                  <a:pt x="536" y="2637"/>
                  <a:pt x="541" y="2636"/>
                </a:cubicBezTo>
                <a:cubicBezTo>
                  <a:pt x="545" y="2635"/>
                  <a:pt x="549" y="2638"/>
                  <a:pt x="550" y="2642"/>
                </a:cubicBezTo>
                <a:close/>
                <a:moveTo>
                  <a:pt x="588" y="2830"/>
                </a:moveTo>
                <a:lnTo>
                  <a:pt x="610" y="2940"/>
                </a:lnTo>
                <a:cubicBezTo>
                  <a:pt x="611" y="2944"/>
                  <a:pt x="608" y="2948"/>
                  <a:pt x="604" y="2949"/>
                </a:cubicBezTo>
                <a:cubicBezTo>
                  <a:pt x="600" y="2950"/>
                  <a:pt x="596" y="2947"/>
                  <a:pt x="595" y="2943"/>
                </a:cubicBezTo>
                <a:lnTo>
                  <a:pt x="572" y="2833"/>
                </a:lnTo>
                <a:cubicBezTo>
                  <a:pt x="572" y="2829"/>
                  <a:pt x="574" y="2825"/>
                  <a:pt x="579" y="2824"/>
                </a:cubicBezTo>
                <a:cubicBezTo>
                  <a:pt x="583" y="2823"/>
                  <a:pt x="587" y="2826"/>
                  <a:pt x="588" y="2830"/>
                </a:cubicBezTo>
                <a:close/>
                <a:moveTo>
                  <a:pt x="626" y="3018"/>
                </a:moveTo>
                <a:lnTo>
                  <a:pt x="648" y="3128"/>
                </a:lnTo>
                <a:cubicBezTo>
                  <a:pt x="649" y="3132"/>
                  <a:pt x="647" y="3137"/>
                  <a:pt x="642" y="3137"/>
                </a:cubicBezTo>
                <a:cubicBezTo>
                  <a:pt x="638" y="3138"/>
                  <a:pt x="634" y="3136"/>
                  <a:pt x="633" y="3131"/>
                </a:cubicBezTo>
                <a:lnTo>
                  <a:pt x="611" y="3021"/>
                </a:lnTo>
                <a:cubicBezTo>
                  <a:pt x="610" y="3017"/>
                  <a:pt x="612" y="3013"/>
                  <a:pt x="617" y="3012"/>
                </a:cubicBezTo>
                <a:cubicBezTo>
                  <a:pt x="621" y="3011"/>
                  <a:pt x="625" y="3014"/>
                  <a:pt x="626" y="3018"/>
                </a:cubicBezTo>
                <a:close/>
                <a:moveTo>
                  <a:pt x="664" y="3206"/>
                </a:moveTo>
                <a:lnTo>
                  <a:pt x="687" y="3316"/>
                </a:lnTo>
                <a:cubicBezTo>
                  <a:pt x="687" y="3321"/>
                  <a:pt x="685" y="3325"/>
                  <a:pt x="680" y="3326"/>
                </a:cubicBezTo>
                <a:cubicBezTo>
                  <a:pt x="676" y="3326"/>
                  <a:pt x="672" y="3324"/>
                  <a:pt x="671" y="3319"/>
                </a:cubicBezTo>
                <a:lnTo>
                  <a:pt x="649" y="3210"/>
                </a:lnTo>
                <a:cubicBezTo>
                  <a:pt x="648" y="3205"/>
                  <a:pt x="651" y="3201"/>
                  <a:pt x="655" y="3200"/>
                </a:cubicBezTo>
                <a:cubicBezTo>
                  <a:pt x="659" y="3199"/>
                  <a:pt x="663" y="3202"/>
                  <a:pt x="664" y="3206"/>
                </a:cubicBezTo>
                <a:close/>
                <a:moveTo>
                  <a:pt x="703" y="3395"/>
                </a:moveTo>
                <a:lnTo>
                  <a:pt x="725" y="3504"/>
                </a:lnTo>
                <a:cubicBezTo>
                  <a:pt x="726" y="3509"/>
                  <a:pt x="723" y="3513"/>
                  <a:pt x="718" y="3514"/>
                </a:cubicBezTo>
                <a:cubicBezTo>
                  <a:pt x="714" y="3515"/>
                  <a:pt x="710" y="3512"/>
                  <a:pt x="709" y="3508"/>
                </a:cubicBezTo>
                <a:lnTo>
                  <a:pt x="687" y="3398"/>
                </a:lnTo>
                <a:cubicBezTo>
                  <a:pt x="686" y="3393"/>
                  <a:pt x="689" y="3389"/>
                  <a:pt x="693" y="3388"/>
                </a:cubicBezTo>
                <a:cubicBezTo>
                  <a:pt x="697" y="3387"/>
                  <a:pt x="702" y="3390"/>
                  <a:pt x="703" y="3395"/>
                </a:cubicBezTo>
                <a:close/>
                <a:moveTo>
                  <a:pt x="741" y="3583"/>
                </a:moveTo>
                <a:lnTo>
                  <a:pt x="763" y="3693"/>
                </a:lnTo>
                <a:cubicBezTo>
                  <a:pt x="764" y="3697"/>
                  <a:pt x="761" y="3701"/>
                  <a:pt x="757" y="3702"/>
                </a:cubicBezTo>
                <a:cubicBezTo>
                  <a:pt x="752" y="3703"/>
                  <a:pt x="748" y="3700"/>
                  <a:pt x="747" y="3696"/>
                </a:cubicBezTo>
                <a:lnTo>
                  <a:pt x="725" y="3586"/>
                </a:lnTo>
                <a:cubicBezTo>
                  <a:pt x="724" y="3582"/>
                  <a:pt x="727" y="3577"/>
                  <a:pt x="731" y="3577"/>
                </a:cubicBezTo>
                <a:cubicBezTo>
                  <a:pt x="736" y="3576"/>
                  <a:pt x="740" y="3578"/>
                  <a:pt x="741" y="3583"/>
                </a:cubicBezTo>
                <a:close/>
                <a:moveTo>
                  <a:pt x="779" y="3771"/>
                </a:moveTo>
                <a:lnTo>
                  <a:pt x="801" y="3881"/>
                </a:lnTo>
                <a:cubicBezTo>
                  <a:pt x="802" y="3885"/>
                  <a:pt x="799" y="3889"/>
                  <a:pt x="795" y="3890"/>
                </a:cubicBezTo>
                <a:cubicBezTo>
                  <a:pt x="790" y="3891"/>
                  <a:pt x="786" y="3888"/>
                  <a:pt x="785" y="3884"/>
                </a:cubicBezTo>
                <a:lnTo>
                  <a:pt x="763" y="3774"/>
                </a:lnTo>
                <a:cubicBezTo>
                  <a:pt x="762" y="3770"/>
                  <a:pt x="765" y="3766"/>
                  <a:pt x="769" y="3765"/>
                </a:cubicBezTo>
                <a:cubicBezTo>
                  <a:pt x="774" y="3764"/>
                  <a:pt x="778" y="3767"/>
                  <a:pt x="779" y="3771"/>
                </a:cubicBezTo>
                <a:close/>
                <a:moveTo>
                  <a:pt x="817" y="3959"/>
                </a:moveTo>
                <a:lnTo>
                  <a:pt x="839" y="4069"/>
                </a:lnTo>
                <a:cubicBezTo>
                  <a:pt x="840" y="4073"/>
                  <a:pt x="837" y="4077"/>
                  <a:pt x="833" y="4078"/>
                </a:cubicBezTo>
                <a:cubicBezTo>
                  <a:pt x="829" y="4079"/>
                  <a:pt x="824" y="4076"/>
                  <a:pt x="823" y="4072"/>
                </a:cubicBezTo>
                <a:lnTo>
                  <a:pt x="801" y="3962"/>
                </a:lnTo>
                <a:cubicBezTo>
                  <a:pt x="800" y="3958"/>
                  <a:pt x="803" y="3954"/>
                  <a:pt x="807" y="3953"/>
                </a:cubicBezTo>
                <a:cubicBezTo>
                  <a:pt x="812" y="3952"/>
                  <a:pt x="816" y="3955"/>
                  <a:pt x="817" y="3959"/>
                </a:cubicBezTo>
                <a:close/>
                <a:moveTo>
                  <a:pt x="855" y="4147"/>
                </a:moveTo>
                <a:lnTo>
                  <a:pt x="877" y="4257"/>
                </a:lnTo>
                <a:cubicBezTo>
                  <a:pt x="878" y="4261"/>
                  <a:pt x="875" y="4266"/>
                  <a:pt x="871" y="4266"/>
                </a:cubicBezTo>
                <a:cubicBezTo>
                  <a:pt x="867" y="4267"/>
                  <a:pt x="862" y="4265"/>
                  <a:pt x="862" y="4260"/>
                </a:cubicBezTo>
                <a:lnTo>
                  <a:pt x="839" y="4150"/>
                </a:lnTo>
                <a:cubicBezTo>
                  <a:pt x="838" y="4146"/>
                  <a:pt x="841" y="4142"/>
                  <a:pt x="846" y="4141"/>
                </a:cubicBezTo>
                <a:cubicBezTo>
                  <a:pt x="850" y="4140"/>
                  <a:pt x="854" y="4143"/>
                  <a:pt x="855" y="4147"/>
                </a:cubicBezTo>
                <a:close/>
                <a:moveTo>
                  <a:pt x="893" y="4335"/>
                </a:moveTo>
                <a:lnTo>
                  <a:pt x="915" y="4445"/>
                </a:lnTo>
                <a:cubicBezTo>
                  <a:pt x="916" y="4450"/>
                  <a:pt x="914" y="4454"/>
                  <a:pt x="909" y="4455"/>
                </a:cubicBezTo>
                <a:cubicBezTo>
                  <a:pt x="905" y="4456"/>
                  <a:pt x="901" y="4453"/>
                  <a:pt x="900" y="4448"/>
                </a:cubicBezTo>
                <a:lnTo>
                  <a:pt x="878" y="4339"/>
                </a:lnTo>
                <a:cubicBezTo>
                  <a:pt x="877" y="4334"/>
                  <a:pt x="879" y="4330"/>
                  <a:pt x="884" y="4329"/>
                </a:cubicBezTo>
                <a:cubicBezTo>
                  <a:pt x="888" y="4328"/>
                  <a:pt x="892" y="4331"/>
                  <a:pt x="893" y="4335"/>
                </a:cubicBezTo>
                <a:close/>
                <a:moveTo>
                  <a:pt x="931" y="4524"/>
                </a:moveTo>
                <a:lnTo>
                  <a:pt x="954" y="4633"/>
                </a:lnTo>
                <a:cubicBezTo>
                  <a:pt x="954" y="4638"/>
                  <a:pt x="952" y="4642"/>
                  <a:pt x="947" y="4643"/>
                </a:cubicBezTo>
                <a:cubicBezTo>
                  <a:pt x="943" y="4644"/>
                  <a:pt x="939" y="4641"/>
                  <a:pt x="938" y="4637"/>
                </a:cubicBezTo>
                <a:lnTo>
                  <a:pt x="916" y="4527"/>
                </a:lnTo>
                <a:cubicBezTo>
                  <a:pt x="915" y="4522"/>
                  <a:pt x="918" y="4518"/>
                  <a:pt x="922" y="4517"/>
                </a:cubicBezTo>
                <a:cubicBezTo>
                  <a:pt x="926" y="4516"/>
                  <a:pt x="930" y="4519"/>
                  <a:pt x="931" y="4524"/>
                </a:cubicBezTo>
                <a:close/>
                <a:moveTo>
                  <a:pt x="969" y="4712"/>
                </a:moveTo>
                <a:lnTo>
                  <a:pt x="992" y="4822"/>
                </a:lnTo>
                <a:cubicBezTo>
                  <a:pt x="993" y="4826"/>
                  <a:pt x="990" y="4830"/>
                  <a:pt x="985" y="4831"/>
                </a:cubicBezTo>
                <a:cubicBezTo>
                  <a:pt x="981" y="4832"/>
                  <a:pt x="977" y="4829"/>
                  <a:pt x="976" y="4825"/>
                </a:cubicBezTo>
                <a:lnTo>
                  <a:pt x="954" y="4715"/>
                </a:lnTo>
                <a:cubicBezTo>
                  <a:pt x="953" y="4711"/>
                  <a:pt x="956" y="4706"/>
                  <a:pt x="960" y="4706"/>
                </a:cubicBezTo>
                <a:cubicBezTo>
                  <a:pt x="964" y="4705"/>
                  <a:pt x="969" y="4707"/>
                  <a:pt x="969" y="4712"/>
                </a:cubicBezTo>
                <a:close/>
                <a:moveTo>
                  <a:pt x="1008" y="4900"/>
                </a:moveTo>
                <a:lnTo>
                  <a:pt x="1030" y="5010"/>
                </a:lnTo>
                <a:cubicBezTo>
                  <a:pt x="1031" y="5014"/>
                  <a:pt x="1028" y="5018"/>
                  <a:pt x="1024" y="5019"/>
                </a:cubicBezTo>
                <a:cubicBezTo>
                  <a:pt x="1019" y="5020"/>
                  <a:pt x="1015" y="5017"/>
                  <a:pt x="1014" y="5013"/>
                </a:cubicBezTo>
                <a:lnTo>
                  <a:pt x="992" y="4903"/>
                </a:lnTo>
                <a:cubicBezTo>
                  <a:pt x="991" y="4899"/>
                  <a:pt x="994" y="4895"/>
                  <a:pt x="998" y="4894"/>
                </a:cubicBezTo>
                <a:cubicBezTo>
                  <a:pt x="1002" y="4893"/>
                  <a:pt x="1007" y="4896"/>
                  <a:pt x="1008" y="4900"/>
                </a:cubicBezTo>
                <a:close/>
                <a:moveTo>
                  <a:pt x="1046" y="5088"/>
                </a:moveTo>
                <a:lnTo>
                  <a:pt x="1068" y="5198"/>
                </a:lnTo>
                <a:cubicBezTo>
                  <a:pt x="1069" y="5202"/>
                  <a:pt x="1066" y="5206"/>
                  <a:pt x="1062" y="5207"/>
                </a:cubicBezTo>
                <a:cubicBezTo>
                  <a:pt x="1057" y="5208"/>
                  <a:pt x="1053" y="5205"/>
                  <a:pt x="1052" y="5201"/>
                </a:cubicBezTo>
                <a:lnTo>
                  <a:pt x="1030" y="5091"/>
                </a:lnTo>
                <a:cubicBezTo>
                  <a:pt x="1029" y="5087"/>
                  <a:pt x="1032" y="5083"/>
                  <a:pt x="1036" y="5082"/>
                </a:cubicBezTo>
                <a:cubicBezTo>
                  <a:pt x="1041" y="5081"/>
                  <a:pt x="1045" y="5084"/>
                  <a:pt x="1046" y="5088"/>
                </a:cubicBezTo>
                <a:close/>
                <a:moveTo>
                  <a:pt x="1084" y="5276"/>
                </a:moveTo>
                <a:lnTo>
                  <a:pt x="1106" y="5386"/>
                </a:lnTo>
                <a:cubicBezTo>
                  <a:pt x="1107" y="5390"/>
                  <a:pt x="1104" y="5395"/>
                  <a:pt x="1100" y="5396"/>
                </a:cubicBezTo>
                <a:cubicBezTo>
                  <a:pt x="1096" y="5396"/>
                  <a:pt x="1091" y="5394"/>
                  <a:pt x="1090" y="5389"/>
                </a:cubicBezTo>
                <a:lnTo>
                  <a:pt x="1068" y="5280"/>
                </a:lnTo>
                <a:cubicBezTo>
                  <a:pt x="1067" y="5275"/>
                  <a:pt x="1070" y="5271"/>
                  <a:pt x="1074" y="5270"/>
                </a:cubicBezTo>
                <a:cubicBezTo>
                  <a:pt x="1079" y="5269"/>
                  <a:pt x="1083" y="5272"/>
                  <a:pt x="1084" y="5276"/>
                </a:cubicBezTo>
                <a:close/>
                <a:moveTo>
                  <a:pt x="1122" y="5465"/>
                </a:moveTo>
                <a:lnTo>
                  <a:pt x="1144" y="5574"/>
                </a:lnTo>
                <a:cubicBezTo>
                  <a:pt x="1145" y="5579"/>
                  <a:pt x="1142" y="5583"/>
                  <a:pt x="1138" y="5584"/>
                </a:cubicBezTo>
                <a:cubicBezTo>
                  <a:pt x="1134" y="5585"/>
                  <a:pt x="1129" y="5582"/>
                  <a:pt x="1129" y="5577"/>
                </a:cubicBezTo>
                <a:lnTo>
                  <a:pt x="1106" y="5468"/>
                </a:lnTo>
                <a:cubicBezTo>
                  <a:pt x="1105" y="5463"/>
                  <a:pt x="1108" y="5459"/>
                  <a:pt x="1113" y="5458"/>
                </a:cubicBezTo>
                <a:cubicBezTo>
                  <a:pt x="1117" y="5457"/>
                  <a:pt x="1121" y="5460"/>
                  <a:pt x="1122" y="5465"/>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58" name="Freeform 82"/>
          <p:cNvSpPr>
            <a:spLocks noEditPoints="1"/>
          </p:cNvSpPr>
          <p:nvPr/>
        </p:nvSpPr>
        <p:spPr bwMode="auto">
          <a:xfrm>
            <a:off x="6408738" y="2008188"/>
            <a:ext cx="2617787" cy="2967037"/>
          </a:xfrm>
          <a:custGeom>
            <a:avLst/>
            <a:gdLst/>
            <a:ahLst/>
            <a:cxnLst>
              <a:cxn ang="0">
                <a:pos x="4672" y="3700"/>
              </a:cxn>
              <a:cxn ang="0">
                <a:pos x="4599" y="3663"/>
              </a:cxn>
              <a:cxn ang="0">
                <a:pos x="4609" y="3650"/>
              </a:cxn>
              <a:cxn ang="0">
                <a:pos x="4361" y="3474"/>
              </a:cxn>
              <a:cxn ang="0">
                <a:pos x="4460" y="3542"/>
              </a:cxn>
              <a:cxn ang="0">
                <a:pos x="4209" y="3343"/>
              </a:cxn>
              <a:cxn ang="0">
                <a:pos x="4298" y="3424"/>
              </a:cxn>
              <a:cxn ang="0">
                <a:pos x="4070" y="3223"/>
              </a:cxn>
              <a:cxn ang="0">
                <a:pos x="3997" y="3185"/>
              </a:cxn>
              <a:cxn ang="0">
                <a:pos x="4007" y="3173"/>
              </a:cxn>
              <a:cxn ang="0">
                <a:pos x="3759" y="2996"/>
              </a:cxn>
              <a:cxn ang="0">
                <a:pos x="3858" y="3065"/>
              </a:cxn>
              <a:cxn ang="0">
                <a:pos x="3608" y="2866"/>
              </a:cxn>
              <a:cxn ang="0">
                <a:pos x="3697" y="2947"/>
              </a:cxn>
              <a:cxn ang="0">
                <a:pos x="3469" y="2745"/>
              </a:cxn>
              <a:cxn ang="0">
                <a:pos x="3396" y="2708"/>
              </a:cxn>
              <a:cxn ang="0">
                <a:pos x="3406" y="2695"/>
              </a:cxn>
              <a:cxn ang="0">
                <a:pos x="3158" y="2519"/>
              </a:cxn>
              <a:cxn ang="0">
                <a:pos x="3257" y="2587"/>
              </a:cxn>
              <a:cxn ang="0">
                <a:pos x="3006" y="2388"/>
              </a:cxn>
              <a:cxn ang="0">
                <a:pos x="3095" y="2469"/>
              </a:cxn>
              <a:cxn ang="0">
                <a:pos x="2867" y="2268"/>
              </a:cxn>
              <a:cxn ang="0">
                <a:pos x="2794" y="2230"/>
              </a:cxn>
              <a:cxn ang="0">
                <a:pos x="2804" y="2218"/>
              </a:cxn>
              <a:cxn ang="0">
                <a:pos x="2556" y="2041"/>
              </a:cxn>
              <a:cxn ang="0">
                <a:pos x="2655" y="2110"/>
              </a:cxn>
              <a:cxn ang="0">
                <a:pos x="2405" y="1911"/>
              </a:cxn>
              <a:cxn ang="0">
                <a:pos x="2494" y="1992"/>
              </a:cxn>
              <a:cxn ang="0">
                <a:pos x="2266" y="1790"/>
              </a:cxn>
              <a:cxn ang="0">
                <a:pos x="2193" y="1753"/>
              </a:cxn>
              <a:cxn ang="0">
                <a:pos x="2203" y="1740"/>
              </a:cxn>
              <a:cxn ang="0">
                <a:pos x="1955" y="1564"/>
              </a:cxn>
              <a:cxn ang="0">
                <a:pos x="2054" y="1632"/>
              </a:cxn>
              <a:cxn ang="0">
                <a:pos x="1803" y="1433"/>
              </a:cxn>
              <a:cxn ang="0">
                <a:pos x="1892" y="1514"/>
              </a:cxn>
              <a:cxn ang="0">
                <a:pos x="1664" y="1313"/>
              </a:cxn>
              <a:cxn ang="0">
                <a:pos x="1591" y="1275"/>
              </a:cxn>
              <a:cxn ang="0">
                <a:pos x="1601" y="1263"/>
              </a:cxn>
              <a:cxn ang="0">
                <a:pos x="1353" y="1086"/>
              </a:cxn>
              <a:cxn ang="0">
                <a:pos x="1452" y="1155"/>
              </a:cxn>
              <a:cxn ang="0">
                <a:pos x="1202" y="956"/>
              </a:cxn>
              <a:cxn ang="0">
                <a:pos x="1291" y="1037"/>
              </a:cxn>
              <a:cxn ang="0">
                <a:pos x="1063" y="835"/>
              </a:cxn>
              <a:cxn ang="0">
                <a:pos x="990" y="798"/>
              </a:cxn>
              <a:cxn ang="0">
                <a:pos x="1000" y="785"/>
              </a:cxn>
              <a:cxn ang="0">
                <a:pos x="752" y="609"/>
              </a:cxn>
              <a:cxn ang="0">
                <a:pos x="851" y="677"/>
              </a:cxn>
              <a:cxn ang="0">
                <a:pos x="600" y="478"/>
              </a:cxn>
              <a:cxn ang="0">
                <a:pos x="689" y="559"/>
              </a:cxn>
              <a:cxn ang="0">
                <a:pos x="461" y="358"/>
              </a:cxn>
              <a:cxn ang="0">
                <a:pos x="388" y="320"/>
              </a:cxn>
              <a:cxn ang="0">
                <a:pos x="398" y="308"/>
              </a:cxn>
              <a:cxn ang="0">
                <a:pos x="150" y="131"/>
              </a:cxn>
              <a:cxn ang="0">
                <a:pos x="249" y="200"/>
              </a:cxn>
              <a:cxn ang="0">
                <a:pos x="3" y="4"/>
              </a:cxn>
              <a:cxn ang="0">
                <a:pos x="88" y="82"/>
              </a:cxn>
            </a:cxnLst>
            <a:rect l="0" t="0" r="r" b="b"/>
            <a:pathLst>
              <a:path w="4763" h="3785">
                <a:moveTo>
                  <a:pt x="4749" y="3782"/>
                </a:moveTo>
                <a:lnTo>
                  <a:pt x="4662" y="3713"/>
                </a:lnTo>
                <a:cubicBezTo>
                  <a:pt x="4658" y="3710"/>
                  <a:pt x="4658" y="3705"/>
                  <a:pt x="4660" y="3701"/>
                </a:cubicBezTo>
                <a:cubicBezTo>
                  <a:pt x="4663" y="3698"/>
                  <a:pt x="4668" y="3697"/>
                  <a:pt x="4672" y="3700"/>
                </a:cubicBezTo>
                <a:lnTo>
                  <a:pt x="4759" y="3770"/>
                </a:lnTo>
                <a:cubicBezTo>
                  <a:pt x="4763" y="3773"/>
                  <a:pt x="4763" y="3778"/>
                  <a:pt x="4761" y="3781"/>
                </a:cubicBezTo>
                <a:cubicBezTo>
                  <a:pt x="4758" y="3785"/>
                  <a:pt x="4753" y="3785"/>
                  <a:pt x="4749" y="3782"/>
                </a:cubicBezTo>
                <a:close/>
                <a:moveTo>
                  <a:pt x="4599" y="3663"/>
                </a:moveTo>
                <a:lnTo>
                  <a:pt x="4511" y="3593"/>
                </a:lnTo>
                <a:cubicBezTo>
                  <a:pt x="4508" y="3591"/>
                  <a:pt x="4507" y="3586"/>
                  <a:pt x="4510" y="3582"/>
                </a:cubicBezTo>
                <a:cubicBezTo>
                  <a:pt x="4513" y="3579"/>
                  <a:pt x="4518" y="3578"/>
                  <a:pt x="4521" y="3581"/>
                </a:cubicBezTo>
                <a:lnTo>
                  <a:pt x="4609" y="3650"/>
                </a:lnTo>
                <a:cubicBezTo>
                  <a:pt x="4612" y="3653"/>
                  <a:pt x="4613" y="3658"/>
                  <a:pt x="4610" y="3662"/>
                </a:cubicBezTo>
                <a:cubicBezTo>
                  <a:pt x="4607" y="3665"/>
                  <a:pt x="4602" y="3666"/>
                  <a:pt x="4599" y="3663"/>
                </a:cubicBezTo>
                <a:close/>
                <a:moveTo>
                  <a:pt x="4449" y="3544"/>
                </a:moveTo>
                <a:lnTo>
                  <a:pt x="4361" y="3474"/>
                </a:lnTo>
                <a:cubicBezTo>
                  <a:pt x="4357" y="3471"/>
                  <a:pt x="4357" y="3466"/>
                  <a:pt x="4360" y="3463"/>
                </a:cubicBezTo>
                <a:cubicBezTo>
                  <a:pt x="4362" y="3459"/>
                  <a:pt x="4367" y="3459"/>
                  <a:pt x="4371" y="3461"/>
                </a:cubicBezTo>
                <a:lnTo>
                  <a:pt x="4459" y="3531"/>
                </a:lnTo>
                <a:cubicBezTo>
                  <a:pt x="4462" y="3534"/>
                  <a:pt x="4463" y="3539"/>
                  <a:pt x="4460" y="3542"/>
                </a:cubicBezTo>
                <a:cubicBezTo>
                  <a:pt x="4457" y="3546"/>
                  <a:pt x="4452" y="3546"/>
                  <a:pt x="4449" y="3544"/>
                </a:cubicBezTo>
                <a:close/>
                <a:moveTo>
                  <a:pt x="4298" y="3424"/>
                </a:moveTo>
                <a:lnTo>
                  <a:pt x="4211" y="3355"/>
                </a:lnTo>
                <a:cubicBezTo>
                  <a:pt x="4207" y="3352"/>
                  <a:pt x="4206" y="3347"/>
                  <a:pt x="4209" y="3343"/>
                </a:cubicBezTo>
                <a:cubicBezTo>
                  <a:pt x="4212" y="3340"/>
                  <a:pt x="4217" y="3339"/>
                  <a:pt x="4220" y="3342"/>
                </a:cubicBezTo>
                <a:lnTo>
                  <a:pt x="4308" y="3412"/>
                </a:lnTo>
                <a:cubicBezTo>
                  <a:pt x="4312" y="3414"/>
                  <a:pt x="4312" y="3419"/>
                  <a:pt x="4309" y="3423"/>
                </a:cubicBezTo>
                <a:cubicBezTo>
                  <a:pt x="4307" y="3426"/>
                  <a:pt x="4302" y="3427"/>
                  <a:pt x="4298" y="3424"/>
                </a:cubicBezTo>
                <a:close/>
                <a:moveTo>
                  <a:pt x="4148" y="3305"/>
                </a:moveTo>
                <a:lnTo>
                  <a:pt x="4060" y="3235"/>
                </a:lnTo>
                <a:cubicBezTo>
                  <a:pt x="4057" y="3232"/>
                  <a:pt x="4056" y="3227"/>
                  <a:pt x="4059" y="3224"/>
                </a:cubicBezTo>
                <a:cubicBezTo>
                  <a:pt x="4062" y="3221"/>
                  <a:pt x="4067" y="3220"/>
                  <a:pt x="4070" y="3223"/>
                </a:cubicBezTo>
                <a:lnTo>
                  <a:pt x="4158" y="3292"/>
                </a:lnTo>
                <a:cubicBezTo>
                  <a:pt x="4161" y="3295"/>
                  <a:pt x="4162" y="3300"/>
                  <a:pt x="4159" y="3304"/>
                </a:cubicBezTo>
                <a:cubicBezTo>
                  <a:pt x="4156" y="3307"/>
                  <a:pt x="4151" y="3308"/>
                  <a:pt x="4148" y="3305"/>
                </a:cubicBezTo>
                <a:close/>
                <a:moveTo>
                  <a:pt x="3997" y="3185"/>
                </a:moveTo>
                <a:lnTo>
                  <a:pt x="3910" y="3116"/>
                </a:lnTo>
                <a:cubicBezTo>
                  <a:pt x="3906" y="3113"/>
                  <a:pt x="3906" y="3108"/>
                  <a:pt x="3908" y="3105"/>
                </a:cubicBezTo>
                <a:cubicBezTo>
                  <a:pt x="3911" y="3101"/>
                  <a:pt x="3916" y="3101"/>
                  <a:pt x="3920" y="3103"/>
                </a:cubicBezTo>
                <a:lnTo>
                  <a:pt x="4007" y="3173"/>
                </a:lnTo>
                <a:cubicBezTo>
                  <a:pt x="4011" y="3176"/>
                  <a:pt x="4011" y="3181"/>
                  <a:pt x="4009" y="3184"/>
                </a:cubicBezTo>
                <a:cubicBezTo>
                  <a:pt x="4006" y="3188"/>
                  <a:pt x="4001" y="3188"/>
                  <a:pt x="3997" y="3185"/>
                </a:cubicBezTo>
                <a:close/>
                <a:moveTo>
                  <a:pt x="3847" y="3066"/>
                </a:moveTo>
                <a:lnTo>
                  <a:pt x="3759" y="2996"/>
                </a:lnTo>
                <a:cubicBezTo>
                  <a:pt x="3756" y="2994"/>
                  <a:pt x="3755" y="2989"/>
                  <a:pt x="3758" y="2985"/>
                </a:cubicBezTo>
                <a:cubicBezTo>
                  <a:pt x="3761" y="2982"/>
                  <a:pt x="3766" y="2981"/>
                  <a:pt x="3769" y="2984"/>
                </a:cubicBezTo>
                <a:lnTo>
                  <a:pt x="3857" y="3054"/>
                </a:lnTo>
                <a:cubicBezTo>
                  <a:pt x="3861" y="3056"/>
                  <a:pt x="3861" y="3061"/>
                  <a:pt x="3858" y="3065"/>
                </a:cubicBezTo>
                <a:cubicBezTo>
                  <a:pt x="3856" y="3068"/>
                  <a:pt x="3851" y="3069"/>
                  <a:pt x="3847" y="3066"/>
                </a:cubicBezTo>
                <a:close/>
                <a:moveTo>
                  <a:pt x="3697" y="2947"/>
                </a:moveTo>
                <a:lnTo>
                  <a:pt x="3609" y="2877"/>
                </a:lnTo>
                <a:cubicBezTo>
                  <a:pt x="3606" y="2874"/>
                  <a:pt x="3605" y="2869"/>
                  <a:pt x="3608" y="2866"/>
                </a:cubicBezTo>
                <a:cubicBezTo>
                  <a:pt x="3610" y="2862"/>
                  <a:pt x="3615" y="2862"/>
                  <a:pt x="3619" y="2865"/>
                </a:cubicBezTo>
                <a:lnTo>
                  <a:pt x="3707" y="2934"/>
                </a:lnTo>
                <a:cubicBezTo>
                  <a:pt x="3710" y="2937"/>
                  <a:pt x="3711" y="2942"/>
                  <a:pt x="3708" y="2945"/>
                </a:cubicBezTo>
                <a:cubicBezTo>
                  <a:pt x="3705" y="2949"/>
                  <a:pt x="3700" y="2949"/>
                  <a:pt x="3697" y="2947"/>
                </a:cubicBezTo>
                <a:close/>
                <a:moveTo>
                  <a:pt x="3546" y="2827"/>
                </a:moveTo>
                <a:lnTo>
                  <a:pt x="3459" y="2758"/>
                </a:lnTo>
                <a:cubicBezTo>
                  <a:pt x="3455" y="2755"/>
                  <a:pt x="3455" y="2750"/>
                  <a:pt x="3457" y="2746"/>
                </a:cubicBezTo>
                <a:cubicBezTo>
                  <a:pt x="3460" y="2743"/>
                  <a:pt x="3465" y="2742"/>
                  <a:pt x="3469" y="2745"/>
                </a:cubicBezTo>
                <a:lnTo>
                  <a:pt x="3556" y="2815"/>
                </a:lnTo>
                <a:cubicBezTo>
                  <a:pt x="3560" y="2818"/>
                  <a:pt x="3560" y="2823"/>
                  <a:pt x="3558" y="2826"/>
                </a:cubicBezTo>
                <a:cubicBezTo>
                  <a:pt x="3555" y="2829"/>
                  <a:pt x="3550" y="2830"/>
                  <a:pt x="3546" y="2827"/>
                </a:cubicBezTo>
                <a:close/>
                <a:moveTo>
                  <a:pt x="3396" y="2708"/>
                </a:moveTo>
                <a:lnTo>
                  <a:pt x="3308" y="2638"/>
                </a:lnTo>
                <a:cubicBezTo>
                  <a:pt x="3305" y="2636"/>
                  <a:pt x="3304" y="2631"/>
                  <a:pt x="3307" y="2627"/>
                </a:cubicBezTo>
                <a:cubicBezTo>
                  <a:pt x="3310" y="2624"/>
                  <a:pt x="3315" y="2623"/>
                  <a:pt x="3318" y="2626"/>
                </a:cubicBezTo>
                <a:lnTo>
                  <a:pt x="3406" y="2695"/>
                </a:lnTo>
                <a:cubicBezTo>
                  <a:pt x="3409" y="2698"/>
                  <a:pt x="3410" y="2703"/>
                  <a:pt x="3407" y="2707"/>
                </a:cubicBezTo>
                <a:cubicBezTo>
                  <a:pt x="3404" y="2710"/>
                  <a:pt x="3399" y="2711"/>
                  <a:pt x="3396" y="2708"/>
                </a:cubicBezTo>
                <a:close/>
                <a:moveTo>
                  <a:pt x="3246" y="2589"/>
                </a:moveTo>
                <a:lnTo>
                  <a:pt x="3158" y="2519"/>
                </a:lnTo>
                <a:cubicBezTo>
                  <a:pt x="3154" y="2516"/>
                  <a:pt x="3154" y="2511"/>
                  <a:pt x="3157" y="2508"/>
                </a:cubicBezTo>
                <a:cubicBezTo>
                  <a:pt x="3159" y="2504"/>
                  <a:pt x="3164" y="2504"/>
                  <a:pt x="3168" y="2506"/>
                </a:cubicBezTo>
                <a:lnTo>
                  <a:pt x="3256" y="2576"/>
                </a:lnTo>
                <a:cubicBezTo>
                  <a:pt x="3259" y="2579"/>
                  <a:pt x="3260" y="2584"/>
                  <a:pt x="3257" y="2587"/>
                </a:cubicBezTo>
                <a:cubicBezTo>
                  <a:pt x="3254" y="2591"/>
                  <a:pt x="3249" y="2591"/>
                  <a:pt x="3246" y="2589"/>
                </a:cubicBezTo>
                <a:close/>
                <a:moveTo>
                  <a:pt x="3095" y="2469"/>
                </a:moveTo>
                <a:lnTo>
                  <a:pt x="3008" y="2400"/>
                </a:lnTo>
                <a:cubicBezTo>
                  <a:pt x="3004" y="2397"/>
                  <a:pt x="3003" y="2392"/>
                  <a:pt x="3006" y="2388"/>
                </a:cubicBezTo>
                <a:cubicBezTo>
                  <a:pt x="3009" y="2385"/>
                  <a:pt x="3014" y="2384"/>
                  <a:pt x="3017" y="2387"/>
                </a:cubicBezTo>
                <a:lnTo>
                  <a:pt x="3105" y="2457"/>
                </a:lnTo>
                <a:cubicBezTo>
                  <a:pt x="3109" y="2459"/>
                  <a:pt x="3109" y="2464"/>
                  <a:pt x="3106" y="2468"/>
                </a:cubicBezTo>
                <a:cubicBezTo>
                  <a:pt x="3104" y="2471"/>
                  <a:pt x="3099" y="2472"/>
                  <a:pt x="3095" y="2469"/>
                </a:cubicBezTo>
                <a:close/>
                <a:moveTo>
                  <a:pt x="2945" y="2350"/>
                </a:moveTo>
                <a:lnTo>
                  <a:pt x="2857" y="2280"/>
                </a:lnTo>
                <a:cubicBezTo>
                  <a:pt x="2854" y="2277"/>
                  <a:pt x="2853" y="2272"/>
                  <a:pt x="2856" y="2269"/>
                </a:cubicBezTo>
                <a:cubicBezTo>
                  <a:pt x="2859" y="2265"/>
                  <a:pt x="2864" y="2265"/>
                  <a:pt x="2867" y="2268"/>
                </a:cubicBezTo>
                <a:lnTo>
                  <a:pt x="2955" y="2337"/>
                </a:lnTo>
                <a:cubicBezTo>
                  <a:pt x="2958" y="2340"/>
                  <a:pt x="2959" y="2345"/>
                  <a:pt x="2956" y="2349"/>
                </a:cubicBezTo>
                <a:cubicBezTo>
                  <a:pt x="2953" y="2352"/>
                  <a:pt x="2948" y="2353"/>
                  <a:pt x="2945" y="2350"/>
                </a:cubicBezTo>
                <a:close/>
                <a:moveTo>
                  <a:pt x="2794" y="2230"/>
                </a:moveTo>
                <a:lnTo>
                  <a:pt x="2707" y="2161"/>
                </a:lnTo>
                <a:cubicBezTo>
                  <a:pt x="2703" y="2158"/>
                  <a:pt x="2703" y="2153"/>
                  <a:pt x="2705" y="2150"/>
                </a:cubicBezTo>
                <a:cubicBezTo>
                  <a:pt x="2708" y="2146"/>
                  <a:pt x="2713" y="2146"/>
                  <a:pt x="2717" y="2148"/>
                </a:cubicBezTo>
                <a:lnTo>
                  <a:pt x="2804" y="2218"/>
                </a:lnTo>
                <a:cubicBezTo>
                  <a:pt x="2808" y="2221"/>
                  <a:pt x="2808" y="2226"/>
                  <a:pt x="2806" y="2229"/>
                </a:cubicBezTo>
                <a:cubicBezTo>
                  <a:pt x="2803" y="2233"/>
                  <a:pt x="2798" y="2233"/>
                  <a:pt x="2794" y="2230"/>
                </a:cubicBezTo>
                <a:close/>
                <a:moveTo>
                  <a:pt x="2644" y="2111"/>
                </a:moveTo>
                <a:lnTo>
                  <a:pt x="2556" y="2041"/>
                </a:lnTo>
                <a:cubicBezTo>
                  <a:pt x="2553" y="2039"/>
                  <a:pt x="2552" y="2034"/>
                  <a:pt x="2555" y="2030"/>
                </a:cubicBezTo>
                <a:cubicBezTo>
                  <a:pt x="2558" y="2027"/>
                  <a:pt x="2563" y="2026"/>
                  <a:pt x="2566" y="2029"/>
                </a:cubicBezTo>
                <a:lnTo>
                  <a:pt x="2654" y="2099"/>
                </a:lnTo>
                <a:cubicBezTo>
                  <a:pt x="2658" y="2101"/>
                  <a:pt x="2658" y="2106"/>
                  <a:pt x="2655" y="2110"/>
                </a:cubicBezTo>
                <a:cubicBezTo>
                  <a:pt x="2653" y="2113"/>
                  <a:pt x="2648" y="2114"/>
                  <a:pt x="2644" y="2111"/>
                </a:cubicBezTo>
                <a:close/>
                <a:moveTo>
                  <a:pt x="2494" y="1992"/>
                </a:moveTo>
                <a:lnTo>
                  <a:pt x="2406" y="1922"/>
                </a:lnTo>
                <a:cubicBezTo>
                  <a:pt x="2403" y="1919"/>
                  <a:pt x="2402" y="1914"/>
                  <a:pt x="2405" y="1911"/>
                </a:cubicBezTo>
                <a:cubicBezTo>
                  <a:pt x="2407" y="1907"/>
                  <a:pt x="2412" y="1907"/>
                  <a:pt x="2416" y="1909"/>
                </a:cubicBezTo>
                <a:lnTo>
                  <a:pt x="2504" y="1979"/>
                </a:lnTo>
                <a:cubicBezTo>
                  <a:pt x="2507" y="1982"/>
                  <a:pt x="2508" y="1987"/>
                  <a:pt x="2505" y="1990"/>
                </a:cubicBezTo>
                <a:cubicBezTo>
                  <a:pt x="2502" y="1994"/>
                  <a:pt x="2497" y="1994"/>
                  <a:pt x="2494" y="1992"/>
                </a:cubicBezTo>
                <a:close/>
                <a:moveTo>
                  <a:pt x="2343" y="1872"/>
                </a:moveTo>
                <a:lnTo>
                  <a:pt x="2256" y="1803"/>
                </a:lnTo>
                <a:cubicBezTo>
                  <a:pt x="2252" y="1800"/>
                  <a:pt x="2252" y="1795"/>
                  <a:pt x="2254" y="1791"/>
                </a:cubicBezTo>
                <a:cubicBezTo>
                  <a:pt x="2257" y="1788"/>
                  <a:pt x="2262" y="1787"/>
                  <a:pt x="2266" y="1790"/>
                </a:cubicBezTo>
                <a:lnTo>
                  <a:pt x="2353" y="1860"/>
                </a:lnTo>
                <a:cubicBezTo>
                  <a:pt x="2357" y="1862"/>
                  <a:pt x="2357" y="1868"/>
                  <a:pt x="2355" y="1871"/>
                </a:cubicBezTo>
                <a:cubicBezTo>
                  <a:pt x="2352" y="1874"/>
                  <a:pt x="2347" y="1875"/>
                  <a:pt x="2343" y="1872"/>
                </a:cubicBezTo>
                <a:close/>
                <a:moveTo>
                  <a:pt x="2193" y="1753"/>
                </a:moveTo>
                <a:lnTo>
                  <a:pt x="2105" y="1683"/>
                </a:lnTo>
                <a:cubicBezTo>
                  <a:pt x="2102" y="1681"/>
                  <a:pt x="2101" y="1675"/>
                  <a:pt x="2104" y="1672"/>
                </a:cubicBezTo>
                <a:cubicBezTo>
                  <a:pt x="2107" y="1669"/>
                  <a:pt x="2112" y="1668"/>
                  <a:pt x="2115" y="1671"/>
                </a:cubicBezTo>
                <a:lnTo>
                  <a:pt x="2203" y="1740"/>
                </a:lnTo>
                <a:cubicBezTo>
                  <a:pt x="2206" y="1743"/>
                  <a:pt x="2207" y="1748"/>
                  <a:pt x="2204" y="1752"/>
                </a:cubicBezTo>
                <a:cubicBezTo>
                  <a:pt x="2201" y="1755"/>
                  <a:pt x="2196" y="1756"/>
                  <a:pt x="2193" y="1753"/>
                </a:cubicBezTo>
                <a:close/>
                <a:moveTo>
                  <a:pt x="2043" y="1634"/>
                </a:moveTo>
                <a:lnTo>
                  <a:pt x="1955" y="1564"/>
                </a:lnTo>
                <a:cubicBezTo>
                  <a:pt x="1951" y="1561"/>
                  <a:pt x="1951" y="1556"/>
                  <a:pt x="1954" y="1553"/>
                </a:cubicBezTo>
                <a:cubicBezTo>
                  <a:pt x="1956" y="1549"/>
                  <a:pt x="1961" y="1549"/>
                  <a:pt x="1965" y="1551"/>
                </a:cubicBezTo>
                <a:lnTo>
                  <a:pt x="2053" y="1621"/>
                </a:lnTo>
                <a:cubicBezTo>
                  <a:pt x="2056" y="1624"/>
                  <a:pt x="2057" y="1629"/>
                  <a:pt x="2054" y="1632"/>
                </a:cubicBezTo>
                <a:cubicBezTo>
                  <a:pt x="2051" y="1636"/>
                  <a:pt x="2046" y="1636"/>
                  <a:pt x="2043" y="1634"/>
                </a:cubicBezTo>
                <a:close/>
                <a:moveTo>
                  <a:pt x="1892" y="1514"/>
                </a:moveTo>
                <a:lnTo>
                  <a:pt x="1805" y="1445"/>
                </a:lnTo>
                <a:cubicBezTo>
                  <a:pt x="1801" y="1442"/>
                  <a:pt x="1800" y="1437"/>
                  <a:pt x="1803" y="1433"/>
                </a:cubicBezTo>
                <a:cubicBezTo>
                  <a:pt x="1806" y="1430"/>
                  <a:pt x="1811" y="1429"/>
                  <a:pt x="1814" y="1432"/>
                </a:cubicBezTo>
                <a:lnTo>
                  <a:pt x="1902" y="1502"/>
                </a:lnTo>
                <a:cubicBezTo>
                  <a:pt x="1906" y="1504"/>
                  <a:pt x="1906" y="1509"/>
                  <a:pt x="1903" y="1513"/>
                </a:cubicBezTo>
                <a:cubicBezTo>
                  <a:pt x="1901" y="1516"/>
                  <a:pt x="1896" y="1517"/>
                  <a:pt x="1892" y="1514"/>
                </a:cubicBezTo>
                <a:close/>
                <a:moveTo>
                  <a:pt x="1742" y="1395"/>
                </a:moveTo>
                <a:lnTo>
                  <a:pt x="1654" y="1325"/>
                </a:lnTo>
                <a:cubicBezTo>
                  <a:pt x="1651" y="1322"/>
                  <a:pt x="1650" y="1317"/>
                  <a:pt x="1653" y="1314"/>
                </a:cubicBezTo>
                <a:cubicBezTo>
                  <a:pt x="1656" y="1310"/>
                  <a:pt x="1661" y="1310"/>
                  <a:pt x="1664" y="1313"/>
                </a:cubicBezTo>
                <a:lnTo>
                  <a:pt x="1752" y="1382"/>
                </a:lnTo>
                <a:cubicBezTo>
                  <a:pt x="1755" y="1385"/>
                  <a:pt x="1756" y="1390"/>
                  <a:pt x="1753" y="1393"/>
                </a:cubicBezTo>
                <a:cubicBezTo>
                  <a:pt x="1750" y="1397"/>
                  <a:pt x="1745" y="1398"/>
                  <a:pt x="1742" y="1395"/>
                </a:cubicBezTo>
                <a:close/>
                <a:moveTo>
                  <a:pt x="1591" y="1275"/>
                </a:moveTo>
                <a:lnTo>
                  <a:pt x="1504" y="1206"/>
                </a:lnTo>
                <a:cubicBezTo>
                  <a:pt x="1500" y="1203"/>
                  <a:pt x="1500" y="1198"/>
                  <a:pt x="1502" y="1195"/>
                </a:cubicBezTo>
                <a:cubicBezTo>
                  <a:pt x="1505" y="1191"/>
                  <a:pt x="1510" y="1190"/>
                  <a:pt x="1514" y="1193"/>
                </a:cubicBezTo>
                <a:lnTo>
                  <a:pt x="1601" y="1263"/>
                </a:lnTo>
                <a:cubicBezTo>
                  <a:pt x="1605" y="1266"/>
                  <a:pt x="1605" y="1271"/>
                  <a:pt x="1603" y="1274"/>
                </a:cubicBezTo>
                <a:cubicBezTo>
                  <a:pt x="1600" y="1278"/>
                  <a:pt x="1595" y="1278"/>
                  <a:pt x="1591" y="1275"/>
                </a:cubicBezTo>
                <a:close/>
                <a:moveTo>
                  <a:pt x="1441" y="1156"/>
                </a:moveTo>
                <a:lnTo>
                  <a:pt x="1353" y="1086"/>
                </a:lnTo>
                <a:cubicBezTo>
                  <a:pt x="1350" y="1084"/>
                  <a:pt x="1349" y="1079"/>
                  <a:pt x="1352" y="1075"/>
                </a:cubicBezTo>
                <a:cubicBezTo>
                  <a:pt x="1355" y="1072"/>
                  <a:pt x="1360" y="1071"/>
                  <a:pt x="1363" y="1074"/>
                </a:cubicBezTo>
                <a:lnTo>
                  <a:pt x="1451" y="1143"/>
                </a:lnTo>
                <a:cubicBezTo>
                  <a:pt x="1455" y="1146"/>
                  <a:pt x="1455" y="1151"/>
                  <a:pt x="1452" y="1155"/>
                </a:cubicBezTo>
                <a:cubicBezTo>
                  <a:pt x="1450" y="1158"/>
                  <a:pt x="1445" y="1159"/>
                  <a:pt x="1441" y="1156"/>
                </a:cubicBezTo>
                <a:close/>
                <a:moveTo>
                  <a:pt x="1291" y="1037"/>
                </a:moveTo>
                <a:lnTo>
                  <a:pt x="1203" y="967"/>
                </a:lnTo>
                <a:cubicBezTo>
                  <a:pt x="1200" y="964"/>
                  <a:pt x="1199" y="959"/>
                  <a:pt x="1202" y="956"/>
                </a:cubicBezTo>
                <a:cubicBezTo>
                  <a:pt x="1204" y="952"/>
                  <a:pt x="1210" y="952"/>
                  <a:pt x="1213" y="954"/>
                </a:cubicBezTo>
                <a:lnTo>
                  <a:pt x="1301" y="1024"/>
                </a:lnTo>
                <a:cubicBezTo>
                  <a:pt x="1304" y="1027"/>
                  <a:pt x="1305" y="1032"/>
                  <a:pt x="1302" y="1035"/>
                </a:cubicBezTo>
                <a:cubicBezTo>
                  <a:pt x="1299" y="1039"/>
                  <a:pt x="1294" y="1039"/>
                  <a:pt x="1291" y="1037"/>
                </a:cubicBezTo>
                <a:close/>
                <a:moveTo>
                  <a:pt x="1140" y="917"/>
                </a:moveTo>
                <a:lnTo>
                  <a:pt x="1053" y="848"/>
                </a:lnTo>
                <a:cubicBezTo>
                  <a:pt x="1049" y="845"/>
                  <a:pt x="1049" y="840"/>
                  <a:pt x="1051" y="836"/>
                </a:cubicBezTo>
                <a:cubicBezTo>
                  <a:pt x="1054" y="833"/>
                  <a:pt x="1059" y="832"/>
                  <a:pt x="1063" y="835"/>
                </a:cubicBezTo>
                <a:lnTo>
                  <a:pt x="1150" y="905"/>
                </a:lnTo>
                <a:cubicBezTo>
                  <a:pt x="1154" y="907"/>
                  <a:pt x="1154" y="912"/>
                  <a:pt x="1152" y="916"/>
                </a:cubicBezTo>
                <a:cubicBezTo>
                  <a:pt x="1149" y="919"/>
                  <a:pt x="1144" y="920"/>
                  <a:pt x="1140" y="917"/>
                </a:cubicBezTo>
                <a:close/>
                <a:moveTo>
                  <a:pt x="990" y="798"/>
                </a:moveTo>
                <a:lnTo>
                  <a:pt x="902" y="728"/>
                </a:lnTo>
                <a:cubicBezTo>
                  <a:pt x="899" y="725"/>
                  <a:pt x="898" y="720"/>
                  <a:pt x="901" y="717"/>
                </a:cubicBezTo>
                <a:cubicBezTo>
                  <a:pt x="904" y="714"/>
                  <a:pt x="909" y="713"/>
                  <a:pt x="912" y="716"/>
                </a:cubicBezTo>
                <a:lnTo>
                  <a:pt x="1000" y="785"/>
                </a:lnTo>
                <a:cubicBezTo>
                  <a:pt x="1003" y="788"/>
                  <a:pt x="1004" y="793"/>
                  <a:pt x="1001" y="797"/>
                </a:cubicBezTo>
                <a:cubicBezTo>
                  <a:pt x="998" y="800"/>
                  <a:pt x="993" y="801"/>
                  <a:pt x="990" y="798"/>
                </a:cubicBezTo>
                <a:close/>
                <a:moveTo>
                  <a:pt x="840" y="678"/>
                </a:moveTo>
                <a:lnTo>
                  <a:pt x="752" y="609"/>
                </a:lnTo>
                <a:cubicBezTo>
                  <a:pt x="748" y="606"/>
                  <a:pt x="748" y="601"/>
                  <a:pt x="751" y="598"/>
                </a:cubicBezTo>
                <a:cubicBezTo>
                  <a:pt x="753" y="594"/>
                  <a:pt x="758" y="594"/>
                  <a:pt x="762" y="596"/>
                </a:cubicBezTo>
                <a:lnTo>
                  <a:pt x="850" y="666"/>
                </a:lnTo>
                <a:cubicBezTo>
                  <a:pt x="853" y="669"/>
                  <a:pt x="854" y="674"/>
                  <a:pt x="851" y="677"/>
                </a:cubicBezTo>
                <a:cubicBezTo>
                  <a:pt x="848" y="681"/>
                  <a:pt x="843" y="681"/>
                  <a:pt x="840" y="678"/>
                </a:cubicBezTo>
                <a:close/>
                <a:moveTo>
                  <a:pt x="689" y="559"/>
                </a:moveTo>
                <a:lnTo>
                  <a:pt x="602" y="489"/>
                </a:lnTo>
                <a:cubicBezTo>
                  <a:pt x="598" y="487"/>
                  <a:pt x="597" y="482"/>
                  <a:pt x="600" y="478"/>
                </a:cubicBezTo>
                <a:cubicBezTo>
                  <a:pt x="603" y="475"/>
                  <a:pt x="608" y="474"/>
                  <a:pt x="611" y="477"/>
                </a:cubicBezTo>
                <a:lnTo>
                  <a:pt x="699" y="547"/>
                </a:lnTo>
                <a:cubicBezTo>
                  <a:pt x="703" y="549"/>
                  <a:pt x="703" y="554"/>
                  <a:pt x="700" y="558"/>
                </a:cubicBezTo>
                <a:cubicBezTo>
                  <a:pt x="698" y="561"/>
                  <a:pt x="693" y="562"/>
                  <a:pt x="689" y="559"/>
                </a:cubicBezTo>
                <a:close/>
                <a:moveTo>
                  <a:pt x="539" y="440"/>
                </a:moveTo>
                <a:lnTo>
                  <a:pt x="451" y="370"/>
                </a:lnTo>
                <a:cubicBezTo>
                  <a:pt x="448" y="367"/>
                  <a:pt x="447" y="362"/>
                  <a:pt x="450" y="359"/>
                </a:cubicBezTo>
                <a:cubicBezTo>
                  <a:pt x="453" y="355"/>
                  <a:pt x="458" y="355"/>
                  <a:pt x="461" y="358"/>
                </a:cubicBezTo>
                <a:lnTo>
                  <a:pt x="549" y="427"/>
                </a:lnTo>
                <a:cubicBezTo>
                  <a:pt x="552" y="430"/>
                  <a:pt x="553" y="435"/>
                  <a:pt x="550" y="438"/>
                </a:cubicBezTo>
                <a:cubicBezTo>
                  <a:pt x="547" y="442"/>
                  <a:pt x="542" y="442"/>
                  <a:pt x="539" y="440"/>
                </a:cubicBezTo>
                <a:close/>
                <a:moveTo>
                  <a:pt x="388" y="320"/>
                </a:moveTo>
                <a:lnTo>
                  <a:pt x="301" y="251"/>
                </a:lnTo>
                <a:cubicBezTo>
                  <a:pt x="297" y="248"/>
                  <a:pt x="297" y="243"/>
                  <a:pt x="299" y="239"/>
                </a:cubicBezTo>
                <a:cubicBezTo>
                  <a:pt x="302" y="236"/>
                  <a:pt x="307" y="235"/>
                  <a:pt x="311" y="238"/>
                </a:cubicBezTo>
                <a:lnTo>
                  <a:pt x="398" y="308"/>
                </a:lnTo>
                <a:cubicBezTo>
                  <a:pt x="402" y="311"/>
                  <a:pt x="402" y="316"/>
                  <a:pt x="400" y="319"/>
                </a:cubicBezTo>
                <a:cubicBezTo>
                  <a:pt x="397" y="323"/>
                  <a:pt x="392" y="323"/>
                  <a:pt x="388" y="320"/>
                </a:cubicBezTo>
                <a:close/>
                <a:moveTo>
                  <a:pt x="238" y="201"/>
                </a:moveTo>
                <a:lnTo>
                  <a:pt x="150" y="131"/>
                </a:lnTo>
                <a:cubicBezTo>
                  <a:pt x="147" y="129"/>
                  <a:pt x="146" y="124"/>
                  <a:pt x="149" y="120"/>
                </a:cubicBezTo>
                <a:cubicBezTo>
                  <a:pt x="152" y="117"/>
                  <a:pt x="157" y="116"/>
                  <a:pt x="160" y="119"/>
                </a:cubicBezTo>
                <a:lnTo>
                  <a:pt x="248" y="188"/>
                </a:lnTo>
                <a:cubicBezTo>
                  <a:pt x="252" y="191"/>
                  <a:pt x="252" y="196"/>
                  <a:pt x="249" y="200"/>
                </a:cubicBezTo>
                <a:cubicBezTo>
                  <a:pt x="247" y="203"/>
                  <a:pt x="242" y="204"/>
                  <a:pt x="238" y="201"/>
                </a:cubicBezTo>
                <a:close/>
                <a:moveTo>
                  <a:pt x="88" y="82"/>
                </a:moveTo>
                <a:lnTo>
                  <a:pt x="4" y="15"/>
                </a:lnTo>
                <a:cubicBezTo>
                  <a:pt x="1" y="13"/>
                  <a:pt x="0" y="8"/>
                  <a:pt x="3" y="4"/>
                </a:cubicBezTo>
                <a:cubicBezTo>
                  <a:pt x="6" y="1"/>
                  <a:pt x="11" y="0"/>
                  <a:pt x="14" y="3"/>
                </a:cubicBezTo>
                <a:lnTo>
                  <a:pt x="98" y="69"/>
                </a:lnTo>
                <a:cubicBezTo>
                  <a:pt x="101" y="72"/>
                  <a:pt x="102" y="77"/>
                  <a:pt x="99" y="80"/>
                </a:cubicBezTo>
                <a:cubicBezTo>
                  <a:pt x="96" y="84"/>
                  <a:pt x="91" y="84"/>
                  <a:pt x="88" y="82"/>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59" name="Line 83"/>
          <p:cNvSpPr>
            <a:spLocks noChangeShapeType="1"/>
          </p:cNvSpPr>
          <p:nvPr/>
        </p:nvSpPr>
        <p:spPr bwMode="auto">
          <a:xfrm>
            <a:off x="5045075" y="5676900"/>
            <a:ext cx="1492250" cy="1588"/>
          </a:xfrm>
          <a:prstGeom prst="line">
            <a:avLst/>
          </a:prstGeom>
          <a:noFill/>
          <a:ln w="7938" cap="rnd">
            <a:solidFill>
              <a:srgbClr val="000000"/>
            </a:solidFill>
            <a:round/>
            <a:headEnd/>
            <a:tailEnd/>
          </a:ln>
        </p:spPr>
        <p:txBody>
          <a:bodyPr/>
          <a:lstStyle/>
          <a:p>
            <a:endParaRPr lang="en-US"/>
          </a:p>
        </p:txBody>
      </p:sp>
      <p:sp>
        <p:nvSpPr>
          <p:cNvPr id="434260" name="Line 84"/>
          <p:cNvSpPr>
            <a:spLocks noChangeShapeType="1"/>
          </p:cNvSpPr>
          <p:nvPr/>
        </p:nvSpPr>
        <p:spPr bwMode="auto">
          <a:xfrm flipV="1">
            <a:off x="6537325" y="4967288"/>
            <a:ext cx="995363" cy="709612"/>
          </a:xfrm>
          <a:prstGeom prst="line">
            <a:avLst/>
          </a:prstGeom>
          <a:noFill/>
          <a:ln w="7938" cap="rnd">
            <a:solidFill>
              <a:srgbClr val="000000"/>
            </a:solidFill>
            <a:round/>
            <a:headEnd/>
            <a:tailEnd/>
          </a:ln>
        </p:spPr>
        <p:txBody>
          <a:bodyPr/>
          <a:lstStyle/>
          <a:p>
            <a:endParaRPr lang="en-US"/>
          </a:p>
        </p:txBody>
      </p:sp>
      <p:sp>
        <p:nvSpPr>
          <p:cNvPr id="434261" name="Line 85"/>
          <p:cNvSpPr>
            <a:spLocks noChangeShapeType="1"/>
          </p:cNvSpPr>
          <p:nvPr/>
        </p:nvSpPr>
        <p:spPr bwMode="auto">
          <a:xfrm flipV="1">
            <a:off x="5992813" y="3638550"/>
            <a:ext cx="995362" cy="709613"/>
          </a:xfrm>
          <a:prstGeom prst="line">
            <a:avLst/>
          </a:prstGeom>
          <a:noFill/>
          <a:ln w="7938" cap="rnd">
            <a:solidFill>
              <a:srgbClr val="000000"/>
            </a:solidFill>
            <a:round/>
            <a:headEnd/>
            <a:tailEnd/>
          </a:ln>
        </p:spPr>
        <p:txBody>
          <a:bodyPr/>
          <a:lstStyle/>
          <a:p>
            <a:endParaRPr lang="en-US"/>
          </a:p>
        </p:txBody>
      </p:sp>
      <p:sp>
        <p:nvSpPr>
          <p:cNvPr id="434262" name="Line 86"/>
          <p:cNvSpPr>
            <a:spLocks noChangeShapeType="1"/>
          </p:cNvSpPr>
          <p:nvPr/>
        </p:nvSpPr>
        <p:spPr bwMode="auto">
          <a:xfrm>
            <a:off x="5746750" y="3994150"/>
            <a:ext cx="1489075" cy="1588"/>
          </a:xfrm>
          <a:prstGeom prst="line">
            <a:avLst/>
          </a:prstGeom>
          <a:noFill/>
          <a:ln w="7938" cap="rnd">
            <a:solidFill>
              <a:srgbClr val="000000"/>
            </a:solidFill>
            <a:round/>
            <a:headEnd/>
            <a:tailEnd/>
          </a:ln>
        </p:spPr>
        <p:txBody>
          <a:bodyPr/>
          <a:lstStyle/>
          <a:p>
            <a:endParaRPr lang="en-US"/>
          </a:p>
        </p:txBody>
      </p:sp>
      <p:sp>
        <p:nvSpPr>
          <p:cNvPr id="434263" name="Line 87"/>
          <p:cNvSpPr>
            <a:spLocks noChangeShapeType="1"/>
          </p:cNvSpPr>
          <p:nvPr/>
        </p:nvSpPr>
        <p:spPr bwMode="auto">
          <a:xfrm>
            <a:off x="6100763" y="3019425"/>
            <a:ext cx="746125" cy="1588"/>
          </a:xfrm>
          <a:prstGeom prst="line">
            <a:avLst/>
          </a:prstGeom>
          <a:noFill/>
          <a:ln w="7938" cap="rnd">
            <a:solidFill>
              <a:srgbClr val="000000"/>
            </a:solidFill>
            <a:round/>
            <a:headEnd/>
            <a:tailEnd/>
          </a:ln>
        </p:spPr>
        <p:txBody>
          <a:bodyPr/>
          <a:lstStyle/>
          <a:p>
            <a:endParaRPr lang="en-US"/>
          </a:p>
        </p:txBody>
      </p:sp>
      <p:sp>
        <p:nvSpPr>
          <p:cNvPr id="434264" name="Line 88"/>
          <p:cNvSpPr>
            <a:spLocks noChangeShapeType="1"/>
          </p:cNvSpPr>
          <p:nvPr/>
        </p:nvSpPr>
        <p:spPr bwMode="auto">
          <a:xfrm flipV="1">
            <a:off x="6227763" y="2843213"/>
            <a:ext cx="495300" cy="354012"/>
          </a:xfrm>
          <a:prstGeom prst="line">
            <a:avLst/>
          </a:prstGeom>
          <a:noFill/>
          <a:ln w="7938" cap="rnd">
            <a:solidFill>
              <a:srgbClr val="000000"/>
            </a:solidFill>
            <a:round/>
            <a:headEnd/>
            <a:tailEnd/>
          </a:ln>
        </p:spPr>
        <p:txBody>
          <a:bodyPr/>
          <a:lstStyle/>
          <a:p>
            <a:endParaRPr lang="en-US"/>
          </a:p>
        </p:txBody>
      </p:sp>
      <p:sp>
        <p:nvSpPr>
          <p:cNvPr id="434265" name="Line 89"/>
          <p:cNvSpPr>
            <a:spLocks noChangeShapeType="1"/>
          </p:cNvSpPr>
          <p:nvPr/>
        </p:nvSpPr>
        <p:spPr bwMode="auto">
          <a:xfrm flipV="1">
            <a:off x="8524875" y="4967288"/>
            <a:ext cx="496888" cy="354012"/>
          </a:xfrm>
          <a:prstGeom prst="line">
            <a:avLst/>
          </a:prstGeom>
          <a:noFill/>
          <a:ln w="7938" cap="rnd">
            <a:solidFill>
              <a:srgbClr val="000000"/>
            </a:solidFill>
            <a:round/>
            <a:headEnd/>
            <a:tailEnd/>
          </a:ln>
        </p:spPr>
        <p:txBody>
          <a:bodyPr/>
          <a:lstStyle/>
          <a:p>
            <a:endParaRPr lang="en-US"/>
          </a:p>
        </p:txBody>
      </p:sp>
      <p:sp>
        <p:nvSpPr>
          <p:cNvPr id="434266" name="Line 90"/>
          <p:cNvSpPr>
            <a:spLocks noChangeShapeType="1"/>
          </p:cNvSpPr>
          <p:nvPr/>
        </p:nvSpPr>
        <p:spPr bwMode="auto">
          <a:xfrm flipV="1">
            <a:off x="5045075" y="4967288"/>
            <a:ext cx="995363" cy="709612"/>
          </a:xfrm>
          <a:prstGeom prst="line">
            <a:avLst/>
          </a:prstGeom>
          <a:noFill/>
          <a:ln w="7938" cap="rnd">
            <a:solidFill>
              <a:srgbClr val="000000"/>
            </a:solidFill>
            <a:round/>
            <a:headEnd/>
            <a:tailEnd/>
          </a:ln>
        </p:spPr>
        <p:txBody>
          <a:bodyPr/>
          <a:lstStyle/>
          <a:p>
            <a:endParaRPr lang="en-US"/>
          </a:p>
        </p:txBody>
      </p:sp>
      <p:sp>
        <p:nvSpPr>
          <p:cNvPr id="434267" name="Line 91"/>
          <p:cNvSpPr>
            <a:spLocks noChangeShapeType="1"/>
          </p:cNvSpPr>
          <p:nvPr/>
        </p:nvSpPr>
        <p:spPr bwMode="auto">
          <a:xfrm>
            <a:off x="6040438" y="4967288"/>
            <a:ext cx="1492250" cy="1587"/>
          </a:xfrm>
          <a:prstGeom prst="line">
            <a:avLst/>
          </a:prstGeom>
          <a:noFill/>
          <a:ln w="7938" cap="rnd">
            <a:solidFill>
              <a:srgbClr val="000000"/>
            </a:solidFill>
            <a:round/>
            <a:headEnd/>
            <a:tailEnd/>
          </a:ln>
        </p:spPr>
        <p:txBody>
          <a:bodyPr/>
          <a:lstStyle/>
          <a:p>
            <a:endParaRPr lang="en-US"/>
          </a:p>
        </p:txBody>
      </p:sp>
      <p:sp>
        <p:nvSpPr>
          <p:cNvPr id="434268" name="Line 92"/>
          <p:cNvSpPr>
            <a:spLocks noChangeShapeType="1"/>
          </p:cNvSpPr>
          <p:nvPr/>
        </p:nvSpPr>
        <p:spPr bwMode="auto">
          <a:xfrm flipV="1">
            <a:off x="7235825" y="3638550"/>
            <a:ext cx="482600" cy="355600"/>
          </a:xfrm>
          <a:prstGeom prst="line">
            <a:avLst/>
          </a:prstGeom>
          <a:noFill/>
          <a:ln w="7938" cap="rnd">
            <a:solidFill>
              <a:srgbClr val="000000"/>
            </a:solidFill>
            <a:round/>
            <a:headEnd/>
            <a:tailEnd/>
          </a:ln>
        </p:spPr>
        <p:txBody>
          <a:bodyPr/>
          <a:lstStyle/>
          <a:p>
            <a:endParaRPr lang="en-US"/>
          </a:p>
        </p:txBody>
      </p:sp>
      <p:sp>
        <p:nvSpPr>
          <p:cNvPr id="434269" name="Line 93"/>
          <p:cNvSpPr>
            <a:spLocks noChangeShapeType="1"/>
          </p:cNvSpPr>
          <p:nvPr/>
        </p:nvSpPr>
        <p:spPr bwMode="auto">
          <a:xfrm flipV="1">
            <a:off x="5232400" y="3638550"/>
            <a:ext cx="995363" cy="709613"/>
          </a:xfrm>
          <a:prstGeom prst="line">
            <a:avLst/>
          </a:prstGeom>
          <a:noFill/>
          <a:ln w="7938" cap="rnd">
            <a:solidFill>
              <a:srgbClr val="000000"/>
            </a:solidFill>
            <a:round/>
            <a:headEnd/>
            <a:tailEnd/>
          </a:ln>
        </p:spPr>
        <p:txBody>
          <a:bodyPr/>
          <a:lstStyle/>
          <a:p>
            <a:endParaRPr lang="en-US"/>
          </a:p>
        </p:txBody>
      </p:sp>
      <p:sp>
        <p:nvSpPr>
          <p:cNvPr id="434270" name="Line 94"/>
          <p:cNvSpPr>
            <a:spLocks noChangeShapeType="1"/>
          </p:cNvSpPr>
          <p:nvPr/>
        </p:nvSpPr>
        <p:spPr bwMode="auto">
          <a:xfrm>
            <a:off x="6227763" y="3638550"/>
            <a:ext cx="1490662" cy="1588"/>
          </a:xfrm>
          <a:prstGeom prst="line">
            <a:avLst/>
          </a:prstGeom>
          <a:noFill/>
          <a:ln w="7938" cap="rnd">
            <a:solidFill>
              <a:srgbClr val="000000"/>
            </a:solidFill>
            <a:round/>
            <a:headEnd/>
            <a:tailEnd/>
          </a:ln>
        </p:spPr>
        <p:txBody>
          <a:bodyPr/>
          <a:lstStyle/>
          <a:p>
            <a:endParaRPr lang="en-US"/>
          </a:p>
        </p:txBody>
      </p:sp>
      <p:sp>
        <p:nvSpPr>
          <p:cNvPr id="434271" name="Line 95"/>
          <p:cNvSpPr>
            <a:spLocks noChangeShapeType="1"/>
          </p:cNvSpPr>
          <p:nvPr/>
        </p:nvSpPr>
        <p:spPr bwMode="auto">
          <a:xfrm flipV="1">
            <a:off x="6600825" y="2843213"/>
            <a:ext cx="495300" cy="354012"/>
          </a:xfrm>
          <a:prstGeom prst="line">
            <a:avLst/>
          </a:prstGeom>
          <a:noFill/>
          <a:ln w="7938" cap="rnd">
            <a:solidFill>
              <a:srgbClr val="000000"/>
            </a:solidFill>
            <a:round/>
            <a:headEnd/>
            <a:tailEnd/>
          </a:ln>
        </p:spPr>
        <p:txBody>
          <a:bodyPr/>
          <a:lstStyle/>
          <a:p>
            <a:endParaRPr lang="en-US"/>
          </a:p>
        </p:txBody>
      </p:sp>
      <p:sp>
        <p:nvSpPr>
          <p:cNvPr id="434272" name="Line 96"/>
          <p:cNvSpPr>
            <a:spLocks noChangeShapeType="1"/>
          </p:cNvSpPr>
          <p:nvPr/>
        </p:nvSpPr>
        <p:spPr bwMode="auto">
          <a:xfrm flipV="1">
            <a:off x="5854700" y="2843213"/>
            <a:ext cx="495300" cy="354012"/>
          </a:xfrm>
          <a:prstGeom prst="line">
            <a:avLst/>
          </a:prstGeom>
          <a:noFill/>
          <a:ln w="7938" cap="rnd">
            <a:solidFill>
              <a:srgbClr val="000000"/>
            </a:solidFill>
            <a:round/>
            <a:headEnd/>
            <a:tailEnd/>
          </a:ln>
        </p:spPr>
        <p:txBody>
          <a:bodyPr/>
          <a:lstStyle/>
          <a:p>
            <a:endParaRPr lang="en-US"/>
          </a:p>
        </p:txBody>
      </p:sp>
      <p:sp>
        <p:nvSpPr>
          <p:cNvPr id="434273" name="Line 97"/>
          <p:cNvSpPr>
            <a:spLocks noChangeShapeType="1"/>
          </p:cNvSpPr>
          <p:nvPr/>
        </p:nvSpPr>
        <p:spPr bwMode="auto">
          <a:xfrm>
            <a:off x="6350000" y="2843213"/>
            <a:ext cx="746125" cy="1587"/>
          </a:xfrm>
          <a:prstGeom prst="line">
            <a:avLst/>
          </a:prstGeom>
          <a:noFill/>
          <a:ln w="7938" cap="rnd">
            <a:solidFill>
              <a:srgbClr val="000000"/>
            </a:solidFill>
            <a:round/>
            <a:headEnd/>
            <a:tailEnd/>
          </a:ln>
        </p:spPr>
        <p:txBody>
          <a:bodyPr/>
          <a:lstStyle/>
          <a:p>
            <a:endParaRPr lang="en-US"/>
          </a:p>
        </p:txBody>
      </p:sp>
      <p:sp>
        <p:nvSpPr>
          <p:cNvPr id="434274" name="Line 98"/>
          <p:cNvSpPr>
            <a:spLocks noChangeShapeType="1"/>
          </p:cNvSpPr>
          <p:nvPr/>
        </p:nvSpPr>
        <p:spPr bwMode="auto">
          <a:xfrm>
            <a:off x="5854700" y="3197225"/>
            <a:ext cx="746125" cy="1588"/>
          </a:xfrm>
          <a:prstGeom prst="line">
            <a:avLst/>
          </a:prstGeom>
          <a:noFill/>
          <a:ln w="7938" cap="rnd">
            <a:solidFill>
              <a:srgbClr val="000000"/>
            </a:solidFill>
            <a:round/>
            <a:headEnd/>
            <a:tailEnd/>
          </a:ln>
        </p:spPr>
        <p:txBody>
          <a:bodyPr/>
          <a:lstStyle/>
          <a:p>
            <a:endParaRPr lang="en-US"/>
          </a:p>
        </p:txBody>
      </p:sp>
      <p:sp>
        <p:nvSpPr>
          <p:cNvPr id="434276" name="Freeform 100"/>
          <p:cNvSpPr>
            <a:spLocks noEditPoints="1"/>
          </p:cNvSpPr>
          <p:nvPr/>
        </p:nvSpPr>
        <p:spPr bwMode="auto">
          <a:xfrm>
            <a:off x="6408738" y="2008188"/>
            <a:ext cx="1614487" cy="3656012"/>
          </a:xfrm>
          <a:custGeom>
            <a:avLst/>
            <a:gdLst/>
            <a:ahLst/>
            <a:cxnLst>
              <a:cxn ang="0">
                <a:pos x="62" y="108"/>
              </a:cxn>
              <a:cxn ang="0">
                <a:pos x="118" y="167"/>
              </a:cxn>
              <a:cxn ang="0">
                <a:pos x="105" y="176"/>
              </a:cxn>
              <a:cxn ang="0">
                <a:pos x="280" y="425"/>
              </a:cxn>
              <a:cxn ang="0">
                <a:pos x="209" y="327"/>
              </a:cxn>
              <a:cxn ang="0">
                <a:pos x="380" y="598"/>
              </a:cxn>
              <a:cxn ang="0">
                <a:pos x="323" y="492"/>
              </a:cxn>
              <a:cxn ang="0">
                <a:pos x="471" y="758"/>
              </a:cxn>
              <a:cxn ang="0">
                <a:pos x="527" y="817"/>
              </a:cxn>
              <a:cxn ang="0">
                <a:pos x="514" y="826"/>
              </a:cxn>
              <a:cxn ang="0">
                <a:pos x="689" y="1075"/>
              </a:cxn>
              <a:cxn ang="0">
                <a:pos x="618" y="977"/>
              </a:cxn>
              <a:cxn ang="0">
                <a:pos x="789" y="1248"/>
              </a:cxn>
              <a:cxn ang="0">
                <a:pos x="731" y="1142"/>
              </a:cxn>
              <a:cxn ang="0">
                <a:pos x="880" y="1408"/>
              </a:cxn>
              <a:cxn ang="0">
                <a:pos x="936" y="1468"/>
              </a:cxn>
              <a:cxn ang="0">
                <a:pos x="922" y="1476"/>
              </a:cxn>
              <a:cxn ang="0">
                <a:pos x="1098" y="1725"/>
              </a:cxn>
              <a:cxn ang="0">
                <a:pos x="1027" y="1628"/>
              </a:cxn>
              <a:cxn ang="0">
                <a:pos x="1197" y="1898"/>
              </a:cxn>
              <a:cxn ang="0">
                <a:pos x="1140" y="1793"/>
              </a:cxn>
              <a:cxn ang="0">
                <a:pos x="1289" y="2058"/>
              </a:cxn>
              <a:cxn ang="0">
                <a:pos x="1345" y="2118"/>
              </a:cxn>
              <a:cxn ang="0">
                <a:pos x="1331" y="2126"/>
              </a:cxn>
              <a:cxn ang="0">
                <a:pos x="1507" y="2375"/>
              </a:cxn>
              <a:cxn ang="0">
                <a:pos x="1436" y="2278"/>
              </a:cxn>
              <a:cxn ang="0">
                <a:pos x="1606" y="2549"/>
              </a:cxn>
              <a:cxn ang="0">
                <a:pos x="1549" y="2443"/>
              </a:cxn>
              <a:cxn ang="0">
                <a:pos x="1697" y="2709"/>
              </a:cxn>
              <a:cxn ang="0">
                <a:pos x="1754" y="2768"/>
              </a:cxn>
              <a:cxn ang="0">
                <a:pos x="1740" y="2776"/>
              </a:cxn>
              <a:cxn ang="0">
                <a:pos x="1915" y="3025"/>
              </a:cxn>
              <a:cxn ang="0">
                <a:pos x="1845" y="2928"/>
              </a:cxn>
              <a:cxn ang="0">
                <a:pos x="2015" y="3199"/>
              </a:cxn>
              <a:cxn ang="0">
                <a:pos x="1958" y="3093"/>
              </a:cxn>
              <a:cxn ang="0">
                <a:pos x="2106" y="3359"/>
              </a:cxn>
              <a:cxn ang="0">
                <a:pos x="2162" y="3418"/>
              </a:cxn>
              <a:cxn ang="0">
                <a:pos x="2149" y="3426"/>
              </a:cxn>
              <a:cxn ang="0">
                <a:pos x="2324" y="3675"/>
              </a:cxn>
              <a:cxn ang="0">
                <a:pos x="2254" y="3578"/>
              </a:cxn>
              <a:cxn ang="0">
                <a:pos x="2424" y="3849"/>
              </a:cxn>
              <a:cxn ang="0">
                <a:pos x="2367" y="3743"/>
              </a:cxn>
              <a:cxn ang="0">
                <a:pos x="2515" y="4009"/>
              </a:cxn>
              <a:cxn ang="0">
                <a:pos x="2571" y="4068"/>
              </a:cxn>
              <a:cxn ang="0">
                <a:pos x="2558" y="4077"/>
              </a:cxn>
              <a:cxn ang="0">
                <a:pos x="2733" y="4325"/>
              </a:cxn>
              <a:cxn ang="0">
                <a:pos x="2663" y="4228"/>
              </a:cxn>
              <a:cxn ang="0">
                <a:pos x="2833" y="4499"/>
              </a:cxn>
              <a:cxn ang="0">
                <a:pos x="2776" y="4393"/>
              </a:cxn>
              <a:cxn ang="0">
                <a:pos x="2924" y="4659"/>
              </a:cxn>
            </a:cxnLst>
            <a:rect l="0" t="0" r="r" b="b"/>
            <a:pathLst>
              <a:path w="2940" h="4664">
                <a:moveTo>
                  <a:pt x="16" y="5"/>
                </a:moveTo>
                <a:lnTo>
                  <a:pt x="76" y="100"/>
                </a:lnTo>
                <a:cubicBezTo>
                  <a:pt x="78" y="103"/>
                  <a:pt x="77" y="108"/>
                  <a:pt x="73" y="111"/>
                </a:cubicBezTo>
                <a:cubicBezTo>
                  <a:pt x="69" y="113"/>
                  <a:pt x="64" y="112"/>
                  <a:pt x="62" y="108"/>
                </a:cubicBezTo>
                <a:lnTo>
                  <a:pt x="2" y="13"/>
                </a:lnTo>
                <a:cubicBezTo>
                  <a:pt x="0" y="10"/>
                  <a:pt x="1" y="5"/>
                  <a:pt x="5" y="2"/>
                </a:cubicBezTo>
                <a:cubicBezTo>
                  <a:pt x="9" y="0"/>
                  <a:pt x="14" y="1"/>
                  <a:pt x="16" y="5"/>
                </a:cubicBezTo>
                <a:close/>
                <a:moveTo>
                  <a:pt x="118" y="167"/>
                </a:moveTo>
                <a:lnTo>
                  <a:pt x="178" y="262"/>
                </a:lnTo>
                <a:cubicBezTo>
                  <a:pt x="180" y="266"/>
                  <a:pt x="179" y="271"/>
                  <a:pt x="175" y="273"/>
                </a:cubicBezTo>
                <a:cubicBezTo>
                  <a:pt x="172" y="275"/>
                  <a:pt x="167" y="274"/>
                  <a:pt x="164" y="271"/>
                </a:cubicBezTo>
                <a:lnTo>
                  <a:pt x="105" y="176"/>
                </a:lnTo>
                <a:cubicBezTo>
                  <a:pt x="102" y="172"/>
                  <a:pt x="103" y="167"/>
                  <a:pt x="107" y="165"/>
                </a:cubicBezTo>
                <a:cubicBezTo>
                  <a:pt x="111" y="162"/>
                  <a:pt x="116" y="164"/>
                  <a:pt x="118" y="167"/>
                </a:cubicBezTo>
                <a:close/>
                <a:moveTo>
                  <a:pt x="220" y="330"/>
                </a:moveTo>
                <a:lnTo>
                  <a:pt x="280" y="425"/>
                </a:lnTo>
                <a:cubicBezTo>
                  <a:pt x="282" y="428"/>
                  <a:pt x="281" y="433"/>
                  <a:pt x="278" y="436"/>
                </a:cubicBezTo>
                <a:cubicBezTo>
                  <a:pt x="274" y="438"/>
                  <a:pt x="269" y="437"/>
                  <a:pt x="267" y="433"/>
                </a:cubicBezTo>
                <a:lnTo>
                  <a:pt x="207" y="338"/>
                </a:lnTo>
                <a:cubicBezTo>
                  <a:pt x="205" y="335"/>
                  <a:pt x="206" y="330"/>
                  <a:pt x="209" y="327"/>
                </a:cubicBezTo>
                <a:cubicBezTo>
                  <a:pt x="213" y="325"/>
                  <a:pt x="218" y="326"/>
                  <a:pt x="220" y="330"/>
                </a:cubicBezTo>
                <a:close/>
                <a:moveTo>
                  <a:pt x="323" y="492"/>
                </a:moveTo>
                <a:lnTo>
                  <a:pt x="382" y="587"/>
                </a:lnTo>
                <a:cubicBezTo>
                  <a:pt x="385" y="591"/>
                  <a:pt x="383" y="596"/>
                  <a:pt x="380" y="598"/>
                </a:cubicBezTo>
                <a:cubicBezTo>
                  <a:pt x="376" y="601"/>
                  <a:pt x="371" y="599"/>
                  <a:pt x="369" y="596"/>
                </a:cubicBezTo>
                <a:lnTo>
                  <a:pt x="309" y="501"/>
                </a:lnTo>
                <a:cubicBezTo>
                  <a:pt x="307" y="497"/>
                  <a:pt x="308" y="492"/>
                  <a:pt x="312" y="490"/>
                </a:cubicBezTo>
                <a:cubicBezTo>
                  <a:pt x="315" y="487"/>
                  <a:pt x="320" y="489"/>
                  <a:pt x="323" y="492"/>
                </a:cubicBezTo>
                <a:close/>
                <a:moveTo>
                  <a:pt x="425" y="655"/>
                </a:moveTo>
                <a:lnTo>
                  <a:pt x="484" y="750"/>
                </a:lnTo>
                <a:cubicBezTo>
                  <a:pt x="487" y="753"/>
                  <a:pt x="486" y="758"/>
                  <a:pt x="482" y="761"/>
                </a:cubicBezTo>
                <a:cubicBezTo>
                  <a:pt x="478" y="763"/>
                  <a:pt x="473" y="762"/>
                  <a:pt x="471" y="758"/>
                </a:cubicBezTo>
                <a:lnTo>
                  <a:pt x="411" y="663"/>
                </a:lnTo>
                <a:cubicBezTo>
                  <a:pt x="409" y="660"/>
                  <a:pt x="410" y="655"/>
                  <a:pt x="414" y="652"/>
                </a:cubicBezTo>
                <a:cubicBezTo>
                  <a:pt x="418" y="650"/>
                  <a:pt x="422" y="651"/>
                  <a:pt x="425" y="655"/>
                </a:cubicBezTo>
                <a:close/>
                <a:moveTo>
                  <a:pt x="527" y="817"/>
                </a:moveTo>
                <a:lnTo>
                  <a:pt x="587" y="912"/>
                </a:lnTo>
                <a:cubicBezTo>
                  <a:pt x="589" y="916"/>
                  <a:pt x="588" y="921"/>
                  <a:pt x="584" y="923"/>
                </a:cubicBezTo>
                <a:cubicBezTo>
                  <a:pt x="580" y="926"/>
                  <a:pt x="575" y="924"/>
                  <a:pt x="573" y="921"/>
                </a:cubicBezTo>
                <a:lnTo>
                  <a:pt x="514" y="826"/>
                </a:lnTo>
                <a:cubicBezTo>
                  <a:pt x="511" y="822"/>
                  <a:pt x="512" y="817"/>
                  <a:pt x="516" y="815"/>
                </a:cubicBezTo>
                <a:cubicBezTo>
                  <a:pt x="520" y="813"/>
                  <a:pt x="525" y="814"/>
                  <a:pt x="527" y="817"/>
                </a:cubicBezTo>
                <a:close/>
                <a:moveTo>
                  <a:pt x="629" y="980"/>
                </a:moveTo>
                <a:lnTo>
                  <a:pt x="689" y="1075"/>
                </a:lnTo>
                <a:cubicBezTo>
                  <a:pt x="691" y="1079"/>
                  <a:pt x="690" y="1083"/>
                  <a:pt x="686" y="1086"/>
                </a:cubicBezTo>
                <a:cubicBezTo>
                  <a:pt x="683" y="1088"/>
                  <a:pt x="678" y="1087"/>
                  <a:pt x="675" y="1083"/>
                </a:cubicBezTo>
                <a:lnTo>
                  <a:pt x="616" y="988"/>
                </a:lnTo>
                <a:cubicBezTo>
                  <a:pt x="613" y="985"/>
                  <a:pt x="615" y="980"/>
                  <a:pt x="618" y="977"/>
                </a:cubicBezTo>
                <a:cubicBezTo>
                  <a:pt x="622" y="975"/>
                  <a:pt x="627" y="976"/>
                  <a:pt x="629" y="980"/>
                </a:cubicBezTo>
                <a:close/>
                <a:moveTo>
                  <a:pt x="731" y="1142"/>
                </a:moveTo>
                <a:lnTo>
                  <a:pt x="791" y="1237"/>
                </a:lnTo>
                <a:cubicBezTo>
                  <a:pt x="793" y="1241"/>
                  <a:pt x="792" y="1246"/>
                  <a:pt x="789" y="1248"/>
                </a:cubicBezTo>
                <a:cubicBezTo>
                  <a:pt x="785" y="1251"/>
                  <a:pt x="780" y="1250"/>
                  <a:pt x="778" y="1246"/>
                </a:cubicBezTo>
                <a:lnTo>
                  <a:pt x="718" y="1151"/>
                </a:lnTo>
                <a:cubicBezTo>
                  <a:pt x="716" y="1147"/>
                  <a:pt x="717" y="1142"/>
                  <a:pt x="720" y="1140"/>
                </a:cubicBezTo>
                <a:cubicBezTo>
                  <a:pt x="724" y="1138"/>
                  <a:pt x="729" y="1139"/>
                  <a:pt x="731" y="1142"/>
                </a:cubicBezTo>
                <a:close/>
                <a:moveTo>
                  <a:pt x="834" y="1305"/>
                </a:moveTo>
                <a:lnTo>
                  <a:pt x="893" y="1400"/>
                </a:lnTo>
                <a:cubicBezTo>
                  <a:pt x="896" y="1404"/>
                  <a:pt x="895" y="1409"/>
                  <a:pt x="891" y="1411"/>
                </a:cubicBezTo>
                <a:cubicBezTo>
                  <a:pt x="887" y="1413"/>
                  <a:pt x="882" y="1412"/>
                  <a:pt x="880" y="1408"/>
                </a:cubicBezTo>
                <a:lnTo>
                  <a:pt x="820" y="1314"/>
                </a:lnTo>
                <a:cubicBezTo>
                  <a:pt x="818" y="1310"/>
                  <a:pt x="819" y="1305"/>
                  <a:pt x="823" y="1303"/>
                </a:cubicBezTo>
                <a:cubicBezTo>
                  <a:pt x="826" y="1300"/>
                  <a:pt x="831" y="1301"/>
                  <a:pt x="834" y="1305"/>
                </a:cubicBezTo>
                <a:close/>
                <a:moveTo>
                  <a:pt x="936" y="1468"/>
                </a:moveTo>
                <a:lnTo>
                  <a:pt x="996" y="1562"/>
                </a:lnTo>
                <a:cubicBezTo>
                  <a:pt x="998" y="1566"/>
                  <a:pt x="997" y="1571"/>
                  <a:pt x="993" y="1573"/>
                </a:cubicBezTo>
                <a:cubicBezTo>
                  <a:pt x="989" y="1576"/>
                  <a:pt x="984" y="1575"/>
                  <a:pt x="982" y="1571"/>
                </a:cubicBezTo>
                <a:lnTo>
                  <a:pt x="922" y="1476"/>
                </a:lnTo>
                <a:cubicBezTo>
                  <a:pt x="920" y="1472"/>
                  <a:pt x="921" y="1467"/>
                  <a:pt x="925" y="1465"/>
                </a:cubicBezTo>
                <a:cubicBezTo>
                  <a:pt x="929" y="1463"/>
                  <a:pt x="934" y="1464"/>
                  <a:pt x="936" y="1468"/>
                </a:cubicBezTo>
                <a:close/>
                <a:moveTo>
                  <a:pt x="1038" y="1630"/>
                </a:moveTo>
                <a:lnTo>
                  <a:pt x="1098" y="1725"/>
                </a:lnTo>
                <a:cubicBezTo>
                  <a:pt x="1100" y="1729"/>
                  <a:pt x="1099" y="1734"/>
                  <a:pt x="1095" y="1736"/>
                </a:cubicBezTo>
                <a:cubicBezTo>
                  <a:pt x="1091" y="1738"/>
                  <a:pt x="1087" y="1737"/>
                  <a:pt x="1084" y="1733"/>
                </a:cubicBezTo>
                <a:lnTo>
                  <a:pt x="1025" y="1639"/>
                </a:lnTo>
                <a:cubicBezTo>
                  <a:pt x="1022" y="1635"/>
                  <a:pt x="1023" y="1630"/>
                  <a:pt x="1027" y="1628"/>
                </a:cubicBezTo>
                <a:cubicBezTo>
                  <a:pt x="1031" y="1625"/>
                  <a:pt x="1036" y="1626"/>
                  <a:pt x="1038" y="1630"/>
                </a:cubicBezTo>
                <a:close/>
                <a:moveTo>
                  <a:pt x="1140" y="1793"/>
                </a:moveTo>
                <a:lnTo>
                  <a:pt x="1200" y="1887"/>
                </a:lnTo>
                <a:cubicBezTo>
                  <a:pt x="1202" y="1891"/>
                  <a:pt x="1201" y="1896"/>
                  <a:pt x="1197" y="1898"/>
                </a:cubicBezTo>
                <a:cubicBezTo>
                  <a:pt x="1194" y="1901"/>
                  <a:pt x="1189" y="1900"/>
                  <a:pt x="1186" y="1896"/>
                </a:cubicBezTo>
                <a:lnTo>
                  <a:pt x="1127" y="1801"/>
                </a:lnTo>
                <a:cubicBezTo>
                  <a:pt x="1124" y="1797"/>
                  <a:pt x="1126" y="1792"/>
                  <a:pt x="1129" y="1790"/>
                </a:cubicBezTo>
                <a:cubicBezTo>
                  <a:pt x="1133" y="1788"/>
                  <a:pt x="1138" y="1789"/>
                  <a:pt x="1140" y="1793"/>
                </a:cubicBezTo>
                <a:close/>
                <a:moveTo>
                  <a:pt x="1243" y="1955"/>
                </a:moveTo>
                <a:lnTo>
                  <a:pt x="1302" y="2050"/>
                </a:lnTo>
                <a:cubicBezTo>
                  <a:pt x="1305" y="2054"/>
                  <a:pt x="1303" y="2059"/>
                  <a:pt x="1300" y="2061"/>
                </a:cubicBezTo>
                <a:cubicBezTo>
                  <a:pt x="1296" y="2063"/>
                  <a:pt x="1291" y="2062"/>
                  <a:pt x="1289" y="2058"/>
                </a:cubicBezTo>
                <a:lnTo>
                  <a:pt x="1229" y="1964"/>
                </a:lnTo>
                <a:cubicBezTo>
                  <a:pt x="1227" y="1960"/>
                  <a:pt x="1228" y="1955"/>
                  <a:pt x="1232" y="1953"/>
                </a:cubicBezTo>
                <a:cubicBezTo>
                  <a:pt x="1235" y="1950"/>
                  <a:pt x="1240" y="1951"/>
                  <a:pt x="1243" y="1955"/>
                </a:cubicBezTo>
                <a:close/>
                <a:moveTo>
                  <a:pt x="1345" y="2118"/>
                </a:moveTo>
                <a:lnTo>
                  <a:pt x="1404" y="2212"/>
                </a:lnTo>
                <a:cubicBezTo>
                  <a:pt x="1407" y="2216"/>
                  <a:pt x="1406" y="2221"/>
                  <a:pt x="1402" y="2224"/>
                </a:cubicBezTo>
                <a:cubicBezTo>
                  <a:pt x="1398" y="2226"/>
                  <a:pt x="1393" y="2225"/>
                  <a:pt x="1391" y="2221"/>
                </a:cubicBezTo>
                <a:lnTo>
                  <a:pt x="1331" y="2126"/>
                </a:lnTo>
                <a:cubicBezTo>
                  <a:pt x="1329" y="2122"/>
                  <a:pt x="1330" y="2118"/>
                  <a:pt x="1334" y="2115"/>
                </a:cubicBezTo>
                <a:cubicBezTo>
                  <a:pt x="1337" y="2113"/>
                  <a:pt x="1342" y="2114"/>
                  <a:pt x="1345" y="2118"/>
                </a:cubicBezTo>
                <a:close/>
                <a:moveTo>
                  <a:pt x="1447" y="2280"/>
                </a:moveTo>
                <a:lnTo>
                  <a:pt x="1507" y="2375"/>
                </a:lnTo>
                <a:cubicBezTo>
                  <a:pt x="1509" y="2379"/>
                  <a:pt x="1508" y="2384"/>
                  <a:pt x="1504" y="2386"/>
                </a:cubicBezTo>
                <a:cubicBezTo>
                  <a:pt x="1500" y="2388"/>
                  <a:pt x="1495" y="2387"/>
                  <a:pt x="1493" y="2384"/>
                </a:cubicBezTo>
                <a:lnTo>
                  <a:pt x="1433" y="2289"/>
                </a:lnTo>
                <a:cubicBezTo>
                  <a:pt x="1431" y="2285"/>
                  <a:pt x="1432" y="2280"/>
                  <a:pt x="1436" y="2278"/>
                </a:cubicBezTo>
                <a:cubicBezTo>
                  <a:pt x="1440" y="2275"/>
                  <a:pt x="1445" y="2276"/>
                  <a:pt x="1447" y="2280"/>
                </a:cubicBezTo>
                <a:close/>
                <a:moveTo>
                  <a:pt x="1549" y="2443"/>
                </a:moveTo>
                <a:lnTo>
                  <a:pt x="1609" y="2538"/>
                </a:lnTo>
                <a:cubicBezTo>
                  <a:pt x="1611" y="2541"/>
                  <a:pt x="1610" y="2546"/>
                  <a:pt x="1606" y="2549"/>
                </a:cubicBezTo>
                <a:cubicBezTo>
                  <a:pt x="1603" y="2551"/>
                  <a:pt x="1598" y="2550"/>
                  <a:pt x="1595" y="2546"/>
                </a:cubicBezTo>
                <a:lnTo>
                  <a:pt x="1536" y="2451"/>
                </a:lnTo>
                <a:cubicBezTo>
                  <a:pt x="1533" y="2448"/>
                  <a:pt x="1534" y="2443"/>
                  <a:pt x="1538" y="2440"/>
                </a:cubicBezTo>
                <a:cubicBezTo>
                  <a:pt x="1542" y="2438"/>
                  <a:pt x="1547" y="2439"/>
                  <a:pt x="1549" y="2443"/>
                </a:cubicBezTo>
                <a:close/>
                <a:moveTo>
                  <a:pt x="1651" y="2605"/>
                </a:moveTo>
                <a:lnTo>
                  <a:pt x="1711" y="2700"/>
                </a:lnTo>
                <a:cubicBezTo>
                  <a:pt x="1713" y="2704"/>
                  <a:pt x="1712" y="2709"/>
                  <a:pt x="1709" y="2711"/>
                </a:cubicBezTo>
                <a:cubicBezTo>
                  <a:pt x="1705" y="2713"/>
                  <a:pt x="1700" y="2712"/>
                  <a:pt x="1697" y="2709"/>
                </a:cubicBezTo>
                <a:lnTo>
                  <a:pt x="1638" y="2614"/>
                </a:lnTo>
                <a:cubicBezTo>
                  <a:pt x="1636" y="2610"/>
                  <a:pt x="1637" y="2605"/>
                  <a:pt x="1640" y="2603"/>
                </a:cubicBezTo>
                <a:cubicBezTo>
                  <a:pt x="1644" y="2600"/>
                  <a:pt x="1649" y="2602"/>
                  <a:pt x="1651" y="2605"/>
                </a:cubicBezTo>
                <a:close/>
                <a:moveTo>
                  <a:pt x="1754" y="2768"/>
                </a:moveTo>
                <a:lnTo>
                  <a:pt x="1813" y="2863"/>
                </a:lnTo>
                <a:cubicBezTo>
                  <a:pt x="1816" y="2866"/>
                  <a:pt x="1814" y="2871"/>
                  <a:pt x="1811" y="2874"/>
                </a:cubicBezTo>
                <a:cubicBezTo>
                  <a:pt x="1807" y="2876"/>
                  <a:pt x="1802" y="2875"/>
                  <a:pt x="1800" y="2871"/>
                </a:cubicBezTo>
                <a:lnTo>
                  <a:pt x="1740" y="2776"/>
                </a:lnTo>
                <a:cubicBezTo>
                  <a:pt x="1738" y="2773"/>
                  <a:pt x="1739" y="2768"/>
                  <a:pt x="1743" y="2765"/>
                </a:cubicBezTo>
                <a:cubicBezTo>
                  <a:pt x="1746" y="2763"/>
                  <a:pt x="1751" y="2764"/>
                  <a:pt x="1754" y="2768"/>
                </a:cubicBezTo>
                <a:close/>
                <a:moveTo>
                  <a:pt x="1856" y="2930"/>
                </a:moveTo>
                <a:lnTo>
                  <a:pt x="1915" y="3025"/>
                </a:lnTo>
                <a:cubicBezTo>
                  <a:pt x="1918" y="3029"/>
                  <a:pt x="1917" y="3034"/>
                  <a:pt x="1913" y="3036"/>
                </a:cubicBezTo>
                <a:cubicBezTo>
                  <a:pt x="1909" y="3039"/>
                  <a:pt x="1904" y="3037"/>
                  <a:pt x="1902" y="3034"/>
                </a:cubicBezTo>
                <a:lnTo>
                  <a:pt x="1842" y="2939"/>
                </a:lnTo>
                <a:cubicBezTo>
                  <a:pt x="1840" y="2935"/>
                  <a:pt x="1841" y="2930"/>
                  <a:pt x="1845" y="2928"/>
                </a:cubicBezTo>
                <a:cubicBezTo>
                  <a:pt x="1849" y="2925"/>
                  <a:pt x="1853" y="2927"/>
                  <a:pt x="1856" y="2930"/>
                </a:cubicBezTo>
                <a:close/>
                <a:moveTo>
                  <a:pt x="1958" y="3093"/>
                </a:moveTo>
                <a:lnTo>
                  <a:pt x="2018" y="3188"/>
                </a:lnTo>
                <a:cubicBezTo>
                  <a:pt x="2020" y="3191"/>
                  <a:pt x="2019" y="3196"/>
                  <a:pt x="2015" y="3199"/>
                </a:cubicBezTo>
                <a:cubicBezTo>
                  <a:pt x="2011" y="3201"/>
                  <a:pt x="2006" y="3200"/>
                  <a:pt x="2004" y="3196"/>
                </a:cubicBezTo>
                <a:lnTo>
                  <a:pt x="1944" y="3101"/>
                </a:lnTo>
                <a:cubicBezTo>
                  <a:pt x="1942" y="3098"/>
                  <a:pt x="1943" y="3093"/>
                  <a:pt x="1947" y="3090"/>
                </a:cubicBezTo>
                <a:cubicBezTo>
                  <a:pt x="1951" y="3088"/>
                  <a:pt x="1956" y="3089"/>
                  <a:pt x="1958" y="3093"/>
                </a:cubicBezTo>
                <a:close/>
                <a:moveTo>
                  <a:pt x="2060" y="3255"/>
                </a:moveTo>
                <a:lnTo>
                  <a:pt x="2120" y="3350"/>
                </a:lnTo>
                <a:cubicBezTo>
                  <a:pt x="2122" y="3354"/>
                  <a:pt x="2121" y="3359"/>
                  <a:pt x="2117" y="3361"/>
                </a:cubicBezTo>
                <a:cubicBezTo>
                  <a:pt x="2114" y="3364"/>
                  <a:pt x="2109" y="3362"/>
                  <a:pt x="2106" y="3359"/>
                </a:cubicBezTo>
                <a:lnTo>
                  <a:pt x="2047" y="3264"/>
                </a:lnTo>
                <a:cubicBezTo>
                  <a:pt x="2044" y="3260"/>
                  <a:pt x="2045" y="3255"/>
                  <a:pt x="2049" y="3253"/>
                </a:cubicBezTo>
                <a:cubicBezTo>
                  <a:pt x="2053" y="3251"/>
                  <a:pt x="2058" y="3252"/>
                  <a:pt x="2060" y="3255"/>
                </a:cubicBezTo>
                <a:close/>
                <a:moveTo>
                  <a:pt x="2162" y="3418"/>
                </a:moveTo>
                <a:lnTo>
                  <a:pt x="2222" y="3513"/>
                </a:lnTo>
                <a:cubicBezTo>
                  <a:pt x="2224" y="3516"/>
                  <a:pt x="2223" y="3521"/>
                  <a:pt x="2220" y="3524"/>
                </a:cubicBezTo>
                <a:cubicBezTo>
                  <a:pt x="2216" y="3526"/>
                  <a:pt x="2211" y="3525"/>
                  <a:pt x="2209" y="3521"/>
                </a:cubicBezTo>
                <a:lnTo>
                  <a:pt x="2149" y="3426"/>
                </a:lnTo>
                <a:cubicBezTo>
                  <a:pt x="2147" y="3423"/>
                  <a:pt x="2148" y="3418"/>
                  <a:pt x="2151" y="3415"/>
                </a:cubicBezTo>
                <a:cubicBezTo>
                  <a:pt x="2155" y="3413"/>
                  <a:pt x="2160" y="3414"/>
                  <a:pt x="2162" y="3418"/>
                </a:cubicBezTo>
                <a:close/>
                <a:moveTo>
                  <a:pt x="2265" y="3580"/>
                </a:moveTo>
                <a:lnTo>
                  <a:pt x="2324" y="3675"/>
                </a:lnTo>
                <a:cubicBezTo>
                  <a:pt x="2327" y="3679"/>
                  <a:pt x="2326" y="3684"/>
                  <a:pt x="2322" y="3686"/>
                </a:cubicBezTo>
                <a:cubicBezTo>
                  <a:pt x="2318" y="3689"/>
                  <a:pt x="2313" y="3688"/>
                  <a:pt x="2311" y="3684"/>
                </a:cubicBezTo>
                <a:lnTo>
                  <a:pt x="2251" y="3589"/>
                </a:lnTo>
                <a:cubicBezTo>
                  <a:pt x="2249" y="3585"/>
                  <a:pt x="2250" y="3580"/>
                  <a:pt x="2254" y="3578"/>
                </a:cubicBezTo>
                <a:cubicBezTo>
                  <a:pt x="2257" y="3576"/>
                  <a:pt x="2262" y="3577"/>
                  <a:pt x="2265" y="3580"/>
                </a:cubicBezTo>
                <a:close/>
                <a:moveTo>
                  <a:pt x="2367" y="3743"/>
                </a:moveTo>
                <a:lnTo>
                  <a:pt x="2427" y="3838"/>
                </a:lnTo>
                <a:cubicBezTo>
                  <a:pt x="2429" y="3842"/>
                  <a:pt x="2428" y="3846"/>
                  <a:pt x="2424" y="3849"/>
                </a:cubicBezTo>
                <a:cubicBezTo>
                  <a:pt x="2420" y="3851"/>
                  <a:pt x="2415" y="3850"/>
                  <a:pt x="2413" y="3846"/>
                </a:cubicBezTo>
                <a:lnTo>
                  <a:pt x="2353" y="3752"/>
                </a:lnTo>
                <a:cubicBezTo>
                  <a:pt x="2351" y="3748"/>
                  <a:pt x="2352" y="3743"/>
                  <a:pt x="2356" y="3740"/>
                </a:cubicBezTo>
                <a:cubicBezTo>
                  <a:pt x="2360" y="3738"/>
                  <a:pt x="2365" y="3739"/>
                  <a:pt x="2367" y="3743"/>
                </a:cubicBezTo>
                <a:close/>
                <a:moveTo>
                  <a:pt x="2469" y="3906"/>
                </a:moveTo>
                <a:lnTo>
                  <a:pt x="2529" y="4000"/>
                </a:lnTo>
                <a:cubicBezTo>
                  <a:pt x="2531" y="4004"/>
                  <a:pt x="2530" y="4009"/>
                  <a:pt x="2526" y="4011"/>
                </a:cubicBezTo>
                <a:cubicBezTo>
                  <a:pt x="2522" y="4014"/>
                  <a:pt x="2518" y="4013"/>
                  <a:pt x="2515" y="4009"/>
                </a:cubicBezTo>
                <a:lnTo>
                  <a:pt x="2456" y="3914"/>
                </a:lnTo>
                <a:cubicBezTo>
                  <a:pt x="2453" y="3910"/>
                  <a:pt x="2454" y="3905"/>
                  <a:pt x="2458" y="3903"/>
                </a:cubicBezTo>
                <a:cubicBezTo>
                  <a:pt x="2462" y="3901"/>
                  <a:pt x="2467" y="3902"/>
                  <a:pt x="2469" y="3906"/>
                </a:cubicBezTo>
                <a:close/>
                <a:moveTo>
                  <a:pt x="2571" y="4068"/>
                </a:moveTo>
                <a:lnTo>
                  <a:pt x="2631" y="4163"/>
                </a:lnTo>
                <a:cubicBezTo>
                  <a:pt x="2633" y="4167"/>
                  <a:pt x="2632" y="4172"/>
                  <a:pt x="2628" y="4174"/>
                </a:cubicBezTo>
                <a:cubicBezTo>
                  <a:pt x="2625" y="4176"/>
                  <a:pt x="2620" y="4175"/>
                  <a:pt x="2617" y="4171"/>
                </a:cubicBezTo>
                <a:lnTo>
                  <a:pt x="2558" y="4077"/>
                </a:lnTo>
                <a:cubicBezTo>
                  <a:pt x="2555" y="4073"/>
                  <a:pt x="2557" y="4068"/>
                  <a:pt x="2560" y="4066"/>
                </a:cubicBezTo>
                <a:cubicBezTo>
                  <a:pt x="2564" y="4063"/>
                  <a:pt x="2569" y="4064"/>
                  <a:pt x="2571" y="4068"/>
                </a:cubicBezTo>
                <a:close/>
                <a:moveTo>
                  <a:pt x="2674" y="4231"/>
                </a:moveTo>
                <a:lnTo>
                  <a:pt x="2733" y="4325"/>
                </a:lnTo>
                <a:cubicBezTo>
                  <a:pt x="2736" y="4329"/>
                  <a:pt x="2734" y="4334"/>
                  <a:pt x="2731" y="4336"/>
                </a:cubicBezTo>
                <a:cubicBezTo>
                  <a:pt x="2727" y="4339"/>
                  <a:pt x="2722" y="4338"/>
                  <a:pt x="2720" y="4334"/>
                </a:cubicBezTo>
                <a:lnTo>
                  <a:pt x="2660" y="4239"/>
                </a:lnTo>
                <a:cubicBezTo>
                  <a:pt x="2658" y="4235"/>
                  <a:pt x="2659" y="4230"/>
                  <a:pt x="2663" y="4228"/>
                </a:cubicBezTo>
                <a:cubicBezTo>
                  <a:pt x="2666" y="4226"/>
                  <a:pt x="2671" y="4227"/>
                  <a:pt x="2674" y="4231"/>
                </a:cubicBezTo>
                <a:close/>
                <a:moveTo>
                  <a:pt x="2776" y="4393"/>
                </a:moveTo>
                <a:lnTo>
                  <a:pt x="2835" y="4488"/>
                </a:lnTo>
                <a:cubicBezTo>
                  <a:pt x="2838" y="4492"/>
                  <a:pt x="2837" y="4497"/>
                  <a:pt x="2833" y="4499"/>
                </a:cubicBezTo>
                <a:cubicBezTo>
                  <a:pt x="2829" y="4501"/>
                  <a:pt x="2824" y="4500"/>
                  <a:pt x="2822" y="4496"/>
                </a:cubicBezTo>
                <a:lnTo>
                  <a:pt x="2762" y="4402"/>
                </a:lnTo>
                <a:cubicBezTo>
                  <a:pt x="2760" y="4398"/>
                  <a:pt x="2761" y="4393"/>
                  <a:pt x="2765" y="4391"/>
                </a:cubicBezTo>
                <a:cubicBezTo>
                  <a:pt x="2768" y="4388"/>
                  <a:pt x="2773" y="4389"/>
                  <a:pt x="2776" y="4393"/>
                </a:cubicBezTo>
                <a:close/>
                <a:moveTo>
                  <a:pt x="2878" y="4556"/>
                </a:moveTo>
                <a:lnTo>
                  <a:pt x="2938" y="4650"/>
                </a:lnTo>
                <a:cubicBezTo>
                  <a:pt x="2940" y="4654"/>
                  <a:pt x="2939" y="4659"/>
                  <a:pt x="2935" y="4661"/>
                </a:cubicBezTo>
                <a:cubicBezTo>
                  <a:pt x="2931" y="4664"/>
                  <a:pt x="2926" y="4663"/>
                  <a:pt x="2924" y="4659"/>
                </a:cubicBezTo>
                <a:lnTo>
                  <a:pt x="2864" y="4564"/>
                </a:lnTo>
                <a:cubicBezTo>
                  <a:pt x="2862" y="4560"/>
                  <a:pt x="2863" y="4555"/>
                  <a:pt x="2867" y="4553"/>
                </a:cubicBezTo>
                <a:cubicBezTo>
                  <a:pt x="2871" y="4551"/>
                  <a:pt x="2876" y="4552"/>
                  <a:pt x="2878" y="4556"/>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77" name="Freeform 101"/>
          <p:cNvSpPr>
            <a:spLocks noEditPoints="1"/>
          </p:cNvSpPr>
          <p:nvPr/>
        </p:nvSpPr>
        <p:spPr bwMode="auto">
          <a:xfrm>
            <a:off x="6408738" y="2008188"/>
            <a:ext cx="133350" cy="3675062"/>
          </a:xfrm>
          <a:custGeom>
            <a:avLst/>
            <a:gdLst/>
            <a:ahLst/>
            <a:cxnLst>
              <a:cxn ang="0">
                <a:pos x="14" y="128"/>
              </a:cxn>
              <a:cxn ang="0">
                <a:pos x="8" y="0"/>
              </a:cxn>
              <a:cxn ang="0">
                <a:pos x="31" y="311"/>
              </a:cxn>
              <a:cxn ang="0">
                <a:pos x="10" y="200"/>
              </a:cxn>
              <a:cxn ang="0">
                <a:pos x="35" y="391"/>
              </a:cxn>
              <a:cxn ang="0">
                <a:pos x="24" y="504"/>
              </a:cxn>
              <a:cxn ang="0">
                <a:pos x="35" y="391"/>
              </a:cxn>
              <a:cxn ang="0">
                <a:pos x="42" y="703"/>
              </a:cxn>
              <a:cxn ang="0">
                <a:pos x="36" y="575"/>
              </a:cxn>
              <a:cxn ang="0">
                <a:pos x="59" y="887"/>
              </a:cxn>
              <a:cxn ang="0">
                <a:pos x="37" y="776"/>
              </a:cxn>
              <a:cxn ang="0">
                <a:pos x="63" y="967"/>
              </a:cxn>
              <a:cxn ang="0">
                <a:pos x="52" y="1079"/>
              </a:cxn>
              <a:cxn ang="0">
                <a:pos x="63" y="967"/>
              </a:cxn>
              <a:cxn ang="0">
                <a:pos x="70" y="1279"/>
              </a:cxn>
              <a:cxn ang="0">
                <a:pos x="64" y="1151"/>
              </a:cxn>
              <a:cxn ang="0">
                <a:pos x="87" y="1462"/>
              </a:cxn>
              <a:cxn ang="0">
                <a:pos x="65" y="1351"/>
              </a:cxn>
              <a:cxn ang="0">
                <a:pos x="90" y="1542"/>
              </a:cxn>
              <a:cxn ang="0">
                <a:pos x="80" y="1654"/>
              </a:cxn>
              <a:cxn ang="0">
                <a:pos x="90" y="1542"/>
              </a:cxn>
              <a:cxn ang="0">
                <a:pos x="98" y="1854"/>
              </a:cxn>
              <a:cxn ang="0">
                <a:pos x="91" y="1726"/>
              </a:cxn>
              <a:cxn ang="0">
                <a:pos x="114" y="2037"/>
              </a:cxn>
              <a:cxn ang="0">
                <a:pos x="93" y="1926"/>
              </a:cxn>
              <a:cxn ang="0">
                <a:pos x="118" y="2117"/>
              </a:cxn>
              <a:cxn ang="0">
                <a:pos x="108" y="2230"/>
              </a:cxn>
              <a:cxn ang="0">
                <a:pos x="118" y="2117"/>
              </a:cxn>
              <a:cxn ang="0">
                <a:pos x="125" y="2429"/>
              </a:cxn>
              <a:cxn ang="0">
                <a:pos x="119" y="2301"/>
              </a:cxn>
              <a:cxn ang="0">
                <a:pos x="142" y="2613"/>
              </a:cxn>
              <a:cxn ang="0">
                <a:pos x="121" y="2501"/>
              </a:cxn>
              <a:cxn ang="0">
                <a:pos x="146" y="2693"/>
              </a:cxn>
              <a:cxn ang="0">
                <a:pos x="136" y="2805"/>
              </a:cxn>
              <a:cxn ang="0">
                <a:pos x="146" y="2693"/>
              </a:cxn>
              <a:cxn ang="0">
                <a:pos x="153" y="3005"/>
              </a:cxn>
              <a:cxn ang="0">
                <a:pos x="147" y="2877"/>
              </a:cxn>
              <a:cxn ang="0">
                <a:pos x="170" y="3188"/>
              </a:cxn>
              <a:cxn ang="0">
                <a:pos x="149" y="3077"/>
              </a:cxn>
              <a:cxn ang="0">
                <a:pos x="174" y="3268"/>
              </a:cxn>
              <a:cxn ang="0">
                <a:pos x="163" y="3380"/>
              </a:cxn>
              <a:cxn ang="0">
                <a:pos x="174" y="3268"/>
              </a:cxn>
              <a:cxn ang="0">
                <a:pos x="181" y="3580"/>
              </a:cxn>
              <a:cxn ang="0">
                <a:pos x="175" y="3452"/>
              </a:cxn>
              <a:cxn ang="0">
                <a:pos x="198" y="3763"/>
              </a:cxn>
              <a:cxn ang="0">
                <a:pos x="176" y="3652"/>
              </a:cxn>
              <a:cxn ang="0">
                <a:pos x="202" y="3843"/>
              </a:cxn>
              <a:cxn ang="0">
                <a:pos x="191" y="3956"/>
              </a:cxn>
              <a:cxn ang="0">
                <a:pos x="202" y="3843"/>
              </a:cxn>
              <a:cxn ang="0">
                <a:pos x="209" y="4155"/>
              </a:cxn>
              <a:cxn ang="0">
                <a:pos x="203" y="4027"/>
              </a:cxn>
              <a:cxn ang="0">
                <a:pos x="226" y="4339"/>
              </a:cxn>
              <a:cxn ang="0">
                <a:pos x="204" y="4227"/>
              </a:cxn>
              <a:cxn ang="0">
                <a:pos x="230" y="4418"/>
              </a:cxn>
              <a:cxn ang="0">
                <a:pos x="219" y="4531"/>
              </a:cxn>
              <a:cxn ang="0">
                <a:pos x="230" y="4418"/>
              </a:cxn>
              <a:cxn ang="0">
                <a:pos x="235" y="4687"/>
              </a:cxn>
              <a:cxn ang="0">
                <a:pos x="230" y="4603"/>
              </a:cxn>
            </a:cxnLst>
            <a:rect l="0" t="0" r="r" b="b"/>
            <a:pathLst>
              <a:path w="242" h="4687">
                <a:moveTo>
                  <a:pt x="16" y="8"/>
                </a:moveTo>
                <a:lnTo>
                  <a:pt x="22" y="120"/>
                </a:lnTo>
                <a:cubicBezTo>
                  <a:pt x="22" y="124"/>
                  <a:pt x="18" y="128"/>
                  <a:pt x="14" y="128"/>
                </a:cubicBezTo>
                <a:cubicBezTo>
                  <a:pt x="10" y="128"/>
                  <a:pt x="6" y="125"/>
                  <a:pt x="6" y="120"/>
                </a:cubicBezTo>
                <a:lnTo>
                  <a:pt x="0" y="8"/>
                </a:lnTo>
                <a:cubicBezTo>
                  <a:pt x="0" y="4"/>
                  <a:pt x="3" y="0"/>
                  <a:pt x="8" y="0"/>
                </a:cubicBezTo>
                <a:cubicBezTo>
                  <a:pt x="12" y="0"/>
                  <a:pt x="16" y="3"/>
                  <a:pt x="16" y="8"/>
                </a:cubicBezTo>
                <a:close/>
                <a:moveTo>
                  <a:pt x="25" y="199"/>
                </a:moveTo>
                <a:lnTo>
                  <a:pt x="31" y="311"/>
                </a:lnTo>
                <a:cubicBezTo>
                  <a:pt x="31" y="316"/>
                  <a:pt x="28" y="319"/>
                  <a:pt x="23" y="320"/>
                </a:cubicBezTo>
                <a:cubicBezTo>
                  <a:pt x="19" y="320"/>
                  <a:pt x="15" y="316"/>
                  <a:pt x="15" y="312"/>
                </a:cubicBezTo>
                <a:lnTo>
                  <a:pt x="10" y="200"/>
                </a:lnTo>
                <a:cubicBezTo>
                  <a:pt x="9" y="196"/>
                  <a:pt x="13" y="192"/>
                  <a:pt x="17" y="192"/>
                </a:cubicBezTo>
                <a:cubicBezTo>
                  <a:pt x="22" y="192"/>
                  <a:pt x="25" y="195"/>
                  <a:pt x="25" y="199"/>
                </a:cubicBezTo>
                <a:close/>
                <a:moveTo>
                  <a:pt x="35" y="391"/>
                </a:moveTo>
                <a:lnTo>
                  <a:pt x="40" y="503"/>
                </a:lnTo>
                <a:cubicBezTo>
                  <a:pt x="40" y="507"/>
                  <a:pt x="37" y="511"/>
                  <a:pt x="33" y="511"/>
                </a:cubicBezTo>
                <a:cubicBezTo>
                  <a:pt x="28" y="512"/>
                  <a:pt x="24" y="508"/>
                  <a:pt x="24" y="504"/>
                </a:cubicBezTo>
                <a:lnTo>
                  <a:pt x="19" y="392"/>
                </a:lnTo>
                <a:cubicBezTo>
                  <a:pt x="19" y="388"/>
                  <a:pt x="22" y="384"/>
                  <a:pt x="26" y="384"/>
                </a:cubicBezTo>
                <a:cubicBezTo>
                  <a:pt x="31" y="383"/>
                  <a:pt x="35" y="387"/>
                  <a:pt x="35" y="391"/>
                </a:cubicBezTo>
                <a:close/>
                <a:moveTo>
                  <a:pt x="44" y="583"/>
                </a:moveTo>
                <a:lnTo>
                  <a:pt x="49" y="695"/>
                </a:lnTo>
                <a:cubicBezTo>
                  <a:pt x="50" y="699"/>
                  <a:pt x="46" y="703"/>
                  <a:pt x="42" y="703"/>
                </a:cubicBezTo>
                <a:cubicBezTo>
                  <a:pt x="37" y="703"/>
                  <a:pt x="34" y="700"/>
                  <a:pt x="33" y="696"/>
                </a:cubicBezTo>
                <a:lnTo>
                  <a:pt x="28" y="584"/>
                </a:lnTo>
                <a:cubicBezTo>
                  <a:pt x="28" y="579"/>
                  <a:pt x="31" y="576"/>
                  <a:pt x="36" y="575"/>
                </a:cubicBezTo>
                <a:cubicBezTo>
                  <a:pt x="40" y="575"/>
                  <a:pt x="44" y="579"/>
                  <a:pt x="44" y="583"/>
                </a:cubicBezTo>
                <a:close/>
                <a:moveTo>
                  <a:pt x="53" y="775"/>
                </a:moveTo>
                <a:lnTo>
                  <a:pt x="59" y="887"/>
                </a:lnTo>
                <a:cubicBezTo>
                  <a:pt x="59" y="891"/>
                  <a:pt x="56" y="895"/>
                  <a:pt x="51" y="895"/>
                </a:cubicBezTo>
                <a:cubicBezTo>
                  <a:pt x="47" y="895"/>
                  <a:pt x="43" y="892"/>
                  <a:pt x="43" y="887"/>
                </a:cubicBezTo>
                <a:lnTo>
                  <a:pt x="37" y="776"/>
                </a:lnTo>
                <a:cubicBezTo>
                  <a:pt x="37" y="771"/>
                  <a:pt x="41" y="767"/>
                  <a:pt x="45" y="767"/>
                </a:cubicBezTo>
                <a:cubicBezTo>
                  <a:pt x="49" y="767"/>
                  <a:pt x="53" y="770"/>
                  <a:pt x="53" y="775"/>
                </a:cubicBezTo>
                <a:close/>
                <a:moveTo>
                  <a:pt x="63" y="967"/>
                </a:moveTo>
                <a:lnTo>
                  <a:pt x="68" y="1078"/>
                </a:lnTo>
                <a:cubicBezTo>
                  <a:pt x="68" y="1083"/>
                  <a:pt x="65" y="1087"/>
                  <a:pt x="60" y="1087"/>
                </a:cubicBezTo>
                <a:cubicBezTo>
                  <a:pt x="56" y="1087"/>
                  <a:pt x="52" y="1084"/>
                  <a:pt x="52" y="1079"/>
                </a:cubicBezTo>
                <a:lnTo>
                  <a:pt x="47" y="967"/>
                </a:lnTo>
                <a:cubicBezTo>
                  <a:pt x="46" y="963"/>
                  <a:pt x="50" y="959"/>
                  <a:pt x="54" y="959"/>
                </a:cubicBezTo>
                <a:cubicBezTo>
                  <a:pt x="59" y="959"/>
                  <a:pt x="62" y="962"/>
                  <a:pt x="63" y="967"/>
                </a:cubicBezTo>
                <a:close/>
                <a:moveTo>
                  <a:pt x="72" y="1158"/>
                </a:moveTo>
                <a:lnTo>
                  <a:pt x="77" y="1270"/>
                </a:lnTo>
                <a:cubicBezTo>
                  <a:pt x="78" y="1275"/>
                  <a:pt x="74" y="1278"/>
                  <a:pt x="70" y="1279"/>
                </a:cubicBezTo>
                <a:cubicBezTo>
                  <a:pt x="65" y="1279"/>
                  <a:pt x="62" y="1275"/>
                  <a:pt x="61" y="1271"/>
                </a:cubicBezTo>
                <a:lnTo>
                  <a:pt x="56" y="1159"/>
                </a:lnTo>
                <a:cubicBezTo>
                  <a:pt x="56" y="1155"/>
                  <a:pt x="59" y="1151"/>
                  <a:pt x="64" y="1151"/>
                </a:cubicBezTo>
                <a:cubicBezTo>
                  <a:pt x="68" y="1150"/>
                  <a:pt x="72" y="1154"/>
                  <a:pt x="72" y="1158"/>
                </a:cubicBezTo>
                <a:close/>
                <a:moveTo>
                  <a:pt x="81" y="1350"/>
                </a:moveTo>
                <a:lnTo>
                  <a:pt x="87" y="1462"/>
                </a:lnTo>
                <a:cubicBezTo>
                  <a:pt x="87" y="1466"/>
                  <a:pt x="83" y="1470"/>
                  <a:pt x="79" y="1470"/>
                </a:cubicBezTo>
                <a:cubicBezTo>
                  <a:pt x="75" y="1471"/>
                  <a:pt x="71" y="1467"/>
                  <a:pt x="71" y="1463"/>
                </a:cubicBezTo>
                <a:lnTo>
                  <a:pt x="65" y="1351"/>
                </a:lnTo>
                <a:cubicBezTo>
                  <a:pt x="65" y="1346"/>
                  <a:pt x="68" y="1343"/>
                  <a:pt x="73" y="1342"/>
                </a:cubicBezTo>
                <a:cubicBezTo>
                  <a:pt x="77" y="1342"/>
                  <a:pt x="81" y="1346"/>
                  <a:pt x="81" y="1350"/>
                </a:cubicBezTo>
                <a:close/>
                <a:moveTo>
                  <a:pt x="90" y="1542"/>
                </a:moveTo>
                <a:lnTo>
                  <a:pt x="96" y="1654"/>
                </a:lnTo>
                <a:cubicBezTo>
                  <a:pt x="96" y="1658"/>
                  <a:pt x="93" y="1662"/>
                  <a:pt x="88" y="1662"/>
                </a:cubicBezTo>
                <a:cubicBezTo>
                  <a:pt x="84" y="1662"/>
                  <a:pt x="80" y="1659"/>
                  <a:pt x="80" y="1654"/>
                </a:cubicBezTo>
                <a:lnTo>
                  <a:pt x="74" y="1543"/>
                </a:lnTo>
                <a:cubicBezTo>
                  <a:pt x="74" y="1538"/>
                  <a:pt x="78" y="1534"/>
                  <a:pt x="82" y="1534"/>
                </a:cubicBezTo>
                <a:cubicBezTo>
                  <a:pt x="86" y="1534"/>
                  <a:pt x="90" y="1537"/>
                  <a:pt x="90" y="1542"/>
                </a:cubicBezTo>
                <a:close/>
                <a:moveTo>
                  <a:pt x="100" y="1734"/>
                </a:moveTo>
                <a:lnTo>
                  <a:pt x="105" y="1845"/>
                </a:lnTo>
                <a:cubicBezTo>
                  <a:pt x="105" y="1850"/>
                  <a:pt x="102" y="1854"/>
                  <a:pt x="98" y="1854"/>
                </a:cubicBezTo>
                <a:cubicBezTo>
                  <a:pt x="93" y="1854"/>
                  <a:pt x="89" y="1851"/>
                  <a:pt x="89" y="1846"/>
                </a:cubicBezTo>
                <a:lnTo>
                  <a:pt x="84" y="1734"/>
                </a:lnTo>
                <a:cubicBezTo>
                  <a:pt x="84" y="1730"/>
                  <a:pt x="87" y="1726"/>
                  <a:pt x="91" y="1726"/>
                </a:cubicBezTo>
                <a:cubicBezTo>
                  <a:pt x="96" y="1726"/>
                  <a:pt x="99" y="1729"/>
                  <a:pt x="100" y="1734"/>
                </a:cubicBezTo>
                <a:close/>
                <a:moveTo>
                  <a:pt x="109" y="1925"/>
                </a:moveTo>
                <a:lnTo>
                  <a:pt x="114" y="2037"/>
                </a:lnTo>
                <a:cubicBezTo>
                  <a:pt x="115" y="2042"/>
                  <a:pt x="111" y="2045"/>
                  <a:pt x="107" y="2046"/>
                </a:cubicBezTo>
                <a:cubicBezTo>
                  <a:pt x="102" y="2046"/>
                  <a:pt x="99" y="2042"/>
                  <a:pt x="98" y="2038"/>
                </a:cubicBezTo>
                <a:lnTo>
                  <a:pt x="93" y="1926"/>
                </a:lnTo>
                <a:cubicBezTo>
                  <a:pt x="93" y="1922"/>
                  <a:pt x="96" y="1918"/>
                  <a:pt x="101" y="1918"/>
                </a:cubicBezTo>
                <a:cubicBezTo>
                  <a:pt x="105" y="1918"/>
                  <a:pt x="109" y="1921"/>
                  <a:pt x="109" y="1925"/>
                </a:cubicBezTo>
                <a:close/>
                <a:moveTo>
                  <a:pt x="118" y="2117"/>
                </a:moveTo>
                <a:lnTo>
                  <a:pt x="124" y="2229"/>
                </a:lnTo>
                <a:cubicBezTo>
                  <a:pt x="124" y="2233"/>
                  <a:pt x="120" y="2237"/>
                  <a:pt x="116" y="2237"/>
                </a:cubicBezTo>
                <a:cubicBezTo>
                  <a:pt x="112" y="2238"/>
                  <a:pt x="108" y="2234"/>
                  <a:pt x="108" y="2230"/>
                </a:cubicBezTo>
                <a:lnTo>
                  <a:pt x="102" y="2118"/>
                </a:lnTo>
                <a:cubicBezTo>
                  <a:pt x="102" y="2114"/>
                  <a:pt x="105" y="2110"/>
                  <a:pt x="110" y="2110"/>
                </a:cubicBezTo>
                <a:cubicBezTo>
                  <a:pt x="114" y="2109"/>
                  <a:pt x="118" y="2113"/>
                  <a:pt x="118" y="2117"/>
                </a:cubicBezTo>
                <a:close/>
                <a:moveTo>
                  <a:pt x="128" y="2309"/>
                </a:moveTo>
                <a:lnTo>
                  <a:pt x="133" y="2421"/>
                </a:lnTo>
                <a:cubicBezTo>
                  <a:pt x="133" y="2425"/>
                  <a:pt x="130" y="2429"/>
                  <a:pt x="125" y="2429"/>
                </a:cubicBezTo>
                <a:cubicBezTo>
                  <a:pt x="121" y="2429"/>
                  <a:pt x="117" y="2426"/>
                  <a:pt x="117" y="2422"/>
                </a:cubicBezTo>
                <a:lnTo>
                  <a:pt x="112" y="2310"/>
                </a:lnTo>
                <a:cubicBezTo>
                  <a:pt x="111" y="2305"/>
                  <a:pt x="115" y="2302"/>
                  <a:pt x="119" y="2301"/>
                </a:cubicBezTo>
                <a:cubicBezTo>
                  <a:pt x="124" y="2301"/>
                  <a:pt x="127" y="2305"/>
                  <a:pt x="128" y="2309"/>
                </a:cubicBezTo>
                <a:close/>
                <a:moveTo>
                  <a:pt x="137" y="2501"/>
                </a:moveTo>
                <a:lnTo>
                  <a:pt x="142" y="2613"/>
                </a:lnTo>
                <a:cubicBezTo>
                  <a:pt x="142" y="2617"/>
                  <a:pt x="139" y="2621"/>
                  <a:pt x="135" y="2621"/>
                </a:cubicBezTo>
                <a:cubicBezTo>
                  <a:pt x="130" y="2621"/>
                  <a:pt x="126" y="2618"/>
                  <a:pt x="126" y="2613"/>
                </a:cubicBezTo>
                <a:lnTo>
                  <a:pt x="121" y="2501"/>
                </a:lnTo>
                <a:cubicBezTo>
                  <a:pt x="121" y="2497"/>
                  <a:pt x="124" y="2493"/>
                  <a:pt x="128" y="2493"/>
                </a:cubicBezTo>
                <a:cubicBezTo>
                  <a:pt x="133" y="2493"/>
                  <a:pt x="137" y="2496"/>
                  <a:pt x="137" y="2501"/>
                </a:cubicBezTo>
                <a:close/>
                <a:moveTo>
                  <a:pt x="146" y="2693"/>
                </a:moveTo>
                <a:lnTo>
                  <a:pt x="152" y="2804"/>
                </a:lnTo>
                <a:cubicBezTo>
                  <a:pt x="152" y="2809"/>
                  <a:pt x="148" y="2813"/>
                  <a:pt x="144" y="2813"/>
                </a:cubicBezTo>
                <a:cubicBezTo>
                  <a:pt x="139" y="2813"/>
                  <a:pt x="136" y="2810"/>
                  <a:pt x="136" y="2805"/>
                </a:cubicBezTo>
                <a:lnTo>
                  <a:pt x="130" y="2693"/>
                </a:lnTo>
                <a:cubicBezTo>
                  <a:pt x="130" y="2689"/>
                  <a:pt x="133" y="2685"/>
                  <a:pt x="138" y="2685"/>
                </a:cubicBezTo>
                <a:cubicBezTo>
                  <a:pt x="142" y="2685"/>
                  <a:pt x="146" y="2688"/>
                  <a:pt x="146" y="2693"/>
                </a:cubicBezTo>
                <a:close/>
                <a:moveTo>
                  <a:pt x="155" y="2884"/>
                </a:moveTo>
                <a:lnTo>
                  <a:pt x="161" y="2996"/>
                </a:lnTo>
                <a:cubicBezTo>
                  <a:pt x="161" y="3001"/>
                  <a:pt x="158" y="3004"/>
                  <a:pt x="153" y="3005"/>
                </a:cubicBezTo>
                <a:cubicBezTo>
                  <a:pt x="149" y="3005"/>
                  <a:pt x="145" y="3001"/>
                  <a:pt x="145" y="2997"/>
                </a:cubicBezTo>
                <a:lnTo>
                  <a:pt x="139" y="2885"/>
                </a:lnTo>
                <a:cubicBezTo>
                  <a:pt x="139" y="2881"/>
                  <a:pt x="143" y="2877"/>
                  <a:pt x="147" y="2877"/>
                </a:cubicBezTo>
                <a:cubicBezTo>
                  <a:pt x="151" y="2876"/>
                  <a:pt x="155" y="2880"/>
                  <a:pt x="155" y="2884"/>
                </a:cubicBezTo>
                <a:close/>
                <a:moveTo>
                  <a:pt x="165" y="3076"/>
                </a:moveTo>
                <a:lnTo>
                  <a:pt x="170" y="3188"/>
                </a:lnTo>
                <a:cubicBezTo>
                  <a:pt x="170" y="3192"/>
                  <a:pt x="167" y="3196"/>
                  <a:pt x="162" y="3196"/>
                </a:cubicBezTo>
                <a:cubicBezTo>
                  <a:pt x="158" y="3197"/>
                  <a:pt x="154" y="3193"/>
                  <a:pt x="154" y="3189"/>
                </a:cubicBezTo>
                <a:lnTo>
                  <a:pt x="149" y="3077"/>
                </a:lnTo>
                <a:cubicBezTo>
                  <a:pt x="148" y="3072"/>
                  <a:pt x="152" y="3069"/>
                  <a:pt x="156" y="3068"/>
                </a:cubicBezTo>
                <a:cubicBezTo>
                  <a:pt x="161" y="3068"/>
                  <a:pt x="164" y="3072"/>
                  <a:pt x="165" y="3076"/>
                </a:cubicBezTo>
                <a:close/>
                <a:moveTo>
                  <a:pt x="174" y="3268"/>
                </a:moveTo>
                <a:lnTo>
                  <a:pt x="179" y="3380"/>
                </a:lnTo>
                <a:cubicBezTo>
                  <a:pt x="180" y="3384"/>
                  <a:pt x="176" y="3388"/>
                  <a:pt x="172" y="3388"/>
                </a:cubicBezTo>
                <a:cubicBezTo>
                  <a:pt x="167" y="3388"/>
                  <a:pt x="164" y="3385"/>
                  <a:pt x="163" y="3380"/>
                </a:cubicBezTo>
                <a:lnTo>
                  <a:pt x="158" y="3269"/>
                </a:lnTo>
                <a:cubicBezTo>
                  <a:pt x="158" y="3264"/>
                  <a:pt x="161" y="3260"/>
                  <a:pt x="166" y="3260"/>
                </a:cubicBezTo>
                <a:cubicBezTo>
                  <a:pt x="170" y="3260"/>
                  <a:pt x="174" y="3263"/>
                  <a:pt x="174" y="3268"/>
                </a:cubicBezTo>
                <a:close/>
                <a:moveTo>
                  <a:pt x="183" y="3460"/>
                </a:moveTo>
                <a:lnTo>
                  <a:pt x="189" y="3571"/>
                </a:lnTo>
                <a:cubicBezTo>
                  <a:pt x="189" y="3576"/>
                  <a:pt x="185" y="3580"/>
                  <a:pt x="181" y="3580"/>
                </a:cubicBezTo>
                <a:cubicBezTo>
                  <a:pt x="177" y="3580"/>
                  <a:pt x="173" y="3577"/>
                  <a:pt x="173" y="3572"/>
                </a:cubicBezTo>
                <a:lnTo>
                  <a:pt x="167" y="3460"/>
                </a:lnTo>
                <a:cubicBezTo>
                  <a:pt x="167" y="3456"/>
                  <a:pt x="170" y="3452"/>
                  <a:pt x="175" y="3452"/>
                </a:cubicBezTo>
                <a:cubicBezTo>
                  <a:pt x="179" y="3452"/>
                  <a:pt x="183" y="3455"/>
                  <a:pt x="183" y="3460"/>
                </a:cubicBezTo>
                <a:close/>
                <a:moveTo>
                  <a:pt x="192" y="3651"/>
                </a:moveTo>
                <a:lnTo>
                  <a:pt x="198" y="3763"/>
                </a:lnTo>
                <a:cubicBezTo>
                  <a:pt x="198" y="3768"/>
                  <a:pt x="195" y="3771"/>
                  <a:pt x="190" y="3772"/>
                </a:cubicBezTo>
                <a:cubicBezTo>
                  <a:pt x="186" y="3772"/>
                  <a:pt x="182" y="3768"/>
                  <a:pt x="182" y="3764"/>
                </a:cubicBezTo>
                <a:lnTo>
                  <a:pt x="176" y="3652"/>
                </a:lnTo>
                <a:cubicBezTo>
                  <a:pt x="176" y="3648"/>
                  <a:pt x="180" y="3644"/>
                  <a:pt x="184" y="3644"/>
                </a:cubicBezTo>
                <a:cubicBezTo>
                  <a:pt x="189" y="3644"/>
                  <a:pt x="192" y="3647"/>
                  <a:pt x="192" y="3651"/>
                </a:cubicBezTo>
                <a:close/>
                <a:moveTo>
                  <a:pt x="202" y="3843"/>
                </a:moveTo>
                <a:lnTo>
                  <a:pt x="207" y="3955"/>
                </a:lnTo>
                <a:cubicBezTo>
                  <a:pt x="207" y="3959"/>
                  <a:pt x="204" y="3963"/>
                  <a:pt x="200" y="3963"/>
                </a:cubicBezTo>
                <a:cubicBezTo>
                  <a:pt x="195" y="3964"/>
                  <a:pt x="191" y="3960"/>
                  <a:pt x="191" y="3956"/>
                </a:cubicBezTo>
                <a:lnTo>
                  <a:pt x="186" y="3844"/>
                </a:lnTo>
                <a:cubicBezTo>
                  <a:pt x="186" y="3840"/>
                  <a:pt x="189" y="3836"/>
                  <a:pt x="193" y="3836"/>
                </a:cubicBezTo>
                <a:cubicBezTo>
                  <a:pt x="198" y="3835"/>
                  <a:pt x="202" y="3839"/>
                  <a:pt x="202" y="3843"/>
                </a:cubicBezTo>
                <a:close/>
                <a:moveTo>
                  <a:pt x="211" y="4035"/>
                </a:moveTo>
                <a:lnTo>
                  <a:pt x="216" y="4147"/>
                </a:lnTo>
                <a:cubicBezTo>
                  <a:pt x="217" y="4151"/>
                  <a:pt x="213" y="4155"/>
                  <a:pt x="209" y="4155"/>
                </a:cubicBezTo>
                <a:cubicBezTo>
                  <a:pt x="204" y="4155"/>
                  <a:pt x="201" y="4152"/>
                  <a:pt x="200" y="4148"/>
                </a:cubicBezTo>
                <a:lnTo>
                  <a:pt x="195" y="4036"/>
                </a:lnTo>
                <a:cubicBezTo>
                  <a:pt x="195" y="4031"/>
                  <a:pt x="198" y="4028"/>
                  <a:pt x="203" y="4027"/>
                </a:cubicBezTo>
                <a:cubicBezTo>
                  <a:pt x="207" y="4027"/>
                  <a:pt x="211" y="4031"/>
                  <a:pt x="211" y="4035"/>
                </a:cubicBezTo>
                <a:close/>
                <a:moveTo>
                  <a:pt x="220" y="4227"/>
                </a:moveTo>
                <a:lnTo>
                  <a:pt x="226" y="4339"/>
                </a:lnTo>
                <a:cubicBezTo>
                  <a:pt x="226" y="4343"/>
                  <a:pt x="223" y="4347"/>
                  <a:pt x="218" y="4347"/>
                </a:cubicBezTo>
                <a:cubicBezTo>
                  <a:pt x="214" y="4347"/>
                  <a:pt x="210" y="4344"/>
                  <a:pt x="210" y="4339"/>
                </a:cubicBezTo>
                <a:lnTo>
                  <a:pt x="204" y="4227"/>
                </a:lnTo>
                <a:cubicBezTo>
                  <a:pt x="204" y="4223"/>
                  <a:pt x="208" y="4219"/>
                  <a:pt x="212" y="4219"/>
                </a:cubicBezTo>
                <a:cubicBezTo>
                  <a:pt x="216" y="4219"/>
                  <a:pt x="220" y="4222"/>
                  <a:pt x="220" y="4227"/>
                </a:cubicBezTo>
                <a:close/>
                <a:moveTo>
                  <a:pt x="230" y="4418"/>
                </a:moveTo>
                <a:lnTo>
                  <a:pt x="235" y="4530"/>
                </a:lnTo>
                <a:cubicBezTo>
                  <a:pt x="235" y="4535"/>
                  <a:pt x="232" y="4539"/>
                  <a:pt x="227" y="4539"/>
                </a:cubicBezTo>
                <a:cubicBezTo>
                  <a:pt x="223" y="4539"/>
                  <a:pt x="219" y="4536"/>
                  <a:pt x="219" y="4531"/>
                </a:cubicBezTo>
                <a:lnTo>
                  <a:pt x="214" y="4419"/>
                </a:lnTo>
                <a:cubicBezTo>
                  <a:pt x="213" y="4415"/>
                  <a:pt x="217" y="4411"/>
                  <a:pt x="221" y="4411"/>
                </a:cubicBezTo>
                <a:cubicBezTo>
                  <a:pt x="226" y="4411"/>
                  <a:pt x="229" y="4414"/>
                  <a:pt x="230" y="4418"/>
                </a:cubicBezTo>
                <a:close/>
                <a:moveTo>
                  <a:pt x="239" y="4610"/>
                </a:moveTo>
                <a:lnTo>
                  <a:pt x="242" y="4679"/>
                </a:lnTo>
                <a:cubicBezTo>
                  <a:pt x="242" y="4683"/>
                  <a:pt x="239" y="4687"/>
                  <a:pt x="235" y="4687"/>
                </a:cubicBezTo>
                <a:cubicBezTo>
                  <a:pt x="230" y="4687"/>
                  <a:pt x="226" y="4684"/>
                  <a:pt x="226" y="4679"/>
                </a:cubicBezTo>
                <a:lnTo>
                  <a:pt x="223" y="4611"/>
                </a:lnTo>
                <a:cubicBezTo>
                  <a:pt x="223" y="4607"/>
                  <a:pt x="226" y="4603"/>
                  <a:pt x="230" y="4603"/>
                </a:cubicBezTo>
                <a:cubicBezTo>
                  <a:pt x="235" y="4602"/>
                  <a:pt x="239" y="4606"/>
                  <a:pt x="239" y="461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78" name="Freeform 102"/>
          <p:cNvSpPr>
            <a:spLocks noEditPoints="1"/>
          </p:cNvSpPr>
          <p:nvPr/>
        </p:nvSpPr>
        <p:spPr bwMode="auto">
          <a:xfrm>
            <a:off x="4044950" y="5664200"/>
            <a:ext cx="1008063" cy="731838"/>
          </a:xfrm>
          <a:custGeom>
            <a:avLst/>
            <a:gdLst/>
            <a:ahLst/>
            <a:cxnLst>
              <a:cxn ang="0">
                <a:pos x="9" y="907"/>
              </a:cxn>
              <a:cxn ang="0">
                <a:pos x="170" y="827"/>
              </a:cxn>
              <a:cxn ang="0">
                <a:pos x="187" y="833"/>
              </a:cxn>
              <a:cxn ang="0">
                <a:pos x="181" y="850"/>
              </a:cxn>
              <a:cxn ang="0">
                <a:pos x="21" y="930"/>
              </a:cxn>
              <a:cxn ang="0">
                <a:pos x="4" y="924"/>
              </a:cxn>
              <a:cxn ang="0">
                <a:pos x="9" y="907"/>
              </a:cxn>
              <a:cxn ang="0">
                <a:pos x="284" y="770"/>
              </a:cxn>
              <a:cxn ang="0">
                <a:pos x="444" y="690"/>
              </a:cxn>
              <a:cxn ang="0">
                <a:pos x="462" y="696"/>
              </a:cxn>
              <a:cxn ang="0">
                <a:pos x="456" y="713"/>
              </a:cxn>
              <a:cxn ang="0">
                <a:pos x="296" y="793"/>
              </a:cxn>
              <a:cxn ang="0">
                <a:pos x="278" y="787"/>
              </a:cxn>
              <a:cxn ang="0">
                <a:pos x="284" y="770"/>
              </a:cxn>
              <a:cxn ang="0">
                <a:pos x="559" y="633"/>
              </a:cxn>
              <a:cxn ang="0">
                <a:pos x="719" y="552"/>
              </a:cxn>
              <a:cxn ang="0">
                <a:pos x="736" y="558"/>
              </a:cxn>
              <a:cxn ang="0">
                <a:pos x="731" y="575"/>
              </a:cxn>
              <a:cxn ang="0">
                <a:pos x="570" y="655"/>
              </a:cxn>
              <a:cxn ang="0">
                <a:pos x="553" y="650"/>
              </a:cxn>
              <a:cxn ang="0">
                <a:pos x="559" y="633"/>
              </a:cxn>
              <a:cxn ang="0">
                <a:pos x="834" y="495"/>
              </a:cxn>
              <a:cxn ang="0">
                <a:pos x="994" y="415"/>
              </a:cxn>
              <a:cxn ang="0">
                <a:pos x="1011" y="421"/>
              </a:cxn>
              <a:cxn ang="0">
                <a:pos x="1005" y="438"/>
              </a:cxn>
              <a:cxn ang="0">
                <a:pos x="845" y="518"/>
              </a:cxn>
              <a:cxn ang="0">
                <a:pos x="828" y="512"/>
              </a:cxn>
              <a:cxn ang="0">
                <a:pos x="834" y="495"/>
              </a:cxn>
              <a:cxn ang="0">
                <a:pos x="1108" y="358"/>
              </a:cxn>
              <a:cxn ang="0">
                <a:pos x="1269" y="278"/>
              </a:cxn>
              <a:cxn ang="0">
                <a:pos x="1286" y="283"/>
              </a:cxn>
              <a:cxn ang="0">
                <a:pos x="1280" y="301"/>
              </a:cxn>
              <a:cxn ang="0">
                <a:pos x="1120" y="381"/>
              </a:cxn>
              <a:cxn ang="0">
                <a:pos x="1103" y="375"/>
              </a:cxn>
              <a:cxn ang="0">
                <a:pos x="1108" y="358"/>
              </a:cxn>
              <a:cxn ang="0">
                <a:pos x="1383" y="220"/>
              </a:cxn>
              <a:cxn ang="0">
                <a:pos x="1543" y="140"/>
              </a:cxn>
              <a:cxn ang="0">
                <a:pos x="1561" y="146"/>
              </a:cxn>
              <a:cxn ang="0">
                <a:pos x="1555" y="163"/>
              </a:cxn>
              <a:cxn ang="0">
                <a:pos x="1395" y="243"/>
              </a:cxn>
              <a:cxn ang="0">
                <a:pos x="1377" y="238"/>
              </a:cxn>
              <a:cxn ang="0">
                <a:pos x="1383" y="220"/>
              </a:cxn>
              <a:cxn ang="0">
                <a:pos x="1658" y="83"/>
              </a:cxn>
              <a:cxn ang="0">
                <a:pos x="1817" y="3"/>
              </a:cxn>
              <a:cxn ang="0">
                <a:pos x="1834" y="9"/>
              </a:cxn>
              <a:cxn ang="0">
                <a:pos x="1828" y="26"/>
              </a:cxn>
              <a:cxn ang="0">
                <a:pos x="1669" y="106"/>
              </a:cxn>
              <a:cxn ang="0">
                <a:pos x="1652" y="100"/>
              </a:cxn>
              <a:cxn ang="0">
                <a:pos x="1658" y="83"/>
              </a:cxn>
            </a:cxnLst>
            <a:rect l="0" t="0" r="r" b="b"/>
            <a:pathLst>
              <a:path w="1837" h="933">
                <a:moveTo>
                  <a:pt x="9" y="907"/>
                </a:moveTo>
                <a:lnTo>
                  <a:pt x="170" y="827"/>
                </a:lnTo>
                <a:cubicBezTo>
                  <a:pt x="176" y="824"/>
                  <a:pt x="184" y="827"/>
                  <a:pt x="187" y="833"/>
                </a:cubicBezTo>
                <a:cubicBezTo>
                  <a:pt x="190" y="839"/>
                  <a:pt x="187" y="847"/>
                  <a:pt x="181" y="850"/>
                </a:cubicBezTo>
                <a:lnTo>
                  <a:pt x="21" y="930"/>
                </a:lnTo>
                <a:cubicBezTo>
                  <a:pt x="14" y="933"/>
                  <a:pt x="7" y="931"/>
                  <a:pt x="4" y="924"/>
                </a:cubicBezTo>
                <a:cubicBezTo>
                  <a:pt x="0" y="918"/>
                  <a:pt x="3" y="910"/>
                  <a:pt x="9" y="907"/>
                </a:cubicBezTo>
                <a:close/>
                <a:moveTo>
                  <a:pt x="284" y="770"/>
                </a:moveTo>
                <a:lnTo>
                  <a:pt x="444" y="690"/>
                </a:lnTo>
                <a:cubicBezTo>
                  <a:pt x="451" y="687"/>
                  <a:pt x="458" y="689"/>
                  <a:pt x="462" y="696"/>
                </a:cubicBezTo>
                <a:cubicBezTo>
                  <a:pt x="465" y="702"/>
                  <a:pt x="462" y="710"/>
                  <a:pt x="456" y="713"/>
                </a:cubicBezTo>
                <a:lnTo>
                  <a:pt x="296" y="793"/>
                </a:lnTo>
                <a:cubicBezTo>
                  <a:pt x="289" y="796"/>
                  <a:pt x="282" y="793"/>
                  <a:pt x="278" y="787"/>
                </a:cubicBezTo>
                <a:cubicBezTo>
                  <a:pt x="275" y="781"/>
                  <a:pt x="278" y="773"/>
                  <a:pt x="284" y="770"/>
                </a:cubicBezTo>
                <a:close/>
                <a:moveTo>
                  <a:pt x="559" y="633"/>
                </a:moveTo>
                <a:lnTo>
                  <a:pt x="719" y="552"/>
                </a:lnTo>
                <a:cubicBezTo>
                  <a:pt x="725" y="549"/>
                  <a:pt x="733" y="552"/>
                  <a:pt x="736" y="558"/>
                </a:cubicBezTo>
                <a:cubicBezTo>
                  <a:pt x="739" y="564"/>
                  <a:pt x="737" y="572"/>
                  <a:pt x="731" y="575"/>
                </a:cubicBezTo>
                <a:lnTo>
                  <a:pt x="570" y="655"/>
                </a:lnTo>
                <a:cubicBezTo>
                  <a:pt x="564" y="659"/>
                  <a:pt x="556" y="656"/>
                  <a:pt x="553" y="650"/>
                </a:cubicBezTo>
                <a:cubicBezTo>
                  <a:pt x="550" y="643"/>
                  <a:pt x="553" y="636"/>
                  <a:pt x="559" y="633"/>
                </a:cubicBezTo>
                <a:close/>
                <a:moveTo>
                  <a:pt x="834" y="495"/>
                </a:moveTo>
                <a:lnTo>
                  <a:pt x="994" y="415"/>
                </a:lnTo>
                <a:cubicBezTo>
                  <a:pt x="1000" y="412"/>
                  <a:pt x="1008" y="414"/>
                  <a:pt x="1011" y="421"/>
                </a:cubicBezTo>
                <a:cubicBezTo>
                  <a:pt x="1014" y="427"/>
                  <a:pt x="1012" y="435"/>
                  <a:pt x="1005" y="438"/>
                </a:cubicBezTo>
                <a:lnTo>
                  <a:pt x="845" y="518"/>
                </a:lnTo>
                <a:cubicBezTo>
                  <a:pt x="839" y="521"/>
                  <a:pt x="831" y="519"/>
                  <a:pt x="828" y="512"/>
                </a:cubicBezTo>
                <a:cubicBezTo>
                  <a:pt x="825" y="506"/>
                  <a:pt x="827" y="498"/>
                  <a:pt x="834" y="495"/>
                </a:cubicBezTo>
                <a:close/>
                <a:moveTo>
                  <a:pt x="1108" y="358"/>
                </a:moveTo>
                <a:lnTo>
                  <a:pt x="1269" y="278"/>
                </a:lnTo>
                <a:cubicBezTo>
                  <a:pt x="1275" y="274"/>
                  <a:pt x="1283" y="277"/>
                  <a:pt x="1286" y="283"/>
                </a:cubicBezTo>
                <a:cubicBezTo>
                  <a:pt x="1289" y="290"/>
                  <a:pt x="1286" y="297"/>
                  <a:pt x="1280" y="301"/>
                </a:cubicBezTo>
                <a:lnTo>
                  <a:pt x="1120" y="381"/>
                </a:lnTo>
                <a:cubicBezTo>
                  <a:pt x="1114" y="384"/>
                  <a:pt x="1106" y="381"/>
                  <a:pt x="1103" y="375"/>
                </a:cubicBezTo>
                <a:cubicBezTo>
                  <a:pt x="1100" y="369"/>
                  <a:pt x="1102" y="361"/>
                  <a:pt x="1108" y="358"/>
                </a:cubicBezTo>
                <a:close/>
                <a:moveTo>
                  <a:pt x="1383" y="220"/>
                </a:moveTo>
                <a:lnTo>
                  <a:pt x="1543" y="140"/>
                </a:lnTo>
                <a:cubicBezTo>
                  <a:pt x="1550" y="137"/>
                  <a:pt x="1557" y="140"/>
                  <a:pt x="1561" y="146"/>
                </a:cubicBezTo>
                <a:cubicBezTo>
                  <a:pt x="1564" y="152"/>
                  <a:pt x="1561" y="160"/>
                  <a:pt x="1555" y="163"/>
                </a:cubicBezTo>
                <a:lnTo>
                  <a:pt x="1395" y="243"/>
                </a:lnTo>
                <a:cubicBezTo>
                  <a:pt x="1388" y="246"/>
                  <a:pt x="1381" y="244"/>
                  <a:pt x="1377" y="238"/>
                </a:cubicBezTo>
                <a:cubicBezTo>
                  <a:pt x="1374" y="231"/>
                  <a:pt x="1377" y="224"/>
                  <a:pt x="1383" y="220"/>
                </a:cubicBezTo>
                <a:close/>
                <a:moveTo>
                  <a:pt x="1658" y="83"/>
                </a:moveTo>
                <a:lnTo>
                  <a:pt x="1817" y="3"/>
                </a:lnTo>
                <a:cubicBezTo>
                  <a:pt x="1823" y="0"/>
                  <a:pt x="1831" y="3"/>
                  <a:pt x="1834" y="9"/>
                </a:cubicBezTo>
                <a:cubicBezTo>
                  <a:pt x="1837" y="16"/>
                  <a:pt x="1835" y="23"/>
                  <a:pt x="1828" y="26"/>
                </a:cubicBezTo>
                <a:lnTo>
                  <a:pt x="1669" y="106"/>
                </a:lnTo>
                <a:cubicBezTo>
                  <a:pt x="1663" y="109"/>
                  <a:pt x="1655" y="106"/>
                  <a:pt x="1652" y="100"/>
                </a:cubicBezTo>
                <a:cubicBezTo>
                  <a:pt x="1649" y="94"/>
                  <a:pt x="1652" y="86"/>
                  <a:pt x="1658" y="83"/>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79" name="Freeform 103"/>
          <p:cNvSpPr>
            <a:spLocks noEditPoints="1"/>
          </p:cNvSpPr>
          <p:nvPr/>
        </p:nvSpPr>
        <p:spPr bwMode="auto">
          <a:xfrm>
            <a:off x="5537200" y="5664200"/>
            <a:ext cx="1008063" cy="717550"/>
          </a:xfrm>
          <a:custGeom>
            <a:avLst/>
            <a:gdLst/>
            <a:ahLst/>
            <a:cxnLst>
              <a:cxn ang="0">
                <a:pos x="9" y="890"/>
              </a:cxn>
              <a:cxn ang="0">
                <a:pos x="170" y="811"/>
              </a:cxn>
              <a:cxn ang="0">
                <a:pos x="187" y="817"/>
              </a:cxn>
              <a:cxn ang="0">
                <a:pos x="181" y="834"/>
              </a:cxn>
              <a:cxn ang="0">
                <a:pos x="20" y="913"/>
              </a:cxn>
              <a:cxn ang="0">
                <a:pos x="3" y="907"/>
              </a:cxn>
              <a:cxn ang="0">
                <a:pos x="9" y="890"/>
              </a:cxn>
              <a:cxn ang="0">
                <a:pos x="285" y="754"/>
              </a:cxn>
              <a:cxn ang="0">
                <a:pos x="446" y="675"/>
              </a:cxn>
              <a:cxn ang="0">
                <a:pos x="463" y="681"/>
              </a:cxn>
              <a:cxn ang="0">
                <a:pos x="457" y="698"/>
              </a:cxn>
              <a:cxn ang="0">
                <a:pos x="296" y="777"/>
              </a:cxn>
              <a:cxn ang="0">
                <a:pos x="279" y="771"/>
              </a:cxn>
              <a:cxn ang="0">
                <a:pos x="285" y="754"/>
              </a:cxn>
              <a:cxn ang="0">
                <a:pos x="561" y="619"/>
              </a:cxn>
              <a:cxn ang="0">
                <a:pos x="721" y="540"/>
              </a:cxn>
              <a:cxn ang="0">
                <a:pos x="739" y="546"/>
              </a:cxn>
              <a:cxn ang="0">
                <a:pos x="733" y="563"/>
              </a:cxn>
              <a:cxn ang="0">
                <a:pos x="572" y="642"/>
              </a:cxn>
              <a:cxn ang="0">
                <a:pos x="555" y="636"/>
              </a:cxn>
              <a:cxn ang="0">
                <a:pos x="561" y="619"/>
              </a:cxn>
              <a:cxn ang="0">
                <a:pos x="836" y="484"/>
              </a:cxn>
              <a:cxn ang="0">
                <a:pos x="997" y="405"/>
              </a:cxn>
              <a:cxn ang="0">
                <a:pos x="1014" y="411"/>
              </a:cxn>
              <a:cxn ang="0">
                <a:pos x="1009" y="428"/>
              </a:cxn>
              <a:cxn ang="0">
                <a:pos x="848" y="507"/>
              </a:cxn>
              <a:cxn ang="0">
                <a:pos x="831" y="501"/>
              </a:cxn>
              <a:cxn ang="0">
                <a:pos x="836" y="484"/>
              </a:cxn>
              <a:cxn ang="0">
                <a:pos x="1112" y="349"/>
              </a:cxn>
              <a:cxn ang="0">
                <a:pos x="1273" y="270"/>
              </a:cxn>
              <a:cxn ang="0">
                <a:pos x="1290" y="276"/>
              </a:cxn>
              <a:cxn ang="0">
                <a:pos x="1284" y="293"/>
              </a:cxn>
              <a:cxn ang="0">
                <a:pos x="1124" y="372"/>
              </a:cxn>
              <a:cxn ang="0">
                <a:pos x="1106" y="366"/>
              </a:cxn>
              <a:cxn ang="0">
                <a:pos x="1112" y="349"/>
              </a:cxn>
              <a:cxn ang="0">
                <a:pos x="1388" y="213"/>
              </a:cxn>
              <a:cxn ang="0">
                <a:pos x="1549" y="135"/>
              </a:cxn>
              <a:cxn ang="0">
                <a:pos x="1566" y="140"/>
              </a:cxn>
              <a:cxn ang="0">
                <a:pos x="1560" y="158"/>
              </a:cxn>
              <a:cxn ang="0">
                <a:pos x="1399" y="236"/>
              </a:cxn>
              <a:cxn ang="0">
                <a:pos x="1382" y="231"/>
              </a:cxn>
              <a:cxn ang="0">
                <a:pos x="1388" y="213"/>
              </a:cxn>
              <a:cxn ang="0">
                <a:pos x="1664" y="78"/>
              </a:cxn>
              <a:cxn ang="0">
                <a:pos x="1817" y="3"/>
              </a:cxn>
              <a:cxn ang="0">
                <a:pos x="1834" y="9"/>
              </a:cxn>
              <a:cxn ang="0">
                <a:pos x="1828" y="26"/>
              </a:cxn>
              <a:cxn ang="0">
                <a:pos x="1675" y="101"/>
              </a:cxn>
              <a:cxn ang="0">
                <a:pos x="1658" y="95"/>
              </a:cxn>
              <a:cxn ang="0">
                <a:pos x="1664" y="78"/>
              </a:cxn>
            </a:cxnLst>
            <a:rect l="0" t="0" r="r" b="b"/>
            <a:pathLst>
              <a:path w="1837" h="916">
                <a:moveTo>
                  <a:pt x="9" y="890"/>
                </a:moveTo>
                <a:lnTo>
                  <a:pt x="170" y="811"/>
                </a:lnTo>
                <a:cubicBezTo>
                  <a:pt x="176" y="808"/>
                  <a:pt x="184" y="810"/>
                  <a:pt x="187" y="817"/>
                </a:cubicBezTo>
                <a:cubicBezTo>
                  <a:pt x="190" y="823"/>
                  <a:pt x="187" y="831"/>
                  <a:pt x="181" y="834"/>
                </a:cubicBezTo>
                <a:lnTo>
                  <a:pt x="20" y="913"/>
                </a:lnTo>
                <a:cubicBezTo>
                  <a:pt x="14" y="916"/>
                  <a:pt x="6" y="913"/>
                  <a:pt x="3" y="907"/>
                </a:cubicBezTo>
                <a:cubicBezTo>
                  <a:pt x="0" y="900"/>
                  <a:pt x="3" y="893"/>
                  <a:pt x="9" y="890"/>
                </a:cubicBezTo>
                <a:close/>
                <a:moveTo>
                  <a:pt x="285" y="754"/>
                </a:moveTo>
                <a:lnTo>
                  <a:pt x="446" y="675"/>
                </a:lnTo>
                <a:cubicBezTo>
                  <a:pt x="452" y="672"/>
                  <a:pt x="460" y="675"/>
                  <a:pt x="463" y="681"/>
                </a:cubicBezTo>
                <a:cubicBezTo>
                  <a:pt x="466" y="688"/>
                  <a:pt x="463" y="695"/>
                  <a:pt x="457" y="698"/>
                </a:cubicBezTo>
                <a:lnTo>
                  <a:pt x="296" y="777"/>
                </a:lnTo>
                <a:cubicBezTo>
                  <a:pt x="290" y="780"/>
                  <a:pt x="282" y="778"/>
                  <a:pt x="279" y="771"/>
                </a:cubicBezTo>
                <a:cubicBezTo>
                  <a:pt x="276" y="765"/>
                  <a:pt x="278" y="757"/>
                  <a:pt x="285" y="754"/>
                </a:cubicBezTo>
                <a:close/>
                <a:moveTo>
                  <a:pt x="561" y="619"/>
                </a:moveTo>
                <a:lnTo>
                  <a:pt x="721" y="540"/>
                </a:lnTo>
                <a:cubicBezTo>
                  <a:pt x="728" y="537"/>
                  <a:pt x="735" y="540"/>
                  <a:pt x="739" y="546"/>
                </a:cubicBezTo>
                <a:cubicBezTo>
                  <a:pt x="742" y="552"/>
                  <a:pt x="739" y="560"/>
                  <a:pt x="733" y="563"/>
                </a:cubicBezTo>
                <a:lnTo>
                  <a:pt x="572" y="642"/>
                </a:lnTo>
                <a:cubicBezTo>
                  <a:pt x="565" y="645"/>
                  <a:pt x="558" y="643"/>
                  <a:pt x="555" y="636"/>
                </a:cubicBezTo>
                <a:cubicBezTo>
                  <a:pt x="552" y="630"/>
                  <a:pt x="554" y="622"/>
                  <a:pt x="561" y="619"/>
                </a:cubicBezTo>
                <a:close/>
                <a:moveTo>
                  <a:pt x="836" y="484"/>
                </a:moveTo>
                <a:lnTo>
                  <a:pt x="997" y="405"/>
                </a:lnTo>
                <a:cubicBezTo>
                  <a:pt x="1004" y="402"/>
                  <a:pt x="1011" y="405"/>
                  <a:pt x="1014" y="411"/>
                </a:cubicBezTo>
                <a:cubicBezTo>
                  <a:pt x="1018" y="417"/>
                  <a:pt x="1015" y="425"/>
                  <a:pt x="1009" y="428"/>
                </a:cubicBezTo>
                <a:lnTo>
                  <a:pt x="848" y="507"/>
                </a:lnTo>
                <a:cubicBezTo>
                  <a:pt x="841" y="510"/>
                  <a:pt x="834" y="507"/>
                  <a:pt x="831" y="501"/>
                </a:cubicBezTo>
                <a:cubicBezTo>
                  <a:pt x="827" y="495"/>
                  <a:pt x="830" y="487"/>
                  <a:pt x="836" y="484"/>
                </a:cubicBezTo>
                <a:close/>
                <a:moveTo>
                  <a:pt x="1112" y="349"/>
                </a:moveTo>
                <a:lnTo>
                  <a:pt x="1273" y="270"/>
                </a:lnTo>
                <a:cubicBezTo>
                  <a:pt x="1280" y="267"/>
                  <a:pt x="1287" y="269"/>
                  <a:pt x="1290" y="276"/>
                </a:cubicBezTo>
                <a:cubicBezTo>
                  <a:pt x="1293" y="282"/>
                  <a:pt x="1291" y="290"/>
                  <a:pt x="1284" y="293"/>
                </a:cubicBezTo>
                <a:lnTo>
                  <a:pt x="1124" y="372"/>
                </a:lnTo>
                <a:cubicBezTo>
                  <a:pt x="1117" y="375"/>
                  <a:pt x="1110" y="372"/>
                  <a:pt x="1106" y="366"/>
                </a:cubicBezTo>
                <a:cubicBezTo>
                  <a:pt x="1103" y="359"/>
                  <a:pt x="1106" y="352"/>
                  <a:pt x="1112" y="349"/>
                </a:cubicBezTo>
                <a:close/>
                <a:moveTo>
                  <a:pt x="1388" y="213"/>
                </a:moveTo>
                <a:lnTo>
                  <a:pt x="1549" y="135"/>
                </a:lnTo>
                <a:cubicBezTo>
                  <a:pt x="1555" y="131"/>
                  <a:pt x="1563" y="134"/>
                  <a:pt x="1566" y="140"/>
                </a:cubicBezTo>
                <a:cubicBezTo>
                  <a:pt x="1569" y="147"/>
                  <a:pt x="1567" y="154"/>
                  <a:pt x="1560" y="158"/>
                </a:cubicBezTo>
                <a:lnTo>
                  <a:pt x="1399" y="236"/>
                </a:lnTo>
                <a:cubicBezTo>
                  <a:pt x="1393" y="240"/>
                  <a:pt x="1385" y="237"/>
                  <a:pt x="1382" y="231"/>
                </a:cubicBezTo>
                <a:cubicBezTo>
                  <a:pt x="1379" y="224"/>
                  <a:pt x="1382" y="217"/>
                  <a:pt x="1388" y="213"/>
                </a:cubicBezTo>
                <a:close/>
                <a:moveTo>
                  <a:pt x="1664" y="78"/>
                </a:moveTo>
                <a:lnTo>
                  <a:pt x="1817" y="3"/>
                </a:lnTo>
                <a:cubicBezTo>
                  <a:pt x="1823" y="0"/>
                  <a:pt x="1831" y="3"/>
                  <a:pt x="1834" y="9"/>
                </a:cubicBezTo>
                <a:cubicBezTo>
                  <a:pt x="1837" y="16"/>
                  <a:pt x="1834" y="23"/>
                  <a:pt x="1828" y="26"/>
                </a:cubicBezTo>
                <a:lnTo>
                  <a:pt x="1675" y="101"/>
                </a:lnTo>
                <a:cubicBezTo>
                  <a:pt x="1669" y="104"/>
                  <a:pt x="1661" y="102"/>
                  <a:pt x="1658" y="95"/>
                </a:cubicBezTo>
                <a:cubicBezTo>
                  <a:pt x="1655" y="89"/>
                  <a:pt x="1658" y="81"/>
                  <a:pt x="1664" y="78"/>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80" name="Freeform 104"/>
          <p:cNvSpPr>
            <a:spLocks noEditPoints="1"/>
          </p:cNvSpPr>
          <p:nvPr/>
        </p:nvSpPr>
        <p:spPr bwMode="auto">
          <a:xfrm>
            <a:off x="4044950" y="6361113"/>
            <a:ext cx="1465263" cy="33337"/>
          </a:xfrm>
          <a:custGeom>
            <a:avLst/>
            <a:gdLst/>
            <a:ahLst/>
            <a:cxnLst>
              <a:cxn ang="0">
                <a:pos x="13" y="17"/>
              </a:cxn>
              <a:cxn ang="0">
                <a:pos x="192" y="16"/>
              </a:cxn>
              <a:cxn ang="0">
                <a:pos x="205" y="29"/>
              </a:cxn>
              <a:cxn ang="0">
                <a:pos x="192" y="41"/>
              </a:cxn>
              <a:cxn ang="0">
                <a:pos x="13" y="43"/>
              </a:cxn>
              <a:cxn ang="0">
                <a:pos x="0" y="30"/>
              </a:cxn>
              <a:cxn ang="0">
                <a:pos x="13" y="17"/>
              </a:cxn>
              <a:cxn ang="0">
                <a:pos x="320" y="15"/>
              </a:cxn>
              <a:cxn ang="0">
                <a:pos x="499" y="14"/>
              </a:cxn>
              <a:cxn ang="0">
                <a:pos x="512" y="26"/>
              </a:cxn>
              <a:cxn ang="0">
                <a:pos x="500" y="39"/>
              </a:cxn>
              <a:cxn ang="0">
                <a:pos x="320" y="41"/>
              </a:cxn>
              <a:cxn ang="0">
                <a:pos x="307" y="28"/>
              </a:cxn>
              <a:cxn ang="0">
                <a:pos x="320" y="15"/>
              </a:cxn>
              <a:cxn ang="0">
                <a:pos x="627" y="13"/>
              </a:cxn>
              <a:cxn ang="0">
                <a:pos x="807" y="12"/>
              </a:cxn>
              <a:cxn ang="0">
                <a:pos x="819" y="24"/>
              </a:cxn>
              <a:cxn ang="0">
                <a:pos x="807" y="37"/>
              </a:cxn>
              <a:cxn ang="0">
                <a:pos x="628" y="39"/>
              </a:cxn>
              <a:cxn ang="0">
                <a:pos x="615" y="26"/>
              </a:cxn>
              <a:cxn ang="0">
                <a:pos x="627" y="13"/>
              </a:cxn>
              <a:cxn ang="0">
                <a:pos x="935" y="11"/>
              </a:cxn>
              <a:cxn ang="0">
                <a:pos x="1114" y="10"/>
              </a:cxn>
              <a:cxn ang="0">
                <a:pos x="1127" y="22"/>
              </a:cxn>
              <a:cxn ang="0">
                <a:pos x="1114" y="35"/>
              </a:cxn>
              <a:cxn ang="0">
                <a:pos x="935" y="37"/>
              </a:cxn>
              <a:cxn ang="0">
                <a:pos x="922" y="24"/>
              </a:cxn>
              <a:cxn ang="0">
                <a:pos x="935" y="11"/>
              </a:cxn>
              <a:cxn ang="0">
                <a:pos x="1242" y="9"/>
              </a:cxn>
              <a:cxn ang="0">
                <a:pos x="1421" y="8"/>
              </a:cxn>
              <a:cxn ang="0">
                <a:pos x="1434" y="20"/>
              </a:cxn>
              <a:cxn ang="0">
                <a:pos x="1421" y="33"/>
              </a:cxn>
              <a:cxn ang="0">
                <a:pos x="1242" y="35"/>
              </a:cxn>
              <a:cxn ang="0">
                <a:pos x="1229" y="22"/>
              </a:cxn>
              <a:cxn ang="0">
                <a:pos x="1242" y="9"/>
              </a:cxn>
              <a:cxn ang="0">
                <a:pos x="1549" y="7"/>
              </a:cxn>
              <a:cxn ang="0">
                <a:pos x="1728" y="6"/>
              </a:cxn>
              <a:cxn ang="0">
                <a:pos x="1741" y="18"/>
              </a:cxn>
              <a:cxn ang="0">
                <a:pos x="1728" y="31"/>
              </a:cxn>
              <a:cxn ang="0">
                <a:pos x="1549" y="33"/>
              </a:cxn>
              <a:cxn ang="0">
                <a:pos x="1536" y="20"/>
              </a:cxn>
              <a:cxn ang="0">
                <a:pos x="1549" y="7"/>
              </a:cxn>
              <a:cxn ang="0">
                <a:pos x="1856" y="5"/>
              </a:cxn>
              <a:cxn ang="0">
                <a:pos x="2035" y="4"/>
              </a:cxn>
              <a:cxn ang="0">
                <a:pos x="2048" y="16"/>
              </a:cxn>
              <a:cxn ang="0">
                <a:pos x="2035" y="29"/>
              </a:cxn>
              <a:cxn ang="0">
                <a:pos x="1856" y="31"/>
              </a:cxn>
              <a:cxn ang="0">
                <a:pos x="1843" y="18"/>
              </a:cxn>
              <a:cxn ang="0">
                <a:pos x="1856" y="5"/>
              </a:cxn>
              <a:cxn ang="0">
                <a:pos x="2163" y="3"/>
              </a:cxn>
              <a:cxn ang="0">
                <a:pos x="2343" y="2"/>
              </a:cxn>
              <a:cxn ang="0">
                <a:pos x="2355" y="14"/>
              </a:cxn>
              <a:cxn ang="0">
                <a:pos x="2343" y="27"/>
              </a:cxn>
              <a:cxn ang="0">
                <a:pos x="2163" y="29"/>
              </a:cxn>
              <a:cxn ang="0">
                <a:pos x="2151" y="16"/>
              </a:cxn>
              <a:cxn ang="0">
                <a:pos x="2163" y="3"/>
              </a:cxn>
              <a:cxn ang="0">
                <a:pos x="2471" y="1"/>
              </a:cxn>
              <a:cxn ang="0">
                <a:pos x="2650" y="0"/>
              </a:cxn>
              <a:cxn ang="0">
                <a:pos x="2663" y="12"/>
              </a:cxn>
              <a:cxn ang="0">
                <a:pos x="2650" y="25"/>
              </a:cxn>
              <a:cxn ang="0">
                <a:pos x="2471" y="27"/>
              </a:cxn>
              <a:cxn ang="0">
                <a:pos x="2458" y="14"/>
              </a:cxn>
              <a:cxn ang="0">
                <a:pos x="2471" y="1"/>
              </a:cxn>
            </a:cxnLst>
            <a:rect l="0" t="0" r="r" b="b"/>
            <a:pathLst>
              <a:path w="2663" h="43">
                <a:moveTo>
                  <a:pt x="13" y="17"/>
                </a:moveTo>
                <a:lnTo>
                  <a:pt x="192" y="16"/>
                </a:lnTo>
                <a:cubicBezTo>
                  <a:pt x="199" y="16"/>
                  <a:pt x="205" y="21"/>
                  <a:pt x="205" y="29"/>
                </a:cubicBezTo>
                <a:cubicBezTo>
                  <a:pt x="205" y="36"/>
                  <a:pt x="199" y="41"/>
                  <a:pt x="192" y="41"/>
                </a:cubicBezTo>
                <a:lnTo>
                  <a:pt x="13" y="43"/>
                </a:lnTo>
                <a:cubicBezTo>
                  <a:pt x="6" y="43"/>
                  <a:pt x="0" y="37"/>
                  <a:pt x="0" y="30"/>
                </a:cubicBezTo>
                <a:cubicBezTo>
                  <a:pt x="0" y="23"/>
                  <a:pt x="6" y="17"/>
                  <a:pt x="13" y="17"/>
                </a:cubicBezTo>
                <a:close/>
                <a:moveTo>
                  <a:pt x="320" y="15"/>
                </a:moveTo>
                <a:lnTo>
                  <a:pt x="499" y="14"/>
                </a:lnTo>
                <a:cubicBezTo>
                  <a:pt x="506" y="14"/>
                  <a:pt x="512" y="19"/>
                  <a:pt x="512" y="26"/>
                </a:cubicBezTo>
                <a:cubicBezTo>
                  <a:pt x="512" y="34"/>
                  <a:pt x="507" y="39"/>
                  <a:pt x="500" y="39"/>
                </a:cubicBezTo>
                <a:lnTo>
                  <a:pt x="320" y="41"/>
                </a:lnTo>
                <a:cubicBezTo>
                  <a:pt x="313" y="41"/>
                  <a:pt x="307" y="35"/>
                  <a:pt x="307" y="28"/>
                </a:cubicBezTo>
                <a:cubicBezTo>
                  <a:pt x="307" y="21"/>
                  <a:pt x="313" y="15"/>
                  <a:pt x="320" y="15"/>
                </a:cubicBezTo>
                <a:close/>
                <a:moveTo>
                  <a:pt x="627" y="13"/>
                </a:moveTo>
                <a:lnTo>
                  <a:pt x="807" y="12"/>
                </a:lnTo>
                <a:cubicBezTo>
                  <a:pt x="814" y="12"/>
                  <a:pt x="819" y="17"/>
                  <a:pt x="819" y="24"/>
                </a:cubicBezTo>
                <a:cubicBezTo>
                  <a:pt x="819" y="32"/>
                  <a:pt x="814" y="37"/>
                  <a:pt x="807" y="37"/>
                </a:cubicBezTo>
                <a:lnTo>
                  <a:pt x="628" y="39"/>
                </a:lnTo>
                <a:cubicBezTo>
                  <a:pt x="620" y="39"/>
                  <a:pt x="615" y="33"/>
                  <a:pt x="615" y="26"/>
                </a:cubicBezTo>
                <a:cubicBezTo>
                  <a:pt x="615" y="19"/>
                  <a:pt x="620" y="13"/>
                  <a:pt x="627" y="13"/>
                </a:cubicBezTo>
                <a:close/>
                <a:moveTo>
                  <a:pt x="935" y="11"/>
                </a:moveTo>
                <a:lnTo>
                  <a:pt x="1114" y="10"/>
                </a:lnTo>
                <a:cubicBezTo>
                  <a:pt x="1121" y="10"/>
                  <a:pt x="1127" y="15"/>
                  <a:pt x="1127" y="22"/>
                </a:cubicBezTo>
                <a:cubicBezTo>
                  <a:pt x="1127" y="30"/>
                  <a:pt x="1121" y="35"/>
                  <a:pt x="1114" y="35"/>
                </a:cubicBezTo>
                <a:lnTo>
                  <a:pt x="935" y="37"/>
                </a:lnTo>
                <a:cubicBezTo>
                  <a:pt x="928" y="37"/>
                  <a:pt x="922" y="31"/>
                  <a:pt x="922" y="24"/>
                </a:cubicBezTo>
                <a:cubicBezTo>
                  <a:pt x="922" y="17"/>
                  <a:pt x="927" y="11"/>
                  <a:pt x="935" y="11"/>
                </a:cubicBezTo>
                <a:close/>
                <a:moveTo>
                  <a:pt x="1242" y="9"/>
                </a:moveTo>
                <a:lnTo>
                  <a:pt x="1421" y="8"/>
                </a:lnTo>
                <a:cubicBezTo>
                  <a:pt x="1428" y="8"/>
                  <a:pt x="1434" y="13"/>
                  <a:pt x="1434" y="20"/>
                </a:cubicBezTo>
                <a:cubicBezTo>
                  <a:pt x="1434" y="28"/>
                  <a:pt x="1428" y="33"/>
                  <a:pt x="1421" y="33"/>
                </a:cubicBezTo>
                <a:lnTo>
                  <a:pt x="1242" y="35"/>
                </a:lnTo>
                <a:cubicBezTo>
                  <a:pt x="1235" y="35"/>
                  <a:pt x="1229" y="29"/>
                  <a:pt x="1229" y="22"/>
                </a:cubicBezTo>
                <a:cubicBezTo>
                  <a:pt x="1229" y="15"/>
                  <a:pt x="1235" y="9"/>
                  <a:pt x="1242" y="9"/>
                </a:cubicBezTo>
                <a:close/>
                <a:moveTo>
                  <a:pt x="1549" y="7"/>
                </a:moveTo>
                <a:lnTo>
                  <a:pt x="1728" y="6"/>
                </a:lnTo>
                <a:cubicBezTo>
                  <a:pt x="1735" y="6"/>
                  <a:pt x="1741" y="11"/>
                  <a:pt x="1741" y="18"/>
                </a:cubicBezTo>
                <a:cubicBezTo>
                  <a:pt x="1741" y="26"/>
                  <a:pt x="1735" y="31"/>
                  <a:pt x="1728" y="31"/>
                </a:cubicBezTo>
                <a:lnTo>
                  <a:pt x="1549" y="33"/>
                </a:lnTo>
                <a:cubicBezTo>
                  <a:pt x="1542" y="33"/>
                  <a:pt x="1536" y="27"/>
                  <a:pt x="1536" y="20"/>
                </a:cubicBezTo>
                <a:cubicBezTo>
                  <a:pt x="1536" y="13"/>
                  <a:pt x="1542" y="7"/>
                  <a:pt x="1549" y="7"/>
                </a:cubicBezTo>
                <a:close/>
                <a:moveTo>
                  <a:pt x="1856" y="5"/>
                </a:moveTo>
                <a:lnTo>
                  <a:pt x="2035" y="4"/>
                </a:lnTo>
                <a:cubicBezTo>
                  <a:pt x="2042" y="4"/>
                  <a:pt x="2048" y="9"/>
                  <a:pt x="2048" y="16"/>
                </a:cubicBezTo>
                <a:cubicBezTo>
                  <a:pt x="2048" y="24"/>
                  <a:pt x="2043" y="29"/>
                  <a:pt x="2035" y="29"/>
                </a:cubicBezTo>
                <a:lnTo>
                  <a:pt x="1856" y="31"/>
                </a:lnTo>
                <a:cubicBezTo>
                  <a:pt x="1849" y="31"/>
                  <a:pt x="1843" y="25"/>
                  <a:pt x="1843" y="18"/>
                </a:cubicBezTo>
                <a:cubicBezTo>
                  <a:pt x="1843" y="11"/>
                  <a:pt x="1849" y="5"/>
                  <a:pt x="1856" y="5"/>
                </a:cubicBezTo>
                <a:close/>
                <a:moveTo>
                  <a:pt x="2163" y="3"/>
                </a:moveTo>
                <a:lnTo>
                  <a:pt x="2343" y="2"/>
                </a:lnTo>
                <a:cubicBezTo>
                  <a:pt x="2350" y="2"/>
                  <a:pt x="2355" y="7"/>
                  <a:pt x="2355" y="14"/>
                </a:cubicBezTo>
                <a:cubicBezTo>
                  <a:pt x="2355" y="22"/>
                  <a:pt x="2350" y="27"/>
                  <a:pt x="2343" y="27"/>
                </a:cubicBezTo>
                <a:lnTo>
                  <a:pt x="2163" y="29"/>
                </a:lnTo>
                <a:cubicBezTo>
                  <a:pt x="2156" y="29"/>
                  <a:pt x="2151" y="23"/>
                  <a:pt x="2151" y="16"/>
                </a:cubicBezTo>
                <a:cubicBezTo>
                  <a:pt x="2151" y="9"/>
                  <a:pt x="2156" y="3"/>
                  <a:pt x="2163" y="3"/>
                </a:cubicBezTo>
                <a:close/>
                <a:moveTo>
                  <a:pt x="2471" y="1"/>
                </a:moveTo>
                <a:lnTo>
                  <a:pt x="2650" y="0"/>
                </a:lnTo>
                <a:cubicBezTo>
                  <a:pt x="2657" y="0"/>
                  <a:pt x="2663" y="5"/>
                  <a:pt x="2663" y="12"/>
                </a:cubicBezTo>
                <a:cubicBezTo>
                  <a:pt x="2663" y="20"/>
                  <a:pt x="2657" y="25"/>
                  <a:pt x="2650" y="25"/>
                </a:cubicBezTo>
                <a:lnTo>
                  <a:pt x="2471" y="27"/>
                </a:lnTo>
                <a:cubicBezTo>
                  <a:pt x="2464" y="27"/>
                  <a:pt x="2458" y="21"/>
                  <a:pt x="2458" y="14"/>
                </a:cubicBezTo>
                <a:cubicBezTo>
                  <a:pt x="2458" y="7"/>
                  <a:pt x="2463" y="1"/>
                  <a:pt x="2471" y="1"/>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81" name="Freeform 105"/>
          <p:cNvSpPr>
            <a:spLocks noEditPoints="1"/>
          </p:cNvSpPr>
          <p:nvPr/>
        </p:nvSpPr>
        <p:spPr bwMode="auto">
          <a:xfrm>
            <a:off x="5537200" y="6361113"/>
            <a:ext cx="1462088" cy="33337"/>
          </a:xfrm>
          <a:custGeom>
            <a:avLst/>
            <a:gdLst/>
            <a:ahLst/>
            <a:cxnLst>
              <a:cxn ang="0">
                <a:pos x="13" y="0"/>
              </a:cxn>
              <a:cxn ang="0">
                <a:pos x="192" y="1"/>
              </a:cxn>
              <a:cxn ang="0">
                <a:pos x="205" y="14"/>
              </a:cxn>
              <a:cxn ang="0">
                <a:pos x="192" y="27"/>
              </a:cxn>
              <a:cxn ang="0">
                <a:pos x="12" y="26"/>
              </a:cxn>
              <a:cxn ang="0">
                <a:pos x="0" y="13"/>
              </a:cxn>
              <a:cxn ang="0">
                <a:pos x="13" y="0"/>
              </a:cxn>
              <a:cxn ang="0">
                <a:pos x="320" y="2"/>
              </a:cxn>
              <a:cxn ang="0">
                <a:pos x="499" y="3"/>
              </a:cxn>
              <a:cxn ang="0">
                <a:pos x="512" y="16"/>
              </a:cxn>
              <a:cxn ang="0">
                <a:pos x="499" y="29"/>
              </a:cxn>
              <a:cxn ang="0">
                <a:pos x="320" y="28"/>
              </a:cxn>
              <a:cxn ang="0">
                <a:pos x="307" y="15"/>
              </a:cxn>
              <a:cxn ang="0">
                <a:pos x="320" y="2"/>
              </a:cxn>
              <a:cxn ang="0">
                <a:pos x="627" y="4"/>
              </a:cxn>
              <a:cxn ang="0">
                <a:pos x="806" y="5"/>
              </a:cxn>
              <a:cxn ang="0">
                <a:pos x="819" y="18"/>
              </a:cxn>
              <a:cxn ang="0">
                <a:pos x="806" y="31"/>
              </a:cxn>
              <a:cxn ang="0">
                <a:pos x="627" y="30"/>
              </a:cxn>
              <a:cxn ang="0">
                <a:pos x="614" y="17"/>
              </a:cxn>
              <a:cxn ang="0">
                <a:pos x="627" y="4"/>
              </a:cxn>
              <a:cxn ang="0">
                <a:pos x="934" y="6"/>
              </a:cxn>
              <a:cxn ang="0">
                <a:pos x="1113" y="7"/>
              </a:cxn>
              <a:cxn ang="0">
                <a:pos x="1126" y="20"/>
              </a:cxn>
              <a:cxn ang="0">
                <a:pos x="1113" y="33"/>
              </a:cxn>
              <a:cxn ang="0">
                <a:pos x="934" y="32"/>
              </a:cxn>
              <a:cxn ang="0">
                <a:pos x="921" y="19"/>
              </a:cxn>
              <a:cxn ang="0">
                <a:pos x="934" y="6"/>
              </a:cxn>
              <a:cxn ang="0">
                <a:pos x="1241" y="8"/>
              </a:cxn>
              <a:cxn ang="0">
                <a:pos x="1421" y="9"/>
              </a:cxn>
              <a:cxn ang="0">
                <a:pos x="1433" y="22"/>
              </a:cxn>
              <a:cxn ang="0">
                <a:pos x="1420" y="35"/>
              </a:cxn>
              <a:cxn ang="0">
                <a:pos x="1241" y="34"/>
              </a:cxn>
              <a:cxn ang="0">
                <a:pos x="1229" y="21"/>
              </a:cxn>
              <a:cxn ang="0">
                <a:pos x="1241" y="8"/>
              </a:cxn>
              <a:cxn ang="0">
                <a:pos x="1549" y="10"/>
              </a:cxn>
              <a:cxn ang="0">
                <a:pos x="1728" y="11"/>
              </a:cxn>
              <a:cxn ang="0">
                <a:pos x="1740" y="24"/>
              </a:cxn>
              <a:cxn ang="0">
                <a:pos x="1728" y="37"/>
              </a:cxn>
              <a:cxn ang="0">
                <a:pos x="1548" y="36"/>
              </a:cxn>
              <a:cxn ang="0">
                <a:pos x="1536" y="23"/>
              </a:cxn>
              <a:cxn ang="0">
                <a:pos x="1549" y="10"/>
              </a:cxn>
              <a:cxn ang="0">
                <a:pos x="1856" y="12"/>
              </a:cxn>
              <a:cxn ang="0">
                <a:pos x="2035" y="13"/>
              </a:cxn>
              <a:cxn ang="0">
                <a:pos x="2048" y="26"/>
              </a:cxn>
              <a:cxn ang="0">
                <a:pos x="2035" y="39"/>
              </a:cxn>
              <a:cxn ang="0">
                <a:pos x="1856" y="38"/>
              </a:cxn>
              <a:cxn ang="0">
                <a:pos x="1843" y="25"/>
              </a:cxn>
              <a:cxn ang="0">
                <a:pos x="1856" y="12"/>
              </a:cxn>
              <a:cxn ang="0">
                <a:pos x="2163" y="14"/>
              </a:cxn>
              <a:cxn ang="0">
                <a:pos x="2342" y="15"/>
              </a:cxn>
              <a:cxn ang="0">
                <a:pos x="2355" y="28"/>
              </a:cxn>
              <a:cxn ang="0">
                <a:pos x="2342" y="41"/>
              </a:cxn>
              <a:cxn ang="0">
                <a:pos x="2163" y="40"/>
              </a:cxn>
              <a:cxn ang="0">
                <a:pos x="2150" y="27"/>
              </a:cxn>
              <a:cxn ang="0">
                <a:pos x="2163" y="14"/>
              </a:cxn>
              <a:cxn ang="0">
                <a:pos x="2470" y="16"/>
              </a:cxn>
              <a:cxn ang="0">
                <a:pos x="2649" y="17"/>
              </a:cxn>
              <a:cxn ang="0">
                <a:pos x="2662" y="30"/>
              </a:cxn>
              <a:cxn ang="0">
                <a:pos x="2649" y="43"/>
              </a:cxn>
              <a:cxn ang="0">
                <a:pos x="2470" y="42"/>
              </a:cxn>
              <a:cxn ang="0">
                <a:pos x="2457" y="29"/>
              </a:cxn>
              <a:cxn ang="0">
                <a:pos x="2470" y="16"/>
              </a:cxn>
            </a:cxnLst>
            <a:rect l="0" t="0" r="r" b="b"/>
            <a:pathLst>
              <a:path w="2662" h="43">
                <a:moveTo>
                  <a:pt x="13" y="0"/>
                </a:moveTo>
                <a:lnTo>
                  <a:pt x="192" y="1"/>
                </a:lnTo>
                <a:cubicBezTo>
                  <a:pt x="199" y="1"/>
                  <a:pt x="205" y="7"/>
                  <a:pt x="205" y="14"/>
                </a:cubicBezTo>
                <a:cubicBezTo>
                  <a:pt x="204" y="21"/>
                  <a:pt x="199" y="27"/>
                  <a:pt x="192" y="27"/>
                </a:cubicBezTo>
                <a:lnTo>
                  <a:pt x="12" y="26"/>
                </a:lnTo>
                <a:cubicBezTo>
                  <a:pt x="5" y="26"/>
                  <a:pt x="0" y="20"/>
                  <a:pt x="0" y="13"/>
                </a:cubicBezTo>
                <a:cubicBezTo>
                  <a:pt x="0" y="6"/>
                  <a:pt x="6" y="0"/>
                  <a:pt x="13" y="0"/>
                </a:cubicBezTo>
                <a:close/>
                <a:moveTo>
                  <a:pt x="320" y="2"/>
                </a:moveTo>
                <a:lnTo>
                  <a:pt x="499" y="3"/>
                </a:lnTo>
                <a:cubicBezTo>
                  <a:pt x="506" y="3"/>
                  <a:pt x="512" y="9"/>
                  <a:pt x="512" y="16"/>
                </a:cubicBezTo>
                <a:cubicBezTo>
                  <a:pt x="512" y="23"/>
                  <a:pt x="506" y="29"/>
                  <a:pt x="499" y="29"/>
                </a:cubicBezTo>
                <a:lnTo>
                  <a:pt x="320" y="28"/>
                </a:lnTo>
                <a:cubicBezTo>
                  <a:pt x="313" y="28"/>
                  <a:pt x="307" y="22"/>
                  <a:pt x="307" y="15"/>
                </a:cubicBezTo>
                <a:cubicBezTo>
                  <a:pt x="307" y="8"/>
                  <a:pt x="313" y="2"/>
                  <a:pt x="320" y="2"/>
                </a:cubicBezTo>
                <a:close/>
                <a:moveTo>
                  <a:pt x="627" y="4"/>
                </a:moveTo>
                <a:lnTo>
                  <a:pt x="806" y="5"/>
                </a:lnTo>
                <a:cubicBezTo>
                  <a:pt x="813" y="5"/>
                  <a:pt x="819" y="11"/>
                  <a:pt x="819" y="18"/>
                </a:cubicBezTo>
                <a:cubicBezTo>
                  <a:pt x="819" y="25"/>
                  <a:pt x="813" y="31"/>
                  <a:pt x="806" y="31"/>
                </a:cubicBezTo>
                <a:lnTo>
                  <a:pt x="627" y="30"/>
                </a:lnTo>
                <a:cubicBezTo>
                  <a:pt x="620" y="30"/>
                  <a:pt x="614" y="24"/>
                  <a:pt x="614" y="17"/>
                </a:cubicBezTo>
                <a:cubicBezTo>
                  <a:pt x="614" y="10"/>
                  <a:pt x="620" y="4"/>
                  <a:pt x="627" y="4"/>
                </a:cubicBezTo>
                <a:close/>
                <a:moveTo>
                  <a:pt x="934" y="6"/>
                </a:moveTo>
                <a:lnTo>
                  <a:pt x="1113" y="7"/>
                </a:lnTo>
                <a:cubicBezTo>
                  <a:pt x="1120" y="7"/>
                  <a:pt x="1126" y="13"/>
                  <a:pt x="1126" y="20"/>
                </a:cubicBezTo>
                <a:cubicBezTo>
                  <a:pt x="1126" y="27"/>
                  <a:pt x="1120" y="33"/>
                  <a:pt x="1113" y="33"/>
                </a:cubicBezTo>
                <a:lnTo>
                  <a:pt x="934" y="32"/>
                </a:lnTo>
                <a:cubicBezTo>
                  <a:pt x="927" y="32"/>
                  <a:pt x="921" y="26"/>
                  <a:pt x="921" y="19"/>
                </a:cubicBezTo>
                <a:cubicBezTo>
                  <a:pt x="921" y="12"/>
                  <a:pt x="927" y="6"/>
                  <a:pt x="934" y="6"/>
                </a:cubicBezTo>
                <a:close/>
                <a:moveTo>
                  <a:pt x="1241" y="8"/>
                </a:moveTo>
                <a:lnTo>
                  <a:pt x="1421" y="9"/>
                </a:lnTo>
                <a:cubicBezTo>
                  <a:pt x="1428" y="9"/>
                  <a:pt x="1433" y="15"/>
                  <a:pt x="1433" y="22"/>
                </a:cubicBezTo>
                <a:cubicBezTo>
                  <a:pt x="1433" y="29"/>
                  <a:pt x="1427" y="35"/>
                  <a:pt x="1420" y="35"/>
                </a:cubicBezTo>
                <a:lnTo>
                  <a:pt x="1241" y="34"/>
                </a:lnTo>
                <a:cubicBezTo>
                  <a:pt x="1234" y="34"/>
                  <a:pt x="1228" y="28"/>
                  <a:pt x="1229" y="21"/>
                </a:cubicBezTo>
                <a:cubicBezTo>
                  <a:pt x="1229" y="14"/>
                  <a:pt x="1234" y="8"/>
                  <a:pt x="1241" y="8"/>
                </a:cubicBezTo>
                <a:close/>
                <a:moveTo>
                  <a:pt x="1549" y="10"/>
                </a:moveTo>
                <a:lnTo>
                  <a:pt x="1728" y="11"/>
                </a:lnTo>
                <a:cubicBezTo>
                  <a:pt x="1735" y="11"/>
                  <a:pt x="1741" y="17"/>
                  <a:pt x="1740" y="24"/>
                </a:cubicBezTo>
                <a:cubicBezTo>
                  <a:pt x="1740" y="31"/>
                  <a:pt x="1735" y="37"/>
                  <a:pt x="1728" y="37"/>
                </a:cubicBezTo>
                <a:lnTo>
                  <a:pt x="1548" y="36"/>
                </a:lnTo>
                <a:cubicBezTo>
                  <a:pt x="1541" y="36"/>
                  <a:pt x="1536" y="30"/>
                  <a:pt x="1536" y="23"/>
                </a:cubicBezTo>
                <a:cubicBezTo>
                  <a:pt x="1536" y="16"/>
                  <a:pt x="1542" y="10"/>
                  <a:pt x="1549" y="10"/>
                </a:cubicBezTo>
                <a:close/>
                <a:moveTo>
                  <a:pt x="1856" y="12"/>
                </a:moveTo>
                <a:lnTo>
                  <a:pt x="2035" y="13"/>
                </a:lnTo>
                <a:cubicBezTo>
                  <a:pt x="2042" y="14"/>
                  <a:pt x="2048" y="19"/>
                  <a:pt x="2048" y="26"/>
                </a:cubicBezTo>
                <a:cubicBezTo>
                  <a:pt x="2048" y="33"/>
                  <a:pt x="2042" y="39"/>
                  <a:pt x="2035" y="39"/>
                </a:cubicBezTo>
                <a:lnTo>
                  <a:pt x="1856" y="38"/>
                </a:lnTo>
                <a:cubicBezTo>
                  <a:pt x="1849" y="38"/>
                  <a:pt x="1843" y="32"/>
                  <a:pt x="1843" y="25"/>
                </a:cubicBezTo>
                <a:cubicBezTo>
                  <a:pt x="1843" y="18"/>
                  <a:pt x="1849" y="12"/>
                  <a:pt x="1856" y="12"/>
                </a:cubicBezTo>
                <a:close/>
                <a:moveTo>
                  <a:pt x="2163" y="14"/>
                </a:moveTo>
                <a:lnTo>
                  <a:pt x="2342" y="15"/>
                </a:lnTo>
                <a:cubicBezTo>
                  <a:pt x="2349" y="16"/>
                  <a:pt x="2355" y="21"/>
                  <a:pt x="2355" y="28"/>
                </a:cubicBezTo>
                <a:cubicBezTo>
                  <a:pt x="2355" y="35"/>
                  <a:pt x="2349" y="41"/>
                  <a:pt x="2342" y="41"/>
                </a:cubicBezTo>
                <a:lnTo>
                  <a:pt x="2163" y="40"/>
                </a:lnTo>
                <a:cubicBezTo>
                  <a:pt x="2156" y="40"/>
                  <a:pt x="2150" y="34"/>
                  <a:pt x="2150" y="27"/>
                </a:cubicBezTo>
                <a:cubicBezTo>
                  <a:pt x="2150" y="20"/>
                  <a:pt x="2156" y="14"/>
                  <a:pt x="2163" y="14"/>
                </a:cubicBezTo>
                <a:close/>
                <a:moveTo>
                  <a:pt x="2470" y="16"/>
                </a:moveTo>
                <a:lnTo>
                  <a:pt x="2649" y="17"/>
                </a:lnTo>
                <a:cubicBezTo>
                  <a:pt x="2656" y="18"/>
                  <a:pt x="2662" y="23"/>
                  <a:pt x="2662" y="30"/>
                </a:cubicBezTo>
                <a:cubicBezTo>
                  <a:pt x="2662" y="37"/>
                  <a:pt x="2656" y="43"/>
                  <a:pt x="2649" y="43"/>
                </a:cubicBezTo>
                <a:lnTo>
                  <a:pt x="2470" y="42"/>
                </a:lnTo>
                <a:cubicBezTo>
                  <a:pt x="2463" y="42"/>
                  <a:pt x="2457" y="36"/>
                  <a:pt x="2457" y="29"/>
                </a:cubicBezTo>
                <a:cubicBezTo>
                  <a:pt x="2457" y="22"/>
                  <a:pt x="2463" y="16"/>
                  <a:pt x="2470" y="16"/>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82" name="Freeform 106"/>
          <p:cNvSpPr>
            <a:spLocks noEditPoints="1"/>
          </p:cNvSpPr>
          <p:nvPr/>
        </p:nvSpPr>
        <p:spPr bwMode="auto">
          <a:xfrm>
            <a:off x="7026275" y="5664200"/>
            <a:ext cx="1009650" cy="731838"/>
          </a:xfrm>
          <a:custGeom>
            <a:avLst/>
            <a:gdLst/>
            <a:ahLst/>
            <a:cxnLst>
              <a:cxn ang="0">
                <a:pos x="9" y="907"/>
              </a:cxn>
              <a:cxn ang="0">
                <a:pos x="170" y="827"/>
              </a:cxn>
              <a:cxn ang="0">
                <a:pos x="187" y="833"/>
              </a:cxn>
              <a:cxn ang="0">
                <a:pos x="181" y="850"/>
              </a:cxn>
              <a:cxn ang="0">
                <a:pos x="21" y="930"/>
              </a:cxn>
              <a:cxn ang="0">
                <a:pos x="4" y="924"/>
              </a:cxn>
              <a:cxn ang="0">
                <a:pos x="9" y="907"/>
              </a:cxn>
              <a:cxn ang="0">
                <a:pos x="284" y="770"/>
              </a:cxn>
              <a:cxn ang="0">
                <a:pos x="444" y="690"/>
              </a:cxn>
              <a:cxn ang="0">
                <a:pos x="462" y="696"/>
              </a:cxn>
              <a:cxn ang="0">
                <a:pos x="456" y="713"/>
              </a:cxn>
              <a:cxn ang="0">
                <a:pos x="296" y="793"/>
              </a:cxn>
              <a:cxn ang="0">
                <a:pos x="278" y="787"/>
              </a:cxn>
              <a:cxn ang="0">
                <a:pos x="284" y="770"/>
              </a:cxn>
              <a:cxn ang="0">
                <a:pos x="559" y="633"/>
              </a:cxn>
              <a:cxn ang="0">
                <a:pos x="719" y="552"/>
              </a:cxn>
              <a:cxn ang="0">
                <a:pos x="736" y="558"/>
              </a:cxn>
              <a:cxn ang="0">
                <a:pos x="731" y="575"/>
              </a:cxn>
              <a:cxn ang="0">
                <a:pos x="570" y="655"/>
              </a:cxn>
              <a:cxn ang="0">
                <a:pos x="553" y="650"/>
              </a:cxn>
              <a:cxn ang="0">
                <a:pos x="559" y="633"/>
              </a:cxn>
              <a:cxn ang="0">
                <a:pos x="834" y="495"/>
              </a:cxn>
              <a:cxn ang="0">
                <a:pos x="994" y="415"/>
              </a:cxn>
              <a:cxn ang="0">
                <a:pos x="1011" y="421"/>
              </a:cxn>
              <a:cxn ang="0">
                <a:pos x="1005" y="438"/>
              </a:cxn>
              <a:cxn ang="0">
                <a:pos x="845" y="518"/>
              </a:cxn>
              <a:cxn ang="0">
                <a:pos x="828" y="512"/>
              </a:cxn>
              <a:cxn ang="0">
                <a:pos x="834" y="495"/>
              </a:cxn>
              <a:cxn ang="0">
                <a:pos x="1108" y="358"/>
              </a:cxn>
              <a:cxn ang="0">
                <a:pos x="1269" y="278"/>
              </a:cxn>
              <a:cxn ang="0">
                <a:pos x="1286" y="283"/>
              </a:cxn>
              <a:cxn ang="0">
                <a:pos x="1280" y="301"/>
              </a:cxn>
              <a:cxn ang="0">
                <a:pos x="1120" y="381"/>
              </a:cxn>
              <a:cxn ang="0">
                <a:pos x="1103" y="375"/>
              </a:cxn>
              <a:cxn ang="0">
                <a:pos x="1108" y="358"/>
              </a:cxn>
              <a:cxn ang="0">
                <a:pos x="1383" y="220"/>
              </a:cxn>
              <a:cxn ang="0">
                <a:pos x="1543" y="140"/>
              </a:cxn>
              <a:cxn ang="0">
                <a:pos x="1561" y="146"/>
              </a:cxn>
              <a:cxn ang="0">
                <a:pos x="1555" y="163"/>
              </a:cxn>
              <a:cxn ang="0">
                <a:pos x="1395" y="243"/>
              </a:cxn>
              <a:cxn ang="0">
                <a:pos x="1377" y="238"/>
              </a:cxn>
              <a:cxn ang="0">
                <a:pos x="1383" y="220"/>
              </a:cxn>
              <a:cxn ang="0">
                <a:pos x="1658" y="83"/>
              </a:cxn>
              <a:cxn ang="0">
                <a:pos x="1817" y="3"/>
              </a:cxn>
              <a:cxn ang="0">
                <a:pos x="1834" y="9"/>
              </a:cxn>
              <a:cxn ang="0">
                <a:pos x="1828" y="26"/>
              </a:cxn>
              <a:cxn ang="0">
                <a:pos x="1669" y="106"/>
              </a:cxn>
              <a:cxn ang="0">
                <a:pos x="1652" y="100"/>
              </a:cxn>
              <a:cxn ang="0">
                <a:pos x="1658" y="83"/>
              </a:cxn>
            </a:cxnLst>
            <a:rect l="0" t="0" r="r" b="b"/>
            <a:pathLst>
              <a:path w="1837" h="933">
                <a:moveTo>
                  <a:pt x="9" y="907"/>
                </a:moveTo>
                <a:lnTo>
                  <a:pt x="170" y="827"/>
                </a:lnTo>
                <a:cubicBezTo>
                  <a:pt x="176" y="824"/>
                  <a:pt x="184" y="827"/>
                  <a:pt x="187" y="833"/>
                </a:cubicBezTo>
                <a:cubicBezTo>
                  <a:pt x="190" y="839"/>
                  <a:pt x="187" y="847"/>
                  <a:pt x="181" y="850"/>
                </a:cubicBezTo>
                <a:lnTo>
                  <a:pt x="21" y="930"/>
                </a:lnTo>
                <a:cubicBezTo>
                  <a:pt x="14" y="933"/>
                  <a:pt x="7" y="931"/>
                  <a:pt x="4" y="924"/>
                </a:cubicBezTo>
                <a:cubicBezTo>
                  <a:pt x="0" y="918"/>
                  <a:pt x="3" y="910"/>
                  <a:pt x="9" y="907"/>
                </a:cubicBezTo>
                <a:close/>
                <a:moveTo>
                  <a:pt x="284" y="770"/>
                </a:moveTo>
                <a:lnTo>
                  <a:pt x="444" y="690"/>
                </a:lnTo>
                <a:cubicBezTo>
                  <a:pt x="451" y="687"/>
                  <a:pt x="458" y="689"/>
                  <a:pt x="462" y="696"/>
                </a:cubicBezTo>
                <a:cubicBezTo>
                  <a:pt x="465" y="702"/>
                  <a:pt x="462" y="710"/>
                  <a:pt x="456" y="713"/>
                </a:cubicBezTo>
                <a:lnTo>
                  <a:pt x="296" y="793"/>
                </a:lnTo>
                <a:cubicBezTo>
                  <a:pt x="289" y="796"/>
                  <a:pt x="281" y="793"/>
                  <a:pt x="278" y="787"/>
                </a:cubicBezTo>
                <a:cubicBezTo>
                  <a:pt x="275" y="781"/>
                  <a:pt x="278" y="773"/>
                  <a:pt x="284" y="770"/>
                </a:cubicBezTo>
                <a:close/>
                <a:moveTo>
                  <a:pt x="559" y="633"/>
                </a:moveTo>
                <a:lnTo>
                  <a:pt x="719" y="552"/>
                </a:lnTo>
                <a:cubicBezTo>
                  <a:pt x="725" y="549"/>
                  <a:pt x="733" y="552"/>
                  <a:pt x="736" y="558"/>
                </a:cubicBezTo>
                <a:cubicBezTo>
                  <a:pt x="739" y="564"/>
                  <a:pt x="737" y="572"/>
                  <a:pt x="731" y="575"/>
                </a:cubicBezTo>
                <a:lnTo>
                  <a:pt x="570" y="655"/>
                </a:lnTo>
                <a:cubicBezTo>
                  <a:pt x="564" y="659"/>
                  <a:pt x="556" y="656"/>
                  <a:pt x="553" y="650"/>
                </a:cubicBezTo>
                <a:cubicBezTo>
                  <a:pt x="550" y="643"/>
                  <a:pt x="552" y="636"/>
                  <a:pt x="559" y="633"/>
                </a:cubicBezTo>
                <a:close/>
                <a:moveTo>
                  <a:pt x="834" y="495"/>
                </a:moveTo>
                <a:lnTo>
                  <a:pt x="994" y="415"/>
                </a:lnTo>
                <a:cubicBezTo>
                  <a:pt x="1000" y="412"/>
                  <a:pt x="1008" y="414"/>
                  <a:pt x="1011" y="421"/>
                </a:cubicBezTo>
                <a:cubicBezTo>
                  <a:pt x="1014" y="427"/>
                  <a:pt x="1012" y="435"/>
                  <a:pt x="1005" y="438"/>
                </a:cubicBezTo>
                <a:lnTo>
                  <a:pt x="845" y="518"/>
                </a:lnTo>
                <a:cubicBezTo>
                  <a:pt x="839" y="521"/>
                  <a:pt x="831" y="519"/>
                  <a:pt x="828" y="512"/>
                </a:cubicBezTo>
                <a:cubicBezTo>
                  <a:pt x="825" y="506"/>
                  <a:pt x="827" y="498"/>
                  <a:pt x="834" y="495"/>
                </a:cubicBezTo>
                <a:close/>
                <a:moveTo>
                  <a:pt x="1108" y="358"/>
                </a:moveTo>
                <a:lnTo>
                  <a:pt x="1269" y="278"/>
                </a:lnTo>
                <a:cubicBezTo>
                  <a:pt x="1275" y="274"/>
                  <a:pt x="1283" y="277"/>
                  <a:pt x="1286" y="283"/>
                </a:cubicBezTo>
                <a:cubicBezTo>
                  <a:pt x="1289" y="290"/>
                  <a:pt x="1286" y="297"/>
                  <a:pt x="1280" y="301"/>
                </a:cubicBezTo>
                <a:lnTo>
                  <a:pt x="1120" y="381"/>
                </a:lnTo>
                <a:cubicBezTo>
                  <a:pt x="1113" y="384"/>
                  <a:pt x="1106" y="381"/>
                  <a:pt x="1103" y="375"/>
                </a:cubicBezTo>
                <a:cubicBezTo>
                  <a:pt x="1099" y="369"/>
                  <a:pt x="1102" y="361"/>
                  <a:pt x="1108" y="358"/>
                </a:cubicBezTo>
                <a:close/>
                <a:moveTo>
                  <a:pt x="1383" y="220"/>
                </a:moveTo>
                <a:lnTo>
                  <a:pt x="1543" y="140"/>
                </a:lnTo>
                <a:cubicBezTo>
                  <a:pt x="1550" y="137"/>
                  <a:pt x="1557" y="140"/>
                  <a:pt x="1561" y="146"/>
                </a:cubicBezTo>
                <a:cubicBezTo>
                  <a:pt x="1564" y="152"/>
                  <a:pt x="1561" y="160"/>
                  <a:pt x="1555" y="163"/>
                </a:cubicBezTo>
                <a:lnTo>
                  <a:pt x="1395" y="243"/>
                </a:lnTo>
                <a:cubicBezTo>
                  <a:pt x="1388" y="246"/>
                  <a:pt x="1381" y="244"/>
                  <a:pt x="1377" y="238"/>
                </a:cubicBezTo>
                <a:cubicBezTo>
                  <a:pt x="1374" y="231"/>
                  <a:pt x="1377" y="224"/>
                  <a:pt x="1383" y="220"/>
                </a:cubicBezTo>
                <a:close/>
                <a:moveTo>
                  <a:pt x="1658" y="83"/>
                </a:moveTo>
                <a:lnTo>
                  <a:pt x="1817" y="3"/>
                </a:lnTo>
                <a:cubicBezTo>
                  <a:pt x="1823" y="0"/>
                  <a:pt x="1831" y="3"/>
                  <a:pt x="1834" y="9"/>
                </a:cubicBezTo>
                <a:cubicBezTo>
                  <a:pt x="1837" y="16"/>
                  <a:pt x="1835" y="23"/>
                  <a:pt x="1828" y="26"/>
                </a:cubicBezTo>
                <a:lnTo>
                  <a:pt x="1669" y="106"/>
                </a:lnTo>
                <a:cubicBezTo>
                  <a:pt x="1663" y="109"/>
                  <a:pt x="1655" y="106"/>
                  <a:pt x="1652" y="100"/>
                </a:cubicBezTo>
                <a:cubicBezTo>
                  <a:pt x="1649" y="94"/>
                  <a:pt x="1652" y="86"/>
                  <a:pt x="1658" y="83"/>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83" name="Line 107"/>
          <p:cNvSpPr>
            <a:spLocks noChangeShapeType="1"/>
          </p:cNvSpPr>
          <p:nvPr/>
        </p:nvSpPr>
        <p:spPr bwMode="auto">
          <a:xfrm>
            <a:off x="5232400" y="4348163"/>
            <a:ext cx="744538" cy="1587"/>
          </a:xfrm>
          <a:prstGeom prst="line">
            <a:avLst/>
          </a:prstGeom>
          <a:noFill/>
          <a:ln w="7938" cap="rnd">
            <a:solidFill>
              <a:srgbClr val="000000"/>
            </a:solidFill>
            <a:round/>
            <a:headEnd/>
            <a:tailEnd/>
          </a:ln>
        </p:spPr>
        <p:txBody>
          <a:bodyPr/>
          <a:lstStyle/>
          <a:p>
            <a:endParaRPr lang="en-US"/>
          </a:p>
        </p:txBody>
      </p:sp>
      <p:sp>
        <p:nvSpPr>
          <p:cNvPr id="434284" name="Freeform 108"/>
          <p:cNvSpPr>
            <a:spLocks noEditPoints="1"/>
          </p:cNvSpPr>
          <p:nvPr/>
        </p:nvSpPr>
        <p:spPr bwMode="auto">
          <a:xfrm>
            <a:off x="5984875" y="4337050"/>
            <a:ext cx="746125" cy="20638"/>
          </a:xfrm>
          <a:custGeom>
            <a:avLst/>
            <a:gdLst/>
            <a:ahLst/>
            <a:cxnLst>
              <a:cxn ang="0">
                <a:pos x="13" y="0"/>
              </a:cxn>
              <a:cxn ang="0">
                <a:pos x="192" y="0"/>
              </a:cxn>
              <a:cxn ang="0">
                <a:pos x="205" y="13"/>
              </a:cxn>
              <a:cxn ang="0">
                <a:pos x="192" y="26"/>
              </a:cxn>
              <a:cxn ang="0">
                <a:pos x="13" y="26"/>
              </a:cxn>
              <a:cxn ang="0">
                <a:pos x="0" y="13"/>
              </a:cxn>
              <a:cxn ang="0">
                <a:pos x="13" y="0"/>
              </a:cxn>
              <a:cxn ang="0">
                <a:pos x="320" y="0"/>
              </a:cxn>
              <a:cxn ang="0">
                <a:pos x="499" y="0"/>
              </a:cxn>
              <a:cxn ang="0">
                <a:pos x="512" y="13"/>
              </a:cxn>
              <a:cxn ang="0">
                <a:pos x="499" y="26"/>
              </a:cxn>
              <a:cxn ang="0">
                <a:pos x="320" y="26"/>
              </a:cxn>
              <a:cxn ang="0">
                <a:pos x="307" y="13"/>
              </a:cxn>
              <a:cxn ang="0">
                <a:pos x="320" y="0"/>
              </a:cxn>
              <a:cxn ang="0">
                <a:pos x="627" y="0"/>
              </a:cxn>
              <a:cxn ang="0">
                <a:pos x="806" y="0"/>
              </a:cxn>
              <a:cxn ang="0">
                <a:pos x="819" y="13"/>
              </a:cxn>
              <a:cxn ang="0">
                <a:pos x="806" y="26"/>
              </a:cxn>
              <a:cxn ang="0">
                <a:pos x="627" y="26"/>
              </a:cxn>
              <a:cxn ang="0">
                <a:pos x="614" y="13"/>
              </a:cxn>
              <a:cxn ang="0">
                <a:pos x="627" y="0"/>
              </a:cxn>
              <a:cxn ang="0">
                <a:pos x="934" y="0"/>
              </a:cxn>
              <a:cxn ang="0">
                <a:pos x="1113" y="0"/>
              </a:cxn>
              <a:cxn ang="0">
                <a:pos x="1126" y="13"/>
              </a:cxn>
              <a:cxn ang="0">
                <a:pos x="1113" y="26"/>
              </a:cxn>
              <a:cxn ang="0">
                <a:pos x="934" y="26"/>
              </a:cxn>
              <a:cxn ang="0">
                <a:pos x="921" y="13"/>
              </a:cxn>
              <a:cxn ang="0">
                <a:pos x="934" y="0"/>
              </a:cxn>
              <a:cxn ang="0">
                <a:pos x="1241" y="0"/>
              </a:cxn>
              <a:cxn ang="0">
                <a:pos x="1340" y="0"/>
              </a:cxn>
              <a:cxn ang="0">
                <a:pos x="1353" y="13"/>
              </a:cxn>
              <a:cxn ang="0">
                <a:pos x="1340" y="26"/>
              </a:cxn>
              <a:cxn ang="0">
                <a:pos x="1241" y="26"/>
              </a:cxn>
              <a:cxn ang="0">
                <a:pos x="1229" y="13"/>
              </a:cxn>
              <a:cxn ang="0">
                <a:pos x="1241" y="0"/>
              </a:cxn>
            </a:cxnLst>
            <a:rect l="0" t="0" r="r" b="b"/>
            <a:pathLst>
              <a:path w="1353" h="26">
                <a:moveTo>
                  <a:pt x="13" y="0"/>
                </a:moveTo>
                <a:lnTo>
                  <a:pt x="192" y="0"/>
                </a:lnTo>
                <a:cubicBezTo>
                  <a:pt x="199" y="0"/>
                  <a:pt x="205" y="6"/>
                  <a:pt x="205" y="13"/>
                </a:cubicBezTo>
                <a:cubicBezTo>
                  <a:pt x="205" y="20"/>
                  <a:pt x="199" y="26"/>
                  <a:pt x="192" y="26"/>
                </a:cubicBezTo>
                <a:lnTo>
                  <a:pt x="13" y="26"/>
                </a:lnTo>
                <a:cubicBezTo>
                  <a:pt x="6" y="26"/>
                  <a:pt x="0" y="20"/>
                  <a:pt x="0" y="13"/>
                </a:cubicBezTo>
                <a:cubicBezTo>
                  <a:pt x="0" y="6"/>
                  <a:pt x="6" y="0"/>
                  <a:pt x="13" y="0"/>
                </a:cubicBezTo>
                <a:close/>
                <a:moveTo>
                  <a:pt x="320" y="0"/>
                </a:moveTo>
                <a:lnTo>
                  <a:pt x="499" y="0"/>
                </a:lnTo>
                <a:cubicBezTo>
                  <a:pt x="506" y="0"/>
                  <a:pt x="512" y="6"/>
                  <a:pt x="512" y="13"/>
                </a:cubicBezTo>
                <a:cubicBezTo>
                  <a:pt x="512" y="20"/>
                  <a:pt x="506" y="26"/>
                  <a:pt x="499" y="26"/>
                </a:cubicBezTo>
                <a:lnTo>
                  <a:pt x="320" y="26"/>
                </a:lnTo>
                <a:cubicBezTo>
                  <a:pt x="313" y="26"/>
                  <a:pt x="307" y="20"/>
                  <a:pt x="307" y="13"/>
                </a:cubicBezTo>
                <a:cubicBezTo>
                  <a:pt x="307" y="6"/>
                  <a:pt x="313" y="0"/>
                  <a:pt x="320" y="0"/>
                </a:cubicBezTo>
                <a:close/>
                <a:moveTo>
                  <a:pt x="627" y="0"/>
                </a:moveTo>
                <a:lnTo>
                  <a:pt x="806" y="0"/>
                </a:lnTo>
                <a:cubicBezTo>
                  <a:pt x="813" y="0"/>
                  <a:pt x="819" y="6"/>
                  <a:pt x="819" y="13"/>
                </a:cubicBezTo>
                <a:cubicBezTo>
                  <a:pt x="819" y="20"/>
                  <a:pt x="813" y="26"/>
                  <a:pt x="806" y="26"/>
                </a:cubicBezTo>
                <a:lnTo>
                  <a:pt x="627" y="26"/>
                </a:lnTo>
                <a:cubicBezTo>
                  <a:pt x="620" y="26"/>
                  <a:pt x="614" y="20"/>
                  <a:pt x="614" y="13"/>
                </a:cubicBezTo>
                <a:cubicBezTo>
                  <a:pt x="614" y="6"/>
                  <a:pt x="620" y="0"/>
                  <a:pt x="627" y="0"/>
                </a:cubicBezTo>
                <a:close/>
                <a:moveTo>
                  <a:pt x="934" y="0"/>
                </a:moveTo>
                <a:lnTo>
                  <a:pt x="1113" y="0"/>
                </a:lnTo>
                <a:cubicBezTo>
                  <a:pt x="1120" y="0"/>
                  <a:pt x="1126" y="6"/>
                  <a:pt x="1126" y="13"/>
                </a:cubicBezTo>
                <a:cubicBezTo>
                  <a:pt x="1126" y="20"/>
                  <a:pt x="1120" y="26"/>
                  <a:pt x="1113" y="26"/>
                </a:cubicBezTo>
                <a:lnTo>
                  <a:pt x="934" y="26"/>
                </a:lnTo>
                <a:cubicBezTo>
                  <a:pt x="927" y="26"/>
                  <a:pt x="921" y="20"/>
                  <a:pt x="921" y="13"/>
                </a:cubicBezTo>
                <a:cubicBezTo>
                  <a:pt x="921" y="6"/>
                  <a:pt x="927" y="0"/>
                  <a:pt x="934" y="0"/>
                </a:cubicBezTo>
                <a:close/>
                <a:moveTo>
                  <a:pt x="1241" y="0"/>
                </a:moveTo>
                <a:lnTo>
                  <a:pt x="1340" y="0"/>
                </a:lnTo>
                <a:cubicBezTo>
                  <a:pt x="1347" y="0"/>
                  <a:pt x="1353" y="6"/>
                  <a:pt x="1353" y="13"/>
                </a:cubicBezTo>
                <a:cubicBezTo>
                  <a:pt x="1353" y="20"/>
                  <a:pt x="1347" y="26"/>
                  <a:pt x="1340" y="26"/>
                </a:cubicBezTo>
                <a:lnTo>
                  <a:pt x="1241" y="26"/>
                </a:lnTo>
                <a:cubicBezTo>
                  <a:pt x="1234" y="26"/>
                  <a:pt x="1229" y="20"/>
                  <a:pt x="1229" y="13"/>
                </a:cubicBezTo>
                <a:cubicBezTo>
                  <a:pt x="1229" y="6"/>
                  <a:pt x="1234" y="0"/>
                  <a:pt x="1241" y="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85" name="Freeform 109"/>
          <p:cNvSpPr>
            <a:spLocks noEditPoints="1"/>
          </p:cNvSpPr>
          <p:nvPr/>
        </p:nvSpPr>
        <p:spPr bwMode="auto">
          <a:xfrm>
            <a:off x="6715125" y="3983038"/>
            <a:ext cx="528638" cy="376237"/>
          </a:xfrm>
          <a:custGeom>
            <a:avLst/>
            <a:gdLst/>
            <a:ahLst/>
            <a:cxnLst>
              <a:cxn ang="0">
                <a:pos x="9" y="455"/>
              </a:cxn>
              <a:cxn ang="0">
                <a:pos x="170" y="377"/>
              </a:cxn>
              <a:cxn ang="0">
                <a:pos x="187" y="382"/>
              </a:cxn>
              <a:cxn ang="0">
                <a:pos x="181" y="400"/>
              </a:cxn>
              <a:cxn ang="0">
                <a:pos x="20" y="478"/>
              </a:cxn>
              <a:cxn ang="0">
                <a:pos x="3" y="472"/>
              </a:cxn>
              <a:cxn ang="0">
                <a:pos x="9" y="455"/>
              </a:cxn>
              <a:cxn ang="0">
                <a:pos x="285" y="321"/>
              </a:cxn>
              <a:cxn ang="0">
                <a:pos x="446" y="243"/>
              </a:cxn>
              <a:cxn ang="0">
                <a:pos x="463" y="248"/>
              </a:cxn>
              <a:cxn ang="0">
                <a:pos x="457" y="266"/>
              </a:cxn>
              <a:cxn ang="0">
                <a:pos x="296" y="344"/>
              </a:cxn>
              <a:cxn ang="0">
                <a:pos x="279" y="338"/>
              </a:cxn>
              <a:cxn ang="0">
                <a:pos x="285" y="321"/>
              </a:cxn>
              <a:cxn ang="0">
                <a:pos x="561" y="187"/>
              </a:cxn>
              <a:cxn ang="0">
                <a:pos x="723" y="109"/>
              </a:cxn>
              <a:cxn ang="0">
                <a:pos x="740" y="114"/>
              </a:cxn>
              <a:cxn ang="0">
                <a:pos x="734" y="132"/>
              </a:cxn>
              <a:cxn ang="0">
                <a:pos x="573" y="210"/>
              </a:cxn>
              <a:cxn ang="0">
                <a:pos x="555" y="204"/>
              </a:cxn>
              <a:cxn ang="0">
                <a:pos x="561" y="187"/>
              </a:cxn>
              <a:cxn ang="0">
                <a:pos x="838" y="53"/>
              </a:cxn>
              <a:cxn ang="0">
                <a:pos x="941" y="3"/>
              </a:cxn>
              <a:cxn ang="0">
                <a:pos x="958" y="9"/>
              </a:cxn>
              <a:cxn ang="0">
                <a:pos x="952" y="26"/>
              </a:cxn>
              <a:cxn ang="0">
                <a:pos x="849" y="76"/>
              </a:cxn>
              <a:cxn ang="0">
                <a:pos x="832" y="70"/>
              </a:cxn>
              <a:cxn ang="0">
                <a:pos x="838" y="53"/>
              </a:cxn>
            </a:cxnLst>
            <a:rect l="0" t="0" r="r" b="b"/>
            <a:pathLst>
              <a:path w="961" h="481">
                <a:moveTo>
                  <a:pt x="9" y="455"/>
                </a:moveTo>
                <a:lnTo>
                  <a:pt x="170" y="377"/>
                </a:lnTo>
                <a:cubicBezTo>
                  <a:pt x="176" y="373"/>
                  <a:pt x="184" y="376"/>
                  <a:pt x="187" y="382"/>
                </a:cubicBezTo>
                <a:cubicBezTo>
                  <a:pt x="190" y="389"/>
                  <a:pt x="187" y="397"/>
                  <a:pt x="181" y="400"/>
                </a:cubicBezTo>
                <a:lnTo>
                  <a:pt x="20" y="478"/>
                </a:lnTo>
                <a:cubicBezTo>
                  <a:pt x="13" y="481"/>
                  <a:pt x="6" y="478"/>
                  <a:pt x="3" y="472"/>
                </a:cubicBezTo>
                <a:cubicBezTo>
                  <a:pt x="0" y="465"/>
                  <a:pt x="2" y="458"/>
                  <a:pt x="9" y="455"/>
                </a:cubicBezTo>
                <a:close/>
                <a:moveTo>
                  <a:pt x="285" y="321"/>
                </a:moveTo>
                <a:lnTo>
                  <a:pt x="446" y="243"/>
                </a:lnTo>
                <a:cubicBezTo>
                  <a:pt x="453" y="239"/>
                  <a:pt x="460" y="242"/>
                  <a:pt x="463" y="248"/>
                </a:cubicBezTo>
                <a:cubicBezTo>
                  <a:pt x="466" y="255"/>
                  <a:pt x="464" y="262"/>
                  <a:pt x="457" y="266"/>
                </a:cubicBezTo>
                <a:lnTo>
                  <a:pt x="296" y="344"/>
                </a:lnTo>
                <a:cubicBezTo>
                  <a:pt x="290" y="347"/>
                  <a:pt x="282" y="344"/>
                  <a:pt x="279" y="338"/>
                </a:cubicBezTo>
                <a:cubicBezTo>
                  <a:pt x="276" y="331"/>
                  <a:pt x="279" y="324"/>
                  <a:pt x="285" y="321"/>
                </a:cubicBezTo>
                <a:close/>
                <a:moveTo>
                  <a:pt x="561" y="187"/>
                </a:moveTo>
                <a:lnTo>
                  <a:pt x="723" y="109"/>
                </a:lnTo>
                <a:cubicBezTo>
                  <a:pt x="729" y="105"/>
                  <a:pt x="737" y="108"/>
                  <a:pt x="740" y="114"/>
                </a:cubicBezTo>
                <a:cubicBezTo>
                  <a:pt x="743" y="121"/>
                  <a:pt x="740" y="128"/>
                  <a:pt x="734" y="132"/>
                </a:cubicBezTo>
                <a:lnTo>
                  <a:pt x="573" y="210"/>
                </a:lnTo>
                <a:cubicBezTo>
                  <a:pt x="566" y="213"/>
                  <a:pt x="559" y="210"/>
                  <a:pt x="555" y="204"/>
                </a:cubicBezTo>
                <a:cubicBezTo>
                  <a:pt x="552" y="197"/>
                  <a:pt x="555" y="190"/>
                  <a:pt x="561" y="187"/>
                </a:cubicBezTo>
                <a:close/>
                <a:moveTo>
                  <a:pt x="838" y="53"/>
                </a:moveTo>
                <a:lnTo>
                  <a:pt x="941" y="3"/>
                </a:lnTo>
                <a:cubicBezTo>
                  <a:pt x="947" y="0"/>
                  <a:pt x="955" y="2"/>
                  <a:pt x="958" y="9"/>
                </a:cubicBezTo>
                <a:cubicBezTo>
                  <a:pt x="961" y="15"/>
                  <a:pt x="958" y="23"/>
                  <a:pt x="952" y="26"/>
                </a:cubicBezTo>
                <a:lnTo>
                  <a:pt x="849" y="76"/>
                </a:lnTo>
                <a:cubicBezTo>
                  <a:pt x="843" y="79"/>
                  <a:pt x="835" y="76"/>
                  <a:pt x="832" y="70"/>
                </a:cubicBezTo>
                <a:cubicBezTo>
                  <a:pt x="829" y="63"/>
                  <a:pt x="831" y="56"/>
                  <a:pt x="838" y="53"/>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86" name="Freeform 110"/>
          <p:cNvSpPr>
            <a:spLocks noEditPoints="1"/>
          </p:cNvSpPr>
          <p:nvPr/>
        </p:nvSpPr>
        <p:spPr bwMode="auto">
          <a:xfrm>
            <a:off x="6529388" y="5665788"/>
            <a:ext cx="1465262" cy="20637"/>
          </a:xfrm>
          <a:custGeom>
            <a:avLst/>
            <a:gdLst/>
            <a:ahLst/>
            <a:cxnLst>
              <a:cxn ang="0">
                <a:pos x="13" y="0"/>
              </a:cxn>
              <a:cxn ang="0">
                <a:pos x="192" y="0"/>
              </a:cxn>
              <a:cxn ang="0">
                <a:pos x="205" y="13"/>
              </a:cxn>
              <a:cxn ang="0">
                <a:pos x="192" y="26"/>
              </a:cxn>
              <a:cxn ang="0">
                <a:pos x="13" y="26"/>
              </a:cxn>
              <a:cxn ang="0">
                <a:pos x="0" y="13"/>
              </a:cxn>
              <a:cxn ang="0">
                <a:pos x="13" y="0"/>
              </a:cxn>
              <a:cxn ang="0">
                <a:pos x="320" y="0"/>
              </a:cxn>
              <a:cxn ang="0">
                <a:pos x="500" y="0"/>
              </a:cxn>
              <a:cxn ang="0">
                <a:pos x="512" y="13"/>
              </a:cxn>
              <a:cxn ang="0">
                <a:pos x="500" y="26"/>
              </a:cxn>
              <a:cxn ang="0">
                <a:pos x="320" y="26"/>
              </a:cxn>
              <a:cxn ang="0">
                <a:pos x="308" y="13"/>
              </a:cxn>
              <a:cxn ang="0">
                <a:pos x="320" y="0"/>
              </a:cxn>
              <a:cxn ang="0">
                <a:pos x="628" y="0"/>
              </a:cxn>
              <a:cxn ang="0">
                <a:pos x="807" y="0"/>
              </a:cxn>
              <a:cxn ang="0">
                <a:pos x="820" y="13"/>
              </a:cxn>
              <a:cxn ang="0">
                <a:pos x="807" y="26"/>
              </a:cxn>
              <a:cxn ang="0">
                <a:pos x="628" y="26"/>
              </a:cxn>
              <a:cxn ang="0">
                <a:pos x="615" y="13"/>
              </a:cxn>
              <a:cxn ang="0">
                <a:pos x="628" y="0"/>
              </a:cxn>
              <a:cxn ang="0">
                <a:pos x="935" y="0"/>
              </a:cxn>
              <a:cxn ang="0">
                <a:pos x="1114" y="0"/>
              </a:cxn>
              <a:cxn ang="0">
                <a:pos x="1127" y="13"/>
              </a:cxn>
              <a:cxn ang="0">
                <a:pos x="1114" y="26"/>
              </a:cxn>
              <a:cxn ang="0">
                <a:pos x="935" y="26"/>
              </a:cxn>
              <a:cxn ang="0">
                <a:pos x="922" y="13"/>
              </a:cxn>
              <a:cxn ang="0">
                <a:pos x="935" y="0"/>
              </a:cxn>
              <a:cxn ang="0">
                <a:pos x="1242" y="0"/>
              </a:cxn>
              <a:cxn ang="0">
                <a:pos x="1421" y="0"/>
              </a:cxn>
              <a:cxn ang="0">
                <a:pos x="1434" y="13"/>
              </a:cxn>
              <a:cxn ang="0">
                <a:pos x="1421" y="26"/>
              </a:cxn>
              <a:cxn ang="0">
                <a:pos x="1242" y="26"/>
              </a:cxn>
              <a:cxn ang="0">
                <a:pos x="1229" y="13"/>
              </a:cxn>
              <a:cxn ang="0">
                <a:pos x="1242" y="0"/>
              </a:cxn>
              <a:cxn ang="0">
                <a:pos x="1549" y="0"/>
              </a:cxn>
              <a:cxn ang="0">
                <a:pos x="1728" y="0"/>
              </a:cxn>
              <a:cxn ang="0">
                <a:pos x="1741" y="13"/>
              </a:cxn>
              <a:cxn ang="0">
                <a:pos x="1728" y="26"/>
              </a:cxn>
              <a:cxn ang="0">
                <a:pos x="1549" y="26"/>
              </a:cxn>
              <a:cxn ang="0">
                <a:pos x="1536" y="13"/>
              </a:cxn>
              <a:cxn ang="0">
                <a:pos x="1549" y="0"/>
              </a:cxn>
              <a:cxn ang="0">
                <a:pos x="1856" y="0"/>
              </a:cxn>
              <a:cxn ang="0">
                <a:pos x="2036" y="0"/>
              </a:cxn>
              <a:cxn ang="0">
                <a:pos x="2048" y="13"/>
              </a:cxn>
              <a:cxn ang="0">
                <a:pos x="2036" y="26"/>
              </a:cxn>
              <a:cxn ang="0">
                <a:pos x="1856" y="26"/>
              </a:cxn>
              <a:cxn ang="0">
                <a:pos x="1844" y="13"/>
              </a:cxn>
              <a:cxn ang="0">
                <a:pos x="1856" y="0"/>
              </a:cxn>
              <a:cxn ang="0">
                <a:pos x="2164" y="0"/>
              </a:cxn>
              <a:cxn ang="0">
                <a:pos x="2343" y="0"/>
              </a:cxn>
              <a:cxn ang="0">
                <a:pos x="2356" y="13"/>
              </a:cxn>
              <a:cxn ang="0">
                <a:pos x="2343" y="26"/>
              </a:cxn>
              <a:cxn ang="0">
                <a:pos x="2164" y="26"/>
              </a:cxn>
              <a:cxn ang="0">
                <a:pos x="2151" y="13"/>
              </a:cxn>
              <a:cxn ang="0">
                <a:pos x="2164" y="0"/>
              </a:cxn>
              <a:cxn ang="0">
                <a:pos x="2471" y="0"/>
              </a:cxn>
              <a:cxn ang="0">
                <a:pos x="2650" y="0"/>
              </a:cxn>
              <a:cxn ang="0">
                <a:pos x="2663" y="13"/>
              </a:cxn>
              <a:cxn ang="0">
                <a:pos x="2650" y="26"/>
              </a:cxn>
              <a:cxn ang="0">
                <a:pos x="2471" y="26"/>
              </a:cxn>
              <a:cxn ang="0">
                <a:pos x="2458" y="13"/>
              </a:cxn>
              <a:cxn ang="0">
                <a:pos x="2471" y="0"/>
              </a:cxn>
            </a:cxnLst>
            <a:rect l="0" t="0" r="r" b="b"/>
            <a:pathLst>
              <a:path w="2663" h="26">
                <a:moveTo>
                  <a:pt x="13" y="0"/>
                </a:moveTo>
                <a:lnTo>
                  <a:pt x="192" y="0"/>
                </a:lnTo>
                <a:cubicBezTo>
                  <a:pt x="199" y="0"/>
                  <a:pt x="205" y="6"/>
                  <a:pt x="205" y="13"/>
                </a:cubicBezTo>
                <a:cubicBezTo>
                  <a:pt x="205" y="20"/>
                  <a:pt x="199" y="26"/>
                  <a:pt x="192" y="26"/>
                </a:cubicBezTo>
                <a:lnTo>
                  <a:pt x="13" y="26"/>
                </a:lnTo>
                <a:cubicBezTo>
                  <a:pt x="6" y="26"/>
                  <a:pt x="0" y="20"/>
                  <a:pt x="0" y="13"/>
                </a:cubicBezTo>
                <a:cubicBezTo>
                  <a:pt x="0" y="6"/>
                  <a:pt x="6" y="0"/>
                  <a:pt x="13" y="0"/>
                </a:cubicBezTo>
                <a:close/>
                <a:moveTo>
                  <a:pt x="320" y="0"/>
                </a:moveTo>
                <a:lnTo>
                  <a:pt x="500" y="0"/>
                </a:lnTo>
                <a:cubicBezTo>
                  <a:pt x="507" y="0"/>
                  <a:pt x="512" y="6"/>
                  <a:pt x="512" y="13"/>
                </a:cubicBezTo>
                <a:cubicBezTo>
                  <a:pt x="512" y="20"/>
                  <a:pt x="507" y="26"/>
                  <a:pt x="500" y="26"/>
                </a:cubicBezTo>
                <a:lnTo>
                  <a:pt x="320" y="26"/>
                </a:lnTo>
                <a:cubicBezTo>
                  <a:pt x="313" y="26"/>
                  <a:pt x="308" y="20"/>
                  <a:pt x="308" y="13"/>
                </a:cubicBezTo>
                <a:cubicBezTo>
                  <a:pt x="308" y="6"/>
                  <a:pt x="313" y="0"/>
                  <a:pt x="320" y="0"/>
                </a:cubicBezTo>
                <a:close/>
                <a:moveTo>
                  <a:pt x="628" y="0"/>
                </a:moveTo>
                <a:lnTo>
                  <a:pt x="807" y="0"/>
                </a:lnTo>
                <a:cubicBezTo>
                  <a:pt x="814" y="0"/>
                  <a:pt x="820" y="6"/>
                  <a:pt x="820" y="13"/>
                </a:cubicBezTo>
                <a:cubicBezTo>
                  <a:pt x="820" y="20"/>
                  <a:pt x="814" y="26"/>
                  <a:pt x="807" y="26"/>
                </a:cubicBezTo>
                <a:lnTo>
                  <a:pt x="628" y="26"/>
                </a:lnTo>
                <a:cubicBezTo>
                  <a:pt x="621" y="26"/>
                  <a:pt x="615" y="20"/>
                  <a:pt x="615" y="13"/>
                </a:cubicBezTo>
                <a:cubicBezTo>
                  <a:pt x="615" y="6"/>
                  <a:pt x="621" y="0"/>
                  <a:pt x="628" y="0"/>
                </a:cubicBezTo>
                <a:close/>
                <a:moveTo>
                  <a:pt x="935" y="0"/>
                </a:moveTo>
                <a:lnTo>
                  <a:pt x="1114" y="0"/>
                </a:lnTo>
                <a:cubicBezTo>
                  <a:pt x="1121" y="0"/>
                  <a:pt x="1127" y="6"/>
                  <a:pt x="1127" y="13"/>
                </a:cubicBezTo>
                <a:cubicBezTo>
                  <a:pt x="1127" y="20"/>
                  <a:pt x="1121" y="26"/>
                  <a:pt x="1114" y="26"/>
                </a:cubicBezTo>
                <a:lnTo>
                  <a:pt x="935" y="26"/>
                </a:lnTo>
                <a:cubicBezTo>
                  <a:pt x="928" y="26"/>
                  <a:pt x="922" y="20"/>
                  <a:pt x="922" y="13"/>
                </a:cubicBezTo>
                <a:cubicBezTo>
                  <a:pt x="922" y="6"/>
                  <a:pt x="928" y="0"/>
                  <a:pt x="935" y="0"/>
                </a:cubicBezTo>
                <a:close/>
                <a:moveTo>
                  <a:pt x="1242" y="0"/>
                </a:moveTo>
                <a:lnTo>
                  <a:pt x="1421" y="0"/>
                </a:lnTo>
                <a:cubicBezTo>
                  <a:pt x="1428" y="0"/>
                  <a:pt x="1434" y="6"/>
                  <a:pt x="1434" y="13"/>
                </a:cubicBezTo>
                <a:cubicBezTo>
                  <a:pt x="1434" y="20"/>
                  <a:pt x="1428" y="26"/>
                  <a:pt x="1421" y="26"/>
                </a:cubicBezTo>
                <a:lnTo>
                  <a:pt x="1242" y="26"/>
                </a:lnTo>
                <a:cubicBezTo>
                  <a:pt x="1235" y="26"/>
                  <a:pt x="1229" y="20"/>
                  <a:pt x="1229" y="13"/>
                </a:cubicBezTo>
                <a:cubicBezTo>
                  <a:pt x="1229" y="6"/>
                  <a:pt x="1235" y="0"/>
                  <a:pt x="1242" y="0"/>
                </a:cubicBezTo>
                <a:close/>
                <a:moveTo>
                  <a:pt x="1549" y="0"/>
                </a:moveTo>
                <a:lnTo>
                  <a:pt x="1728" y="0"/>
                </a:lnTo>
                <a:cubicBezTo>
                  <a:pt x="1735" y="0"/>
                  <a:pt x="1741" y="6"/>
                  <a:pt x="1741" y="13"/>
                </a:cubicBezTo>
                <a:cubicBezTo>
                  <a:pt x="1741" y="20"/>
                  <a:pt x="1735" y="26"/>
                  <a:pt x="1728" y="26"/>
                </a:cubicBezTo>
                <a:lnTo>
                  <a:pt x="1549" y="26"/>
                </a:lnTo>
                <a:cubicBezTo>
                  <a:pt x="1542" y="26"/>
                  <a:pt x="1536" y="20"/>
                  <a:pt x="1536" y="13"/>
                </a:cubicBezTo>
                <a:cubicBezTo>
                  <a:pt x="1536" y="6"/>
                  <a:pt x="1542" y="0"/>
                  <a:pt x="1549" y="0"/>
                </a:cubicBezTo>
                <a:close/>
                <a:moveTo>
                  <a:pt x="1856" y="0"/>
                </a:moveTo>
                <a:lnTo>
                  <a:pt x="2036" y="0"/>
                </a:lnTo>
                <a:cubicBezTo>
                  <a:pt x="2043" y="0"/>
                  <a:pt x="2048" y="6"/>
                  <a:pt x="2048" y="13"/>
                </a:cubicBezTo>
                <a:cubicBezTo>
                  <a:pt x="2048" y="20"/>
                  <a:pt x="2043" y="26"/>
                  <a:pt x="2036" y="26"/>
                </a:cubicBezTo>
                <a:lnTo>
                  <a:pt x="1856" y="26"/>
                </a:lnTo>
                <a:cubicBezTo>
                  <a:pt x="1849" y="26"/>
                  <a:pt x="1844" y="20"/>
                  <a:pt x="1844" y="13"/>
                </a:cubicBezTo>
                <a:cubicBezTo>
                  <a:pt x="1844" y="6"/>
                  <a:pt x="1849" y="0"/>
                  <a:pt x="1856" y="0"/>
                </a:cubicBezTo>
                <a:close/>
                <a:moveTo>
                  <a:pt x="2164" y="0"/>
                </a:moveTo>
                <a:lnTo>
                  <a:pt x="2343" y="0"/>
                </a:lnTo>
                <a:cubicBezTo>
                  <a:pt x="2350" y="0"/>
                  <a:pt x="2356" y="6"/>
                  <a:pt x="2356" y="13"/>
                </a:cubicBezTo>
                <a:cubicBezTo>
                  <a:pt x="2356" y="20"/>
                  <a:pt x="2350" y="26"/>
                  <a:pt x="2343" y="26"/>
                </a:cubicBezTo>
                <a:lnTo>
                  <a:pt x="2164" y="26"/>
                </a:lnTo>
                <a:cubicBezTo>
                  <a:pt x="2157" y="26"/>
                  <a:pt x="2151" y="20"/>
                  <a:pt x="2151" y="13"/>
                </a:cubicBezTo>
                <a:cubicBezTo>
                  <a:pt x="2151" y="6"/>
                  <a:pt x="2157" y="0"/>
                  <a:pt x="2164" y="0"/>
                </a:cubicBezTo>
                <a:close/>
                <a:moveTo>
                  <a:pt x="2471" y="0"/>
                </a:moveTo>
                <a:lnTo>
                  <a:pt x="2650" y="0"/>
                </a:lnTo>
                <a:cubicBezTo>
                  <a:pt x="2657" y="0"/>
                  <a:pt x="2663" y="6"/>
                  <a:pt x="2663" y="13"/>
                </a:cubicBezTo>
                <a:cubicBezTo>
                  <a:pt x="2663" y="20"/>
                  <a:pt x="2657" y="26"/>
                  <a:pt x="2650" y="26"/>
                </a:cubicBezTo>
                <a:lnTo>
                  <a:pt x="2471" y="26"/>
                </a:lnTo>
                <a:cubicBezTo>
                  <a:pt x="2464" y="26"/>
                  <a:pt x="2458" y="20"/>
                  <a:pt x="2458" y="13"/>
                </a:cubicBezTo>
                <a:cubicBezTo>
                  <a:pt x="2458" y="6"/>
                  <a:pt x="2464" y="0"/>
                  <a:pt x="2471" y="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87" name="Freeform 111"/>
          <p:cNvSpPr>
            <a:spLocks noEditPoints="1"/>
          </p:cNvSpPr>
          <p:nvPr/>
        </p:nvSpPr>
        <p:spPr bwMode="auto">
          <a:xfrm>
            <a:off x="8020050" y="5310188"/>
            <a:ext cx="512763" cy="377825"/>
          </a:xfrm>
          <a:custGeom>
            <a:avLst/>
            <a:gdLst/>
            <a:ahLst/>
            <a:cxnLst>
              <a:cxn ang="0">
                <a:pos x="9" y="455"/>
              </a:cxn>
              <a:cxn ang="0">
                <a:pos x="169" y="375"/>
              </a:cxn>
              <a:cxn ang="0">
                <a:pos x="186" y="381"/>
              </a:cxn>
              <a:cxn ang="0">
                <a:pos x="181" y="398"/>
              </a:cxn>
              <a:cxn ang="0">
                <a:pos x="20" y="478"/>
              </a:cxn>
              <a:cxn ang="0">
                <a:pos x="3" y="473"/>
              </a:cxn>
              <a:cxn ang="0">
                <a:pos x="9" y="455"/>
              </a:cxn>
              <a:cxn ang="0">
                <a:pos x="284" y="318"/>
              </a:cxn>
              <a:cxn ang="0">
                <a:pos x="444" y="238"/>
              </a:cxn>
              <a:cxn ang="0">
                <a:pos x="461" y="244"/>
              </a:cxn>
              <a:cxn ang="0">
                <a:pos x="455" y="261"/>
              </a:cxn>
              <a:cxn ang="0">
                <a:pos x="295" y="341"/>
              </a:cxn>
              <a:cxn ang="0">
                <a:pos x="278" y="335"/>
              </a:cxn>
              <a:cxn ang="0">
                <a:pos x="284" y="318"/>
              </a:cxn>
              <a:cxn ang="0">
                <a:pos x="558" y="181"/>
              </a:cxn>
              <a:cxn ang="0">
                <a:pos x="719" y="101"/>
              </a:cxn>
              <a:cxn ang="0">
                <a:pos x="736" y="106"/>
              </a:cxn>
              <a:cxn ang="0">
                <a:pos x="730" y="123"/>
              </a:cxn>
              <a:cxn ang="0">
                <a:pos x="570" y="204"/>
              </a:cxn>
              <a:cxn ang="0">
                <a:pos x="553" y="198"/>
              </a:cxn>
              <a:cxn ang="0">
                <a:pos x="558" y="181"/>
              </a:cxn>
              <a:cxn ang="0">
                <a:pos x="833" y="43"/>
              </a:cxn>
              <a:cxn ang="0">
                <a:pos x="913" y="4"/>
              </a:cxn>
              <a:cxn ang="0">
                <a:pos x="930" y="9"/>
              </a:cxn>
              <a:cxn ang="0">
                <a:pos x="924" y="26"/>
              </a:cxn>
              <a:cxn ang="0">
                <a:pos x="845" y="66"/>
              </a:cxn>
              <a:cxn ang="0">
                <a:pos x="828" y="61"/>
              </a:cxn>
              <a:cxn ang="0">
                <a:pos x="833" y="43"/>
              </a:cxn>
            </a:cxnLst>
            <a:rect l="0" t="0" r="r" b="b"/>
            <a:pathLst>
              <a:path w="933" h="482">
                <a:moveTo>
                  <a:pt x="9" y="455"/>
                </a:moveTo>
                <a:lnTo>
                  <a:pt x="169" y="375"/>
                </a:lnTo>
                <a:cubicBezTo>
                  <a:pt x="176" y="372"/>
                  <a:pt x="183" y="375"/>
                  <a:pt x="186" y="381"/>
                </a:cubicBezTo>
                <a:cubicBezTo>
                  <a:pt x="190" y="387"/>
                  <a:pt x="187" y="395"/>
                  <a:pt x="181" y="398"/>
                </a:cubicBezTo>
                <a:lnTo>
                  <a:pt x="20" y="478"/>
                </a:lnTo>
                <a:cubicBezTo>
                  <a:pt x="14" y="482"/>
                  <a:pt x="6" y="479"/>
                  <a:pt x="3" y="473"/>
                </a:cubicBezTo>
                <a:cubicBezTo>
                  <a:pt x="0" y="466"/>
                  <a:pt x="3" y="459"/>
                  <a:pt x="9" y="455"/>
                </a:cubicBezTo>
                <a:close/>
                <a:moveTo>
                  <a:pt x="284" y="318"/>
                </a:moveTo>
                <a:lnTo>
                  <a:pt x="444" y="238"/>
                </a:lnTo>
                <a:cubicBezTo>
                  <a:pt x="450" y="235"/>
                  <a:pt x="458" y="237"/>
                  <a:pt x="461" y="244"/>
                </a:cubicBezTo>
                <a:cubicBezTo>
                  <a:pt x="464" y="250"/>
                  <a:pt x="462" y="258"/>
                  <a:pt x="455" y="261"/>
                </a:cubicBezTo>
                <a:lnTo>
                  <a:pt x="295" y="341"/>
                </a:lnTo>
                <a:cubicBezTo>
                  <a:pt x="289" y="344"/>
                  <a:pt x="281" y="342"/>
                  <a:pt x="278" y="335"/>
                </a:cubicBezTo>
                <a:cubicBezTo>
                  <a:pt x="275" y="329"/>
                  <a:pt x="277" y="321"/>
                  <a:pt x="284" y="318"/>
                </a:cubicBezTo>
                <a:close/>
                <a:moveTo>
                  <a:pt x="558" y="181"/>
                </a:moveTo>
                <a:lnTo>
                  <a:pt x="719" y="101"/>
                </a:lnTo>
                <a:cubicBezTo>
                  <a:pt x="725" y="97"/>
                  <a:pt x="733" y="100"/>
                  <a:pt x="736" y="106"/>
                </a:cubicBezTo>
                <a:cubicBezTo>
                  <a:pt x="739" y="113"/>
                  <a:pt x="737" y="120"/>
                  <a:pt x="730" y="123"/>
                </a:cubicBezTo>
                <a:lnTo>
                  <a:pt x="570" y="204"/>
                </a:lnTo>
                <a:cubicBezTo>
                  <a:pt x="564" y="207"/>
                  <a:pt x="556" y="204"/>
                  <a:pt x="553" y="198"/>
                </a:cubicBezTo>
                <a:cubicBezTo>
                  <a:pt x="550" y="192"/>
                  <a:pt x="552" y="184"/>
                  <a:pt x="558" y="181"/>
                </a:cubicBezTo>
                <a:close/>
                <a:moveTo>
                  <a:pt x="833" y="43"/>
                </a:moveTo>
                <a:lnTo>
                  <a:pt x="913" y="4"/>
                </a:lnTo>
                <a:cubicBezTo>
                  <a:pt x="919" y="0"/>
                  <a:pt x="927" y="3"/>
                  <a:pt x="930" y="9"/>
                </a:cubicBezTo>
                <a:cubicBezTo>
                  <a:pt x="933" y="16"/>
                  <a:pt x="931" y="23"/>
                  <a:pt x="924" y="26"/>
                </a:cubicBezTo>
                <a:lnTo>
                  <a:pt x="845" y="66"/>
                </a:lnTo>
                <a:cubicBezTo>
                  <a:pt x="838" y="69"/>
                  <a:pt x="831" y="67"/>
                  <a:pt x="828" y="61"/>
                </a:cubicBezTo>
                <a:cubicBezTo>
                  <a:pt x="824" y="54"/>
                  <a:pt x="827" y="46"/>
                  <a:pt x="833" y="43"/>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88" name="Line 112"/>
          <p:cNvSpPr>
            <a:spLocks noChangeShapeType="1"/>
          </p:cNvSpPr>
          <p:nvPr/>
        </p:nvSpPr>
        <p:spPr bwMode="auto">
          <a:xfrm>
            <a:off x="8278813" y="4967288"/>
            <a:ext cx="742950" cy="1587"/>
          </a:xfrm>
          <a:prstGeom prst="line">
            <a:avLst/>
          </a:prstGeom>
          <a:noFill/>
          <a:ln w="7938" cap="rnd">
            <a:solidFill>
              <a:srgbClr val="000000"/>
            </a:solidFill>
            <a:round/>
            <a:headEnd/>
            <a:tailEnd/>
          </a:ln>
        </p:spPr>
        <p:txBody>
          <a:bodyPr/>
          <a:lstStyle/>
          <a:p>
            <a:endParaRPr lang="en-US"/>
          </a:p>
        </p:txBody>
      </p:sp>
      <p:sp>
        <p:nvSpPr>
          <p:cNvPr id="434289" name="Freeform 113"/>
          <p:cNvSpPr>
            <a:spLocks noEditPoints="1"/>
          </p:cNvSpPr>
          <p:nvPr/>
        </p:nvSpPr>
        <p:spPr bwMode="auto">
          <a:xfrm>
            <a:off x="7524750" y="4957763"/>
            <a:ext cx="758825" cy="20637"/>
          </a:xfrm>
          <a:custGeom>
            <a:avLst/>
            <a:gdLst/>
            <a:ahLst/>
            <a:cxnLst>
              <a:cxn ang="0">
                <a:pos x="13" y="0"/>
              </a:cxn>
              <a:cxn ang="0">
                <a:pos x="192" y="0"/>
              </a:cxn>
              <a:cxn ang="0">
                <a:pos x="205" y="13"/>
              </a:cxn>
              <a:cxn ang="0">
                <a:pos x="192" y="26"/>
              </a:cxn>
              <a:cxn ang="0">
                <a:pos x="13" y="26"/>
              </a:cxn>
              <a:cxn ang="0">
                <a:pos x="0" y="13"/>
              </a:cxn>
              <a:cxn ang="0">
                <a:pos x="13" y="0"/>
              </a:cxn>
              <a:cxn ang="0">
                <a:pos x="320" y="0"/>
              </a:cxn>
              <a:cxn ang="0">
                <a:pos x="499" y="0"/>
              </a:cxn>
              <a:cxn ang="0">
                <a:pos x="512" y="13"/>
              </a:cxn>
              <a:cxn ang="0">
                <a:pos x="499" y="26"/>
              </a:cxn>
              <a:cxn ang="0">
                <a:pos x="320" y="26"/>
              </a:cxn>
              <a:cxn ang="0">
                <a:pos x="307" y="13"/>
              </a:cxn>
              <a:cxn ang="0">
                <a:pos x="320" y="0"/>
              </a:cxn>
              <a:cxn ang="0">
                <a:pos x="627" y="0"/>
              </a:cxn>
              <a:cxn ang="0">
                <a:pos x="806" y="0"/>
              </a:cxn>
              <a:cxn ang="0">
                <a:pos x="819" y="13"/>
              </a:cxn>
              <a:cxn ang="0">
                <a:pos x="806" y="26"/>
              </a:cxn>
              <a:cxn ang="0">
                <a:pos x="627" y="26"/>
              </a:cxn>
              <a:cxn ang="0">
                <a:pos x="614" y="13"/>
              </a:cxn>
              <a:cxn ang="0">
                <a:pos x="627" y="0"/>
              </a:cxn>
              <a:cxn ang="0">
                <a:pos x="934" y="0"/>
              </a:cxn>
              <a:cxn ang="0">
                <a:pos x="1114" y="0"/>
              </a:cxn>
              <a:cxn ang="0">
                <a:pos x="1126" y="13"/>
              </a:cxn>
              <a:cxn ang="0">
                <a:pos x="1114" y="26"/>
              </a:cxn>
              <a:cxn ang="0">
                <a:pos x="934" y="26"/>
              </a:cxn>
              <a:cxn ang="0">
                <a:pos x="922" y="13"/>
              </a:cxn>
              <a:cxn ang="0">
                <a:pos x="934" y="0"/>
              </a:cxn>
              <a:cxn ang="0">
                <a:pos x="1242" y="0"/>
              </a:cxn>
              <a:cxn ang="0">
                <a:pos x="1369" y="0"/>
              </a:cxn>
              <a:cxn ang="0">
                <a:pos x="1381" y="13"/>
              </a:cxn>
              <a:cxn ang="0">
                <a:pos x="1369" y="26"/>
              </a:cxn>
              <a:cxn ang="0">
                <a:pos x="1242" y="26"/>
              </a:cxn>
              <a:cxn ang="0">
                <a:pos x="1229" y="13"/>
              </a:cxn>
              <a:cxn ang="0">
                <a:pos x="1242" y="0"/>
              </a:cxn>
            </a:cxnLst>
            <a:rect l="0" t="0" r="r" b="b"/>
            <a:pathLst>
              <a:path w="1381" h="26">
                <a:moveTo>
                  <a:pt x="13" y="0"/>
                </a:moveTo>
                <a:lnTo>
                  <a:pt x="192" y="0"/>
                </a:lnTo>
                <a:cubicBezTo>
                  <a:pt x="199" y="0"/>
                  <a:pt x="205" y="6"/>
                  <a:pt x="205" y="13"/>
                </a:cubicBezTo>
                <a:cubicBezTo>
                  <a:pt x="205" y="20"/>
                  <a:pt x="199" y="26"/>
                  <a:pt x="192" y="26"/>
                </a:cubicBezTo>
                <a:lnTo>
                  <a:pt x="13" y="26"/>
                </a:lnTo>
                <a:cubicBezTo>
                  <a:pt x="6" y="26"/>
                  <a:pt x="0" y="20"/>
                  <a:pt x="0" y="13"/>
                </a:cubicBezTo>
                <a:cubicBezTo>
                  <a:pt x="0" y="6"/>
                  <a:pt x="6" y="0"/>
                  <a:pt x="13" y="0"/>
                </a:cubicBezTo>
                <a:close/>
                <a:moveTo>
                  <a:pt x="320" y="0"/>
                </a:moveTo>
                <a:lnTo>
                  <a:pt x="499" y="0"/>
                </a:lnTo>
                <a:cubicBezTo>
                  <a:pt x="506" y="0"/>
                  <a:pt x="512" y="6"/>
                  <a:pt x="512" y="13"/>
                </a:cubicBezTo>
                <a:cubicBezTo>
                  <a:pt x="512" y="20"/>
                  <a:pt x="506" y="26"/>
                  <a:pt x="499" y="26"/>
                </a:cubicBezTo>
                <a:lnTo>
                  <a:pt x="320" y="26"/>
                </a:lnTo>
                <a:cubicBezTo>
                  <a:pt x="313" y="26"/>
                  <a:pt x="307" y="20"/>
                  <a:pt x="307" y="13"/>
                </a:cubicBezTo>
                <a:cubicBezTo>
                  <a:pt x="307" y="6"/>
                  <a:pt x="313" y="0"/>
                  <a:pt x="320" y="0"/>
                </a:cubicBezTo>
                <a:close/>
                <a:moveTo>
                  <a:pt x="627" y="0"/>
                </a:moveTo>
                <a:lnTo>
                  <a:pt x="806" y="0"/>
                </a:lnTo>
                <a:cubicBezTo>
                  <a:pt x="814" y="0"/>
                  <a:pt x="819" y="6"/>
                  <a:pt x="819" y="13"/>
                </a:cubicBezTo>
                <a:cubicBezTo>
                  <a:pt x="819" y="20"/>
                  <a:pt x="814" y="26"/>
                  <a:pt x="806" y="26"/>
                </a:cubicBezTo>
                <a:lnTo>
                  <a:pt x="627" y="26"/>
                </a:lnTo>
                <a:cubicBezTo>
                  <a:pt x="620" y="26"/>
                  <a:pt x="614" y="20"/>
                  <a:pt x="614" y="13"/>
                </a:cubicBezTo>
                <a:cubicBezTo>
                  <a:pt x="614" y="6"/>
                  <a:pt x="620" y="0"/>
                  <a:pt x="627" y="0"/>
                </a:cubicBezTo>
                <a:close/>
                <a:moveTo>
                  <a:pt x="934" y="0"/>
                </a:moveTo>
                <a:lnTo>
                  <a:pt x="1114" y="0"/>
                </a:lnTo>
                <a:cubicBezTo>
                  <a:pt x="1121" y="0"/>
                  <a:pt x="1126" y="6"/>
                  <a:pt x="1126" y="13"/>
                </a:cubicBezTo>
                <a:cubicBezTo>
                  <a:pt x="1126" y="20"/>
                  <a:pt x="1121" y="26"/>
                  <a:pt x="1114" y="26"/>
                </a:cubicBezTo>
                <a:lnTo>
                  <a:pt x="934" y="26"/>
                </a:lnTo>
                <a:cubicBezTo>
                  <a:pt x="927" y="26"/>
                  <a:pt x="922" y="20"/>
                  <a:pt x="922" y="13"/>
                </a:cubicBezTo>
                <a:cubicBezTo>
                  <a:pt x="922" y="6"/>
                  <a:pt x="927" y="0"/>
                  <a:pt x="934" y="0"/>
                </a:cubicBezTo>
                <a:close/>
                <a:moveTo>
                  <a:pt x="1242" y="0"/>
                </a:moveTo>
                <a:lnTo>
                  <a:pt x="1369" y="0"/>
                </a:lnTo>
                <a:cubicBezTo>
                  <a:pt x="1376" y="0"/>
                  <a:pt x="1381" y="6"/>
                  <a:pt x="1381" y="13"/>
                </a:cubicBezTo>
                <a:cubicBezTo>
                  <a:pt x="1381" y="20"/>
                  <a:pt x="1376" y="26"/>
                  <a:pt x="1369" y="26"/>
                </a:cubicBezTo>
                <a:lnTo>
                  <a:pt x="1242" y="26"/>
                </a:lnTo>
                <a:cubicBezTo>
                  <a:pt x="1235" y="26"/>
                  <a:pt x="1229" y="20"/>
                  <a:pt x="1229" y="13"/>
                </a:cubicBezTo>
                <a:cubicBezTo>
                  <a:pt x="1229" y="6"/>
                  <a:pt x="1235" y="0"/>
                  <a:pt x="1242" y="0"/>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90" name="Freeform 114"/>
          <p:cNvSpPr>
            <a:spLocks noEditPoints="1"/>
          </p:cNvSpPr>
          <p:nvPr/>
        </p:nvSpPr>
        <p:spPr bwMode="auto">
          <a:xfrm>
            <a:off x="7031038" y="5314950"/>
            <a:ext cx="703262" cy="12700"/>
          </a:xfrm>
          <a:custGeom>
            <a:avLst/>
            <a:gdLst/>
            <a:ahLst/>
            <a:cxnLst>
              <a:cxn ang="0">
                <a:pos x="8" y="0"/>
              </a:cxn>
              <a:cxn ang="0">
                <a:pos x="120" y="0"/>
              </a:cxn>
              <a:cxn ang="0">
                <a:pos x="128" y="8"/>
              </a:cxn>
              <a:cxn ang="0">
                <a:pos x="120" y="16"/>
              </a:cxn>
              <a:cxn ang="0">
                <a:pos x="8" y="16"/>
              </a:cxn>
              <a:cxn ang="0">
                <a:pos x="0" y="8"/>
              </a:cxn>
              <a:cxn ang="0">
                <a:pos x="8" y="0"/>
              </a:cxn>
              <a:cxn ang="0">
                <a:pos x="200" y="0"/>
              </a:cxn>
              <a:cxn ang="0">
                <a:pos x="312" y="0"/>
              </a:cxn>
              <a:cxn ang="0">
                <a:pos x="320" y="8"/>
              </a:cxn>
              <a:cxn ang="0">
                <a:pos x="312" y="16"/>
              </a:cxn>
              <a:cxn ang="0">
                <a:pos x="200" y="16"/>
              </a:cxn>
              <a:cxn ang="0">
                <a:pos x="192" y="8"/>
              </a:cxn>
              <a:cxn ang="0">
                <a:pos x="200" y="0"/>
              </a:cxn>
              <a:cxn ang="0">
                <a:pos x="392" y="0"/>
              </a:cxn>
              <a:cxn ang="0">
                <a:pos x="504" y="0"/>
              </a:cxn>
              <a:cxn ang="0">
                <a:pos x="512" y="8"/>
              </a:cxn>
              <a:cxn ang="0">
                <a:pos x="504" y="16"/>
              </a:cxn>
              <a:cxn ang="0">
                <a:pos x="392" y="16"/>
              </a:cxn>
              <a:cxn ang="0">
                <a:pos x="384" y="8"/>
              </a:cxn>
              <a:cxn ang="0">
                <a:pos x="392" y="0"/>
              </a:cxn>
              <a:cxn ang="0">
                <a:pos x="584" y="0"/>
              </a:cxn>
              <a:cxn ang="0">
                <a:pos x="696" y="0"/>
              </a:cxn>
              <a:cxn ang="0">
                <a:pos x="704" y="8"/>
              </a:cxn>
              <a:cxn ang="0">
                <a:pos x="696" y="16"/>
              </a:cxn>
              <a:cxn ang="0">
                <a:pos x="584" y="16"/>
              </a:cxn>
              <a:cxn ang="0">
                <a:pos x="576" y="8"/>
              </a:cxn>
              <a:cxn ang="0">
                <a:pos x="584" y="0"/>
              </a:cxn>
              <a:cxn ang="0">
                <a:pos x="776" y="0"/>
              </a:cxn>
              <a:cxn ang="0">
                <a:pos x="888" y="0"/>
              </a:cxn>
              <a:cxn ang="0">
                <a:pos x="896" y="8"/>
              </a:cxn>
              <a:cxn ang="0">
                <a:pos x="888" y="16"/>
              </a:cxn>
              <a:cxn ang="0">
                <a:pos x="776" y="16"/>
              </a:cxn>
              <a:cxn ang="0">
                <a:pos x="768" y="8"/>
              </a:cxn>
              <a:cxn ang="0">
                <a:pos x="776" y="0"/>
              </a:cxn>
              <a:cxn ang="0">
                <a:pos x="968" y="0"/>
              </a:cxn>
              <a:cxn ang="0">
                <a:pos x="1080" y="0"/>
              </a:cxn>
              <a:cxn ang="0">
                <a:pos x="1088" y="8"/>
              </a:cxn>
              <a:cxn ang="0">
                <a:pos x="1080" y="16"/>
              </a:cxn>
              <a:cxn ang="0">
                <a:pos x="968" y="16"/>
              </a:cxn>
              <a:cxn ang="0">
                <a:pos x="960" y="8"/>
              </a:cxn>
              <a:cxn ang="0">
                <a:pos x="968" y="0"/>
              </a:cxn>
              <a:cxn ang="0">
                <a:pos x="1160" y="0"/>
              </a:cxn>
              <a:cxn ang="0">
                <a:pos x="1272" y="0"/>
              </a:cxn>
              <a:cxn ang="0">
                <a:pos x="1280" y="8"/>
              </a:cxn>
              <a:cxn ang="0">
                <a:pos x="1272" y="16"/>
              </a:cxn>
              <a:cxn ang="0">
                <a:pos x="1160" y="16"/>
              </a:cxn>
              <a:cxn ang="0">
                <a:pos x="1152" y="8"/>
              </a:cxn>
              <a:cxn ang="0">
                <a:pos x="1160" y="0"/>
              </a:cxn>
            </a:cxnLst>
            <a:rect l="0" t="0" r="r" b="b"/>
            <a:pathLst>
              <a:path w="1280" h="16">
                <a:moveTo>
                  <a:pt x="8" y="0"/>
                </a:moveTo>
                <a:lnTo>
                  <a:pt x="120" y="0"/>
                </a:lnTo>
                <a:cubicBezTo>
                  <a:pt x="124" y="0"/>
                  <a:pt x="128" y="4"/>
                  <a:pt x="128" y="8"/>
                </a:cubicBezTo>
                <a:cubicBezTo>
                  <a:pt x="128" y="12"/>
                  <a:pt x="124" y="16"/>
                  <a:pt x="120" y="16"/>
                </a:cubicBezTo>
                <a:lnTo>
                  <a:pt x="8" y="16"/>
                </a:lnTo>
                <a:cubicBezTo>
                  <a:pt x="4" y="16"/>
                  <a:pt x="0" y="12"/>
                  <a:pt x="0" y="8"/>
                </a:cubicBezTo>
                <a:cubicBezTo>
                  <a:pt x="0" y="4"/>
                  <a:pt x="4" y="0"/>
                  <a:pt x="8" y="0"/>
                </a:cubicBezTo>
                <a:close/>
                <a:moveTo>
                  <a:pt x="200" y="0"/>
                </a:moveTo>
                <a:lnTo>
                  <a:pt x="312" y="0"/>
                </a:lnTo>
                <a:cubicBezTo>
                  <a:pt x="316" y="0"/>
                  <a:pt x="320" y="4"/>
                  <a:pt x="320" y="8"/>
                </a:cubicBezTo>
                <a:cubicBezTo>
                  <a:pt x="320" y="12"/>
                  <a:pt x="316" y="16"/>
                  <a:pt x="312" y="16"/>
                </a:cubicBezTo>
                <a:lnTo>
                  <a:pt x="200" y="16"/>
                </a:lnTo>
                <a:cubicBezTo>
                  <a:pt x="196" y="16"/>
                  <a:pt x="192" y="12"/>
                  <a:pt x="192" y="8"/>
                </a:cubicBezTo>
                <a:cubicBezTo>
                  <a:pt x="192" y="4"/>
                  <a:pt x="196" y="0"/>
                  <a:pt x="200" y="0"/>
                </a:cubicBezTo>
                <a:close/>
                <a:moveTo>
                  <a:pt x="392" y="0"/>
                </a:moveTo>
                <a:lnTo>
                  <a:pt x="504" y="0"/>
                </a:lnTo>
                <a:cubicBezTo>
                  <a:pt x="508" y="0"/>
                  <a:pt x="512" y="4"/>
                  <a:pt x="512" y="8"/>
                </a:cubicBezTo>
                <a:cubicBezTo>
                  <a:pt x="512" y="12"/>
                  <a:pt x="508" y="16"/>
                  <a:pt x="504" y="16"/>
                </a:cubicBezTo>
                <a:lnTo>
                  <a:pt x="392" y="16"/>
                </a:lnTo>
                <a:cubicBezTo>
                  <a:pt x="388" y="16"/>
                  <a:pt x="384" y="12"/>
                  <a:pt x="384" y="8"/>
                </a:cubicBezTo>
                <a:cubicBezTo>
                  <a:pt x="384" y="4"/>
                  <a:pt x="388" y="0"/>
                  <a:pt x="392" y="0"/>
                </a:cubicBezTo>
                <a:close/>
                <a:moveTo>
                  <a:pt x="584" y="0"/>
                </a:moveTo>
                <a:lnTo>
                  <a:pt x="696" y="0"/>
                </a:lnTo>
                <a:cubicBezTo>
                  <a:pt x="700" y="0"/>
                  <a:pt x="704" y="4"/>
                  <a:pt x="704" y="8"/>
                </a:cubicBezTo>
                <a:cubicBezTo>
                  <a:pt x="704" y="12"/>
                  <a:pt x="700" y="16"/>
                  <a:pt x="696" y="16"/>
                </a:cubicBezTo>
                <a:lnTo>
                  <a:pt x="584" y="16"/>
                </a:lnTo>
                <a:cubicBezTo>
                  <a:pt x="580" y="16"/>
                  <a:pt x="576" y="12"/>
                  <a:pt x="576" y="8"/>
                </a:cubicBezTo>
                <a:cubicBezTo>
                  <a:pt x="576" y="4"/>
                  <a:pt x="580" y="0"/>
                  <a:pt x="584" y="0"/>
                </a:cubicBezTo>
                <a:close/>
                <a:moveTo>
                  <a:pt x="776" y="0"/>
                </a:moveTo>
                <a:lnTo>
                  <a:pt x="888" y="0"/>
                </a:lnTo>
                <a:cubicBezTo>
                  <a:pt x="892" y="0"/>
                  <a:pt x="896" y="4"/>
                  <a:pt x="896" y="8"/>
                </a:cubicBezTo>
                <a:cubicBezTo>
                  <a:pt x="896" y="12"/>
                  <a:pt x="892" y="16"/>
                  <a:pt x="888" y="16"/>
                </a:cubicBezTo>
                <a:lnTo>
                  <a:pt x="776" y="16"/>
                </a:lnTo>
                <a:cubicBezTo>
                  <a:pt x="772" y="16"/>
                  <a:pt x="768" y="12"/>
                  <a:pt x="768" y="8"/>
                </a:cubicBezTo>
                <a:cubicBezTo>
                  <a:pt x="768" y="4"/>
                  <a:pt x="772" y="0"/>
                  <a:pt x="776" y="0"/>
                </a:cubicBezTo>
                <a:close/>
                <a:moveTo>
                  <a:pt x="968" y="0"/>
                </a:moveTo>
                <a:lnTo>
                  <a:pt x="1080" y="0"/>
                </a:lnTo>
                <a:cubicBezTo>
                  <a:pt x="1084" y="0"/>
                  <a:pt x="1088" y="4"/>
                  <a:pt x="1088" y="8"/>
                </a:cubicBezTo>
                <a:cubicBezTo>
                  <a:pt x="1088" y="12"/>
                  <a:pt x="1084" y="16"/>
                  <a:pt x="1080" y="16"/>
                </a:cubicBezTo>
                <a:lnTo>
                  <a:pt x="968" y="16"/>
                </a:lnTo>
                <a:cubicBezTo>
                  <a:pt x="964" y="16"/>
                  <a:pt x="960" y="12"/>
                  <a:pt x="960" y="8"/>
                </a:cubicBezTo>
                <a:cubicBezTo>
                  <a:pt x="960" y="4"/>
                  <a:pt x="964" y="0"/>
                  <a:pt x="968" y="0"/>
                </a:cubicBezTo>
                <a:close/>
                <a:moveTo>
                  <a:pt x="1160" y="0"/>
                </a:moveTo>
                <a:lnTo>
                  <a:pt x="1272" y="0"/>
                </a:lnTo>
                <a:cubicBezTo>
                  <a:pt x="1276" y="0"/>
                  <a:pt x="1280" y="4"/>
                  <a:pt x="1280" y="8"/>
                </a:cubicBezTo>
                <a:cubicBezTo>
                  <a:pt x="1280" y="12"/>
                  <a:pt x="1276" y="16"/>
                  <a:pt x="1272" y="16"/>
                </a:cubicBezTo>
                <a:lnTo>
                  <a:pt x="1160" y="16"/>
                </a:lnTo>
                <a:cubicBezTo>
                  <a:pt x="1156" y="16"/>
                  <a:pt x="1152" y="12"/>
                  <a:pt x="1152" y="8"/>
                </a:cubicBezTo>
                <a:cubicBezTo>
                  <a:pt x="1152" y="4"/>
                  <a:pt x="1156" y="0"/>
                  <a:pt x="1160" y="0"/>
                </a:cubicBezTo>
                <a:close/>
              </a:path>
            </a:pathLst>
          </a:custGeom>
          <a:solidFill>
            <a:srgbClr val="CC0000"/>
          </a:solidFill>
          <a:ln w="4763" cap="flat">
            <a:solidFill>
              <a:srgbClr val="000000"/>
            </a:solidFill>
            <a:prstDash val="solid"/>
            <a:bevel/>
            <a:headEnd/>
            <a:tailEnd/>
          </a:ln>
        </p:spPr>
        <p:txBody>
          <a:bodyPr/>
          <a:lstStyle/>
          <a:p>
            <a:endParaRPr lang="en-US"/>
          </a:p>
        </p:txBody>
      </p:sp>
      <p:sp>
        <p:nvSpPr>
          <p:cNvPr id="434291" name="Freeform 115"/>
          <p:cNvSpPr>
            <a:spLocks noEditPoints="1"/>
          </p:cNvSpPr>
          <p:nvPr/>
        </p:nvSpPr>
        <p:spPr bwMode="auto">
          <a:xfrm>
            <a:off x="7261225" y="5314950"/>
            <a:ext cx="523875" cy="368300"/>
          </a:xfrm>
          <a:custGeom>
            <a:avLst/>
            <a:gdLst/>
            <a:ahLst/>
            <a:cxnLst>
              <a:cxn ang="0">
                <a:pos x="5" y="454"/>
              </a:cxn>
              <a:cxn ang="0">
                <a:pos x="106" y="405"/>
              </a:cxn>
              <a:cxn ang="0">
                <a:pos x="117" y="409"/>
              </a:cxn>
              <a:cxn ang="0">
                <a:pos x="113" y="419"/>
              </a:cxn>
              <a:cxn ang="0">
                <a:pos x="12" y="468"/>
              </a:cxn>
              <a:cxn ang="0">
                <a:pos x="1" y="464"/>
              </a:cxn>
              <a:cxn ang="0">
                <a:pos x="5" y="454"/>
              </a:cxn>
              <a:cxn ang="0">
                <a:pos x="178" y="370"/>
              </a:cxn>
              <a:cxn ang="0">
                <a:pos x="279" y="321"/>
              </a:cxn>
              <a:cxn ang="0">
                <a:pos x="289" y="325"/>
              </a:cxn>
              <a:cxn ang="0">
                <a:pos x="286" y="335"/>
              </a:cxn>
              <a:cxn ang="0">
                <a:pos x="185" y="384"/>
              </a:cxn>
              <a:cxn ang="0">
                <a:pos x="174" y="381"/>
              </a:cxn>
              <a:cxn ang="0">
                <a:pos x="178" y="370"/>
              </a:cxn>
              <a:cxn ang="0">
                <a:pos x="351" y="286"/>
              </a:cxn>
              <a:cxn ang="0">
                <a:pos x="451" y="237"/>
              </a:cxn>
              <a:cxn ang="0">
                <a:pos x="462" y="241"/>
              </a:cxn>
              <a:cxn ang="0">
                <a:pos x="458" y="252"/>
              </a:cxn>
              <a:cxn ang="0">
                <a:pos x="358" y="301"/>
              </a:cxn>
              <a:cxn ang="0">
                <a:pos x="347" y="297"/>
              </a:cxn>
              <a:cxn ang="0">
                <a:pos x="351" y="286"/>
              </a:cxn>
              <a:cxn ang="0">
                <a:pos x="523" y="202"/>
              </a:cxn>
              <a:cxn ang="0">
                <a:pos x="624" y="154"/>
              </a:cxn>
              <a:cxn ang="0">
                <a:pos x="635" y="157"/>
              </a:cxn>
              <a:cxn ang="0">
                <a:pos x="631" y="168"/>
              </a:cxn>
              <a:cxn ang="0">
                <a:pos x="530" y="217"/>
              </a:cxn>
              <a:cxn ang="0">
                <a:pos x="520" y="213"/>
              </a:cxn>
              <a:cxn ang="0">
                <a:pos x="523" y="202"/>
              </a:cxn>
              <a:cxn ang="0">
                <a:pos x="696" y="119"/>
              </a:cxn>
              <a:cxn ang="0">
                <a:pos x="797" y="70"/>
              </a:cxn>
              <a:cxn ang="0">
                <a:pos x="808" y="74"/>
              </a:cxn>
              <a:cxn ang="0">
                <a:pos x="804" y="84"/>
              </a:cxn>
              <a:cxn ang="0">
                <a:pos x="703" y="133"/>
              </a:cxn>
              <a:cxn ang="0">
                <a:pos x="693" y="129"/>
              </a:cxn>
              <a:cxn ang="0">
                <a:pos x="696" y="119"/>
              </a:cxn>
              <a:cxn ang="0">
                <a:pos x="869" y="35"/>
              </a:cxn>
              <a:cxn ang="0">
                <a:pos x="937" y="2"/>
              </a:cxn>
              <a:cxn ang="0">
                <a:pos x="948" y="6"/>
              </a:cxn>
              <a:cxn ang="0">
                <a:pos x="944" y="16"/>
              </a:cxn>
              <a:cxn ang="0">
                <a:pos x="876" y="49"/>
              </a:cxn>
              <a:cxn ang="0">
                <a:pos x="865" y="46"/>
              </a:cxn>
              <a:cxn ang="0">
                <a:pos x="869" y="35"/>
              </a:cxn>
            </a:cxnLst>
            <a:rect l="0" t="0" r="r" b="b"/>
            <a:pathLst>
              <a:path w="950" h="470">
                <a:moveTo>
                  <a:pt x="5" y="454"/>
                </a:moveTo>
                <a:lnTo>
                  <a:pt x="106" y="405"/>
                </a:lnTo>
                <a:cubicBezTo>
                  <a:pt x="110" y="403"/>
                  <a:pt x="115" y="405"/>
                  <a:pt x="117" y="409"/>
                </a:cubicBezTo>
                <a:cubicBezTo>
                  <a:pt x="119" y="413"/>
                  <a:pt x="117" y="417"/>
                  <a:pt x="113" y="419"/>
                </a:cubicBezTo>
                <a:lnTo>
                  <a:pt x="12" y="468"/>
                </a:lnTo>
                <a:cubicBezTo>
                  <a:pt x="8" y="470"/>
                  <a:pt x="3" y="468"/>
                  <a:pt x="1" y="464"/>
                </a:cubicBezTo>
                <a:cubicBezTo>
                  <a:pt x="0" y="460"/>
                  <a:pt x="1" y="456"/>
                  <a:pt x="5" y="454"/>
                </a:cubicBezTo>
                <a:close/>
                <a:moveTo>
                  <a:pt x="178" y="370"/>
                </a:moveTo>
                <a:lnTo>
                  <a:pt x="279" y="321"/>
                </a:lnTo>
                <a:cubicBezTo>
                  <a:pt x="283" y="319"/>
                  <a:pt x="287" y="321"/>
                  <a:pt x="289" y="325"/>
                </a:cubicBezTo>
                <a:cubicBezTo>
                  <a:pt x="291" y="329"/>
                  <a:pt x="290" y="334"/>
                  <a:pt x="286" y="335"/>
                </a:cubicBezTo>
                <a:lnTo>
                  <a:pt x="185" y="384"/>
                </a:lnTo>
                <a:cubicBezTo>
                  <a:pt x="181" y="386"/>
                  <a:pt x="176" y="385"/>
                  <a:pt x="174" y="381"/>
                </a:cubicBezTo>
                <a:cubicBezTo>
                  <a:pt x="172" y="377"/>
                  <a:pt x="174" y="372"/>
                  <a:pt x="178" y="370"/>
                </a:cubicBezTo>
                <a:close/>
                <a:moveTo>
                  <a:pt x="351" y="286"/>
                </a:moveTo>
                <a:lnTo>
                  <a:pt x="451" y="237"/>
                </a:lnTo>
                <a:cubicBezTo>
                  <a:pt x="455" y="235"/>
                  <a:pt x="460" y="237"/>
                  <a:pt x="462" y="241"/>
                </a:cubicBezTo>
                <a:cubicBezTo>
                  <a:pt x="464" y="245"/>
                  <a:pt x="462" y="250"/>
                  <a:pt x="458" y="252"/>
                </a:cubicBezTo>
                <a:lnTo>
                  <a:pt x="358" y="301"/>
                </a:lnTo>
                <a:cubicBezTo>
                  <a:pt x="354" y="303"/>
                  <a:pt x="349" y="301"/>
                  <a:pt x="347" y="297"/>
                </a:cubicBezTo>
                <a:cubicBezTo>
                  <a:pt x="345" y="293"/>
                  <a:pt x="347" y="288"/>
                  <a:pt x="351" y="286"/>
                </a:cubicBezTo>
                <a:close/>
                <a:moveTo>
                  <a:pt x="523" y="202"/>
                </a:moveTo>
                <a:lnTo>
                  <a:pt x="624" y="154"/>
                </a:lnTo>
                <a:cubicBezTo>
                  <a:pt x="628" y="152"/>
                  <a:pt x="633" y="153"/>
                  <a:pt x="635" y="157"/>
                </a:cubicBezTo>
                <a:cubicBezTo>
                  <a:pt x="637" y="161"/>
                  <a:pt x="635" y="166"/>
                  <a:pt x="631" y="168"/>
                </a:cubicBezTo>
                <a:lnTo>
                  <a:pt x="530" y="217"/>
                </a:lnTo>
                <a:cubicBezTo>
                  <a:pt x="526" y="219"/>
                  <a:pt x="522" y="217"/>
                  <a:pt x="520" y="213"/>
                </a:cubicBezTo>
                <a:cubicBezTo>
                  <a:pt x="518" y="209"/>
                  <a:pt x="520" y="204"/>
                  <a:pt x="523" y="202"/>
                </a:cubicBezTo>
                <a:close/>
                <a:moveTo>
                  <a:pt x="696" y="119"/>
                </a:moveTo>
                <a:lnTo>
                  <a:pt x="797" y="70"/>
                </a:lnTo>
                <a:cubicBezTo>
                  <a:pt x="801" y="68"/>
                  <a:pt x="806" y="70"/>
                  <a:pt x="808" y="74"/>
                </a:cubicBezTo>
                <a:cubicBezTo>
                  <a:pt x="810" y="77"/>
                  <a:pt x="808" y="82"/>
                  <a:pt x="804" y="84"/>
                </a:cubicBezTo>
                <a:lnTo>
                  <a:pt x="703" y="133"/>
                </a:lnTo>
                <a:cubicBezTo>
                  <a:pt x="699" y="135"/>
                  <a:pt x="694" y="133"/>
                  <a:pt x="693" y="129"/>
                </a:cubicBezTo>
                <a:cubicBezTo>
                  <a:pt x="691" y="125"/>
                  <a:pt x="692" y="121"/>
                  <a:pt x="696" y="119"/>
                </a:cubicBezTo>
                <a:close/>
                <a:moveTo>
                  <a:pt x="869" y="35"/>
                </a:moveTo>
                <a:lnTo>
                  <a:pt x="937" y="2"/>
                </a:lnTo>
                <a:cubicBezTo>
                  <a:pt x="941" y="0"/>
                  <a:pt x="946" y="2"/>
                  <a:pt x="948" y="6"/>
                </a:cubicBezTo>
                <a:cubicBezTo>
                  <a:pt x="950" y="10"/>
                  <a:pt x="948" y="14"/>
                  <a:pt x="944" y="16"/>
                </a:cubicBezTo>
                <a:lnTo>
                  <a:pt x="876" y="49"/>
                </a:lnTo>
                <a:cubicBezTo>
                  <a:pt x="872" y="51"/>
                  <a:pt x="867" y="50"/>
                  <a:pt x="865" y="46"/>
                </a:cubicBezTo>
                <a:cubicBezTo>
                  <a:pt x="863" y="42"/>
                  <a:pt x="865" y="37"/>
                  <a:pt x="869" y="35"/>
                </a:cubicBezTo>
                <a:close/>
              </a:path>
            </a:pathLst>
          </a:custGeom>
          <a:solidFill>
            <a:srgbClr val="000000"/>
          </a:solidFill>
          <a:ln w="4763" cap="flat">
            <a:solidFill>
              <a:srgbClr val="000000"/>
            </a:solidFill>
            <a:prstDash val="solid"/>
            <a:bevel/>
            <a:headEnd/>
            <a:tailEnd/>
          </a:ln>
        </p:spPr>
        <p:txBody>
          <a:bodyPr/>
          <a:lstStyle/>
          <a:p>
            <a:endParaRPr lang="en-US"/>
          </a:p>
        </p:txBody>
      </p:sp>
      <p:sp>
        <p:nvSpPr>
          <p:cNvPr id="434292" name="Line 116"/>
          <p:cNvSpPr>
            <a:spLocks noChangeShapeType="1"/>
          </p:cNvSpPr>
          <p:nvPr/>
        </p:nvSpPr>
        <p:spPr bwMode="auto">
          <a:xfrm>
            <a:off x="7739063" y="5321300"/>
            <a:ext cx="738187" cy="1588"/>
          </a:xfrm>
          <a:prstGeom prst="line">
            <a:avLst/>
          </a:prstGeom>
          <a:noFill/>
          <a:ln w="4763" cap="rnd">
            <a:solidFill>
              <a:srgbClr val="000000"/>
            </a:solidFill>
            <a:round/>
            <a:headEnd/>
            <a:tailEnd/>
          </a:ln>
        </p:spPr>
        <p:txBody>
          <a:bodyPr/>
          <a:lstStyle/>
          <a:p>
            <a:endParaRPr lang="en-US"/>
          </a:p>
        </p:txBody>
      </p:sp>
      <p:sp>
        <p:nvSpPr>
          <p:cNvPr id="434293" name="Line 117"/>
          <p:cNvSpPr>
            <a:spLocks noChangeShapeType="1"/>
          </p:cNvSpPr>
          <p:nvPr/>
        </p:nvSpPr>
        <p:spPr bwMode="auto">
          <a:xfrm flipV="1">
            <a:off x="7778750" y="4967288"/>
            <a:ext cx="500063" cy="354012"/>
          </a:xfrm>
          <a:prstGeom prst="line">
            <a:avLst/>
          </a:prstGeom>
          <a:noFill/>
          <a:ln w="4763" cap="rnd">
            <a:solidFill>
              <a:srgbClr val="000000"/>
            </a:solidFill>
            <a:round/>
            <a:headEnd/>
            <a:tailEnd/>
          </a:ln>
        </p:spPr>
        <p:txBody>
          <a:bodyPr/>
          <a:lstStyle/>
          <a:p>
            <a:endParaRPr lang="en-US"/>
          </a:p>
        </p:txBody>
      </p:sp>
      <p:sp>
        <p:nvSpPr>
          <p:cNvPr id="434294" name="Rectangle 118"/>
          <p:cNvSpPr>
            <a:spLocks noChangeArrowheads="1"/>
          </p:cNvSpPr>
          <p:nvPr/>
        </p:nvSpPr>
        <p:spPr bwMode="auto">
          <a:xfrm>
            <a:off x="231775" y="1085850"/>
            <a:ext cx="8770938" cy="100806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a:latin typeface="Times New Roman" pitchFamily="18" charset="0"/>
                <a:ea typeface="HyhwpEQ" pitchFamily="18" charset="-127"/>
              </a:rPr>
              <a:t>To guarantee its efficiency, the adaptive pyramid structure dynamically adjusts its maintained cells based on users’ mobility</a:t>
            </a:r>
          </a:p>
        </p:txBody>
      </p:sp>
      <p:sp>
        <p:nvSpPr>
          <p:cNvPr id="434295" name="Rectangle 119"/>
          <p:cNvSpPr>
            <a:spLocks noChangeArrowheads="1"/>
          </p:cNvSpPr>
          <p:nvPr/>
        </p:nvSpPr>
        <p:spPr bwMode="auto">
          <a:xfrm>
            <a:off x="115888" y="4376738"/>
            <a:ext cx="4532312" cy="1931987"/>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b="1" i="1">
                <a:solidFill>
                  <a:srgbClr val="A50021"/>
                </a:solidFill>
                <a:latin typeface="Times New Roman" pitchFamily="18" charset="0"/>
                <a:ea typeface="HyhwpEQ" pitchFamily="18" charset="-127"/>
              </a:rPr>
              <a:t>Cell Merging:</a:t>
            </a:r>
            <a:r>
              <a:rPr lang="en-US" altLang="zh-TW">
                <a:latin typeface="Times New Roman" pitchFamily="18" charset="0"/>
                <a:ea typeface="HyhwpEQ" pitchFamily="18" charset="-127"/>
              </a:rPr>
              <a:t> Once all users within certain cells strength their privacy profiles, those cells can be merged together</a:t>
            </a:r>
          </a:p>
        </p:txBody>
      </p:sp>
      <p:grpSp>
        <p:nvGrpSpPr>
          <p:cNvPr id="434300" name="Group 124"/>
          <p:cNvGrpSpPr>
            <a:grpSpLocks/>
          </p:cNvGrpSpPr>
          <p:nvPr/>
        </p:nvGrpSpPr>
        <p:grpSpPr bwMode="auto">
          <a:xfrm>
            <a:off x="4795838" y="6022975"/>
            <a:ext cx="1243012" cy="354013"/>
            <a:chOff x="3021" y="3794"/>
            <a:chExt cx="783" cy="223"/>
          </a:xfrm>
        </p:grpSpPr>
        <p:sp>
          <p:nvSpPr>
            <p:cNvPr id="434296" name="Freeform 120"/>
            <p:cNvSpPr>
              <a:spLocks/>
            </p:cNvSpPr>
            <p:nvPr/>
          </p:nvSpPr>
          <p:spPr bwMode="auto">
            <a:xfrm>
              <a:off x="3178" y="3794"/>
              <a:ext cx="391" cy="112"/>
            </a:xfrm>
            <a:custGeom>
              <a:avLst/>
              <a:gdLst/>
              <a:ahLst/>
              <a:cxnLst>
                <a:cxn ang="0">
                  <a:pos x="0" y="112"/>
                </a:cxn>
                <a:cxn ang="0">
                  <a:pos x="95" y="0"/>
                </a:cxn>
                <a:cxn ang="0">
                  <a:pos x="236" y="0"/>
                </a:cxn>
                <a:cxn ang="0">
                  <a:pos x="142" y="112"/>
                </a:cxn>
                <a:cxn ang="0">
                  <a:pos x="0" y="112"/>
                </a:cxn>
              </a:cxnLst>
              <a:rect l="0" t="0" r="r" b="b"/>
              <a:pathLst>
                <a:path w="236" h="112">
                  <a:moveTo>
                    <a:pt x="0" y="112"/>
                  </a:moveTo>
                  <a:lnTo>
                    <a:pt x="95" y="0"/>
                  </a:lnTo>
                  <a:lnTo>
                    <a:pt x="236" y="0"/>
                  </a:lnTo>
                  <a:lnTo>
                    <a:pt x="142" y="112"/>
                  </a:lnTo>
                  <a:lnTo>
                    <a:pt x="0" y="112"/>
                  </a:lnTo>
                  <a:close/>
                </a:path>
              </a:pathLst>
            </a:custGeom>
            <a:solidFill>
              <a:srgbClr val="FF0000"/>
            </a:solidFill>
            <a:ln w="1651" cap="rnd">
              <a:solidFill>
                <a:srgbClr val="000000"/>
              </a:solidFill>
              <a:prstDash val="solid"/>
              <a:round/>
              <a:headEnd/>
              <a:tailEnd/>
            </a:ln>
          </p:spPr>
          <p:txBody>
            <a:bodyPr/>
            <a:lstStyle/>
            <a:p>
              <a:endParaRPr lang="en-US"/>
            </a:p>
          </p:txBody>
        </p:sp>
        <p:sp>
          <p:nvSpPr>
            <p:cNvPr id="434297" name="Freeform 121"/>
            <p:cNvSpPr>
              <a:spLocks/>
            </p:cNvSpPr>
            <p:nvPr/>
          </p:nvSpPr>
          <p:spPr bwMode="auto">
            <a:xfrm>
              <a:off x="3413" y="3794"/>
              <a:ext cx="391" cy="112"/>
            </a:xfrm>
            <a:custGeom>
              <a:avLst/>
              <a:gdLst/>
              <a:ahLst/>
              <a:cxnLst>
                <a:cxn ang="0">
                  <a:pos x="0" y="112"/>
                </a:cxn>
                <a:cxn ang="0">
                  <a:pos x="94" y="0"/>
                </a:cxn>
                <a:cxn ang="0">
                  <a:pos x="236" y="0"/>
                </a:cxn>
                <a:cxn ang="0">
                  <a:pos x="142" y="112"/>
                </a:cxn>
                <a:cxn ang="0">
                  <a:pos x="0" y="112"/>
                </a:cxn>
              </a:cxnLst>
              <a:rect l="0" t="0" r="r" b="b"/>
              <a:pathLst>
                <a:path w="236" h="112">
                  <a:moveTo>
                    <a:pt x="0" y="112"/>
                  </a:moveTo>
                  <a:lnTo>
                    <a:pt x="94" y="0"/>
                  </a:lnTo>
                  <a:lnTo>
                    <a:pt x="236" y="0"/>
                  </a:lnTo>
                  <a:lnTo>
                    <a:pt x="142" y="112"/>
                  </a:lnTo>
                  <a:lnTo>
                    <a:pt x="0" y="112"/>
                  </a:lnTo>
                  <a:close/>
                </a:path>
              </a:pathLst>
            </a:custGeom>
            <a:solidFill>
              <a:srgbClr val="FF0000"/>
            </a:solidFill>
            <a:ln w="1651" cap="rnd">
              <a:solidFill>
                <a:srgbClr val="000000"/>
              </a:solidFill>
              <a:prstDash val="solid"/>
              <a:round/>
              <a:headEnd/>
              <a:tailEnd/>
            </a:ln>
          </p:spPr>
          <p:txBody>
            <a:bodyPr/>
            <a:lstStyle/>
            <a:p>
              <a:endParaRPr lang="en-US"/>
            </a:p>
          </p:txBody>
        </p:sp>
        <p:sp>
          <p:nvSpPr>
            <p:cNvPr id="434298" name="Freeform 122"/>
            <p:cNvSpPr>
              <a:spLocks/>
            </p:cNvSpPr>
            <p:nvPr/>
          </p:nvSpPr>
          <p:spPr bwMode="auto">
            <a:xfrm>
              <a:off x="3021" y="3906"/>
              <a:ext cx="392" cy="111"/>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FF0000"/>
            </a:solidFill>
            <a:ln w="1651" cap="rnd">
              <a:solidFill>
                <a:srgbClr val="000000"/>
              </a:solidFill>
              <a:prstDash val="solid"/>
              <a:round/>
              <a:headEnd/>
              <a:tailEnd/>
            </a:ln>
          </p:spPr>
          <p:txBody>
            <a:bodyPr/>
            <a:lstStyle/>
            <a:p>
              <a:endParaRPr lang="en-US"/>
            </a:p>
          </p:txBody>
        </p:sp>
        <p:sp>
          <p:nvSpPr>
            <p:cNvPr id="434299" name="Freeform 123"/>
            <p:cNvSpPr>
              <a:spLocks/>
            </p:cNvSpPr>
            <p:nvPr/>
          </p:nvSpPr>
          <p:spPr bwMode="auto">
            <a:xfrm>
              <a:off x="3256" y="3906"/>
              <a:ext cx="392" cy="111"/>
            </a:xfrm>
            <a:custGeom>
              <a:avLst/>
              <a:gdLst/>
              <a:ahLst/>
              <a:cxnLst>
                <a:cxn ang="0">
                  <a:pos x="0" y="111"/>
                </a:cxn>
                <a:cxn ang="0">
                  <a:pos x="95" y="0"/>
                </a:cxn>
                <a:cxn ang="0">
                  <a:pos x="237" y="0"/>
                </a:cxn>
                <a:cxn ang="0">
                  <a:pos x="142" y="111"/>
                </a:cxn>
                <a:cxn ang="0">
                  <a:pos x="0" y="111"/>
                </a:cxn>
              </a:cxnLst>
              <a:rect l="0" t="0" r="r" b="b"/>
              <a:pathLst>
                <a:path w="237" h="111">
                  <a:moveTo>
                    <a:pt x="0" y="111"/>
                  </a:moveTo>
                  <a:lnTo>
                    <a:pt x="95" y="0"/>
                  </a:lnTo>
                  <a:lnTo>
                    <a:pt x="237" y="0"/>
                  </a:lnTo>
                  <a:lnTo>
                    <a:pt x="142" y="111"/>
                  </a:lnTo>
                  <a:lnTo>
                    <a:pt x="0" y="111"/>
                  </a:lnTo>
                  <a:close/>
                </a:path>
              </a:pathLst>
            </a:custGeom>
            <a:solidFill>
              <a:srgbClr val="FF0000"/>
            </a:solidFill>
            <a:ln w="1651" cap="rnd">
              <a:solidFill>
                <a:srgbClr val="000000"/>
              </a:solidFill>
              <a:prstDash val="solid"/>
              <a:round/>
              <a:headEnd/>
              <a:tailEnd/>
            </a:ln>
          </p:spPr>
          <p:txBody>
            <a:bodyPr/>
            <a:lstStyle/>
            <a:p>
              <a:endParaRPr lang="en-US"/>
            </a:p>
          </p:txBody>
        </p:sp>
      </p:grpSp>
      <p:sp>
        <p:nvSpPr>
          <p:cNvPr id="434275" name="Freeform 99"/>
          <p:cNvSpPr>
            <a:spLocks noEditPoints="1"/>
          </p:cNvSpPr>
          <p:nvPr/>
        </p:nvSpPr>
        <p:spPr bwMode="auto">
          <a:xfrm>
            <a:off x="5538788" y="2008188"/>
            <a:ext cx="879475" cy="4368800"/>
          </a:xfrm>
          <a:custGeom>
            <a:avLst/>
            <a:gdLst/>
            <a:ahLst/>
            <a:cxnLst>
              <a:cxn ang="0">
                <a:pos x="1552" y="115"/>
              </a:cxn>
              <a:cxn ang="0">
                <a:pos x="1545" y="196"/>
              </a:cxn>
              <a:cxn ang="0">
                <a:pos x="1530" y="192"/>
              </a:cxn>
              <a:cxn ang="0">
                <a:pos x="1462" y="488"/>
              </a:cxn>
              <a:cxn ang="0">
                <a:pos x="1487" y="371"/>
              </a:cxn>
              <a:cxn ang="0">
                <a:pos x="1400" y="678"/>
              </a:cxn>
              <a:cxn ang="0">
                <a:pos x="1440" y="565"/>
              </a:cxn>
              <a:cxn ang="0">
                <a:pos x="1342" y="853"/>
              </a:cxn>
              <a:cxn ang="0">
                <a:pos x="1335" y="935"/>
              </a:cxn>
              <a:cxn ang="0">
                <a:pos x="1320" y="930"/>
              </a:cxn>
              <a:cxn ang="0">
                <a:pos x="1252" y="1227"/>
              </a:cxn>
              <a:cxn ang="0">
                <a:pos x="1277" y="1109"/>
              </a:cxn>
              <a:cxn ang="0">
                <a:pos x="1189" y="1417"/>
              </a:cxn>
              <a:cxn ang="0">
                <a:pos x="1230" y="1304"/>
              </a:cxn>
              <a:cxn ang="0">
                <a:pos x="1131" y="1592"/>
              </a:cxn>
              <a:cxn ang="0">
                <a:pos x="1125" y="1673"/>
              </a:cxn>
              <a:cxn ang="0">
                <a:pos x="1109" y="1669"/>
              </a:cxn>
              <a:cxn ang="0">
                <a:pos x="1042" y="1966"/>
              </a:cxn>
              <a:cxn ang="0">
                <a:pos x="1067" y="1848"/>
              </a:cxn>
              <a:cxn ang="0">
                <a:pos x="979" y="2156"/>
              </a:cxn>
              <a:cxn ang="0">
                <a:pos x="1020" y="2043"/>
              </a:cxn>
              <a:cxn ang="0">
                <a:pos x="921" y="2331"/>
              </a:cxn>
              <a:cxn ang="0">
                <a:pos x="915" y="2412"/>
              </a:cxn>
              <a:cxn ang="0">
                <a:pos x="899" y="2407"/>
              </a:cxn>
              <a:cxn ang="0">
                <a:pos x="831" y="2704"/>
              </a:cxn>
              <a:cxn ang="0">
                <a:pos x="857" y="2587"/>
              </a:cxn>
              <a:cxn ang="0">
                <a:pos x="769" y="2894"/>
              </a:cxn>
              <a:cxn ang="0">
                <a:pos x="809" y="2781"/>
              </a:cxn>
              <a:cxn ang="0">
                <a:pos x="711" y="3069"/>
              </a:cxn>
              <a:cxn ang="0">
                <a:pos x="704" y="3151"/>
              </a:cxn>
              <a:cxn ang="0">
                <a:pos x="689" y="3146"/>
              </a:cxn>
              <a:cxn ang="0">
                <a:pos x="621" y="3443"/>
              </a:cxn>
              <a:cxn ang="0">
                <a:pos x="646" y="3325"/>
              </a:cxn>
              <a:cxn ang="0">
                <a:pos x="559" y="3633"/>
              </a:cxn>
              <a:cxn ang="0">
                <a:pos x="599" y="3520"/>
              </a:cxn>
              <a:cxn ang="0">
                <a:pos x="501" y="3808"/>
              </a:cxn>
              <a:cxn ang="0">
                <a:pos x="494" y="3889"/>
              </a:cxn>
              <a:cxn ang="0">
                <a:pos x="479" y="3885"/>
              </a:cxn>
              <a:cxn ang="0">
                <a:pos x="411" y="4182"/>
              </a:cxn>
              <a:cxn ang="0">
                <a:pos x="436" y="4064"/>
              </a:cxn>
              <a:cxn ang="0">
                <a:pos x="348" y="4372"/>
              </a:cxn>
              <a:cxn ang="0">
                <a:pos x="389" y="4259"/>
              </a:cxn>
              <a:cxn ang="0">
                <a:pos x="290" y="4547"/>
              </a:cxn>
              <a:cxn ang="0">
                <a:pos x="284" y="4628"/>
              </a:cxn>
              <a:cxn ang="0">
                <a:pos x="268" y="4623"/>
              </a:cxn>
              <a:cxn ang="0">
                <a:pos x="201" y="4920"/>
              </a:cxn>
              <a:cxn ang="0">
                <a:pos x="226" y="4803"/>
              </a:cxn>
              <a:cxn ang="0">
                <a:pos x="138" y="5110"/>
              </a:cxn>
              <a:cxn ang="0">
                <a:pos x="179" y="4997"/>
              </a:cxn>
              <a:cxn ang="0">
                <a:pos x="80" y="5285"/>
              </a:cxn>
              <a:cxn ang="0">
                <a:pos x="74" y="5367"/>
              </a:cxn>
              <a:cxn ang="0">
                <a:pos x="58" y="5362"/>
              </a:cxn>
              <a:cxn ang="0">
                <a:pos x="16" y="5568"/>
              </a:cxn>
              <a:cxn ang="0">
                <a:pos x="16" y="5541"/>
              </a:cxn>
            </a:cxnLst>
            <a:rect l="0" t="0" r="r" b="b"/>
            <a:pathLst>
              <a:path w="1599" h="5575">
                <a:moveTo>
                  <a:pt x="1598" y="11"/>
                </a:moveTo>
                <a:lnTo>
                  <a:pt x="1567" y="119"/>
                </a:lnTo>
                <a:cubicBezTo>
                  <a:pt x="1566" y="123"/>
                  <a:pt x="1562" y="126"/>
                  <a:pt x="1557" y="124"/>
                </a:cubicBezTo>
                <a:cubicBezTo>
                  <a:pt x="1553" y="123"/>
                  <a:pt x="1551" y="119"/>
                  <a:pt x="1552" y="115"/>
                </a:cubicBezTo>
                <a:lnTo>
                  <a:pt x="1583" y="7"/>
                </a:lnTo>
                <a:cubicBezTo>
                  <a:pt x="1584" y="3"/>
                  <a:pt x="1588" y="0"/>
                  <a:pt x="1592" y="1"/>
                </a:cubicBezTo>
                <a:cubicBezTo>
                  <a:pt x="1597" y="3"/>
                  <a:pt x="1599" y="7"/>
                  <a:pt x="1598" y="11"/>
                </a:cubicBezTo>
                <a:close/>
                <a:moveTo>
                  <a:pt x="1545" y="196"/>
                </a:moveTo>
                <a:lnTo>
                  <a:pt x="1515" y="304"/>
                </a:lnTo>
                <a:cubicBezTo>
                  <a:pt x="1513" y="308"/>
                  <a:pt x="1509" y="310"/>
                  <a:pt x="1505" y="309"/>
                </a:cubicBezTo>
                <a:cubicBezTo>
                  <a:pt x="1501" y="308"/>
                  <a:pt x="1498" y="303"/>
                  <a:pt x="1499" y="299"/>
                </a:cubicBezTo>
                <a:lnTo>
                  <a:pt x="1530" y="192"/>
                </a:lnTo>
                <a:cubicBezTo>
                  <a:pt x="1531" y="187"/>
                  <a:pt x="1536" y="185"/>
                  <a:pt x="1540" y="186"/>
                </a:cubicBezTo>
                <a:cubicBezTo>
                  <a:pt x="1544" y="187"/>
                  <a:pt x="1547" y="192"/>
                  <a:pt x="1545" y="196"/>
                </a:cubicBezTo>
                <a:close/>
                <a:moveTo>
                  <a:pt x="1493" y="381"/>
                </a:moveTo>
                <a:lnTo>
                  <a:pt x="1462" y="488"/>
                </a:lnTo>
                <a:cubicBezTo>
                  <a:pt x="1461" y="493"/>
                  <a:pt x="1457" y="495"/>
                  <a:pt x="1452" y="494"/>
                </a:cubicBezTo>
                <a:cubicBezTo>
                  <a:pt x="1448" y="493"/>
                  <a:pt x="1446" y="488"/>
                  <a:pt x="1447" y="484"/>
                </a:cubicBezTo>
                <a:lnTo>
                  <a:pt x="1477" y="376"/>
                </a:lnTo>
                <a:cubicBezTo>
                  <a:pt x="1479" y="372"/>
                  <a:pt x="1483" y="369"/>
                  <a:pt x="1487" y="371"/>
                </a:cubicBezTo>
                <a:cubicBezTo>
                  <a:pt x="1492" y="372"/>
                  <a:pt x="1494" y="376"/>
                  <a:pt x="1493" y="381"/>
                </a:cubicBezTo>
                <a:close/>
                <a:moveTo>
                  <a:pt x="1440" y="565"/>
                </a:moveTo>
                <a:lnTo>
                  <a:pt x="1410" y="673"/>
                </a:lnTo>
                <a:cubicBezTo>
                  <a:pt x="1408" y="677"/>
                  <a:pt x="1404" y="680"/>
                  <a:pt x="1400" y="678"/>
                </a:cubicBezTo>
                <a:cubicBezTo>
                  <a:pt x="1395" y="677"/>
                  <a:pt x="1393" y="673"/>
                  <a:pt x="1394" y="669"/>
                </a:cubicBezTo>
                <a:lnTo>
                  <a:pt x="1425" y="561"/>
                </a:lnTo>
                <a:cubicBezTo>
                  <a:pt x="1426" y="557"/>
                  <a:pt x="1430" y="554"/>
                  <a:pt x="1435" y="555"/>
                </a:cubicBezTo>
                <a:cubicBezTo>
                  <a:pt x="1439" y="557"/>
                  <a:pt x="1441" y="561"/>
                  <a:pt x="1440" y="565"/>
                </a:cubicBezTo>
                <a:close/>
                <a:moveTo>
                  <a:pt x="1388" y="750"/>
                </a:moveTo>
                <a:lnTo>
                  <a:pt x="1357" y="858"/>
                </a:lnTo>
                <a:cubicBezTo>
                  <a:pt x="1356" y="862"/>
                  <a:pt x="1351" y="864"/>
                  <a:pt x="1347" y="863"/>
                </a:cubicBezTo>
                <a:cubicBezTo>
                  <a:pt x="1343" y="862"/>
                  <a:pt x="1340" y="857"/>
                  <a:pt x="1342" y="853"/>
                </a:cubicBezTo>
                <a:lnTo>
                  <a:pt x="1372" y="746"/>
                </a:lnTo>
                <a:cubicBezTo>
                  <a:pt x="1373" y="741"/>
                  <a:pt x="1378" y="739"/>
                  <a:pt x="1382" y="740"/>
                </a:cubicBezTo>
                <a:cubicBezTo>
                  <a:pt x="1386" y="741"/>
                  <a:pt x="1389" y="746"/>
                  <a:pt x="1388" y="750"/>
                </a:cubicBezTo>
                <a:close/>
                <a:moveTo>
                  <a:pt x="1335" y="935"/>
                </a:moveTo>
                <a:lnTo>
                  <a:pt x="1304" y="1042"/>
                </a:lnTo>
                <a:cubicBezTo>
                  <a:pt x="1303" y="1047"/>
                  <a:pt x="1299" y="1049"/>
                  <a:pt x="1295" y="1048"/>
                </a:cubicBezTo>
                <a:cubicBezTo>
                  <a:pt x="1290" y="1047"/>
                  <a:pt x="1288" y="1042"/>
                  <a:pt x="1289" y="1038"/>
                </a:cubicBezTo>
                <a:lnTo>
                  <a:pt x="1320" y="930"/>
                </a:lnTo>
                <a:cubicBezTo>
                  <a:pt x="1321" y="926"/>
                  <a:pt x="1325" y="923"/>
                  <a:pt x="1330" y="925"/>
                </a:cubicBezTo>
                <a:cubicBezTo>
                  <a:pt x="1334" y="926"/>
                  <a:pt x="1336" y="930"/>
                  <a:pt x="1335" y="935"/>
                </a:cubicBezTo>
                <a:close/>
                <a:moveTo>
                  <a:pt x="1283" y="1119"/>
                </a:moveTo>
                <a:lnTo>
                  <a:pt x="1252" y="1227"/>
                </a:lnTo>
                <a:cubicBezTo>
                  <a:pt x="1251" y="1231"/>
                  <a:pt x="1246" y="1234"/>
                  <a:pt x="1242" y="1232"/>
                </a:cubicBezTo>
                <a:cubicBezTo>
                  <a:pt x="1238" y="1231"/>
                  <a:pt x="1235" y="1227"/>
                  <a:pt x="1236" y="1223"/>
                </a:cubicBezTo>
                <a:lnTo>
                  <a:pt x="1267" y="1115"/>
                </a:lnTo>
                <a:cubicBezTo>
                  <a:pt x="1268" y="1111"/>
                  <a:pt x="1273" y="1108"/>
                  <a:pt x="1277" y="1109"/>
                </a:cubicBezTo>
                <a:cubicBezTo>
                  <a:pt x="1281" y="1111"/>
                  <a:pt x="1284" y="1115"/>
                  <a:pt x="1283" y="1119"/>
                </a:cubicBezTo>
                <a:close/>
                <a:moveTo>
                  <a:pt x="1230" y="1304"/>
                </a:moveTo>
                <a:lnTo>
                  <a:pt x="1199" y="1412"/>
                </a:lnTo>
                <a:cubicBezTo>
                  <a:pt x="1198" y="1416"/>
                  <a:pt x="1194" y="1418"/>
                  <a:pt x="1189" y="1417"/>
                </a:cubicBezTo>
                <a:cubicBezTo>
                  <a:pt x="1185" y="1416"/>
                  <a:pt x="1183" y="1411"/>
                  <a:pt x="1184" y="1407"/>
                </a:cubicBezTo>
                <a:lnTo>
                  <a:pt x="1215" y="1299"/>
                </a:lnTo>
                <a:cubicBezTo>
                  <a:pt x="1216" y="1295"/>
                  <a:pt x="1220" y="1293"/>
                  <a:pt x="1224" y="1294"/>
                </a:cubicBezTo>
                <a:cubicBezTo>
                  <a:pt x="1229" y="1295"/>
                  <a:pt x="1231" y="1300"/>
                  <a:pt x="1230" y="1304"/>
                </a:cubicBezTo>
                <a:close/>
                <a:moveTo>
                  <a:pt x="1177" y="1489"/>
                </a:moveTo>
                <a:lnTo>
                  <a:pt x="1147" y="1596"/>
                </a:lnTo>
                <a:cubicBezTo>
                  <a:pt x="1146" y="1601"/>
                  <a:pt x="1141" y="1603"/>
                  <a:pt x="1137" y="1602"/>
                </a:cubicBezTo>
                <a:cubicBezTo>
                  <a:pt x="1133" y="1601"/>
                  <a:pt x="1130" y="1596"/>
                  <a:pt x="1131" y="1592"/>
                </a:cubicBezTo>
                <a:lnTo>
                  <a:pt x="1162" y="1484"/>
                </a:lnTo>
                <a:cubicBezTo>
                  <a:pt x="1163" y="1480"/>
                  <a:pt x="1168" y="1477"/>
                  <a:pt x="1172" y="1479"/>
                </a:cubicBezTo>
                <a:cubicBezTo>
                  <a:pt x="1176" y="1480"/>
                  <a:pt x="1179" y="1484"/>
                  <a:pt x="1177" y="1489"/>
                </a:cubicBezTo>
                <a:close/>
                <a:moveTo>
                  <a:pt x="1125" y="1673"/>
                </a:moveTo>
                <a:lnTo>
                  <a:pt x="1094" y="1781"/>
                </a:lnTo>
                <a:cubicBezTo>
                  <a:pt x="1093" y="1785"/>
                  <a:pt x="1089" y="1788"/>
                  <a:pt x="1084" y="1786"/>
                </a:cubicBezTo>
                <a:cubicBezTo>
                  <a:pt x="1080" y="1785"/>
                  <a:pt x="1078" y="1781"/>
                  <a:pt x="1079" y="1777"/>
                </a:cubicBezTo>
                <a:lnTo>
                  <a:pt x="1109" y="1669"/>
                </a:lnTo>
                <a:cubicBezTo>
                  <a:pt x="1111" y="1665"/>
                  <a:pt x="1115" y="1662"/>
                  <a:pt x="1119" y="1663"/>
                </a:cubicBezTo>
                <a:cubicBezTo>
                  <a:pt x="1124" y="1665"/>
                  <a:pt x="1126" y="1669"/>
                  <a:pt x="1125" y="1673"/>
                </a:cubicBezTo>
                <a:close/>
                <a:moveTo>
                  <a:pt x="1072" y="1858"/>
                </a:moveTo>
                <a:lnTo>
                  <a:pt x="1042" y="1966"/>
                </a:lnTo>
                <a:cubicBezTo>
                  <a:pt x="1040" y="1970"/>
                  <a:pt x="1036" y="1972"/>
                  <a:pt x="1032" y="1971"/>
                </a:cubicBezTo>
                <a:cubicBezTo>
                  <a:pt x="1028" y="1970"/>
                  <a:pt x="1025" y="1965"/>
                  <a:pt x="1026" y="1961"/>
                </a:cubicBezTo>
                <a:lnTo>
                  <a:pt x="1057" y="1853"/>
                </a:lnTo>
                <a:cubicBezTo>
                  <a:pt x="1058" y="1849"/>
                  <a:pt x="1063" y="1847"/>
                  <a:pt x="1067" y="1848"/>
                </a:cubicBezTo>
                <a:cubicBezTo>
                  <a:pt x="1071" y="1849"/>
                  <a:pt x="1074" y="1854"/>
                  <a:pt x="1072" y="1858"/>
                </a:cubicBezTo>
                <a:close/>
                <a:moveTo>
                  <a:pt x="1020" y="2043"/>
                </a:moveTo>
                <a:lnTo>
                  <a:pt x="989" y="2150"/>
                </a:lnTo>
                <a:cubicBezTo>
                  <a:pt x="988" y="2155"/>
                  <a:pt x="983" y="2157"/>
                  <a:pt x="979" y="2156"/>
                </a:cubicBezTo>
                <a:cubicBezTo>
                  <a:pt x="975" y="2155"/>
                  <a:pt x="972" y="2150"/>
                  <a:pt x="974" y="2146"/>
                </a:cubicBezTo>
                <a:lnTo>
                  <a:pt x="1004" y="2038"/>
                </a:lnTo>
                <a:cubicBezTo>
                  <a:pt x="1006" y="2034"/>
                  <a:pt x="1010" y="2031"/>
                  <a:pt x="1014" y="2033"/>
                </a:cubicBezTo>
                <a:cubicBezTo>
                  <a:pt x="1018" y="2034"/>
                  <a:pt x="1021" y="2038"/>
                  <a:pt x="1020" y="2043"/>
                </a:cubicBezTo>
                <a:close/>
                <a:moveTo>
                  <a:pt x="967" y="2227"/>
                </a:moveTo>
                <a:lnTo>
                  <a:pt x="937" y="2335"/>
                </a:lnTo>
                <a:cubicBezTo>
                  <a:pt x="935" y="2339"/>
                  <a:pt x="931" y="2342"/>
                  <a:pt x="927" y="2340"/>
                </a:cubicBezTo>
                <a:cubicBezTo>
                  <a:pt x="922" y="2339"/>
                  <a:pt x="920" y="2335"/>
                  <a:pt x="921" y="2331"/>
                </a:cubicBezTo>
                <a:lnTo>
                  <a:pt x="952" y="2223"/>
                </a:lnTo>
                <a:cubicBezTo>
                  <a:pt x="953" y="2219"/>
                  <a:pt x="957" y="2216"/>
                  <a:pt x="962" y="2217"/>
                </a:cubicBezTo>
                <a:cubicBezTo>
                  <a:pt x="966" y="2219"/>
                  <a:pt x="968" y="2223"/>
                  <a:pt x="967" y="2227"/>
                </a:cubicBezTo>
                <a:close/>
                <a:moveTo>
                  <a:pt x="915" y="2412"/>
                </a:moveTo>
                <a:lnTo>
                  <a:pt x="884" y="2520"/>
                </a:lnTo>
                <a:cubicBezTo>
                  <a:pt x="883" y="2524"/>
                  <a:pt x="878" y="2526"/>
                  <a:pt x="874" y="2525"/>
                </a:cubicBezTo>
                <a:cubicBezTo>
                  <a:pt x="870" y="2524"/>
                  <a:pt x="867" y="2519"/>
                  <a:pt x="869" y="2515"/>
                </a:cubicBezTo>
                <a:lnTo>
                  <a:pt x="899" y="2407"/>
                </a:lnTo>
                <a:cubicBezTo>
                  <a:pt x="900" y="2403"/>
                  <a:pt x="905" y="2401"/>
                  <a:pt x="909" y="2402"/>
                </a:cubicBezTo>
                <a:cubicBezTo>
                  <a:pt x="913" y="2403"/>
                  <a:pt x="916" y="2408"/>
                  <a:pt x="915" y="2412"/>
                </a:cubicBezTo>
                <a:close/>
                <a:moveTo>
                  <a:pt x="862" y="2597"/>
                </a:moveTo>
                <a:lnTo>
                  <a:pt x="831" y="2704"/>
                </a:lnTo>
                <a:cubicBezTo>
                  <a:pt x="830" y="2709"/>
                  <a:pt x="826" y="2711"/>
                  <a:pt x="822" y="2710"/>
                </a:cubicBezTo>
                <a:cubicBezTo>
                  <a:pt x="817" y="2709"/>
                  <a:pt x="815" y="2704"/>
                  <a:pt x="816" y="2700"/>
                </a:cubicBezTo>
                <a:lnTo>
                  <a:pt x="847" y="2592"/>
                </a:lnTo>
                <a:cubicBezTo>
                  <a:pt x="848" y="2588"/>
                  <a:pt x="852" y="2585"/>
                  <a:pt x="857" y="2587"/>
                </a:cubicBezTo>
                <a:cubicBezTo>
                  <a:pt x="861" y="2588"/>
                  <a:pt x="863" y="2592"/>
                  <a:pt x="862" y="2597"/>
                </a:cubicBezTo>
                <a:close/>
                <a:moveTo>
                  <a:pt x="809" y="2781"/>
                </a:moveTo>
                <a:lnTo>
                  <a:pt x="779" y="2889"/>
                </a:lnTo>
                <a:cubicBezTo>
                  <a:pt x="778" y="2893"/>
                  <a:pt x="773" y="2896"/>
                  <a:pt x="769" y="2894"/>
                </a:cubicBezTo>
                <a:cubicBezTo>
                  <a:pt x="765" y="2893"/>
                  <a:pt x="762" y="2889"/>
                  <a:pt x="763" y="2885"/>
                </a:cubicBezTo>
                <a:lnTo>
                  <a:pt x="794" y="2777"/>
                </a:lnTo>
                <a:cubicBezTo>
                  <a:pt x="795" y="2773"/>
                  <a:pt x="800" y="2770"/>
                  <a:pt x="804" y="2771"/>
                </a:cubicBezTo>
                <a:cubicBezTo>
                  <a:pt x="808" y="2773"/>
                  <a:pt x="811" y="2777"/>
                  <a:pt x="809" y="2781"/>
                </a:cubicBezTo>
                <a:close/>
                <a:moveTo>
                  <a:pt x="757" y="2966"/>
                </a:moveTo>
                <a:lnTo>
                  <a:pt x="726" y="3074"/>
                </a:lnTo>
                <a:cubicBezTo>
                  <a:pt x="725" y="3078"/>
                  <a:pt x="721" y="3080"/>
                  <a:pt x="716" y="3079"/>
                </a:cubicBezTo>
                <a:cubicBezTo>
                  <a:pt x="712" y="3078"/>
                  <a:pt x="710" y="3073"/>
                  <a:pt x="711" y="3069"/>
                </a:cubicBezTo>
                <a:lnTo>
                  <a:pt x="742" y="2961"/>
                </a:lnTo>
                <a:cubicBezTo>
                  <a:pt x="743" y="2957"/>
                  <a:pt x="747" y="2955"/>
                  <a:pt x="751" y="2956"/>
                </a:cubicBezTo>
                <a:cubicBezTo>
                  <a:pt x="756" y="2957"/>
                  <a:pt x="758" y="2962"/>
                  <a:pt x="757" y="2966"/>
                </a:cubicBezTo>
                <a:close/>
                <a:moveTo>
                  <a:pt x="704" y="3151"/>
                </a:moveTo>
                <a:lnTo>
                  <a:pt x="674" y="3258"/>
                </a:lnTo>
                <a:cubicBezTo>
                  <a:pt x="673" y="3262"/>
                  <a:pt x="668" y="3265"/>
                  <a:pt x="664" y="3264"/>
                </a:cubicBezTo>
                <a:cubicBezTo>
                  <a:pt x="660" y="3263"/>
                  <a:pt x="657" y="3258"/>
                  <a:pt x="658" y="3254"/>
                </a:cubicBezTo>
                <a:lnTo>
                  <a:pt x="689" y="3146"/>
                </a:lnTo>
                <a:cubicBezTo>
                  <a:pt x="690" y="3142"/>
                  <a:pt x="695" y="3139"/>
                  <a:pt x="699" y="3141"/>
                </a:cubicBezTo>
                <a:cubicBezTo>
                  <a:pt x="703" y="3142"/>
                  <a:pt x="706" y="3146"/>
                  <a:pt x="704" y="3151"/>
                </a:cubicBezTo>
                <a:close/>
                <a:moveTo>
                  <a:pt x="652" y="3335"/>
                </a:moveTo>
                <a:lnTo>
                  <a:pt x="621" y="3443"/>
                </a:lnTo>
                <a:cubicBezTo>
                  <a:pt x="620" y="3447"/>
                  <a:pt x="616" y="3450"/>
                  <a:pt x="611" y="3448"/>
                </a:cubicBezTo>
                <a:cubicBezTo>
                  <a:pt x="607" y="3447"/>
                  <a:pt x="605" y="3443"/>
                  <a:pt x="606" y="3439"/>
                </a:cubicBezTo>
                <a:lnTo>
                  <a:pt x="636" y="3331"/>
                </a:lnTo>
                <a:cubicBezTo>
                  <a:pt x="638" y="3327"/>
                  <a:pt x="642" y="3324"/>
                  <a:pt x="646" y="3325"/>
                </a:cubicBezTo>
                <a:cubicBezTo>
                  <a:pt x="651" y="3327"/>
                  <a:pt x="653" y="3331"/>
                  <a:pt x="652" y="3335"/>
                </a:cubicBezTo>
                <a:close/>
                <a:moveTo>
                  <a:pt x="599" y="3520"/>
                </a:moveTo>
                <a:lnTo>
                  <a:pt x="569" y="3628"/>
                </a:lnTo>
                <a:cubicBezTo>
                  <a:pt x="567" y="3632"/>
                  <a:pt x="563" y="3634"/>
                  <a:pt x="559" y="3633"/>
                </a:cubicBezTo>
                <a:cubicBezTo>
                  <a:pt x="554" y="3632"/>
                  <a:pt x="552" y="3627"/>
                  <a:pt x="553" y="3623"/>
                </a:cubicBezTo>
                <a:lnTo>
                  <a:pt x="584" y="3515"/>
                </a:lnTo>
                <a:cubicBezTo>
                  <a:pt x="585" y="3511"/>
                  <a:pt x="589" y="3509"/>
                  <a:pt x="594" y="3510"/>
                </a:cubicBezTo>
                <a:cubicBezTo>
                  <a:pt x="598" y="3511"/>
                  <a:pt x="600" y="3516"/>
                  <a:pt x="599" y="3520"/>
                </a:cubicBezTo>
                <a:close/>
                <a:moveTo>
                  <a:pt x="547" y="3705"/>
                </a:moveTo>
                <a:lnTo>
                  <a:pt x="516" y="3812"/>
                </a:lnTo>
                <a:cubicBezTo>
                  <a:pt x="515" y="3816"/>
                  <a:pt x="510" y="3819"/>
                  <a:pt x="506" y="3818"/>
                </a:cubicBezTo>
                <a:cubicBezTo>
                  <a:pt x="502" y="3817"/>
                  <a:pt x="499" y="3812"/>
                  <a:pt x="501" y="3808"/>
                </a:cubicBezTo>
                <a:lnTo>
                  <a:pt x="531" y="3700"/>
                </a:lnTo>
                <a:cubicBezTo>
                  <a:pt x="533" y="3696"/>
                  <a:pt x="537" y="3693"/>
                  <a:pt x="541" y="3695"/>
                </a:cubicBezTo>
                <a:cubicBezTo>
                  <a:pt x="545" y="3696"/>
                  <a:pt x="548" y="3700"/>
                  <a:pt x="547" y="3705"/>
                </a:cubicBezTo>
                <a:close/>
                <a:moveTo>
                  <a:pt x="494" y="3889"/>
                </a:moveTo>
                <a:lnTo>
                  <a:pt x="463" y="3997"/>
                </a:lnTo>
                <a:cubicBezTo>
                  <a:pt x="462" y="4001"/>
                  <a:pt x="458" y="4004"/>
                  <a:pt x="454" y="4002"/>
                </a:cubicBezTo>
                <a:cubicBezTo>
                  <a:pt x="449" y="4001"/>
                  <a:pt x="447" y="3997"/>
                  <a:pt x="448" y="3993"/>
                </a:cubicBezTo>
                <a:lnTo>
                  <a:pt x="479" y="3885"/>
                </a:lnTo>
                <a:cubicBezTo>
                  <a:pt x="480" y="3881"/>
                  <a:pt x="484" y="3878"/>
                  <a:pt x="489" y="3879"/>
                </a:cubicBezTo>
                <a:cubicBezTo>
                  <a:pt x="493" y="3881"/>
                  <a:pt x="495" y="3885"/>
                  <a:pt x="494" y="3889"/>
                </a:cubicBezTo>
                <a:close/>
                <a:moveTo>
                  <a:pt x="442" y="4074"/>
                </a:moveTo>
                <a:lnTo>
                  <a:pt x="411" y="4182"/>
                </a:lnTo>
                <a:cubicBezTo>
                  <a:pt x="410" y="4186"/>
                  <a:pt x="405" y="4188"/>
                  <a:pt x="401" y="4187"/>
                </a:cubicBezTo>
                <a:cubicBezTo>
                  <a:pt x="397" y="4186"/>
                  <a:pt x="394" y="4181"/>
                  <a:pt x="396" y="4177"/>
                </a:cubicBezTo>
                <a:lnTo>
                  <a:pt x="426" y="4069"/>
                </a:lnTo>
                <a:cubicBezTo>
                  <a:pt x="427" y="4065"/>
                  <a:pt x="432" y="4063"/>
                  <a:pt x="436" y="4064"/>
                </a:cubicBezTo>
                <a:cubicBezTo>
                  <a:pt x="440" y="4065"/>
                  <a:pt x="443" y="4070"/>
                  <a:pt x="442" y="4074"/>
                </a:cubicBezTo>
                <a:close/>
                <a:moveTo>
                  <a:pt x="389" y="4259"/>
                </a:moveTo>
                <a:lnTo>
                  <a:pt x="358" y="4366"/>
                </a:lnTo>
                <a:cubicBezTo>
                  <a:pt x="357" y="4370"/>
                  <a:pt x="353" y="4373"/>
                  <a:pt x="348" y="4372"/>
                </a:cubicBezTo>
                <a:cubicBezTo>
                  <a:pt x="344" y="4371"/>
                  <a:pt x="342" y="4366"/>
                  <a:pt x="343" y="4362"/>
                </a:cubicBezTo>
                <a:lnTo>
                  <a:pt x="374" y="4254"/>
                </a:lnTo>
                <a:cubicBezTo>
                  <a:pt x="375" y="4250"/>
                  <a:pt x="379" y="4247"/>
                  <a:pt x="383" y="4249"/>
                </a:cubicBezTo>
                <a:cubicBezTo>
                  <a:pt x="388" y="4250"/>
                  <a:pt x="390" y="4254"/>
                  <a:pt x="389" y="4259"/>
                </a:cubicBezTo>
                <a:close/>
                <a:moveTo>
                  <a:pt x="336" y="4443"/>
                </a:moveTo>
                <a:lnTo>
                  <a:pt x="306" y="4551"/>
                </a:lnTo>
                <a:cubicBezTo>
                  <a:pt x="305" y="4555"/>
                  <a:pt x="300" y="4558"/>
                  <a:pt x="296" y="4556"/>
                </a:cubicBezTo>
                <a:cubicBezTo>
                  <a:pt x="292" y="4555"/>
                  <a:pt x="289" y="4551"/>
                  <a:pt x="290" y="4547"/>
                </a:cubicBezTo>
                <a:lnTo>
                  <a:pt x="321" y="4439"/>
                </a:lnTo>
                <a:cubicBezTo>
                  <a:pt x="322" y="4435"/>
                  <a:pt x="327" y="4432"/>
                  <a:pt x="331" y="4433"/>
                </a:cubicBezTo>
                <a:cubicBezTo>
                  <a:pt x="335" y="4435"/>
                  <a:pt x="338" y="4439"/>
                  <a:pt x="336" y="4443"/>
                </a:cubicBezTo>
                <a:close/>
                <a:moveTo>
                  <a:pt x="284" y="4628"/>
                </a:moveTo>
                <a:lnTo>
                  <a:pt x="253" y="4736"/>
                </a:lnTo>
                <a:cubicBezTo>
                  <a:pt x="252" y="4740"/>
                  <a:pt x="248" y="4742"/>
                  <a:pt x="243" y="4741"/>
                </a:cubicBezTo>
                <a:cubicBezTo>
                  <a:pt x="239" y="4740"/>
                  <a:pt x="237" y="4735"/>
                  <a:pt x="238" y="4731"/>
                </a:cubicBezTo>
                <a:lnTo>
                  <a:pt x="268" y="4623"/>
                </a:lnTo>
                <a:cubicBezTo>
                  <a:pt x="270" y="4619"/>
                  <a:pt x="274" y="4617"/>
                  <a:pt x="278" y="4618"/>
                </a:cubicBezTo>
                <a:cubicBezTo>
                  <a:pt x="283" y="4619"/>
                  <a:pt x="285" y="4624"/>
                  <a:pt x="284" y="4628"/>
                </a:cubicBezTo>
                <a:close/>
                <a:moveTo>
                  <a:pt x="231" y="4813"/>
                </a:moveTo>
                <a:lnTo>
                  <a:pt x="201" y="4920"/>
                </a:lnTo>
                <a:cubicBezTo>
                  <a:pt x="199" y="4924"/>
                  <a:pt x="195" y="4927"/>
                  <a:pt x="191" y="4926"/>
                </a:cubicBezTo>
                <a:cubicBezTo>
                  <a:pt x="187" y="4925"/>
                  <a:pt x="184" y="4920"/>
                  <a:pt x="185" y="4916"/>
                </a:cubicBezTo>
                <a:lnTo>
                  <a:pt x="216" y="4808"/>
                </a:lnTo>
                <a:cubicBezTo>
                  <a:pt x="217" y="4804"/>
                  <a:pt x="222" y="4801"/>
                  <a:pt x="226" y="4803"/>
                </a:cubicBezTo>
                <a:cubicBezTo>
                  <a:pt x="230" y="4804"/>
                  <a:pt x="233" y="4808"/>
                  <a:pt x="231" y="4813"/>
                </a:cubicBezTo>
                <a:close/>
                <a:moveTo>
                  <a:pt x="179" y="4997"/>
                </a:moveTo>
                <a:lnTo>
                  <a:pt x="148" y="5105"/>
                </a:lnTo>
                <a:cubicBezTo>
                  <a:pt x="147" y="5109"/>
                  <a:pt x="142" y="5112"/>
                  <a:pt x="138" y="5110"/>
                </a:cubicBezTo>
                <a:cubicBezTo>
                  <a:pt x="134" y="5109"/>
                  <a:pt x="132" y="5105"/>
                  <a:pt x="133" y="5101"/>
                </a:cubicBezTo>
                <a:lnTo>
                  <a:pt x="163" y="4993"/>
                </a:lnTo>
                <a:cubicBezTo>
                  <a:pt x="165" y="4989"/>
                  <a:pt x="169" y="4986"/>
                  <a:pt x="173" y="4987"/>
                </a:cubicBezTo>
                <a:cubicBezTo>
                  <a:pt x="178" y="4989"/>
                  <a:pt x="180" y="4993"/>
                  <a:pt x="179" y="4997"/>
                </a:cubicBezTo>
                <a:close/>
                <a:moveTo>
                  <a:pt x="126" y="5182"/>
                </a:moveTo>
                <a:lnTo>
                  <a:pt x="96" y="5290"/>
                </a:lnTo>
                <a:cubicBezTo>
                  <a:pt x="94" y="5294"/>
                  <a:pt x="90" y="5296"/>
                  <a:pt x="86" y="5295"/>
                </a:cubicBezTo>
                <a:cubicBezTo>
                  <a:pt x="81" y="5294"/>
                  <a:pt x="79" y="5289"/>
                  <a:pt x="80" y="5285"/>
                </a:cubicBezTo>
                <a:lnTo>
                  <a:pt x="111" y="5177"/>
                </a:lnTo>
                <a:cubicBezTo>
                  <a:pt x="112" y="5173"/>
                  <a:pt x="116" y="5171"/>
                  <a:pt x="121" y="5172"/>
                </a:cubicBezTo>
                <a:cubicBezTo>
                  <a:pt x="125" y="5173"/>
                  <a:pt x="127" y="5178"/>
                  <a:pt x="126" y="5182"/>
                </a:cubicBezTo>
                <a:close/>
                <a:moveTo>
                  <a:pt x="74" y="5367"/>
                </a:moveTo>
                <a:lnTo>
                  <a:pt x="43" y="5474"/>
                </a:lnTo>
                <a:cubicBezTo>
                  <a:pt x="42" y="5478"/>
                  <a:pt x="37" y="5481"/>
                  <a:pt x="33" y="5480"/>
                </a:cubicBezTo>
                <a:cubicBezTo>
                  <a:pt x="29" y="5479"/>
                  <a:pt x="26" y="5474"/>
                  <a:pt x="28" y="5470"/>
                </a:cubicBezTo>
                <a:lnTo>
                  <a:pt x="58" y="5362"/>
                </a:lnTo>
                <a:cubicBezTo>
                  <a:pt x="59" y="5358"/>
                  <a:pt x="64" y="5355"/>
                  <a:pt x="68" y="5357"/>
                </a:cubicBezTo>
                <a:cubicBezTo>
                  <a:pt x="72" y="5358"/>
                  <a:pt x="75" y="5362"/>
                  <a:pt x="74" y="5367"/>
                </a:cubicBezTo>
                <a:close/>
                <a:moveTo>
                  <a:pt x="21" y="5551"/>
                </a:moveTo>
                <a:lnTo>
                  <a:pt x="16" y="5568"/>
                </a:lnTo>
                <a:cubicBezTo>
                  <a:pt x="15" y="5572"/>
                  <a:pt x="11" y="5575"/>
                  <a:pt x="6" y="5574"/>
                </a:cubicBezTo>
                <a:cubicBezTo>
                  <a:pt x="2" y="5573"/>
                  <a:pt x="0" y="5568"/>
                  <a:pt x="1" y="5564"/>
                </a:cubicBezTo>
                <a:lnTo>
                  <a:pt x="6" y="5547"/>
                </a:lnTo>
                <a:cubicBezTo>
                  <a:pt x="7" y="5543"/>
                  <a:pt x="11" y="5540"/>
                  <a:pt x="16" y="5541"/>
                </a:cubicBezTo>
                <a:cubicBezTo>
                  <a:pt x="20" y="5543"/>
                  <a:pt x="22" y="5547"/>
                  <a:pt x="21" y="5551"/>
                </a:cubicBezTo>
                <a:close/>
              </a:path>
            </a:pathLst>
          </a:custGeom>
          <a:solidFill>
            <a:srgbClr val="000000"/>
          </a:solidFill>
          <a:ln w="4763" cap="flat">
            <a:solidFill>
              <a:srgbClr val="000000"/>
            </a:solidFill>
            <a:prstDash val="solid"/>
            <a:bevel/>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mph" presetSubtype="0" fill="hold" grpId="0" nodeType="clickEffect">
                                  <p:stCondLst>
                                    <p:cond delay="0"/>
                                  </p:stCondLst>
                                  <p:childTnLst>
                                    <p:animClr clrSpc="rgb" dir="cw">
                                      <p:cBhvr override="childStyle">
                                        <p:cTn id="10" dur="250" autoRev="1" fill="hold"/>
                                        <p:tgtEl>
                                          <p:spTgt spid="434246"/>
                                        </p:tgtEl>
                                        <p:attrNameLst>
                                          <p:attrName>style.color</p:attrName>
                                        </p:attrNameLst>
                                      </p:cBhvr>
                                      <p:to>
                                        <a:schemeClr val="bg1"/>
                                      </p:to>
                                    </p:animClr>
                                    <p:animClr clrSpc="rgb" dir="cw">
                                      <p:cBhvr>
                                        <p:cTn id="11" dur="250" autoRev="1" fill="hold"/>
                                        <p:tgtEl>
                                          <p:spTgt spid="434246"/>
                                        </p:tgtEl>
                                        <p:attrNameLst>
                                          <p:attrName>fillcolor</p:attrName>
                                        </p:attrNameLst>
                                      </p:cBhvr>
                                      <p:to>
                                        <a:schemeClr val="bg1"/>
                                      </p:to>
                                    </p:animClr>
                                    <p:set>
                                      <p:cBhvr>
                                        <p:cTn id="12" dur="250" autoRev="1" fill="hold"/>
                                        <p:tgtEl>
                                          <p:spTgt spid="434246"/>
                                        </p:tgtEl>
                                        <p:attrNameLst>
                                          <p:attrName>fill.type</p:attrName>
                                        </p:attrNameLst>
                                      </p:cBhvr>
                                      <p:to>
                                        <p:strVal val="solid"/>
                                      </p:to>
                                    </p:set>
                                    <p:set>
                                      <p:cBhvr>
                                        <p:cTn id="13" dur="250" autoRev="1" fill="hold"/>
                                        <p:tgtEl>
                                          <p:spTgt spid="434246"/>
                                        </p:tgtEl>
                                        <p:attrNameLst>
                                          <p:attrName>fill.on</p:attrName>
                                        </p:attrNameLst>
                                      </p:cBhvr>
                                      <p:to>
                                        <p:strVal val="true"/>
                                      </p:to>
                                    </p:set>
                                  </p:childTnLst>
                                </p:cTn>
                              </p:par>
                            </p:childTnLst>
                          </p:cTn>
                        </p:par>
                        <p:par>
                          <p:cTn id="14" fill="hold">
                            <p:stCondLst>
                              <p:cond delay="500"/>
                            </p:stCondLst>
                            <p:childTnLst>
                              <p:par>
                                <p:cTn id="15" presetID="27" presetClass="emph" presetSubtype="0" fill="hold" grpId="1" nodeType="afterEffect">
                                  <p:stCondLst>
                                    <p:cond delay="0"/>
                                  </p:stCondLst>
                                  <p:childTnLst>
                                    <p:animClr clrSpc="rgb" dir="cw">
                                      <p:cBhvr override="childStyle">
                                        <p:cTn id="16" dur="250" autoRev="1" fill="hold"/>
                                        <p:tgtEl>
                                          <p:spTgt spid="434246"/>
                                        </p:tgtEl>
                                        <p:attrNameLst>
                                          <p:attrName>style.color</p:attrName>
                                        </p:attrNameLst>
                                      </p:cBhvr>
                                      <p:to>
                                        <a:schemeClr val="bg1"/>
                                      </p:to>
                                    </p:animClr>
                                    <p:animClr clrSpc="rgb" dir="cw">
                                      <p:cBhvr>
                                        <p:cTn id="17" dur="250" autoRev="1" fill="hold"/>
                                        <p:tgtEl>
                                          <p:spTgt spid="434246"/>
                                        </p:tgtEl>
                                        <p:attrNameLst>
                                          <p:attrName>fillcolor</p:attrName>
                                        </p:attrNameLst>
                                      </p:cBhvr>
                                      <p:to>
                                        <a:schemeClr val="bg1"/>
                                      </p:to>
                                    </p:animClr>
                                    <p:set>
                                      <p:cBhvr>
                                        <p:cTn id="18" dur="250" autoRev="1" fill="hold"/>
                                        <p:tgtEl>
                                          <p:spTgt spid="434246"/>
                                        </p:tgtEl>
                                        <p:attrNameLst>
                                          <p:attrName>fill.type</p:attrName>
                                        </p:attrNameLst>
                                      </p:cBhvr>
                                      <p:to>
                                        <p:strVal val="solid"/>
                                      </p:to>
                                    </p:set>
                                    <p:set>
                                      <p:cBhvr>
                                        <p:cTn id="19" dur="250" autoRev="1" fill="hold"/>
                                        <p:tgtEl>
                                          <p:spTgt spid="434246"/>
                                        </p:tgtEl>
                                        <p:attrNameLst>
                                          <p:attrName>fill.on</p:attrName>
                                        </p:attrNameLst>
                                      </p:cBhvr>
                                      <p:to>
                                        <p:strVal val="true"/>
                                      </p:to>
                                    </p:set>
                                  </p:childTnLst>
                                </p:cTn>
                              </p:par>
                            </p:childTnLst>
                          </p:cTn>
                        </p:par>
                        <p:par>
                          <p:cTn id="20" fill="hold">
                            <p:stCondLst>
                              <p:cond delay="1000"/>
                            </p:stCondLst>
                            <p:childTnLst>
                              <p:par>
                                <p:cTn id="21" presetID="27" presetClass="emph" presetSubtype="0" fill="hold" grpId="2" nodeType="afterEffect">
                                  <p:stCondLst>
                                    <p:cond delay="0"/>
                                  </p:stCondLst>
                                  <p:childTnLst>
                                    <p:animClr clrSpc="rgb" dir="cw">
                                      <p:cBhvr override="childStyle">
                                        <p:cTn id="22" dur="250" autoRev="1" fill="hold"/>
                                        <p:tgtEl>
                                          <p:spTgt spid="434246"/>
                                        </p:tgtEl>
                                        <p:attrNameLst>
                                          <p:attrName>style.color</p:attrName>
                                        </p:attrNameLst>
                                      </p:cBhvr>
                                      <p:to>
                                        <a:schemeClr val="bg1"/>
                                      </p:to>
                                    </p:animClr>
                                    <p:animClr clrSpc="rgb" dir="cw">
                                      <p:cBhvr>
                                        <p:cTn id="23" dur="250" autoRev="1" fill="hold"/>
                                        <p:tgtEl>
                                          <p:spTgt spid="434246"/>
                                        </p:tgtEl>
                                        <p:attrNameLst>
                                          <p:attrName>fillcolor</p:attrName>
                                        </p:attrNameLst>
                                      </p:cBhvr>
                                      <p:to>
                                        <a:schemeClr val="bg1"/>
                                      </p:to>
                                    </p:animClr>
                                    <p:set>
                                      <p:cBhvr>
                                        <p:cTn id="24" dur="250" autoRev="1" fill="hold"/>
                                        <p:tgtEl>
                                          <p:spTgt spid="434246"/>
                                        </p:tgtEl>
                                        <p:attrNameLst>
                                          <p:attrName>fill.type</p:attrName>
                                        </p:attrNameLst>
                                      </p:cBhvr>
                                      <p:to>
                                        <p:strVal val="solid"/>
                                      </p:to>
                                    </p:set>
                                    <p:set>
                                      <p:cBhvr>
                                        <p:cTn id="25" dur="250" autoRev="1" fill="hold"/>
                                        <p:tgtEl>
                                          <p:spTgt spid="434246"/>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434246"/>
                                        </p:tgtEl>
                                        <p:attrNameLst>
                                          <p:attrName>fillcolor</p:attrName>
                                        </p:attrNameLst>
                                      </p:cBhvr>
                                      <p:to>
                                        <a:srgbClr val="FFFF00"/>
                                      </p:to>
                                    </p:animClr>
                                    <p:set>
                                      <p:cBhvr>
                                        <p:cTn id="30" dur="500" fill="hold"/>
                                        <p:tgtEl>
                                          <p:spTgt spid="434246"/>
                                        </p:tgtEl>
                                        <p:attrNameLst>
                                          <p:attrName>fill.type</p:attrName>
                                        </p:attrNameLst>
                                      </p:cBhvr>
                                      <p:to>
                                        <p:strVal val="solid"/>
                                      </p:to>
                                    </p:set>
                                    <p:set>
                                      <p:cBhvr>
                                        <p:cTn id="31" dur="500" fill="hold"/>
                                        <p:tgtEl>
                                          <p:spTgt spid="434246"/>
                                        </p:tgtEl>
                                        <p:attrNameLst>
                                          <p:attrName>fill.on</p:attrName>
                                        </p:attrNameLst>
                                      </p:cBhvr>
                                      <p:to>
                                        <p:strVal val="true"/>
                                      </p:to>
                                    </p:se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434300"/>
                                        </p:tgtEl>
                                        <p:attrNameLst>
                                          <p:attrName>style.visibility</p:attrName>
                                        </p:attrNameLst>
                                      </p:cBhvr>
                                      <p:to>
                                        <p:strVal val="visible"/>
                                      </p:to>
                                    </p:set>
                                    <p:animEffect transition="in" filter="dissolve">
                                      <p:cBhvr>
                                        <p:cTn id="35" dur="500"/>
                                        <p:tgtEl>
                                          <p:spTgt spid="43430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3429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7" presetClass="emph" presetSubtype="0" fill="hold" grpId="0" nodeType="clickEffect">
                                  <p:stCondLst>
                                    <p:cond delay="0"/>
                                  </p:stCondLst>
                                  <p:childTnLst>
                                    <p:animClr clrSpc="rgb" dir="cw">
                                      <p:cBhvr override="childStyle">
                                        <p:cTn id="43" dur="250" autoRev="1" fill="hold"/>
                                        <p:tgtEl>
                                          <p:spTgt spid="434192"/>
                                        </p:tgtEl>
                                        <p:attrNameLst>
                                          <p:attrName>style.color</p:attrName>
                                        </p:attrNameLst>
                                      </p:cBhvr>
                                      <p:to>
                                        <a:schemeClr val="bg1"/>
                                      </p:to>
                                    </p:animClr>
                                    <p:animClr clrSpc="rgb" dir="cw">
                                      <p:cBhvr>
                                        <p:cTn id="44" dur="250" autoRev="1" fill="hold"/>
                                        <p:tgtEl>
                                          <p:spTgt spid="434192"/>
                                        </p:tgtEl>
                                        <p:attrNameLst>
                                          <p:attrName>fillcolor</p:attrName>
                                        </p:attrNameLst>
                                      </p:cBhvr>
                                      <p:to>
                                        <a:schemeClr val="bg1"/>
                                      </p:to>
                                    </p:animClr>
                                    <p:set>
                                      <p:cBhvr>
                                        <p:cTn id="45" dur="250" autoRev="1" fill="hold"/>
                                        <p:tgtEl>
                                          <p:spTgt spid="434192"/>
                                        </p:tgtEl>
                                        <p:attrNameLst>
                                          <p:attrName>fill.type</p:attrName>
                                        </p:attrNameLst>
                                      </p:cBhvr>
                                      <p:to>
                                        <p:strVal val="solid"/>
                                      </p:to>
                                    </p:set>
                                    <p:set>
                                      <p:cBhvr>
                                        <p:cTn id="46" dur="250" autoRev="1" fill="hold"/>
                                        <p:tgtEl>
                                          <p:spTgt spid="434192"/>
                                        </p:tgtEl>
                                        <p:attrNameLst>
                                          <p:attrName>fill.on</p:attrName>
                                        </p:attrNameLst>
                                      </p:cBhvr>
                                      <p:to>
                                        <p:strVal val="true"/>
                                      </p:to>
                                    </p:set>
                                  </p:childTnLst>
                                </p:cTn>
                              </p:par>
                              <p:par>
                                <p:cTn id="47" presetID="27" presetClass="emph" presetSubtype="0" fill="hold" grpId="0" nodeType="withEffect">
                                  <p:stCondLst>
                                    <p:cond delay="0"/>
                                  </p:stCondLst>
                                  <p:childTnLst>
                                    <p:animClr clrSpc="rgb" dir="cw">
                                      <p:cBhvr override="childStyle">
                                        <p:cTn id="48" dur="250" autoRev="1" fill="hold"/>
                                        <p:tgtEl>
                                          <p:spTgt spid="434194"/>
                                        </p:tgtEl>
                                        <p:attrNameLst>
                                          <p:attrName>style.color</p:attrName>
                                        </p:attrNameLst>
                                      </p:cBhvr>
                                      <p:to>
                                        <a:schemeClr val="bg1"/>
                                      </p:to>
                                    </p:animClr>
                                    <p:animClr clrSpc="rgb" dir="cw">
                                      <p:cBhvr>
                                        <p:cTn id="49" dur="250" autoRev="1" fill="hold"/>
                                        <p:tgtEl>
                                          <p:spTgt spid="434194"/>
                                        </p:tgtEl>
                                        <p:attrNameLst>
                                          <p:attrName>fillcolor</p:attrName>
                                        </p:attrNameLst>
                                      </p:cBhvr>
                                      <p:to>
                                        <a:schemeClr val="bg1"/>
                                      </p:to>
                                    </p:animClr>
                                    <p:set>
                                      <p:cBhvr>
                                        <p:cTn id="50" dur="250" autoRev="1" fill="hold"/>
                                        <p:tgtEl>
                                          <p:spTgt spid="434194"/>
                                        </p:tgtEl>
                                        <p:attrNameLst>
                                          <p:attrName>fill.type</p:attrName>
                                        </p:attrNameLst>
                                      </p:cBhvr>
                                      <p:to>
                                        <p:strVal val="solid"/>
                                      </p:to>
                                    </p:set>
                                    <p:set>
                                      <p:cBhvr>
                                        <p:cTn id="51" dur="250" autoRev="1" fill="hold"/>
                                        <p:tgtEl>
                                          <p:spTgt spid="434194"/>
                                        </p:tgtEl>
                                        <p:attrNameLst>
                                          <p:attrName>fill.on</p:attrName>
                                        </p:attrNameLst>
                                      </p:cBhvr>
                                      <p:to>
                                        <p:strVal val="true"/>
                                      </p:to>
                                    </p:set>
                                  </p:childTnLst>
                                </p:cTn>
                              </p:par>
                              <p:par>
                                <p:cTn id="52" presetID="27" presetClass="emph" presetSubtype="0" fill="hold" grpId="0" nodeType="withEffect">
                                  <p:stCondLst>
                                    <p:cond delay="0"/>
                                  </p:stCondLst>
                                  <p:childTnLst>
                                    <p:animClr clrSpc="rgb" dir="cw">
                                      <p:cBhvr override="childStyle">
                                        <p:cTn id="53" dur="250" autoRev="1" fill="hold"/>
                                        <p:tgtEl>
                                          <p:spTgt spid="434204"/>
                                        </p:tgtEl>
                                        <p:attrNameLst>
                                          <p:attrName>style.color</p:attrName>
                                        </p:attrNameLst>
                                      </p:cBhvr>
                                      <p:to>
                                        <a:schemeClr val="bg1"/>
                                      </p:to>
                                    </p:animClr>
                                    <p:animClr clrSpc="rgb" dir="cw">
                                      <p:cBhvr>
                                        <p:cTn id="54" dur="250" autoRev="1" fill="hold"/>
                                        <p:tgtEl>
                                          <p:spTgt spid="434204"/>
                                        </p:tgtEl>
                                        <p:attrNameLst>
                                          <p:attrName>fillcolor</p:attrName>
                                        </p:attrNameLst>
                                      </p:cBhvr>
                                      <p:to>
                                        <a:schemeClr val="bg1"/>
                                      </p:to>
                                    </p:animClr>
                                    <p:set>
                                      <p:cBhvr>
                                        <p:cTn id="55" dur="250" autoRev="1" fill="hold"/>
                                        <p:tgtEl>
                                          <p:spTgt spid="434204"/>
                                        </p:tgtEl>
                                        <p:attrNameLst>
                                          <p:attrName>fill.type</p:attrName>
                                        </p:attrNameLst>
                                      </p:cBhvr>
                                      <p:to>
                                        <p:strVal val="solid"/>
                                      </p:to>
                                    </p:set>
                                    <p:set>
                                      <p:cBhvr>
                                        <p:cTn id="56" dur="250" autoRev="1" fill="hold"/>
                                        <p:tgtEl>
                                          <p:spTgt spid="434204"/>
                                        </p:tgtEl>
                                        <p:attrNameLst>
                                          <p:attrName>fill.on</p:attrName>
                                        </p:attrNameLst>
                                      </p:cBhvr>
                                      <p:to>
                                        <p:strVal val="true"/>
                                      </p:to>
                                    </p:set>
                                  </p:childTnLst>
                                </p:cTn>
                              </p:par>
                              <p:par>
                                <p:cTn id="57" presetID="27" presetClass="emph" presetSubtype="0" fill="hold" grpId="0" nodeType="withEffect">
                                  <p:stCondLst>
                                    <p:cond delay="0"/>
                                  </p:stCondLst>
                                  <p:childTnLst>
                                    <p:animClr clrSpc="rgb" dir="cw">
                                      <p:cBhvr override="childStyle">
                                        <p:cTn id="58" dur="250" autoRev="1" fill="hold"/>
                                        <p:tgtEl>
                                          <p:spTgt spid="434206"/>
                                        </p:tgtEl>
                                        <p:attrNameLst>
                                          <p:attrName>style.color</p:attrName>
                                        </p:attrNameLst>
                                      </p:cBhvr>
                                      <p:to>
                                        <a:schemeClr val="bg1"/>
                                      </p:to>
                                    </p:animClr>
                                    <p:animClr clrSpc="rgb" dir="cw">
                                      <p:cBhvr>
                                        <p:cTn id="59" dur="250" autoRev="1" fill="hold"/>
                                        <p:tgtEl>
                                          <p:spTgt spid="434206"/>
                                        </p:tgtEl>
                                        <p:attrNameLst>
                                          <p:attrName>fillcolor</p:attrName>
                                        </p:attrNameLst>
                                      </p:cBhvr>
                                      <p:to>
                                        <a:schemeClr val="bg1"/>
                                      </p:to>
                                    </p:animClr>
                                    <p:set>
                                      <p:cBhvr>
                                        <p:cTn id="60" dur="250" autoRev="1" fill="hold"/>
                                        <p:tgtEl>
                                          <p:spTgt spid="434206"/>
                                        </p:tgtEl>
                                        <p:attrNameLst>
                                          <p:attrName>fill.type</p:attrName>
                                        </p:attrNameLst>
                                      </p:cBhvr>
                                      <p:to>
                                        <p:strVal val="solid"/>
                                      </p:to>
                                    </p:set>
                                    <p:set>
                                      <p:cBhvr>
                                        <p:cTn id="61" dur="250" autoRev="1" fill="hold"/>
                                        <p:tgtEl>
                                          <p:spTgt spid="434206"/>
                                        </p:tgtEl>
                                        <p:attrNameLst>
                                          <p:attrName>fill.on</p:attrName>
                                        </p:attrNameLst>
                                      </p:cBhvr>
                                      <p:to>
                                        <p:strVal val="true"/>
                                      </p:to>
                                    </p:set>
                                  </p:childTnLst>
                                </p:cTn>
                              </p:par>
                            </p:childTnLst>
                          </p:cTn>
                        </p:par>
                        <p:par>
                          <p:cTn id="62" fill="hold">
                            <p:stCondLst>
                              <p:cond delay="500"/>
                            </p:stCondLst>
                            <p:childTnLst>
                              <p:par>
                                <p:cTn id="63" presetID="27" presetClass="emph" presetSubtype="0" fill="hold" grpId="1" nodeType="afterEffect">
                                  <p:stCondLst>
                                    <p:cond delay="0"/>
                                  </p:stCondLst>
                                  <p:childTnLst>
                                    <p:animClr clrSpc="rgb" dir="cw">
                                      <p:cBhvr override="childStyle">
                                        <p:cTn id="64" dur="250" autoRev="1" fill="hold"/>
                                        <p:tgtEl>
                                          <p:spTgt spid="434192"/>
                                        </p:tgtEl>
                                        <p:attrNameLst>
                                          <p:attrName>style.color</p:attrName>
                                        </p:attrNameLst>
                                      </p:cBhvr>
                                      <p:to>
                                        <a:schemeClr val="bg1"/>
                                      </p:to>
                                    </p:animClr>
                                    <p:animClr clrSpc="rgb" dir="cw">
                                      <p:cBhvr>
                                        <p:cTn id="65" dur="250" autoRev="1" fill="hold"/>
                                        <p:tgtEl>
                                          <p:spTgt spid="434192"/>
                                        </p:tgtEl>
                                        <p:attrNameLst>
                                          <p:attrName>fillcolor</p:attrName>
                                        </p:attrNameLst>
                                      </p:cBhvr>
                                      <p:to>
                                        <a:schemeClr val="bg1"/>
                                      </p:to>
                                    </p:animClr>
                                    <p:set>
                                      <p:cBhvr>
                                        <p:cTn id="66" dur="250" autoRev="1" fill="hold"/>
                                        <p:tgtEl>
                                          <p:spTgt spid="434192"/>
                                        </p:tgtEl>
                                        <p:attrNameLst>
                                          <p:attrName>fill.type</p:attrName>
                                        </p:attrNameLst>
                                      </p:cBhvr>
                                      <p:to>
                                        <p:strVal val="solid"/>
                                      </p:to>
                                    </p:set>
                                    <p:set>
                                      <p:cBhvr>
                                        <p:cTn id="67" dur="250" autoRev="1" fill="hold"/>
                                        <p:tgtEl>
                                          <p:spTgt spid="434192"/>
                                        </p:tgtEl>
                                        <p:attrNameLst>
                                          <p:attrName>fill.on</p:attrName>
                                        </p:attrNameLst>
                                      </p:cBhvr>
                                      <p:to>
                                        <p:strVal val="true"/>
                                      </p:to>
                                    </p:set>
                                  </p:childTnLst>
                                </p:cTn>
                              </p:par>
                              <p:par>
                                <p:cTn id="68" presetID="27" presetClass="emph" presetSubtype="0" fill="hold" grpId="1" nodeType="withEffect">
                                  <p:stCondLst>
                                    <p:cond delay="0"/>
                                  </p:stCondLst>
                                  <p:childTnLst>
                                    <p:animClr clrSpc="rgb" dir="cw">
                                      <p:cBhvr override="childStyle">
                                        <p:cTn id="69" dur="250" autoRev="1" fill="hold"/>
                                        <p:tgtEl>
                                          <p:spTgt spid="434194"/>
                                        </p:tgtEl>
                                        <p:attrNameLst>
                                          <p:attrName>style.color</p:attrName>
                                        </p:attrNameLst>
                                      </p:cBhvr>
                                      <p:to>
                                        <a:schemeClr val="bg1"/>
                                      </p:to>
                                    </p:animClr>
                                    <p:animClr clrSpc="rgb" dir="cw">
                                      <p:cBhvr>
                                        <p:cTn id="70" dur="250" autoRev="1" fill="hold"/>
                                        <p:tgtEl>
                                          <p:spTgt spid="434194"/>
                                        </p:tgtEl>
                                        <p:attrNameLst>
                                          <p:attrName>fillcolor</p:attrName>
                                        </p:attrNameLst>
                                      </p:cBhvr>
                                      <p:to>
                                        <a:schemeClr val="bg1"/>
                                      </p:to>
                                    </p:animClr>
                                    <p:set>
                                      <p:cBhvr>
                                        <p:cTn id="71" dur="250" autoRev="1" fill="hold"/>
                                        <p:tgtEl>
                                          <p:spTgt spid="434194"/>
                                        </p:tgtEl>
                                        <p:attrNameLst>
                                          <p:attrName>fill.type</p:attrName>
                                        </p:attrNameLst>
                                      </p:cBhvr>
                                      <p:to>
                                        <p:strVal val="solid"/>
                                      </p:to>
                                    </p:set>
                                    <p:set>
                                      <p:cBhvr>
                                        <p:cTn id="72" dur="250" autoRev="1" fill="hold"/>
                                        <p:tgtEl>
                                          <p:spTgt spid="434194"/>
                                        </p:tgtEl>
                                        <p:attrNameLst>
                                          <p:attrName>fill.on</p:attrName>
                                        </p:attrNameLst>
                                      </p:cBhvr>
                                      <p:to>
                                        <p:strVal val="true"/>
                                      </p:to>
                                    </p:set>
                                  </p:childTnLst>
                                </p:cTn>
                              </p:par>
                              <p:par>
                                <p:cTn id="73" presetID="27" presetClass="emph" presetSubtype="0" fill="hold" grpId="1" nodeType="withEffect">
                                  <p:stCondLst>
                                    <p:cond delay="0"/>
                                  </p:stCondLst>
                                  <p:childTnLst>
                                    <p:animClr clrSpc="rgb" dir="cw">
                                      <p:cBhvr override="childStyle">
                                        <p:cTn id="74" dur="250" autoRev="1" fill="hold"/>
                                        <p:tgtEl>
                                          <p:spTgt spid="434204"/>
                                        </p:tgtEl>
                                        <p:attrNameLst>
                                          <p:attrName>style.color</p:attrName>
                                        </p:attrNameLst>
                                      </p:cBhvr>
                                      <p:to>
                                        <a:schemeClr val="bg1"/>
                                      </p:to>
                                    </p:animClr>
                                    <p:animClr clrSpc="rgb" dir="cw">
                                      <p:cBhvr>
                                        <p:cTn id="75" dur="250" autoRev="1" fill="hold"/>
                                        <p:tgtEl>
                                          <p:spTgt spid="434204"/>
                                        </p:tgtEl>
                                        <p:attrNameLst>
                                          <p:attrName>fillcolor</p:attrName>
                                        </p:attrNameLst>
                                      </p:cBhvr>
                                      <p:to>
                                        <a:schemeClr val="bg1"/>
                                      </p:to>
                                    </p:animClr>
                                    <p:set>
                                      <p:cBhvr>
                                        <p:cTn id="76" dur="250" autoRev="1" fill="hold"/>
                                        <p:tgtEl>
                                          <p:spTgt spid="434204"/>
                                        </p:tgtEl>
                                        <p:attrNameLst>
                                          <p:attrName>fill.type</p:attrName>
                                        </p:attrNameLst>
                                      </p:cBhvr>
                                      <p:to>
                                        <p:strVal val="solid"/>
                                      </p:to>
                                    </p:set>
                                    <p:set>
                                      <p:cBhvr>
                                        <p:cTn id="77" dur="250" autoRev="1" fill="hold"/>
                                        <p:tgtEl>
                                          <p:spTgt spid="434204"/>
                                        </p:tgtEl>
                                        <p:attrNameLst>
                                          <p:attrName>fill.on</p:attrName>
                                        </p:attrNameLst>
                                      </p:cBhvr>
                                      <p:to>
                                        <p:strVal val="true"/>
                                      </p:to>
                                    </p:set>
                                  </p:childTnLst>
                                </p:cTn>
                              </p:par>
                              <p:par>
                                <p:cTn id="78" presetID="27" presetClass="emph" presetSubtype="0" fill="hold" grpId="1" nodeType="withEffect">
                                  <p:stCondLst>
                                    <p:cond delay="0"/>
                                  </p:stCondLst>
                                  <p:childTnLst>
                                    <p:animClr clrSpc="rgb" dir="cw">
                                      <p:cBhvr override="childStyle">
                                        <p:cTn id="79" dur="250" autoRev="1" fill="hold"/>
                                        <p:tgtEl>
                                          <p:spTgt spid="434206"/>
                                        </p:tgtEl>
                                        <p:attrNameLst>
                                          <p:attrName>style.color</p:attrName>
                                        </p:attrNameLst>
                                      </p:cBhvr>
                                      <p:to>
                                        <a:schemeClr val="bg1"/>
                                      </p:to>
                                    </p:animClr>
                                    <p:animClr clrSpc="rgb" dir="cw">
                                      <p:cBhvr>
                                        <p:cTn id="80" dur="250" autoRev="1" fill="hold"/>
                                        <p:tgtEl>
                                          <p:spTgt spid="434206"/>
                                        </p:tgtEl>
                                        <p:attrNameLst>
                                          <p:attrName>fillcolor</p:attrName>
                                        </p:attrNameLst>
                                      </p:cBhvr>
                                      <p:to>
                                        <a:schemeClr val="bg1"/>
                                      </p:to>
                                    </p:animClr>
                                    <p:set>
                                      <p:cBhvr>
                                        <p:cTn id="81" dur="250" autoRev="1" fill="hold"/>
                                        <p:tgtEl>
                                          <p:spTgt spid="434206"/>
                                        </p:tgtEl>
                                        <p:attrNameLst>
                                          <p:attrName>fill.type</p:attrName>
                                        </p:attrNameLst>
                                      </p:cBhvr>
                                      <p:to>
                                        <p:strVal val="solid"/>
                                      </p:to>
                                    </p:set>
                                    <p:set>
                                      <p:cBhvr>
                                        <p:cTn id="82" dur="250" autoRev="1" fill="hold"/>
                                        <p:tgtEl>
                                          <p:spTgt spid="434206"/>
                                        </p:tgtEl>
                                        <p:attrNameLst>
                                          <p:attrName>fill.on</p:attrName>
                                        </p:attrNameLst>
                                      </p:cBhvr>
                                      <p:to>
                                        <p:strVal val="true"/>
                                      </p:to>
                                    </p:set>
                                  </p:childTnLst>
                                </p:cTn>
                              </p:par>
                            </p:childTnLst>
                          </p:cTn>
                        </p:par>
                        <p:par>
                          <p:cTn id="83" fill="hold">
                            <p:stCondLst>
                              <p:cond delay="1000"/>
                            </p:stCondLst>
                            <p:childTnLst>
                              <p:par>
                                <p:cTn id="84" presetID="27" presetClass="emph" presetSubtype="0" fill="hold" grpId="2" nodeType="afterEffect">
                                  <p:stCondLst>
                                    <p:cond delay="0"/>
                                  </p:stCondLst>
                                  <p:childTnLst>
                                    <p:animClr clrSpc="rgb" dir="cw">
                                      <p:cBhvr override="childStyle">
                                        <p:cTn id="85" dur="250" autoRev="1" fill="hold"/>
                                        <p:tgtEl>
                                          <p:spTgt spid="434192"/>
                                        </p:tgtEl>
                                        <p:attrNameLst>
                                          <p:attrName>style.color</p:attrName>
                                        </p:attrNameLst>
                                      </p:cBhvr>
                                      <p:to>
                                        <a:schemeClr val="bg1"/>
                                      </p:to>
                                    </p:animClr>
                                    <p:animClr clrSpc="rgb" dir="cw">
                                      <p:cBhvr>
                                        <p:cTn id="86" dur="250" autoRev="1" fill="hold"/>
                                        <p:tgtEl>
                                          <p:spTgt spid="434192"/>
                                        </p:tgtEl>
                                        <p:attrNameLst>
                                          <p:attrName>fillcolor</p:attrName>
                                        </p:attrNameLst>
                                      </p:cBhvr>
                                      <p:to>
                                        <a:schemeClr val="bg1"/>
                                      </p:to>
                                    </p:animClr>
                                    <p:set>
                                      <p:cBhvr>
                                        <p:cTn id="87" dur="250" autoRev="1" fill="hold"/>
                                        <p:tgtEl>
                                          <p:spTgt spid="434192"/>
                                        </p:tgtEl>
                                        <p:attrNameLst>
                                          <p:attrName>fill.type</p:attrName>
                                        </p:attrNameLst>
                                      </p:cBhvr>
                                      <p:to>
                                        <p:strVal val="solid"/>
                                      </p:to>
                                    </p:set>
                                    <p:set>
                                      <p:cBhvr>
                                        <p:cTn id="88" dur="250" autoRev="1" fill="hold"/>
                                        <p:tgtEl>
                                          <p:spTgt spid="434192"/>
                                        </p:tgtEl>
                                        <p:attrNameLst>
                                          <p:attrName>fill.on</p:attrName>
                                        </p:attrNameLst>
                                      </p:cBhvr>
                                      <p:to>
                                        <p:strVal val="true"/>
                                      </p:to>
                                    </p:set>
                                  </p:childTnLst>
                                </p:cTn>
                              </p:par>
                              <p:par>
                                <p:cTn id="89" presetID="27" presetClass="emph" presetSubtype="0" fill="hold" grpId="2" nodeType="withEffect">
                                  <p:stCondLst>
                                    <p:cond delay="0"/>
                                  </p:stCondLst>
                                  <p:childTnLst>
                                    <p:animClr clrSpc="rgb" dir="cw">
                                      <p:cBhvr override="childStyle">
                                        <p:cTn id="90" dur="250" autoRev="1" fill="hold"/>
                                        <p:tgtEl>
                                          <p:spTgt spid="434194"/>
                                        </p:tgtEl>
                                        <p:attrNameLst>
                                          <p:attrName>style.color</p:attrName>
                                        </p:attrNameLst>
                                      </p:cBhvr>
                                      <p:to>
                                        <a:schemeClr val="bg1"/>
                                      </p:to>
                                    </p:animClr>
                                    <p:animClr clrSpc="rgb" dir="cw">
                                      <p:cBhvr>
                                        <p:cTn id="91" dur="250" autoRev="1" fill="hold"/>
                                        <p:tgtEl>
                                          <p:spTgt spid="434194"/>
                                        </p:tgtEl>
                                        <p:attrNameLst>
                                          <p:attrName>fillcolor</p:attrName>
                                        </p:attrNameLst>
                                      </p:cBhvr>
                                      <p:to>
                                        <a:schemeClr val="bg1"/>
                                      </p:to>
                                    </p:animClr>
                                    <p:set>
                                      <p:cBhvr>
                                        <p:cTn id="92" dur="250" autoRev="1" fill="hold"/>
                                        <p:tgtEl>
                                          <p:spTgt spid="434194"/>
                                        </p:tgtEl>
                                        <p:attrNameLst>
                                          <p:attrName>fill.type</p:attrName>
                                        </p:attrNameLst>
                                      </p:cBhvr>
                                      <p:to>
                                        <p:strVal val="solid"/>
                                      </p:to>
                                    </p:set>
                                    <p:set>
                                      <p:cBhvr>
                                        <p:cTn id="93" dur="250" autoRev="1" fill="hold"/>
                                        <p:tgtEl>
                                          <p:spTgt spid="434194"/>
                                        </p:tgtEl>
                                        <p:attrNameLst>
                                          <p:attrName>fill.on</p:attrName>
                                        </p:attrNameLst>
                                      </p:cBhvr>
                                      <p:to>
                                        <p:strVal val="true"/>
                                      </p:to>
                                    </p:set>
                                  </p:childTnLst>
                                </p:cTn>
                              </p:par>
                              <p:par>
                                <p:cTn id="94" presetID="27" presetClass="emph" presetSubtype="0" fill="hold" grpId="2" nodeType="withEffect">
                                  <p:stCondLst>
                                    <p:cond delay="0"/>
                                  </p:stCondLst>
                                  <p:childTnLst>
                                    <p:animClr clrSpc="rgb" dir="cw">
                                      <p:cBhvr override="childStyle">
                                        <p:cTn id="95" dur="250" autoRev="1" fill="hold"/>
                                        <p:tgtEl>
                                          <p:spTgt spid="434204"/>
                                        </p:tgtEl>
                                        <p:attrNameLst>
                                          <p:attrName>style.color</p:attrName>
                                        </p:attrNameLst>
                                      </p:cBhvr>
                                      <p:to>
                                        <a:schemeClr val="bg1"/>
                                      </p:to>
                                    </p:animClr>
                                    <p:animClr clrSpc="rgb" dir="cw">
                                      <p:cBhvr>
                                        <p:cTn id="96" dur="250" autoRev="1" fill="hold"/>
                                        <p:tgtEl>
                                          <p:spTgt spid="434204"/>
                                        </p:tgtEl>
                                        <p:attrNameLst>
                                          <p:attrName>fillcolor</p:attrName>
                                        </p:attrNameLst>
                                      </p:cBhvr>
                                      <p:to>
                                        <a:schemeClr val="bg1"/>
                                      </p:to>
                                    </p:animClr>
                                    <p:set>
                                      <p:cBhvr>
                                        <p:cTn id="97" dur="250" autoRev="1" fill="hold"/>
                                        <p:tgtEl>
                                          <p:spTgt spid="434204"/>
                                        </p:tgtEl>
                                        <p:attrNameLst>
                                          <p:attrName>fill.type</p:attrName>
                                        </p:attrNameLst>
                                      </p:cBhvr>
                                      <p:to>
                                        <p:strVal val="solid"/>
                                      </p:to>
                                    </p:set>
                                    <p:set>
                                      <p:cBhvr>
                                        <p:cTn id="98" dur="250" autoRev="1" fill="hold"/>
                                        <p:tgtEl>
                                          <p:spTgt spid="434204"/>
                                        </p:tgtEl>
                                        <p:attrNameLst>
                                          <p:attrName>fill.on</p:attrName>
                                        </p:attrNameLst>
                                      </p:cBhvr>
                                      <p:to>
                                        <p:strVal val="true"/>
                                      </p:to>
                                    </p:set>
                                  </p:childTnLst>
                                </p:cTn>
                              </p:par>
                              <p:par>
                                <p:cTn id="99" presetID="27" presetClass="emph" presetSubtype="0" fill="hold" grpId="2" nodeType="withEffect">
                                  <p:stCondLst>
                                    <p:cond delay="0"/>
                                  </p:stCondLst>
                                  <p:childTnLst>
                                    <p:animClr clrSpc="rgb" dir="cw">
                                      <p:cBhvr override="childStyle">
                                        <p:cTn id="100" dur="250" autoRev="1" fill="hold"/>
                                        <p:tgtEl>
                                          <p:spTgt spid="434206"/>
                                        </p:tgtEl>
                                        <p:attrNameLst>
                                          <p:attrName>style.color</p:attrName>
                                        </p:attrNameLst>
                                      </p:cBhvr>
                                      <p:to>
                                        <a:schemeClr val="bg1"/>
                                      </p:to>
                                    </p:animClr>
                                    <p:animClr clrSpc="rgb" dir="cw">
                                      <p:cBhvr>
                                        <p:cTn id="101" dur="250" autoRev="1" fill="hold"/>
                                        <p:tgtEl>
                                          <p:spTgt spid="434206"/>
                                        </p:tgtEl>
                                        <p:attrNameLst>
                                          <p:attrName>fillcolor</p:attrName>
                                        </p:attrNameLst>
                                      </p:cBhvr>
                                      <p:to>
                                        <a:schemeClr val="bg1"/>
                                      </p:to>
                                    </p:animClr>
                                    <p:set>
                                      <p:cBhvr>
                                        <p:cTn id="102" dur="250" autoRev="1" fill="hold"/>
                                        <p:tgtEl>
                                          <p:spTgt spid="434206"/>
                                        </p:tgtEl>
                                        <p:attrNameLst>
                                          <p:attrName>fill.type</p:attrName>
                                        </p:attrNameLst>
                                      </p:cBhvr>
                                      <p:to>
                                        <p:strVal val="solid"/>
                                      </p:to>
                                    </p:set>
                                    <p:set>
                                      <p:cBhvr>
                                        <p:cTn id="103" dur="250" autoRev="1" fill="hold"/>
                                        <p:tgtEl>
                                          <p:spTgt spid="434206"/>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9" presetClass="emph" presetSubtype="0" grpId="3" nodeType="clickEffect">
                                  <p:stCondLst>
                                    <p:cond delay="0"/>
                                  </p:stCondLst>
                                  <p:childTnLst>
                                    <p:set>
                                      <p:cBhvr rctx="PPT">
                                        <p:cTn id="107" dur="indefinite"/>
                                        <p:tgtEl>
                                          <p:spTgt spid="434194"/>
                                        </p:tgtEl>
                                        <p:attrNameLst>
                                          <p:attrName>style.opacity</p:attrName>
                                        </p:attrNameLst>
                                      </p:cBhvr>
                                      <p:to>
                                        <p:strVal val="0.2"/>
                                      </p:to>
                                    </p:set>
                                    <p:animEffect filter="image" prLst="opacity: 0.2">
                                      <p:cBhvr rctx="IE">
                                        <p:cTn id="108" dur="indefinite"/>
                                        <p:tgtEl>
                                          <p:spTgt spid="434194"/>
                                        </p:tgtEl>
                                      </p:cBhvr>
                                    </p:animEffect>
                                  </p:childTnLst>
                                </p:cTn>
                              </p:par>
                              <p:par>
                                <p:cTn id="109" presetID="9" presetClass="emph" presetSubtype="0" grpId="3" nodeType="withEffect">
                                  <p:stCondLst>
                                    <p:cond delay="0"/>
                                  </p:stCondLst>
                                  <p:childTnLst>
                                    <p:set>
                                      <p:cBhvr rctx="PPT">
                                        <p:cTn id="110" dur="indefinite"/>
                                        <p:tgtEl>
                                          <p:spTgt spid="434206"/>
                                        </p:tgtEl>
                                        <p:attrNameLst>
                                          <p:attrName>style.opacity</p:attrName>
                                        </p:attrNameLst>
                                      </p:cBhvr>
                                      <p:to>
                                        <p:strVal val="0.2"/>
                                      </p:to>
                                    </p:set>
                                    <p:animEffect filter="image" prLst="opacity: 0.2">
                                      <p:cBhvr rctx="IE">
                                        <p:cTn id="111" dur="indefinite"/>
                                        <p:tgtEl>
                                          <p:spTgt spid="434206"/>
                                        </p:tgtEl>
                                      </p:cBhvr>
                                    </p:animEffect>
                                  </p:childTnLst>
                                </p:cTn>
                              </p:par>
                              <p:par>
                                <p:cTn id="112" presetID="9" presetClass="emph" presetSubtype="0" grpId="3" nodeType="withEffect">
                                  <p:stCondLst>
                                    <p:cond delay="0"/>
                                  </p:stCondLst>
                                  <p:childTnLst>
                                    <p:set>
                                      <p:cBhvr rctx="PPT">
                                        <p:cTn id="113" dur="indefinite"/>
                                        <p:tgtEl>
                                          <p:spTgt spid="434204"/>
                                        </p:tgtEl>
                                        <p:attrNameLst>
                                          <p:attrName>style.opacity</p:attrName>
                                        </p:attrNameLst>
                                      </p:cBhvr>
                                      <p:to>
                                        <p:strVal val="0.2"/>
                                      </p:to>
                                    </p:set>
                                    <p:animEffect filter="image" prLst="opacity: 0.2">
                                      <p:cBhvr rctx="IE">
                                        <p:cTn id="114" dur="indefinite"/>
                                        <p:tgtEl>
                                          <p:spTgt spid="434204"/>
                                        </p:tgtEl>
                                      </p:cBhvr>
                                    </p:animEffect>
                                  </p:childTnLst>
                                </p:cTn>
                              </p:par>
                              <p:par>
                                <p:cTn id="115" presetID="9" presetClass="emph" presetSubtype="0" grpId="3" nodeType="withEffect">
                                  <p:stCondLst>
                                    <p:cond delay="0"/>
                                  </p:stCondLst>
                                  <p:childTnLst>
                                    <p:set>
                                      <p:cBhvr rctx="PPT">
                                        <p:cTn id="116" dur="indefinite"/>
                                        <p:tgtEl>
                                          <p:spTgt spid="434192"/>
                                        </p:tgtEl>
                                        <p:attrNameLst>
                                          <p:attrName>style.opacity</p:attrName>
                                        </p:attrNameLst>
                                      </p:cBhvr>
                                      <p:to>
                                        <p:strVal val="0.2"/>
                                      </p:to>
                                    </p:set>
                                    <p:animEffect filter="image" prLst="opacity: 0.2">
                                      <p:cBhvr rctx="IE">
                                        <p:cTn id="117" dur="indefinite"/>
                                        <p:tgtEl>
                                          <p:spTgt spid="434192"/>
                                        </p:tgtEl>
                                      </p:cBhvr>
                                    </p:animEffect>
                                  </p:childTnLst>
                                </p:cTn>
                              </p:par>
                              <p:par>
                                <p:cTn id="118" presetID="1" presetClass="emph" presetSubtype="2" fill="hold" nodeType="withEffect">
                                  <p:stCondLst>
                                    <p:cond delay="0"/>
                                  </p:stCondLst>
                                  <p:childTnLst>
                                    <p:animClr clrSpc="rgb" dir="cw">
                                      <p:cBhvr>
                                        <p:cTn id="119" dur="500" fill="hold"/>
                                        <p:tgtEl>
                                          <p:spTgt spid="434229"/>
                                        </p:tgtEl>
                                        <p:attrNameLst>
                                          <p:attrName>fillcolor</p:attrName>
                                        </p:attrNameLst>
                                      </p:cBhvr>
                                      <p:to>
                                        <a:srgbClr val="FFFF00"/>
                                      </p:to>
                                    </p:animClr>
                                    <p:set>
                                      <p:cBhvr>
                                        <p:cTn id="120" dur="500" fill="hold"/>
                                        <p:tgtEl>
                                          <p:spTgt spid="434229"/>
                                        </p:tgtEl>
                                        <p:attrNameLst>
                                          <p:attrName>fill.type</p:attrName>
                                        </p:attrNameLst>
                                      </p:cBhvr>
                                      <p:to>
                                        <p:strVal val="solid"/>
                                      </p:to>
                                    </p:set>
                                    <p:set>
                                      <p:cBhvr>
                                        <p:cTn id="121" dur="500" fill="hold"/>
                                        <p:tgtEl>
                                          <p:spTgt spid="4342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P spid="434192" grpId="0" animBg="1"/>
      <p:bldP spid="434192" grpId="1" animBg="1"/>
      <p:bldP spid="434192" grpId="2" animBg="1"/>
      <p:bldP spid="434192" grpId="3" animBg="1"/>
      <p:bldP spid="434194" grpId="0" animBg="1"/>
      <p:bldP spid="434194" grpId="1" animBg="1"/>
      <p:bldP spid="434194" grpId="2" animBg="1"/>
      <p:bldP spid="434194" grpId="3" animBg="1"/>
      <p:bldP spid="434204" grpId="0" animBg="1"/>
      <p:bldP spid="434204" grpId="1" animBg="1"/>
      <p:bldP spid="434204" grpId="2" animBg="1"/>
      <p:bldP spid="434204" grpId="3" animBg="1"/>
      <p:bldP spid="434206" grpId="0" animBg="1"/>
      <p:bldP spid="434206" grpId="1" animBg="1"/>
      <p:bldP spid="434206" grpId="2" animBg="1"/>
      <p:bldP spid="434206" grpId="3" animBg="1"/>
      <p:bldP spid="434246" grpId="0" animBg="1"/>
      <p:bldP spid="434246" grpId="1" animBg="1"/>
      <p:bldP spid="434246" grpId="2" animBg="1"/>
      <p:bldP spid="43429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0"/>
          </p:nvPr>
        </p:nvSpPr>
        <p:spPr/>
        <p:txBody>
          <a:bodyPr/>
          <a:lstStyle/>
          <a:p>
            <a:fld id="{150220F3-EA0D-4772-A47E-928F394F55EF}" type="slidenum">
              <a:rPr lang="en-US" altLang="ko-KR"/>
              <a:pPr/>
              <a:t>62</a:t>
            </a:fld>
            <a:endParaRPr lang="en-US" altLang="ko-KR"/>
          </a:p>
        </p:txBody>
      </p:sp>
      <p:sp>
        <p:nvSpPr>
          <p:cNvPr id="14" name="Date Placeholder 5"/>
          <p:cNvSpPr>
            <a:spLocks noGrp="1"/>
          </p:cNvSpPr>
          <p:nvPr>
            <p:ph type="dt" sz="half" idx="11"/>
          </p:nvPr>
        </p:nvSpPr>
        <p:spPr/>
        <p:txBody>
          <a:bodyPr/>
          <a:lstStyle/>
          <a:p>
            <a:r>
              <a:rPr lang="en-US"/>
              <a:t>Tutorial: ICDM 2008</a:t>
            </a:r>
            <a:endParaRPr lang="en-US" altLang="ko-KR"/>
          </a:p>
        </p:txBody>
      </p:sp>
      <p:sp>
        <p:nvSpPr>
          <p:cNvPr id="15" name="Footer Placeholder 6"/>
          <p:cNvSpPr>
            <a:spLocks noGrp="1"/>
          </p:cNvSpPr>
          <p:nvPr>
            <p:ph type="ftr" sz="quarter" idx="12"/>
          </p:nvPr>
        </p:nvSpPr>
        <p:spPr/>
        <p:txBody>
          <a:bodyPr/>
          <a:lstStyle/>
          <a:p>
            <a:r>
              <a:rPr lang="en-US" altLang="ko-KR"/>
              <a:t>Mohamed F. Mokbel</a:t>
            </a:r>
          </a:p>
        </p:txBody>
      </p:sp>
      <p:sp>
        <p:nvSpPr>
          <p:cNvPr id="293890" name="Rectangle 2"/>
          <p:cNvSpPr>
            <a:spLocks noGrp="1" noChangeArrowheads="1"/>
          </p:cNvSpPr>
          <p:nvPr>
            <p:ph type="title"/>
          </p:nvPr>
        </p:nvSpPr>
        <p:spPr>
          <a:xfrm>
            <a:off x="231775" y="115888"/>
            <a:ext cx="7385050" cy="865187"/>
          </a:xfrm>
        </p:spPr>
        <p:txBody>
          <a:bodyPr/>
          <a:lstStyle/>
          <a:p>
            <a:r>
              <a:rPr lang="en-US" altLang="zh-TW" dirty="0" smtClean="0">
                <a:ea typeface="新細明體" pitchFamily="18" charset="-120"/>
              </a:rPr>
              <a:t>Peer-to-Peer </a:t>
            </a:r>
            <a:r>
              <a:rPr lang="en-US" altLang="zh-TW" dirty="0">
                <a:ea typeface="新細明體" pitchFamily="18" charset="-120"/>
              </a:rPr>
              <a:t>Architecture</a:t>
            </a:r>
          </a:p>
        </p:txBody>
      </p:sp>
      <p:graphicFrame>
        <p:nvGraphicFramePr>
          <p:cNvPr id="293891" name="Object 3"/>
          <p:cNvGraphicFramePr>
            <a:graphicFrameLocks noChangeAspect="1"/>
          </p:cNvGraphicFramePr>
          <p:nvPr>
            <p:ph sz="half" idx="1"/>
          </p:nvPr>
        </p:nvGraphicFramePr>
        <p:xfrm>
          <a:off x="2057400" y="4159250"/>
          <a:ext cx="5257800" cy="2060575"/>
        </p:xfrm>
        <a:graphic>
          <a:graphicData uri="http://schemas.openxmlformats.org/presentationml/2006/ole">
            <p:oleObj spid="_x0000_s293891" name="Visio" r:id="rId4" imgW="5088636" imgH="1821815" progId="">
              <p:embed/>
            </p:oleObj>
          </a:graphicData>
        </a:graphic>
      </p:graphicFrame>
      <p:sp>
        <p:nvSpPr>
          <p:cNvPr id="293892" name="Text Box 4"/>
          <p:cNvSpPr txBox="1">
            <a:spLocks noChangeArrowheads="1"/>
          </p:cNvSpPr>
          <p:nvPr/>
        </p:nvSpPr>
        <p:spPr bwMode="auto">
          <a:xfrm>
            <a:off x="4802188" y="2894013"/>
            <a:ext cx="3465512" cy="1187450"/>
          </a:xfrm>
          <a:prstGeom prst="rect">
            <a:avLst/>
          </a:prstGeom>
          <a:noFill/>
          <a:ln w="38100" algn="ctr">
            <a:noFill/>
            <a:miter lim="800000"/>
            <a:headEnd/>
            <a:tailEnd/>
          </a:ln>
          <a:effectLst/>
        </p:spPr>
        <p:txBody>
          <a:bodyPr>
            <a:spAutoFit/>
          </a:bodyPr>
          <a:lstStyle/>
          <a:p>
            <a:r>
              <a:rPr lang="en-US" altLang="zh-TW" b="1">
                <a:solidFill>
                  <a:srgbClr val="990033"/>
                </a:solidFill>
                <a:latin typeface="Arial" charset="0"/>
              </a:rPr>
              <a:t>1: Query + </a:t>
            </a:r>
            <a:br>
              <a:rPr lang="en-US" altLang="zh-TW" b="1">
                <a:solidFill>
                  <a:srgbClr val="990033"/>
                </a:solidFill>
                <a:latin typeface="Arial" charset="0"/>
              </a:rPr>
            </a:br>
            <a:r>
              <a:rPr lang="en-US" altLang="zh-TW" b="1">
                <a:solidFill>
                  <a:srgbClr val="990033"/>
                </a:solidFill>
                <a:latin typeface="Arial" charset="0"/>
              </a:rPr>
              <a:t>Cloaked Location Information</a:t>
            </a:r>
          </a:p>
        </p:txBody>
      </p:sp>
      <p:sp>
        <p:nvSpPr>
          <p:cNvPr id="293893" name="Text Box 5"/>
          <p:cNvSpPr txBox="1">
            <a:spLocks noChangeArrowheads="1"/>
          </p:cNvSpPr>
          <p:nvPr/>
        </p:nvSpPr>
        <p:spPr bwMode="auto">
          <a:xfrm>
            <a:off x="1038225" y="3006725"/>
            <a:ext cx="2627313" cy="822325"/>
          </a:xfrm>
          <a:prstGeom prst="rect">
            <a:avLst/>
          </a:prstGeom>
          <a:noFill/>
          <a:ln w="38100" algn="ctr">
            <a:noFill/>
            <a:miter lim="800000"/>
            <a:headEnd/>
            <a:tailEnd/>
          </a:ln>
          <a:effectLst/>
        </p:spPr>
        <p:txBody>
          <a:bodyPr>
            <a:spAutoFit/>
          </a:bodyPr>
          <a:lstStyle/>
          <a:p>
            <a:r>
              <a:rPr lang="en-US" altLang="zh-TW" b="1">
                <a:solidFill>
                  <a:srgbClr val="990033"/>
                </a:solidFill>
                <a:latin typeface="Arial" charset="0"/>
              </a:rPr>
              <a:t>2: Candidate Answer</a:t>
            </a:r>
          </a:p>
        </p:txBody>
      </p:sp>
      <p:graphicFrame>
        <p:nvGraphicFramePr>
          <p:cNvPr id="293894" name="Object 6"/>
          <p:cNvGraphicFramePr>
            <a:graphicFrameLocks noChangeAspect="1"/>
          </p:cNvGraphicFramePr>
          <p:nvPr>
            <p:ph sz="half" idx="2"/>
          </p:nvPr>
        </p:nvGraphicFramePr>
        <p:xfrm>
          <a:off x="2286000" y="1179513"/>
          <a:ext cx="4572000" cy="1450975"/>
        </p:xfrm>
        <a:graphic>
          <a:graphicData uri="http://schemas.openxmlformats.org/presentationml/2006/ole">
            <p:oleObj spid="_x0000_s293894" name="Visio" r:id="rId5" imgW="3761232" imgH="1184275" progId="">
              <p:embed/>
            </p:oleObj>
          </a:graphicData>
        </a:graphic>
      </p:graphicFrame>
      <p:sp>
        <p:nvSpPr>
          <p:cNvPr id="293895" name="Line 7"/>
          <p:cNvSpPr>
            <a:spLocks noChangeShapeType="1"/>
          </p:cNvSpPr>
          <p:nvPr/>
        </p:nvSpPr>
        <p:spPr bwMode="auto">
          <a:xfrm flipV="1">
            <a:off x="4802188" y="2698750"/>
            <a:ext cx="0" cy="1524000"/>
          </a:xfrm>
          <a:prstGeom prst="line">
            <a:avLst/>
          </a:prstGeom>
          <a:noFill/>
          <a:ln w="101600">
            <a:solidFill>
              <a:srgbClr val="990033"/>
            </a:solidFill>
            <a:round/>
            <a:headEnd/>
            <a:tailEnd type="triangle" w="med" len="med"/>
          </a:ln>
          <a:effectLst/>
        </p:spPr>
        <p:txBody>
          <a:bodyPr wrap="none" anchor="ctr"/>
          <a:lstStyle/>
          <a:p>
            <a:endParaRPr lang="en-US"/>
          </a:p>
        </p:txBody>
      </p:sp>
      <p:sp>
        <p:nvSpPr>
          <p:cNvPr id="293896" name="Line 8"/>
          <p:cNvSpPr>
            <a:spLocks noChangeShapeType="1"/>
          </p:cNvSpPr>
          <p:nvPr/>
        </p:nvSpPr>
        <p:spPr bwMode="auto">
          <a:xfrm rot="10800000" flipV="1">
            <a:off x="3957638" y="2776538"/>
            <a:ext cx="0" cy="1524000"/>
          </a:xfrm>
          <a:prstGeom prst="line">
            <a:avLst/>
          </a:prstGeom>
          <a:noFill/>
          <a:ln w="101600">
            <a:solidFill>
              <a:srgbClr val="990033"/>
            </a:solidFill>
            <a:round/>
            <a:headEnd/>
            <a:tailEnd type="triangle" w="med" len="med"/>
          </a:ln>
          <a:effectLst/>
        </p:spPr>
        <p:txBody>
          <a:bodyPr wrap="none" anchor="ctr"/>
          <a:lstStyle/>
          <a:p>
            <a:endParaRPr lang="en-US"/>
          </a:p>
        </p:txBody>
      </p:sp>
      <p:grpSp>
        <p:nvGrpSpPr>
          <p:cNvPr id="293897" name="Group 9"/>
          <p:cNvGrpSpPr>
            <a:grpSpLocks/>
          </p:cNvGrpSpPr>
          <p:nvPr/>
        </p:nvGrpSpPr>
        <p:grpSpPr bwMode="auto">
          <a:xfrm>
            <a:off x="6610350" y="1196975"/>
            <a:ext cx="2209800" cy="1235075"/>
            <a:chOff x="2544" y="624"/>
            <a:chExt cx="1392" cy="778"/>
          </a:xfrm>
        </p:grpSpPr>
        <p:sp>
          <p:nvSpPr>
            <p:cNvPr id="293898" name="AutoShape 10"/>
            <p:cNvSpPr>
              <a:spLocks noChangeArrowheads="1"/>
            </p:cNvSpPr>
            <p:nvPr/>
          </p:nvSpPr>
          <p:spPr bwMode="auto">
            <a:xfrm>
              <a:off x="2592" y="624"/>
              <a:ext cx="1344" cy="765"/>
            </a:xfrm>
            <a:prstGeom prst="can">
              <a:avLst>
                <a:gd name="adj" fmla="val 25000"/>
              </a:avLst>
            </a:prstGeom>
            <a:solidFill>
              <a:srgbClr val="FFCC00">
                <a:alpha val="50000"/>
              </a:srgbClr>
            </a:solidFill>
            <a:ln w="38100">
              <a:solidFill>
                <a:srgbClr val="CC0000"/>
              </a:solidFill>
              <a:round/>
              <a:headEnd/>
              <a:tailEnd/>
            </a:ln>
            <a:effectLst/>
          </p:spPr>
          <p:txBody>
            <a:bodyPr wrap="none" anchor="ctr"/>
            <a:lstStyle/>
            <a:p>
              <a:endParaRPr lang="en-US"/>
            </a:p>
          </p:txBody>
        </p:sp>
        <p:pic>
          <p:nvPicPr>
            <p:cNvPr id="293899" name="Picture 11" descr="flhhgav0[1]"/>
            <p:cNvPicPr>
              <a:picLocks noChangeAspect="1" noChangeArrowheads="1" noCrop="1"/>
            </p:cNvPicPr>
            <p:nvPr/>
          </p:nvPicPr>
          <p:blipFill>
            <a:blip r:embed="rId6"/>
            <a:srcRect/>
            <a:stretch>
              <a:fillRect/>
            </a:stretch>
          </p:blipFill>
          <p:spPr bwMode="auto">
            <a:xfrm>
              <a:off x="3571" y="857"/>
              <a:ext cx="365" cy="439"/>
            </a:xfrm>
            <a:prstGeom prst="rect">
              <a:avLst/>
            </a:prstGeom>
            <a:noFill/>
          </p:spPr>
        </p:pic>
        <p:sp>
          <p:nvSpPr>
            <p:cNvPr id="293900" name="Text Box 12"/>
            <p:cNvSpPr txBox="1">
              <a:spLocks noChangeArrowheads="1"/>
            </p:cNvSpPr>
            <p:nvPr/>
          </p:nvSpPr>
          <p:spPr bwMode="auto">
            <a:xfrm>
              <a:off x="2544" y="768"/>
              <a:ext cx="1104" cy="634"/>
            </a:xfrm>
            <a:prstGeom prst="rect">
              <a:avLst/>
            </a:prstGeom>
            <a:noFill/>
            <a:ln w="25400">
              <a:noFill/>
              <a:miter lim="800000"/>
              <a:headEnd type="none" w="sm" len="sm"/>
              <a:tailEnd type="none" w="sm" len="sm"/>
            </a:ln>
            <a:effectLst/>
          </p:spPr>
          <p:txBody>
            <a:bodyPr>
              <a:spAutoFit/>
            </a:bodyPr>
            <a:lstStyle/>
            <a:p>
              <a:pPr eaLnBrk="0" hangingPunct="0">
                <a:spcBef>
                  <a:spcPct val="50000"/>
                </a:spcBef>
                <a:buClr>
                  <a:srgbClr val="990099"/>
                </a:buClr>
              </a:pPr>
              <a:r>
                <a:rPr lang="en-US" sz="2000">
                  <a:solidFill>
                    <a:srgbClr val="CC0000"/>
                  </a:solidFill>
                  <a:effectLst>
                    <a:outerShdw blurRad="38100" dist="38100" dir="2700000" algn="tl">
                      <a:srgbClr val="C0C0C0"/>
                    </a:outerShdw>
                  </a:effectLst>
                  <a:latin typeface="Times New Roman" pitchFamily="18" charset="0"/>
                </a:rPr>
                <a:t>Privacy-aware Query Processor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38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38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38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3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p:bldP spid="293893" grpId="0"/>
      <p:bldP spid="293895" grpId="0" animBg="1"/>
      <p:bldP spid="29389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4B483B7-3AD9-4261-8A8A-26077D6DF327}" type="slidenum">
              <a:rPr lang="en-US" altLang="ko-KR"/>
              <a:pPr/>
              <a:t>63</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71714" name="Rectangle 2"/>
          <p:cNvSpPr>
            <a:spLocks noGrp="1" noChangeArrowheads="1"/>
          </p:cNvSpPr>
          <p:nvPr>
            <p:ph type="title"/>
          </p:nvPr>
        </p:nvSpPr>
        <p:spPr>
          <a:xfrm>
            <a:off x="385763" y="57150"/>
            <a:ext cx="6413500" cy="923925"/>
          </a:xfrm>
        </p:spPr>
        <p:txBody>
          <a:bodyPr/>
          <a:lstStyle/>
          <a:p>
            <a:r>
              <a:rPr lang="en-US" altLang="zh-TW" sz="2800" dirty="0"/>
              <a:t>Peer-to-Peer </a:t>
            </a:r>
            <a:r>
              <a:rPr lang="en-US" altLang="zh-TW" sz="2800" dirty="0" smtClean="0"/>
              <a:t>Architecture</a:t>
            </a:r>
            <a:endParaRPr lang="en-US" altLang="zh-TW" sz="2800" dirty="0"/>
          </a:p>
        </p:txBody>
      </p:sp>
      <p:sp>
        <p:nvSpPr>
          <p:cNvPr id="371715" name="Rectangle 3"/>
          <p:cNvSpPr>
            <a:spLocks noGrp="1" noChangeArrowheads="1"/>
          </p:cNvSpPr>
          <p:nvPr>
            <p:ph type="body" idx="1"/>
          </p:nvPr>
        </p:nvSpPr>
        <p:spPr>
          <a:xfrm>
            <a:off x="250825" y="1196975"/>
            <a:ext cx="8642350" cy="5472113"/>
          </a:xfrm>
        </p:spPr>
        <p:txBody>
          <a:bodyPr/>
          <a:lstStyle/>
          <a:p>
            <a:pPr>
              <a:buFont typeface="Wingdings" pitchFamily="2" charset="2"/>
              <a:buChar char="n"/>
            </a:pPr>
            <a:r>
              <a:rPr lang="en-US" altLang="zh-TW" sz="2600" b="0"/>
              <a:t>Peer users are collaborating with each others to keep their customized privacy information</a:t>
            </a:r>
          </a:p>
          <a:p>
            <a:pPr>
              <a:buFont typeface="Wingdings" pitchFamily="2" charset="2"/>
              <a:buChar char="n"/>
            </a:pPr>
            <a:endParaRPr lang="en-US" altLang="zh-TW" sz="2600" b="0"/>
          </a:p>
          <a:p>
            <a:pPr>
              <a:buFont typeface="Wingdings" pitchFamily="2" charset="2"/>
              <a:buChar char="n"/>
            </a:pPr>
            <a:r>
              <a:rPr lang="en-US" altLang="zh-TW" sz="2600" b="0"/>
              <a:t>A result of evolving mobile peer-to-peer communication technologies</a:t>
            </a:r>
          </a:p>
          <a:p>
            <a:pPr>
              <a:buFont typeface="Wingdings" pitchFamily="2" charset="2"/>
              <a:buChar char="n"/>
            </a:pPr>
            <a:endParaRPr lang="en-US" altLang="zh-TW" sz="2600" b="0"/>
          </a:p>
          <a:p>
            <a:pPr>
              <a:buFont typeface="Wingdings" pitchFamily="2" charset="2"/>
              <a:buChar char="n"/>
            </a:pPr>
            <a:r>
              <a:rPr lang="en-US" altLang="zh-TW" sz="2600" b="0"/>
              <a:t>No need for a third trusted party</a:t>
            </a:r>
          </a:p>
          <a:p>
            <a:pPr>
              <a:buFont typeface="Wingdings" pitchFamily="2" charset="2"/>
              <a:buChar char="n"/>
            </a:pPr>
            <a:endParaRPr lang="en-US" altLang="zh-TW" sz="2600" b="0"/>
          </a:p>
          <a:p>
            <a:pPr>
              <a:buFont typeface="Wingdings" pitchFamily="2" charset="2"/>
              <a:buChar char="n"/>
            </a:pPr>
            <a:r>
              <a:rPr lang="en-US" altLang="zh-TW" sz="2600" b="0"/>
              <a:t>A certificate could be applied to approve trustworthy users</a:t>
            </a:r>
          </a:p>
          <a:p>
            <a:pPr>
              <a:buFont typeface="Wingdings" pitchFamily="2" charset="2"/>
              <a:buChar char="n"/>
            </a:pPr>
            <a:endParaRPr lang="en-US" altLang="zh-TW" sz="2600" b="0"/>
          </a:p>
          <a:p>
            <a:pPr>
              <a:buFont typeface="Wingdings" pitchFamily="2" charset="2"/>
              <a:buChar char="n"/>
            </a:pPr>
            <a:r>
              <a:rPr lang="en-US" altLang="zh-TW" sz="2600" b="0" i="1">
                <a:solidFill>
                  <a:srgbClr val="990033"/>
                </a:solidFill>
              </a:rPr>
              <a:t>Examples:</a:t>
            </a:r>
            <a:r>
              <a:rPr lang="en-US" altLang="zh-TW" sz="2600" b="0"/>
              <a:t> Group Formation and PRIVE</a:t>
            </a:r>
          </a:p>
          <a:p>
            <a:pPr>
              <a:buFont typeface="Wingdings" pitchFamily="2" charset="2"/>
              <a:buChar char="n"/>
            </a:pPr>
            <a:endParaRPr lang="en-US" altLang="zh-TW" sz="2600" b="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fld id="{B92FEBA4-1B87-4C5A-B759-D660B74A0FF3}" type="slidenum">
              <a:rPr lang="en-US" altLang="ko-KR"/>
              <a:pPr/>
              <a:t>64</a:t>
            </a:fld>
            <a:endParaRPr lang="en-US" altLang="ko-KR"/>
          </a:p>
        </p:txBody>
      </p:sp>
      <p:sp>
        <p:nvSpPr>
          <p:cNvPr id="6" name="Date Placeholder 6"/>
          <p:cNvSpPr>
            <a:spLocks noGrp="1"/>
          </p:cNvSpPr>
          <p:nvPr>
            <p:ph type="dt" sz="half" idx="11"/>
          </p:nvPr>
        </p:nvSpPr>
        <p:spPr/>
        <p:txBody>
          <a:bodyPr/>
          <a:lstStyle/>
          <a:p>
            <a:r>
              <a:rPr lang="en-US"/>
              <a:t>Tutorial: ICDM 2008</a:t>
            </a:r>
            <a:endParaRPr lang="en-US" altLang="ko-KR"/>
          </a:p>
        </p:txBody>
      </p:sp>
      <p:sp>
        <p:nvSpPr>
          <p:cNvPr id="7" name="Footer Placeholder 7"/>
          <p:cNvSpPr>
            <a:spLocks noGrp="1"/>
          </p:cNvSpPr>
          <p:nvPr>
            <p:ph type="ftr" sz="quarter" idx="12"/>
          </p:nvPr>
        </p:nvSpPr>
        <p:spPr/>
        <p:txBody>
          <a:bodyPr/>
          <a:lstStyle/>
          <a:p>
            <a:r>
              <a:rPr lang="en-US" altLang="ko-KR"/>
              <a:t>Mohamed F. Mokbel</a:t>
            </a:r>
          </a:p>
        </p:txBody>
      </p:sp>
      <p:sp>
        <p:nvSpPr>
          <p:cNvPr id="372738" name="Rectangle 2"/>
          <p:cNvSpPr>
            <a:spLocks noGrp="1" noChangeArrowheads="1"/>
          </p:cNvSpPr>
          <p:nvPr>
            <p:ph type="title"/>
          </p:nvPr>
        </p:nvSpPr>
        <p:spPr>
          <a:xfrm>
            <a:off x="533400" y="57150"/>
            <a:ext cx="8108950" cy="762000"/>
          </a:xfrm>
        </p:spPr>
        <p:txBody>
          <a:bodyPr/>
          <a:lstStyle/>
          <a:p>
            <a:r>
              <a:rPr lang="en-US" altLang="zh-TW" sz="2800" dirty="0"/>
              <a:t>Peer-to-Peer </a:t>
            </a:r>
            <a:r>
              <a:rPr lang="en-US" altLang="zh-TW" sz="2800" dirty="0" smtClean="0"/>
              <a:t>Architecture</a:t>
            </a:r>
            <a:r>
              <a:rPr lang="en-US" altLang="zh-TW" sz="2800" dirty="0"/>
              <a:t/>
            </a:r>
            <a:br>
              <a:rPr lang="en-US" altLang="zh-TW" sz="2800" dirty="0"/>
            </a:br>
            <a:r>
              <a:rPr lang="en-US" altLang="zh-TW" sz="2400" dirty="0">
                <a:solidFill>
                  <a:schemeClr val="hlink"/>
                </a:solidFill>
              </a:rPr>
              <a:t>Group Formation</a:t>
            </a:r>
          </a:p>
        </p:txBody>
      </p:sp>
      <p:sp>
        <p:nvSpPr>
          <p:cNvPr id="372739" name="Rectangle 3"/>
          <p:cNvSpPr>
            <a:spLocks noGrp="1" noChangeArrowheads="1"/>
          </p:cNvSpPr>
          <p:nvPr>
            <p:ph type="body" sz="half" idx="1"/>
          </p:nvPr>
        </p:nvSpPr>
        <p:spPr>
          <a:xfrm>
            <a:off x="533400" y="4772025"/>
            <a:ext cx="8378825" cy="1728788"/>
          </a:xfrm>
        </p:spPr>
        <p:txBody>
          <a:bodyPr/>
          <a:lstStyle/>
          <a:p>
            <a:pPr>
              <a:buFont typeface="Wingdings" pitchFamily="2" charset="2"/>
              <a:buChar char="n"/>
            </a:pPr>
            <a:r>
              <a:rPr lang="en-US" altLang="zh-TW" b="0" dirty="0">
                <a:ea typeface="Arial Unicode MS" pitchFamily="34" charset="-128"/>
                <a:cs typeface="Arial Unicode MS" pitchFamily="34" charset="-128"/>
              </a:rPr>
              <a:t>The main idea is that whenever a user </a:t>
            </a:r>
            <a:r>
              <a:rPr lang="en-US" altLang="zh-TW" b="0" dirty="0" smtClean="0">
                <a:ea typeface="Arial Unicode MS" pitchFamily="34" charset="-128"/>
                <a:cs typeface="Arial Unicode MS" pitchFamily="34" charset="-128"/>
              </a:rPr>
              <a:t>wants </a:t>
            </a:r>
            <a:r>
              <a:rPr lang="en-US" altLang="zh-TW" b="0" dirty="0">
                <a:ea typeface="Arial Unicode MS" pitchFamily="34" charset="-128"/>
                <a:cs typeface="Arial Unicode MS" pitchFamily="34" charset="-128"/>
              </a:rPr>
              <a:t>to issue a location-based query, the user broadcasts a request to its neighbors to form a group. Then, a random user of the group will act as the query sender.</a:t>
            </a:r>
            <a:endParaRPr lang="en-US" altLang="zh-TW" b="0" dirty="0">
              <a:ea typeface="Arial Unicode MS" pitchFamily="34" charset="-128"/>
              <a:cs typeface="Arial" charset="0"/>
            </a:endParaRPr>
          </a:p>
          <a:p>
            <a:pPr>
              <a:buFont typeface="Wingdings" pitchFamily="2" charset="2"/>
              <a:buChar char="n"/>
            </a:pPr>
            <a:endParaRPr lang="en-US" altLang="zh-TW" sz="2800" i="1" dirty="0">
              <a:ea typeface="Arial Unicode MS" pitchFamily="34" charset="-128"/>
              <a:cs typeface="Arial Unicode MS" pitchFamily="34" charset="-128"/>
            </a:endParaRPr>
          </a:p>
        </p:txBody>
      </p:sp>
      <p:pic>
        <p:nvPicPr>
          <p:cNvPr id="372747" name="Picture 11"/>
          <p:cNvPicPr>
            <a:picLocks noChangeAspect="1" noChangeArrowheads="1"/>
          </p:cNvPicPr>
          <p:nvPr/>
        </p:nvPicPr>
        <p:blipFill>
          <a:blip r:embed="rId3"/>
          <a:srcRect/>
          <a:stretch>
            <a:fillRect/>
          </a:stretch>
        </p:blipFill>
        <p:spPr bwMode="auto">
          <a:xfrm>
            <a:off x="1692275" y="1158875"/>
            <a:ext cx="6029325" cy="3536950"/>
          </a:xfrm>
          <a:prstGeom prst="rect">
            <a:avLst/>
          </a:prstGeom>
          <a:noFill/>
          <a:ln w="38100" algn="ctr">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lide Number Placeholder 5"/>
          <p:cNvSpPr>
            <a:spLocks noGrp="1"/>
          </p:cNvSpPr>
          <p:nvPr>
            <p:ph type="sldNum" sz="quarter" idx="10"/>
          </p:nvPr>
        </p:nvSpPr>
        <p:spPr/>
        <p:txBody>
          <a:bodyPr/>
          <a:lstStyle/>
          <a:p>
            <a:fld id="{86FE68EF-9565-43C4-8B7F-FE8C861BA6F6}" type="slidenum">
              <a:rPr lang="en-US" altLang="ko-KR"/>
              <a:pPr/>
              <a:t>65</a:t>
            </a:fld>
            <a:endParaRPr lang="en-US" altLang="ko-KR"/>
          </a:p>
        </p:txBody>
      </p:sp>
      <p:sp>
        <p:nvSpPr>
          <p:cNvPr id="107" name="Date Placeholder 6"/>
          <p:cNvSpPr>
            <a:spLocks noGrp="1"/>
          </p:cNvSpPr>
          <p:nvPr>
            <p:ph type="dt" sz="half" idx="11"/>
          </p:nvPr>
        </p:nvSpPr>
        <p:spPr/>
        <p:txBody>
          <a:bodyPr/>
          <a:lstStyle/>
          <a:p>
            <a:r>
              <a:rPr lang="en-US"/>
              <a:t>Tutorial: ICDM 2008</a:t>
            </a:r>
            <a:endParaRPr lang="en-US" altLang="ko-KR"/>
          </a:p>
        </p:txBody>
      </p:sp>
      <p:sp>
        <p:nvSpPr>
          <p:cNvPr id="108" name="Footer Placeholder 7"/>
          <p:cNvSpPr>
            <a:spLocks noGrp="1"/>
          </p:cNvSpPr>
          <p:nvPr>
            <p:ph type="ftr" sz="quarter" idx="12"/>
          </p:nvPr>
        </p:nvSpPr>
        <p:spPr/>
        <p:txBody>
          <a:bodyPr/>
          <a:lstStyle/>
          <a:p>
            <a:r>
              <a:rPr lang="en-US" altLang="ko-KR"/>
              <a:t>Mohamed F. Mokbel</a:t>
            </a:r>
          </a:p>
        </p:txBody>
      </p:sp>
      <p:sp>
        <p:nvSpPr>
          <p:cNvPr id="394242" name="Rectangle 2"/>
          <p:cNvSpPr>
            <a:spLocks noGrp="1" noChangeArrowheads="1"/>
          </p:cNvSpPr>
          <p:nvPr>
            <p:ph type="title"/>
          </p:nvPr>
        </p:nvSpPr>
        <p:spPr/>
        <p:txBody>
          <a:bodyPr/>
          <a:lstStyle/>
          <a:p>
            <a:r>
              <a:rPr lang="en-US" altLang="zh-TW" sz="2800"/>
              <a:t>Peer-to-Peer Cooperative Architecture</a:t>
            </a:r>
            <a:br>
              <a:rPr lang="en-US" altLang="zh-TW" sz="2800"/>
            </a:br>
            <a:r>
              <a:rPr lang="en-US" altLang="zh-TW" sz="2400">
                <a:solidFill>
                  <a:schemeClr val="hlink"/>
                </a:solidFill>
              </a:rPr>
              <a:t>Group Formation</a:t>
            </a:r>
          </a:p>
        </p:txBody>
      </p:sp>
      <p:sp>
        <p:nvSpPr>
          <p:cNvPr id="394243" name="Rectangle 3"/>
          <p:cNvSpPr>
            <a:spLocks noGrp="1" noChangeArrowheads="1"/>
          </p:cNvSpPr>
          <p:nvPr>
            <p:ph type="body" sz="half" idx="1"/>
          </p:nvPr>
        </p:nvSpPr>
        <p:spPr>
          <a:xfrm>
            <a:off x="0" y="1085850"/>
            <a:ext cx="5584825" cy="3956050"/>
          </a:xfrm>
        </p:spPr>
        <p:txBody>
          <a:bodyPr/>
          <a:lstStyle/>
          <a:p>
            <a:pPr>
              <a:lnSpc>
                <a:spcPct val="90000"/>
              </a:lnSpc>
              <a:buFont typeface="Wingdings" pitchFamily="2" charset="2"/>
              <a:buChar char="n"/>
            </a:pPr>
            <a:r>
              <a:rPr lang="en-US" altLang="zh-TW" b="0" dirty="0">
                <a:ea typeface="Arial Unicode MS" pitchFamily="34" charset="-128"/>
                <a:cs typeface="Arial Unicode MS" pitchFamily="34" charset="-128"/>
              </a:rPr>
              <a:t>Phase 1: Peer Searching</a:t>
            </a:r>
          </a:p>
          <a:p>
            <a:pPr lvl="1">
              <a:lnSpc>
                <a:spcPct val="90000"/>
              </a:lnSpc>
              <a:buFont typeface="Wingdings" pitchFamily="2" charset="2"/>
              <a:buChar char="n"/>
            </a:pPr>
            <a:r>
              <a:rPr lang="en-US" altLang="zh-TW" sz="2200" dirty="0">
                <a:ea typeface="Arial Unicode MS" pitchFamily="34" charset="-128"/>
                <a:cs typeface="Arial Unicode MS" pitchFamily="34" charset="-128"/>
              </a:rPr>
              <a:t>Broadcast a multi-hop request until at least </a:t>
            </a:r>
            <a:r>
              <a:rPr lang="en-US" altLang="zh-TW" sz="2200" i="1" dirty="0">
                <a:ea typeface="Arial Unicode MS" pitchFamily="34" charset="-128"/>
                <a:cs typeface="Arial Unicode MS" pitchFamily="34" charset="-128"/>
              </a:rPr>
              <a:t>k</a:t>
            </a:r>
            <a:r>
              <a:rPr lang="en-US" altLang="zh-TW" sz="2200" dirty="0">
                <a:ea typeface="Arial Unicode MS" pitchFamily="34" charset="-128"/>
                <a:cs typeface="Arial Unicode MS" pitchFamily="34" charset="-128"/>
              </a:rPr>
              <a:t>-1 peers are found</a:t>
            </a:r>
          </a:p>
          <a:p>
            <a:pPr>
              <a:lnSpc>
                <a:spcPct val="90000"/>
              </a:lnSpc>
              <a:buFont typeface="Wingdings" pitchFamily="2" charset="2"/>
              <a:buChar char="n"/>
            </a:pPr>
            <a:endParaRPr lang="en-US" altLang="zh-TW" sz="1000" b="0" dirty="0">
              <a:ea typeface="Arial Unicode MS" pitchFamily="34" charset="-128"/>
              <a:cs typeface="Arial" charset="0"/>
            </a:endParaRPr>
          </a:p>
          <a:p>
            <a:pPr>
              <a:lnSpc>
                <a:spcPct val="90000"/>
              </a:lnSpc>
              <a:buFont typeface="Wingdings" pitchFamily="2" charset="2"/>
              <a:buChar char="n"/>
            </a:pPr>
            <a:r>
              <a:rPr lang="en-US" altLang="zh-TW" b="0" dirty="0">
                <a:ea typeface="Arial Unicode MS" pitchFamily="34" charset="-128"/>
                <a:cs typeface="Arial" charset="0"/>
              </a:rPr>
              <a:t>Phase 2: Location Adjustment</a:t>
            </a:r>
          </a:p>
          <a:p>
            <a:pPr lvl="1">
              <a:lnSpc>
                <a:spcPct val="90000"/>
              </a:lnSpc>
              <a:buFont typeface="Wingdings" pitchFamily="2" charset="2"/>
              <a:buChar char="n"/>
            </a:pPr>
            <a:r>
              <a:rPr lang="en-US" altLang="zh-TW" sz="2200" dirty="0">
                <a:ea typeface="Arial Unicode MS" pitchFamily="34" charset="-128"/>
                <a:cs typeface="Arial Unicode MS" pitchFamily="34" charset="-128"/>
              </a:rPr>
              <a:t>Adjust the locations using velocity</a:t>
            </a:r>
          </a:p>
          <a:p>
            <a:pPr lvl="1">
              <a:lnSpc>
                <a:spcPct val="90000"/>
              </a:lnSpc>
              <a:buFont typeface="Wingdings" pitchFamily="2" charset="2"/>
              <a:buChar char="n"/>
            </a:pPr>
            <a:endParaRPr lang="en-US" altLang="zh-TW" sz="1000" dirty="0">
              <a:ea typeface="Arial Unicode MS" pitchFamily="34" charset="-128"/>
              <a:cs typeface="Arial Unicode MS" pitchFamily="34" charset="-128"/>
            </a:endParaRPr>
          </a:p>
          <a:p>
            <a:pPr>
              <a:lnSpc>
                <a:spcPct val="90000"/>
              </a:lnSpc>
              <a:buFont typeface="Wingdings" pitchFamily="2" charset="2"/>
              <a:buChar char="n"/>
            </a:pPr>
            <a:r>
              <a:rPr lang="en-US" altLang="zh-TW" b="0" dirty="0">
                <a:ea typeface="Arial Unicode MS" pitchFamily="34" charset="-128"/>
                <a:cs typeface="Arial Unicode MS" pitchFamily="34" charset="-128"/>
              </a:rPr>
              <a:t>Phase 3: Spatial Cloaking</a:t>
            </a:r>
          </a:p>
          <a:p>
            <a:pPr lvl="1">
              <a:lnSpc>
                <a:spcPct val="90000"/>
              </a:lnSpc>
              <a:buFont typeface="Wingdings" pitchFamily="2" charset="2"/>
              <a:buChar char="n"/>
            </a:pPr>
            <a:r>
              <a:rPr lang="en-US" altLang="zh-TW" sz="2400" dirty="0">
                <a:ea typeface="Arial Unicode MS" pitchFamily="34" charset="-128"/>
                <a:cs typeface="Arial Unicode MS" pitchFamily="34" charset="-128"/>
              </a:rPr>
              <a:t>Blur user location into a region aligned to a grid that cover the </a:t>
            </a:r>
            <a:r>
              <a:rPr lang="en-US" altLang="zh-TW" sz="2400" i="1" dirty="0">
                <a:ea typeface="Arial Unicode MS" pitchFamily="34" charset="-128"/>
                <a:cs typeface="Arial Unicode MS" pitchFamily="34" charset="-128"/>
              </a:rPr>
              <a:t>k</a:t>
            </a:r>
            <a:r>
              <a:rPr lang="en-US" altLang="zh-TW" sz="2400" dirty="0">
                <a:ea typeface="Arial Unicode MS" pitchFamily="34" charset="-128"/>
                <a:cs typeface="Arial Unicode MS" pitchFamily="34" charset="-128"/>
              </a:rPr>
              <a:t>-1 nearest peers</a:t>
            </a:r>
          </a:p>
        </p:txBody>
      </p:sp>
      <p:sp>
        <p:nvSpPr>
          <p:cNvPr id="394245" name="Oval 5"/>
          <p:cNvSpPr>
            <a:spLocks noChangeArrowheads="1"/>
          </p:cNvSpPr>
          <p:nvPr/>
        </p:nvSpPr>
        <p:spPr bwMode="auto">
          <a:xfrm>
            <a:off x="6242050" y="2413000"/>
            <a:ext cx="1524000" cy="1524000"/>
          </a:xfrm>
          <a:prstGeom prst="ellipse">
            <a:avLst/>
          </a:prstGeom>
          <a:noFill/>
          <a:ln w="19050" algn="ctr">
            <a:solidFill>
              <a:srgbClr val="A50021"/>
            </a:solidFill>
            <a:prstDash val="dash"/>
            <a:round/>
            <a:headEnd/>
            <a:tailEnd/>
          </a:ln>
          <a:effectLst/>
        </p:spPr>
        <p:txBody>
          <a:bodyPr wrap="none" anchor="ctr"/>
          <a:lstStyle/>
          <a:p>
            <a:endParaRPr lang="en-US"/>
          </a:p>
        </p:txBody>
      </p:sp>
      <p:sp>
        <p:nvSpPr>
          <p:cNvPr id="394246" name="Oval 6"/>
          <p:cNvSpPr>
            <a:spLocks noChangeArrowheads="1"/>
          </p:cNvSpPr>
          <p:nvPr/>
        </p:nvSpPr>
        <p:spPr bwMode="auto">
          <a:xfrm>
            <a:off x="5708650" y="2260600"/>
            <a:ext cx="1524000" cy="1524000"/>
          </a:xfrm>
          <a:prstGeom prst="ellipse">
            <a:avLst/>
          </a:prstGeom>
          <a:noFill/>
          <a:ln w="19050" algn="ctr">
            <a:solidFill>
              <a:schemeClr val="accent2"/>
            </a:solidFill>
            <a:prstDash val="dash"/>
            <a:round/>
            <a:headEnd/>
            <a:tailEnd/>
          </a:ln>
          <a:effectLst/>
        </p:spPr>
        <p:txBody>
          <a:bodyPr wrap="none" anchor="ctr"/>
          <a:lstStyle/>
          <a:p>
            <a:endParaRPr lang="en-US"/>
          </a:p>
        </p:txBody>
      </p:sp>
      <p:sp>
        <p:nvSpPr>
          <p:cNvPr id="394247" name="Oval 7"/>
          <p:cNvSpPr>
            <a:spLocks noChangeArrowheads="1"/>
          </p:cNvSpPr>
          <p:nvPr/>
        </p:nvSpPr>
        <p:spPr bwMode="auto">
          <a:xfrm>
            <a:off x="6638925" y="2886075"/>
            <a:ext cx="1524000" cy="1524000"/>
          </a:xfrm>
          <a:prstGeom prst="ellipse">
            <a:avLst/>
          </a:prstGeom>
          <a:noFill/>
          <a:ln w="19050" algn="ctr">
            <a:solidFill>
              <a:schemeClr val="accent2"/>
            </a:solidFill>
            <a:prstDash val="dash"/>
            <a:round/>
            <a:headEnd/>
            <a:tailEnd/>
          </a:ln>
          <a:effectLst/>
        </p:spPr>
        <p:txBody>
          <a:bodyPr wrap="none" anchor="ctr"/>
          <a:lstStyle/>
          <a:p>
            <a:endParaRPr lang="en-US"/>
          </a:p>
        </p:txBody>
      </p:sp>
      <p:sp>
        <p:nvSpPr>
          <p:cNvPr id="394248" name="Oval 8"/>
          <p:cNvSpPr>
            <a:spLocks noChangeArrowheads="1"/>
          </p:cNvSpPr>
          <p:nvPr/>
        </p:nvSpPr>
        <p:spPr bwMode="auto">
          <a:xfrm>
            <a:off x="6699250" y="2108200"/>
            <a:ext cx="1524000" cy="1524000"/>
          </a:xfrm>
          <a:prstGeom prst="ellipse">
            <a:avLst/>
          </a:prstGeom>
          <a:noFill/>
          <a:ln w="19050" algn="ctr">
            <a:solidFill>
              <a:schemeClr val="accent2"/>
            </a:solidFill>
            <a:prstDash val="dash"/>
            <a:round/>
            <a:headEnd/>
            <a:tailEnd/>
          </a:ln>
          <a:effectLst/>
        </p:spPr>
        <p:txBody>
          <a:bodyPr wrap="none" anchor="ctr"/>
          <a:lstStyle/>
          <a:p>
            <a:endParaRPr lang="en-US"/>
          </a:p>
        </p:txBody>
      </p:sp>
      <p:sp>
        <p:nvSpPr>
          <p:cNvPr id="394249" name="Text Box 9"/>
          <p:cNvSpPr txBox="1">
            <a:spLocks noChangeArrowheads="1"/>
          </p:cNvSpPr>
          <p:nvPr/>
        </p:nvSpPr>
        <p:spPr bwMode="auto">
          <a:xfrm>
            <a:off x="6096000" y="4530725"/>
            <a:ext cx="1868488" cy="396875"/>
          </a:xfrm>
          <a:prstGeom prst="rect">
            <a:avLst/>
          </a:prstGeom>
          <a:noFill/>
          <a:ln w="38100" algn="ctr">
            <a:noFill/>
            <a:miter lim="800000"/>
            <a:headEnd/>
            <a:tailEnd/>
          </a:ln>
          <a:effectLst/>
        </p:spPr>
        <p:txBody>
          <a:bodyPr wrap="none">
            <a:spAutoFit/>
          </a:bodyPr>
          <a:lstStyle/>
          <a:p>
            <a:r>
              <a:rPr lang="en-US" altLang="zh-TW" sz="2000">
                <a:latin typeface="Arial" charset="0"/>
                <a:cs typeface="Arial" charset="0"/>
              </a:rPr>
              <a:t>Example: </a:t>
            </a:r>
            <a:r>
              <a:rPr lang="en-US" altLang="zh-TW" sz="2000" i="1">
                <a:latin typeface="Arial" charset="0"/>
                <a:cs typeface="Arial" charset="0"/>
              </a:rPr>
              <a:t>k </a:t>
            </a:r>
            <a:r>
              <a:rPr lang="en-US" altLang="zh-TW" sz="2000">
                <a:latin typeface="Arial" charset="0"/>
                <a:cs typeface="Arial" charset="0"/>
              </a:rPr>
              <a:t>= 5</a:t>
            </a:r>
          </a:p>
        </p:txBody>
      </p:sp>
      <p:sp>
        <p:nvSpPr>
          <p:cNvPr id="394260" name="Rectangle 20"/>
          <p:cNvSpPr>
            <a:spLocks noChangeArrowheads="1"/>
          </p:cNvSpPr>
          <p:nvPr/>
        </p:nvSpPr>
        <p:spPr bwMode="auto">
          <a:xfrm>
            <a:off x="5205413" y="3368675"/>
            <a:ext cx="528637" cy="514350"/>
          </a:xfrm>
          <a:prstGeom prst="rect">
            <a:avLst/>
          </a:prstGeom>
          <a:solidFill>
            <a:srgbClr val="FFFFFF"/>
          </a:solidFill>
          <a:ln w="9525">
            <a:noFill/>
            <a:miter lim="800000"/>
            <a:headEnd/>
            <a:tailEnd/>
          </a:ln>
        </p:spPr>
        <p:txBody>
          <a:bodyPr/>
          <a:lstStyle/>
          <a:p>
            <a:endParaRPr lang="en-US"/>
          </a:p>
        </p:txBody>
      </p:sp>
      <p:sp>
        <p:nvSpPr>
          <p:cNvPr id="394263" name="Rectangle 23"/>
          <p:cNvSpPr>
            <a:spLocks noChangeArrowheads="1"/>
          </p:cNvSpPr>
          <p:nvPr/>
        </p:nvSpPr>
        <p:spPr bwMode="auto">
          <a:xfrm>
            <a:off x="5724525" y="3368675"/>
            <a:ext cx="530225" cy="514350"/>
          </a:xfrm>
          <a:prstGeom prst="rect">
            <a:avLst/>
          </a:prstGeom>
          <a:noFill/>
          <a:ln w="4826" cap="rnd">
            <a:solidFill>
              <a:srgbClr val="C0C0C0"/>
            </a:solidFill>
            <a:round/>
            <a:headEnd/>
            <a:tailEnd/>
          </a:ln>
        </p:spPr>
        <p:txBody>
          <a:bodyPr/>
          <a:lstStyle/>
          <a:p>
            <a:endParaRPr lang="en-US"/>
          </a:p>
        </p:txBody>
      </p:sp>
      <p:sp>
        <p:nvSpPr>
          <p:cNvPr id="394265" name="Rectangle 25"/>
          <p:cNvSpPr>
            <a:spLocks noChangeArrowheads="1"/>
          </p:cNvSpPr>
          <p:nvPr/>
        </p:nvSpPr>
        <p:spPr bwMode="auto">
          <a:xfrm>
            <a:off x="6264275" y="3368675"/>
            <a:ext cx="528638" cy="514350"/>
          </a:xfrm>
          <a:prstGeom prst="rect">
            <a:avLst/>
          </a:prstGeom>
          <a:noFill/>
          <a:ln w="4826" cap="rnd">
            <a:solidFill>
              <a:srgbClr val="C0C0C0"/>
            </a:solidFill>
            <a:round/>
            <a:headEnd/>
            <a:tailEnd/>
          </a:ln>
        </p:spPr>
        <p:txBody>
          <a:bodyPr/>
          <a:lstStyle/>
          <a:p>
            <a:endParaRPr lang="en-US"/>
          </a:p>
        </p:txBody>
      </p:sp>
      <p:sp>
        <p:nvSpPr>
          <p:cNvPr id="394267" name="Rectangle 27"/>
          <p:cNvSpPr>
            <a:spLocks noChangeArrowheads="1"/>
          </p:cNvSpPr>
          <p:nvPr/>
        </p:nvSpPr>
        <p:spPr bwMode="auto">
          <a:xfrm>
            <a:off x="6792913" y="3368675"/>
            <a:ext cx="528637" cy="514350"/>
          </a:xfrm>
          <a:prstGeom prst="rect">
            <a:avLst/>
          </a:prstGeom>
          <a:noFill/>
          <a:ln w="4826" cap="rnd">
            <a:solidFill>
              <a:srgbClr val="C0C0C0"/>
            </a:solidFill>
            <a:round/>
            <a:headEnd/>
            <a:tailEnd/>
          </a:ln>
        </p:spPr>
        <p:txBody>
          <a:bodyPr/>
          <a:lstStyle/>
          <a:p>
            <a:endParaRPr lang="en-US"/>
          </a:p>
        </p:txBody>
      </p:sp>
      <p:sp>
        <p:nvSpPr>
          <p:cNvPr id="394269" name="Rectangle 29"/>
          <p:cNvSpPr>
            <a:spLocks noChangeArrowheads="1"/>
          </p:cNvSpPr>
          <p:nvPr/>
        </p:nvSpPr>
        <p:spPr bwMode="auto">
          <a:xfrm>
            <a:off x="7321550" y="3368675"/>
            <a:ext cx="528638" cy="514350"/>
          </a:xfrm>
          <a:prstGeom prst="rect">
            <a:avLst/>
          </a:prstGeom>
          <a:noFill/>
          <a:ln w="4826" cap="rnd">
            <a:solidFill>
              <a:srgbClr val="C0C0C0"/>
            </a:solidFill>
            <a:round/>
            <a:headEnd/>
            <a:tailEnd/>
          </a:ln>
        </p:spPr>
        <p:txBody>
          <a:bodyPr/>
          <a:lstStyle/>
          <a:p>
            <a:endParaRPr lang="en-US"/>
          </a:p>
        </p:txBody>
      </p:sp>
      <p:sp>
        <p:nvSpPr>
          <p:cNvPr id="394271" name="Rectangle 31"/>
          <p:cNvSpPr>
            <a:spLocks noChangeArrowheads="1"/>
          </p:cNvSpPr>
          <p:nvPr/>
        </p:nvSpPr>
        <p:spPr bwMode="auto">
          <a:xfrm>
            <a:off x="7850188" y="3368675"/>
            <a:ext cx="530225" cy="514350"/>
          </a:xfrm>
          <a:prstGeom prst="rect">
            <a:avLst/>
          </a:prstGeom>
          <a:noFill/>
          <a:ln w="4826" cap="rnd">
            <a:solidFill>
              <a:srgbClr val="C0C0C0"/>
            </a:solidFill>
            <a:round/>
            <a:headEnd/>
            <a:tailEnd/>
          </a:ln>
        </p:spPr>
        <p:txBody>
          <a:bodyPr/>
          <a:lstStyle/>
          <a:p>
            <a:endParaRPr lang="en-US"/>
          </a:p>
        </p:txBody>
      </p:sp>
      <p:sp>
        <p:nvSpPr>
          <p:cNvPr id="394272" name="Rectangle 32"/>
          <p:cNvSpPr>
            <a:spLocks noChangeArrowheads="1"/>
          </p:cNvSpPr>
          <p:nvPr/>
        </p:nvSpPr>
        <p:spPr bwMode="auto">
          <a:xfrm>
            <a:off x="8380413" y="3368675"/>
            <a:ext cx="528637" cy="514350"/>
          </a:xfrm>
          <a:prstGeom prst="rect">
            <a:avLst/>
          </a:prstGeom>
          <a:solidFill>
            <a:srgbClr val="FFFFFF"/>
          </a:solidFill>
          <a:ln w="9525">
            <a:noFill/>
            <a:miter lim="800000"/>
            <a:headEnd/>
            <a:tailEnd/>
          </a:ln>
        </p:spPr>
        <p:txBody>
          <a:bodyPr/>
          <a:lstStyle/>
          <a:p>
            <a:endParaRPr lang="en-US"/>
          </a:p>
        </p:txBody>
      </p:sp>
      <p:sp>
        <p:nvSpPr>
          <p:cNvPr id="394274" name="Rectangle 34"/>
          <p:cNvSpPr>
            <a:spLocks noChangeArrowheads="1"/>
          </p:cNvSpPr>
          <p:nvPr/>
        </p:nvSpPr>
        <p:spPr bwMode="auto">
          <a:xfrm>
            <a:off x="5205413" y="2852738"/>
            <a:ext cx="528637" cy="515937"/>
          </a:xfrm>
          <a:prstGeom prst="rect">
            <a:avLst/>
          </a:prstGeom>
          <a:solidFill>
            <a:srgbClr val="FFFFFF"/>
          </a:solidFill>
          <a:ln w="9525">
            <a:noFill/>
            <a:miter lim="800000"/>
            <a:headEnd/>
            <a:tailEnd/>
          </a:ln>
        </p:spPr>
        <p:txBody>
          <a:bodyPr/>
          <a:lstStyle/>
          <a:p>
            <a:endParaRPr lang="en-US"/>
          </a:p>
        </p:txBody>
      </p:sp>
      <p:sp>
        <p:nvSpPr>
          <p:cNvPr id="394277" name="Rectangle 37"/>
          <p:cNvSpPr>
            <a:spLocks noChangeArrowheads="1"/>
          </p:cNvSpPr>
          <p:nvPr/>
        </p:nvSpPr>
        <p:spPr bwMode="auto">
          <a:xfrm>
            <a:off x="5734050" y="2852738"/>
            <a:ext cx="530225" cy="515937"/>
          </a:xfrm>
          <a:prstGeom prst="rect">
            <a:avLst/>
          </a:prstGeom>
          <a:noFill/>
          <a:ln w="4826" cap="rnd">
            <a:solidFill>
              <a:srgbClr val="C0C0C0"/>
            </a:solidFill>
            <a:round/>
            <a:headEnd/>
            <a:tailEnd/>
          </a:ln>
        </p:spPr>
        <p:txBody>
          <a:bodyPr/>
          <a:lstStyle/>
          <a:p>
            <a:endParaRPr lang="en-US"/>
          </a:p>
        </p:txBody>
      </p:sp>
      <p:sp>
        <p:nvSpPr>
          <p:cNvPr id="394279" name="Rectangle 39"/>
          <p:cNvSpPr>
            <a:spLocks noChangeArrowheads="1"/>
          </p:cNvSpPr>
          <p:nvPr/>
        </p:nvSpPr>
        <p:spPr bwMode="auto">
          <a:xfrm>
            <a:off x="6264275" y="2852738"/>
            <a:ext cx="528638" cy="515937"/>
          </a:xfrm>
          <a:prstGeom prst="rect">
            <a:avLst/>
          </a:prstGeom>
          <a:noFill/>
          <a:ln w="4826" cap="rnd">
            <a:solidFill>
              <a:srgbClr val="C0C0C0"/>
            </a:solidFill>
            <a:round/>
            <a:headEnd/>
            <a:tailEnd/>
          </a:ln>
        </p:spPr>
        <p:txBody>
          <a:bodyPr/>
          <a:lstStyle/>
          <a:p>
            <a:endParaRPr lang="en-US"/>
          </a:p>
        </p:txBody>
      </p:sp>
      <p:sp>
        <p:nvSpPr>
          <p:cNvPr id="394281" name="Rectangle 41"/>
          <p:cNvSpPr>
            <a:spLocks noChangeArrowheads="1"/>
          </p:cNvSpPr>
          <p:nvPr/>
        </p:nvSpPr>
        <p:spPr bwMode="auto">
          <a:xfrm>
            <a:off x="6792913" y="2852738"/>
            <a:ext cx="528637" cy="515937"/>
          </a:xfrm>
          <a:prstGeom prst="rect">
            <a:avLst/>
          </a:prstGeom>
          <a:noFill/>
          <a:ln w="4826" cap="rnd">
            <a:solidFill>
              <a:srgbClr val="C0C0C0"/>
            </a:solidFill>
            <a:round/>
            <a:headEnd/>
            <a:tailEnd/>
          </a:ln>
        </p:spPr>
        <p:txBody>
          <a:bodyPr/>
          <a:lstStyle/>
          <a:p>
            <a:endParaRPr lang="en-US"/>
          </a:p>
        </p:txBody>
      </p:sp>
      <p:sp>
        <p:nvSpPr>
          <p:cNvPr id="394283" name="Rectangle 43"/>
          <p:cNvSpPr>
            <a:spLocks noChangeArrowheads="1"/>
          </p:cNvSpPr>
          <p:nvPr/>
        </p:nvSpPr>
        <p:spPr bwMode="auto">
          <a:xfrm>
            <a:off x="7321550" y="2852738"/>
            <a:ext cx="528638" cy="515937"/>
          </a:xfrm>
          <a:prstGeom prst="rect">
            <a:avLst/>
          </a:prstGeom>
          <a:noFill/>
          <a:ln w="4826" cap="rnd">
            <a:solidFill>
              <a:srgbClr val="C0C0C0"/>
            </a:solidFill>
            <a:round/>
            <a:headEnd/>
            <a:tailEnd/>
          </a:ln>
        </p:spPr>
        <p:txBody>
          <a:bodyPr/>
          <a:lstStyle/>
          <a:p>
            <a:endParaRPr lang="en-US"/>
          </a:p>
        </p:txBody>
      </p:sp>
      <p:sp>
        <p:nvSpPr>
          <p:cNvPr id="394285" name="Rectangle 45"/>
          <p:cNvSpPr>
            <a:spLocks noChangeArrowheads="1"/>
          </p:cNvSpPr>
          <p:nvPr/>
        </p:nvSpPr>
        <p:spPr bwMode="auto">
          <a:xfrm>
            <a:off x="7850188" y="2852738"/>
            <a:ext cx="530225" cy="515937"/>
          </a:xfrm>
          <a:prstGeom prst="rect">
            <a:avLst/>
          </a:prstGeom>
          <a:noFill/>
          <a:ln w="4826" cap="rnd">
            <a:solidFill>
              <a:srgbClr val="C0C0C0"/>
            </a:solidFill>
            <a:round/>
            <a:headEnd/>
            <a:tailEnd/>
          </a:ln>
        </p:spPr>
        <p:txBody>
          <a:bodyPr/>
          <a:lstStyle/>
          <a:p>
            <a:endParaRPr lang="en-US"/>
          </a:p>
        </p:txBody>
      </p:sp>
      <p:sp>
        <p:nvSpPr>
          <p:cNvPr id="394287" name="Rectangle 47"/>
          <p:cNvSpPr>
            <a:spLocks noChangeArrowheads="1"/>
          </p:cNvSpPr>
          <p:nvPr/>
        </p:nvSpPr>
        <p:spPr bwMode="auto">
          <a:xfrm>
            <a:off x="8380413" y="2852738"/>
            <a:ext cx="528637" cy="515937"/>
          </a:xfrm>
          <a:prstGeom prst="rect">
            <a:avLst/>
          </a:prstGeom>
          <a:noFill/>
          <a:ln w="4826" cap="rnd">
            <a:solidFill>
              <a:srgbClr val="C0C0C0"/>
            </a:solidFill>
            <a:round/>
            <a:headEnd/>
            <a:tailEnd/>
          </a:ln>
        </p:spPr>
        <p:txBody>
          <a:bodyPr/>
          <a:lstStyle/>
          <a:p>
            <a:endParaRPr lang="en-US"/>
          </a:p>
        </p:txBody>
      </p:sp>
      <p:sp>
        <p:nvSpPr>
          <p:cNvPr id="394288" name="Rectangle 48"/>
          <p:cNvSpPr>
            <a:spLocks noChangeArrowheads="1"/>
          </p:cNvSpPr>
          <p:nvPr/>
        </p:nvSpPr>
        <p:spPr bwMode="auto">
          <a:xfrm>
            <a:off x="5205413" y="2336800"/>
            <a:ext cx="528637" cy="515938"/>
          </a:xfrm>
          <a:prstGeom prst="rect">
            <a:avLst/>
          </a:prstGeom>
          <a:solidFill>
            <a:srgbClr val="FFFFFF"/>
          </a:solidFill>
          <a:ln w="9525">
            <a:noFill/>
            <a:miter lim="800000"/>
            <a:headEnd/>
            <a:tailEnd/>
          </a:ln>
        </p:spPr>
        <p:txBody>
          <a:bodyPr/>
          <a:lstStyle/>
          <a:p>
            <a:endParaRPr lang="en-US"/>
          </a:p>
        </p:txBody>
      </p:sp>
      <p:sp>
        <p:nvSpPr>
          <p:cNvPr id="394291" name="Rectangle 51"/>
          <p:cNvSpPr>
            <a:spLocks noChangeArrowheads="1"/>
          </p:cNvSpPr>
          <p:nvPr/>
        </p:nvSpPr>
        <p:spPr bwMode="auto">
          <a:xfrm>
            <a:off x="5734050" y="2336800"/>
            <a:ext cx="530225" cy="515938"/>
          </a:xfrm>
          <a:prstGeom prst="rect">
            <a:avLst/>
          </a:prstGeom>
          <a:noFill/>
          <a:ln w="4826" cap="rnd">
            <a:solidFill>
              <a:srgbClr val="C0C0C0"/>
            </a:solidFill>
            <a:round/>
            <a:headEnd/>
            <a:tailEnd/>
          </a:ln>
        </p:spPr>
        <p:txBody>
          <a:bodyPr/>
          <a:lstStyle/>
          <a:p>
            <a:endParaRPr lang="en-US"/>
          </a:p>
        </p:txBody>
      </p:sp>
      <p:sp>
        <p:nvSpPr>
          <p:cNvPr id="394293" name="Rectangle 53"/>
          <p:cNvSpPr>
            <a:spLocks noChangeArrowheads="1"/>
          </p:cNvSpPr>
          <p:nvPr/>
        </p:nvSpPr>
        <p:spPr bwMode="auto">
          <a:xfrm>
            <a:off x="6264275" y="2336800"/>
            <a:ext cx="528638" cy="515938"/>
          </a:xfrm>
          <a:prstGeom prst="rect">
            <a:avLst/>
          </a:prstGeom>
          <a:noFill/>
          <a:ln w="4826" cap="rnd">
            <a:solidFill>
              <a:srgbClr val="C0C0C0"/>
            </a:solidFill>
            <a:round/>
            <a:headEnd/>
            <a:tailEnd/>
          </a:ln>
        </p:spPr>
        <p:txBody>
          <a:bodyPr/>
          <a:lstStyle/>
          <a:p>
            <a:endParaRPr lang="en-US"/>
          </a:p>
        </p:txBody>
      </p:sp>
      <p:sp>
        <p:nvSpPr>
          <p:cNvPr id="394295" name="Rectangle 55"/>
          <p:cNvSpPr>
            <a:spLocks noChangeArrowheads="1"/>
          </p:cNvSpPr>
          <p:nvPr/>
        </p:nvSpPr>
        <p:spPr bwMode="auto">
          <a:xfrm>
            <a:off x="6792913" y="2336800"/>
            <a:ext cx="528637" cy="515938"/>
          </a:xfrm>
          <a:prstGeom prst="rect">
            <a:avLst/>
          </a:prstGeom>
          <a:noFill/>
          <a:ln w="4826" cap="rnd">
            <a:solidFill>
              <a:srgbClr val="C0C0C0"/>
            </a:solidFill>
            <a:round/>
            <a:headEnd/>
            <a:tailEnd/>
          </a:ln>
        </p:spPr>
        <p:txBody>
          <a:bodyPr/>
          <a:lstStyle/>
          <a:p>
            <a:endParaRPr lang="en-US"/>
          </a:p>
        </p:txBody>
      </p:sp>
      <p:sp>
        <p:nvSpPr>
          <p:cNvPr id="394297" name="Rectangle 57"/>
          <p:cNvSpPr>
            <a:spLocks noChangeArrowheads="1"/>
          </p:cNvSpPr>
          <p:nvPr/>
        </p:nvSpPr>
        <p:spPr bwMode="auto">
          <a:xfrm>
            <a:off x="7321550" y="2336800"/>
            <a:ext cx="528638" cy="515938"/>
          </a:xfrm>
          <a:prstGeom prst="rect">
            <a:avLst/>
          </a:prstGeom>
          <a:noFill/>
          <a:ln w="4826" cap="rnd">
            <a:solidFill>
              <a:srgbClr val="C0C0C0"/>
            </a:solidFill>
            <a:round/>
            <a:headEnd/>
            <a:tailEnd/>
          </a:ln>
        </p:spPr>
        <p:txBody>
          <a:bodyPr/>
          <a:lstStyle/>
          <a:p>
            <a:endParaRPr lang="en-US"/>
          </a:p>
        </p:txBody>
      </p:sp>
      <p:sp>
        <p:nvSpPr>
          <p:cNvPr id="394299" name="Rectangle 59"/>
          <p:cNvSpPr>
            <a:spLocks noChangeArrowheads="1"/>
          </p:cNvSpPr>
          <p:nvPr/>
        </p:nvSpPr>
        <p:spPr bwMode="auto">
          <a:xfrm>
            <a:off x="7850188" y="2336800"/>
            <a:ext cx="530225" cy="515938"/>
          </a:xfrm>
          <a:prstGeom prst="rect">
            <a:avLst/>
          </a:prstGeom>
          <a:noFill/>
          <a:ln w="4826" cap="rnd">
            <a:solidFill>
              <a:srgbClr val="C0C0C0"/>
            </a:solidFill>
            <a:round/>
            <a:headEnd/>
            <a:tailEnd/>
          </a:ln>
        </p:spPr>
        <p:txBody>
          <a:bodyPr/>
          <a:lstStyle/>
          <a:p>
            <a:endParaRPr lang="en-US"/>
          </a:p>
        </p:txBody>
      </p:sp>
      <p:sp>
        <p:nvSpPr>
          <p:cNvPr id="394301" name="Rectangle 61"/>
          <p:cNvSpPr>
            <a:spLocks noChangeArrowheads="1"/>
          </p:cNvSpPr>
          <p:nvPr/>
        </p:nvSpPr>
        <p:spPr bwMode="auto">
          <a:xfrm>
            <a:off x="8380413" y="2336800"/>
            <a:ext cx="528637" cy="515938"/>
          </a:xfrm>
          <a:prstGeom prst="rect">
            <a:avLst/>
          </a:prstGeom>
          <a:noFill/>
          <a:ln w="4826" cap="rnd">
            <a:solidFill>
              <a:srgbClr val="C0C0C0"/>
            </a:solidFill>
            <a:round/>
            <a:headEnd/>
            <a:tailEnd/>
          </a:ln>
        </p:spPr>
        <p:txBody>
          <a:bodyPr/>
          <a:lstStyle/>
          <a:p>
            <a:endParaRPr lang="en-US"/>
          </a:p>
        </p:txBody>
      </p:sp>
      <p:sp>
        <p:nvSpPr>
          <p:cNvPr id="394303" name="Rectangle 63"/>
          <p:cNvSpPr>
            <a:spLocks noChangeArrowheads="1"/>
          </p:cNvSpPr>
          <p:nvPr/>
        </p:nvSpPr>
        <p:spPr bwMode="auto">
          <a:xfrm>
            <a:off x="5205413" y="3883025"/>
            <a:ext cx="528637" cy="515938"/>
          </a:xfrm>
          <a:prstGeom prst="rect">
            <a:avLst/>
          </a:prstGeom>
          <a:noFill/>
          <a:ln w="4826" cap="rnd">
            <a:solidFill>
              <a:srgbClr val="C0C0C0"/>
            </a:solidFill>
            <a:round/>
            <a:headEnd/>
            <a:tailEnd/>
          </a:ln>
        </p:spPr>
        <p:txBody>
          <a:bodyPr/>
          <a:lstStyle/>
          <a:p>
            <a:endParaRPr lang="en-US"/>
          </a:p>
        </p:txBody>
      </p:sp>
      <p:sp>
        <p:nvSpPr>
          <p:cNvPr id="394305" name="Rectangle 65"/>
          <p:cNvSpPr>
            <a:spLocks noChangeArrowheads="1"/>
          </p:cNvSpPr>
          <p:nvPr/>
        </p:nvSpPr>
        <p:spPr bwMode="auto">
          <a:xfrm>
            <a:off x="5734050" y="3883025"/>
            <a:ext cx="530225" cy="515938"/>
          </a:xfrm>
          <a:prstGeom prst="rect">
            <a:avLst/>
          </a:prstGeom>
          <a:noFill/>
          <a:ln w="4826" cap="rnd">
            <a:solidFill>
              <a:srgbClr val="C0C0C0"/>
            </a:solidFill>
            <a:round/>
            <a:headEnd/>
            <a:tailEnd/>
          </a:ln>
        </p:spPr>
        <p:txBody>
          <a:bodyPr/>
          <a:lstStyle/>
          <a:p>
            <a:endParaRPr lang="en-US"/>
          </a:p>
        </p:txBody>
      </p:sp>
      <p:sp>
        <p:nvSpPr>
          <p:cNvPr id="394307" name="Rectangle 67"/>
          <p:cNvSpPr>
            <a:spLocks noChangeArrowheads="1"/>
          </p:cNvSpPr>
          <p:nvPr/>
        </p:nvSpPr>
        <p:spPr bwMode="auto">
          <a:xfrm>
            <a:off x="6264275" y="3883025"/>
            <a:ext cx="528638" cy="515938"/>
          </a:xfrm>
          <a:prstGeom prst="rect">
            <a:avLst/>
          </a:prstGeom>
          <a:noFill/>
          <a:ln w="4826" cap="rnd">
            <a:solidFill>
              <a:srgbClr val="C0C0C0"/>
            </a:solidFill>
            <a:round/>
            <a:headEnd/>
            <a:tailEnd/>
          </a:ln>
        </p:spPr>
        <p:txBody>
          <a:bodyPr/>
          <a:lstStyle/>
          <a:p>
            <a:endParaRPr lang="en-US"/>
          </a:p>
        </p:txBody>
      </p:sp>
      <p:sp>
        <p:nvSpPr>
          <p:cNvPr id="394309" name="Rectangle 69"/>
          <p:cNvSpPr>
            <a:spLocks noChangeArrowheads="1"/>
          </p:cNvSpPr>
          <p:nvPr/>
        </p:nvSpPr>
        <p:spPr bwMode="auto">
          <a:xfrm>
            <a:off x="6792913" y="3883025"/>
            <a:ext cx="528637" cy="515938"/>
          </a:xfrm>
          <a:prstGeom prst="rect">
            <a:avLst/>
          </a:prstGeom>
          <a:noFill/>
          <a:ln w="4826" cap="rnd">
            <a:solidFill>
              <a:srgbClr val="C0C0C0"/>
            </a:solidFill>
            <a:round/>
            <a:headEnd/>
            <a:tailEnd/>
          </a:ln>
        </p:spPr>
        <p:txBody>
          <a:bodyPr/>
          <a:lstStyle/>
          <a:p>
            <a:endParaRPr lang="en-US"/>
          </a:p>
        </p:txBody>
      </p:sp>
      <p:sp>
        <p:nvSpPr>
          <p:cNvPr id="394311" name="Rectangle 71"/>
          <p:cNvSpPr>
            <a:spLocks noChangeArrowheads="1"/>
          </p:cNvSpPr>
          <p:nvPr/>
        </p:nvSpPr>
        <p:spPr bwMode="auto">
          <a:xfrm>
            <a:off x="7321550" y="3883025"/>
            <a:ext cx="528638" cy="515938"/>
          </a:xfrm>
          <a:prstGeom prst="rect">
            <a:avLst/>
          </a:prstGeom>
          <a:noFill/>
          <a:ln w="4826" cap="rnd">
            <a:solidFill>
              <a:srgbClr val="C0C0C0"/>
            </a:solidFill>
            <a:round/>
            <a:headEnd/>
            <a:tailEnd/>
          </a:ln>
        </p:spPr>
        <p:txBody>
          <a:bodyPr/>
          <a:lstStyle/>
          <a:p>
            <a:endParaRPr lang="en-US"/>
          </a:p>
        </p:txBody>
      </p:sp>
      <p:sp>
        <p:nvSpPr>
          <p:cNvPr id="394313" name="Rectangle 73"/>
          <p:cNvSpPr>
            <a:spLocks noChangeArrowheads="1"/>
          </p:cNvSpPr>
          <p:nvPr/>
        </p:nvSpPr>
        <p:spPr bwMode="auto">
          <a:xfrm>
            <a:off x="7850188" y="3883025"/>
            <a:ext cx="530225" cy="515938"/>
          </a:xfrm>
          <a:prstGeom prst="rect">
            <a:avLst/>
          </a:prstGeom>
          <a:noFill/>
          <a:ln w="4826" cap="rnd">
            <a:solidFill>
              <a:srgbClr val="C0C0C0"/>
            </a:solidFill>
            <a:round/>
            <a:headEnd/>
            <a:tailEnd/>
          </a:ln>
        </p:spPr>
        <p:txBody>
          <a:bodyPr/>
          <a:lstStyle/>
          <a:p>
            <a:endParaRPr lang="en-US"/>
          </a:p>
        </p:txBody>
      </p:sp>
      <p:sp>
        <p:nvSpPr>
          <p:cNvPr id="394314" name="Rectangle 74"/>
          <p:cNvSpPr>
            <a:spLocks noChangeArrowheads="1"/>
          </p:cNvSpPr>
          <p:nvPr/>
        </p:nvSpPr>
        <p:spPr bwMode="auto">
          <a:xfrm>
            <a:off x="8380413" y="3883025"/>
            <a:ext cx="528637" cy="515938"/>
          </a:xfrm>
          <a:prstGeom prst="rect">
            <a:avLst/>
          </a:prstGeom>
          <a:solidFill>
            <a:srgbClr val="FFFFFF"/>
          </a:solidFill>
          <a:ln w="9525">
            <a:noFill/>
            <a:miter lim="800000"/>
            <a:headEnd/>
            <a:tailEnd/>
          </a:ln>
        </p:spPr>
        <p:txBody>
          <a:bodyPr/>
          <a:lstStyle/>
          <a:p>
            <a:endParaRPr lang="en-US"/>
          </a:p>
        </p:txBody>
      </p:sp>
      <p:sp>
        <p:nvSpPr>
          <p:cNvPr id="394316" name="Rectangle 76"/>
          <p:cNvSpPr>
            <a:spLocks noChangeArrowheads="1"/>
          </p:cNvSpPr>
          <p:nvPr/>
        </p:nvSpPr>
        <p:spPr bwMode="auto">
          <a:xfrm>
            <a:off x="5205413" y="1822450"/>
            <a:ext cx="528637" cy="514350"/>
          </a:xfrm>
          <a:prstGeom prst="rect">
            <a:avLst/>
          </a:prstGeom>
          <a:solidFill>
            <a:srgbClr val="FFFFFF"/>
          </a:solidFill>
          <a:ln w="9525">
            <a:noFill/>
            <a:miter lim="800000"/>
            <a:headEnd/>
            <a:tailEnd/>
          </a:ln>
        </p:spPr>
        <p:txBody>
          <a:bodyPr/>
          <a:lstStyle/>
          <a:p>
            <a:endParaRPr lang="en-US"/>
          </a:p>
        </p:txBody>
      </p:sp>
      <p:sp>
        <p:nvSpPr>
          <p:cNvPr id="394319" name="Rectangle 79"/>
          <p:cNvSpPr>
            <a:spLocks noChangeArrowheads="1"/>
          </p:cNvSpPr>
          <p:nvPr/>
        </p:nvSpPr>
        <p:spPr bwMode="auto">
          <a:xfrm>
            <a:off x="5734050" y="1822450"/>
            <a:ext cx="530225" cy="514350"/>
          </a:xfrm>
          <a:prstGeom prst="rect">
            <a:avLst/>
          </a:prstGeom>
          <a:noFill/>
          <a:ln w="4763" cap="rnd">
            <a:solidFill>
              <a:srgbClr val="000000"/>
            </a:solidFill>
            <a:round/>
            <a:headEnd/>
            <a:tailEnd/>
          </a:ln>
        </p:spPr>
        <p:txBody>
          <a:bodyPr/>
          <a:lstStyle/>
          <a:p>
            <a:endParaRPr lang="en-US"/>
          </a:p>
        </p:txBody>
      </p:sp>
      <p:sp>
        <p:nvSpPr>
          <p:cNvPr id="394321" name="Rectangle 81"/>
          <p:cNvSpPr>
            <a:spLocks noChangeArrowheads="1"/>
          </p:cNvSpPr>
          <p:nvPr/>
        </p:nvSpPr>
        <p:spPr bwMode="auto">
          <a:xfrm>
            <a:off x="6264275" y="1822450"/>
            <a:ext cx="528638" cy="514350"/>
          </a:xfrm>
          <a:prstGeom prst="rect">
            <a:avLst/>
          </a:prstGeom>
          <a:noFill/>
          <a:ln w="4826" cap="rnd">
            <a:solidFill>
              <a:srgbClr val="C0C0C0"/>
            </a:solidFill>
            <a:round/>
            <a:headEnd/>
            <a:tailEnd/>
          </a:ln>
        </p:spPr>
        <p:txBody>
          <a:bodyPr/>
          <a:lstStyle/>
          <a:p>
            <a:endParaRPr lang="en-US"/>
          </a:p>
        </p:txBody>
      </p:sp>
      <p:sp>
        <p:nvSpPr>
          <p:cNvPr id="394323" name="Rectangle 83"/>
          <p:cNvSpPr>
            <a:spLocks noChangeArrowheads="1"/>
          </p:cNvSpPr>
          <p:nvPr/>
        </p:nvSpPr>
        <p:spPr bwMode="auto">
          <a:xfrm>
            <a:off x="6792913" y="1822450"/>
            <a:ext cx="528637" cy="514350"/>
          </a:xfrm>
          <a:prstGeom prst="rect">
            <a:avLst/>
          </a:prstGeom>
          <a:noFill/>
          <a:ln w="4826" cap="rnd">
            <a:solidFill>
              <a:srgbClr val="C0C0C0"/>
            </a:solidFill>
            <a:round/>
            <a:headEnd/>
            <a:tailEnd/>
          </a:ln>
        </p:spPr>
        <p:txBody>
          <a:bodyPr/>
          <a:lstStyle/>
          <a:p>
            <a:endParaRPr lang="en-US"/>
          </a:p>
        </p:txBody>
      </p:sp>
      <p:sp>
        <p:nvSpPr>
          <p:cNvPr id="394325" name="Rectangle 85"/>
          <p:cNvSpPr>
            <a:spLocks noChangeArrowheads="1"/>
          </p:cNvSpPr>
          <p:nvPr/>
        </p:nvSpPr>
        <p:spPr bwMode="auto">
          <a:xfrm>
            <a:off x="7321550" y="1822450"/>
            <a:ext cx="528638" cy="514350"/>
          </a:xfrm>
          <a:prstGeom prst="rect">
            <a:avLst/>
          </a:prstGeom>
          <a:noFill/>
          <a:ln w="4826" cap="rnd">
            <a:solidFill>
              <a:srgbClr val="C0C0C0"/>
            </a:solidFill>
            <a:round/>
            <a:headEnd/>
            <a:tailEnd/>
          </a:ln>
        </p:spPr>
        <p:txBody>
          <a:bodyPr/>
          <a:lstStyle/>
          <a:p>
            <a:endParaRPr lang="en-US"/>
          </a:p>
        </p:txBody>
      </p:sp>
      <p:sp>
        <p:nvSpPr>
          <p:cNvPr id="394327" name="Rectangle 87"/>
          <p:cNvSpPr>
            <a:spLocks noChangeArrowheads="1"/>
          </p:cNvSpPr>
          <p:nvPr/>
        </p:nvSpPr>
        <p:spPr bwMode="auto">
          <a:xfrm>
            <a:off x="7850188" y="1822450"/>
            <a:ext cx="530225" cy="514350"/>
          </a:xfrm>
          <a:prstGeom prst="rect">
            <a:avLst/>
          </a:prstGeom>
          <a:noFill/>
          <a:ln w="4826" cap="rnd">
            <a:solidFill>
              <a:srgbClr val="C0C0C0"/>
            </a:solidFill>
            <a:round/>
            <a:headEnd/>
            <a:tailEnd/>
          </a:ln>
        </p:spPr>
        <p:txBody>
          <a:bodyPr/>
          <a:lstStyle/>
          <a:p>
            <a:endParaRPr lang="en-US"/>
          </a:p>
        </p:txBody>
      </p:sp>
      <p:sp>
        <p:nvSpPr>
          <p:cNvPr id="394329" name="Rectangle 89"/>
          <p:cNvSpPr>
            <a:spLocks noChangeArrowheads="1"/>
          </p:cNvSpPr>
          <p:nvPr/>
        </p:nvSpPr>
        <p:spPr bwMode="auto">
          <a:xfrm>
            <a:off x="8380413" y="1822450"/>
            <a:ext cx="528637" cy="514350"/>
          </a:xfrm>
          <a:prstGeom prst="rect">
            <a:avLst/>
          </a:prstGeom>
          <a:noFill/>
          <a:ln w="4826" cap="rnd">
            <a:solidFill>
              <a:srgbClr val="C0C0C0"/>
            </a:solidFill>
            <a:round/>
            <a:headEnd/>
            <a:tailEnd/>
          </a:ln>
        </p:spPr>
        <p:txBody>
          <a:bodyPr/>
          <a:lstStyle/>
          <a:p>
            <a:endParaRPr lang="en-US"/>
          </a:p>
        </p:txBody>
      </p:sp>
      <p:sp>
        <p:nvSpPr>
          <p:cNvPr id="394333" name="Rectangle 93"/>
          <p:cNvSpPr>
            <a:spLocks noChangeArrowheads="1"/>
          </p:cNvSpPr>
          <p:nvPr/>
        </p:nvSpPr>
        <p:spPr bwMode="auto">
          <a:xfrm>
            <a:off x="5734050" y="1306513"/>
            <a:ext cx="530225" cy="515937"/>
          </a:xfrm>
          <a:prstGeom prst="rect">
            <a:avLst/>
          </a:prstGeom>
          <a:noFill/>
          <a:ln w="4826" cap="rnd">
            <a:solidFill>
              <a:srgbClr val="C0C0C0"/>
            </a:solidFill>
            <a:round/>
            <a:headEnd/>
            <a:tailEnd/>
          </a:ln>
        </p:spPr>
        <p:txBody>
          <a:bodyPr/>
          <a:lstStyle/>
          <a:p>
            <a:endParaRPr lang="en-US"/>
          </a:p>
        </p:txBody>
      </p:sp>
      <p:sp>
        <p:nvSpPr>
          <p:cNvPr id="394334" name="Rectangle 94"/>
          <p:cNvSpPr>
            <a:spLocks noChangeArrowheads="1"/>
          </p:cNvSpPr>
          <p:nvPr/>
        </p:nvSpPr>
        <p:spPr bwMode="auto">
          <a:xfrm>
            <a:off x="6264275" y="1306513"/>
            <a:ext cx="528638" cy="515937"/>
          </a:xfrm>
          <a:prstGeom prst="rect">
            <a:avLst/>
          </a:prstGeom>
          <a:solidFill>
            <a:srgbClr val="FFFFFF"/>
          </a:solidFill>
          <a:ln w="9525">
            <a:noFill/>
            <a:miter lim="800000"/>
            <a:headEnd/>
            <a:tailEnd/>
          </a:ln>
        </p:spPr>
        <p:txBody>
          <a:bodyPr/>
          <a:lstStyle/>
          <a:p>
            <a:endParaRPr lang="en-US"/>
          </a:p>
        </p:txBody>
      </p:sp>
      <p:sp>
        <p:nvSpPr>
          <p:cNvPr id="394336" name="Rectangle 96"/>
          <p:cNvSpPr>
            <a:spLocks noChangeArrowheads="1"/>
          </p:cNvSpPr>
          <p:nvPr/>
        </p:nvSpPr>
        <p:spPr bwMode="auto">
          <a:xfrm>
            <a:off x="6792913" y="1306513"/>
            <a:ext cx="528637" cy="515937"/>
          </a:xfrm>
          <a:prstGeom prst="rect">
            <a:avLst/>
          </a:prstGeom>
          <a:solidFill>
            <a:srgbClr val="FFFFFF"/>
          </a:solidFill>
          <a:ln w="4826">
            <a:solidFill>
              <a:srgbClr val="C0C0C0"/>
            </a:solidFill>
            <a:miter lim="800000"/>
            <a:headEnd/>
            <a:tailEnd/>
          </a:ln>
        </p:spPr>
        <p:txBody>
          <a:bodyPr/>
          <a:lstStyle/>
          <a:p>
            <a:endParaRPr lang="en-US"/>
          </a:p>
        </p:txBody>
      </p:sp>
      <p:sp>
        <p:nvSpPr>
          <p:cNvPr id="394338" name="Rectangle 98"/>
          <p:cNvSpPr>
            <a:spLocks noChangeArrowheads="1"/>
          </p:cNvSpPr>
          <p:nvPr/>
        </p:nvSpPr>
        <p:spPr bwMode="auto">
          <a:xfrm>
            <a:off x="7321550" y="1306513"/>
            <a:ext cx="528638" cy="515937"/>
          </a:xfrm>
          <a:prstGeom prst="rect">
            <a:avLst/>
          </a:prstGeom>
          <a:solidFill>
            <a:srgbClr val="FFFFFF"/>
          </a:solidFill>
          <a:ln w="4826">
            <a:solidFill>
              <a:srgbClr val="C0C0C0"/>
            </a:solidFill>
            <a:miter lim="800000"/>
            <a:headEnd/>
            <a:tailEnd/>
          </a:ln>
        </p:spPr>
        <p:txBody>
          <a:bodyPr/>
          <a:lstStyle/>
          <a:p>
            <a:endParaRPr lang="en-US"/>
          </a:p>
        </p:txBody>
      </p:sp>
      <p:sp>
        <p:nvSpPr>
          <p:cNvPr id="394341" name="Rectangle 101"/>
          <p:cNvSpPr>
            <a:spLocks noChangeArrowheads="1"/>
          </p:cNvSpPr>
          <p:nvPr/>
        </p:nvSpPr>
        <p:spPr bwMode="auto">
          <a:xfrm>
            <a:off x="7850188" y="1306513"/>
            <a:ext cx="530225" cy="515937"/>
          </a:xfrm>
          <a:prstGeom prst="rect">
            <a:avLst/>
          </a:prstGeom>
          <a:noFill/>
          <a:ln w="4826" cap="rnd">
            <a:solidFill>
              <a:srgbClr val="C0C0C0"/>
            </a:solidFill>
            <a:round/>
            <a:headEnd/>
            <a:tailEnd/>
          </a:ln>
        </p:spPr>
        <p:txBody>
          <a:bodyPr/>
          <a:lstStyle/>
          <a:p>
            <a:endParaRPr lang="en-US"/>
          </a:p>
        </p:txBody>
      </p:sp>
      <p:sp>
        <p:nvSpPr>
          <p:cNvPr id="394273" name="Rectangle 33"/>
          <p:cNvSpPr>
            <a:spLocks noChangeArrowheads="1"/>
          </p:cNvSpPr>
          <p:nvPr/>
        </p:nvSpPr>
        <p:spPr bwMode="auto">
          <a:xfrm>
            <a:off x="8380413" y="3368675"/>
            <a:ext cx="528637" cy="514350"/>
          </a:xfrm>
          <a:prstGeom prst="rect">
            <a:avLst/>
          </a:prstGeom>
          <a:noFill/>
          <a:ln w="4826" cap="rnd">
            <a:solidFill>
              <a:srgbClr val="C0C0C0"/>
            </a:solidFill>
            <a:round/>
            <a:headEnd/>
            <a:tailEnd/>
          </a:ln>
        </p:spPr>
        <p:txBody>
          <a:bodyPr/>
          <a:lstStyle/>
          <a:p>
            <a:endParaRPr lang="en-US"/>
          </a:p>
        </p:txBody>
      </p:sp>
      <p:sp>
        <p:nvSpPr>
          <p:cNvPr id="394275" name="Rectangle 35"/>
          <p:cNvSpPr>
            <a:spLocks noChangeArrowheads="1"/>
          </p:cNvSpPr>
          <p:nvPr/>
        </p:nvSpPr>
        <p:spPr bwMode="auto">
          <a:xfrm>
            <a:off x="5205413" y="2852738"/>
            <a:ext cx="528637" cy="515937"/>
          </a:xfrm>
          <a:prstGeom prst="rect">
            <a:avLst/>
          </a:prstGeom>
          <a:noFill/>
          <a:ln w="4826" cap="rnd">
            <a:solidFill>
              <a:srgbClr val="C0C0C0"/>
            </a:solidFill>
            <a:round/>
            <a:headEnd/>
            <a:tailEnd/>
          </a:ln>
        </p:spPr>
        <p:txBody>
          <a:bodyPr/>
          <a:lstStyle/>
          <a:p>
            <a:endParaRPr lang="en-US"/>
          </a:p>
        </p:txBody>
      </p:sp>
      <p:sp>
        <p:nvSpPr>
          <p:cNvPr id="394289" name="Rectangle 49"/>
          <p:cNvSpPr>
            <a:spLocks noChangeArrowheads="1"/>
          </p:cNvSpPr>
          <p:nvPr/>
        </p:nvSpPr>
        <p:spPr bwMode="auto">
          <a:xfrm>
            <a:off x="5205413" y="2336800"/>
            <a:ext cx="528637" cy="515938"/>
          </a:xfrm>
          <a:prstGeom prst="rect">
            <a:avLst/>
          </a:prstGeom>
          <a:noFill/>
          <a:ln w="4826" cap="rnd">
            <a:solidFill>
              <a:srgbClr val="C0C0C0"/>
            </a:solidFill>
            <a:round/>
            <a:headEnd/>
            <a:tailEnd/>
          </a:ln>
        </p:spPr>
        <p:txBody>
          <a:bodyPr/>
          <a:lstStyle/>
          <a:p>
            <a:endParaRPr lang="en-US"/>
          </a:p>
        </p:txBody>
      </p:sp>
      <p:sp>
        <p:nvSpPr>
          <p:cNvPr id="394315" name="Rectangle 75"/>
          <p:cNvSpPr>
            <a:spLocks noChangeArrowheads="1"/>
          </p:cNvSpPr>
          <p:nvPr/>
        </p:nvSpPr>
        <p:spPr bwMode="auto">
          <a:xfrm>
            <a:off x="8380413" y="3883025"/>
            <a:ext cx="528637" cy="515938"/>
          </a:xfrm>
          <a:prstGeom prst="rect">
            <a:avLst/>
          </a:prstGeom>
          <a:noFill/>
          <a:ln w="4826" cap="rnd">
            <a:solidFill>
              <a:srgbClr val="C0C0C0"/>
            </a:solidFill>
            <a:round/>
            <a:headEnd/>
            <a:tailEnd/>
          </a:ln>
        </p:spPr>
        <p:txBody>
          <a:bodyPr/>
          <a:lstStyle/>
          <a:p>
            <a:endParaRPr lang="en-US"/>
          </a:p>
        </p:txBody>
      </p:sp>
      <p:sp>
        <p:nvSpPr>
          <p:cNvPr id="394317" name="Rectangle 77"/>
          <p:cNvSpPr>
            <a:spLocks noChangeArrowheads="1"/>
          </p:cNvSpPr>
          <p:nvPr/>
        </p:nvSpPr>
        <p:spPr bwMode="auto">
          <a:xfrm>
            <a:off x="5205413" y="1822450"/>
            <a:ext cx="528637" cy="514350"/>
          </a:xfrm>
          <a:prstGeom prst="rect">
            <a:avLst/>
          </a:prstGeom>
          <a:noFill/>
          <a:ln w="4826" cap="rnd">
            <a:solidFill>
              <a:srgbClr val="C0C0C0"/>
            </a:solidFill>
            <a:round/>
            <a:headEnd/>
            <a:tailEnd/>
          </a:ln>
        </p:spPr>
        <p:txBody>
          <a:bodyPr/>
          <a:lstStyle/>
          <a:p>
            <a:endParaRPr lang="en-US"/>
          </a:p>
        </p:txBody>
      </p:sp>
      <p:sp>
        <p:nvSpPr>
          <p:cNvPr id="394331" name="Rectangle 91"/>
          <p:cNvSpPr>
            <a:spLocks noChangeArrowheads="1"/>
          </p:cNvSpPr>
          <p:nvPr/>
        </p:nvSpPr>
        <p:spPr bwMode="auto">
          <a:xfrm>
            <a:off x="5205413" y="1306513"/>
            <a:ext cx="528637" cy="515937"/>
          </a:xfrm>
          <a:prstGeom prst="rect">
            <a:avLst/>
          </a:prstGeom>
          <a:noFill/>
          <a:ln w="4826" cap="rnd">
            <a:solidFill>
              <a:srgbClr val="C0C0C0"/>
            </a:solidFill>
            <a:round/>
            <a:headEnd/>
            <a:tailEnd/>
          </a:ln>
        </p:spPr>
        <p:txBody>
          <a:bodyPr/>
          <a:lstStyle/>
          <a:p>
            <a:endParaRPr lang="en-US"/>
          </a:p>
        </p:txBody>
      </p:sp>
      <p:sp>
        <p:nvSpPr>
          <p:cNvPr id="394335" name="Rectangle 95"/>
          <p:cNvSpPr>
            <a:spLocks noChangeArrowheads="1"/>
          </p:cNvSpPr>
          <p:nvPr/>
        </p:nvSpPr>
        <p:spPr bwMode="auto">
          <a:xfrm>
            <a:off x="6264275" y="1306513"/>
            <a:ext cx="528638" cy="515937"/>
          </a:xfrm>
          <a:prstGeom prst="rect">
            <a:avLst/>
          </a:prstGeom>
          <a:noFill/>
          <a:ln w="4826" cap="rnd">
            <a:solidFill>
              <a:srgbClr val="C0C0C0"/>
            </a:solidFill>
            <a:round/>
            <a:headEnd/>
            <a:tailEnd/>
          </a:ln>
        </p:spPr>
        <p:txBody>
          <a:bodyPr/>
          <a:lstStyle/>
          <a:p>
            <a:endParaRPr lang="en-US"/>
          </a:p>
        </p:txBody>
      </p:sp>
      <p:sp>
        <p:nvSpPr>
          <p:cNvPr id="394343" name="Rectangle 103"/>
          <p:cNvSpPr>
            <a:spLocks noChangeArrowheads="1"/>
          </p:cNvSpPr>
          <p:nvPr/>
        </p:nvSpPr>
        <p:spPr bwMode="auto">
          <a:xfrm>
            <a:off x="8380413" y="1306513"/>
            <a:ext cx="528637" cy="515937"/>
          </a:xfrm>
          <a:prstGeom prst="rect">
            <a:avLst/>
          </a:prstGeom>
          <a:noFill/>
          <a:ln w="4826" cap="rnd">
            <a:solidFill>
              <a:srgbClr val="C0C0C0"/>
            </a:solidFill>
            <a:round/>
            <a:headEnd/>
            <a:tailEnd/>
          </a:ln>
        </p:spPr>
        <p:txBody>
          <a:bodyPr/>
          <a:lstStyle/>
          <a:p>
            <a:endParaRPr lang="en-US"/>
          </a:p>
        </p:txBody>
      </p:sp>
      <p:sp>
        <p:nvSpPr>
          <p:cNvPr id="394346" name="Line 106"/>
          <p:cNvSpPr>
            <a:spLocks noChangeShapeType="1"/>
          </p:cNvSpPr>
          <p:nvPr/>
        </p:nvSpPr>
        <p:spPr bwMode="auto">
          <a:xfrm>
            <a:off x="6126163" y="3427413"/>
            <a:ext cx="87312" cy="317500"/>
          </a:xfrm>
          <a:prstGeom prst="line">
            <a:avLst/>
          </a:prstGeom>
          <a:noFill/>
          <a:ln w="12700" cap="rnd">
            <a:solidFill>
              <a:srgbClr val="FFCC00"/>
            </a:solidFill>
            <a:round/>
            <a:headEnd/>
            <a:tailEnd/>
          </a:ln>
        </p:spPr>
        <p:txBody>
          <a:bodyPr/>
          <a:lstStyle/>
          <a:p>
            <a:endParaRPr lang="en-US"/>
          </a:p>
        </p:txBody>
      </p:sp>
      <p:sp>
        <p:nvSpPr>
          <p:cNvPr id="394347" name="Freeform 107"/>
          <p:cNvSpPr>
            <a:spLocks/>
          </p:cNvSpPr>
          <p:nvPr/>
        </p:nvSpPr>
        <p:spPr bwMode="auto">
          <a:xfrm>
            <a:off x="6146800" y="3703638"/>
            <a:ext cx="117475" cy="128587"/>
          </a:xfrm>
          <a:custGeom>
            <a:avLst/>
            <a:gdLst/>
            <a:ahLst/>
            <a:cxnLst>
              <a:cxn ang="0">
                <a:pos x="108" y="128"/>
              </a:cxn>
              <a:cxn ang="0">
                <a:pos x="0" y="30"/>
              </a:cxn>
              <a:cxn ang="0">
                <a:pos x="141" y="0"/>
              </a:cxn>
              <a:cxn ang="0">
                <a:pos x="141" y="0"/>
              </a:cxn>
              <a:cxn ang="0">
                <a:pos x="108" y="128"/>
              </a:cxn>
            </a:cxnLst>
            <a:rect l="0" t="0" r="r" b="b"/>
            <a:pathLst>
              <a:path w="141" h="128">
                <a:moveTo>
                  <a:pt x="108" y="128"/>
                </a:moveTo>
                <a:lnTo>
                  <a:pt x="0" y="30"/>
                </a:lnTo>
                <a:cubicBezTo>
                  <a:pt x="50" y="38"/>
                  <a:pt x="103" y="27"/>
                  <a:pt x="141" y="0"/>
                </a:cubicBezTo>
                <a:lnTo>
                  <a:pt x="141" y="0"/>
                </a:lnTo>
                <a:lnTo>
                  <a:pt x="108" y="128"/>
                </a:lnTo>
                <a:close/>
              </a:path>
            </a:pathLst>
          </a:custGeom>
          <a:solidFill>
            <a:srgbClr val="FFCC00"/>
          </a:solidFill>
          <a:ln w="0">
            <a:solidFill>
              <a:srgbClr val="FFCC00"/>
            </a:solidFill>
            <a:prstDash val="solid"/>
            <a:round/>
            <a:headEnd/>
            <a:tailEnd/>
          </a:ln>
        </p:spPr>
        <p:txBody>
          <a:bodyPr/>
          <a:lstStyle/>
          <a:p>
            <a:endParaRPr lang="en-US"/>
          </a:p>
        </p:txBody>
      </p:sp>
      <p:sp>
        <p:nvSpPr>
          <p:cNvPr id="394350" name="Line 110"/>
          <p:cNvSpPr>
            <a:spLocks noChangeShapeType="1"/>
          </p:cNvSpPr>
          <p:nvPr/>
        </p:nvSpPr>
        <p:spPr bwMode="auto">
          <a:xfrm>
            <a:off x="6110288" y="2743200"/>
            <a:ext cx="84137" cy="201613"/>
          </a:xfrm>
          <a:prstGeom prst="line">
            <a:avLst/>
          </a:prstGeom>
          <a:noFill/>
          <a:ln w="12700" cap="rnd">
            <a:solidFill>
              <a:srgbClr val="FFCC00"/>
            </a:solidFill>
            <a:round/>
            <a:headEnd/>
            <a:tailEnd/>
          </a:ln>
        </p:spPr>
        <p:txBody>
          <a:bodyPr/>
          <a:lstStyle/>
          <a:p>
            <a:endParaRPr lang="en-US"/>
          </a:p>
        </p:txBody>
      </p:sp>
      <p:sp>
        <p:nvSpPr>
          <p:cNvPr id="394351" name="Freeform 111"/>
          <p:cNvSpPr>
            <a:spLocks/>
          </p:cNvSpPr>
          <p:nvPr/>
        </p:nvSpPr>
        <p:spPr bwMode="auto">
          <a:xfrm>
            <a:off x="6127750" y="2895600"/>
            <a:ext cx="111125" cy="131763"/>
          </a:xfrm>
          <a:custGeom>
            <a:avLst/>
            <a:gdLst/>
            <a:ahLst/>
            <a:cxnLst>
              <a:cxn ang="0">
                <a:pos x="123" y="131"/>
              </a:cxn>
              <a:cxn ang="0">
                <a:pos x="0" y="44"/>
              </a:cxn>
              <a:cxn ang="0">
                <a:pos x="135" y="0"/>
              </a:cxn>
              <a:cxn ang="0">
                <a:pos x="135" y="0"/>
              </a:cxn>
              <a:cxn ang="0">
                <a:pos x="123" y="131"/>
              </a:cxn>
            </a:cxnLst>
            <a:rect l="0" t="0" r="r" b="b"/>
            <a:pathLst>
              <a:path w="135" h="131">
                <a:moveTo>
                  <a:pt x="123" y="131"/>
                </a:moveTo>
                <a:lnTo>
                  <a:pt x="0" y="44"/>
                </a:lnTo>
                <a:cubicBezTo>
                  <a:pt x="51" y="47"/>
                  <a:pt x="101" y="31"/>
                  <a:pt x="135" y="0"/>
                </a:cubicBezTo>
                <a:lnTo>
                  <a:pt x="135" y="0"/>
                </a:lnTo>
                <a:lnTo>
                  <a:pt x="123" y="131"/>
                </a:lnTo>
                <a:close/>
              </a:path>
            </a:pathLst>
          </a:custGeom>
          <a:solidFill>
            <a:srgbClr val="FFCC00"/>
          </a:solidFill>
          <a:ln w="0">
            <a:solidFill>
              <a:srgbClr val="FFCC00"/>
            </a:solidFill>
            <a:prstDash val="solid"/>
            <a:round/>
            <a:headEnd/>
            <a:tailEnd/>
          </a:ln>
        </p:spPr>
        <p:txBody>
          <a:bodyPr/>
          <a:lstStyle/>
          <a:p>
            <a:endParaRPr lang="en-US"/>
          </a:p>
        </p:txBody>
      </p:sp>
      <p:sp>
        <p:nvSpPr>
          <p:cNvPr id="394352" name="Line 112"/>
          <p:cNvSpPr>
            <a:spLocks noChangeShapeType="1"/>
          </p:cNvSpPr>
          <p:nvPr/>
        </p:nvSpPr>
        <p:spPr bwMode="auto">
          <a:xfrm>
            <a:off x="7058025" y="3155950"/>
            <a:ext cx="1588" cy="381000"/>
          </a:xfrm>
          <a:prstGeom prst="line">
            <a:avLst/>
          </a:prstGeom>
          <a:noFill/>
          <a:ln w="12700" cap="rnd">
            <a:solidFill>
              <a:srgbClr val="A50021"/>
            </a:solidFill>
            <a:round/>
            <a:headEnd/>
            <a:tailEnd/>
          </a:ln>
        </p:spPr>
        <p:txBody>
          <a:bodyPr/>
          <a:lstStyle/>
          <a:p>
            <a:endParaRPr lang="en-US"/>
          </a:p>
        </p:txBody>
      </p:sp>
      <p:sp>
        <p:nvSpPr>
          <p:cNvPr id="394353" name="Freeform 113"/>
          <p:cNvSpPr>
            <a:spLocks/>
          </p:cNvSpPr>
          <p:nvPr/>
        </p:nvSpPr>
        <p:spPr bwMode="auto">
          <a:xfrm>
            <a:off x="6997700" y="3508375"/>
            <a:ext cx="120650" cy="117475"/>
          </a:xfrm>
          <a:custGeom>
            <a:avLst/>
            <a:gdLst/>
            <a:ahLst/>
            <a:cxnLst>
              <a:cxn ang="0">
                <a:pos x="73" y="117"/>
              </a:cxn>
              <a:cxn ang="0">
                <a:pos x="0" y="0"/>
              </a:cxn>
              <a:cxn ang="0">
                <a:pos x="146" y="0"/>
              </a:cxn>
              <a:cxn ang="0">
                <a:pos x="146" y="0"/>
              </a:cxn>
              <a:cxn ang="0">
                <a:pos x="73" y="117"/>
              </a:cxn>
            </a:cxnLst>
            <a:rect l="0" t="0" r="r" b="b"/>
            <a:pathLst>
              <a:path w="146" h="117">
                <a:moveTo>
                  <a:pt x="73" y="117"/>
                </a:moveTo>
                <a:lnTo>
                  <a:pt x="0" y="0"/>
                </a:lnTo>
                <a:cubicBezTo>
                  <a:pt x="46" y="18"/>
                  <a:pt x="100" y="18"/>
                  <a:pt x="146" y="0"/>
                </a:cubicBezTo>
                <a:lnTo>
                  <a:pt x="146" y="0"/>
                </a:lnTo>
                <a:lnTo>
                  <a:pt x="73" y="117"/>
                </a:lnTo>
                <a:close/>
              </a:path>
            </a:pathLst>
          </a:custGeom>
          <a:solidFill>
            <a:srgbClr val="A50021"/>
          </a:solidFill>
          <a:ln w="0">
            <a:solidFill>
              <a:srgbClr val="000000"/>
            </a:solidFill>
            <a:prstDash val="solid"/>
            <a:round/>
            <a:headEnd/>
            <a:tailEnd/>
          </a:ln>
        </p:spPr>
        <p:txBody>
          <a:bodyPr/>
          <a:lstStyle/>
          <a:p>
            <a:endParaRPr lang="en-US"/>
          </a:p>
        </p:txBody>
      </p:sp>
      <p:sp>
        <p:nvSpPr>
          <p:cNvPr id="394356" name="Line 116"/>
          <p:cNvSpPr>
            <a:spLocks noChangeShapeType="1"/>
          </p:cNvSpPr>
          <p:nvPr/>
        </p:nvSpPr>
        <p:spPr bwMode="auto">
          <a:xfrm flipH="1">
            <a:off x="7337425" y="3594100"/>
            <a:ext cx="63500" cy="355600"/>
          </a:xfrm>
          <a:prstGeom prst="line">
            <a:avLst/>
          </a:prstGeom>
          <a:noFill/>
          <a:ln w="12700" cap="rnd">
            <a:solidFill>
              <a:srgbClr val="FFCC00"/>
            </a:solidFill>
            <a:round/>
            <a:headEnd/>
            <a:tailEnd/>
          </a:ln>
        </p:spPr>
        <p:txBody>
          <a:bodyPr/>
          <a:lstStyle/>
          <a:p>
            <a:endParaRPr lang="en-US"/>
          </a:p>
        </p:txBody>
      </p:sp>
      <p:sp>
        <p:nvSpPr>
          <p:cNvPr id="394357" name="Freeform 117"/>
          <p:cNvSpPr>
            <a:spLocks/>
          </p:cNvSpPr>
          <p:nvPr/>
        </p:nvSpPr>
        <p:spPr bwMode="auto">
          <a:xfrm>
            <a:off x="7283450" y="3911600"/>
            <a:ext cx="119063" cy="127000"/>
          </a:xfrm>
          <a:custGeom>
            <a:avLst/>
            <a:gdLst/>
            <a:ahLst/>
            <a:cxnLst>
              <a:cxn ang="0">
                <a:pos x="47" y="126"/>
              </a:cxn>
              <a:cxn ang="0">
                <a:pos x="0" y="0"/>
              </a:cxn>
              <a:cxn ang="0">
                <a:pos x="144" y="20"/>
              </a:cxn>
              <a:cxn ang="0">
                <a:pos x="144" y="20"/>
              </a:cxn>
              <a:cxn ang="0">
                <a:pos x="47" y="126"/>
              </a:cxn>
            </a:cxnLst>
            <a:rect l="0" t="0" r="r" b="b"/>
            <a:pathLst>
              <a:path w="144" h="126">
                <a:moveTo>
                  <a:pt x="47" y="126"/>
                </a:moveTo>
                <a:lnTo>
                  <a:pt x="0" y="0"/>
                </a:lnTo>
                <a:cubicBezTo>
                  <a:pt x="41" y="25"/>
                  <a:pt x="95" y="32"/>
                  <a:pt x="144" y="20"/>
                </a:cubicBezTo>
                <a:lnTo>
                  <a:pt x="144" y="20"/>
                </a:lnTo>
                <a:lnTo>
                  <a:pt x="47" y="126"/>
                </a:lnTo>
                <a:close/>
              </a:path>
            </a:pathLst>
          </a:custGeom>
          <a:solidFill>
            <a:srgbClr val="FFCC00"/>
          </a:solidFill>
          <a:ln w="0">
            <a:solidFill>
              <a:srgbClr val="FFCC00"/>
            </a:solidFill>
            <a:prstDash val="solid"/>
            <a:round/>
            <a:headEnd/>
            <a:tailEnd/>
          </a:ln>
        </p:spPr>
        <p:txBody>
          <a:bodyPr/>
          <a:lstStyle/>
          <a:p>
            <a:endParaRPr lang="en-US"/>
          </a:p>
        </p:txBody>
      </p:sp>
      <p:sp>
        <p:nvSpPr>
          <p:cNvPr id="394358" name="Oval 118"/>
          <p:cNvSpPr>
            <a:spLocks noChangeArrowheads="1"/>
          </p:cNvSpPr>
          <p:nvPr/>
        </p:nvSpPr>
        <p:spPr bwMode="auto">
          <a:xfrm>
            <a:off x="8062913" y="1784350"/>
            <a:ext cx="198437" cy="192088"/>
          </a:xfrm>
          <a:prstGeom prst="ellipse">
            <a:avLst/>
          </a:prstGeom>
          <a:solidFill>
            <a:srgbClr val="FFCC00"/>
          </a:solidFill>
          <a:ln w="0">
            <a:solidFill>
              <a:srgbClr val="000000"/>
            </a:solidFill>
            <a:round/>
            <a:headEnd/>
            <a:tailEnd/>
          </a:ln>
        </p:spPr>
        <p:txBody>
          <a:bodyPr/>
          <a:lstStyle/>
          <a:p>
            <a:endParaRPr lang="en-US"/>
          </a:p>
        </p:txBody>
      </p:sp>
      <p:sp>
        <p:nvSpPr>
          <p:cNvPr id="394360" name="Line 120"/>
          <p:cNvSpPr>
            <a:spLocks noChangeShapeType="1"/>
          </p:cNvSpPr>
          <p:nvPr/>
        </p:nvSpPr>
        <p:spPr bwMode="auto">
          <a:xfrm>
            <a:off x="8161338" y="1881188"/>
            <a:ext cx="338137" cy="1587"/>
          </a:xfrm>
          <a:prstGeom prst="line">
            <a:avLst/>
          </a:prstGeom>
          <a:noFill/>
          <a:ln w="12700" cap="rnd">
            <a:solidFill>
              <a:srgbClr val="FFCC00"/>
            </a:solidFill>
            <a:round/>
            <a:headEnd/>
            <a:tailEnd/>
          </a:ln>
        </p:spPr>
        <p:txBody>
          <a:bodyPr/>
          <a:lstStyle/>
          <a:p>
            <a:endParaRPr lang="en-US"/>
          </a:p>
        </p:txBody>
      </p:sp>
      <p:sp>
        <p:nvSpPr>
          <p:cNvPr id="394361" name="Freeform 121"/>
          <p:cNvSpPr>
            <a:spLocks/>
          </p:cNvSpPr>
          <p:nvPr/>
        </p:nvSpPr>
        <p:spPr bwMode="auto">
          <a:xfrm>
            <a:off x="8470900" y="1820863"/>
            <a:ext cx="120650" cy="117475"/>
          </a:xfrm>
          <a:custGeom>
            <a:avLst/>
            <a:gdLst/>
            <a:ahLst/>
            <a:cxnLst>
              <a:cxn ang="0">
                <a:pos x="146" y="59"/>
              </a:cxn>
              <a:cxn ang="0">
                <a:pos x="0" y="117"/>
              </a:cxn>
              <a:cxn ang="0">
                <a:pos x="0" y="0"/>
              </a:cxn>
              <a:cxn ang="0">
                <a:pos x="0" y="0"/>
              </a:cxn>
              <a:cxn ang="0">
                <a:pos x="146" y="59"/>
              </a:cxn>
            </a:cxnLst>
            <a:rect l="0" t="0" r="r" b="b"/>
            <a:pathLst>
              <a:path w="146" h="117">
                <a:moveTo>
                  <a:pt x="146" y="59"/>
                </a:moveTo>
                <a:lnTo>
                  <a:pt x="0" y="117"/>
                </a:lnTo>
                <a:cubicBezTo>
                  <a:pt x="23" y="80"/>
                  <a:pt x="23" y="37"/>
                  <a:pt x="0" y="0"/>
                </a:cubicBezTo>
                <a:lnTo>
                  <a:pt x="0" y="0"/>
                </a:lnTo>
                <a:lnTo>
                  <a:pt x="146" y="59"/>
                </a:lnTo>
                <a:close/>
              </a:path>
            </a:pathLst>
          </a:custGeom>
          <a:solidFill>
            <a:srgbClr val="FFCC00"/>
          </a:solidFill>
          <a:ln w="0">
            <a:solidFill>
              <a:srgbClr val="FFCC00"/>
            </a:solidFill>
            <a:prstDash val="solid"/>
            <a:round/>
            <a:headEnd/>
            <a:tailEnd/>
          </a:ln>
        </p:spPr>
        <p:txBody>
          <a:bodyPr/>
          <a:lstStyle/>
          <a:p>
            <a:endParaRPr lang="en-US"/>
          </a:p>
        </p:txBody>
      </p:sp>
      <p:sp>
        <p:nvSpPr>
          <p:cNvPr id="394362" name="Oval 122"/>
          <p:cNvSpPr>
            <a:spLocks noChangeArrowheads="1"/>
          </p:cNvSpPr>
          <p:nvPr/>
        </p:nvSpPr>
        <p:spPr bwMode="auto">
          <a:xfrm>
            <a:off x="8548688" y="3602038"/>
            <a:ext cx="198437" cy="193675"/>
          </a:xfrm>
          <a:prstGeom prst="ellipse">
            <a:avLst/>
          </a:prstGeom>
          <a:solidFill>
            <a:srgbClr val="FFCC00"/>
          </a:solidFill>
          <a:ln w="0">
            <a:solidFill>
              <a:srgbClr val="000000"/>
            </a:solidFill>
            <a:round/>
            <a:headEnd/>
            <a:tailEnd/>
          </a:ln>
        </p:spPr>
        <p:txBody>
          <a:bodyPr/>
          <a:lstStyle/>
          <a:p>
            <a:endParaRPr lang="en-US"/>
          </a:p>
        </p:txBody>
      </p:sp>
      <p:sp>
        <p:nvSpPr>
          <p:cNvPr id="394364" name="Line 124"/>
          <p:cNvSpPr>
            <a:spLocks noChangeShapeType="1"/>
          </p:cNvSpPr>
          <p:nvPr/>
        </p:nvSpPr>
        <p:spPr bwMode="auto">
          <a:xfrm>
            <a:off x="8647113" y="3698875"/>
            <a:ext cx="1587" cy="330200"/>
          </a:xfrm>
          <a:prstGeom prst="line">
            <a:avLst/>
          </a:prstGeom>
          <a:noFill/>
          <a:ln w="12700" cap="rnd">
            <a:solidFill>
              <a:srgbClr val="FFCC00"/>
            </a:solidFill>
            <a:round/>
            <a:headEnd/>
            <a:tailEnd/>
          </a:ln>
        </p:spPr>
        <p:txBody>
          <a:bodyPr/>
          <a:lstStyle/>
          <a:p>
            <a:endParaRPr lang="en-US"/>
          </a:p>
        </p:txBody>
      </p:sp>
      <p:sp>
        <p:nvSpPr>
          <p:cNvPr id="394365" name="Freeform 125"/>
          <p:cNvSpPr>
            <a:spLocks/>
          </p:cNvSpPr>
          <p:nvPr/>
        </p:nvSpPr>
        <p:spPr bwMode="auto">
          <a:xfrm>
            <a:off x="8586788" y="4000500"/>
            <a:ext cx="120650" cy="117475"/>
          </a:xfrm>
          <a:custGeom>
            <a:avLst/>
            <a:gdLst/>
            <a:ahLst/>
            <a:cxnLst>
              <a:cxn ang="0">
                <a:pos x="73" y="117"/>
              </a:cxn>
              <a:cxn ang="0">
                <a:pos x="0" y="0"/>
              </a:cxn>
              <a:cxn ang="0">
                <a:pos x="146" y="0"/>
              </a:cxn>
              <a:cxn ang="0">
                <a:pos x="146" y="0"/>
              </a:cxn>
              <a:cxn ang="0">
                <a:pos x="73" y="117"/>
              </a:cxn>
            </a:cxnLst>
            <a:rect l="0" t="0" r="r" b="b"/>
            <a:pathLst>
              <a:path w="146" h="117">
                <a:moveTo>
                  <a:pt x="73" y="117"/>
                </a:moveTo>
                <a:lnTo>
                  <a:pt x="0" y="0"/>
                </a:lnTo>
                <a:cubicBezTo>
                  <a:pt x="46" y="19"/>
                  <a:pt x="100" y="19"/>
                  <a:pt x="146" y="0"/>
                </a:cubicBezTo>
                <a:lnTo>
                  <a:pt x="146" y="0"/>
                </a:lnTo>
                <a:lnTo>
                  <a:pt x="73" y="117"/>
                </a:lnTo>
                <a:close/>
              </a:path>
            </a:pathLst>
          </a:custGeom>
          <a:solidFill>
            <a:srgbClr val="FFCC00"/>
          </a:solidFill>
          <a:ln w="0">
            <a:solidFill>
              <a:srgbClr val="FFCC00"/>
            </a:solidFill>
            <a:prstDash val="solid"/>
            <a:round/>
            <a:headEnd/>
            <a:tailEnd/>
          </a:ln>
        </p:spPr>
        <p:txBody>
          <a:bodyPr/>
          <a:lstStyle/>
          <a:p>
            <a:endParaRPr lang="en-US"/>
          </a:p>
        </p:txBody>
      </p:sp>
      <p:sp>
        <p:nvSpPr>
          <p:cNvPr id="394367" name="Oval 127"/>
          <p:cNvSpPr>
            <a:spLocks noChangeArrowheads="1"/>
          </p:cNvSpPr>
          <p:nvPr/>
        </p:nvSpPr>
        <p:spPr bwMode="auto">
          <a:xfrm>
            <a:off x="5762625" y="1822450"/>
            <a:ext cx="198438" cy="193675"/>
          </a:xfrm>
          <a:prstGeom prst="ellipse">
            <a:avLst/>
          </a:prstGeom>
          <a:solidFill>
            <a:srgbClr val="FFCC00"/>
          </a:solidFill>
          <a:ln w="12700" cap="rnd">
            <a:solidFill>
              <a:srgbClr val="000000"/>
            </a:solidFill>
            <a:round/>
            <a:headEnd/>
            <a:tailEnd/>
          </a:ln>
        </p:spPr>
        <p:txBody>
          <a:bodyPr/>
          <a:lstStyle/>
          <a:p>
            <a:endParaRPr lang="en-US"/>
          </a:p>
        </p:txBody>
      </p:sp>
      <p:sp>
        <p:nvSpPr>
          <p:cNvPr id="394368" name="Line 128"/>
          <p:cNvSpPr>
            <a:spLocks noChangeShapeType="1"/>
          </p:cNvSpPr>
          <p:nvPr/>
        </p:nvSpPr>
        <p:spPr bwMode="auto">
          <a:xfrm flipH="1">
            <a:off x="5500688" y="1919288"/>
            <a:ext cx="338137" cy="1587"/>
          </a:xfrm>
          <a:prstGeom prst="line">
            <a:avLst/>
          </a:prstGeom>
          <a:noFill/>
          <a:ln w="12700" cap="rnd">
            <a:solidFill>
              <a:srgbClr val="FFCC00"/>
            </a:solidFill>
            <a:round/>
            <a:headEnd/>
            <a:tailEnd/>
          </a:ln>
        </p:spPr>
        <p:txBody>
          <a:bodyPr/>
          <a:lstStyle/>
          <a:p>
            <a:endParaRPr lang="en-US"/>
          </a:p>
        </p:txBody>
      </p:sp>
      <p:sp>
        <p:nvSpPr>
          <p:cNvPr id="394369" name="Freeform 129"/>
          <p:cNvSpPr>
            <a:spLocks/>
          </p:cNvSpPr>
          <p:nvPr/>
        </p:nvSpPr>
        <p:spPr bwMode="auto">
          <a:xfrm>
            <a:off x="5408613" y="1860550"/>
            <a:ext cx="120650" cy="117475"/>
          </a:xfrm>
          <a:custGeom>
            <a:avLst/>
            <a:gdLst/>
            <a:ahLst/>
            <a:cxnLst>
              <a:cxn ang="0">
                <a:pos x="0" y="58"/>
              </a:cxn>
              <a:cxn ang="0">
                <a:pos x="146" y="0"/>
              </a:cxn>
              <a:cxn ang="0">
                <a:pos x="146" y="117"/>
              </a:cxn>
              <a:cxn ang="0">
                <a:pos x="146" y="117"/>
              </a:cxn>
              <a:cxn ang="0">
                <a:pos x="0" y="58"/>
              </a:cxn>
            </a:cxnLst>
            <a:rect l="0" t="0" r="r" b="b"/>
            <a:pathLst>
              <a:path w="146" h="117">
                <a:moveTo>
                  <a:pt x="0" y="58"/>
                </a:moveTo>
                <a:lnTo>
                  <a:pt x="146" y="0"/>
                </a:lnTo>
                <a:cubicBezTo>
                  <a:pt x="123" y="36"/>
                  <a:pt x="123" y="80"/>
                  <a:pt x="146" y="117"/>
                </a:cubicBezTo>
                <a:lnTo>
                  <a:pt x="146" y="117"/>
                </a:lnTo>
                <a:lnTo>
                  <a:pt x="0" y="58"/>
                </a:lnTo>
                <a:close/>
              </a:path>
            </a:pathLst>
          </a:custGeom>
          <a:solidFill>
            <a:srgbClr val="FFCC00"/>
          </a:solidFill>
          <a:ln w="0">
            <a:solidFill>
              <a:srgbClr val="FFCC00"/>
            </a:solidFill>
            <a:prstDash val="solid"/>
            <a:round/>
            <a:headEnd/>
            <a:tailEnd/>
          </a:ln>
        </p:spPr>
        <p:txBody>
          <a:bodyPr/>
          <a:lstStyle/>
          <a:p>
            <a:endParaRPr lang="en-US"/>
          </a:p>
        </p:txBody>
      </p:sp>
      <p:sp>
        <p:nvSpPr>
          <p:cNvPr id="394370" name="Oval 130"/>
          <p:cNvSpPr>
            <a:spLocks noChangeArrowheads="1"/>
          </p:cNvSpPr>
          <p:nvPr/>
        </p:nvSpPr>
        <p:spPr bwMode="auto">
          <a:xfrm>
            <a:off x="6418263" y="1731963"/>
            <a:ext cx="196850" cy="192087"/>
          </a:xfrm>
          <a:prstGeom prst="ellipse">
            <a:avLst/>
          </a:prstGeom>
          <a:solidFill>
            <a:srgbClr val="FFCC00"/>
          </a:solidFill>
          <a:ln w="0">
            <a:solidFill>
              <a:srgbClr val="000000"/>
            </a:solidFill>
            <a:round/>
            <a:headEnd/>
            <a:tailEnd/>
          </a:ln>
        </p:spPr>
        <p:txBody>
          <a:bodyPr/>
          <a:lstStyle/>
          <a:p>
            <a:endParaRPr lang="en-US"/>
          </a:p>
        </p:txBody>
      </p:sp>
      <p:sp>
        <p:nvSpPr>
          <p:cNvPr id="394372" name="Line 132"/>
          <p:cNvSpPr>
            <a:spLocks noChangeShapeType="1"/>
          </p:cNvSpPr>
          <p:nvPr/>
        </p:nvSpPr>
        <p:spPr bwMode="auto">
          <a:xfrm flipV="1">
            <a:off x="6516688" y="1509713"/>
            <a:ext cx="87312" cy="319087"/>
          </a:xfrm>
          <a:prstGeom prst="line">
            <a:avLst/>
          </a:prstGeom>
          <a:noFill/>
          <a:ln w="12700" cap="rnd">
            <a:solidFill>
              <a:srgbClr val="FFCC00"/>
            </a:solidFill>
            <a:round/>
            <a:headEnd/>
            <a:tailEnd/>
          </a:ln>
        </p:spPr>
        <p:txBody>
          <a:bodyPr/>
          <a:lstStyle/>
          <a:p>
            <a:endParaRPr lang="en-US"/>
          </a:p>
        </p:txBody>
      </p:sp>
      <p:sp>
        <p:nvSpPr>
          <p:cNvPr id="394373" name="Freeform 133"/>
          <p:cNvSpPr>
            <a:spLocks/>
          </p:cNvSpPr>
          <p:nvPr/>
        </p:nvSpPr>
        <p:spPr bwMode="auto">
          <a:xfrm>
            <a:off x="6538913" y="1423988"/>
            <a:ext cx="115887" cy="130175"/>
          </a:xfrm>
          <a:custGeom>
            <a:avLst/>
            <a:gdLst/>
            <a:ahLst/>
            <a:cxnLst>
              <a:cxn ang="0">
                <a:pos x="108" y="0"/>
              </a:cxn>
              <a:cxn ang="0">
                <a:pos x="141" y="128"/>
              </a:cxn>
              <a:cxn ang="0">
                <a:pos x="0" y="98"/>
              </a:cxn>
              <a:cxn ang="0">
                <a:pos x="0" y="98"/>
              </a:cxn>
              <a:cxn ang="0">
                <a:pos x="108" y="0"/>
              </a:cxn>
            </a:cxnLst>
            <a:rect l="0" t="0" r="r" b="b"/>
            <a:pathLst>
              <a:path w="141" h="128">
                <a:moveTo>
                  <a:pt x="108" y="0"/>
                </a:moveTo>
                <a:lnTo>
                  <a:pt x="141" y="128"/>
                </a:lnTo>
                <a:cubicBezTo>
                  <a:pt x="103" y="101"/>
                  <a:pt x="50" y="89"/>
                  <a:pt x="0" y="98"/>
                </a:cubicBezTo>
                <a:lnTo>
                  <a:pt x="0" y="98"/>
                </a:lnTo>
                <a:lnTo>
                  <a:pt x="108" y="0"/>
                </a:lnTo>
                <a:close/>
              </a:path>
            </a:pathLst>
          </a:custGeom>
          <a:solidFill>
            <a:srgbClr val="FFCC00"/>
          </a:solidFill>
          <a:ln w="0">
            <a:solidFill>
              <a:srgbClr val="FFCC00"/>
            </a:solidFill>
            <a:prstDash val="solid"/>
            <a:round/>
            <a:headEnd/>
            <a:tailEnd/>
          </a:ln>
        </p:spPr>
        <p:txBody>
          <a:bodyPr/>
          <a:lstStyle/>
          <a:p>
            <a:endParaRPr lang="en-US"/>
          </a:p>
        </p:txBody>
      </p:sp>
      <p:sp>
        <p:nvSpPr>
          <p:cNvPr id="394374" name="Oval 134"/>
          <p:cNvSpPr>
            <a:spLocks noChangeArrowheads="1"/>
          </p:cNvSpPr>
          <p:nvPr/>
        </p:nvSpPr>
        <p:spPr bwMode="auto">
          <a:xfrm>
            <a:off x="7388225" y="1719263"/>
            <a:ext cx="198438" cy="193675"/>
          </a:xfrm>
          <a:prstGeom prst="ellipse">
            <a:avLst/>
          </a:prstGeom>
          <a:solidFill>
            <a:srgbClr val="FFCC00"/>
          </a:solidFill>
          <a:ln w="0">
            <a:solidFill>
              <a:srgbClr val="000000"/>
            </a:solidFill>
            <a:round/>
            <a:headEnd/>
            <a:tailEnd/>
          </a:ln>
        </p:spPr>
        <p:txBody>
          <a:bodyPr/>
          <a:lstStyle/>
          <a:p>
            <a:endParaRPr lang="en-US"/>
          </a:p>
        </p:txBody>
      </p:sp>
      <p:sp>
        <p:nvSpPr>
          <p:cNvPr id="394376" name="Line 136"/>
          <p:cNvSpPr>
            <a:spLocks noChangeShapeType="1"/>
          </p:cNvSpPr>
          <p:nvPr/>
        </p:nvSpPr>
        <p:spPr bwMode="auto">
          <a:xfrm>
            <a:off x="7486650" y="1816100"/>
            <a:ext cx="1588" cy="328613"/>
          </a:xfrm>
          <a:prstGeom prst="line">
            <a:avLst/>
          </a:prstGeom>
          <a:noFill/>
          <a:ln w="12700" cap="rnd">
            <a:solidFill>
              <a:srgbClr val="FFCC00"/>
            </a:solidFill>
            <a:round/>
            <a:headEnd/>
            <a:tailEnd/>
          </a:ln>
        </p:spPr>
        <p:txBody>
          <a:bodyPr/>
          <a:lstStyle/>
          <a:p>
            <a:endParaRPr lang="en-US"/>
          </a:p>
        </p:txBody>
      </p:sp>
      <p:sp>
        <p:nvSpPr>
          <p:cNvPr id="394377" name="Freeform 137"/>
          <p:cNvSpPr>
            <a:spLocks/>
          </p:cNvSpPr>
          <p:nvPr/>
        </p:nvSpPr>
        <p:spPr bwMode="auto">
          <a:xfrm>
            <a:off x="7426325" y="2117725"/>
            <a:ext cx="120650" cy="117475"/>
          </a:xfrm>
          <a:custGeom>
            <a:avLst/>
            <a:gdLst/>
            <a:ahLst/>
            <a:cxnLst>
              <a:cxn ang="0">
                <a:pos x="73" y="117"/>
              </a:cxn>
              <a:cxn ang="0">
                <a:pos x="0" y="0"/>
              </a:cxn>
              <a:cxn ang="0">
                <a:pos x="146" y="0"/>
              </a:cxn>
              <a:cxn ang="0">
                <a:pos x="146" y="0"/>
              </a:cxn>
              <a:cxn ang="0">
                <a:pos x="73" y="117"/>
              </a:cxn>
            </a:cxnLst>
            <a:rect l="0" t="0" r="r" b="b"/>
            <a:pathLst>
              <a:path w="146" h="117">
                <a:moveTo>
                  <a:pt x="73" y="117"/>
                </a:moveTo>
                <a:lnTo>
                  <a:pt x="0" y="0"/>
                </a:lnTo>
                <a:cubicBezTo>
                  <a:pt x="46" y="18"/>
                  <a:pt x="100" y="18"/>
                  <a:pt x="146" y="0"/>
                </a:cubicBezTo>
                <a:lnTo>
                  <a:pt x="146" y="0"/>
                </a:lnTo>
                <a:lnTo>
                  <a:pt x="73" y="117"/>
                </a:lnTo>
                <a:close/>
              </a:path>
            </a:pathLst>
          </a:custGeom>
          <a:solidFill>
            <a:srgbClr val="FFCC00"/>
          </a:solidFill>
          <a:ln w="0">
            <a:solidFill>
              <a:srgbClr val="FFCC00"/>
            </a:solidFill>
            <a:prstDash val="solid"/>
            <a:round/>
            <a:headEnd/>
            <a:tailEnd/>
          </a:ln>
        </p:spPr>
        <p:txBody>
          <a:bodyPr/>
          <a:lstStyle/>
          <a:p>
            <a:endParaRPr lang="en-US"/>
          </a:p>
        </p:txBody>
      </p:sp>
      <p:sp>
        <p:nvSpPr>
          <p:cNvPr id="394380" name="Line 140"/>
          <p:cNvSpPr>
            <a:spLocks noChangeShapeType="1"/>
          </p:cNvSpPr>
          <p:nvPr/>
        </p:nvSpPr>
        <p:spPr bwMode="auto">
          <a:xfrm flipV="1">
            <a:off x="7494588" y="2473325"/>
            <a:ext cx="101600" cy="358775"/>
          </a:xfrm>
          <a:prstGeom prst="line">
            <a:avLst/>
          </a:prstGeom>
          <a:noFill/>
          <a:ln w="12700" cap="rnd">
            <a:solidFill>
              <a:srgbClr val="FFCC00"/>
            </a:solidFill>
            <a:round/>
            <a:headEnd/>
            <a:tailEnd/>
          </a:ln>
        </p:spPr>
        <p:txBody>
          <a:bodyPr/>
          <a:lstStyle/>
          <a:p>
            <a:endParaRPr lang="en-US"/>
          </a:p>
        </p:txBody>
      </p:sp>
      <p:sp>
        <p:nvSpPr>
          <p:cNvPr id="394381" name="Freeform 141"/>
          <p:cNvSpPr>
            <a:spLocks/>
          </p:cNvSpPr>
          <p:nvPr/>
        </p:nvSpPr>
        <p:spPr bwMode="auto">
          <a:xfrm>
            <a:off x="7529513" y="2387600"/>
            <a:ext cx="117475" cy="128588"/>
          </a:xfrm>
          <a:custGeom>
            <a:avLst/>
            <a:gdLst/>
            <a:ahLst/>
            <a:cxnLst>
              <a:cxn ang="0">
                <a:pos x="109" y="0"/>
              </a:cxn>
              <a:cxn ang="0">
                <a:pos x="141" y="128"/>
              </a:cxn>
              <a:cxn ang="0">
                <a:pos x="0" y="97"/>
              </a:cxn>
              <a:cxn ang="0">
                <a:pos x="0" y="97"/>
              </a:cxn>
              <a:cxn ang="0">
                <a:pos x="109" y="0"/>
              </a:cxn>
            </a:cxnLst>
            <a:rect l="0" t="0" r="r" b="b"/>
            <a:pathLst>
              <a:path w="141" h="128">
                <a:moveTo>
                  <a:pt x="109" y="0"/>
                </a:moveTo>
                <a:lnTo>
                  <a:pt x="141" y="128"/>
                </a:lnTo>
                <a:cubicBezTo>
                  <a:pt x="102" y="101"/>
                  <a:pt x="50" y="89"/>
                  <a:pt x="0" y="97"/>
                </a:cubicBezTo>
                <a:lnTo>
                  <a:pt x="0" y="97"/>
                </a:lnTo>
                <a:lnTo>
                  <a:pt x="109" y="0"/>
                </a:lnTo>
                <a:close/>
              </a:path>
            </a:pathLst>
          </a:custGeom>
          <a:solidFill>
            <a:srgbClr val="FFCC00"/>
          </a:solidFill>
          <a:ln w="0">
            <a:solidFill>
              <a:srgbClr val="FFCC00"/>
            </a:solidFill>
            <a:prstDash val="solid"/>
            <a:round/>
            <a:headEnd/>
            <a:tailEnd/>
          </a:ln>
        </p:spPr>
        <p:txBody>
          <a:bodyPr/>
          <a:lstStyle/>
          <a:p>
            <a:endParaRPr lang="en-US"/>
          </a:p>
        </p:txBody>
      </p:sp>
      <p:sp>
        <p:nvSpPr>
          <p:cNvPr id="394384" name="Line 144"/>
          <p:cNvSpPr>
            <a:spLocks noChangeShapeType="1"/>
          </p:cNvSpPr>
          <p:nvPr/>
        </p:nvSpPr>
        <p:spPr bwMode="auto">
          <a:xfrm>
            <a:off x="7908925" y="3092450"/>
            <a:ext cx="79375" cy="446088"/>
          </a:xfrm>
          <a:prstGeom prst="line">
            <a:avLst/>
          </a:prstGeom>
          <a:noFill/>
          <a:ln w="12700" cap="rnd">
            <a:solidFill>
              <a:srgbClr val="FFCC00"/>
            </a:solidFill>
            <a:round/>
            <a:headEnd/>
            <a:tailEnd/>
          </a:ln>
        </p:spPr>
        <p:txBody>
          <a:bodyPr/>
          <a:lstStyle/>
          <a:p>
            <a:endParaRPr lang="en-US"/>
          </a:p>
        </p:txBody>
      </p:sp>
      <p:sp>
        <p:nvSpPr>
          <p:cNvPr id="394385" name="Freeform 145"/>
          <p:cNvSpPr>
            <a:spLocks/>
          </p:cNvSpPr>
          <p:nvPr/>
        </p:nvSpPr>
        <p:spPr bwMode="auto">
          <a:xfrm>
            <a:off x="7924800" y="3500438"/>
            <a:ext cx="119063" cy="125412"/>
          </a:xfrm>
          <a:custGeom>
            <a:avLst/>
            <a:gdLst/>
            <a:ahLst/>
            <a:cxnLst>
              <a:cxn ang="0">
                <a:pos x="98" y="125"/>
              </a:cxn>
              <a:cxn ang="0">
                <a:pos x="0" y="20"/>
              </a:cxn>
              <a:cxn ang="0">
                <a:pos x="144" y="0"/>
              </a:cxn>
              <a:cxn ang="0">
                <a:pos x="144" y="0"/>
              </a:cxn>
              <a:cxn ang="0">
                <a:pos x="98" y="125"/>
              </a:cxn>
            </a:cxnLst>
            <a:rect l="0" t="0" r="r" b="b"/>
            <a:pathLst>
              <a:path w="144" h="125">
                <a:moveTo>
                  <a:pt x="98" y="125"/>
                </a:moveTo>
                <a:lnTo>
                  <a:pt x="0" y="20"/>
                </a:lnTo>
                <a:cubicBezTo>
                  <a:pt x="50" y="32"/>
                  <a:pt x="103" y="24"/>
                  <a:pt x="144" y="0"/>
                </a:cubicBezTo>
                <a:lnTo>
                  <a:pt x="144" y="0"/>
                </a:lnTo>
                <a:lnTo>
                  <a:pt x="98" y="125"/>
                </a:lnTo>
                <a:close/>
              </a:path>
            </a:pathLst>
          </a:custGeom>
          <a:solidFill>
            <a:srgbClr val="FFCC00"/>
          </a:solidFill>
          <a:ln w="0">
            <a:solidFill>
              <a:srgbClr val="FFCC00"/>
            </a:solidFill>
            <a:prstDash val="solid"/>
            <a:round/>
            <a:headEnd/>
            <a:tailEnd/>
          </a:ln>
        </p:spPr>
        <p:txBody>
          <a:bodyPr/>
          <a:lstStyle/>
          <a:p>
            <a:endParaRPr lang="en-US"/>
          </a:p>
        </p:txBody>
      </p:sp>
      <p:sp>
        <p:nvSpPr>
          <p:cNvPr id="394386" name="Oval 146"/>
          <p:cNvSpPr>
            <a:spLocks noChangeArrowheads="1"/>
          </p:cNvSpPr>
          <p:nvPr/>
        </p:nvSpPr>
        <p:spPr bwMode="auto">
          <a:xfrm>
            <a:off x="5386388" y="2943225"/>
            <a:ext cx="198437" cy="193675"/>
          </a:xfrm>
          <a:prstGeom prst="ellipse">
            <a:avLst/>
          </a:prstGeom>
          <a:solidFill>
            <a:srgbClr val="FFCC00"/>
          </a:solidFill>
          <a:ln w="0">
            <a:solidFill>
              <a:srgbClr val="000000"/>
            </a:solidFill>
            <a:round/>
            <a:headEnd/>
            <a:tailEnd/>
          </a:ln>
        </p:spPr>
        <p:txBody>
          <a:bodyPr/>
          <a:lstStyle/>
          <a:p>
            <a:endParaRPr lang="en-US"/>
          </a:p>
        </p:txBody>
      </p:sp>
      <p:sp>
        <p:nvSpPr>
          <p:cNvPr id="394388" name="Line 148"/>
          <p:cNvSpPr>
            <a:spLocks noChangeShapeType="1"/>
          </p:cNvSpPr>
          <p:nvPr/>
        </p:nvSpPr>
        <p:spPr bwMode="auto">
          <a:xfrm flipV="1">
            <a:off x="5486400" y="2709863"/>
            <a:ext cx="1588" cy="330200"/>
          </a:xfrm>
          <a:prstGeom prst="line">
            <a:avLst/>
          </a:prstGeom>
          <a:noFill/>
          <a:ln w="12700" cap="rnd">
            <a:solidFill>
              <a:srgbClr val="FFCC00"/>
            </a:solidFill>
            <a:round/>
            <a:headEnd/>
            <a:tailEnd/>
          </a:ln>
        </p:spPr>
        <p:txBody>
          <a:bodyPr/>
          <a:lstStyle/>
          <a:p>
            <a:endParaRPr lang="en-US"/>
          </a:p>
        </p:txBody>
      </p:sp>
      <p:sp>
        <p:nvSpPr>
          <p:cNvPr id="394389" name="Freeform 149"/>
          <p:cNvSpPr>
            <a:spLocks/>
          </p:cNvSpPr>
          <p:nvPr/>
        </p:nvSpPr>
        <p:spPr bwMode="auto">
          <a:xfrm>
            <a:off x="5426075" y="2620963"/>
            <a:ext cx="120650" cy="117475"/>
          </a:xfrm>
          <a:custGeom>
            <a:avLst/>
            <a:gdLst/>
            <a:ahLst/>
            <a:cxnLst>
              <a:cxn ang="0">
                <a:pos x="73" y="0"/>
              </a:cxn>
              <a:cxn ang="0">
                <a:pos x="146" y="117"/>
              </a:cxn>
              <a:cxn ang="0">
                <a:pos x="0" y="117"/>
              </a:cxn>
              <a:cxn ang="0">
                <a:pos x="0" y="117"/>
              </a:cxn>
              <a:cxn ang="0">
                <a:pos x="73" y="0"/>
              </a:cxn>
            </a:cxnLst>
            <a:rect l="0" t="0" r="r" b="b"/>
            <a:pathLst>
              <a:path w="146" h="117">
                <a:moveTo>
                  <a:pt x="73" y="0"/>
                </a:moveTo>
                <a:lnTo>
                  <a:pt x="146" y="117"/>
                </a:lnTo>
                <a:cubicBezTo>
                  <a:pt x="100" y="98"/>
                  <a:pt x="46" y="98"/>
                  <a:pt x="0" y="117"/>
                </a:cubicBezTo>
                <a:lnTo>
                  <a:pt x="0" y="117"/>
                </a:lnTo>
                <a:lnTo>
                  <a:pt x="73" y="0"/>
                </a:lnTo>
                <a:close/>
              </a:path>
            </a:pathLst>
          </a:custGeom>
          <a:solidFill>
            <a:srgbClr val="FFCC00"/>
          </a:solidFill>
          <a:ln w="0">
            <a:solidFill>
              <a:srgbClr val="FFCC00"/>
            </a:solidFill>
            <a:prstDash val="solid"/>
            <a:round/>
            <a:headEnd/>
            <a:tailEnd/>
          </a:ln>
        </p:spPr>
        <p:txBody>
          <a:bodyPr/>
          <a:lstStyle/>
          <a:p>
            <a:endParaRPr lang="en-US"/>
          </a:p>
        </p:txBody>
      </p:sp>
      <p:sp>
        <p:nvSpPr>
          <p:cNvPr id="394390" name="Oval 150"/>
          <p:cNvSpPr>
            <a:spLocks noChangeArrowheads="1"/>
          </p:cNvSpPr>
          <p:nvPr/>
        </p:nvSpPr>
        <p:spPr bwMode="auto">
          <a:xfrm>
            <a:off x="5453063" y="3921125"/>
            <a:ext cx="198437" cy="193675"/>
          </a:xfrm>
          <a:prstGeom prst="ellipse">
            <a:avLst/>
          </a:prstGeom>
          <a:solidFill>
            <a:srgbClr val="FFCC00"/>
          </a:solidFill>
          <a:ln w="0">
            <a:solidFill>
              <a:srgbClr val="000000"/>
            </a:solidFill>
            <a:round/>
            <a:headEnd/>
            <a:tailEnd/>
          </a:ln>
        </p:spPr>
        <p:txBody>
          <a:bodyPr/>
          <a:lstStyle/>
          <a:p>
            <a:endParaRPr lang="en-US"/>
          </a:p>
        </p:txBody>
      </p:sp>
      <p:sp>
        <p:nvSpPr>
          <p:cNvPr id="394392" name="Line 152"/>
          <p:cNvSpPr>
            <a:spLocks noChangeShapeType="1"/>
          </p:cNvSpPr>
          <p:nvPr/>
        </p:nvSpPr>
        <p:spPr bwMode="auto">
          <a:xfrm flipH="1" flipV="1">
            <a:off x="5322888" y="3814763"/>
            <a:ext cx="230187" cy="203200"/>
          </a:xfrm>
          <a:prstGeom prst="line">
            <a:avLst/>
          </a:prstGeom>
          <a:noFill/>
          <a:ln w="12700" cap="rnd">
            <a:solidFill>
              <a:srgbClr val="FFCC00"/>
            </a:solidFill>
            <a:round/>
            <a:headEnd/>
            <a:tailEnd/>
          </a:ln>
        </p:spPr>
        <p:txBody>
          <a:bodyPr/>
          <a:lstStyle/>
          <a:p>
            <a:endParaRPr lang="en-US"/>
          </a:p>
        </p:txBody>
      </p:sp>
      <p:sp>
        <p:nvSpPr>
          <p:cNvPr id="394393" name="Freeform 153"/>
          <p:cNvSpPr>
            <a:spLocks/>
          </p:cNvSpPr>
          <p:nvPr/>
        </p:nvSpPr>
        <p:spPr bwMode="auto">
          <a:xfrm>
            <a:off x="5254625" y="3754438"/>
            <a:ext cx="131763" cy="123825"/>
          </a:xfrm>
          <a:custGeom>
            <a:avLst/>
            <a:gdLst/>
            <a:ahLst/>
            <a:cxnLst>
              <a:cxn ang="0">
                <a:pos x="0" y="0"/>
              </a:cxn>
              <a:cxn ang="0">
                <a:pos x="158" y="36"/>
              </a:cxn>
              <a:cxn ang="0">
                <a:pos x="59" y="122"/>
              </a:cxn>
              <a:cxn ang="0">
                <a:pos x="59" y="122"/>
              </a:cxn>
              <a:cxn ang="0">
                <a:pos x="0" y="0"/>
              </a:cxn>
            </a:cxnLst>
            <a:rect l="0" t="0" r="r" b="b"/>
            <a:pathLst>
              <a:path w="158" h="122">
                <a:moveTo>
                  <a:pt x="0" y="0"/>
                </a:moveTo>
                <a:lnTo>
                  <a:pt x="158" y="36"/>
                </a:lnTo>
                <a:cubicBezTo>
                  <a:pt x="110" y="50"/>
                  <a:pt x="73" y="83"/>
                  <a:pt x="59" y="122"/>
                </a:cubicBezTo>
                <a:lnTo>
                  <a:pt x="59" y="122"/>
                </a:lnTo>
                <a:lnTo>
                  <a:pt x="0" y="0"/>
                </a:lnTo>
                <a:close/>
              </a:path>
            </a:pathLst>
          </a:custGeom>
          <a:solidFill>
            <a:srgbClr val="FFCC00"/>
          </a:solidFill>
          <a:ln w="0">
            <a:solidFill>
              <a:srgbClr val="FFCC00"/>
            </a:solidFill>
            <a:prstDash val="solid"/>
            <a:round/>
            <a:headEnd/>
            <a:tailEnd/>
          </a:ln>
        </p:spPr>
        <p:txBody>
          <a:bodyPr/>
          <a:lstStyle/>
          <a:p>
            <a:endParaRPr lang="en-US"/>
          </a:p>
        </p:txBody>
      </p:sp>
      <p:sp>
        <p:nvSpPr>
          <p:cNvPr id="394396" name="Line 156"/>
          <p:cNvSpPr>
            <a:spLocks noChangeShapeType="1"/>
          </p:cNvSpPr>
          <p:nvPr/>
        </p:nvSpPr>
        <p:spPr bwMode="auto">
          <a:xfrm flipV="1">
            <a:off x="6527800" y="2632075"/>
            <a:ext cx="1588" cy="382588"/>
          </a:xfrm>
          <a:prstGeom prst="line">
            <a:avLst/>
          </a:prstGeom>
          <a:noFill/>
          <a:ln w="12700" cap="rnd">
            <a:solidFill>
              <a:srgbClr val="FFCC00"/>
            </a:solidFill>
            <a:round/>
            <a:headEnd/>
            <a:tailEnd/>
          </a:ln>
        </p:spPr>
        <p:txBody>
          <a:bodyPr/>
          <a:lstStyle/>
          <a:p>
            <a:endParaRPr lang="en-US"/>
          </a:p>
        </p:txBody>
      </p:sp>
      <p:sp>
        <p:nvSpPr>
          <p:cNvPr id="394397" name="Freeform 157"/>
          <p:cNvSpPr>
            <a:spLocks/>
          </p:cNvSpPr>
          <p:nvPr/>
        </p:nvSpPr>
        <p:spPr bwMode="auto">
          <a:xfrm>
            <a:off x="6467475" y="2543175"/>
            <a:ext cx="120650" cy="119063"/>
          </a:xfrm>
          <a:custGeom>
            <a:avLst/>
            <a:gdLst/>
            <a:ahLst/>
            <a:cxnLst>
              <a:cxn ang="0">
                <a:pos x="73" y="0"/>
              </a:cxn>
              <a:cxn ang="0">
                <a:pos x="146" y="117"/>
              </a:cxn>
              <a:cxn ang="0">
                <a:pos x="0" y="117"/>
              </a:cxn>
              <a:cxn ang="0">
                <a:pos x="0" y="117"/>
              </a:cxn>
              <a:cxn ang="0">
                <a:pos x="73" y="0"/>
              </a:cxn>
            </a:cxnLst>
            <a:rect l="0" t="0" r="r" b="b"/>
            <a:pathLst>
              <a:path w="146" h="117">
                <a:moveTo>
                  <a:pt x="73" y="0"/>
                </a:moveTo>
                <a:lnTo>
                  <a:pt x="146" y="117"/>
                </a:lnTo>
                <a:cubicBezTo>
                  <a:pt x="100" y="98"/>
                  <a:pt x="46" y="98"/>
                  <a:pt x="0" y="117"/>
                </a:cubicBezTo>
                <a:lnTo>
                  <a:pt x="0" y="117"/>
                </a:lnTo>
                <a:lnTo>
                  <a:pt x="73" y="0"/>
                </a:lnTo>
                <a:close/>
              </a:path>
            </a:pathLst>
          </a:custGeom>
          <a:solidFill>
            <a:srgbClr val="FFCC00"/>
          </a:solidFill>
          <a:ln w="0">
            <a:solidFill>
              <a:srgbClr val="FFCC00"/>
            </a:solidFill>
            <a:prstDash val="solid"/>
            <a:round/>
            <a:headEnd/>
            <a:tailEnd/>
          </a:ln>
        </p:spPr>
        <p:txBody>
          <a:bodyPr/>
          <a:lstStyle/>
          <a:p>
            <a:endParaRPr lang="en-US"/>
          </a:p>
        </p:txBody>
      </p:sp>
      <p:sp>
        <p:nvSpPr>
          <p:cNvPr id="394398" name="Oval 158"/>
          <p:cNvSpPr>
            <a:spLocks noChangeArrowheads="1"/>
          </p:cNvSpPr>
          <p:nvPr/>
        </p:nvSpPr>
        <p:spPr bwMode="auto">
          <a:xfrm>
            <a:off x="8096250" y="3814763"/>
            <a:ext cx="196850" cy="192087"/>
          </a:xfrm>
          <a:prstGeom prst="ellipse">
            <a:avLst/>
          </a:prstGeom>
          <a:solidFill>
            <a:srgbClr val="FFCC00"/>
          </a:solidFill>
          <a:ln w="0">
            <a:solidFill>
              <a:srgbClr val="000000"/>
            </a:solidFill>
            <a:round/>
            <a:headEnd/>
            <a:tailEnd/>
          </a:ln>
        </p:spPr>
        <p:txBody>
          <a:bodyPr/>
          <a:lstStyle/>
          <a:p>
            <a:endParaRPr lang="en-US"/>
          </a:p>
        </p:txBody>
      </p:sp>
      <p:sp>
        <p:nvSpPr>
          <p:cNvPr id="394400" name="Line 160"/>
          <p:cNvSpPr>
            <a:spLocks noChangeShapeType="1"/>
          </p:cNvSpPr>
          <p:nvPr/>
        </p:nvSpPr>
        <p:spPr bwMode="auto">
          <a:xfrm>
            <a:off x="8194675" y="3910013"/>
            <a:ext cx="152400" cy="363537"/>
          </a:xfrm>
          <a:prstGeom prst="line">
            <a:avLst/>
          </a:prstGeom>
          <a:noFill/>
          <a:ln w="12700" cap="rnd">
            <a:solidFill>
              <a:srgbClr val="FFCC00"/>
            </a:solidFill>
            <a:round/>
            <a:headEnd/>
            <a:tailEnd/>
          </a:ln>
        </p:spPr>
        <p:txBody>
          <a:bodyPr/>
          <a:lstStyle/>
          <a:p>
            <a:endParaRPr lang="en-US"/>
          </a:p>
        </p:txBody>
      </p:sp>
      <p:sp>
        <p:nvSpPr>
          <p:cNvPr id="394401" name="Freeform 161"/>
          <p:cNvSpPr>
            <a:spLocks/>
          </p:cNvSpPr>
          <p:nvPr/>
        </p:nvSpPr>
        <p:spPr bwMode="auto">
          <a:xfrm>
            <a:off x="8280400" y="4224338"/>
            <a:ext cx="111125" cy="131762"/>
          </a:xfrm>
          <a:custGeom>
            <a:avLst/>
            <a:gdLst/>
            <a:ahLst/>
            <a:cxnLst>
              <a:cxn ang="0">
                <a:pos x="123" y="131"/>
              </a:cxn>
              <a:cxn ang="0">
                <a:pos x="0" y="45"/>
              </a:cxn>
              <a:cxn ang="0">
                <a:pos x="135" y="0"/>
              </a:cxn>
              <a:cxn ang="0">
                <a:pos x="135" y="0"/>
              </a:cxn>
              <a:cxn ang="0">
                <a:pos x="123" y="131"/>
              </a:cxn>
            </a:cxnLst>
            <a:rect l="0" t="0" r="r" b="b"/>
            <a:pathLst>
              <a:path w="135" h="131">
                <a:moveTo>
                  <a:pt x="123" y="131"/>
                </a:moveTo>
                <a:lnTo>
                  <a:pt x="0" y="45"/>
                </a:lnTo>
                <a:cubicBezTo>
                  <a:pt x="51" y="48"/>
                  <a:pt x="101" y="31"/>
                  <a:pt x="135" y="0"/>
                </a:cubicBezTo>
                <a:lnTo>
                  <a:pt x="135" y="0"/>
                </a:lnTo>
                <a:lnTo>
                  <a:pt x="123" y="131"/>
                </a:lnTo>
                <a:close/>
              </a:path>
            </a:pathLst>
          </a:custGeom>
          <a:solidFill>
            <a:srgbClr val="FFCC00"/>
          </a:solidFill>
          <a:ln w="0">
            <a:solidFill>
              <a:srgbClr val="FFCC00"/>
            </a:solidFill>
            <a:prstDash val="solid"/>
            <a:round/>
            <a:headEnd/>
            <a:tailEnd/>
          </a:ln>
        </p:spPr>
        <p:txBody>
          <a:bodyPr/>
          <a:lstStyle/>
          <a:p>
            <a:endParaRPr lang="en-US"/>
          </a:p>
        </p:txBody>
      </p:sp>
      <p:sp>
        <p:nvSpPr>
          <p:cNvPr id="394403" name="Rectangle 163"/>
          <p:cNvSpPr>
            <a:spLocks noChangeArrowheads="1"/>
          </p:cNvSpPr>
          <p:nvPr/>
        </p:nvSpPr>
        <p:spPr bwMode="auto">
          <a:xfrm>
            <a:off x="6965950" y="3046413"/>
            <a:ext cx="184150" cy="179387"/>
          </a:xfrm>
          <a:prstGeom prst="rect">
            <a:avLst/>
          </a:prstGeom>
          <a:solidFill>
            <a:srgbClr val="A50021"/>
          </a:solidFill>
          <a:ln w="12700" cap="rnd">
            <a:solidFill>
              <a:srgbClr val="000000"/>
            </a:solidFill>
            <a:round/>
            <a:headEnd/>
            <a:tailEnd/>
          </a:ln>
        </p:spPr>
        <p:txBody>
          <a:bodyPr/>
          <a:lstStyle/>
          <a:p>
            <a:endParaRPr lang="en-US"/>
          </a:p>
        </p:txBody>
      </p:sp>
      <p:sp>
        <p:nvSpPr>
          <p:cNvPr id="394257" name="Rectangle 17"/>
          <p:cNvSpPr>
            <a:spLocks noChangeArrowheads="1"/>
          </p:cNvSpPr>
          <p:nvPr/>
        </p:nvSpPr>
        <p:spPr bwMode="auto">
          <a:xfrm>
            <a:off x="5724525" y="2335213"/>
            <a:ext cx="2125663" cy="2074862"/>
          </a:xfrm>
          <a:prstGeom prst="rect">
            <a:avLst/>
          </a:prstGeom>
          <a:noFill/>
          <a:ln w="38100" algn="ctr">
            <a:solidFill>
              <a:srgbClr val="FF0000"/>
            </a:solidFill>
            <a:miter lim="800000"/>
            <a:headEnd/>
            <a:tailEnd/>
          </a:ln>
          <a:effectLst/>
        </p:spPr>
        <p:txBody>
          <a:bodyPr wrap="none" anchor="ctr"/>
          <a:lstStyle/>
          <a:p>
            <a:endParaRPr lang="en-US"/>
          </a:p>
        </p:txBody>
      </p:sp>
      <p:sp>
        <p:nvSpPr>
          <p:cNvPr id="394407" name="Line 167"/>
          <p:cNvSpPr>
            <a:spLocks noChangeShapeType="1"/>
          </p:cNvSpPr>
          <p:nvPr/>
        </p:nvSpPr>
        <p:spPr bwMode="auto">
          <a:xfrm>
            <a:off x="5205413" y="3368675"/>
            <a:ext cx="0" cy="514350"/>
          </a:xfrm>
          <a:prstGeom prst="line">
            <a:avLst/>
          </a:prstGeom>
          <a:noFill/>
          <a:ln w="4826">
            <a:solidFill>
              <a:srgbClr val="C0C0C0"/>
            </a:solidFill>
            <a:round/>
            <a:headEnd/>
            <a:tailEnd/>
          </a:ln>
          <a:effectLst/>
        </p:spPr>
        <p:txBody>
          <a:bodyPr wrap="none" anchor="ctr"/>
          <a:lstStyle/>
          <a:p>
            <a:endParaRPr lang="en-US"/>
          </a:p>
        </p:txBody>
      </p:sp>
      <p:sp>
        <p:nvSpPr>
          <p:cNvPr id="394354" name="Oval 114"/>
          <p:cNvSpPr>
            <a:spLocks noChangeArrowheads="1"/>
          </p:cNvSpPr>
          <p:nvPr/>
        </p:nvSpPr>
        <p:spPr bwMode="auto">
          <a:xfrm>
            <a:off x="7302500" y="3497263"/>
            <a:ext cx="198438" cy="193675"/>
          </a:xfrm>
          <a:prstGeom prst="ellipse">
            <a:avLst/>
          </a:prstGeom>
          <a:solidFill>
            <a:srgbClr val="FFCC00"/>
          </a:solidFill>
          <a:ln w="0">
            <a:solidFill>
              <a:srgbClr val="000000"/>
            </a:solidFill>
            <a:round/>
            <a:headEnd/>
            <a:tailEnd/>
          </a:ln>
        </p:spPr>
        <p:txBody>
          <a:bodyPr/>
          <a:lstStyle/>
          <a:p>
            <a:endParaRPr lang="en-US"/>
          </a:p>
        </p:txBody>
      </p:sp>
      <p:sp>
        <p:nvSpPr>
          <p:cNvPr id="394379" name="Oval 139"/>
          <p:cNvSpPr>
            <a:spLocks noChangeArrowheads="1"/>
          </p:cNvSpPr>
          <p:nvPr/>
        </p:nvSpPr>
        <p:spPr bwMode="auto">
          <a:xfrm>
            <a:off x="7394575" y="2735263"/>
            <a:ext cx="198438" cy="193675"/>
          </a:xfrm>
          <a:prstGeom prst="ellipse">
            <a:avLst/>
          </a:prstGeom>
          <a:solidFill>
            <a:srgbClr val="FFCC00"/>
          </a:solidFill>
          <a:ln w="12700" cap="rnd">
            <a:solidFill>
              <a:srgbClr val="000000"/>
            </a:solidFill>
            <a:round/>
            <a:headEnd/>
            <a:tailEnd/>
          </a:ln>
        </p:spPr>
        <p:txBody>
          <a:bodyPr/>
          <a:lstStyle/>
          <a:p>
            <a:endParaRPr lang="en-US"/>
          </a:p>
        </p:txBody>
      </p:sp>
      <p:sp>
        <p:nvSpPr>
          <p:cNvPr id="394394" name="Oval 154"/>
          <p:cNvSpPr>
            <a:spLocks noChangeArrowheads="1"/>
          </p:cNvSpPr>
          <p:nvPr/>
        </p:nvSpPr>
        <p:spPr bwMode="auto">
          <a:xfrm>
            <a:off x="6429375" y="2917825"/>
            <a:ext cx="198438" cy="192088"/>
          </a:xfrm>
          <a:prstGeom prst="ellipse">
            <a:avLst/>
          </a:prstGeom>
          <a:solidFill>
            <a:srgbClr val="FFCC00"/>
          </a:solidFill>
          <a:ln w="0">
            <a:solidFill>
              <a:srgbClr val="000000"/>
            </a:solidFill>
            <a:round/>
            <a:headEnd/>
            <a:tailEnd/>
          </a:ln>
        </p:spPr>
        <p:txBody>
          <a:bodyPr/>
          <a:lstStyle/>
          <a:p>
            <a:endParaRPr lang="en-US"/>
          </a:p>
        </p:txBody>
      </p:sp>
      <p:sp>
        <p:nvSpPr>
          <p:cNvPr id="394344" name="Oval 104"/>
          <p:cNvSpPr>
            <a:spLocks noChangeArrowheads="1"/>
          </p:cNvSpPr>
          <p:nvPr/>
        </p:nvSpPr>
        <p:spPr bwMode="auto">
          <a:xfrm>
            <a:off x="6026150" y="3330575"/>
            <a:ext cx="198438" cy="193675"/>
          </a:xfrm>
          <a:prstGeom prst="ellipse">
            <a:avLst/>
          </a:prstGeom>
          <a:solidFill>
            <a:srgbClr val="FFCC00"/>
          </a:solidFill>
          <a:ln w="0">
            <a:solidFill>
              <a:srgbClr val="000000"/>
            </a:solidFill>
            <a:round/>
            <a:headEnd/>
            <a:tailEnd/>
          </a:ln>
        </p:spPr>
        <p:txBody>
          <a:bodyPr/>
          <a:lstStyle/>
          <a:p>
            <a:endParaRPr lang="en-US"/>
          </a:p>
        </p:txBody>
      </p:sp>
      <p:sp>
        <p:nvSpPr>
          <p:cNvPr id="394348" name="Oval 108"/>
          <p:cNvSpPr>
            <a:spLocks noChangeArrowheads="1"/>
          </p:cNvSpPr>
          <p:nvPr/>
        </p:nvSpPr>
        <p:spPr bwMode="auto">
          <a:xfrm>
            <a:off x="6010275" y="2646363"/>
            <a:ext cx="198438" cy="193675"/>
          </a:xfrm>
          <a:prstGeom prst="ellipse">
            <a:avLst/>
          </a:prstGeom>
          <a:solidFill>
            <a:srgbClr val="FFCC00"/>
          </a:solidFill>
          <a:ln w="0">
            <a:solidFill>
              <a:srgbClr val="000000"/>
            </a:solidFill>
            <a:round/>
            <a:headEnd/>
            <a:tailEnd/>
          </a:ln>
        </p:spPr>
        <p:txBody>
          <a:bodyPr/>
          <a:lstStyle/>
          <a:p>
            <a:endParaRPr lang="en-US"/>
          </a:p>
        </p:txBody>
      </p:sp>
      <p:sp>
        <p:nvSpPr>
          <p:cNvPr id="394382" name="Oval 142"/>
          <p:cNvSpPr>
            <a:spLocks noChangeArrowheads="1"/>
          </p:cNvSpPr>
          <p:nvPr/>
        </p:nvSpPr>
        <p:spPr bwMode="auto">
          <a:xfrm>
            <a:off x="7808913" y="2995613"/>
            <a:ext cx="198437" cy="193675"/>
          </a:xfrm>
          <a:prstGeom prst="ellipse">
            <a:avLst/>
          </a:prstGeom>
          <a:solidFill>
            <a:srgbClr val="FFCC00"/>
          </a:solidFill>
          <a:ln w="0">
            <a:solidFill>
              <a:srgbClr val="000000"/>
            </a:solidFill>
            <a:round/>
            <a:headEnd/>
            <a:tailEnd/>
          </a:ln>
        </p:spPr>
        <p:txBody>
          <a:bodyPr/>
          <a:lstStyle/>
          <a:p>
            <a:endParaRPr lang="en-US"/>
          </a:p>
        </p:txBody>
      </p:sp>
      <p:sp>
        <p:nvSpPr>
          <p:cNvPr id="394408" name="Oval 168"/>
          <p:cNvSpPr>
            <a:spLocks noChangeAspect="1" noChangeArrowheads="1"/>
          </p:cNvSpPr>
          <p:nvPr/>
        </p:nvSpPr>
        <p:spPr bwMode="auto">
          <a:xfrm>
            <a:off x="5954713" y="2116138"/>
            <a:ext cx="2011362" cy="2011362"/>
          </a:xfrm>
          <a:prstGeom prst="ellipse">
            <a:avLst/>
          </a:prstGeom>
          <a:noFill/>
          <a:ln w="19050" algn="ctr">
            <a:solidFill>
              <a:srgbClr val="A50021"/>
            </a:solidFill>
            <a:round/>
            <a:headEnd/>
            <a:tailEnd/>
          </a:ln>
          <a:effectLst/>
        </p:spPr>
        <p:txBody>
          <a:bodyPr wrap="none" anchor="ctr"/>
          <a:lstStyle/>
          <a:p>
            <a:endParaRPr lang="en-US"/>
          </a:p>
        </p:txBody>
      </p:sp>
      <p:sp>
        <p:nvSpPr>
          <p:cNvPr id="394409" name="Rectangle 169"/>
          <p:cNvSpPr>
            <a:spLocks noChangeArrowheads="1"/>
          </p:cNvSpPr>
          <p:nvPr/>
        </p:nvSpPr>
        <p:spPr bwMode="auto">
          <a:xfrm>
            <a:off x="39688" y="4827588"/>
            <a:ext cx="8869362" cy="1789112"/>
          </a:xfrm>
          <a:prstGeom prst="rect">
            <a:avLst/>
          </a:prstGeom>
          <a:noFill/>
          <a:ln w="9525">
            <a:noFill/>
            <a:miter lim="800000"/>
            <a:headEnd/>
            <a:tailEnd/>
          </a:ln>
          <a:effectLst/>
        </p:spPr>
        <p:txBody>
          <a:bodyPr/>
          <a:lstStyle/>
          <a:p>
            <a:pPr marL="457200" indent="-457200" algn="l">
              <a:lnSpc>
                <a:spcPct val="80000"/>
              </a:lnSpc>
              <a:spcBef>
                <a:spcPct val="20000"/>
              </a:spcBef>
              <a:buClr>
                <a:srgbClr val="CC0000"/>
              </a:buClr>
              <a:buFont typeface="Wingdings" pitchFamily="2" charset="2"/>
              <a:buChar char="n"/>
            </a:pPr>
            <a:r>
              <a:rPr lang="en-US" altLang="zh-TW" i="1">
                <a:latin typeface="Times New Roman" pitchFamily="18" charset="0"/>
                <a:ea typeface="Arial Unicode MS" pitchFamily="34" charset="-128"/>
                <a:cs typeface="Arial Unicode MS" pitchFamily="34" charset="-128"/>
              </a:rPr>
              <a:t>On-demand mode</a:t>
            </a:r>
          </a:p>
          <a:p>
            <a:pPr marL="838200" lvl="1" indent="-381000" algn="l">
              <a:lnSpc>
                <a:spcPct val="80000"/>
              </a:lnSpc>
              <a:spcBef>
                <a:spcPct val="20000"/>
              </a:spcBef>
              <a:buClr>
                <a:srgbClr val="B90337"/>
              </a:buClr>
              <a:buFont typeface="Wingdings" pitchFamily="2" charset="2"/>
              <a:buChar char="n"/>
            </a:pPr>
            <a:r>
              <a:rPr lang="en-US" altLang="zh-TW" sz="2200">
                <a:latin typeface="Times New Roman" pitchFamily="18" charset="0"/>
                <a:ea typeface="Arial Unicode MS" pitchFamily="34" charset="-128"/>
                <a:cs typeface="Arial Unicode MS" pitchFamily="34" charset="-128"/>
              </a:rPr>
              <a:t>A mobile user only forms an anonymous group when it needs it</a:t>
            </a:r>
          </a:p>
          <a:p>
            <a:pPr marL="457200" indent="-457200" algn="l">
              <a:lnSpc>
                <a:spcPct val="80000"/>
              </a:lnSpc>
              <a:spcBef>
                <a:spcPct val="20000"/>
              </a:spcBef>
              <a:buClr>
                <a:srgbClr val="CC0000"/>
              </a:buClr>
              <a:buFont typeface="Wingdings" pitchFamily="2" charset="2"/>
              <a:buChar char="n"/>
            </a:pPr>
            <a:r>
              <a:rPr lang="en-US" altLang="zh-TW" i="1">
                <a:latin typeface="Times New Roman" pitchFamily="18" charset="0"/>
                <a:ea typeface="Arial Unicode MS" pitchFamily="34" charset="-128"/>
                <a:cs typeface="Arial Unicode MS" pitchFamily="34" charset="-128"/>
              </a:rPr>
              <a:t>Proactive mode</a:t>
            </a:r>
          </a:p>
          <a:p>
            <a:pPr marL="838200" lvl="1" indent="-381000" algn="l">
              <a:lnSpc>
                <a:spcPct val="80000"/>
              </a:lnSpc>
              <a:spcBef>
                <a:spcPct val="20000"/>
              </a:spcBef>
              <a:buClr>
                <a:srgbClr val="B90337"/>
              </a:buClr>
              <a:buFont typeface="Wingdings" pitchFamily="2" charset="2"/>
              <a:buChar char="n"/>
            </a:pPr>
            <a:r>
              <a:rPr lang="en-US" altLang="zh-TW" sz="2200">
                <a:latin typeface="Times New Roman" pitchFamily="18" charset="0"/>
                <a:ea typeface="Arial Unicode MS" pitchFamily="34" charset="-128"/>
                <a:cs typeface="Arial Unicode MS" pitchFamily="34" charset="-128"/>
              </a:rPr>
              <a:t>Mobile users periodically execute the on-demand approach to maintain their anonymous groups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4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500" fill="hold"/>
                                        <p:tgtEl>
                                          <p:spTgt spid="394394"/>
                                        </p:tgtEl>
                                        <p:attrNameLst>
                                          <p:attrName>fillcolor</p:attrName>
                                        </p:attrNameLst>
                                      </p:cBhvr>
                                      <p:to>
                                        <a:schemeClr val="accent2"/>
                                      </p:to>
                                    </p:animClr>
                                    <p:set>
                                      <p:cBhvr>
                                        <p:cTn id="11" dur="500" fill="hold"/>
                                        <p:tgtEl>
                                          <p:spTgt spid="394394"/>
                                        </p:tgtEl>
                                        <p:attrNameLst>
                                          <p:attrName>fill.type</p:attrName>
                                        </p:attrNameLst>
                                      </p:cBhvr>
                                      <p:to>
                                        <p:strVal val="solid"/>
                                      </p:to>
                                    </p:set>
                                    <p:set>
                                      <p:cBhvr>
                                        <p:cTn id="12" dur="500" fill="hold"/>
                                        <p:tgtEl>
                                          <p:spTgt spid="39439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394379"/>
                                        </p:tgtEl>
                                        <p:attrNameLst>
                                          <p:attrName>fillcolor</p:attrName>
                                        </p:attrNameLst>
                                      </p:cBhvr>
                                      <p:to>
                                        <a:schemeClr val="accent2"/>
                                      </p:to>
                                    </p:animClr>
                                    <p:set>
                                      <p:cBhvr>
                                        <p:cTn id="15" dur="500" fill="hold"/>
                                        <p:tgtEl>
                                          <p:spTgt spid="394379"/>
                                        </p:tgtEl>
                                        <p:attrNameLst>
                                          <p:attrName>fill.type</p:attrName>
                                        </p:attrNameLst>
                                      </p:cBhvr>
                                      <p:to>
                                        <p:strVal val="solid"/>
                                      </p:to>
                                    </p:set>
                                    <p:set>
                                      <p:cBhvr>
                                        <p:cTn id="16" dur="500" fill="hold"/>
                                        <p:tgtEl>
                                          <p:spTgt spid="394379"/>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394354"/>
                                        </p:tgtEl>
                                        <p:attrNameLst>
                                          <p:attrName>fillcolor</p:attrName>
                                        </p:attrNameLst>
                                      </p:cBhvr>
                                      <p:to>
                                        <a:schemeClr val="accent2"/>
                                      </p:to>
                                    </p:animClr>
                                    <p:set>
                                      <p:cBhvr>
                                        <p:cTn id="19" dur="500" fill="hold"/>
                                        <p:tgtEl>
                                          <p:spTgt spid="394354"/>
                                        </p:tgtEl>
                                        <p:attrNameLst>
                                          <p:attrName>fill.type</p:attrName>
                                        </p:attrNameLst>
                                      </p:cBhvr>
                                      <p:to>
                                        <p:strVal val="solid"/>
                                      </p:to>
                                    </p:set>
                                    <p:set>
                                      <p:cBhvr>
                                        <p:cTn id="20" dur="500" fill="hold"/>
                                        <p:tgtEl>
                                          <p:spTgt spid="394354"/>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42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42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42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394382"/>
                                        </p:tgtEl>
                                        <p:attrNameLst>
                                          <p:attrName>fillcolor</p:attrName>
                                        </p:attrNameLst>
                                      </p:cBhvr>
                                      <p:to>
                                        <a:schemeClr val="accent2"/>
                                      </p:to>
                                    </p:animClr>
                                    <p:set>
                                      <p:cBhvr>
                                        <p:cTn id="33" dur="500" fill="hold"/>
                                        <p:tgtEl>
                                          <p:spTgt spid="394382"/>
                                        </p:tgtEl>
                                        <p:attrNameLst>
                                          <p:attrName>fill.type</p:attrName>
                                        </p:attrNameLst>
                                      </p:cBhvr>
                                      <p:to>
                                        <p:strVal val="solid"/>
                                      </p:to>
                                    </p:set>
                                    <p:set>
                                      <p:cBhvr>
                                        <p:cTn id="34" dur="500" fill="hold"/>
                                        <p:tgtEl>
                                          <p:spTgt spid="394382"/>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394348"/>
                                        </p:tgtEl>
                                        <p:attrNameLst>
                                          <p:attrName>fillcolor</p:attrName>
                                        </p:attrNameLst>
                                      </p:cBhvr>
                                      <p:to>
                                        <a:schemeClr val="accent2"/>
                                      </p:to>
                                    </p:animClr>
                                    <p:set>
                                      <p:cBhvr>
                                        <p:cTn id="37" dur="500" fill="hold"/>
                                        <p:tgtEl>
                                          <p:spTgt spid="394348"/>
                                        </p:tgtEl>
                                        <p:attrNameLst>
                                          <p:attrName>fill.type</p:attrName>
                                        </p:attrNameLst>
                                      </p:cBhvr>
                                      <p:to>
                                        <p:strVal val="solid"/>
                                      </p:to>
                                    </p:set>
                                    <p:set>
                                      <p:cBhvr>
                                        <p:cTn id="38" dur="500" fill="hold"/>
                                        <p:tgtEl>
                                          <p:spTgt spid="394348"/>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394344"/>
                                        </p:tgtEl>
                                        <p:attrNameLst>
                                          <p:attrName>fillcolor</p:attrName>
                                        </p:attrNameLst>
                                      </p:cBhvr>
                                      <p:to>
                                        <a:schemeClr val="accent2"/>
                                      </p:to>
                                    </p:animClr>
                                    <p:set>
                                      <p:cBhvr>
                                        <p:cTn id="41" dur="500" fill="hold"/>
                                        <p:tgtEl>
                                          <p:spTgt spid="394344"/>
                                        </p:tgtEl>
                                        <p:attrNameLst>
                                          <p:attrName>fill.type</p:attrName>
                                        </p:attrNameLst>
                                      </p:cBhvr>
                                      <p:to>
                                        <p:strVal val="solid"/>
                                      </p:to>
                                    </p:set>
                                    <p:set>
                                      <p:cBhvr>
                                        <p:cTn id="42" dur="500" fill="hold"/>
                                        <p:tgtEl>
                                          <p:spTgt spid="394344"/>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9424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9424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9424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9424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94243">
                                            <p:txEl>
                                              <p:pRg st="3" end="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94243">
                                            <p:txEl>
                                              <p:pRg st="4" end="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440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94243">
                                            <p:txEl>
                                              <p:pRg st="6" end="6"/>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4243">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425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4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5" grpId="0" animBg="1"/>
      <p:bldP spid="394245" grpId="1" animBg="1"/>
      <p:bldP spid="394246" grpId="0" animBg="1"/>
      <p:bldP spid="394246" grpId="1" animBg="1"/>
      <p:bldP spid="394247" grpId="0" animBg="1"/>
      <p:bldP spid="394247" grpId="1" animBg="1"/>
      <p:bldP spid="394248" grpId="0" animBg="1"/>
      <p:bldP spid="394248" grpId="1" animBg="1"/>
      <p:bldP spid="394257" grpId="0" animBg="1"/>
      <p:bldP spid="394408" grpId="0" animBg="1"/>
      <p:bldP spid="39440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lide Number Placeholder 4"/>
          <p:cNvSpPr>
            <a:spLocks noGrp="1"/>
          </p:cNvSpPr>
          <p:nvPr>
            <p:ph type="sldNum" sz="quarter" idx="10"/>
          </p:nvPr>
        </p:nvSpPr>
        <p:spPr/>
        <p:txBody>
          <a:bodyPr/>
          <a:lstStyle/>
          <a:p>
            <a:fld id="{79BB7FAD-6F0B-4D51-8999-83964FC88816}" type="slidenum">
              <a:rPr lang="en-US" altLang="ko-KR"/>
              <a:pPr/>
              <a:t>66</a:t>
            </a:fld>
            <a:endParaRPr lang="en-US" altLang="ko-KR"/>
          </a:p>
        </p:txBody>
      </p:sp>
      <p:sp>
        <p:nvSpPr>
          <p:cNvPr id="174" name="Date Placeholder 5"/>
          <p:cNvSpPr>
            <a:spLocks noGrp="1"/>
          </p:cNvSpPr>
          <p:nvPr>
            <p:ph type="dt" sz="half" idx="11"/>
          </p:nvPr>
        </p:nvSpPr>
        <p:spPr/>
        <p:txBody>
          <a:bodyPr/>
          <a:lstStyle/>
          <a:p>
            <a:r>
              <a:rPr lang="en-US"/>
              <a:t>Tutorial: ICDM 2008</a:t>
            </a:r>
            <a:endParaRPr lang="en-US" altLang="ko-KR"/>
          </a:p>
        </p:txBody>
      </p:sp>
      <p:sp>
        <p:nvSpPr>
          <p:cNvPr id="175" name="Footer Placeholder 6"/>
          <p:cNvSpPr>
            <a:spLocks noGrp="1"/>
          </p:cNvSpPr>
          <p:nvPr>
            <p:ph type="ftr" sz="quarter" idx="12"/>
          </p:nvPr>
        </p:nvSpPr>
        <p:spPr/>
        <p:txBody>
          <a:bodyPr/>
          <a:lstStyle/>
          <a:p>
            <a:r>
              <a:rPr lang="en-US" altLang="ko-KR"/>
              <a:t>Mohamed F. Mokbel</a:t>
            </a:r>
          </a:p>
        </p:txBody>
      </p:sp>
      <p:sp>
        <p:nvSpPr>
          <p:cNvPr id="399532" name="Rectangle 172"/>
          <p:cNvSpPr>
            <a:spLocks noChangeArrowheads="1"/>
          </p:cNvSpPr>
          <p:nvPr/>
        </p:nvSpPr>
        <p:spPr bwMode="auto">
          <a:xfrm>
            <a:off x="5953125" y="1860550"/>
            <a:ext cx="1997075" cy="2536825"/>
          </a:xfrm>
          <a:prstGeom prst="rect">
            <a:avLst/>
          </a:prstGeom>
          <a:solidFill>
            <a:srgbClr val="FFCC99">
              <a:alpha val="46001"/>
            </a:srgbClr>
          </a:solidFill>
          <a:ln w="25400" algn="ctr">
            <a:solidFill>
              <a:srgbClr val="FF9900"/>
            </a:solidFill>
            <a:miter lim="800000"/>
            <a:headEnd/>
            <a:tailEnd/>
          </a:ln>
          <a:effectLst/>
        </p:spPr>
        <p:txBody>
          <a:bodyPr wrap="none" anchor="ctr"/>
          <a:lstStyle/>
          <a:p>
            <a:endParaRPr lang="en-US"/>
          </a:p>
        </p:txBody>
      </p:sp>
      <p:sp>
        <p:nvSpPr>
          <p:cNvPr id="399362" name="Line 2"/>
          <p:cNvSpPr>
            <a:spLocks noChangeShapeType="1"/>
          </p:cNvSpPr>
          <p:nvPr/>
        </p:nvSpPr>
        <p:spPr bwMode="auto">
          <a:xfrm flipV="1">
            <a:off x="6934200" y="2438400"/>
            <a:ext cx="914400" cy="1524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99363" name="Line 3"/>
          <p:cNvSpPr>
            <a:spLocks noChangeShapeType="1"/>
          </p:cNvSpPr>
          <p:nvPr/>
        </p:nvSpPr>
        <p:spPr bwMode="auto">
          <a:xfrm>
            <a:off x="7010400" y="3505200"/>
            <a:ext cx="838200" cy="6858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99364" name="Line 4"/>
          <p:cNvSpPr>
            <a:spLocks noChangeShapeType="1"/>
          </p:cNvSpPr>
          <p:nvPr/>
        </p:nvSpPr>
        <p:spPr bwMode="auto">
          <a:xfrm flipV="1">
            <a:off x="5105400" y="2438400"/>
            <a:ext cx="762000" cy="2286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99365" name="Line 5"/>
          <p:cNvSpPr>
            <a:spLocks noChangeShapeType="1"/>
          </p:cNvSpPr>
          <p:nvPr/>
        </p:nvSpPr>
        <p:spPr bwMode="auto">
          <a:xfrm>
            <a:off x="5029200" y="3276600"/>
            <a:ext cx="1066800" cy="9144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99366" name="Oval 6"/>
          <p:cNvSpPr>
            <a:spLocks noChangeArrowheads="1"/>
          </p:cNvSpPr>
          <p:nvPr/>
        </p:nvSpPr>
        <p:spPr bwMode="auto">
          <a:xfrm rot="541339">
            <a:off x="4495800" y="2209800"/>
            <a:ext cx="762000" cy="1524000"/>
          </a:xfrm>
          <a:prstGeom prst="ellipse">
            <a:avLst/>
          </a:prstGeom>
          <a:solidFill>
            <a:srgbClr val="A50021">
              <a:alpha val="50000"/>
            </a:srgbClr>
          </a:solidFill>
          <a:ln w="38100" algn="ctr">
            <a:solidFill>
              <a:srgbClr val="FFCC00"/>
            </a:solidFill>
            <a:round/>
            <a:headEnd/>
            <a:tailEnd/>
          </a:ln>
          <a:effectLst/>
        </p:spPr>
        <p:txBody>
          <a:bodyPr wrap="none" anchor="ctr"/>
          <a:lstStyle/>
          <a:p>
            <a:endParaRPr lang="en-US">
              <a:latin typeface="Times New Roman" pitchFamily="18" charset="0"/>
              <a:cs typeface="Arial" charset="0"/>
            </a:endParaRPr>
          </a:p>
        </p:txBody>
      </p:sp>
      <p:sp>
        <p:nvSpPr>
          <p:cNvPr id="399367" name="Rectangle 7"/>
          <p:cNvSpPr>
            <a:spLocks noGrp="1" noChangeArrowheads="1"/>
          </p:cNvSpPr>
          <p:nvPr>
            <p:ph type="title"/>
          </p:nvPr>
        </p:nvSpPr>
        <p:spPr/>
        <p:txBody>
          <a:bodyPr/>
          <a:lstStyle/>
          <a:p>
            <a:r>
              <a:rPr lang="en-US" altLang="zh-TW" sz="2800"/>
              <a:t>Peer-to-Peer Cooperative Architecture</a:t>
            </a:r>
            <a:br>
              <a:rPr lang="en-US" altLang="zh-TW" sz="2800"/>
            </a:br>
            <a:r>
              <a:rPr lang="en-US" altLang="zh-TW" sz="2800">
                <a:solidFill>
                  <a:schemeClr val="hlink"/>
                </a:solidFill>
              </a:rPr>
              <a:t>Hierarchical </a:t>
            </a:r>
            <a:r>
              <a:rPr lang="en-US" altLang="zh-TW" sz="2400">
                <a:solidFill>
                  <a:schemeClr val="hlink"/>
                </a:solidFill>
              </a:rPr>
              <a:t>Hilbert Peer-to-Peer</a:t>
            </a:r>
            <a:endParaRPr lang="en-US" sz="2400">
              <a:solidFill>
                <a:schemeClr val="hlink"/>
              </a:solidFill>
            </a:endParaRPr>
          </a:p>
        </p:txBody>
      </p:sp>
      <p:sp>
        <p:nvSpPr>
          <p:cNvPr id="399368" name="Rectangle 8"/>
          <p:cNvSpPr>
            <a:spLocks noGrp="1" noChangeArrowheads="1"/>
          </p:cNvSpPr>
          <p:nvPr>
            <p:ph type="body" sz="half" idx="1"/>
          </p:nvPr>
        </p:nvSpPr>
        <p:spPr>
          <a:xfrm>
            <a:off x="0" y="1085850"/>
            <a:ext cx="4419600" cy="5391150"/>
          </a:xfrm>
        </p:spPr>
        <p:txBody>
          <a:bodyPr/>
          <a:lstStyle/>
          <a:p>
            <a:pPr>
              <a:lnSpc>
                <a:spcPct val="90000"/>
              </a:lnSpc>
              <a:buFont typeface="Wingdings" pitchFamily="2" charset="2"/>
              <a:buChar char="n"/>
            </a:pPr>
            <a:r>
              <a:rPr lang="en-US" b="0"/>
              <a:t>Users are sorted by their Hilbert values.</a:t>
            </a:r>
          </a:p>
          <a:p>
            <a:pPr>
              <a:lnSpc>
                <a:spcPct val="90000"/>
              </a:lnSpc>
              <a:buFont typeface="Wingdings" pitchFamily="2" charset="2"/>
              <a:buChar char="n"/>
            </a:pPr>
            <a:endParaRPr lang="en-US" b="0"/>
          </a:p>
          <a:p>
            <a:pPr>
              <a:lnSpc>
                <a:spcPct val="90000"/>
              </a:lnSpc>
              <a:buFont typeface="Wingdings" pitchFamily="2" charset="2"/>
              <a:buChar char="n"/>
            </a:pPr>
            <a:r>
              <a:rPr lang="en-US" b="0"/>
              <a:t>Users are grouped in a hierarchical way</a:t>
            </a:r>
            <a:endParaRPr lang="en-US" b="0">
              <a:sym typeface="Symbol" pitchFamily="18" charset="2"/>
            </a:endParaRPr>
          </a:p>
          <a:p>
            <a:pPr>
              <a:lnSpc>
                <a:spcPct val="90000"/>
              </a:lnSpc>
              <a:buFont typeface="Wingdings" pitchFamily="2" charset="2"/>
              <a:buChar char="n"/>
            </a:pPr>
            <a:endParaRPr lang="en-US" b="0">
              <a:sym typeface="Symbol" pitchFamily="18" charset="2"/>
            </a:endParaRPr>
          </a:p>
          <a:p>
            <a:pPr>
              <a:lnSpc>
                <a:spcPct val="90000"/>
              </a:lnSpc>
              <a:buFont typeface="Wingdings" pitchFamily="2" charset="2"/>
              <a:buChar char="n"/>
            </a:pPr>
            <a:r>
              <a:rPr lang="en-US" b="0">
                <a:sym typeface="Symbol" pitchFamily="18" charset="2"/>
              </a:rPr>
              <a:t>Cluster heads are responsible for handling users’ requests</a:t>
            </a:r>
          </a:p>
          <a:p>
            <a:pPr>
              <a:lnSpc>
                <a:spcPct val="90000"/>
              </a:lnSpc>
              <a:buFont typeface="Wingdings" pitchFamily="2" charset="2"/>
              <a:buChar char="n"/>
            </a:pPr>
            <a:endParaRPr lang="en-US" b="0">
              <a:sym typeface="Symbol" pitchFamily="18" charset="2"/>
            </a:endParaRPr>
          </a:p>
          <a:p>
            <a:pPr>
              <a:lnSpc>
                <a:spcPct val="90000"/>
              </a:lnSpc>
              <a:buFont typeface="Wingdings" pitchFamily="2" charset="2"/>
              <a:buChar char="n"/>
            </a:pPr>
            <a:r>
              <a:rPr lang="en-US" b="0">
                <a:sym typeface="Symbol" pitchFamily="18" charset="2"/>
              </a:rPr>
              <a:t>The root is responsible for calculating </a:t>
            </a:r>
            <a:r>
              <a:rPr lang="en-US" b="0" i="1">
                <a:sym typeface="Symbol" pitchFamily="18" charset="2"/>
              </a:rPr>
              <a:t>start</a:t>
            </a:r>
            <a:r>
              <a:rPr lang="en-US" b="0">
                <a:sym typeface="Symbol" pitchFamily="18" charset="2"/>
              </a:rPr>
              <a:t> and </a:t>
            </a:r>
            <a:r>
              <a:rPr lang="en-US" b="0" i="1">
                <a:sym typeface="Symbol" pitchFamily="18" charset="2"/>
              </a:rPr>
              <a:t>end</a:t>
            </a:r>
            <a:r>
              <a:rPr lang="en-US" b="0">
                <a:sym typeface="Symbol" pitchFamily="18" charset="2"/>
              </a:rPr>
              <a:t> values</a:t>
            </a:r>
          </a:p>
          <a:p>
            <a:pPr lvl="1">
              <a:lnSpc>
                <a:spcPct val="90000"/>
              </a:lnSpc>
              <a:buFont typeface="Wingdings" pitchFamily="2" charset="2"/>
              <a:buChar char="n"/>
            </a:pPr>
            <a:r>
              <a:rPr lang="en-US" i="1">
                <a:solidFill>
                  <a:srgbClr val="A50021"/>
                </a:solidFill>
              </a:rPr>
              <a:t>start</a:t>
            </a:r>
            <a:r>
              <a:rPr lang="en-US">
                <a:solidFill>
                  <a:srgbClr val="A50021"/>
                </a:solidFill>
              </a:rPr>
              <a:t> = </a:t>
            </a:r>
            <a:r>
              <a:rPr lang="en-US" i="1">
                <a:solidFill>
                  <a:srgbClr val="A50021"/>
                </a:solidFill>
              </a:rPr>
              <a:t>rank</a:t>
            </a:r>
            <a:r>
              <a:rPr lang="en-US" i="1" baseline="-25000">
                <a:solidFill>
                  <a:srgbClr val="A50021"/>
                </a:solidFill>
              </a:rPr>
              <a:t>u </a:t>
            </a:r>
            <a:r>
              <a:rPr lang="en-US">
                <a:solidFill>
                  <a:srgbClr val="A50021"/>
                </a:solidFill>
              </a:rPr>
              <a:t>- (</a:t>
            </a:r>
            <a:r>
              <a:rPr lang="en-US" i="1">
                <a:solidFill>
                  <a:srgbClr val="A50021"/>
                </a:solidFill>
              </a:rPr>
              <a:t>rank</a:t>
            </a:r>
            <a:r>
              <a:rPr lang="en-US" i="1" baseline="-25000">
                <a:solidFill>
                  <a:srgbClr val="A50021"/>
                </a:solidFill>
              </a:rPr>
              <a:t>u</a:t>
            </a:r>
            <a:r>
              <a:rPr lang="en-US">
                <a:solidFill>
                  <a:srgbClr val="A50021"/>
                </a:solidFill>
              </a:rPr>
              <a:t> mod </a:t>
            </a:r>
            <a:r>
              <a:rPr lang="en-US" i="1">
                <a:solidFill>
                  <a:srgbClr val="A50021"/>
                </a:solidFill>
              </a:rPr>
              <a:t>k</a:t>
            </a:r>
            <a:r>
              <a:rPr lang="en-US" i="1" baseline="-25000">
                <a:solidFill>
                  <a:srgbClr val="A50021"/>
                </a:solidFill>
              </a:rPr>
              <a:t>u</a:t>
            </a:r>
            <a:r>
              <a:rPr lang="en-US">
                <a:solidFill>
                  <a:srgbClr val="A50021"/>
                </a:solidFill>
              </a:rPr>
              <a:t>)</a:t>
            </a:r>
          </a:p>
          <a:p>
            <a:pPr lvl="1">
              <a:lnSpc>
                <a:spcPct val="90000"/>
              </a:lnSpc>
              <a:buFont typeface="Wingdings" pitchFamily="2" charset="2"/>
              <a:buChar char="n"/>
            </a:pPr>
            <a:r>
              <a:rPr lang="en-US" i="1">
                <a:solidFill>
                  <a:srgbClr val="A50021"/>
                </a:solidFill>
              </a:rPr>
              <a:t>end</a:t>
            </a:r>
            <a:r>
              <a:rPr lang="en-US">
                <a:solidFill>
                  <a:srgbClr val="A50021"/>
                </a:solidFill>
              </a:rPr>
              <a:t> = </a:t>
            </a:r>
            <a:r>
              <a:rPr lang="en-US" i="1">
                <a:solidFill>
                  <a:srgbClr val="A50021"/>
                </a:solidFill>
              </a:rPr>
              <a:t>start</a:t>
            </a:r>
            <a:r>
              <a:rPr lang="en-US">
                <a:solidFill>
                  <a:srgbClr val="A50021"/>
                </a:solidFill>
              </a:rPr>
              <a:t> + </a:t>
            </a:r>
            <a:r>
              <a:rPr lang="en-US" i="1">
                <a:solidFill>
                  <a:srgbClr val="A50021"/>
                </a:solidFill>
              </a:rPr>
              <a:t>k</a:t>
            </a:r>
            <a:r>
              <a:rPr lang="en-US" i="1" baseline="-25000">
                <a:solidFill>
                  <a:srgbClr val="A50021"/>
                </a:solidFill>
              </a:rPr>
              <a:t>u</a:t>
            </a:r>
            <a:r>
              <a:rPr lang="en-US">
                <a:solidFill>
                  <a:srgbClr val="A50021"/>
                </a:solidFill>
              </a:rPr>
              <a:t> - 1</a:t>
            </a:r>
            <a:endParaRPr lang="en-US">
              <a:sym typeface="Symbol" pitchFamily="18" charset="2"/>
            </a:endParaRPr>
          </a:p>
        </p:txBody>
      </p:sp>
      <p:grpSp>
        <p:nvGrpSpPr>
          <p:cNvPr id="399369" name="Group 9"/>
          <p:cNvGrpSpPr>
            <a:grpSpLocks/>
          </p:cNvGrpSpPr>
          <p:nvPr/>
        </p:nvGrpSpPr>
        <p:grpSpPr bwMode="auto">
          <a:xfrm>
            <a:off x="5151438" y="1524000"/>
            <a:ext cx="3352800" cy="3352800"/>
            <a:chOff x="3168" y="1056"/>
            <a:chExt cx="2112" cy="2112"/>
          </a:xfrm>
        </p:grpSpPr>
        <p:sp>
          <p:nvSpPr>
            <p:cNvPr id="399370" name="Rectangle 10"/>
            <p:cNvSpPr>
              <a:spLocks noChangeArrowheads="1"/>
            </p:cNvSpPr>
            <p:nvPr/>
          </p:nvSpPr>
          <p:spPr bwMode="auto">
            <a:xfrm>
              <a:off x="3696"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71" name="Rectangle 11"/>
            <p:cNvSpPr>
              <a:spLocks noChangeArrowheads="1"/>
            </p:cNvSpPr>
            <p:nvPr/>
          </p:nvSpPr>
          <p:spPr bwMode="auto">
            <a:xfrm>
              <a:off x="4224"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72" name="Rectangle 12"/>
            <p:cNvSpPr>
              <a:spLocks noChangeArrowheads="1"/>
            </p:cNvSpPr>
            <p:nvPr/>
          </p:nvSpPr>
          <p:spPr bwMode="auto">
            <a:xfrm>
              <a:off x="4752"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73" name="Rectangle 13"/>
            <p:cNvSpPr>
              <a:spLocks noChangeArrowheads="1"/>
            </p:cNvSpPr>
            <p:nvPr/>
          </p:nvSpPr>
          <p:spPr bwMode="auto">
            <a:xfrm>
              <a:off x="3168"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74" name="Rectangle 14"/>
            <p:cNvSpPr>
              <a:spLocks noChangeArrowheads="1"/>
            </p:cNvSpPr>
            <p:nvPr/>
          </p:nvSpPr>
          <p:spPr bwMode="auto">
            <a:xfrm>
              <a:off x="3696"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75" name="Rectangle 15"/>
            <p:cNvSpPr>
              <a:spLocks noChangeArrowheads="1"/>
            </p:cNvSpPr>
            <p:nvPr/>
          </p:nvSpPr>
          <p:spPr bwMode="auto">
            <a:xfrm>
              <a:off x="4224"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76" name="Rectangle 16"/>
            <p:cNvSpPr>
              <a:spLocks noChangeArrowheads="1"/>
            </p:cNvSpPr>
            <p:nvPr/>
          </p:nvSpPr>
          <p:spPr bwMode="auto">
            <a:xfrm>
              <a:off x="4752"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77" name="Rectangle 17"/>
            <p:cNvSpPr>
              <a:spLocks noChangeArrowheads="1"/>
            </p:cNvSpPr>
            <p:nvPr/>
          </p:nvSpPr>
          <p:spPr bwMode="auto">
            <a:xfrm>
              <a:off x="3168"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78" name="Rectangle 18"/>
            <p:cNvSpPr>
              <a:spLocks noChangeArrowheads="1"/>
            </p:cNvSpPr>
            <p:nvPr/>
          </p:nvSpPr>
          <p:spPr bwMode="auto">
            <a:xfrm>
              <a:off x="3696"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79" name="Rectangle 19"/>
            <p:cNvSpPr>
              <a:spLocks noChangeArrowheads="1"/>
            </p:cNvSpPr>
            <p:nvPr/>
          </p:nvSpPr>
          <p:spPr bwMode="auto">
            <a:xfrm>
              <a:off x="4224"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80" name="Rectangle 20"/>
            <p:cNvSpPr>
              <a:spLocks noChangeArrowheads="1"/>
            </p:cNvSpPr>
            <p:nvPr/>
          </p:nvSpPr>
          <p:spPr bwMode="auto">
            <a:xfrm>
              <a:off x="4752"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81" name="Rectangle 21"/>
            <p:cNvSpPr>
              <a:spLocks noChangeArrowheads="1"/>
            </p:cNvSpPr>
            <p:nvPr/>
          </p:nvSpPr>
          <p:spPr bwMode="auto">
            <a:xfrm>
              <a:off x="3168"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82" name="Rectangle 22"/>
            <p:cNvSpPr>
              <a:spLocks noChangeArrowheads="1"/>
            </p:cNvSpPr>
            <p:nvPr/>
          </p:nvSpPr>
          <p:spPr bwMode="auto">
            <a:xfrm>
              <a:off x="3696"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83" name="Rectangle 23"/>
            <p:cNvSpPr>
              <a:spLocks noChangeArrowheads="1"/>
            </p:cNvSpPr>
            <p:nvPr/>
          </p:nvSpPr>
          <p:spPr bwMode="auto">
            <a:xfrm>
              <a:off x="4224"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399384" name="Rectangle 24"/>
            <p:cNvSpPr>
              <a:spLocks noChangeArrowheads="1"/>
            </p:cNvSpPr>
            <p:nvPr/>
          </p:nvSpPr>
          <p:spPr bwMode="auto">
            <a:xfrm>
              <a:off x="4752" y="1056"/>
              <a:ext cx="528" cy="528"/>
            </a:xfrm>
            <a:prstGeom prst="rect">
              <a:avLst/>
            </a:prstGeom>
            <a:noFill/>
            <a:ln w="9525">
              <a:solidFill>
                <a:srgbClr val="C0C0C0"/>
              </a:solidFill>
              <a:miter lim="800000"/>
              <a:headEnd/>
              <a:tailEnd/>
            </a:ln>
            <a:effectLst/>
          </p:spPr>
          <p:txBody>
            <a:bodyPr wrap="none" anchor="ctr"/>
            <a:lstStyle/>
            <a:p>
              <a:endParaRPr lang="en-US"/>
            </a:p>
          </p:txBody>
        </p:sp>
      </p:grpSp>
      <p:sp>
        <p:nvSpPr>
          <p:cNvPr id="399385" name="Line 25"/>
          <p:cNvSpPr>
            <a:spLocks noChangeShapeType="1"/>
          </p:cNvSpPr>
          <p:nvPr/>
        </p:nvSpPr>
        <p:spPr bwMode="auto">
          <a:xfrm rot="16200000" flipH="1">
            <a:off x="3399632" y="3123406"/>
            <a:ext cx="3505200" cy="1587"/>
          </a:xfrm>
          <a:prstGeom prst="line">
            <a:avLst/>
          </a:prstGeom>
          <a:noFill/>
          <a:ln w="38100">
            <a:solidFill>
              <a:srgbClr val="990033"/>
            </a:solidFill>
            <a:round/>
            <a:headEnd type="stealth" w="lg" len="lg"/>
            <a:tailEnd/>
          </a:ln>
          <a:effectLst/>
        </p:spPr>
        <p:txBody>
          <a:bodyPr/>
          <a:lstStyle/>
          <a:p>
            <a:endParaRPr lang="en-US"/>
          </a:p>
        </p:txBody>
      </p:sp>
      <p:sp>
        <p:nvSpPr>
          <p:cNvPr id="399386" name="Line 26"/>
          <p:cNvSpPr>
            <a:spLocks noChangeShapeType="1"/>
          </p:cNvSpPr>
          <p:nvPr/>
        </p:nvSpPr>
        <p:spPr bwMode="auto">
          <a:xfrm flipV="1">
            <a:off x="6446838" y="3581400"/>
            <a:ext cx="0" cy="914400"/>
          </a:xfrm>
          <a:prstGeom prst="line">
            <a:avLst/>
          </a:prstGeom>
          <a:noFill/>
          <a:ln w="31750">
            <a:solidFill>
              <a:srgbClr val="FFCC00"/>
            </a:solidFill>
            <a:round/>
            <a:headEnd/>
            <a:tailEnd/>
          </a:ln>
          <a:effectLst/>
        </p:spPr>
        <p:txBody>
          <a:bodyPr/>
          <a:lstStyle/>
          <a:p>
            <a:endParaRPr lang="en-US"/>
          </a:p>
        </p:txBody>
      </p:sp>
      <p:sp>
        <p:nvSpPr>
          <p:cNvPr id="399387" name="Line 27"/>
          <p:cNvSpPr>
            <a:spLocks noChangeShapeType="1"/>
          </p:cNvSpPr>
          <p:nvPr/>
        </p:nvSpPr>
        <p:spPr bwMode="auto">
          <a:xfrm flipH="1">
            <a:off x="5532438" y="3581400"/>
            <a:ext cx="914400" cy="0"/>
          </a:xfrm>
          <a:prstGeom prst="line">
            <a:avLst/>
          </a:prstGeom>
          <a:noFill/>
          <a:ln w="31750">
            <a:solidFill>
              <a:srgbClr val="FFCC00"/>
            </a:solidFill>
            <a:round/>
            <a:headEnd/>
            <a:tailEnd/>
          </a:ln>
          <a:effectLst/>
        </p:spPr>
        <p:txBody>
          <a:bodyPr/>
          <a:lstStyle/>
          <a:p>
            <a:endParaRPr lang="en-US"/>
          </a:p>
        </p:txBody>
      </p:sp>
      <p:sp>
        <p:nvSpPr>
          <p:cNvPr id="399388" name="Line 28"/>
          <p:cNvSpPr>
            <a:spLocks noChangeShapeType="1"/>
          </p:cNvSpPr>
          <p:nvPr/>
        </p:nvSpPr>
        <p:spPr bwMode="auto">
          <a:xfrm rot="10800000">
            <a:off x="7208838" y="3581400"/>
            <a:ext cx="914400" cy="0"/>
          </a:xfrm>
          <a:prstGeom prst="line">
            <a:avLst/>
          </a:prstGeom>
          <a:noFill/>
          <a:ln w="31750">
            <a:solidFill>
              <a:srgbClr val="FFCC00"/>
            </a:solidFill>
            <a:round/>
            <a:headEnd/>
            <a:tailEnd/>
          </a:ln>
          <a:effectLst/>
        </p:spPr>
        <p:txBody>
          <a:bodyPr/>
          <a:lstStyle/>
          <a:p>
            <a:endParaRPr lang="en-US"/>
          </a:p>
        </p:txBody>
      </p:sp>
      <p:sp>
        <p:nvSpPr>
          <p:cNvPr id="399389" name="Line 29"/>
          <p:cNvSpPr>
            <a:spLocks noChangeShapeType="1"/>
          </p:cNvSpPr>
          <p:nvPr/>
        </p:nvSpPr>
        <p:spPr bwMode="auto">
          <a:xfrm rot="10800000" flipV="1">
            <a:off x="7208838" y="3581400"/>
            <a:ext cx="0" cy="914400"/>
          </a:xfrm>
          <a:prstGeom prst="line">
            <a:avLst/>
          </a:prstGeom>
          <a:noFill/>
          <a:ln w="31750">
            <a:solidFill>
              <a:srgbClr val="FFCC00"/>
            </a:solidFill>
            <a:round/>
            <a:headEnd/>
            <a:tailEnd/>
          </a:ln>
          <a:effectLst/>
        </p:spPr>
        <p:txBody>
          <a:bodyPr/>
          <a:lstStyle/>
          <a:p>
            <a:endParaRPr lang="en-US"/>
          </a:p>
        </p:txBody>
      </p:sp>
      <p:sp>
        <p:nvSpPr>
          <p:cNvPr id="399390" name="Line 30"/>
          <p:cNvSpPr>
            <a:spLocks noChangeShapeType="1"/>
          </p:cNvSpPr>
          <p:nvPr/>
        </p:nvSpPr>
        <p:spPr bwMode="auto">
          <a:xfrm rot="10800000" flipH="1">
            <a:off x="7208838" y="4495800"/>
            <a:ext cx="914400" cy="0"/>
          </a:xfrm>
          <a:prstGeom prst="line">
            <a:avLst/>
          </a:prstGeom>
          <a:noFill/>
          <a:ln w="31750">
            <a:solidFill>
              <a:srgbClr val="FFCC00"/>
            </a:solidFill>
            <a:round/>
            <a:headEnd/>
            <a:tailEnd/>
          </a:ln>
          <a:effectLst/>
        </p:spPr>
        <p:txBody>
          <a:bodyPr/>
          <a:lstStyle/>
          <a:p>
            <a:endParaRPr lang="en-US"/>
          </a:p>
        </p:txBody>
      </p:sp>
      <p:sp>
        <p:nvSpPr>
          <p:cNvPr id="399391" name="Line 31"/>
          <p:cNvSpPr>
            <a:spLocks noChangeShapeType="1"/>
          </p:cNvSpPr>
          <p:nvPr/>
        </p:nvSpPr>
        <p:spPr bwMode="auto">
          <a:xfrm rot="16200000">
            <a:off x="5989638" y="2360613"/>
            <a:ext cx="914400" cy="0"/>
          </a:xfrm>
          <a:prstGeom prst="line">
            <a:avLst/>
          </a:prstGeom>
          <a:noFill/>
          <a:ln w="31750">
            <a:solidFill>
              <a:srgbClr val="FFCC00"/>
            </a:solidFill>
            <a:round/>
            <a:headEnd/>
            <a:tailEnd/>
          </a:ln>
          <a:effectLst/>
        </p:spPr>
        <p:txBody>
          <a:bodyPr/>
          <a:lstStyle/>
          <a:p>
            <a:endParaRPr lang="en-US"/>
          </a:p>
        </p:txBody>
      </p:sp>
      <p:sp>
        <p:nvSpPr>
          <p:cNvPr id="399392" name="Line 32"/>
          <p:cNvSpPr>
            <a:spLocks noChangeShapeType="1"/>
          </p:cNvSpPr>
          <p:nvPr/>
        </p:nvSpPr>
        <p:spPr bwMode="auto">
          <a:xfrm rot="16200000" flipV="1">
            <a:off x="5989638" y="1446213"/>
            <a:ext cx="0" cy="914400"/>
          </a:xfrm>
          <a:prstGeom prst="line">
            <a:avLst/>
          </a:prstGeom>
          <a:noFill/>
          <a:ln w="31750">
            <a:solidFill>
              <a:srgbClr val="FFCC00"/>
            </a:solidFill>
            <a:round/>
            <a:headEnd/>
            <a:tailEnd/>
          </a:ln>
          <a:effectLst/>
        </p:spPr>
        <p:txBody>
          <a:bodyPr/>
          <a:lstStyle/>
          <a:p>
            <a:endParaRPr lang="en-US"/>
          </a:p>
        </p:txBody>
      </p:sp>
      <p:sp>
        <p:nvSpPr>
          <p:cNvPr id="399393" name="Line 33"/>
          <p:cNvSpPr>
            <a:spLocks noChangeShapeType="1"/>
          </p:cNvSpPr>
          <p:nvPr/>
        </p:nvSpPr>
        <p:spPr bwMode="auto">
          <a:xfrm rot="16200000" flipH="1">
            <a:off x="5075238" y="2360613"/>
            <a:ext cx="914400" cy="0"/>
          </a:xfrm>
          <a:prstGeom prst="line">
            <a:avLst/>
          </a:prstGeom>
          <a:noFill/>
          <a:ln w="31750">
            <a:solidFill>
              <a:srgbClr val="FFCC00"/>
            </a:solidFill>
            <a:round/>
            <a:headEnd/>
            <a:tailEnd/>
          </a:ln>
          <a:effectLst/>
        </p:spPr>
        <p:txBody>
          <a:bodyPr/>
          <a:lstStyle/>
          <a:p>
            <a:endParaRPr lang="en-US"/>
          </a:p>
        </p:txBody>
      </p:sp>
      <p:sp>
        <p:nvSpPr>
          <p:cNvPr id="399394" name="Line 34"/>
          <p:cNvSpPr>
            <a:spLocks noChangeShapeType="1"/>
          </p:cNvSpPr>
          <p:nvPr/>
        </p:nvSpPr>
        <p:spPr bwMode="auto">
          <a:xfrm rot="16200000">
            <a:off x="7666038" y="2360613"/>
            <a:ext cx="914400" cy="0"/>
          </a:xfrm>
          <a:prstGeom prst="line">
            <a:avLst/>
          </a:prstGeom>
          <a:noFill/>
          <a:ln w="31750">
            <a:solidFill>
              <a:srgbClr val="FFCC00"/>
            </a:solidFill>
            <a:round/>
            <a:headEnd/>
            <a:tailEnd/>
          </a:ln>
          <a:effectLst/>
        </p:spPr>
        <p:txBody>
          <a:bodyPr/>
          <a:lstStyle/>
          <a:p>
            <a:endParaRPr lang="en-US"/>
          </a:p>
        </p:txBody>
      </p:sp>
      <p:sp>
        <p:nvSpPr>
          <p:cNvPr id="399395" name="Line 35"/>
          <p:cNvSpPr>
            <a:spLocks noChangeShapeType="1"/>
          </p:cNvSpPr>
          <p:nvPr/>
        </p:nvSpPr>
        <p:spPr bwMode="auto">
          <a:xfrm rot="16200000" flipV="1">
            <a:off x="7666038" y="1446213"/>
            <a:ext cx="0" cy="914400"/>
          </a:xfrm>
          <a:prstGeom prst="line">
            <a:avLst/>
          </a:prstGeom>
          <a:noFill/>
          <a:ln w="31750">
            <a:solidFill>
              <a:srgbClr val="FFCC00"/>
            </a:solidFill>
            <a:round/>
            <a:headEnd/>
            <a:tailEnd/>
          </a:ln>
          <a:effectLst/>
        </p:spPr>
        <p:txBody>
          <a:bodyPr/>
          <a:lstStyle/>
          <a:p>
            <a:endParaRPr lang="en-US"/>
          </a:p>
        </p:txBody>
      </p:sp>
      <p:sp>
        <p:nvSpPr>
          <p:cNvPr id="399396" name="Line 36"/>
          <p:cNvSpPr>
            <a:spLocks noChangeShapeType="1"/>
          </p:cNvSpPr>
          <p:nvPr/>
        </p:nvSpPr>
        <p:spPr bwMode="auto">
          <a:xfrm rot="16200000" flipH="1">
            <a:off x="6751638" y="2360613"/>
            <a:ext cx="914400" cy="0"/>
          </a:xfrm>
          <a:prstGeom prst="line">
            <a:avLst/>
          </a:prstGeom>
          <a:noFill/>
          <a:ln w="31750">
            <a:solidFill>
              <a:srgbClr val="FFCC00"/>
            </a:solidFill>
            <a:round/>
            <a:headEnd/>
            <a:tailEnd/>
          </a:ln>
          <a:effectLst/>
        </p:spPr>
        <p:txBody>
          <a:bodyPr/>
          <a:lstStyle/>
          <a:p>
            <a:endParaRPr lang="en-US"/>
          </a:p>
        </p:txBody>
      </p:sp>
      <p:sp>
        <p:nvSpPr>
          <p:cNvPr id="399397" name="Line 37"/>
          <p:cNvSpPr>
            <a:spLocks noChangeShapeType="1"/>
          </p:cNvSpPr>
          <p:nvPr/>
        </p:nvSpPr>
        <p:spPr bwMode="auto">
          <a:xfrm>
            <a:off x="5532438" y="2819400"/>
            <a:ext cx="0" cy="762000"/>
          </a:xfrm>
          <a:prstGeom prst="line">
            <a:avLst/>
          </a:prstGeom>
          <a:noFill/>
          <a:ln w="31750">
            <a:solidFill>
              <a:srgbClr val="FFCC00"/>
            </a:solidFill>
            <a:round/>
            <a:headEnd/>
            <a:tailEnd/>
          </a:ln>
          <a:effectLst/>
        </p:spPr>
        <p:txBody>
          <a:bodyPr/>
          <a:lstStyle/>
          <a:p>
            <a:endParaRPr lang="en-US"/>
          </a:p>
        </p:txBody>
      </p:sp>
      <p:sp>
        <p:nvSpPr>
          <p:cNvPr id="399398" name="Line 38"/>
          <p:cNvSpPr>
            <a:spLocks noChangeShapeType="1"/>
          </p:cNvSpPr>
          <p:nvPr/>
        </p:nvSpPr>
        <p:spPr bwMode="auto">
          <a:xfrm flipH="1">
            <a:off x="8123238" y="2819400"/>
            <a:ext cx="0" cy="762000"/>
          </a:xfrm>
          <a:prstGeom prst="line">
            <a:avLst/>
          </a:prstGeom>
          <a:noFill/>
          <a:ln w="31750">
            <a:solidFill>
              <a:srgbClr val="FFCC00"/>
            </a:solidFill>
            <a:round/>
            <a:headEnd/>
            <a:tailEnd/>
          </a:ln>
          <a:effectLst/>
        </p:spPr>
        <p:txBody>
          <a:bodyPr/>
          <a:lstStyle/>
          <a:p>
            <a:endParaRPr lang="en-US"/>
          </a:p>
        </p:txBody>
      </p:sp>
      <p:sp>
        <p:nvSpPr>
          <p:cNvPr id="399399" name="Line 39"/>
          <p:cNvSpPr>
            <a:spLocks noChangeShapeType="1"/>
          </p:cNvSpPr>
          <p:nvPr/>
        </p:nvSpPr>
        <p:spPr bwMode="auto">
          <a:xfrm>
            <a:off x="6446838" y="2819400"/>
            <a:ext cx="762000" cy="0"/>
          </a:xfrm>
          <a:prstGeom prst="line">
            <a:avLst/>
          </a:prstGeom>
          <a:noFill/>
          <a:ln w="31750">
            <a:solidFill>
              <a:srgbClr val="FFCC00"/>
            </a:solidFill>
            <a:round/>
            <a:headEnd/>
            <a:tailEnd/>
          </a:ln>
          <a:effectLst/>
        </p:spPr>
        <p:txBody>
          <a:bodyPr/>
          <a:lstStyle/>
          <a:p>
            <a:endParaRPr lang="en-US"/>
          </a:p>
        </p:txBody>
      </p:sp>
      <p:grpSp>
        <p:nvGrpSpPr>
          <p:cNvPr id="399400" name="Group 40"/>
          <p:cNvGrpSpPr>
            <a:grpSpLocks/>
          </p:cNvGrpSpPr>
          <p:nvPr/>
        </p:nvGrpSpPr>
        <p:grpSpPr bwMode="auto">
          <a:xfrm>
            <a:off x="5518150" y="4494213"/>
            <a:ext cx="942975" cy="19050"/>
            <a:chOff x="3399" y="2927"/>
            <a:chExt cx="594" cy="12"/>
          </a:xfrm>
        </p:grpSpPr>
        <p:sp>
          <p:nvSpPr>
            <p:cNvPr id="399401" name="Line 41"/>
            <p:cNvSpPr>
              <a:spLocks noChangeShapeType="1"/>
            </p:cNvSpPr>
            <p:nvPr/>
          </p:nvSpPr>
          <p:spPr bwMode="auto">
            <a:xfrm>
              <a:off x="3399" y="2927"/>
              <a:ext cx="594" cy="12"/>
            </a:xfrm>
            <a:prstGeom prst="line">
              <a:avLst/>
            </a:prstGeom>
            <a:noFill/>
            <a:ln w="31750">
              <a:solidFill>
                <a:srgbClr val="FFCC00"/>
              </a:solidFill>
              <a:round/>
              <a:headEnd/>
              <a:tailEnd/>
            </a:ln>
            <a:effectLst/>
          </p:spPr>
          <p:txBody>
            <a:bodyPr/>
            <a:lstStyle/>
            <a:p>
              <a:endParaRPr lang="en-US"/>
            </a:p>
          </p:txBody>
        </p:sp>
        <p:sp>
          <p:nvSpPr>
            <p:cNvPr id="399402" name="Line 42"/>
            <p:cNvSpPr>
              <a:spLocks noChangeShapeType="1"/>
            </p:cNvSpPr>
            <p:nvPr/>
          </p:nvSpPr>
          <p:spPr bwMode="auto">
            <a:xfrm>
              <a:off x="3552" y="2933"/>
              <a:ext cx="192" cy="0"/>
            </a:xfrm>
            <a:prstGeom prst="line">
              <a:avLst/>
            </a:prstGeom>
            <a:noFill/>
            <a:ln w="31750">
              <a:solidFill>
                <a:srgbClr val="FFCC00"/>
              </a:solidFill>
              <a:round/>
              <a:headEnd/>
              <a:tailEnd type="stealth" w="lg" len="lg"/>
            </a:ln>
            <a:effectLst/>
          </p:spPr>
          <p:txBody>
            <a:bodyPr/>
            <a:lstStyle/>
            <a:p>
              <a:endParaRPr lang="en-US"/>
            </a:p>
          </p:txBody>
        </p:sp>
      </p:grpSp>
      <p:sp>
        <p:nvSpPr>
          <p:cNvPr id="399403" name="Oval 43"/>
          <p:cNvSpPr>
            <a:spLocks noChangeArrowheads="1"/>
          </p:cNvSpPr>
          <p:nvPr/>
        </p:nvSpPr>
        <p:spPr bwMode="auto">
          <a:xfrm>
            <a:off x="5791200" y="4198938"/>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04" name="Oval 44"/>
          <p:cNvSpPr>
            <a:spLocks noChangeArrowheads="1"/>
          </p:cNvSpPr>
          <p:nvPr/>
        </p:nvSpPr>
        <p:spPr bwMode="auto">
          <a:xfrm>
            <a:off x="6338888" y="44196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05" name="Oval 45"/>
          <p:cNvSpPr>
            <a:spLocks noChangeArrowheads="1"/>
          </p:cNvSpPr>
          <p:nvPr/>
        </p:nvSpPr>
        <p:spPr bwMode="auto">
          <a:xfrm>
            <a:off x="6096000" y="38100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06" name="Oval 46"/>
          <p:cNvSpPr>
            <a:spLocks noChangeArrowheads="1"/>
          </p:cNvSpPr>
          <p:nvPr/>
        </p:nvSpPr>
        <p:spPr bwMode="auto">
          <a:xfrm>
            <a:off x="5530850" y="32766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07" name="Oval 47"/>
          <p:cNvSpPr>
            <a:spLocks noChangeArrowheads="1"/>
          </p:cNvSpPr>
          <p:nvPr/>
        </p:nvSpPr>
        <p:spPr bwMode="auto">
          <a:xfrm>
            <a:off x="5715000" y="26670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08" name="Oval 48"/>
          <p:cNvSpPr>
            <a:spLocks noChangeArrowheads="1"/>
          </p:cNvSpPr>
          <p:nvPr/>
        </p:nvSpPr>
        <p:spPr bwMode="auto">
          <a:xfrm>
            <a:off x="5822950" y="19812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09" name="Oval 49"/>
          <p:cNvSpPr>
            <a:spLocks noChangeArrowheads="1"/>
          </p:cNvSpPr>
          <p:nvPr/>
        </p:nvSpPr>
        <p:spPr bwMode="auto">
          <a:xfrm>
            <a:off x="6019800" y="26670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10" name="Oval 50"/>
          <p:cNvSpPr>
            <a:spLocks noChangeArrowheads="1"/>
          </p:cNvSpPr>
          <p:nvPr/>
        </p:nvSpPr>
        <p:spPr bwMode="auto">
          <a:xfrm>
            <a:off x="7208838" y="27432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11" name="Oval 51"/>
          <p:cNvSpPr>
            <a:spLocks noChangeArrowheads="1"/>
          </p:cNvSpPr>
          <p:nvPr/>
        </p:nvSpPr>
        <p:spPr bwMode="auto">
          <a:xfrm>
            <a:off x="7924800" y="27432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12" name="Oval 52"/>
          <p:cNvSpPr>
            <a:spLocks noChangeArrowheads="1"/>
          </p:cNvSpPr>
          <p:nvPr/>
        </p:nvSpPr>
        <p:spPr bwMode="auto">
          <a:xfrm>
            <a:off x="7543800" y="41910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13" name="Oval 53"/>
          <p:cNvSpPr>
            <a:spLocks noChangeArrowheads="1"/>
          </p:cNvSpPr>
          <p:nvPr/>
        </p:nvSpPr>
        <p:spPr bwMode="auto">
          <a:xfrm>
            <a:off x="7467600" y="19050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14" name="Oval 54"/>
          <p:cNvSpPr>
            <a:spLocks noChangeArrowheads="1"/>
          </p:cNvSpPr>
          <p:nvPr/>
        </p:nvSpPr>
        <p:spPr bwMode="auto">
          <a:xfrm>
            <a:off x="7772400" y="37338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415" name="Text Box 55"/>
          <p:cNvSpPr txBox="1">
            <a:spLocks noChangeArrowheads="1"/>
          </p:cNvSpPr>
          <p:nvPr/>
        </p:nvSpPr>
        <p:spPr bwMode="auto">
          <a:xfrm>
            <a:off x="5454650" y="40386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A</a:t>
            </a:r>
          </a:p>
        </p:txBody>
      </p:sp>
      <p:sp>
        <p:nvSpPr>
          <p:cNvPr id="399416" name="Text Box 56"/>
          <p:cNvSpPr txBox="1">
            <a:spLocks noChangeArrowheads="1"/>
          </p:cNvSpPr>
          <p:nvPr/>
        </p:nvSpPr>
        <p:spPr bwMode="auto">
          <a:xfrm>
            <a:off x="5683250" y="31242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D</a:t>
            </a:r>
          </a:p>
        </p:txBody>
      </p:sp>
      <p:sp>
        <p:nvSpPr>
          <p:cNvPr id="399417" name="Text Box 57"/>
          <p:cNvSpPr txBox="1">
            <a:spLocks noChangeArrowheads="1"/>
          </p:cNvSpPr>
          <p:nvPr/>
        </p:nvSpPr>
        <p:spPr bwMode="auto">
          <a:xfrm>
            <a:off x="5334000" y="25146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E</a:t>
            </a:r>
          </a:p>
        </p:txBody>
      </p:sp>
      <p:sp>
        <p:nvSpPr>
          <p:cNvPr id="399418" name="Text Box 58"/>
          <p:cNvSpPr txBox="1">
            <a:spLocks noChangeArrowheads="1"/>
          </p:cNvSpPr>
          <p:nvPr/>
        </p:nvSpPr>
        <p:spPr bwMode="auto">
          <a:xfrm>
            <a:off x="5486400" y="17526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F</a:t>
            </a:r>
          </a:p>
        </p:txBody>
      </p:sp>
      <p:sp>
        <p:nvSpPr>
          <p:cNvPr id="399419" name="Text Box 59"/>
          <p:cNvSpPr txBox="1">
            <a:spLocks noChangeArrowheads="1"/>
          </p:cNvSpPr>
          <p:nvPr/>
        </p:nvSpPr>
        <p:spPr bwMode="auto">
          <a:xfrm>
            <a:off x="6172200" y="25146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G</a:t>
            </a:r>
          </a:p>
        </p:txBody>
      </p:sp>
      <p:sp>
        <p:nvSpPr>
          <p:cNvPr id="399420" name="Text Box 60"/>
          <p:cNvSpPr txBox="1">
            <a:spLocks noChangeArrowheads="1"/>
          </p:cNvSpPr>
          <p:nvPr/>
        </p:nvSpPr>
        <p:spPr bwMode="auto">
          <a:xfrm>
            <a:off x="7207250" y="17526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I</a:t>
            </a:r>
          </a:p>
        </p:txBody>
      </p:sp>
      <p:sp>
        <p:nvSpPr>
          <p:cNvPr id="399421" name="Text Box 61"/>
          <p:cNvSpPr txBox="1">
            <a:spLocks noChangeArrowheads="1"/>
          </p:cNvSpPr>
          <p:nvPr/>
        </p:nvSpPr>
        <p:spPr bwMode="auto">
          <a:xfrm>
            <a:off x="7361238" y="25908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H</a:t>
            </a:r>
          </a:p>
        </p:txBody>
      </p:sp>
      <p:sp>
        <p:nvSpPr>
          <p:cNvPr id="399422" name="Text Box 62"/>
          <p:cNvSpPr txBox="1">
            <a:spLocks noChangeArrowheads="1"/>
          </p:cNvSpPr>
          <p:nvPr/>
        </p:nvSpPr>
        <p:spPr bwMode="auto">
          <a:xfrm>
            <a:off x="8045450" y="25908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J</a:t>
            </a:r>
          </a:p>
        </p:txBody>
      </p:sp>
      <p:graphicFrame>
        <p:nvGraphicFramePr>
          <p:cNvPr id="399423" name="Group 63"/>
          <p:cNvGraphicFramePr>
            <a:graphicFrameLocks noGrp="1"/>
          </p:cNvGraphicFramePr>
          <p:nvPr>
            <p:ph sz="half" idx="2"/>
          </p:nvPr>
        </p:nvGraphicFramePr>
        <p:xfrm>
          <a:off x="4343400" y="5181600"/>
          <a:ext cx="4648200" cy="1223964"/>
        </p:xfrm>
        <a:graphic>
          <a:graphicData uri="http://schemas.openxmlformats.org/drawingml/2006/table">
            <a:tbl>
              <a:tblPr/>
              <a:tblGrid>
                <a:gridCol w="735013"/>
                <a:gridCol w="300037"/>
                <a:gridCol w="301625"/>
                <a:gridCol w="301625"/>
                <a:gridCol w="300038"/>
                <a:gridCol w="301625"/>
                <a:gridCol w="301625"/>
                <a:gridCol w="300037"/>
                <a:gridCol w="301625"/>
                <a:gridCol w="300038"/>
                <a:gridCol w="301625"/>
                <a:gridCol w="301625"/>
                <a:gridCol w="300037"/>
                <a:gridCol w="301625"/>
              </a:tblGrid>
              <a:tr h="32385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1800" b="1" i="0" u="none" strike="noStrike" cap="none" normalizeH="0" baseline="0" smtClean="0">
                        <a:ln>
                          <a:noFill/>
                        </a:ln>
                        <a:solidFill>
                          <a:srgbClr val="990033"/>
                        </a:solidFill>
                        <a:effectLst/>
                        <a:latin typeface="Times New Roman" pitchFamily="18" charset="0"/>
                        <a:ea typeface="HyhwpEQ" pitchFamily="18" charset="-127"/>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C</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J</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M</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00038">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1" u="none" strike="noStrike" cap="none" normalizeH="0" baseline="0" smtClean="0">
                          <a:ln>
                            <a:noFill/>
                          </a:ln>
                          <a:solidFill>
                            <a:srgbClr val="990033"/>
                          </a:solidFill>
                          <a:effectLst/>
                          <a:latin typeface="Times New Roman" pitchFamily="18" charset="0"/>
                          <a:ea typeface="HyhwpEQ" pitchFamily="18" charset="-127"/>
                        </a:rPr>
                        <a:t>k</a:t>
                      </a:r>
                      <a:r>
                        <a:rPr kumimoji="0" lang="en-US" sz="1800" b="1" i="1" u="none" strike="noStrike" cap="none" normalizeH="0" baseline="-25000" smtClean="0">
                          <a:ln>
                            <a:noFill/>
                          </a:ln>
                          <a:solidFill>
                            <a:srgbClr val="990033"/>
                          </a:solidFill>
                          <a:effectLst/>
                          <a:latin typeface="Times New Roman" pitchFamily="18" charset="0"/>
                          <a:ea typeface="HyhwpEQ" pitchFamily="18" charset="-127"/>
                        </a:rPr>
                        <a:t>u</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00038">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1" u="none" strike="noStrike" cap="none" normalizeH="0" baseline="0" smtClean="0">
                          <a:ln>
                            <a:noFill/>
                          </a:ln>
                          <a:solidFill>
                            <a:srgbClr val="990033"/>
                          </a:solidFill>
                          <a:effectLst/>
                          <a:latin typeface="Times New Roman" pitchFamily="18" charset="0"/>
                          <a:ea typeface="HyhwpEQ" pitchFamily="18" charset="-127"/>
                        </a:rPr>
                        <a:t>H</a:t>
                      </a:r>
                      <a:r>
                        <a:rPr kumimoji="0" lang="en-US" sz="1800" b="1" i="0" u="none" strike="noStrike" cap="none" normalizeH="0" baseline="0" smtClean="0">
                          <a:ln>
                            <a:noFill/>
                          </a:ln>
                          <a:solidFill>
                            <a:srgbClr val="990033"/>
                          </a:solidFill>
                          <a:effectLst/>
                          <a:latin typeface="Times New Roman" pitchFamily="18" charset="0"/>
                          <a:ea typeface="HyhwpEQ" pitchFamily="18" charset="-127"/>
                        </a:rPr>
                        <a:t>(</a:t>
                      </a:r>
                      <a:r>
                        <a:rPr kumimoji="0" lang="en-US" sz="1800" b="1" i="1" u="none" strike="noStrike" cap="none" normalizeH="0" baseline="0" smtClean="0">
                          <a:ln>
                            <a:noFill/>
                          </a:ln>
                          <a:solidFill>
                            <a:srgbClr val="990033"/>
                          </a:solidFill>
                          <a:effectLst/>
                          <a:latin typeface="Times New Roman" pitchFamily="18" charset="0"/>
                          <a:ea typeface="HyhwpEQ" pitchFamily="18" charset="-127"/>
                        </a:rPr>
                        <a:t>u</a:t>
                      </a:r>
                      <a:r>
                        <a:rPr kumimoji="0" lang="en-US" sz="1800" b="1" i="0" u="none" strike="noStrike" cap="none" normalizeH="0" baseline="0" smtClean="0">
                          <a:ln>
                            <a:noFill/>
                          </a:ln>
                          <a:solidFill>
                            <a:srgbClr val="990033"/>
                          </a:solidFill>
                          <a:effectLst/>
                          <a:latin typeface="Times New Roman" pitchFamily="18" charset="0"/>
                          <a:ea typeface="HyhwpEQ" pitchFamily="18" charset="-127"/>
                        </a:rPr>
                        <a:t>)</a:t>
                      </a:r>
                      <a:endParaRPr kumimoji="0" lang="en-US" sz="1800" b="1" i="0" u="none" strike="noStrike" cap="none" normalizeH="0" baseline="-25000" smtClean="0">
                        <a:ln>
                          <a:noFill/>
                        </a:ln>
                        <a:solidFill>
                          <a:srgbClr val="990033"/>
                        </a:solidFill>
                        <a:effectLst/>
                        <a:latin typeface="Times New Roman" pitchFamily="18" charset="0"/>
                        <a:ea typeface="HyhwpEQ" pitchFamily="18" charset="-127"/>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16</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00038">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1" u="none" strike="noStrike" cap="none" normalizeH="0" baseline="0" smtClean="0">
                          <a:ln>
                            <a:noFill/>
                          </a:ln>
                          <a:solidFill>
                            <a:srgbClr val="990033"/>
                          </a:solidFill>
                          <a:effectLst/>
                          <a:latin typeface="Times New Roman" pitchFamily="18" charset="0"/>
                          <a:ea typeface="HyhwpEQ" pitchFamily="18" charset="-127"/>
                        </a:rPr>
                        <a:t>Rank</a:t>
                      </a:r>
                      <a:r>
                        <a:rPr kumimoji="0" lang="en-US" sz="1800" b="1" i="1" u="none" strike="noStrike" cap="none" normalizeH="0" baseline="-25000" smtClean="0">
                          <a:ln>
                            <a:noFill/>
                          </a:ln>
                          <a:solidFill>
                            <a:srgbClr val="990033"/>
                          </a:solidFill>
                          <a:effectLst/>
                          <a:latin typeface="Times New Roman" pitchFamily="18" charset="0"/>
                          <a:ea typeface="HyhwpEQ" pitchFamily="18" charset="-127"/>
                        </a:rPr>
                        <a:t>u</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
        <p:nvSpPr>
          <p:cNvPr id="399500" name="Text Box 140"/>
          <p:cNvSpPr txBox="1">
            <a:spLocks noChangeArrowheads="1"/>
          </p:cNvSpPr>
          <p:nvPr/>
        </p:nvSpPr>
        <p:spPr bwMode="auto">
          <a:xfrm>
            <a:off x="7893050" y="35814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K</a:t>
            </a:r>
          </a:p>
        </p:txBody>
      </p:sp>
      <p:sp>
        <p:nvSpPr>
          <p:cNvPr id="399501" name="Text Box 141"/>
          <p:cNvSpPr txBox="1">
            <a:spLocks noChangeArrowheads="1"/>
          </p:cNvSpPr>
          <p:nvPr/>
        </p:nvSpPr>
        <p:spPr bwMode="auto">
          <a:xfrm>
            <a:off x="7162800" y="40386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L</a:t>
            </a:r>
          </a:p>
        </p:txBody>
      </p:sp>
      <p:sp>
        <p:nvSpPr>
          <p:cNvPr id="399502" name="Text Box 142"/>
          <p:cNvSpPr txBox="1">
            <a:spLocks noChangeArrowheads="1"/>
          </p:cNvSpPr>
          <p:nvPr/>
        </p:nvSpPr>
        <p:spPr bwMode="auto">
          <a:xfrm>
            <a:off x="6491288" y="42672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B</a:t>
            </a:r>
          </a:p>
        </p:txBody>
      </p:sp>
      <p:sp>
        <p:nvSpPr>
          <p:cNvPr id="399503" name="Text Box 143"/>
          <p:cNvSpPr txBox="1">
            <a:spLocks noChangeArrowheads="1"/>
          </p:cNvSpPr>
          <p:nvPr/>
        </p:nvSpPr>
        <p:spPr bwMode="auto">
          <a:xfrm>
            <a:off x="6248400" y="36576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C</a:t>
            </a:r>
          </a:p>
        </p:txBody>
      </p:sp>
      <p:sp>
        <p:nvSpPr>
          <p:cNvPr id="399504" name="Line 144"/>
          <p:cNvSpPr>
            <a:spLocks noChangeShapeType="1"/>
          </p:cNvSpPr>
          <p:nvPr/>
        </p:nvSpPr>
        <p:spPr bwMode="auto">
          <a:xfrm flipH="1">
            <a:off x="5151438" y="4876800"/>
            <a:ext cx="3505200" cy="0"/>
          </a:xfrm>
          <a:prstGeom prst="line">
            <a:avLst/>
          </a:prstGeom>
          <a:noFill/>
          <a:ln w="38100">
            <a:solidFill>
              <a:srgbClr val="990033"/>
            </a:solidFill>
            <a:round/>
            <a:headEnd type="stealth" w="lg" len="lg"/>
            <a:tailEnd/>
          </a:ln>
          <a:effectLst/>
        </p:spPr>
        <p:txBody>
          <a:bodyPr/>
          <a:lstStyle/>
          <a:p>
            <a:endParaRPr lang="en-US"/>
          </a:p>
        </p:txBody>
      </p:sp>
      <p:sp>
        <p:nvSpPr>
          <p:cNvPr id="399505" name="Rectangle 145"/>
          <p:cNvSpPr>
            <a:spLocks noChangeArrowheads="1"/>
          </p:cNvSpPr>
          <p:nvPr/>
        </p:nvSpPr>
        <p:spPr bwMode="auto">
          <a:xfrm>
            <a:off x="4343400" y="5829300"/>
            <a:ext cx="4686300" cy="647700"/>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399506" name="Oval 146"/>
          <p:cNvSpPr>
            <a:spLocks noChangeArrowheads="1"/>
          </p:cNvSpPr>
          <p:nvPr/>
        </p:nvSpPr>
        <p:spPr bwMode="auto">
          <a:xfrm>
            <a:off x="8229600" y="426720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399507" name="Text Box 147"/>
          <p:cNvSpPr txBox="1">
            <a:spLocks noChangeArrowheads="1"/>
          </p:cNvSpPr>
          <p:nvPr/>
        </p:nvSpPr>
        <p:spPr bwMode="auto">
          <a:xfrm>
            <a:off x="7848600" y="411480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M</a:t>
            </a:r>
          </a:p>
        </p:txBody>
      </p:sp>
      <p:sp>
        <p:nvSpPr>
          <p:cNvPr id="399508" name="Oval 148"/>
          <p:cNvSpPr>
            <a:spLocks noChangeArrowheads="1"/>
          </p:cNvSpPr>
          <p:nvPr/>
        </p:nvSpPr>
        <p:spPr bwMode="auto">
          <a:xfrm>
            <a:off x="5443538" y="3733800"/>
            <a:ext cx="1524000" cy="1057275"/>
          </a:xfrm>
          <a:prstGeom prst="ellipse">
            <a:avLst/>
          </a:prstGeom>
          <a:noFill/>
          <a:ln w="19050" algn="ctr">
            <a:solidFill>
              <a:srgbClr val="FF00FF"/>
            </a:solidFill>
            <a:round/>
            <a:headEnd/>
            <a:tailEnd/>
          </a:ln>
          <a:effectLst/>
        </p:spPr>
        <p:txBody>
          <a:bodyPr wrap="none" anchor="ctr"/>
          <a:lstStyle/>
          <a:p>
            <a:endParaRPr lang="en-US">
              <a:latin typeface="Times New Roman" pitchFamily="18" charset="0"/>
              <a:cs typeface="Arial" charset="0"/>
            </a:endParaRPr>
          </a:p>
        </p:txBody>
      </p:sp>
      <p:sp>
        <p:nvSpPr>
          <p:cNvPr id="399509" name="Oval 149"/>
          <p:cNvSpPr>
            <a:spLocks noChangeArrowheads="1"/>
          </p:cNvSpPr>
          <p:nvPr/>
        </p:nvSpPr>
        <p:spPr bwMode="auto">
          <a:xfrm>
            <a:off x="5257800" y="1524000"/>
            <a:ext cx="1447800" cy="2133600"/>
          </a:xfrm>
          <a:prstGeom prst="ellipse">
            <a:avLst/>
          </a:prstGeom>
          <a:noFill/>
          <a:ln w="19050" algn="ctr">
            <a:solidFill>
              <a:srgbClr val="00FF00"/>
            </a:solidFill>
            <a:round/>
            <a:headEnd/>
            <a:tailEnd/>
          </a:ln>
          <a:effectLst/>
        </p:spPr>
        <p:txBody>
          <a:bodyPr wrap="none" anchor="ctr"/>
          <a:lstStyle/>
          <a:p>
            <a:endParaRPr lang="en-US"/>
          </a:p>
        </p:txBody>
      </p:sp>
      <p:sp>
        <p:nvSpPr>
          <p:cNvPr id="399510" name="Oval 150"/>
          <p:cNvSpPr>
            <a:spLocks noChangeArrowheads="1"/>
          </p:cNvSpPr>
          <p:nvPr/>
        </p:nvSpPr>
        <p:spPr bwMode="auto">
          <a:xfrm>
            <a:off x="6934200" y="1676400"/>
            <a:ext cx="1524000" cy="1600200"/>
          </a:xfrm>
          <a:prstGeom prst="ellipse">
            <a:avLst/>
          </a:prstGeom>
          <a:noFill/>
          <a:ln w="19050" algn="ctr">
            <a:solidFill>
              <a:srgbClr val="0000FF"/>
            </a:solidFill>
            <a:round/>
            <a:headEnd/>
            <a:tailEnd/>
          </a:ln>
          <a:effectLst/>
        </p:spPr>
        <p:txBody>
          <a:bodyPr wrap="none" anchor="ctr"/>
          <a:lstStyle/>
          <a:p>
            <a:endParaRPr lang="en-US"/>
          </a:p>
        </p:txBody>
      </p:sp>
      <p:sp>
        <p:nvSpPr>
          <p:cNvPr id="399511" name="Oval 151"/>
          <p:cNvSpPr>
            <a:spLocks noChangeArrowheads="1"/>
          </p:cNvSpPr>
          <p:nvPr/>
        </p:nvSpPr>
        <p:spPr bwMode="auto">
          <a:xfrm>
            <a:off x="7162800" y="3352800"/>
            <a:ext cx="1371600" cy="1447800"/>
          </a:xfrm>
          <a:prstGeom prst="ellipse">
            <a:avLst/>
          </a:prstGeom>
          <a:noFill/>
          <a:ln w="19050" algn="ctr">
            <a:solidFill>
              <a:srgbClr val="FF0000"/>
            </a:solidFill>
            <a:round/>
            <a:headEnd/>
            <a:tailEnd/>
          </a:ln>
          <a:effectLst/>
        </p:spPr>
        <p:txBody>
          <a:bodyPr wrap="none" anchor="ctr"/>
          <a:lstStyle/>
          <a:p>
            <a:endParaRPr lang="en-US">
              <a:latin typeface="Times New Roman" pitchFamily="18" charset="0"/>
              <a:cs typeface="Arial" charset="0"/>
            </a:endParaRPr>
          </a:p>
        </p:txBody>
      </p:sp>
      <p:sp>
        <p:nvSpPr>
          <p:cNvPr id="399512" name="Text Box 152"/>
          <p:cNvSpPr txBox="1">
            <a:spLocks noChangeArrowheads="1"/>
          </p:cNvSpPr>
          <p:nvPr/>
        </p:nvSpPr>
        <p:spPr bwMode="auto">
          <a:xfrm>
            <a:off x="5607050" y="3962400"/>
            <a:ext cx="336550" cy="457200"/>
          </a:xfrm>
          <a:prstGeom prst="rect">
            <a:avLst/>
          </a:prstGeom>
          <a:noFill/>
          <a:ln w="9525">
            <a:noFill/>
            <a:miter lim="800000"/>
            <a:headEnd/>
            <a:tailEnd/>
          </a:ln>
          <a:effectLst/>
        </p:spPr>
        <p:txBody>
          <a:bodyPr>
            <a:spAutoFit/>
          </a:bodyPr>
          <a:lstStyle/>
          <a:p>
            <a:pPr algn="l"/>
            <a:r>
              <a:rPr lang="en-US" b="1">
                <a:solidFill>
                  <a:srgbClr val="FF00FF"/>
                </a:solidFill>
                <a:latin typeface="Arial" charset="0"/>
                <a:cs typeface="Arial" charset="0"/>
              </a:rPr>
              <a:t>*</a:t>
            </a:r>
          </a:p>
        </p:txBody>
      </p:sp>
      <p:sp>
        <p:nvSpPr>
          <p:cNvPr id="399513" name="Text Box 153"/>
          <p:cNvSpPr txBox="1">
            <a:spLocks noChangeArrowheads="1"/>
          </p:cNvSpPr>
          <p:nvPr/>
        </p:nvSpPr>
        <p:spPr bwMode="auto">
          <a:xfrm>
            <a:off x="8121650" y="3505200"/>
            <a:ext cx="336550" cy="457200"/>
          </a:xfrm>
          <a:prstGeom prst="rect">
            <a:avLst/>
          </a:prstGeom>
          <a:noFill/>
          <a:ln w="9525">
            <a:noFill/>
            <a:miter lim="800000"/>
            <a:headEnd/>
            <a:tailEnd/>
          </a:ln>
          <a:effectLst/>
        </p:spPr>
        <p:txBody>
          <a:bodyPr>
            <a:spAutoFit/>
          </a:bodyPr>
          <a:lstStyle/>
          <a:p>
            <a:pPr algn="l"/>
            <a:r>
              <a:rPr lang="en-US" b="1">
                <a:solidFill>
                  <a:srgbClr val="FF0000"/>
                </a:solidFill>
                <a:latin typeface="Arial" charset="0"/>
                <a:cs typeface="Arial" charset="0"/>
              </a:rPr>
              <a:t>*</a:t>
            </a:r>
          </a:p>
        </p:txBody>
      </p:sp>
      <p:sp>
        <p:nvSpPr>
          <p:cNvPr id="399514" name="Text Box 154"/>
          <p:cNvSpPr txBox="1">
            <a:spLocks noChangeArrowheads="1"/>
          </p:cNvSpPr>
          <p:nvPr/>
        </p:nvSpPr>
        <p:spPr bwMode="auto">
          <a:xfrm>
            <a:off x="7588250" y="2514600"/>
            <a:ext cx="336550" cy="457200"/>
          </a:xfrm>
          <a:prstGeom prst="rect">
            <a:avLst/>
          </a:prstGeom>
          <a:noFill/>
          <a:ln w="9525">
            <a:noFill/>
            <a:miter lim="800000"/>
            <a:headEnd/>
            <a:tailEnd/>
          </a:ln>
          <a:effectLst/>
        </p:spPr>
        <p:txBody>
          <a:bodyPr>
            <a:spAutoFit/>
          </a:bodyPr>
          <a:lstStyle/>
          <a:p>
            <a:pPr algn="l"/>
            <a:r>
              <a:rPr lang="en-US" b="1">
                <a:solidFill>
                  <a:srgbClr val="0000FF"/>
                </a:solidFill>
                <a:latin typeface="Arial" charset="0"/>
                <a:cs typeface="Arial" charset="0"/>
              </a:rPr>
              <a:t>*</a:t>
            </a:r>
          </a:p>
        </p:txBody>
      </p:sp>
      <p:sp>
        <p:nvSpPr>
          <p:cNvPr id="399515" name="Text Box 155"/>
          <p:cNvSpPr txBox="1">
            <a:spLocks noChangeArrowheads="1"/>
          </p:cNvSpPr>
          <p:nvPr/>
        </p:nvSpPr>
        <p:spPr bwMode="auto">
          <a:xfrm>
            <a:off x="5867400" y="3048000"/>
            <a:ext cx="336550" cy="457200"/>
          </a:xfrm>
          <a:prstGeom prst="rect">
            <a:avLst/>
          </a:prstGeom>
          <a:noFill/>
          <a:ln w="9525">
            <a:noFill/>
            <a:miter lim="800000"/>
            <a:headEnd/>
            <a:tailEnd/>
          </a:ln>
          <a:effectLst/>
        </p:spPr>
        <p:txBody>
          <a:bodyPr>
            <a:spAutoFit/>
          </a:bodyPr>
          <a:lstStyle/>
          <a:p>
            <a:pPr algn="l"/>
            <a:r>
              <a:rPr lang="en-US" b="1">
                <a:solidFill>
                  <a:srgbClr val="00FF00"/>
                </a:solidFill>
                <a:latin typeface="Arial" charset="0"/>
                <a:cs typeface="Arial" charset="0"/>
              </a:rPr>
              <a:t>*</a:t>
            </a:r>
          </a:p>
        </p:txBody>
      </p:sp>
      <p:sp>
        <p:nvSpPr>
          <p:cNvPr id="399516" name="Text Box 156"/>
          <p:cNvSpPr txBox="1">
            <a:spLocks noChangeArrowheads="1"/>
          </p:cNvSpPr>
          <p:nvPr/>
        </p:nvSpPr>
        <p:spPr bwMode="auto">
          <a:xfrm>
            <a:off x="4572000" y="2697163"/>
            <a:ext cx="336550" cy="579437"/>
          </a:xfrm>
          <a:prstGeom prst="rect">
            <a:avLst/>
          </a:prstGeom>
          <a:noFill/>
          <a:ln w="9525">
            <a:noFill/>
            <a:miter lim="800000"/>
            <a:headEnd/>
            <a:tailEnd/>
          </a:ln>
          <a:effectLst/>
        </p:spPr>
        <p:txBody>
          <a:bodyPr>
            <a:spAutoFit/>
          </a:bodyPr>
          <a:lstStyle/>
          <a:p>
            <a:pPr algn="l"/>
            <a:r>
              <a:rPr lang="en-US" sz="3200">
                <a:solidFill>
                  <a:srgbClr val="FFCC00"/>
                </a:solidFill>
                <a:latin typeface="Arial" charset="0"/>
                <a:cs typeface="Arial" charset="0"/>
              </a:rPr>
              <a:t>A</a:t>
            </a:r>
          </a:p>
        </p:txBody>
      </p:sp>
      <p:sp>
        <p:nvSpPr>
          <p:cNvPr id="399517" name="Text Box 157"/>
          <p:cNvSpPr txBox="1">
            <a:spLocks noChangeArrowheads="1"/>
          </p:cNvSpPr>
          <p:nvPr/>
        </p:nvSpPr>
        <p:spPr bwMode="auto">
          <a:xfrm>
            <a:off x="4724400" y="2620963"/>
            <a:ext cx="336550" cy="579437"/>
          </a:xfrm>
          <a:prstGeom prst="rect">
            <a:avLst/>
          </a:prstGeom>
          <a:noFill/>
          <a:ln w="9525">
            <a:noFill/>
            <a:miter lim="800000"/>
            <a:headEnd/>
            <a:tailEnd/>
          </a:ln>
          <a:effectLst/>
        </p:spPr>
        <p:txBody>
          <a:bodyPr>
            <a:spAutoFit/>
          </a:bodyPr>
          <a:lstStyle/>
          <a:p>
            <a:pPr algn="l"/>
            <a:r>
              <a:rPr lang="en-US" sz="3200">
                <a:solidFill>
                  <a:srgbClr val="FFCC00"/>
                </a:solidFill>
                <a:latin typeface="Arial" charset="0"/>
                <a:cs typeface="Arial" charset="0"/>
              </a:rPr>
              <a:t>*</a:t>
            </a:r>
          </a:p>
        </p:txBody>
      </p:sp>
      <p:sp>
        <p:nvSpPr>
          <p:cNvPr id="399518" name="Line 158"/>
          <p:cNvSpPr>
            <a:spLocks noChangeShapeType="1"/>
          </p:cNvSpPr>
          <p:nvPr/>
        </p:nvSpPr>
        <p:spPr bwMode="auto">
          <a:xfrm flipH="1">
            <a:off x="4724400" y="1295400"/>
            <a:ext cx="990600" cy="14478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99519" name="Oval 159"/>
          <p:cNvSpPr>
            <a:spLocks noChangeArrowheads="1"/>
          </p:cNvSpPr>
          <p:nvPr/>
        </p:nvSpPr>
        <p:spPr bwMode="auto">
          <a:xfrm rot="-638825">
            <a:off x="6477000" y="2209800"/>
            <a:ext cx="762000" cy="1524000"/>
          </a:xfrm>
          <a:prstGeom prst="ellipse">
            <a:avLst/>
          </a:prstGeom>
          <a:solidFill>
            <a:srgbClr val="A50021">
              <a:alpha val="50000"/>
            </a:srgbClr>
          </a:solidFill>
          <a:ln w="38100" algn="ctr">
            <a:solidFill>
              <a:srgbClr val="FFCC00"/>
            </a:solidFill>
            <a:round/>
            <a:headEnd/>
            <a:tailEnd/>
          </a:ln>
          <a:effectLst/>
        </p:spPr>
        <p:txBody>
          <a:bodyPr wrap="none" anchor="ctr"/>
          <a:lstStyle/>
          <a:p>
            <a:endParaRPr lang="en-US">
              <a:latin typeface="Times New Roman" pitchFamily="18" charset="0"/>
              <a:cs typeface="Arial" charset="0"/>
            </a:endParaRPr>
          </a:p>
        </p:txBody>
      </p:sp>
      <p:sp>
        <p:nvSpPr>
          <p:cNvPr id="399520" name="Text Box 160"/>
          <p:cNvSpPr txBox="1">
            <a:spLocks noChangeArrowheads="1"/>
          </p:cNvSpPr>
          <p:nvPr/>
        </p:nvSpPr>
        <p:spPr bwMode="auto">
          <a:xfrm>
            <a:off x="6540500" y="2743200"/>
            <a:ext cx="336550" cy="579438"/>
          </a:xfrm>
          <a:prstGeom prst="rect">
            <a:avLst/>
          </a:prstGeom>
          <a:noFill/>
          <a:ln w="9525">
            <a:noFill/>
            <a:miter lim="800000"/>
            <a:headEnd/>
            <a:tailEnd/>
          </a:ln>
          <a:effectLst/>
        </p:spPr>
        <p:txBody>
          <a:bodyPr>
            <a:spAutoFit/>
          </a:bodyPr>
          <a:lstStyle/>
          <a:p>
            <a:pPr algn="l"/>
            <a:r>
              <a:rPr lang="en-US" sz="3200">
                <a:solidFill>
                  <a:srgbClr val="FFCC00"/>
                </a:solidFill>
                <a:latin typeface="Arial" charset="0"/>
                <a:cs typeface="Arial" charset="0"/>
              </a:rPr>
              <a:t>H</a:t>
            </a:r>
          </a:p>
        </p:txBody>
      </p:sp>
      <p:sp>
        <p:nvSpPr>
          <p:cNvPr id="399521" name="Text Box 161"/>
          <p:cNvSpPr txBox="1">
            <a:spLocks noChangeArrowheads="1"/>
          </p:cNvSpPr>
          <p:nvPr/>
        </p:nvSpPr>
        <p:spPr bwMode="auto">
          <a:xfrm>
            <a:off x="6781800" y="2667000"/>
            <a:ext cx="336550" cy="579438"/>
          </a:xfrm>
          <a:prstGeom prst="rect">
            <a:avLst/>
          </a:prstGeom>
          <a:noFill/>
          <a:ln w="9525">
            <a:noFill/>
            <a:miter lim="800000"/>
            <a:headEnd/>
            <a:tailEnd/>
          </a:ln>
          <a:effectLst/>
        </p:spPr>
        <p:txBody>
          <a:bodyPr>
            <a:spAutoFit/>
          </a:bodyPr>
          <a:lstStyle/>
          <a:p>
            <a:pPr algn="l"/>
            <a:r>
              <a:rPr lang="en-US" sz="3200">
                <a:solidFill>
                  <a:srgbClr val="FFCC00"/>
                </a:solidFill>
                <a:latin typeface="Arial" charset="0"/>
                <a:cs typeface="Arial" charset="0"/>
              </a:rPr>
              <a:t>*</a:t>
            </a:r>
          </a:p>
        </p:txBody>
      </p:sp>
      <p:sp>
        <p:nvSpPr>
          <p:cNvPr id="399522" name="Line 162"/>
          <p:cNvSpPr>
            <a:spLocks noChangeShapeType="1"/>
          </p:cNvSpPr>
          <p:nvPr/>
        </p:nvSpPr>
        <p:spPr bwMode="auto">
          <a:xfrm>
            <a:off x="6248400" y="1295400"/>
            <a:ext cx="609600" cy="1295400"/>
          </a:xfrm>
          <a:prstGeom prst="line">
            <a:avLst/>
          </a:prstGeom>
          <a:noFill/>
          <a:ln w="38100">
            <a:solidFill>
              <a:schemeClr val="tx1"/>
            </a:solidFill>
            <a:round/>
            <a:headEnd/>
            <a:tailEnd type="triangle" w="med" len="med"/>
          </a:ln>
          <a:effectLst/>
        </p:spPr>
        <p:txBody>
          <a:bodyPr wrap="none" anchor="ctr"/>
          <a:lstStyle/>
          <a:p>
            <a:endParaRPr lang="en-US"/>
          </a:p>
        </p:txBody>
      </p:sp>
      <p:sp>
        <p:nvSpPr>
          <p:cNvPr id="399523" name="Oval 163"/>
          <p:cNvSpPr>
            <a:spLocks noChangeArrowheads="1"/>
          </p:cNvSpPr>
          <p:nvPr/>
        </p:nvSpPr>
        <p:spPr bwMode="auto">
          <a:xfrm rot="-4966560">
            <a:off x="5562600" y="457200"/>
            <a:ext cx="762000" cy="1524000"/>
          </a:xfrm>
          <a:prstGeom prst="ellipse">
            <a:avLst/>
          </a:prstGeom>
          <a:solidFill>
            <a:srgbClr val="FFCC00">
              <a:alpha val="80000"/>
            </a:srgbClr>
          </a:solidFill>
          <a:ln w="38100" algn="ctr">
            <a:solidFill>
              <a:srgbClr val="A50021"/>
            </a:solidFill>
            <a:round/>
            <a:headEnd/>
            <a:tailEnd/>
          </a:ln>
          <a:effectLst/>
        </p:spPr>
        <p:txBody>
          <a:bodyPr vert="eaVert" wrap="none" anchor="ctr"/>
          <a:lstStyle/>
          <a:p>
            <a:endParaRPr lang="en-US">
              <a:latin typeface="Times New Roman" pitchFamily="18" charset="0"/>
              <a:cs typeface="Arial" charset="0"/>
            </a:endParaRPr>
          </a:p>
        </p:txBody>
      </p:sp>
      <p:sp>
        <p:nvSpPr>
          <p:cNvPr id="399524" name="Text Box 164"/>
          <p:cNvSpPr txBox="1">
            <a:spLocks noChangeArrowheads="1"/>
          </p:cNvSpPr>
          <p:nvPr/>
        </p:nvSpPr>
        <p:spPr bwMode="auto">
          <a:xfrm>
            <a:off x="5715000" y="914400"/>
            <a:ext cx="336550" cy="579438"/>
          </a:xfrm>
          <a:prstGeom prst="rect">
            <a:avLst/>
          </a:prstGeom>
          <a:noFill/>
          <a:ln w="9525">
            <a:noFill/>
            <a:miter lim="800000"/>
            <a:headEnd/>
            <a:tailEnd/>
          </a:ln>
          <a:effectLst/>
        </p:spPr>
        <p:txBody>
          <a:bodyPr>
            <a:spAutoFit/>
          </a:bodyPr>
          <a:lstStyle/>
          <a:p>
            <a:pPr algn="l"/>
            <a:r>
              <a:rPr lang="en-US" sz="3200">
                <a:solidFill>
                  <a:srgbClr val="A50021"/>
                </a:solidFill>
                <a:latin typeface="Arial" charset="0"/>
                <a:cs typeface="Arial" charset="0"/>
              </a:rPr>
              <a:t>A</a:t>
            </a:r>
          </a:p>
        </p:txBody>
      </p:sp>
      <p:sp>
        <p:nvSpPr>
          <p:cNvPr id="399525" name="Text Box 165"/>
          <p:cNvSpPr txBox="1">
            <a:spLocks noChangeArrowheads="1"/>
          </p:cNvSpPr>
          <p:nvPr/>
        </p:nvSpPr>
        <p:spPr bwMode="auto">
          <a:xfrm>
            <a:off x="5867400" y="838200"/>
            <a:ext cx="336550" cy="579438"/>
          </a:xfrm>
          <a:prstGeom prst="rect">
            <a:avLst/>
          </a:prstGeom>
          <a:noFill/>
          <a:ln w="9525">
            <a:noFill/>
            <a:miter lim="800000"/>
            <a:headEnd/>
            <a:tailEnd/>
          </a:ln>
          <a:effectLst/>
        </p:spPr>
        <p:txBody>
          <a:bodyPr>
            <a:spAutoFit/>
          </a:bodyPr>
          <a:lstStyle/>
          <a:p>
            <a:pPr algn="l"/>
            <a:r>
              <a:rPr lang="en-US" sz="3200">
                <a:solidFill>
                  <a:srgbClr val="A50021"/>
                </a:solidFill>
                <a:latin typeface="Arial" charset="0"/>
                <a:cs typeface="Arial" charset="0"/>
              </a:rPr>
              <a:t>*</a:t>
            </a:r>
          </a:p>
        </p:txBody>
      </p:sp>
      <p:sp>
        <p:nvSpPr>
          <p:cNvPr id="399526" name="AutoShape 166"/>
          <p:cNvSpPr>
            <a:spLocks noChangeArrowheads="1"/>
          </p:cNvSpPr>
          <p:nvPr/>
        </p:nvSpPr>
        <p:spPr bwMode="auto">
          <a:xfrm>
            <a:off x="8001000" y="1371600"/>
            <a:ext cx="838200" cy="381000"/>
          </a:xfrm>
          <a:prstGeom prst="wedgeRoundRectCallout">
            <a:avLst>
              <a:gd name="adj1" fmla="val -89583"/>
              <a:gd name="adj2" fmla="val 92500"/>
              <a:gd name="adj3" fmla="val 16667"/>
            </a:avLst>
          </a:prstGeom>
          <a:solidFill>
            <a:srgbClr val="FFCC99"/>
          </a:solidFill>
          <a:ln w="19050" algn="ctr">
            <a:solidFill>
              <a:srgbClr val="FF0000"/>
            </a:solidFill>
            <a:miter lim="800000"/>
            <a:headEnd/>
            <a:tailEnd/>
          </a:ln>
          <a:effectLst/>
        </p:spPr>
        <p:txBody>
          <a:bodyPr anchor="ctr"/>
          <a:lstStyle/>
          <a:p>
            <a:r>
              <a:rPr lang="en-US" sz="2000" b="1" i="1">
                <a:solidFill>
                  <a:srgbClr val="FF0000"/>
                </a:solidFill>
                <a:latin typeface="Arial" charset="0"/>
                <a:cs typeface="Arial" charset="0"/>
              </a:rPr>
              <a:t>k </a:t>
            </a:r>
            <a:r>
              <a:rPr lang="en-US" sz="2000" b="1">
                <a:solidFill>
                  <a:srgbClr val="FF0000"/>
                </a:solidFill>
                <a:latin typeface="Arial" charset="0"/>
                <a:cs typeface="Arial" charset="0"/>
              </a:rPr>
              <a:t>= 6 </a:t>
            </a:r>
          </a:p>
        </p:txBody>
      </p:sp>
      <p:sp>
        <p:nvSpPr>
          <p:cNvPr id="399527" name="Line 167"/>
          <p:cNvSpPr>
            <a:spLocks noChangeShapeType="1"/>
          </p:cNvSpPr>
          <p:nvPr/>
        </p:nvSpPr>
        <p:spPr bwMode="auto">
          <a:xfrm>
            <a:off x="6477000" y="1295400"/>
            <a:ext cx="609600" cy="12192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399528" name="Line 168"/>
          <p:cNvSpPr>
            <a:spLocks noChangeShapeType="1"/>
          </p:cNvSpPr>
          <p:nvPr/>
        </p:nvSpPr>
        <p:spPr bwMode="auto">
          <a:xfrm flipH="1">
            <a:off x="7594600" y="2133600"/>
            <a:ext cx="0" cy="5334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399529" name="Line 169"/>
          <p:cNvSpPr>
            <a:spLocks noChangeShapeType="1"/>
          </p:cNvSpPr>
          <p:nvPr/>
        </p:nvSpPr>
        <p:spPr bwMode="auto">
          <a:xfrm flipH="1" flipV="1">
            <a:off x="6359525" y="1336675"/>
            <a:ext cx="609600" cy="1219200"/>
          </a:xfrm>
          <a:prstGeom prst="line">
            <a:avLst/>
          </a:prstGeom>
          <a:noFill/>
          <a:ln w="38100">
            <a:solidFill>
              <a:srgbClr val="FF0000"/>
            </a:solidFill>
            <a:round/>
            <a:headEnd/>
            <a:tailEnd type="triangle" w="med" len="med"/>
          </a:ln>
          <a:effectLst/>
        </p:spPr>
        <p:txBody>
          <a:bodyPr wrap="none" anchor="ctr"/>
          <a:lstStyle/>
          <a:p>
            <a:endParaRPr lang="en-US"/>
          </a:p>
        </p:txBody>
      </p:sp>
      <p:sp>
        <p:nvSpPr>
          <p:cNvPr id="399530" name="AutoShape 170"/>
          <p:cNvSpPr>
            <a:spLocks noChangeArrowheads="1"/>
          </p:cNvSpPr>
          <p:nvPr/>
        </p:nvSpPr>
        <p:spPr bwMode="auto">
          <a:xfrm>
            <a:off x="6705600" y="762000"/>
            <a:ext cx="1371600" cy="609600"/>
          </a:xfrm>
          <a:prstGeom prst="wedgeRoundRectCallout">
            <a:avLst>
              <a:gd name="adj1" fmla="val -84144"/>
              <a:gd name="adj2" fmla="val 23440"/>
              <a:gd name="adj3" fmla="val 16667"/>
            </a:avLst>
          </a:prstGeom>
          <a:solidFill>
            <a:srgbClr val="FFCC99"/>
          </a:solidFill>
          <a:ln w="19050" algn="ctr">
            <a:solidFill>
              <a:srgbClr val="FF0000"/>
            </a:solidFill>
            <a:miter lim="800000"/>
            <a:headEnd/>
            <a:tailEnd/>
          </a:ln>
          <a:effectLst/>
        </p:spPr>
        <p:txBody>
          <a:bodyPr anchor="ctr"/>
          <a:lstStyle/>
          <a:p>
            <a:r>
              <a:rPr lang="en-US" sz="2000" b="1" i="1">
                <a:solidFill>
                  <a:srgbClr val="FF0000"/>
                </a:solidFill>
                <a:latin typeface="Arial" charset="0"/>
                <a:cs typeface="Arial" charset="0"/>
              </a:rPr>
              <a:t>start = 6</a:t>
            </a:r>
            <a:br>
              <a:rPr lang="en-US" sz="2000" b="1" i="1">
                <a:solidFill>
                  <a:srgbClr val="FF0000"/>
                </a:solidFill>
                <a:latin typeface="Arial" charset="0"/>
                <a:cs typeface="Arial" charset="0"/>
              </a:rPr>
            </a:br>
            <a:r>
              <a:rPr lang="en-US" sz="2000" b="1" i="1">
                <a:solidFill>
                  <a:srgbClr val="FF0000"/>
                </a:solidFill>
                <a:latin typeface="Arial" charset="0"/>
                <a:cs typeface="Arial" charset="0"/>
              </a:rPr>
              <a:t>end = 11</a:t>
            </a:r>
            <a:r>
              <a:rPr lang="en-US" sz="2000" b="1">
                <a:solidFill>
                  <a:srgbClr val="FF0000"/>
                </a:solidFill>
                <a:latin typeface="Arial" charset="0"/>
                <a:cs typeface="Arial" charset="0"/>
              </a:rPr>
              <a:t> </a:t>
            </a:r>
          </a:p>
        </p:txBody>
      </p:sp>
      <p:sp>
        <p:nvSpPr>
          <p:cNvPr id="399531" name="Line 171"/>
          <p:cNvSpPr>
            <a:spLocks noChangeShapeType="1"/>
          </p:cNvSpPr>
          <p:nvPr/>
        </p:nvSpPr>
        <p:spPr bwMode="auto">
          <a:xfrm flipV="1">
            <a:off x="7467600" y="2133600"/>
            <a:ext cx="0" cy="533400"/>
          </a:xfrm>
          <a:prstGeom prst="line">
            <a:avLst/>
          </a:prstGeom>
          <a:noFill/>
          <a:ln w="38100">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5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39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3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3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3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3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93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93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93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93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93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93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93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grpId="0" nodeType="clickEffect">
                                  <p:stCondLst>
                                    <p:cond delay="0"/>
                                  </p:stCondLst>
                                  <p:childTnLst>
                                    <p:animEffect transition="out" filter="wipe(up)">
                                      <p:cBhvr>
                                        <p:cTn id="44" dur="500"/>
                                        <p:tgtEl>
                                          <p:spTgt spid="399505"/>
                                        </p:tgtEl>
                                      </p:cBhvr>
                                    </p:animEffect>
                                    <p:set>
                                      <p:cBhvr>
                                        <p:cTn id="45" dur="1" fill="hold">
                                          <p:stCondLst>
                                            <p:cond delay="499"/>
                                          </p:stCondLst>
                                        </p:cTn>
                                        <p:tgtEl>
                                          <p:spTgt spid="39950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99368">
                                            <p:txEl>
                                              <p:pRg st="2" end="2"/>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99368">
                                            <p:txEl>
                                              <p:pRg st="4" end="4"/>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9950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9951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9950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9951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9951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9951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9951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99513"/>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9936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99517"/>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39951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399364"/>
                                        </p:tgtEl>
                                        <p:attrNameLst>
                                          <p:attrName>style.visibility</p:attrName>
                                        </p:attrNameLst>
                                      </p:cBhvr>
                                      <p:to>
                                        <p:strVal val="visible"/>
                                      </p:to>
                                    </p:set>
                                    <p:anim calcmode="lin" valueType="num">
                                      <p:cBhvr>
                                        <p:cTn id="96" dur="500" fill="hold"/>
                                        <p:tgtEl>
                                          <p:spTgt spid="399364"/>
                                        </p:tgtEl>
                                        <p:attrNameLst>
                                          <p:attrName>ppt_w</p:attrName>
                                        </p:attrNameLst>
                                      </p:cBhvr>
                                      <p:tavLst>
                                        <p:tav tm="0">
                                          <p:val>
                                            <p:fltVal val="0"/>
                                          </p:val>
                                        </p:tav>
                                        <p:tav tm="100000">
                                          <p:val>
                                            <p:strVal val="#ppt_w"/>
                                          </p:val>
                                        </p:tav>
                                      </p:tavLst>
                                    </p:anim>
                                    <p:anim calcmode="lin" valueType="num">
                                      <p:cBhvr>
                                        <p:cTn id="97" dur="500" fill="hold"/>
                                        <p:tgtEl>
                                          <p:spTgt spid="399364"/>
                                        </p:tgtEl>
                                        <p:attrNameLst>
                                          <p:attrName>ppt_h</p:attrName>
                                        </p:attrNameLst>
                                      </p:cBhvr>
                                      <p:tavLst>
                                        <p:tav tm="0">
                                          <p:val>
                                            <p:fltVal val="0"/>
                                          </p:val>
                                        </p:tav>
                                        <p:tav tm="100000">
                                          <p:val>
                                            <p:strVal val="#ppt_h"/>
                                          </p:val>
                                        </p:tav>
                                      </p:tavLst>
                                    </p:anim>
                                    <p:animEffect transition="in" filter="fade">
                                      <p:cBhvr>
                                        <p:cTn id="98" dur="500"/>
                                        <p:tgtEl>
                                          <p:spTgt spid="399364"/>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399365"/>
                                        </p:tgtEl>
                                        <p:attrNameLst>
                                          <p:attrName>style.visibility</p:attrName>
                                        </p:attrNameLst>
                                      </p:cBhvr>
                                      <p:to>
                                        <p:strVal val="visible"/>
                                      </p:to>
                                    </p:set>
                                    <p:anim calcmode="lin" valueType="num">
                                      <p:cBhvr>
                                        <p:cTn id="103" dur="500" fill="hold"/>
                                        <p:tgtEl>
                                          <p:spTgt spid="399365"/>
                                        </p:tgtEl>
                                        <p:attrNameLst>
                                          <p:attrName>ppt_w</p:attrName>
                                        </p:attrNameLst>
                                      </p:cBhvr>
                                      <p:tavLst>
                                        <p:tav tm="0">
                                          <p:val>
                                            <p:fltVal val="0"/>
                                          </p:val>
                                        </p:tav>
                                        <p:tav tm="100000">
                                          <p:val>
                                            <p:strVal val="#ppt_w"/>
                                          </p:val>
                                        </p:tav>
                                      </p:tavLst>
                                    </p:anim>
                                    <p:anim calcmode="lin" valueType="num">
                                      <p:cBhvr>
                                        <p:cTn id="104" dur="500" fill="hold"/>
                                        <p:tgtEl>
                                          <p:spTgt spid="399365"/>
                                        </p:tgtEl>
                                        <p:attrNameLst>
                                          <p:attrName>ppt_h</p:attrName>
                                        </p:attrNameLst>
                                      </p:cBhvr>
                                      <p:tavLst>
                                        <p:tav tm="0">
                                          <p:val>
                                            <p:fltVal val="0"/>
                                          </p:val>
                                        </p:tav>
                                        <p:tav tm="100000">
                                          <p:val>
                                            <p:strVal val="#ppt_h"/>
                                          </p:val>
                                        </p:tav>
                                      </p:tavLst>
                                    </p:anim>
                                    <p:animEffect transition="in" filter="fade">
                                      <p:cBhvr>
                                        <p:cTn id="105" dur="500"/>
                                        <p:tgtEl>
                                          <p:spTgt spid="399365"/>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39951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99521"/>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99520"/>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399362"/>
                                        </p:tgtEl>
                                        <p:attrNameLst>
                                          <p:attrName>style.visibility</p:attrName>
                                        </p:attrNameLst>
                                      </p:cBhvr>
                                      <p:to>
                                        <p:strVal val="visible"/>
                                      </p:to>
                                    </p:set>
                                    <p:anim calcmode="lin" valueType="num">
                                      <p:cBhvr>
                                        <p:cTn id="118" dur="500" fill="hold"/>
                                        <p:tgtEl>
                                          <p:spTgt spid="399362"/>
                                        </p:tgtEl>
                                        <p:attrNameLst>
                                          <p:attrName>ppt_w</p:attrName>
                                        </p:attrNameLst>
                                      </p:cBhvr>
                                      <p:tavLst>
                                        <p:tav tm="0">
                                          <p:val>
                                            <p:fltVal val="0"/>
                                          </p:val>
                                        </p:tav>
                                        <p:tav tm="100000">
                                          <p:val>
                                            <p:strVal val="#ppt_w"/>
                                          </p:val>
                                        </p:tav>
                                      </p:tavLst>
                                    </p:anim>
                                    <p:anim calcmode="lin" valueType="num">
                                      <p:cBhvr>
                                        <p:cTn id="119" dur="500" fill="hold"/>
                                        <p:tgtEl>
                                          <p:spTgt spid="399362"/>
                                        </p:tgtEl>
                                        <p:attrNameLst>
                                          <p:attrName>ppt_h</p:attrName>
                                        </p:attrNameLst>
                                      </p:cBhvr>
                                      <p:tavLst>
                                        <p:tav tm="0">
                                          <p:val>
                                            <p:fltVal val="0"/>
                                          </p:val>
                                        </p:tav>
                                        <p:tav tm="100000">
                                          <p:val>
                                            <p:strVal val="#ppt_h"/>
                                          </p:val>
                                        </p:tav>
                                      </p:tavLst>
                                    </p:anim>
                                    <p:animEffect transition="in" filter="fade">
                                      <p:cBhvr>
                                        <p:cTn id="120" dur="500"/>
                                        <p:tgtEl>
                                          <p:spTgt spid="399362"/>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399363"/>
                                        </p:tgtEl>
                                        <p:attrNameLst>
                                          <p:attrName>style.visibility</p:attrName>
                                        </p:attrNameLst>
                                      </p:cBhvr>
                                      <p:to>
                                        <p:strVal val="visible"/>
                                      </p:to>
                                    </p:set>
                                    <p:anim calcmode="lin" valueType="num">
                                      <p:cBhvr>
                                        <p:cTn id="125" dur="500" fill="hold"/>
                                        <p:tgtEl>
                                          <p:spTgt spid="399363"/>
                                        </p:tgtEl>
                                        <p:attrNameLst>
                                          <p:attrName>ppt_w</p:attrName>
                                        </p:attrNameLst>
                                      </p:cBhvr>
                                      <p:tavLst>
                                        <p:tav tm="0">
                                          <p:val>
                                            <p:fltVal val="0"/>
                                          </p:val>
                                        </p:tav>
                                        <p:tav tm="100000">
                                          <p:val>
                                            <p:strVal val="#ppt_w"/>
                                          </p:val>
                                        </p:tav>
                                      </p:tavLst>
                                    </p:anim>
                                    <p:anim calcmode="lin" valueType="num">
                                      <p:cBhvr>
                                        <p:cTn id="126" dur="500" fill="hold"/>
                                        <p:tgtEl>
                                          <p:spTgt spid="399363"/>
                                        </p:tgtEl>
                                        <p:attrNameLst>
                                          <p:attrName>ppt_h</p:attrName>
                                        </p:attrNameLst>
                                      </p:cBhvr>
                                      <p:tavLst>
                                        <p:tav tm="0">
                                          <p:val>
                                            <p:fltVal val="0"/>
                                          </p:val>
                                        </p:tav>
                                        <p:tav tm="100000">
                                          <p:val>
                                            <p:strVal val="#ppt_h"/>
                                          </p:val>
                                        </p:tav>
                                      </p:tavLst>
                                    </p:anim>
                                    <p:animEffect transition="in" filter="fade">
                                      <p:cBhvr>
                                        <p:cTn id="127" dur="500"/>
                                        <p:tgtEl>
                                          <p:spTgt spid="399363"/>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399524"/>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399525"/>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399523"/>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399518"/>
                                        </p:tgtEl>
                                        <p:attrNameLst>
                                          <p:attrName>style.visibility</p:attrName>
                                        </p:attrNameLst>
                                      </p:cBhvr>
                                      <p:to>
                                        <p:strVal val="visible"/>
                                      </p:to>
                                    </p:set>
                                    <p:anim calcmode="lin" valueType="num">
                                      <p:cBhvr>
                                        <p:cTn id="140" dur="500" fill="hold"/>
                                        <p:tgtEl>
                                          <p:spTgt spid="399518"/>
                                        </p:tgtEl>
                                        <p:attrNameLst>
                                          <p:attrName>ppt_w</p:attrName>
                                        </p:attrNameLst>
                                      </p:cBhvr>
                                      <p:tavLst>
                                        <p:tav tm="0">
                                          <p:val>
                                            <p:fltVal val="0"/>
                                          </p:val>
                                        </p:tav>
                                        <p:tav tm="100000">
                                          <p:val>
                                            <p:strVal val="#ppt_w"/>
                                          </p:val>
                                        </p:tav>
                                      </p:tavLst>
                                    </p:anim>
                                    <p:anim calcmode="lin" valueType="num">
                                      <p:cBhvr>
                                        <p:cTn id="141" dur="500" fill="hold"/>
                                        <p:tgtEl>
                                          <p:spTgt spid="399518"/>
                                        </p:tgtEl>
                                        <p:attrNameLst>
                                          <p:attrName>ppt_h</p:attrName>
                                        </p:attrNameLst>
                                      </p:cBhvr>
                                      <p:tavLst>
                                        <p:tav tm="0">
                                          <p:val>
                                            <p:fltVal val="0"/>
                                          </p:val>
                                        </p:tav>
                                        <p:tav tm="100000">
                                          <p:val>
                                            <p:strVal val="#ppt_h"/>
                                          </p:val>
                                        </p:tav>
                                      </p:tavLst>
                                    </p:anim>
                                    <p:animEffect transition="in" filter="fade">
                                      <p:cBhvr>
                                        <p:cTn id="142" dur="500"/>
                                        <p:tgtEl>
                                          <p:spTgt spid="399518"/>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0" fill="hold" grpId="0" nodeType="clickEffect">
                                  <p:stCondLst>
                                    <p:cond delay="0"/>
                                  </p:stCondLst>
                                  <p:childTnLst>
                                    <p:set>
                                      <p:cBhvr>
                                        <p:cTn id="146" dur="1" fill="hold">
                                          <p:stCondLst>
                                            <p:cond delay="0"/>
                                          </p:stCondLst>
                                        </p:cTn>
                                        <p:tgtEl>
                                          <p:spTgt spid="399522"/>
                                        </p:tgtEl>
                                        <p:attrNameLst>
                                          <p:attrName>style.visibility</p:attrName>
                                        </p:attrNameLst>
                                      </p:cBhvr>
                                      <p:to>
                                        <p:strVal val="visible"/>
                                      </p:to>
                                    </p:set>
                                    <p:anim calcmode="lin" valueType="num">
                                      <p:cBhvr>
                                        <p:cTn id="147" dur="500" fill="hold"/>
                                        <p:tgtEl>
                                          <p:spTgt spid="399522"/>
                                        </p:tgtEl>
                                        <p:attrNameLst>
                                          <p:attrName>ppt_w</p:attrName>
                                        </p:attrNameLst>
                                      </p:cBhvr>
                                      <p:tavLst>
                                        <p:tav tm="0">
                                          <p:val>
                                            <p:fltVal val="0"/>
                                          </p:val>
                                        </p:tav>
                                        <p:tav tm="100000">
                                          <p:val>
                                            <p:strVal val="#ppt_w"/>
                                          </p:val>
                                        </p:tav>
                                      </p:tavLst>
                                    </p:anim>
                                    <p:anim calcmode="lin" valueType="num">
                                      <p:cBhvr>
                                        <p:cTn id="148" dur="500" fill="hold"/>
                                        <p:tgtEl>
                                          <p:spTgt spid="399522"/>
                                        </p:tgtEl>
                                        <p:attrNameLst>
                                          <p:attrName>ppt_h</p:attrName>
                                        </p:attrNameLst>
                                      </p:cBhvr>
                                      <p:tavLst>
                                        <p:tav tm="0">
                                          <p:val>
                                            <p:fltVal val="0"/>
                                          </p:val>
                                        </p:tav>
                                        <p:tav tm="100000">
                                          <p:val>
                                            <p:strVal val="#ppt_h"/>
                                          </p:val>
                                        </p:tav>
                                      </p:tavLst>
                                    </p:anim>
                                    <p:animEffect transition="in" filter="fade">
                                      <p:cBhvr>
                                        <p:cTn id="149" dur="500"/>
                                        <p:tgtEl>
                                          <p:spTgt spid="399522"/>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399526"/>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399528"/>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399529"/>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399368">
                                            <p:txEl>
                                              <p:pRg st="6" end="6"/>
                                            </p:txEl>
                                          </p:spTgt>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399368">
                                            <p:txEl>
                                              <p:pRg st="7" end="7"/>
                                            </p:txEl>
                                          </p:spTgt>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399368">
                                            <p:txEl>
                                              <p:pRg st="8" end="8"/>
                                            </p:txEl>
                                          </p:spTgt>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399530"/>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1" presetClass="exit" presetSubtype="0" fill="hold" grpId="1" nodeType="clickEffect">
                                  <p:stCondLst>
                                    <p:cond delay="0"/>
                                  </p:stCondLst>
                                  <p:childTnLst>
                                    <p:set>
                                      <p:cBhvr>
                                        <p:cTn id="177" dur="1" fill="hold">
                                          <p:stCondLst>
                                            <p:cond delay="0"/>
                                          </p:stCondLst>
                                        </p:cTn>
                                        <p:tgtEl>
                                          <p:spTgt spid="399528"/>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399529"/>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399527"/>
                                        </p:tgtEl>
                                        <p:attrNameLst>
                                          <p:attrName>style.visibility</p:attrName>
                                        </p:attrNameLst>
                                      </p:cBhvr>
                                      <p:to>
                                        <p:strVal val="visible"/>
                                      </p:to>
                                    </p:se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399531"/>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399531"/>
                                        </p:tgtEl>
                                        <p:attrNameLst>
                                          <p:attrName>style.visibility</p:attrName>
                                        </p:attrNameLst>
                                      </p:cBhvr>
                                      <p:to>
                                        <p:strVal val="hidden"/>
                                      </p:to>
                                    </p:set>
                                  </p:childTnLst>
                                </p:cTn>
                              </p:par>
                              <p:par>
                                <p:cTn id="192" presetID="1" presetClass="exit" presetSubtype="0" fill="hold" grpId="1" nodeType="withEffect">
                                  <p:stCondLst>
                                    <p:cond delay="0"/>
                                  </p:stCondLst>
                                  <p:childTnLst>
                                    <p:set>
                                      <p:cBhvr>
                                        <p:cTn id="193" dur="1" fill="hold">
                                          <p:stCondLst>
                                            <p:cond delay="0"/>
                                          </p:stCondLst>
                                        </p:cTn>
                                        <p:tgtEl>
                                          <p:spTgt spid="399527"/>
                                        </p:tgtEl>
                                        <p:attrNameLst>
                                          <p:attrName>style.visibility</p:attrName>
                                        </p:attrNameLst>
                                      </p:cBhvr>
                                      <p:to>
                                        <p:strVal val="hidden"/>
                                      </p:to>
                                    </p:set>
                                  </p:childTnLst>
                                </p:cTn>
                              </p:par>
                              <p:par>
                                <p:cTn id="194" presetID="1" presetClass="entr" presetSubtype="0" fill="hold" grpId="0" nodeType="withEffect">
                                  <p:stCondLst>
                                    <p:cond delay="0"/>
                                  </p:stCondLst>
                                  <p:childTnLst>
                                    <p:set>
                                      <p:cBhvr>
                                        <p:cTn id="195" dur="1" fill="hold">
                                          <p:stCondLst>
                                            <p:cond delay="0"/>
                                          </p:stCondLst>
                                        </p:cTn>
                                        <p:tgtEl>
                                          <p:spTgt spid="399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32" grpId="0" animBg="1"/>
      <p:bldP spid="399362" grpId="0" animBg="1"/>
      <p:bldP spid="399363" grpId="0" animBg="1"/>
      <p:bldP spid="399364" grpId="0" animBg="1"/>
      <p:bldP spid="399365" grpId="0" animBg="1"/>
      <p:bldP spid="399366" grpId="0" animBg="1"/>
      <p:bldP spid="399385" grpId="0" animBg="1"/>
      <p:bldP spid="399386" grpId="0" animBg="1"/>
      <p:bldP spid="399387" grpId="0" animBg="1"/>
      <p:bldP spid="399388" grpId="0" animBg="1"/>
      <p:bldP spid="399389" grpId="0" animBg="1"/>
      <p:bldP spid="399390" grpId="0" animBg="1"/>
      <p:bldP spid="399391" grpId="0" animBg="1"/>
      <p:bldP spid="399392" grpId="0" animBg="1"/>
      <p:bldP spid="399393" grpId="0" animBg="1"/>
      <p:bldP spid="399394" grpId="0" animBg="1"/>
      <p:bldP spid="399395" grpId="0" animBg="1"/>
      <p:bldP spid="399396" grpId="0" animBg="1"/>
      <p:bldP spid="399397" grpId="0" animBg="1"/>
      <p:bldP spid="399398" grpId="0" animBg="1"/>
      <p:bldP spid="399399" grpId="0" animBg="1"/>
      <p:bldP spid="399504" grpId="0" animBg="1"/>
      <p:bldP spid="399505" grpId="0" animBg="1"/>
      <p:bldP spid="399508" grpId="0" animBg="1"/>
      <p:bldP spid="399509" grpId="0" animBg="1"/>
      <p:bldP spid="399510" grpId="0" animBg="1"/>
      <p:bldP spid="399511" grpId="0" animBg="1"/>
      <p:bldP spid="399512" grpId="0"/>
      <p:bldP spid="399513" grpId="0"/>
      <p:bldP spid="399514" grpId="0"/>
      <p:bldP spid="399515" grpId="0"/>
      <p:bldP spid="399516" grpId="0"/>
      <p:bldP spid="399517" grpId="0"/>
      <p:bldP spid="399518" grpId="0" animBg="1"/>
      <p:bldP spid="399519" grpId="0" animBg="1"/>
      <p:bldP spid="399520" grpId="0"/>
      <p:bldP spid="399521" grpId="0"/>
      <p:bldP spid="399522" grpId="0" animBg="1"/>
      <p:bldP spid="399523" grpId="0" animBg="1"/>
      <p:bldP spid="399524" grpId="0"/>
      <p:bldP spid="399525" grpId="0"/>
      <p:bldP spid="399526" grpId="0" animBg="1"/>
      <p:bldP spid="399527" grpId="0" animBg="1"/>
      <p:bldP spid="399527" grpId="1" animBg="1"/>
      <p:bldP spid="399528" grpId="0" animBg="1"/>
      <p:bldP spid="399528" grpId="1" animBg="1"/>
      <p:bldP spid="399529" grpId="0" animBg="1"/>
      <p:bldP spid="399529" grpId="1" animBg="1"/>
      <p:bldP spid="399530" grpId="0" animBg="1"/>
      <p:bldP spid="399531" grpId="0" animBg="1"/>
      <p:bldP spid="399531"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3"/>
          <p:cNvSpPr>
            <a:spLocks noGrp="1"/>
          </p:cNvSpPr>
          <p:nvPr>
            <p:ph type="sldNum" sz="quarter" idx="10"/>
          </p:nvPr>
        </p:nvSpPr>
        <p:spPr/>
        <p:txBody>
          <a:bodyPr/>
          <a:lstStyle/>
          <a:p>
            <a:fld id="{173CBE63-FB86-4E8B-94C6-DA4BE5CA8CE9}" type="slidenum">
              <a:rPr lang="en-US" altLang="ko-KR"/>
              <a:pPr/>
              <a:t>67</a:t>
            </a:fld>
            <a:endParaRPr lang="en-US" altLang="ko-KR"/>
          </a:p>
        </p:txBody>
      </p:sp>
      <p:sp>
        <p:nvSpPr>
          <p:cNvPr id="197" name="Date Placeholder 4"/>
          <p:cNvSpPr>
            <a:spLocks noGrp="1"/>
          </p:cNvSpPr>
          <p:nvPr>
            <p:ph type="dt" sz="half" idx="11"/>
          </p:nvPr>
        </p:nvSpPr>
        <p:spPr/>
        <p:txBody>
          <a:bodyPr/>
          <a:lstStyle/>
          <a:p>
            <a:r>
              <a:rPr lang="en-US"/>
              <a:t>Tutorial: ICDM 2008</a:t>
            </a:r>
            <a:endParaRPr lang="en-US" altLang="ko-KR"/>
          </a:p>
        </p:txBody>
      </p:sp>
      <p:sp>
        <p:nvSpPr>
          <p:cNvPr id="198" name="Footer Placeholder 5"/>
          <p:cNvSpPr>
            <a:spLocks noGrp="1"/>
          </p:cNvSpPr>
          <p:nvPr>
            <p:ph type="ftr" sz="quarter" idx="12"/>
          </p:nvPr>
        </p:nvSpPr>
        <p:spPr/>
        <p:txBody>
          <a:bodyPr/>
          <a:lstStyle/>
          <a:p>
            <a:r>
              <a:rPr lang="en-US" altLang="ko-KR"/>
              <a:t>Mohamed F. Mokbel</a:t>
            </a:r>
          </a:p>
        </p:txBody>
      </p:sp>
      <p:sp>
        <p:nvSpPr>
          <p:cNvPr id="400579" name="Rectangle 195"/>
          <p:cNvSpPr>
            <a:spLocks noChangeArrowheads="1"/>
          </p:cNvSpPr>
          <p:nvPr/>
        </p:nvSpPr>
        <p:spPr bwMode="auto">
          <a:xfrm>
            <a:off x="2767013" y="3621088"/>
            <a:ext cx="2805112" cy="822325"/>
          </a:xfrm>
          <a:prstGeom prst="rect">
            <a:avLst/>
          </a:prstGeom>
          <a:noFill/>
          <a:ln w="38100" algn="ctr">
            <a:noFill/>
            <a:miter lim="800000"/>
            <a:headEnd/>
            <a:tailEnd/>
          </a:ln>
          <a:effectLst/>
        </p:spPr>
        <p:txBody>
          <a:bodyPr>
            <a:spAutoFit/>
          </a:bodyPr>
          <a:lstStyle/>
          <a:p>
            <a:pPr lvl="1"/>
            <a:r>
              <a:rPr lang="en-US" i="1">
                <a:solidFill>
                  <a:srgbClr val="A50021"/>
                </a:solidFill>
                <a:latin typeface="Times New Roman" pitchFamily="18" charset="0"/>
                <a:cs typeface="Arial" charset="0"/>
              </a:rPr>
              <a:t>offset </a:t>
            </a:r>
            <a:r>
              <a:rPr lang="en-US">
                <a:solidFill>
                  <a:srgbClr val="A50021"/>
                </a:solidFill>
                <a:latin typeface="Times New Roman" pitchFamily="18" charset="0"/>
                <a:cs typeface="Arial" charset="0"/>
              </a:rPr>
              <a:t>= uniform(0</a:t>
            </a:r>
            <a:r>
              <a:rPr lang="en-US" i="1">
                <a:solidFill>
                  <a:srgbClr val="A50021"/>
                </a:solidFill>
                <a:latin typeface="Times New Roman" pitchFamily="18" charset="0"/>
                <a:cs typeface="Arial" charset="0"/>
              </a:rPr>
              <a:t>, k</a:t>
            </a:r>
            <a:r>
              <a:rPr lang="en-US" i="1" baseline="-25000">
                <a:solidFill>
                  <a:srgbClr val="A50021"/>
                </a:solidFill>
                <a:latin typeface="Times New Roman" pitchFamily="18" charset="0"/>
                <a:cs typeface="Arial" charset="0"/>
              </a:rPr>
              <a:t>u</a:t>
            </a:r>
            <a:r>
              <a:rPr lang="en-US" i="1">
                <a:solidFill>
                  <a:srgbClr val="A50021"/>
                </a:solidFill>
                <a:latin typeface="Times New Roman" pitchFamily="18" charset="0"/>
                <a:cs typeface="Arial" charset="0"/>
              </a:rPr>
              <a:t>-</a:t>
            </a:r>
            <a:r>
              <a:rPr lang="en-US">
                <a:solidFill>
                  <a:srgbClr val="A50021"/>
                </a:solidFill>
                <a:latin typeface="Times New Roman" pitchFamily="18" charset="0"/>
                <a:cs typeface="Arial" charset="0"/>
              </a:rPr>
              <a:t>1)</a:t>
            </a:r>
          </a:p>
        </p:txBody>
      </p:sp>
      <p:sp>
        <p:nvSpPr>
          <p:cNvPr id="400386" name="Rectangle 2"/>
          <p:cNvSpPr>
            <a:spLocks noGrp="1" noChangeArrowheads="1"/>
          </p:cNvSpPr>
          <p:nvPr>
            <p:ph type="title"/>
          </p:nvPr>
        </p:nvSpPr>
        <p:spPr>
          <a:xfrm>
            <a:off x="539750" y="115888"/>
            <a:ext cx="7842250" cy="865187"/>
          </a:xfrm>
          <a:noFill/>
          <a:ln/>
        </p:spPr>
        <p:txBody>
          <a:bodyPr/>
          <a:lstStyle/>
          <a:p>
            <a:r>
              <a:rPr lang="en-US" altLang="zh-TW" sz="2800"/>
              <a:t>Peer-to-Peer Cooperative Architecture</a:t>
            </a:r>
            <a:br>
              <a:rPr lang="en-US" altLang="zh-TW" sz="2800"/>
            </a:br>
            <a:r>
              <a:rPr lang="en-US" altLang="zh-TW" sz="2800">
                <a:solidFill>
                  <a:schemeClr val="hlink"/>
                </a:solidFill>
              </a:rPr>
              <a:t>Non-Hierarchical </a:t>
            </a:r>
            <a:r>
              <a:rPr lang="en-US" altLang="zh-TW" sz="2400">
                <a:solidFill>
                  <a:schemeClr val="hlink"/>
                </a:solidFill>
              </a:rPr>
              <a:t>Hilbert Peer-to-Peer</a:t>
            </a:r>
            <a:endParaRPr lang="en-US" sz="2400">
              <a:solidFill>
                <a:schemeClr val="hlink"/>
              </a:solidFill>
            </a:endParaRPr>
          </a:p>
        </p:txBody>
      </p:sp>
      <p:graphicFrame>
        <p:nvGraphicFramePr>
          <p:cNvPr id="400441" name="Group 57"/>
          <p:cNvGraphicFramePr>
            <a:graphicFrameLocks noGrp="1"/>
          </p:cNvGraphicFramePr>
          <p:nvPr/>
        </p:nvGraphicFramePr>
        <p:xfrm>
          <a:off x="4410075" y="5181600"/>
          <a:ext cx="4648200" cy="1223964"/>
        </p:xfrm>
        <a:graphic>
          <a:graphicData uri="http://schemas.openxmlformats.org/drawingml/2006/table">
            <a:tbl>
              <a:tblPr/>
              <a:tblGrid>
                <a:gridCol w="735013"/>
                <a:gridCol w="300037"/>
                <a:gridCol w="301625"/>
                <a:gridCol w="301625"/>
                <a:gridCol w="300038"/>
                <a:gridCol w="301625"/>
                <a:gridCol w="301625"/>
                <a:gridCol w="300037"/>
                <a:gridCol w="301625"/>
                <a:gridCol w="300038"/>
                <a:gridCol w="301625"/>
                <a:gridCol w="301625"/>
                <a:gridCol w="300037"/>
                <a:gridCol w="301625"/>
              </a:tblGrid>
              <a:tr h="32385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1800" b="1" i="0" u="none" strike="noStrike" cap="none" normalizeH="0" baseline="0" smtClean="0">
                        <a:ln>
                          <a:noFill/>
                        </a:ln>
                        <a:solidFill>
                          <a:srgbClr val="990033"/>
                        </a:solidFill>
                        <a:effectLst/>
                        <a:latin typeface="Times New Roman" pitchFamily="18" charset="0"/>
                        <a:ea typeface="HyhwpEQ" pitchFamily="18" charset="-127"/>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C</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F</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J</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K</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M</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00038">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1" u="none" strike="noStrike" cap="none" normalizeH="0" baseline="0" smtClean="0">
                          <a:ln>
                            <a:noFill/>
                          </a:ln>
                          <a:solidFill>
                            <a:srgbClr val="990033"/>
                          </a:solidFill>
                          <a:effectLst/>
                          <a:latin typeface="Times New Roman" pitchFamily="18" charset="0"/>
                          <a:ea typeface="HyhwpEQ" pitchFamily="18" charset="-127"/>
                        </a:rPr>
                        <a:t>k</a:t>
                      </a:r>
                      <a:r>
                        <a:rPr kumimoji="0" lang="en-US" sz="1800" b="1" i="1" u="none" strike="noStrike" cap="none" normalizeH="0" baseline="-25000" smtClean="0">
                          <a:ln>
                            <a:noFill/>
                          </a:ln>
                          <a:solidFill>
                            <a:srgbClr val="990033"/>
                          </a:solidFill>
                          <a:effectLst/>
                          <a:latin typeface="Times New Roman" pitchFamily="18" charset="0"/>
                          <a:ea typeface="HyhwpEQ" pitchFamily="18" charset="-127"/>
                        </a:rPr>
                        <a:t>u</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00038">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1" u="none" strike="noStrike" cap="none" normalizeH="0" baseline="0" smtClean="0">
                          <a:ln>
                            <a:noFill/>
                          </a:ln>
                          <a:solidFill>
                            <a:srgbClr val="990033"/>
                          </a:solidFill>
                          <a:effectLst/>
                          <a:latin typeface="Times New Roman" pitchFamily="18" charset="0"/>
                          <a:ea typeface="HyhwpEQ" pitchFamily="18" charset="-127"/>
                        </a:rPr>
                        <a:t>H</a:t>
                      </a:r>
                      <a:r>
                        <a:rPr kumimoji="0" lang="en-US" sz="1800" b="1" i="0" u="none" strike="noStrike" cap="none" normalizeH="0" baseline="0" smtClean="0">
                          <a:ln>
                            <a:noFill/>
                          </a:ln>
                          <a:solidFill>
                            <a:srgbClr val="990033"/>
                          </a:solidFill>
                          <a:effectLst/>
                          <a:latin typeface="Times New Roman" pitchFamily="18" charset="0"/>
                          <a:ea typeface="HyhwpEQ" pitchFamily="18" charset="-127"/>
                        </a:rPr>
                        <a:t>(</a:t>
                      </a:r>
                      <a:r>
                        <a:rPr kumimoji="0" lang="en-US" sz="1800" b="1" i="1" u="none" strike="noStrike" cap="none" normalizeH="0" baseline="0" smtClean="0">
                          <a:ln>
                            <a:noFill/>
                          </a:ln>
                          <a:solidFill>
                            <a:srgbClr val="990033"/>
                          </a:solidFill>
                          <a:effectLst/>
                          <a:latin typeface="Times New Roman" pitchFamily="18" charset="0"/>
                          <a:ea typeface="HyhwpEQ" pitchFamily="18" charset="-127"/>
                        </a:rPr>
                        <a:t>u</a:t>
                      </a:r>
                      <a:r>
                        <a:rPr kumimoji="0" lang="en-US" sz="1800" b="1" i="0" u="none" strike="noStrike" cap="none" normalizeH="0" baseline="0" smtClean="0">
                          <a:ln>
                            <a:noFill/>
                          </a:ln>
                          <a:solidFill>
                            <a:srgbClr val="990033"/>
                          </a:solidFill>
                          <a:effectLst/>
                          <a:latin typeface="Times New Roman" pitchFamily="18" charset="0"/>
                          <a:ea typeface="HyhwpEQ" pitchFamily="18" charset="-127"/>
                        </a:rPr>
                        <a:t>)</a:t>
                      </a:r>
                      <a:endParaRPr kumimoji="0" lang="en-US" sz="1800" b="1" i="0" u="none" strike="noStrike" cap="none" normalizeH="0" baseline="-25000" smtClean="0">
                        <a:ln>
                          <a:noFill/>
                        </a:ln>
                        <a:solidFill>
                          <a:srgbClr val="990033"/>
                        </a:solidFill>
                        <a:effectLst/>
                        <a:latin typeface="Times New Roman" pitchFamily="18" charset="0"/>
                        <a:ea typeface="HyhwpEQ" pitchFamily="18" charset="-127"/>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16</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00038">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1" u="none" strike="noStrike" cap="none" normalizeH="0" baseline="0" smtClean="0">
                          <a:ln>
                            <a:noFill/>
                          </a:ln>
                          <a:solidFill>
                            <a:srgbClr val="990033"/>
                          </a:solidFill>
                          <a:effectLst/>
                          <a:latin typeface="Times New Roman" pitchFamily="18" charset="0"/>
                          <a:ea typeface="HyhwpEQ" pitchFamily="18" charset="-127"/>
                        </a:rPr>
                        <a:t>Rank</a:t>
                      </a:r>
                      <a:r>
                        <a:rPr kumimoji="0" lang="en-US" sz="1800" b="1" i="1" u="none" strike="noStrike" cap="none" normalizeH="0" baseline="-25000" smtClean="0">
                          <a:ln>
                            <a:noFill/>
                          </a:ln>
                          <a:solidFill>
                            <a:srgbClr val="990033"/>
                          </a:solidFill>
                          <a:effectLst/>
                          <a:latin typeface="Times New Roman" pitchFamily="18" charset="0"/>
                          <a:ea typeface="HyhwpEQ" pitchFamily="18" charset="-127"/>
                        </a:rPr>
                        <a:t>u</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12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
        <p:nvSpPr>
          <p:cNvPr id="400534" name="AutoShape 150"/>
          <p:cNvSpPr>
            <a:spLocks noChangeArrowheads="1"/>
          </p:cNvSpPr>
          <p:nvPr/>
        </p:nvSpPr>
        <p:spPr bwMode="auto">
          <a:xfrm>
            <a:off x="3506788" y="4437063"/>
            <a:ext cx="1371600" cy="685800"/>
          </a:xfrm>
          <a:prstGeom prst="wedgeRoundRectCallout">
            <a:avLst>
              <a:gd name="adj1" fmla="val -102894"/>
              <a:gd name="adj2" fmla="val -30556"/>
              <a:gd name="adj3" fmla="val 16667"/>
            </a:avLst>
          </a:prstGeom>
          <a:solidFill>
            <a:srgbClr val="FFCC00"/>
          </a:solidFill>
          <a:ln w="19050" algn="ctr">
            <a:solidFill>
              <a:srgbClr val="A50021"/>
            </a:solidFill>
            <a:miter lim="800000"/>
            <a:headEnd/>
            <a:tailEnd/>
          </a:ln>
          <a:effectLst/>
        </p:spPr>
        <p:txBody>
          <a:bodyPr anchor="ctr"/>
          <a:lstStyle/>
          <a:p>
            <a:r>
              <a:rPr lang="en-US" sz="2000" b="1" i="1">
                <a:solidFill>
                  <a:srgbClr val="A50021"/>
                </a:solidFill>
                <a:latin typeface="Arial" charset="0"/>
                <a:cs typeface="Arial" charset="0"/>
              </a:rPr>
              <a:t>k </a:t>
            </a:r>
            <a:r>
              <a:rPr lang="en-US" sz="2000" b="1">
                <a:solidFill>
                  <a:srgbClr val="A50021"/>
                </a:solidFill>
                <a:latin typeface="Arial" charset="0"/>
                <a:cs typeface="Arial" charset="0"/>
              </a:rPr>
              <a:t>= 6, offset =4 </a:t>
            </a:r>
          </a:p>
        </p:txBody>
      </p:sp>
      <p:grpSp>
        <p:nvGrpSpPr>
          <p:cNvPr id="400387" name="Group 3"/>
          <p:cNvGrpSpPr>
            <a:grpSpLocks/>
          </p:cNvGrpSpPr>
          <p:nvPr/>
        </p:nvGrpSpPr>
        <p:grpSpPr bwMode="auto">
          <a:xfrm>
            <a:off x="5414963" y="1466850"/>
            <a:ext cx="3352800" cy="3352800"/>
            <a:chOff x="3168" y="1056"/>
            <a:chExt cx="2112" cy="2112"/>
          </a:xfrm>
        </p:grpSpPr>
        <p:sp>
          <p:nvSpPr>
            <p:cNvPr id="400388" name="Rectangle 4"/>
            <p:cNvSpPr>
              <a:spLocks noChangeArrowheads="1"/>
            </p:cNvSpPr>
            <p:nvPr/>
          </p:nvSpPr>
          <p:spPr bwMode="auto">
            <a:xfrm>
              <a:off x="3696"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89" name="Rectangle 5"/>
            <p:cNvSpPr>
              <a:spLocks noChangeArrowheads="1"/>
            </p:cNvSpPr>
            <p:nvPr/>
          </p:nvSpPr>
          <p:spPr bwMode="auto">
            <a:xfrm>
              <a:off x="4224"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90" name="Rectangle 6"/>
            <p:cNvSpPr>
              <a:spLocks noChangeArrowheads="1"/>
            </p:cNvSpPr>
            <p:nvPr/>
          </p:nvSpPr>
          <p:spPr bwMode="auto">
            <a:xfrm>
              <a:off x="4752" y="2640"/>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91" name="Rectangle 7"/>
            <p:cNvSpPr>
              <a:spLocks noChangeArrowheads="1"/>
            </p:cNvSpPr>
            <p:nvPr/>
          </p:nvSpPr>
          <p:spPr bwMode="auto">
            <a:xfrm>
              <a:off x="3168"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92" name="Rectangle 8"/>
            <p:cNvSpPr>
              <a:spLocks noChangeArrowheads="1"/>
            </p:cNvSpPr>
            <p:nvPr/>
          </p:nvSpPr>
          <p:spPr bwMode="auto">
            <a:xfrm>
              <a:off x="3696"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93" name="Rectangle 9"/>
            <p:cNvSpPr>
              <a:spLocks noChangeArrowheads="1"/>
            </p:cNvSpPr>
            <p:nvPr/>
          </p:nvSpPr>
          <p:spPr bwMode="auto">
            <a:xfrm>
              <a:off x="4224"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94" name="Rectangle 10"/>
            <p:cNvSpPr>
              <a:spLocks noChangeArrowheads="1"/>
            </p:cNvSpPr>
            <p:nvPr/>
          </p:nvSpPr>
          <p:spPr bwMode="auto">
            <a:xfrm>
              <a:off x="4752" y="2112"/>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95" name="Rectangle 11"/>
            <p:cNvSpPr>
              <a:spLocks noChangeArrowheads="1"/>
            </p:cNvSpPr>
            <p:nvPr/>
          </p:nvSpPr>
          <p:spPr bwMode="auto">
            <a:xfrm>
              <a:off x="3168"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96" name="Rectangle 12"/>
            <p:cNvSpPr>
              <a:spLocks noChangeArrowheads="1"/>
            </p:cNvSpPr>
            <p:nvPr/>
          </p:nvSpPr>
          <p:spPr bwMode="auto">
            <a:xfrm>
              <a:off x="3696"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97" name="Rectangle 13"/>
            <p:cNvSpPr>
              <a:spLocks noChangeArrowheads="1"/>
            </p:cNvSpPr>
            <p:nvPr/>
          </p:nvSpPr>
          <p:spPr bwMode="auto">
            <a:xfrm>
              <a:off x="4224"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98" name="Rectangle 14"/>
            <p:cNvSpPr>
              <a:spLocks noChangeArrowheads="1"/>
            </p:cNvSpPr>
            <p:nvPr/>
          </p:nvSpPr>
          <p:spPr bwMode="auto">
            <a:xfrm>
              <a:off x="4752" y="1584"/>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399" name="Rectangle 15"/>
            <p:cNvSpPr>
              <a:spLocks noChangeArrowheads="1"/>
            </p:cNvSpPr>
            <p:nvPr/>
          </p:nvSpPr>
          <p:spPr bwMode="auto">
            <a:xfrm>
              <a:off x="3168"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400" name="Rectangle 16"/>
            <p:cNvSpPr>
              <a:spLocks noChangeArrowheads="1"/>
            </p:cNvSpPr>
            <p:nvPr/>
          </p:nvSpPr>
          <p:spPr bwMode="auto">
            <a:xfrm>
              <a:off x="3696"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401" name="Rectangle 17"/>
            <p:cNvSpPr>
              <a:spLocks noChangeArrowheads="1"/>
            </p:cNvSpPr>
            <p:nvPr/>
          </p:nvSpPr>
          <p:spPr bwMode="auto">
            <a:xfrm>
              <a:off x="4224" y="1056"/>
              <a:ext cx="528" cy="528"/>
            </a:xfrm>
            <a:prstGeom prst="rect">
              <a:avLst/>
            </a:prstGeom>
            <a:noFill/>
            <a:ln w="9525">
              <a:solidFill>
                <a:srgbClr val="C0C0C0"/>
              </a:solidFill>
              <a:miter lim="800000"/>
              <a:headEnd/>
              <a:tailEnd/>
            </a:ln>
            <a:effectLst/>
          </p:spPr>
          <p:txBody>
            <a:bodyPr wrap="none" anchor="ctr"/>
            <a:lstStyle/>
            <a:p>
              <a:endParaRPr lang="en-US"/>
            </a:p>
          </p:txBody>
        </p:sp>
        <p:sp>
          <p:nvSpPr>
            <p:cNvPr id="400402" name="Rectangle 18"/>
            <p:cNvSpPr>
              <a:spLocks noChangeArrowheads="1"/>
            </p:cNvSpPr>
            <p:nvPr/>
          </p:nvSpPr>
          <p:spPr bwMode="auto">
            <a:xfrm>
              <a:off x="4752" y="1056"/>
              <a:ext cx="528" cy="528"/>
            </a:xfrm>
            <a:prstGeom prst="rect">
              <a:avLst/>
            </a:prstGeom>
            <a:noFill/>
            <a:ln w="9525">
              <a:solidFill>
                <a:srgbClr val="C0C0C0"/>
              </a:solidFill>
              <a:miter lim="800000"/>
              <a:headEnd/>
              <a:tailEnd/>
            </a:ln>
            <a:effectLst/>
          </p:spPr>
          <p:txBody>
            <a:bodyPr wrap="none" anchor="ctr"/>
            <a:lstStyle/>
            <a:p>
              <a:endParaRPr lang="en-US"/>
            </a:p>
          </p:txBody>
        </p:sp>
      </p:grpSp>
      <p:sp>
        <p:nvSpPr>
          <p:cNvPr id="400403" name="Line 19"/>
          <p:cNvSpPr>
            <a:spLocks noChangeShapeType="1"/>
          </p:cNvSpPr>
          <p:nvPr/>
        </p:nvSpPr>
        <p:spPr bwMode="auto">
          <a:xfrm rot="16200000" flipH="1">
            <a:off x="3663157" y="3066256"/>
            <a:ext cx="3505200" cy="1587"/>
          </a:xfrm>
          <a:prstGeom prst="line">
            <a:avLst/>
          </a:prstGeom>
          <a:noFill/>
          <a:ln w="38100">
            <a:solidFill>
              <a:srgbClr val="990033"/>
            </a:solidFill>
            <a:round/>
            <a:headEnd type="stealth" w="lg" len="lg"/>
            <a:tailEnd/>
          </a:ln>
          <a:effectLst/>
        </p:spPr>
        <p:txBody>
          <a:bodyPr/>
          <a:lstStyle/>
          <a:p>
            <a:endParaRPr lang="en-US"/>
          </a:p>
        </p:txBody>
      </p:sp>
      <p:sp>
        <p:nvSpPr>
          <p:cNvPr id="400404" name="Line 20"/>
          <p:cNvSpPr>
            <a:spLocks noChangeShapeType="1"/>
          </p:cNvSpPr>
          <p:nvPr/>
        </p:nvSpPr>
        <p:spPr bwMode="auto">
          <a:xfrm flipV="1">
            <a:off x="6710363" y="3524250"/>
            <a:ext cx="0" cy="914400"/>
          </a:xfrm>
          <a:prstGeom prst="line">
            <a:avLst/>
          </a:prstGeom>
          <a:noFill/>
          <a:ln w="31750">
            <a:solidFill>
              <a:srgbClr val="FFCC00"/>
            </a:solidFill>
            <a:round/>
            <a:headEnd/>
            <a:tailEnd/>
          </a:ln>
          <a:effectLst/>
        </p:spPr>
        <p:txBody>
          <a:bodyPr/>
          <a:lstStyle/>
          <a:p>
            <a:endParaRPr lang="en-US"/>
          </a:p>
        </p:txBody>
      </p:sp>
      <p:sp>
        <p:nvSpPr>
          <p:cNvPr id="400405" name="Line 21"/>
          <p:cNvSpPr>
            <a:spLocks noChangeShapeType="1"/>
          </p:cNvSpPr>
          <p:nvPr/>
        </p:nvSpPr>
        <p:spPr bwMode="auto">
          <a:xfrm flipH="1">
            <a:off x="5795963" y="3524250"/>
            <a:ext cx="914400" cy="0"/>
          </a:xfrm>
          <a:prstGeom prst="line">
            <a:avLst/>
          </a:prstGeom>
          <a:noFill/>
          <a:ln w="31750">
            <a:solidFill>
              <a:srgbClr val="FFCC00"/>
            </a:solidFill>
            <a:round/>
            <a:headEnd/>
            <a:tailEnd/>
          </a:ln>
          <a:effectLst/>
        </p:spPr>
        <p:txBody>
          <a:bodyPr/>
          <a:lstStyle/>
          <a:p>
            <a:endParaRPr lang="en-US"/>
          </a:p>
        </p:txBody>
      </p:sp>
      <p:sp>
        <p:nvSpPr>
          <p:cNvPr id="400406" name="Line 22"/>
          <p:cNvSpPr>
            <a:spLocks noChangeShapeType="1"/>
          </p:cNvSpPr>
          <p:nvPr/>
        </p:nvSpPr>
        <p:spPr bwMode="auto">
          <a:xfrm rot="10800000">
            <a:off x="7472363" y="3524250"/>
            <a:ext cx="914400" cy="0"/>
          </a:xfrm>
          <a:prstGeom prst="line">
            <a:avLst/>
          </a:prstGeom>
          <a:noFill/>
          <a:ln w="31750">
            <a:solidFill>
              <a:srgbClr val="FFCC00"/>
            </a:solidFill>
            <a:round/>
            <a:headEnd/>
            <a:tailEnd/>
          </a:ln>
          <a:effectLst/>
        </p:spPr>
        <p:txBody>
          <a:bodyPr/>
          <a:lstStyle/>
          <a:p>
            <a:endParaRPr lang="en-US"/>
          </a:p>
        </p:txBody>
      </p:sp>
      <p:sp>
        <p:nvSpPr>
          <p:cNvPr id="400407" name="Line 23"/>
          <p:cNvSpPr>
            <a:spLocks noChangeShapeType="1"/>
          </p:cNvSpPr>
          <p:nvPr/>
        </p:nvSpPr>
        <p:spPr bwMode="auto">
          <a:xfrm rot="10800000" flipV="1">
            <a:off x="7472363" y="3524250"/>
            <a:ext cx="0" cy="914400"/>
          </a:xfrm>
          <a:prstGeom prst="line">
            <a:avLst/>
          </a:prstGeom>
          <a:noFill/>
          <a:ln w="31750">
            <a:solidFill>
              <a:srgbClr val="FFCC00"/>
            </a:solidFill>
            <a:round/>
            <a:headEnd/>
            <a:tailEnd/>
          </a:ln>
          <a:effectLst/>
        </p:spPr>
        <p:txBody>
          <a:bodyPr/>
          <a:lstStyle/>
          <a:p>
            <a:endParaRPr lang="en-US"/>
          </a:p>
        </p:txBody>
      </p:sp>
      <p:sp>
        <p:nvSpPr>
          <p:cNvPr id="400408" name="Line 24"/>
          <p:cNvSpPr>
            <a:spLocks noChangeShapeType="1"/>
          </p:cNvSpPr>
          <p:nvPr/>
        </p:nvSpPr>
        <p:spPr bwMode="auto">
          <a:xfrm rot="10800000" flipH="1">
            <a:off x="7472363" y="4438650"/>
            <a:ext cx="914400" cy="0"/>
          </a:xfrm>
          <a:prstGeom prst="line">
            <a:avLst/>
          </a:prstGeom>
          <a:noFill/>
          <a:ln w="31750">
            <a:solidFill>
              <a:srgbClr val="FFCC00"/>
            </a:solidFill>
            <a:round/>
            <a:headEnd/>
            <a:tailEnd/>
          </a:ln>
          <a:effectLst/>
        </p:spPr>
        <p:txBody>
          <a:bodyPr/>
          <a:lstStyle/>
          <a:p>
            <a:endParaRPr lang="en-US"/>
          </a:p>
        </p:txBody>
      </p:sp>
      <p:sp>
        <p:nvSpPr>
          <p:cNvPr id="400409" name="Line 25"/>
          <p:cNvSpPr>
            <a:spLocks noChangeShapeType="1"/>
          </p:cNvSpPr>
          <p:nvPr/>
        </p:nvSpPr>
        <p:spPr bwMode="auto">
          <a:xfrm rot="16200000">
            <a:off x="6253163" y="2303463"/>
            <a:ext cx="914400" cy="0"/>
          </a:xfrm>
          <a:prstGeom prst="line">
            <a:avLst/>
          </a:prstGeom>
          <a:noFill/>
          <a:ln w="31750">
            <a:solidFill>
              <a:srgbClr val="FFCC00"/>
            </a:solidFill>
            <a:round/>
            <a:headEnd/>
            <a:tailEnd/>
          </a:ln>
          <a:effectLst/>
        </p:spPr>
        <p:txBody>
          <a:bodyPr/>
          <a:lstStyle/>
          <a:p>
            <a:endParaRPr lang="en-US"/>
          </a:p>
        </p:txBody>
      </p:sp>
      <p:sp>
        <p:nvSpPr>
          <p:cNvPr id="400410" name="Line 26"/>
          <p:cNvSpPr>
            <a:spLocks noChangeShapeType="1"/>
          </p:cNvSpPr>
          <p:nvPr/>
        </p:nvSpPr>
        <p:spPr bwMode="auto">
          <a:xfrm rot="16200000" flipV="1">
            <a:off x="6253163" y="1389063"/>
            <a:ext cx="0" cy="914400"/>
          </a:xfrm>
          <a:prstGeom prst="line">
            <a:avLst/>
          </a:prstGeom>
          <a:noFill/>
          <a:ln w="31750">
            <a:solidFill>
              <a:srgbClr val="FFCC00"/>
            </a:solidFill>
            <a:round/>
            <a:headEnd/>
            <a:tailEnd/>
          </a:ln>
          <a:effectLst/>
        </p:spPr>
        <p:txBody>
          <a:bodyPr/>
          <a:lstStyle/>
          <a:p>
            <a:endParaRPr lang="en-US"/>
          </a:p>
        </p:txBody>
      </p:sp>
      <p:sp>
        <p:nvSpPr>
          <p:cNvPr id="400411" name="Line 27"/>
          <p:cNvSpPr>
            <a:spLocks noChangeShapeType="1"/>
          </p:cNvSpPr>
          <p:nvPr/>
        </p:nvSpPr>
        <p:spPr bwMode="auto">
          <a:xfrm rot="16200000" flipH="1">
            <a:off x="5338763" y="2303463"/>
            <a:ext cx="914400" cy="0"/>
          </a:xfrm>
          <a:prstGeom prst="line">
            <a:avLst/>
          </a:prstGeom>
          <a:noFill/>
          <a:ln w="31750">
            <a:solidFill>
              <a:srgbClr val="FFCC00"/>
            </a:solidFill>
            <a:round/>
            <a:headEnd/>
            <a:tailEnd/>
          </a:ln>
          <a:effectLst/>
        </p:spPr>
        <p:txBody>
          <a:bodyPr/>
          <a:lstStyle/>
          <a:p>
            <a:endParaRPr lang="en-US"/>
          </a:p>
        </p:txBody>
      </p:sp>
      <p:sp>
        <p:nvSpPr>
          <p:cNvPr id="400412" name="Line 28"/>
          <p:cNvSpPr>
            <a:spLocks noChangeShapeType="1"/>
          </p:cNvSpPr>
          <p:nvPr/>
        </p:nvSpPr>
        <p:spPr bwMode="auto">
          <a:xfrm rot="16200000">
            <a:off x="7929563" y="2303463"/>
            <a:ext cx="914400" cy="0"/>
          </a:xfrm>
          <a:prstGeom prst="line">
            <a:avLst/>
          </a:prstGeom>
          <a:noFill/>
          <a:ln w="31750">
            <a:solidFill>
              <a:srgbClr val="FFCC00"/>
            </a:solidFill>
            <a:round/>
            <a:headEnd/>
            <a:tailEnd/>
          </a:ln>
          <a:effectLst/>
        </p:spPr>
        <p:txBody>
          <a:bodyPr/>
          <a:lstStyle/>
          <a:p>
            <a:endParaRPr lang="en-US"/>
          </a:p>
        </p:txBody>
      </p:sp>
      <p:sp>
        <p:nvSpPr>
          <p:cNvPr id="400413" name="Line 29"/>
          <p:cNvSpPr>
            <a:spLocks noChangeShapeType="1"/>
          </p:cNvSpPr>
          <p:nvPr/>
        </p:nvSpPr>
        <p:spPr bwMode="auto">
          <a:xfrm rot="16200000" flipV="1">
            <a:off x="7929563" y="1389063"/>
            <a:ext cx="0" cy="914400"/>
          </a:xfrm>
          <a:prstGeom prst="line">
            <a:avLst/>
          </a:prstGeom>
          <a:noFill/>
          <a:ln w="31750">
            <a:solidFill>
              <a:srgbClr val="FFCC00"/>
            </a:solidFill>
            <a:round/>
            <a:headEnd/>
            <a:tailEnd/>
          </a:ln>
          <a:effectLst/>
        </p:spPr>
        <p:txBody>
          <a:bodyPr/>
          <a:lstStyle/>
          <a:p>
            <a:endParaRPr lang="en-US"/>
          </a:p>
        </p:txBody>
      </p:sp>
      <p:sp>
        <p:nvSpPr>
          <p:cNvPr id="400414" name="Line 30"/>
          <p:cNvSpPr>
            <a:spLocks noChangeShapeType="1"/>
          </p:cNvSpPr>
          <p:nvPr/>
        </p:nvSpPr>
        <p:spPr bwMode="auto">
          <a:xfrm rot="16200000" flipH="1">
            <a:off x="7015163" y="2303463"/>
            <a:ext cx="914400" cy="0"/>
          </a:xfrm>
          <a:prstGeom prst="line">
            <a:avLst/>
          </a:prstGeom>
          <a:noFill/>
          <a:ln w="31750">
            <a:solidFill>
              <a:srgbClr val="FFCC00"/>
            </a:solidFill>
            <a:round/>
            <a:headEnd/>
            <a:tailEnd/>
          </a:ln>
          <a:effectLst/>
        </p:spPr>
        <p:txBody>
          <a:bodyPr/>
          <a:lstStyle/>
          <a:p>
            <a:endParaRPr lang="en-US"/>
          </a:p>
        </p:txBody>
      </p:sp>
      <p:sp>
        <p:nvSpPr>
          <p:cNvPr id="400415" name="Line 31"/>
          <p:cNvSpPr>
            <a:spLocks noChangeShapeType="1"/>
          </p:cNvSpPr>
          <p:nvPr/>
        </p:nvSpPr>
        <p:spPr bwMode="auto">
          <a:xfrm>
            <a:off x="5795963" y="2762250"/>
            <a:ext cx="0" cy="762000"/>
          </a:xfrm>
          <a:prstGeom prst="line">
            <a:avLst/>
          </a:prstGeom>
          <a:noFill/>
          <a:ln w="31750">
            <a:solidFill>
              <a:srgbClr val="FFCC00"/>
            </a:solidFill>
            <a:round/>
            <a:headEnd/>
            <a:tailEnd/>
          </a:ln>
          <a:effectLst/>
        </p:spPr>
        <p:txBody>
          <a:bodyPr/>
          <a:lstStyle/>
          <a:p>
            <a:endParaRPr lang="en-US"/>
          </a:p>
        </p:txBody>
      </p:sp>
      <p:sp>
        <p:nvSpPr>
          <p:cNvPr id="400416" name="Line 32"/>
          <p:cNvSpPr>
            <a:spLocks noChangeShapeType="1"/>
          </p:cNvSpPr>
          <p:nvPr/>
        </p:nvSpPr>
        <p:spPr bwMode="auto">
          <a:xfrm flipH="1">
            <a:off x="8386763" y="2762250"/>
            <a:ext cx="0" cy="762000"/>
          </a:xfrm>
          <a:prstGeom prst="line">
            <a:avLst/>
          </a:prstGeom>
          <a:noFill/>
          <a:ln w="31750">
            <a:solidFill>
              <a:srgbClr val="FFCC00"/>
            </a:solidFill>
            <a:round/>
            <a:headEnd/>
            <a:tailEnd/>
          </a:ln>
          <a:effectLst/>
        </p:spPr>
        <p:txBody>
          <a:bodyPr/>
          <a:lstStyle/>
          <a:p>
            <a:endParaRPr lang="en-US"/>
          </a:p>
        </p:txBody>
      </p:sp>
      <p:sp>
        <p:nvSpPr>
          <p:cNvPr id="400417" name="Line 33"/>
          <p:cNvSpPr>
            <a:spLocks noChangeShapeType="1"/>
          </p:cNvSpPr>
          <p:nvPr/>
        </p:nvSpPr>
        <p:spPr bwMode="auto">
          <a:xfrm>
            <a:off x="6710363" y="2762250"/>
            <a:ext cx="762000" cy="0"/>
          </a:xfrm>
          <a:prstGeom prst="line">
            <a:avLst/>
          </a:prstGeom>
          <a:noFill/>
          <a:ln w="31750">
            <a:solidFill>
              <a:srgbClr val="FFCC00"/>
            </a:solidFill>
            <a:round/>
            <a:headEnd/>
            <a:tailEnd/>
          </a:ln>
          <a:effectLst/>
        </p:spPr>
        <p:txBody>
          <a:bodyPr/>
          <a:lstStyle/>
          <a:p>
            <a:endParaRPr lang="en-US"/>
          </a:p>
        </p:txBody>
      </p:sp>
      <p:grpSp>
        <p:nvGrpSpPr>
          <p:cNvPr id="400418" name="Group 34"/>
          <p:cNvGrpSpPr>
            <a:grpSpLocks/>
          </p:cNvGrpSpPr>
          <p:nvPr/>
        </p:nvGrpSpPr>
        <p:grpSpPr bwMode="auto">
          <a:xfrm>
            <a:off x="5781675" y="4437063"/>
            <a:ext cx="942975" cy="19050"/>
            <a:chOff x="3399" y="2927"/>
            <a:chExt cx="594" cy="12"/>
          </a:xfrm>
        </p:grpSpPr>
        <p:sp>
          <p:nvSpPr>
            <p:cNvPr id="400419" name="Line 35"/>
            <p:cNvSpPr>
              <a:spLocks noChangeShapeType="1"/>
            </p:cNvSpPr>
            <p:nvPr/>
          </p:nvSpPr>
          <p:spPr bwMode="auto">
            <a:xfrm>
              <a:off x="3399" y="2927"/>
              <a:ext cx="594" cy="12"/>
            </a:xfrm>
            <a:prstGeom prst="line">
              <a:avLst/>
            </a:prstGeom>
            <a:noFill/>
            <a:ln w="31750">
              <a:solidFill>
                <a:srgbClr val="FFCC00"/>
              </a:solidFill>
              <a:round/>
              <a:headEnd/>
              <a:tailEnd/>
            </a:ln>
            <a:effectLst/>
          </p:spPr>
          <p:txBody>
            <a:bodyPr/>
            <a:lstStyle/>
            <a:p>
              <a:endParaRPr lang="en-US"/>
            </a:p>
          </p:txBody>
        </p:sp>
        <p:sp>
          <p:nvSpPr>
            <p:cNvPr id="400420" name="Line 36"/>
            <p:cNvSpPr>
              <a:spLocks noChangeShapeType="1"/>
            </p:cNvSpPr>
            <p:nvPr/>
          </p:nvSpPr>
          <p:spPr bwMode="auto">
            <a:xfrm>
              <a:off x="3552" y="2933"/>
              <a:ext cx="192" cy="0"/>
            </a:xfrm>
            <a:prstGeom prst="line">
              <a:avLst/>
            </a:prstGeom>
            <a:noFill/>
            <a:ln w="31750">
              <a:solidFill>
                <a:srgbClr val="FFCC00"/>
              </a:solidFill>
              <a:round/>
              <a:headEnd/>
              <a:tailEnd type="stealth" w="lg" len="lg"/>
            </a:ln>
            <a:effectLst/>
          </p:spPr>
          <p:txBody>
            <a:bodyPr/>
            <a:lstStyle/>
            <a:p>
              <a:endParaRPr lang="en-US"/>
            </a:p>
          </p:txBody>
        </p:sp>
      </p:grpSp>
      <p:sp>
        <p:nvSpPr>
          <p:cNvPr id="400421" name="Oval 37"/>
          <p:cNvSpPr>
            <a:spLocks noChangeArrowheads="1"/>
          </p:cNvSpPr>
          <p:nvPr/>
        </p:nvSpPr>
        <p:spPr bwMode="auto">
          <a:xfrm>
            <a:off x="6054725" y="4141788"/>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22" name="Oval 38"/>
          <p:cNvSpPr>
            <a:spLocks noChangeArrowheads="1"/>
          </p:cNvSpPr>
          <p:nvPr/>
        </p:nvSpPr>
        <p:spPr bwMode="auto">
          <a:xfrm>
            <a:off x="6602413" y="43624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23" name="Oval 39"/>
          <p:cNvSpPr>
            <a:spLocks noChangeArrowheads="1"/>
          </p:cNvSpPr>
          <p:nvPr/>
        </p:nvSpPr>
        <p:spPr bwMode="auto">
          <a:xfrm>
            <a:off x="6359525" y="37528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24" name="Oval 40"/>
          <p:cNvSpPr>
            <a:spLocks noChangeArrowheads="1"/>
          </p:cNvSpPr>
          <p:nvPr/>
        </p:nvSpPr>
        <p:spPr bwMode="auto">
          <a:xfrm>
            <a:off x="5794375" y="32194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25" name="Oval 41"/>
          <p:cNvSpPr>
            <a:spLocks noChangeArrowheads="1"/>
          </p:cNvSpPr>
          <p:nvPr/>
        </p:nvSpPr>
        <p:spPr bwMode="auto">
          <a:xfrm>
            <a:off x="5978525" y="26098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26" name="Oval 42"/>
          <p:cNvSpPr>
            <a:spLocks noChangeArrowheads="1"/>
          </p:cNvSpPr>
          <p:nvPr/>
        </p:nvSpPr>
        <p:spPr bwMode="auto">
          <a:xfrm>
            <a:off x="6086475" y="19240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27" name="Oval 43"/>
          <p:cNvSpPr>
            <a:spLocks noChangeArrowheads="1"/>
          </p:cNvSpPr>
          <p:nvPr/>
        </p:nvSpPr>
        <p:spPr bwMode="auto">
          <a:xfrm>
            <a:off x="6283325" y="26098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28" name="Oval 44"/>
          <p:cNvSpPr>
            <a:spLocks noChangeArrowheads="1"/>
          </p:cNvSpPr>
          <p:nvPr/>
        </p:nvSpPr>
        <p:spPr bwMode="auto">
          <a:xfrm>
            <a:off x="7472363" y="26860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29" name="Oval 45"/>
          <p:cNvSpPr>
            <a:spLocks noChangeArrowheads="1"/>
          </p:cNvSpPr>
          <p:nvPr/>
        </p:nvSpPr>
        <p:spPr bwMode="auto">
          <a:xfrm>
            <a:off x="8188325" y="26860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30" name="Oval 46"/>
          <p:cNvSpPr>
            <a:spLocks noChangeArrowheads="1"/>
          </p:cNvSpPr>
          <p:nvPr/>
        </p:nvSpPr>
        <p:spPr bwMode="auto">
          <a:xfrm>
            <a:off x="7807325" y="41338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31" name="Oval 47"/>
          <p:cNvSpPr>
            <a:spLocks noChangeArrowheads="1"/>
          </p:cNvSpPr>
          <p:nvPr/>
        </p:nvSpPr>
        <p:spPr bwMode="auto">
          <a:xfrm>
            <a:off x="7731125" y="18478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32" name="Oval 48"/>
          <p:cNvSpPr>
            <a:spLocks noChangeArrowheads="1"/>
          </p:cNvSpPr>
          <p:nvPr/>
        </p:nvSpPr>
        <p:spPr bwMode="auto">
          <a:xfrm>
            <a:off x="8035925" y="36766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433" name="Text Box 49"/>
          <p:cNvSpPr txBox="1">
            <a:spLocks noChangeArrowheads="1"/>
          </p:cNvSpPr>
          <p:nvPr/>
        </p:nvSpPr>
        <p:spPr bwMode="auto">
          <a:xfrm>
            <a:off x="5718175" y="39814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A</a:t>
            </a:r>
          </a:p>
        </p:txBody>
      </p:sp>
      <p:sp>
        <p:nvSpPr>
          <p:cNvPr id="400434" name="Text Box 50"/>
          <p:cNvSpPr txBox="1">
            <a:spLocks noChangeArrowheads="1"/>
          </p:cNvSpPr>
          <p:nvPr/>
        </p:nvSpPr>
        <p:spPr bwMode="auto">
          <a:xfrm>
            <a:off x="5946775" y="30670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D</a:t>
            </a:r>
          </a:p>
        </p:txBody>
      </p:sp>
      <p:sp>
        <p:nvSpPr>
          <p:cNvPr id="400435" name="Text Box 51"/>
          <p:cNvSpPr txBox="1">
            <a:spLocks noChangeArrowheads="1"/>
          </p:cNvSpPr>
          <p:nvPr/>
        </p:nvSpPr>
        <p:spPr bwMode="auto">
          <a:xfrm>
            <a:off x="5597525" y="24574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E</a:t>
            </a:r>
          </a:p>
        </p:txBody>
      </p:sp>
      <p:sp>
        <p:nvSpPr>
          <p:cNvPr id="400436" name="Text Box 52"/>
          <p:cNvSpPr txBox="1">
            <a:spLocks noChangeArrowheads="1"/>
          </p:cNvSpPr>
          <p:nvPr/>
        </p:nvSpPr>
        <p:spPr bwMode="auto">
          <a:xfrm>
            <a:off x="5749925" y="16954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F</a:t>
            </a:r>
          </a:p>
        </p:txBody>
      </p:sp>
      <p:sp>
        <p:nvSpPr>
          <p:cNvPr id="400437" name="Text Box 53"/>
          <p:cNvSpPr txBox="1">
            <a:spLocks noChangeArrowheads="1"/>
          </p:cNvSpPr>
          <p:nvPr/>
        </p:nvSpPr>
        <p:spPr bwMode="auto">
          <a:xfrm>
            <a:off x="6435725" y="24574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G</a:t>
            </a:r>
          </a:p>
        </p:txBody>
      </p:sp>
      <p:sp>
        <p:nvSpPr>
          <p:cNvPr id="400438" name="Text Box 54"/>
          <p:cNvSpPr txBox="1">
            <a:spLocks noChangeArrowheads="1"/>
          </p:cNvSpPr>
          <p:nvPr/>
        </p:nvSpPr>
        <p:spPr bwMode="auto">
          <a:xfrm>
            <a:off x="7470775" y="16954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I</a:t>
            </a:r>
          </a:p>
        </p:txBody>
      </p:sp>
      <p:sp>
        <p:nvSpPr>
          <p:cNvPr id="400439" name="Text Box 55"/>
          <p:cNvSpPr txBox="1">
            <a:spLocks noChangeArrowheads="1"/>
          </p:cNvSpPr>
          <p:nvPr/>
        </p:nvSpPr>
        <p:spPr bwMode="auto">
          <a:xfrm>
            <a:off x="7624763" y="25336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H</a:t>
            </a:r>
          </a:p>
        </p:txBody>
      </p:sp>
      <p:sp>
        <p:nvSpPr>
          <p:cNvPr id="400440" name="Text Box 56"/>
          <p:cNvSpPr txBox="1">
            <a:spLocks noChangeArrowheads="1"/>
          </p:cNvSpPr>
          <p:nvPr/>
        </p:nvSpPr>
        <p:spPr bwMode="auto">
          <a:xfrm>
            <a:off x="8308975" y="25336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J</a:t>
            </a:r>
          </a:p>
        </p:txBody>
      </p:sp>
      <p:sp>
        <p:nvSpPr>
          <p:cNvPr id="400518" name="Text Box 134"/>
          <p:cNvSpPr txBox="1">
            <a:spLocks noChangeArrowheads="1"/>
          </p:cNvSpPr>
          <p:nvPr/>
        </p:nvSpPr>
        <p:spPr bwMode="auto">
          <a:xfrm>
            <a:off x="8156575" y="35242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K</a:t>
            </a:r>
          </a:p>
        </p:txBody>
      </p:sp>
      <p:sp>
        <p:nvSpPr>
          <p:cNvPr id="400519" name="Text Box 135"/>
          <p:cNvSpPr txBox="1">
            <a:spLocks noChangeArrowheads="1"/>
          </p:cNvSpPr>
          <p:nvPr/>
        </p:nvSpPr>
        <p:spPr bwMode="auto">
          <a:xfrm>
            <a:off x="7426325" y="39814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L</a:t>
            </a:r>
          </a:p>
        </p:txBody>
      </p:sp>
      <p:sp>
        <p:nvSpPr>
          <p:cNvPr id="400520" name="Text Box 136"/>
          <p:cNvSpPr txBox="1">
            <a:spLocks noChangeArrowheads="1"/>
          </p:cNvSpPr>
          <p:nvPr/>
        </p:nvSpPr>
        <p:spPr bwMode="auto">
          <a:xfrm>
            <a:off x="6754813" y="42100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B</a:t>
            </a:r>
          </a:p>
        </p:txBody>
      </p:sp>
      <p:sp>
        <p:nvSpPr>
          <p:cNvPr id="400521" name="Text Box 137"/>
          <p:cNvSpPr txBox="1">
            <a:spLocks noChangeArrowheads="1"/>
          </p:cNvSpPr>
          <p:nvPr/>
        </p:nvSpPr>
        <p:spPr bwMode="auto">
          <a:xfrm>
            <a:off x="6511925" y="36004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C</a:t>
            </a:r>
          </a:p>
        </p:txBody>
      </p:sp>
      <p:sp>
        <p:nvSpPr>
          <p:cNvPr id="400522" name="Line 138"/>
          <p:cNvSpPr>
            <a:spLocks noChangeShapeType="1"/>
          </p:cNvSpPr>
          <p:nvPr/>
        </p:nvSpPr>
        <p:spPr bwMode="auto">
          <a:xfrm flipH="1">
            <a:off x="5414963" y="4819650"/>
            <a:ext cx="3505200" cy="0"/>
          </a:xfrm>
          <a:prstGeom prst="line">
            <a:avLst/>
          </a:prstGeom>
          <a:noFill/>
          <a:ln w="38100">
            <a:solidFill>
              <a:srgbClr val="990033"/>
            </a:solidFill>
            <a:round/>
            <a:headEnd type="stealth" w="lg" len="lg"/>
            <a:tailEnd/>
          </a:ln>
          <a:effectLst/>
        </p:spPr>
        <p:txBody>
          <a:bodyPr/>
          <a:lstStyle/>
          <a:p>
            <a:endParaRPr lang="en-US"/>
          </a:p>
        </p:txBody>
      </p:sp>
      <p:sp>
        <p:nvSpPr>
          <p:cNvPr id="400524" name="Oval 140"/>
          <p:cNvSpPr>
            <a:spLocks noChangeArrowheads="1"/>
          </p:cNvSpPr>
          <p:nvPr/>
        </p:nvSpPr>
        <p:spPr bwMode="auto">
          <a:xfrm>
            <a:off x="8493125" y="4210050"/>
            <a:ext cx="152400" cy="152400"/>
          </a:xfrm>
          <a:prstGeom prst="ellipse">
            <a:avLst/>
          </a:prstGeom>
          <a:solidFill>
            <a:srgbClr val="A50021"/>
          </a:solidFill>
          <a:ln w="9525">
            <a:solidFill>
              <a:schemeClr val="tx1"/>
            </a:solidFill>
            <a:round/>
            <a:headEnd/>
            <a:tailEnd/>
          </a:ln>
          <a:effectLst/>
        </p:spPr>
        <p:txBody>
          <a:bodyPr wrap="none" anchor="ctr"/>
          <a:lstStyle/>
          <a:p>
            <a:endParaRPr lang="en-US"/>
          </a:p>
        </p:txBody>
      </p:sp>
      <p:sp>
        <p:nvSpPr>
          <p:cNvPr id="400525" name="Text Box 141"/>
          <p:cNvSpPr txBox="1">
            <a:spLocks noChangeArrowheads="1"/>
          </p:cNvSpPr>
          <p:nvPr/>
        </p:nvSpPr>
        <p:spPr bwMode="auto">
          <a:xfrm>
            <a:off x="8112125" y="4057650"/>
            <a:ext cx="336550" cy="457200"/>
          </a:xfrm>
          <a:prstGeom prst="rect">
            <a:avLst/>
          </a:prstGeom>
          <a:noFill/>
          <a:ln w="9525">
            <a:noFill/>
            <a:miter lim="800000"/>
            <a:headEnd/>
            <a:tailEnd/>
          </a:ln>
          <a:effectLst/>
        </p:spPr>
        <p:txBody>
          <a:bodyPr>
            <a:spAutoFit/>
          </a:bodyPr>
          <a:lstStyle/>
          <a:p>
            <a:pPr algn="l"/>
            <a:r>
              <a:rPr lang="en-US">
                <a:solidFill>
                  <a:srgbClr val="A50021"/>
                </a:solidFill>
                <a:latin typeface="Arial" charset="0"/>
                <a:cs typeface="Arial" charset="0"/>
              </a:rPr>
              <a:t>M</a:t>
            </a:r>
          </a:p>
        </p:txBody>
      </p:sp>
      <p:sp>
        <p:nvSpPr>
          <p:cNvPr id="400526" name="Oval 142"/>
          <p:cNvSpPr>
            <a:spLocks noChangeArrowheads="1"/>
          </p:cNvSpPr>
          <p:nvPr/>
        </p:nvSpPr>
        <p:spPr bwMode="auto">
          <a:xfrm>
            <a:off x="5707063" y="3676650"/>
            <a:ext cx="1524000" cy="1057275"/>
          </a:xfrm>
          <a:prstGeom prst="ellipse">
            <a:avLst/>
          </a:prstGeom>
          <a:noFill/>
          <a:ln w="19050" algn="ctr">
            <a:solidFill>
              <a:srgbClr val="FF00FF"/>
            </a:solidFill>
            <a:round/>
            <a:headEnd/>
            <a:tailEnd/>
          </a:ln>
          <a:effectLst/>
        </p:spPr>
        <p:txBody>
          <a:bodyPr wrap="none" anchor="ctr"/>
          <a:lstStyle/>
          <a:p>
            <a:endParaRPr lang="en-US">
              <a:latin typeface="Times New Roman" pitchFamily="18" charset="0"/>
              <a:cs typeface="Arial" charset="0"/>
            </a:endParaRPr>
          </a:p>
        </p:txBody>
      </p:sp>
      <p:sp>
        <p:nvSpPr>
          <p:cNvPr id="400527" name="Oval 143"/>
          <p:cNvSpPr>
            <a:spLocks noChangeArrowheads="1"/>
          </p:cNvSpPr>
          <p:nvPr/>
        </p:nvSpPr>
        <p:spPr bwMode="auto">
          <a:xfrm>
            <a:off x="5521325" y="1466850"/>
            <a:ext cx="1447800" cy="2133600"/>
          </a:xfrm>
          <a:prstGeom prst="ellipse">
            <a:avLst/>
          </a:prstGeom>
          <a:noFill/>
          <a:ln w="19050" algn="ctr">
            <a:solidFill>
              <a:srgbClr val="00FF00"/>
            </a:solidFill>
            <a:round/>
            <a:headEnd/>
            <a:tailEnd/>
          </a:ln>
          <a:effectLst/>
        </p:spPr>
        <p:txBody>
          <a:bodyPr wrap="none" anchor="ctr"/>
          <a:lstStyle/>
          <a:p>
            <a:endParaRPr lang="en-US"/>
          </a:p>
        </p:txBody>
      </p:sp>
      <p:sp>
        <p:nvSpPr>
          <p:cNvPr id="400528" name="Oval 144"/>
          <p:cNvSpPr>
            <a:spLocks noChangeArrowheads="1"/>
          </p:cNvSpPr>
          <p:nvPr/>
        </p:nvSpPr>
        <p:spPr bwMode="auto">
          <a:xfrm>
            <a:off x="7197725" y="1619250"/>
            <a:ext cx="1524000" cy="1600200"/>
          </a:xfrm>
          <a:prstGeom prst="ellipse">
            <a:avLst/>
          </a:prstGeom>
          <a:noFill/>
          <a:ln w="19050" algn="ctr">
            <a:solidFill>
              <a:srgbClr val="0000FF"/>
            </a:solidFill>
            <a:round/>
            <a:headEnd/>
            <a:tailEnd/>
          </a:ln>
          <a:effectLst/>
        </p:spPr>
        <p:txBody>
          <a:bodyPr wrap="none" anchor="ctr"/>
          <a:lstStyle/>
          <a:p>
            <a:endParaRPr lang="en-US"/>
          </a:p>
        </p:txBody>
      </p:sp>
      <p:sp>
        <p:nvSpPr>
          <p:cNvPr id="400529" name="Oval 145"/>
          <p:cNvSpPr>
            <a:spLocks noChangeArrowheads="1"/>
          </p:cNvSpPr>
          <p:nvPr/>
        </p:nvSpPr>
        <p:spPr bwMode="auto">
          <a:xfrm>
            <a:off x="7426325" y="3295650"/>
            <a:ext cx="1371600" cy="1447800"/>
          </a:xfrm>
          <a:prstGeom prst="ellipse">
            <a:avLst/>
          </a:prstGeom>
          <a:noFill/>
          <a:ln w="19050" algn="ctr">
            <a:solidFill>
              <a:srgbClr val="FF0000"/>
            </a:solidFill>
            <a:round/>
            <a:headEnd/>
            <a:tailEnd/>
          </a:ln>
          <a:effectLst/>
        </p:spPr>
        <p:txBody>
          <a:bodyPr wrap="none" anchor="ctr"/>
          <a:lstStyle/>
          <a:p>
            <a:endParaRPr lang="en-US">
              <a:latin typeface="Times New Roman" pitchFamily="18" charset="0"/>
              <a:cs typeface="Arial" charset="0"/>
            </a:endParaRPr>
          </a:p>
        </p:txBody>
      </p:sp>
      <p:sp>
        <p:nvSpPr>
          <p:cNvPr id="400530" name="Text Box 146"/>
          <p:cNvSpPr txBox="1">
            <a:spLocks noChangeArrowheads="1"/>
          </p:cNvSpPr>
          <p:nvPr/>
        </p:nvSpPr>
        <p:spPr bwMode="auto">
          <a:xfrm>
            <a:off x="5870575" y="3905250"/>
            <a:ext cx="336550" cy="457200"/>
          </a:xfrm>
          <a:prstGeom prst="rect">
            <a:avLst/>
          </a:prstGeom>
          <a:noFill/>
          <a:ln w="9525">
            <a:noFill/>
            <a:miter lim="800000"/>
            <a:headEnd/>
            <a:tailEnd/>
          </a:ln>
          <a:effectLst/>
        </p:spPr>
        <p:txBody>
          <a:bodyPr>
            <a:spAutoFit/>
          </a:bodyPr>
          <a:lstStyle/>
          <a:p>
            <a:pPr algn="l"/>
            <a:r>
              <a:rPr lang="en-US" b="1">
                <a:solidFill>
                  <a:srgbClr val="FF00FF"/>
                </a:solidFill>
                <a:latin typeface="Arial" charset="0"/>
                <a:cs typeface="Arial" charset="0"/>
              </a:rPr>
              <a:t>*</a:t>
            </a:r>
          </a:p>
        </p:txBody>
      </p:sp>
      <p:sp>
        <p:nvSpPr>
          <p:cNvPr id="400531" name="Text Box 147"/>
          <p:cNvSpPr txBox="1">
            <a:spLocks noChangeArrowheads="1"/>
          </p:cNvSpPr>
          <p:nvPr/>
        </p:nvSpPr>
        <p:spPr bwMode="auto">
          <a:xfrm>
            <a:off x="8385175" y="3448050"/>
            <a:ext cx="336550" cy="457200"/>
          </a:xfrm>
          <a:prstGeom prst="rect">
            <a:avLst/>
          </a:prstGeom>
          <a:noFill/>
          <a:ln w="9525">
            <a:noFill/>
            <a:miter lim="800000"/>
            <a:headEnd/>
            <a:tailEnd/>
          </a:ln>
          <a:effectLst/>
        </p:spPr>
        <p:txBody>
          <a:bodyPr>
            <a:spAutoFit/>
          </a:bodyPr>
          <a:lstStyle/>
          <a:p>
            <a:pPr algn="l"/>
            <a:r>
              <a:rPr lang="en-US" b="1">
                <a:solidFill>
                  <a:srgbClr val="FF0000"/>
                </a:solidFill>
                <a:latin typeface="Arial" charset="0"/>
                <a:cs typeface="Arial" charset="0"/>
              </a:rPr>
              <a:t>*</a:t>
            </a:r>
          </a:p>
        </p:txBody>
      </p:sp>
      <p:sp>
        <p:nvSpPr>
          <p:cNvPr id="400532" name="Text Box 148"/>
          <p:cNvSpPr txBox="1">
            <a:spLocks noChangeArrowheads="1"/>
          </p:cNvSpPr>
          <p:nvPr/>
        </p:nvSpPr>
        <p:spPr bwMode="auto">
          <a:xfrm>
            <a:off x="7851775" y="2457450"/>
            <a:ext cx="336550" cy="457200"/>
          </a:xfrm>
          <a:prstGeom prst="rect">
            <a:avLst/>
          </a:prstGeom>
          <a:noFill/>
          <a:ln w="9525">
            <a:noFill/>
            <a:miter lim="800000"/>
            <a:headEnd/>
            <a:tailEnd/>
          </a:ln>
          <a:effectLst/>
        </p:spPr>
        <p:txBody>
          <a:bodyPr>
            <a:spAutoFit/>
          </a:bodyPr>
          <a:lstStyle/>
          <a:p>
            <a:pPr algn="l"/>
            <a:r>
              <a:rPr lang="en-US" b="1">
                <a:solidFill>
                  <a:srgbClr val="0000FF"/>
                </a:solidFill>
                <a:latin typeface="Arial" charset="0"/>
                <a:cs typeface="Arial" charset="0"/>
              </a:rPr>
              <a:t>*</a:t>
            </a:r>
          </a:p>
        </p:txBody>
      </p:sp>
      <p:sp>
        <p:nvSpPr>
          <p:cNvPr id="400533" name="Text Box 149"/>
          <p:cNvSpPr txBox="1">
            <a:spLocks noChangeArrowheads="1"/>
          </p:cNvSpPr>
          <p:nvPr/>
        </p:nvSpPr>
        <p:spPr bwMode="auto">
          <a:xfrm>
            <a:off x="6130925" y="2990850"/>
            <a:ext cx="336550" cy="457200"/>
          </a:xfrm>
          <a:prstGeom prst="rect">
            <a:avLst/>
          </a:prstGeom>
          <a:noFill/>
          <a:ln w="9525">
            <a:noFill/>
            <a:miter lim="800000"/>
            <a:headEnd/>
            <a:tailEnd/>
          </a:ln>
          <a:effectLst/>
        </p:spPr>
        <p:txBody>
          <a:bodyPr>
            <a:spAutoFit/>
          </a:bodyPr>
          <a:lstStyle/>
          <a:p>
            <a:pPr algn="l"/>
            <a:r>
              <a:rPr lang="en-US" b="1">
                <a:solidFill>
                  <a:srgbClr val="00FF00"/>
                </a:solidFill>
                <a:latin typeface="Arial" charset="0"/>
                <a:cs typeface="Arial" charset="0"/>
              </a:rPr>
              <a:t>*</a:t>
            </a:r>
          </a:p>
        </p:txBody>
      </p:sp>
      <p:sp>
        <p:nvSpPr>
          <p:cNvPr id="400535" name="Rectangle 151"/>
          <p:cNvSpPr>
            <a:spLocks noChangeArrowheads="1"/>
          </p:cNvSpPr>
          <p:nvPr/>
        </p:nvSpPr>
        <p:spPr bwMode="auto">
          <a:xfrm>
            <a:off x="5978525" y="1847850"/>
            <a:ext cx="2362200" cy="1042988"/>
          </a:xfrm>
          <a:prstGeom prst="rect">
            <a:avLst/>
          </a:prstGeom>
          <a:solidFill>
            <a:srgbClr val="FFCC99">
              <a:alpha val="46001"/>
            </a:srgbClr>
          </a:solidFill>
          <a:ln w="25400" algn="ctr">
            <a:solidFill>
              <a:srgbClr val="FF9900"/>
            </a:solidFill>
            <a:miter lim="800000"/>
            <a:headEnd/>
            <a:tailEnd/>
          </a:ln>
          <a:effectLst/>
        </p:spPr>
        <p:txBody>
          <a:bodyPr wrap="none" anchor="ctr"/>
          <a:lstStyle/>
          <a:p>
            <a:endParaRPr lang="en-US"/>
          </a:p>
        </p:txBody>
      </p:sp>
      <p:sp>
        <p:nvSpPr>
          <p:cNvPr id="400536" name="Text Box 152"/>
          <p:cNvSpPr txBox="1">
            <a:spLocks noChangeArrowheads="1"/>
          </p:cNvSpPr>
          <p:nvPr/>
        </p:nvSpPr>
        <p:spPr bwMode="auto">
          <a:xfrm>
            <a:off x="5445125" y="4286250"/>
            <a:ext cx="533400" cy="457200"/>
          </a:xfrm>
          <a:prstGeom prst="rect">
            <a:avLst/>
          </a:prstGeom>
          <a:noFill/>
          <a:ln w="9525">
            <a:noFill/>
            <a:miter lim="800000"/>
            <a:headEnd/>
            <a:tailEnd/>
          </a:ln>
          <a:effectLst/>
        </p:spPr>
        <p:txBody>
          <a:bodyPr>
            <a:spAutoFit/>
          </a:bodyPr>
          <a:lstStyle/>
          <a:p>
            <a:pPr algn="l"/>
            <a:r>
              <a:rPr lang="en-US">
                <a:solidFill>
                  <a:srgbClr val="FF33CC"/>
                </a:solidFill>
                <a:latin typeface="Arial" charset="0"/>
                <a:cs typeface="Arial" charset="0"/>
              </a:rPr>
              <a:t>U</a:t>
            </a:r>
            <a:r>
              <a:rPr lang="en-US" baseline="-25000">
                <a:solidFill>
                  <a:srgbClr val="FF33CC"/>
                </a:solidFill>
                <a:latin typeface="Arial" charset="0"/>
                <a:cs typeface="Arial" charset="0"/>
              </a:rPr>
              <a:t>1</a:t>
            </a:r>
          </a:p>
        </p:txBody>
      </p:sp>
      <p:sp>
        <p:nvSpPr>
          <p:cNvPr id="400537" name="Text Box 153"/>
          <p:cNvSpPr txBox="1">
            <a:spLocks noChangeArrowheads="1"/>
          </p:cNvSpPr>
          <p:nvPr/>
        </p:nvSpPr>
        <p:spPr bwMode="auto">
          <a:xfrm>
            <a:off x="5521325" y="1085850"/>
            <a:ext cx="533400" cy="457200"/>
          </a:xfrm>
          <a:prstGeom prst="rect">
            <a:avLst/>
          </a:prstGeom>
          <a:noFill/>
          <a:ln w="9525">
            <a:noFill/>
            <a:miter lim="800000"/>
            <a:headEnd/>
            <a:tailEnd/>
          </a:ln>
          <a:effectLst/>
        </p:spPr>
        <p:txBody>
          <a:bodyPr>
            <a:spAutoFit/>
          </a:bodyPr>
          <a:lstStyle/>
          <a:p>
            <a:pPr algn="l"/>
            <a:r>
              <a:rPr lang="en-US">
                <a:solidFill>
                  <a:srgbClr val="00FF00"/>
                </a:solidFill>
                <a:latin typeface="Arial" charset="0"/>
                <a:cs typeface="Arial" charset="0"/>
              </a:rPr>
              <a:t>U</a:t>
            </a:r>
            <a:r>
              <a:rPr lang="en-US" baseline="-25000">
                <a:solidFill>
                  <a:srgbClr val="00FF00"/>
                </a:solidFill>
                <a:latin typeface="Arial" charset="0"/>
                <a:cs typeface="Arial" charset="0"/>
              </a:rPr>
              <a:t>2</a:t>
            </a:r>
          </a:p>
        </p:txBody>
      </p:sp>
      <p:sp>
        <p:nvSpPr>
          <p:cNvPr id="400538" name="Text Box 154"/>
          <p:cNvSpPr txBox="1">
            <a:spLocks noChangeArrowheads="1"/>
          </p:cNvSpPr>
          <p:nvPr/>
        </p:nvSpPr>
        <p:spPr bwMode="auto">
          <a:xfrm>
            <a:off x="8264525" y="1314450"/>
            <a:ext cx="533400" cy="457200"/>
          </a:xfrm>
          <a:prstGeom prst="rect">
            <a:avLst/>
          </a:prstGeom>
          <a:noFill/>
          <a:ln w="9525">
            <a:noFill/>
            <a:miter lim="800000"/>
            <a:headEnd/>
            <a:tailEnd/>
          </a:ln>
          <a:effectLst/>
        </p:spPr>
        <p:txBody>
          <a:bodyPr>
            <a:spAutoFit/>
          </a:bodyPr>
          <a:lstStyle/>
          <a:p>
            <a:pPr algn="l"/>
            <a:r>
              <a:rPr lang="en-US">
                <a:solidFill>
                  <a:srgbClr val="0000FF"/>
                </a:solidFill>
                <a:latin typeface="Arial" charset="0"/>
                <a:cs typeface="Arial" charset="0"/>
              </a:rPr>
              <a:t>U</a:t>
            </a:r>
            <a:r>
              <a:rPr lang="en-US" baseline="-25000">
                <a:solidFill>
                  <a:srgbClr val="0000FF"/>
                </a:solidFill>
                <a:latin typeface="Arial" charset="0"/>
                <a:cs typeface="Arial" charset="0"/>
              </a:rPr>
              <a:t>3</a:t>
            </a:r>
          </a:p>
        </p:txBody>
      </p:sp>
      <p:sp>
        <p:nvSpPr>
          <p:cNvPr id="400539" name="Text Box 155"/>
          <p:cNvSpPr txBox="1">
            <a:spLocks noChangeArrowheads="1"/>
          </p:cNvSpPr>
          <p:nvPr/>
        </p:nvSpPr>
        <p:spPr bwMode="auto">
          <a:xfrm>
            <a:off x="8493125" y="3067050"/>
            <a:ext cx="533400" cy="457200"/>
          </a:xfrm>
          <a:prstGeom prst="rect">
            <a:avLst/>
          </a:prstGeom>
          <a:noFill/>
          <a:ln w="9525">
            <a:noFill/>
            <a:miter lim="800000"/>
            <a:headEnd/>
            <a:tailEnd/>
          </a:ln>
          <a:effectLst/>
        </p:spPr>
        <p:txBody>
          <a:bodyPr>
            <a:spAutoFit/>
          </a:bodyPr>
          <a:lstStyle/>
          <a:p>
            <a:pPr algn="l"/>
            <a:r>
              <a:rPr lang="en-US">
                <a:solidFill>
                  <a:srgbClr val="FF0000"/>
                </a:solidFill>
                <a:latin typeface="Arial" charset="0"/>
                <a:cs typeface="Arial" charset="0"/>
              </a:rPr>
              <a:t>U</a:t>
            </a:r>
            <a:r>
              <a:rPr lang="en-US" baseline="-25000">
                <a:solidFill>
                  <a:srgbClr val="FF0000"/>
                </a:solidFill>
                <a:latin typeface="Arial" charset="0"/>
                <a:cs typeface="Arial" charset="0"/>
              </a:rPr>
              <a:t>4</a:t>
            </a:r>
          </a:p>
        </p:txBody>
      </p:sp>
      <p:sp>
        <p:nvSpPr>
          <p:cNvPr id="400540" name="Text Box 156"/>
          <p:cNvSpPr txBox="1">
            <a:spLocks noChangeArrowheads="1"/>
          </p:cNvSpPr>
          <p:nvPr/>
        </p:nvSpPr>
        <p:spPr bwMode="auto">
          <a:xfrm>
            <a:off x="525463" y="6083300"/>
            <a:ext cx="533400" cy="457200"/>
          </a:xfrm>
          <a:prstGeom prst="rect">
            <a:avLst/>
          </a:prstGeom>
          <a:noFill/>
          <a:ln w="9525">
            <a:noFill/>
            <a:miter lim="800000"/>
            <a:headEnd/>
            <a:tailEnd/>
          </a:ln>
          <a:effectLst/>
        </p:spPr>
        <p:txBody>
          <a:bodyPr>
            <a:spAutoFit/>
          </a:bodyPr>
          <a:lstStyle/>
          <a:p>
            <a:pPr algn="l"/>
            <a:r>
              <a:rPr lang="en-US">
                <a:solidFill>
                  <a:srgbClr val="FF33CC"/>
                </a:solidFill>
                <a:latin typeface="Arial" charset="0"/>
                <a:cs typeface="Arial" charset="0"/>
              </a:rPr>
              <a:t>U</a:t>
            </a:r>
            <a:r>
              <a:rPr lang="en-US" baseline="-25000">
                <a:solidFill>
                  <a:srgbClr val="FF33CC"/>
                </a:solidFill>
                <a:latin typeface="Arial" charset="0"/>
                <a:cs typeface="Arial" charset="0"/>
              </a:rPr>
              <a:t>1</a:t>
            </a:r>
          </a:p>
        </p:txBody>
      </p:sp>
      <p:sp>
        <p:nvSpPr>
          <p:cNvPr id="400541" name="Text Box 157"/>
          <p:cNvSpPr txBox="1">
            <a:spLocks noChangeArrowheads="1"/>
          </p:cNvSpPr>
          <p:nvPr/>
        </p:nvSpPr>
        <p:spPr bwMode="auto">
          <a:xfrm>
            <a:off x="1588" y="3890963"/>
            <a:ext cx="533400" cy="457200"/>
          </a:xfrm>
          <a:prstGeom prst="rect">
            <a:avLst/>
          </a:prstGeom>
          <a:noFill/>
          <a:ln w="9525">
            <a:noFill/>
            <a:miter lim="800000"/>
            <a:headEnd/>
            <a:tailEnd/>
          </a:ln>
          <a:effectLst/>
        </p:spPr>
        <p:txBody>
          <a:bodyPr>
            <a:spAutoFit/>
          </a:bodyPr>
          <a:lstStyle/>
          <a:p>
            <a:pPr algn="l"/>
            <a:r>
              <a:rPr lang="en-US">
                <a:solidFill>
                  <a:srgbClr val="00FF00"/>
                </a:solidFill>
                <a:latin typeface="Arial" charset="0"/>
                <a:cs typeface="Arial" charset="0"/>
              </a:rPr>
              <a:t>U</a:t>
            </a:r>
            <a:r>
              <a:rPr lang="en-US" baseline="-25000">
                <a:solidFill>
                  <a:srgbClr val="00FF00"/>
                </a:solidFill>
                <a:latin typeface="Arial" charset="0"/>
                <a:cs typeface="Arial" charset="0"/>
              </a:rPr>
              <a:t>2</a:t>
            </a:r>
          </a:p>
        </p:txBody>
      </p:sp>
      <p:sp>
        <p:nvSpPr>
          <p:cNvPr id="400542" name="Text Box 158"/>
          <p:cNvSpPr txBox="1">
            <a:spLocks noChangeArrowheads="1"/>
          </p:cNvSpPr>
          <p:nvPr/>
        </p:nvSpPr>
        <p:spPr bwMode="auto">
          <a:xfrm>
            <a:off x="3078163" y="3702050"/>
            <a:ext cx="533400" cy="457200"/>
          </a:xfrm>
          <a:prstGeom prst="rect">
            <a:avLst/>
          </a:prstGeom>
          <a:noFill/>
          <a:ln w="9525">
            <a:noFill/>
            <a:miter lim="800000"/>
            <a:headEnd/>
            <a:tailEnd/>
          </a:ln>
          <a:effectLst/>
        </p:spPr>
        <p:txBody>
          <a:bodyPr>
            <a:spAutoFit/>
          </a:bodyPr>
          <a:lstStyle/>
          <a:p>
            <a:pPr algn="l"/>
            <a:r>
              <a:rPr lang="en-US">
                <a:solidFill>
                  <a:srgbClr val="0000FF"/>
                </a:solidFill>
                <a:latin typeface="Arial" charset="0"/>
                <a:cs typeface="Arial" charset="0"/>
              </a:rPr>
              <a:t>U</a:t>
            </a:r>
            <a:r>
              <a:rPr lang="en-US" baseline="-25000">
                <a:solidFill>
                  <a:srgbClr val="0000FF"/>
                </a:solidFill>
                <a:latin typeface="Arial" charset="0"/>
                <a:cs typeface="Arial" charset="0"/>
              </a:rPr>
              <a:t>3</a:t>
            </a:r>
          </a:p>
        </p:txBody>
      </p:sp>
      <p:sp>
        <p:nvSpPr>
          <p:cNvPr id="400543" name="Text Box 159"/>
          <p:cNvSpPr txBox="1">
            <a:spLocks noChangeArrowheads="1"/>
          </p:cNvSpPr>
          <p:nvPr/>
        </p:nvSpPr>
        <p:spPr bwMode="auto">
          <a:xfrm>
            <a:off x="3278188" y="5702300"/>
            <a:ext cx="533400" cy="457200"/>
          </a:xfrm>
          <a:prstGeom prst="rect">
            <a:avLst/>
          </a:prstGeom>
          <a:noFill/>
          <a:ln w="9525">
            <a:noFill/>
            <a:miter lim="800000"/>
            <a:headEnd/>
            <a:tailEnd/>
          </a:ln>
          <a:effectLst/>
        </p:spPr>
        <p:txBody>
          <a:bodyPr>
            <a:spAutoFit/>
          </a:bodyPr>
          <a:lstStyle/>
          <a:p>
            <a:pPr algn="l"/>
            <a:r>
              <a:rPr lang="en-US">
                <a:solidFill>
                  <a:srgbClr val="FF0000"/>
                </a:solidFill>
                <a:latin typeface="Arial" charset="0"/>
                <a:cs typeface="Arial" charset="0"/>
              </a:rPr>
              <a:t>U</a:t>
            </a:r>
            <a:r>
              <a:rPr lang="en-US" baseline="-25000">
                <a:solidFill>
                  <a:srgbClr val="FF0000"/>
                </a:solidFill>
                <a:latin typeface="Arial" charset="0"/>
                <a:cs typeface="Arial" charset="0"/>
              </a:rPr>
              <a:t>4</a:t>
            </a:r>
          </a:p>
        </p:txBody>
      </p:sp>
      <p:sp>
        <p:nvSpPr>
          <p:cNvPr id="400544" name="Oval 160"/>
          <p:cNvSpPr>
            <a:spLocks noChangeArrowheads="1"/>
          </p:cNvSpPr>
          <p:nvPr/>
        </p:nvSpPr>
        <p:spPr bwMode="auto">
          <a:xfrm>
            <a:off x="1144588" y="4178300"/>
            <a:ext cx="1676400" cy="1676400"/>
          </a:xfrm>
          <a:prstGeom prst="ellipse">
            <a:avLst/>
          </a:prstGeom>
          <a:noFill/>
          <a:ln w="38100" algn="ctr">
            <a:solidFill>
              <a:schemeClr val="tx1"/>
            </a:solidFill>
            <a:round/>
            <a:headEnd/>
            <a:tailEnd/>
          </a:ln>
          <a:effectLst/>
        </p:spPr>
        <p:txBody>
          <a:bodyPr wrap="none" anchor="ctr"/>
          <a:lstStyle/>
          <a:p>
            <a:endParaRPr lang="en-US"/>
          </a:p>
        </p:txBody>
      </p:sp>
      <p:sp>
        <p:nvSpPr>
          <p:cNvPr id="400545" name="Oval 161"/>
          <p:cNvSpPr>
            <a:spLocks noChangeArrowheads="1"/>
          </p:cNvSpPr>
          <p:nvPr/>
        </p:nvSpPr>
        <p:spPr bwMode="auto">
          <a:xfrm>
            <a:off x="1211263" y="4473575"/>
            <a:ext cx="152400" cy="1524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00546" name="Oval 162"/>
          <p:cNvSpPr>
            <a:spLocks noChangeArrowheads="1"/>
          </p:cNvSpPr>
          <p:nvPr/>
        </p:nvSpPr>
        <p:spPr bwMode="auto">
          <a:xfrm>
            <a:off x="2592388" y="44831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0547" name="Oval 163"/>
          <p:cNvSpPr>
            <a:spLocks noChangeArrowheads="1"/>
          </p:cNvSpPr>
          <p:nvPr/>
        </p:nvSpPr>
        <p:spPr bwMode="auto">
          <a:xfrm>
            <a:off x="2525713" y="5502275"/>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00548" name="Oval 164"/>
          <p:cNvSpPr>
            <a:spLocks noChangeArrowheads="1"/>
          </p:cNvSpPr>
          <p:nvPr/>
        </p:nvSpPr>
        <p:spPr bwMode="auto">
          <a:xfrm>
            <a:off x="1382713" y="5591175"/>
            <a:ext cx="152400" cy="152400"/>
          </a:xfrm>
          <a:prstGeom prst="ellipse">
            <a:avLst/>
          </a:prstGeom>
          <a:solidFill>
            <a:srgbClr val="FF33CC"/>
          </a:solidFill>
          <a:ln w="9525">
            <a:solidFill>
              <a:schemeClr val="tx1"/>
            </a:solidFill>
            <a:round/>
            <a:headEnd/>
            <a:tailEnd/>
          </a:ln>
          <a:effectLst/>
        </p:spPr>
        <p:txBody>
          <a:bodyPr wrap="none" anchor="ctr"/>
          <a:lstStyle/>
          <a:p>
            <a:endParaRPr lang="en-US"/>
          </a:p>
        </p:txBody>
      </p:sp>
      <p:sp>
        <p:nvSpPr>
          <p:cNvPr id="400549" name="Text Box 165"/>
          <p:cNvSpPr txBox="1">
            <a:spLocks noChangeArrowheads="1"/>
          </p:cNvSpPr>
          <p:nvPr/>
        </p:nvSpPr>
        <p:spPr bwMode="auto">
          <a:xfrm>
            <a:off x="763588" y="5397500"/>
            <a:ext cx="533400" cy="457200"/>
          </a:xfrm>
          <a:prstGeom prst="rect">
            <a:avLst/>
          </a:prstGeom>
          <a:noFill/>
          <a:ln w="9525">
            <a:noFill/>
            <a:miter lim="800000"/>
            <a:headEnd/>
            <a:tailEnd/>
          </a:ln>
          <a:effectLst/>
        </p:spPr>
        <p:txBody>
          <a:bodyPr>
            <a:spAutoFit/>
          </a:bodyPr>
          <a:lstStyle/>
          <a:p>
            <a:pPr algn="l"/>
            <a:r>
              <a:rPr lang="en-US">
                <a:solidFill>
                  <a:srgbClr val="FF33CC"/>
                </a:solidFill>
                <a:latin typeface="Arial" charset="0"/>
                <a:cs typeface="Arial" charset="0"/>
              </a:rPr>
              <a:t>C</a:t>
            </a:r>
            <a:endParaRPr lang="en-US" baseline="-25000">
              <a:solidFill>
                <a:srgbClr val="FF33CC"/>
              </a:solidFill>
              <a:latin typeface="Arial" charset="0"/>
              <a:cs typeface="Arial" charset="0"/>
            </a:endParaRPr>
          </a:p>
        </p:txBody>
      </p:sp>
      <p:sp>
        <p:nvSpPr>
          <p:cNvPr id="400550" name="Text Box 166"/>
          <p:cNvSpPr txBox="1">
            <a:spLocks noChangeArrowheads="1"/>
          </p:cNvSpPr>
          <p:nvPr/>
        </p:nvSpPr>
        <p:spPr bwMode="auto">
          <a:xfrm>
            <a:off x="611188" y="4483100"/>
            <a:ext cx="533400" cy="457200"/>
          </a:xfrm>
          <a:prstGeom prst="rect">
            <a:avLst/>
          </a:prstGeom>
          <a:noFill/>
          <a:ln w="9525">
            <a:noFill/>
            <a:miter lim="800000"/>
            <a:headEnd/>
            <a:tailEnd/>
          </a:ln>
          <a:effectLst/>
        </p:spPr>
        <p:txBody>
          <a:bodyPr>
            <a:spAutoFit/>
          </a:bodyPr>
          <a:lstStyle/>
          <a:p>
            <a:pPr algn="l"/>
            <a:r>
              <a:rPr lang="en-US">
                <a:solidFill>
                  <a:srgbClr val="00FF00"/>
                </a:solidFill>
                <a:latin typeface="Arial" charset="0"/>
                <a:cs typeface="Arial" charset="0"/>
              </a:rPr>
              <a:t>D*</a:t>
            </a:r>
            <a:endParaRPr lang="en-US" baseline="-25000">
              <a:solidFill>
                <a:srgbClr val="00FF00"/>
              </a:solidFill>
              <a:latin typeface="Arial" charset="0"/>
              <a:cs typeface="Arial" charset="0"/>
            </a:endParaRPr>
          </a:p>
        </p:txBody>
      </p:sp>
      <p:sp>
        <p:nvSpPr>
          <p:cNvPr id="400551" name="Text Box 167"/>
          <p:cNvSpPr txBox="1">
            <a:spLocks noChangeArrowheads="1"/>
          </p:cNvSpPr>
          <p:nvPr/>
        </p:nvSpPr>
        <p:spPr bwMode="auto">
          <a:xfrm>
            <a:off x="2516188" y="3949700"/>
            <a:ext cx="533400" cy="457200"/>
          </a:xfrm>
          <a:prstGeom prst="rect">
            <a:avLst/>
          </a:prstGeom>
          <a:noFill/>
          <a:ln w="9525">
            <a:noFill/>
            <a:miter lim="800000"/>
            <a:headEnd/>
            <a:tailEnd/>
          </a:ln>
          <a:effectLst/>
        </p:spPr>
        <p:txBody>
          <a:bodyPr>
            <a:spAutoFit/>
          </a:bodyPr>
          <a:lstStyle/>
          <a:p>
            <a:pPr algn="l"/>
            <a:r>
              <a:rPr lang="en-US">
                <a:solidFill>
                  <a:srgbClr val="0000FF"/>
                </a:solidFill>
                <a:latin typeface="Arial" charset="0"/>
                <a:cs typeface="Arial" charset="0"/>
              </a:rPr>
              <a:t>H*</a:t>
            </a:r>
            <a:endParaRPr lang="en-US" baseline="-25000">
              <a:solidFill>
                <a:srgbClr val="0000FF"/>
              </a:solidFill>
              <a:latin typeface="Arial" charset="0"/>
              <a:cs typeface="Arial" charset="0"/>
            </a:endParaRPr>
          </a:p>
        </p:txBody>
      </p:sp>
      <p:sp>
        <p:nvSpPr>
          <p:cNvPr id="400552" name="Text Box 168"/>
          <p:cNvSpPr txBox="1">
            <a:spLocks noChangeArrowheads="1"/>
          </p:cNvSpPr>
          <p:nvPr/>
        </p:nvSpPr>
        <p:spPr bwMode="auto">
          <a:xfrm>
            <a:off x="2820988" y="5245100"/>
            <a:ext cx="533400" cy="457200"/>
          </a:xfrm>
          <a:prstGeom prst="rect">
            <a:avLst/>
          </a:prstGeom>
          <a:noFill/>
          <a:ln w="9525">
            <a:noFill/>
            <a:miter lim="800000"/>
            <a:headEnd/>
            <a:tailEnd/>
          </a:ln>
          <a:effectLst/>
        </p:spPr>
        <p:txBody>
          <a:bodyPr>
            <a:spAutoFit/>
          </a:bodyPr>
          <a:lstStyle/>
          <a:p>
            <a:pPr algn="l"/>
            <a:r>
              <a:rPr lang="en-US">
                <a:solidFill>
                  <a:srgbClr val="FF0000"/>
                </a:solidFill>
                <a:latin typeface="Arial" charset="0"/>
                <a:cs typeface="Arial" charset="0"/>
              </a:rPr>
              <a:t>K*</a:t>
            </a:r>
            <a:endParaRPr lang="en-US" baseline="-25000">
              <a:solidFill>
                <a:srgbClr val="FF0000"/>
              </a:solidFill>
              <a:latin typeface="Arial" charset="0"/>
              <a:cs typeface="Arial" charset="0"/>
            </a:endParaRPr>
          </a:p>
        </p:txBody>
      </p:sp>
      <p:sp>
        <p:nvSpPr>
          <p:cNvPr id="400553" name="Oval 169"/>
          <p:cNvSpPr>
            <a:spLocks noChangeArrowheads="1"/>
          </p:cNvSpPr>
          <p:nvPr/>
        </p:nvSpPr>
        <p:spPr bwMode="auto">
          <a:xfrm>
            <a:off x="1643063" y="5737225"/>
            <a:ext cx="152400" cy="152400"/>
          </a:xfrm>
          <a:prstGeom prst="ellipse">
            <a:avLst/>
          </a:prstGeom>
          <a:solidFill>
            <a:srgbClr val="FF33CC"/>
          </a:solidFill>
          <a:ln w="9525">
            <a:solidFill>
              <a:schemeClr val="tx1"/>
            </a:solidFill>
            <a:round/>
            <a:headEnd/>
            <a:tailEnd/>
          </a:ln>
          <a:effectLst/>
        </p:spPr>
        <p:txBody>
          <a:bodyPr wrap="none" anchor="ctr"/>
          <a:lstStyle/>
          <a:p>
            <a:endParaRPr lang="en-US"/>
          </a:p>
        </p:txBody>
      </p:sp>
      <p:sp>
        <p:nvSpPr>
          <p:cNvPr id="400554" name="Oval 170"/>
          <p:cNvSpPr>
            <a:spLocks noChangeArrowheads="1"/>
          </p:cNvSpPr>
          <p:nvPr/>
        </p:nvSpPr>
        <p:spPr bwMode="auto">
          <a:xfrm>
            <a:off x="1211263" y="5368925"/>
            <a:ext cx="152400" cy="152400"/>
          </a:xfrm>
          <a:prstGeom prst="ellipse">
            <a:avLst/>
          </a:prstGeom>
          <a:solidFill>
            <a:srgbClr val="FF33CC"/>
          </a:solidFill>
          <a:ln w="9525">
            <a:solidFill>
              <a:schemeClr val="tx1"/>
            </a:solidFill>
            <a:round/>
            <a:headEnd/>
            <a:tailEnd/>
          </a:ln>
          <a:effectLst/>
        </p:spPr>
        <p:txBody>
          <a:bodyPr wrap="none" anchor="ctr"/>
          <a:lstStyle/>
          <a:p>
            <a:endParaRPr lang="en-US"/>
          </a:p>
        </p:txBody>
      </p:sp>
      <p:sp>
        <p:nvSpPr>
          <p:cNvPr id="400555" name="Oval 171"/>
          <p:cNvSpPr>
            <a:spLocks noChangeArrowheads="1"/>
          </p:cNvSpPr>
          <p:nvPr/>
        </p:nvSpPr>
        <p:spPr bwMode="auto">
          <a:xfrm>
            <a:off x="1382713" y="4287838"/>
            <a:ext cx="152400" cy="1524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00556" name="Oval 172"/>
          <p:cNvSpPr>
            <a:spLocks noChangeArrowheads="1"/>
          </p:cNvSpPr>
          <p:nvPr/>
        </p:nvSpPr>
        <p:spPr bwMode="auto">
          <a:xfrm>
            <a:off x="1101725" y="4711700"/>
            <a:ext cx="152400" cy="1524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00557" name="Oval 173"/>
          <p:cNvSpPr>
            <a:spLocks noChangeArrowheads="1"/>
          </p:cNvSpPr>
          <p:nvPr/>
        </p:nvSpPr>
        <p:spPr bwMode="auto">
          <a:xfrm>
            <a:off x="1587500" y="4164013"/>
            <a:ext cx="152400" cy="152400"/>
          </a:xfrm>
          <a:prstGeom prst="ellipse">
            <a:avLst/>
          </a:prstGeom>
          <a:solidFill>
            <a:srgbClr val="00FF00"/>
          </a:solidFill>
          <a:ln w="9525">
            <a:solidFill>
              <a:schemeClr val="tx1"/>
            </a:solidFill>
            <a:round/>
            <a:headEnd/>
            <a:tailEnd/>
          </a:ln>
          <a:effectLst/>
        </p:spPr>
        <p:txBody>
          <a:bodyPr wrap="none" anchor="ctr"/>
          <a:lstStyle/>
          <a:p>
            <a:endParaRPr lang="en-US"/>
          </a:p>
        </p:txBody>
      </p:sp>
      <p:sp>
        <p:nvSpPr>
          <p:cNvPr id="400558" name="Oval 174"/>
          <p:cNvSpPr>
            <a:spLocks noChangeArrowheads="1"/>
          </p:cNvSpPr>
          <p:nvPr/>
        </p:nvSpPr>
        <p:spPr bwMode="auto">
          <a:xfrm>
            <a:off x="2449513" y="4306888"/>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0559" name="Oval 175"/>
          <p:cNvSpPr>
            <a:spLocks noChangeArrowheads="1"/>
          </p:cNvSpPr>
          <p:nvPr/>
        </p:nvSpPr>
        <p:spPr bwMode="auto">
          <a:xfrm>
            <a:off x="2692400" y="4697413"/>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00560" name="Oval 176"/>
          <p:cNvSpPr>
            <a:spLocks noChangeArrowheads="1"/>
          </p:cNvSpPr>
          <p:nvPr/>
        </p:nvSpPr>
        <p:spPr bwMode="auto">
          <a:xfrm>
            <a:off x="2668588" y="532130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00561" name="Oval 177"/>
          <p:cNvSpPr>
            <a:spLocks noChangeArrowheads="1"/>
          </p:cNvSpPr>
          <p:nvPr/>
        </p:nvSpPr>
        <p:spPr bwMode="auto">
          <a:xfrm>
            <a:off x="2344738" y="5645150"/>
            <a:ext cx="152400" cy="1524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400562" name="Text Box 178"/>
          <p:cNvSpPr txBox="1">
            <a:spLocks noChangeArrowheads="1"/>
          </p:cNvSpPr>
          <p:nvPr/>
        </p:nvSpPr>
        <p:spPr bwMode="auto">
          <a:xfrm>
            <a:off x="1068388" y="5702300"/>
            <a:ext cx="533400" cy="457200"/>
          </a:xfrm>
          <a:prstGeom prst="rect">
            <a:avLst/>
          </a:prstGeom>
          <a:noFill/>
          <a:ln w="9525">
            <a:noFill/>
            <a:miter lim="800000"/>
            <a:headEnd/>
            <a:tailEnd/>
          </a:ln>
          <a:effectLst/>
        </p:spPr>
        <p:txBody>
          <a:bodyPr>
            <a:spAutoFit/>
          </a:bodyPr>
          <a:lstStyle/>
          <a:p>
            <a:pPr algn="l"/>
            <a:r>
              <a:rPr lang="en-US">
                <a:solidFill>
                  <a:srgbClr val="FF33CC"/>
                </a:solidFill>
                <a:latin typeface="Arial" charset="0"/>
                <a:cs typeface="Arial" charset="0"/>
              </a:rPr>
              <a:t>B</a:t>
            </a:r>
            <a:endParaRPr lang="en-US" baseline="-25000">
              <a:solidFill>
                <a:srgbClr val="FF33CC"/>
              </a:solidFill>
              <a:latin typeface="Arial" charset="0"/>
              <a:cs typeface="Arial" charset="0"/>
            </a:endParaRPr>
          </a:p>
        </p:txBody>
      </p:sp>
      <p:sp>
        <p:nvSpPr>
          <p:cNvPr id="400563" name="Text Box 179"/>
          <p:cNvSpPr txBox="1">
            <a:spLocks noChangeArrowheads="1"/>
          </p:cNvSpPr>
          <p:nvPr/>
        </p:nvSpPr>
        <p:spPr bwMode="auto">
          <a:xfrm>
            <a:off x="1373188" y="5854700"/>
            <a:ext cx="533400" cy="457200"/>
          </a:xfrm>
          <a:prstGeom prst="rect">
            <a:avLst/>
          </a:prstGeom>
          <a:noFill/>
          <a:ln w="9525">
            <a:noFill/>
            <a:miter lim="800000"/>
            <a:headEnd/>
            <a:tailEnd/>
          </a:ln>
          <a:effectLst/>
        </p:spPr>
        <p:txBody>
          <a:bodyPr>
            <a:spAutoFit/>
          </a:bodyPr>
          <a:lstStyle/>
          <a:p>
            <a:pPr algn="l"/>
            <a:r>
              <a:rPr lang="en-US">
                <a:solidFill>
                  <a:srgbClr val="FF33CC"/>
                </a:solidFill>
                <a:latin typeface="Arial" charset="0"/>
                <a:cs typeface="Arial" charset="0"/>
              </a:rPr>
              <a:t>A*</a:t>
            </a:r>
            <a:endParaRPr lang="en-US" baseline="-25000">
              <a:solidFill>
                <a:srgbClr val="FF33CC"/>
              </a:solidFill>
              <a:latin typeface="Arial" charset="0"/>
              <a:cs typeface="Arial" charset="0"/>
            </a:endParaRPr>
          </a:p>
        </p:txBody>
      </p:sp>
      <p:sp>
        <p:nvSpPr>
          <p:cNvPr id="400564" name="Text Box 180"/>
          <p:cNvSpPr txBox="1">
            <a:spLocks noChangeArrowheads="1"/>
          </p:cNvSpPr>
          <p:nvPr/>
        </p:nvSpPr>
        <p:spPr bwMode="auto">
          <a:xfrm>
            <a:off x="2668588" y="5473700"/>
            <a:ext cx="533400" cy="457200"/>
          </a:xfrm>
          <a:prstGeom prst="rect">
            <a:avLst/>
          </a:prstGeom>
          <a:noFill/>
          <a:ln w="9525">
            <a:noFill/>
            <a:miter lim="800000"/>
            <a:headEnd/>
            <a:tailEnd/>
          </a:ln>
          <a:effectLst/>
        </p:spPr>
        <p:txBody>
          <a:bodyPr>
            <a:spAutoFit/>
          </a:bodyPr>
          <a:lstStyle/>
          <a:p>
            <a:pPr algn="l"/>
            <a:r>
              <a:rPr lang="en-US">
                <a:solidFill>
                  <a:srgbClr val="FF0000"/>
                </a:solidFill>
                <a:latin typeface="Arial" charset="0"/>
                <a:cs typeface="Arial" charset="0"/>
              </a:rPr>
              <a:t>L</a:t>
            </a:r>
            <a:endParaRPr lang="en-US" baseline="-25000">
              <a:solidFill>
                <a:srgbClr val="FF0000"/>
              </a:solidFill>
              <a:latin typeface="Arial" charset="0"/>
              <a:cs typeface="Arial" charset="0"/>
            </a:endParaRPr>
          </a:p>
        </p:txBody>
      </p:sp>
      <p:sp>
        <p:nvSpPr>
          <p:cNvPr id="400565" name="Text Box 181"/>
          <p:cNvSpPr txBox="1">
            <a:spLocks noChangeArrowheads="1"/>
          </p:cNvSpPr>
          <p:nvPr/>
        </p:nvSpPr>
        <p:spPr bwMode="auto">
          <a:xfrm>
            <a:off x="2363788" y="5702300"/>
            <a:ext cx="533400" cy="457200"/>
          </a:xfrm>
          <a:prstGeom prst="rect">
            <a:avLst/>
          </a:prstGeom>
          <a:noFill/>
          <a:ln w="9525">
            <a:noFill/>
            <a:miter lim="800000"/>
            <a:headEnd/>
            <a:tailEnd/>
          </a:ln>
          <a:effectLst/>
        </p:spPr>
        <p:txBody>
          <a:bodyPr>
            <a:spAutoFit/>
          </a:bodyPr>
          <a:lstStyle/>
          <a:p>
            <a:pPr algn="l"/>
            <a:r>
              <a:rPr lang="en-US">
                <a:solidFill>
                  <a:srgbClr val="FF0000"/>
                </a:solidFill>
                <a:latin typeface="Arial" charset="0"/>
                <a:cs typeface="Arial" charset="0"/>
              </a:rPr>
              <a:t>M</a:t>
            </a:r>
            <a:endParaRPr lang="en-US" baseline="-25000">
              <a:solidFill>
                <a:srgbClr val="FF0000"/>
              </a:solidFill>
              <a:latin typeface="Arial" charset="0"/>
              <a:cs typeface="Arial" charset="0"/>
            </a:endParaRPr>
          </a:p>
        </p:txBody>
      </p:sp>
      <p:sp>
        <p:nvSpPr>
          <p:cNvPr id="400566" name="Text Box 182"/>
          <p:cNvSpPr txBox="1">
            <a:spLocks noChangeArrowheads="1"/>
          </p:cNvSpPr>
          <p:nvPr/>
        </p:nvSpPr>
        <p:spPr bwMode="auto">
          <a:xfrm>
            <a:off x="2820988" y="4254500"/>
            <a:ext cx="533400" cy="457200"/>
          </a:xfrm>
          <a:prstGeom prst="rect">
            <a:avLst/>
          </a:prstGeom>
          <a:noFill/>
          <a:ln w="9525">
            <a:noFill/>
            <a:miter lim="800000"/>
            <a:headEnd/>
            <a:tailEnd/>
          </a:ln>
          <a:effectLst/>
        </p:spPr>
        <p:txBody>
          <a:bodyPr>
            <a:spAutoFit/>
          </a:bodyPr>
          <a:lstStyle/>
          <a:p>
            <a:pPr algn="l"/>
            <a:r>
              <a:rPr lang="en-US">
                <a:solidFill>
                  <a:srgbClr val="0000FF"/>
                </a:solidFill>
                <a:latin typeface="Arial" charset="0"/>
                <a:cs typeface="Arial" charset="0"/>
              </a:rPr>
              <a:t>I</a:t>
            </a:r>
            <a:endParaRPr lang="en-US" baseline="-25000">
              <a:solidFill>
                <a:srgbClr val="0000FF"/>
              </a:solidFill>
              <a:latin typeface="Arial" charset="0"/>
              <a:cs typeface="Arial" charset="0"/>
            </a:endParaRPr>
          </a:p>
        </p:txBody>
      </p:sp>
      <p:sp>
        <p:nvSpPr>
          <p:cNvPr id="400567" name="Text Box 183"/>
          <p:cNvSpPr txBox="1">
            <a:spLocks noChangeArrowheads="1"/>
          </p:cNvSpPr>
          <p:nvPr/>
        </p:nvSpPr>
        <p:spPr bwMode="auto">
          <a:xfrm>
            <a:off x="2973388" y="4483100"/>
            <a:ext cx="533400" cy="457200"/>
          </a:xfrm>
          <a:prstGeom prst="rect">
            <a:avLst/>
          </a:prstGeom>
          <a:noFill/>
          <a:ln w="9525">
            <a:noFill/>
            <a:miter lim="800000"/>
            <a:headEnd/>
            <a:tailEnd/>
          </a:ln>
          <a:effectLst/>
        </p:spPr>
        <p:txBody>
          <a:bodyPr>
            <a:spAutoFit/>
          </a:bodyPr>
          <a:lstStyle/>
          <a:p>
            <a:pPr algn="l"/>
            <a:r>
              <a:rPr lang="en-US">
                <a:solidFill>
                  <a:srgbClr val="0000FF"/>
                </a:solidFill>
                <a:latin typeface="Arial" charset="0"/>
                <a:cs typeface="Arial" charset="0"/>
              </a:rPr>
              <a:t>J</a:t>
            </a:r>
            <a:endParaRPr lang="en-US" baseline="-25000">
              <a:solidFill>
                <a:srgbClr val="0000FF"/>
              </a:solidFill>
              <a:latin typeface="Arial" charset="0"/>
              <a:cs typeface="Arial" charset="0"/>
            </a:endParaRPr>
          </a:p>
        </p:txBody>
      </p:sp>
      <p:sp>
        <p:nvSpPr>
          <p:cNvPr id="400568" name="Text Box 184"/>
          <p:cNvSpPr txBox="1">
            <a:spLocks noChangeArrowheads="1"/>
          </p:cNvSpPr>
          <p:nvPr/>
        </p:nvSpPr>
        <p:spPr bwMode="auto">
          <a:xfrm>
            <a:off x="839788" y="4178300"/>
            <a:ext cx="533400" cy="457200"/>
          </a:xfrm>
          <a:prstGeom prst="rect">
            <a:avLst/>
          </a:prstGeom>
          <a:noFill/>
          <a:ln w="9525">
            <a:noFill/>
            <a:miter lim="800000"/>
            <a:headEnd/>
            <a:tailEnd/>
          </a:ln>
          <a:effectLst/>
        </p:spPr>
        <p:txBody>
          <a:bodyPr>
            <a:spAutoFit/>
          </a:bodyPr>
          <a:lstStyle/>
          <a:p>
            <a:pPr algn="l"/>
            <a:r>
              <a:rPr lang="en-US">
                <a:solidFill>
                  <a:srgbClr val="00FF00"/>
                </a:solidFill>
                <a:latin typeface="Arial" charset="0"/>
                <a:cs typeface="Arial" charset="0"/>
              </a:rPr>
              <a:t>E</a:t>
            </a:r>
            <a:endParaRPr lang="en-US" baseline="-25000">
              <a:solidFill>
                <a:srgbClr val="00FF00"/>
              </a:solidFill>
              <a:latin typeface="Arial" charset="0"/>
              <a:cs typeface="Arial" charset="0"/>
            </a:endParaRPr>
          </a:p>
        </p:txBody>
      </p:sp>
      <p:sp>
        <p:nvSpPr>
          <p:cNvPr id="400569" name="Text Box 185"/>
          <p:cNvSpPr txBox="1">
            <a:spLocks noChangeArrowheads="1"/>
          </p:cNvSpPr>
          <p:nvPr/>
        </p:nvSpPr>
        <p:spPr bwMode="auto">
          <a:xfrm>
            <a:off x="1068388" y="3949700"/>
            <a:ext cx="533400" cy="457200"/>
          </a:xfrm>
          <a:prstGeom prst="rect">
            <a:avLst/>
          </a:prstGeom>
          <a:noFill/>
          <a:ln w="9525">
            <a:noFill/>
            <a:miter lim="800000"/>
            <a:headEnd/>
            <a:tailEnd/>
          </a:ln>
          <a:effectLst/>
        </p:spPr>
        <p:txBody>
          <a:bodyPr>
            <a:spAutoFit/>
          </a:bodyPr>
          <a:lstStyle/>
          <a:p>
            <a:pPr algn="l"/>
            <a:r>
              <a:rPr lang="en-US">
                <a:solidFill>
                  <a:srgbClr val="00FF00"/>
                </a:solidFill>
                <a:latin typeface="Arial" charset="0"/>
                <a:cs typeface="Arial" charset="0"/>
              </a:rPr>
              <a:t>F</a:t>
            </a:r>
            <a:endParaRPr lang="en-US" baseline="-25000">
              <a:solidFill>
                <a:srgbClr val="00FF00"/>
              </a:solidFill>
              <a:latin typeface="Arial" charset="0"/>
              <a:cs typeface="Arial" charset="0"/>
            </a:endParaRPr>
          </a:p>
        </p:txBody>
      </p:sp>
      <p:sp>
        <p:nvSpPr>
          <p:cNvPr id="400570" name="Text Box 186"/>
          <p:cNvSpPr txBox="1">
            <a:spLocks noChangeArrowheads="1"/>
          </p:cNvSpPr>
          <p:nvPr/>
        </p:nvSpPr>
        <p:spPr bwMode="auto">
          <a:xfrm>
            <a:off x="1373188" y="3721100"/>
            <a:ext cx="533400" cy="457200"/>
          </a:xfrm>
          <a:prstGeom prst="rect">
            <a:avLst/>
          </a:prstGeom>
          <a:noFill/>
          <a:ln w="9525">
            <a:noFill/>
            <a:miter lim="800000"/>
            <a:headEnd/>
            <a:tailEnd/>
          </a:ln>
          <a:effectLst/>
        </p:spPr>
        <p:txBody>
          <a:bodyPr>
            <a:spAutoFit/>
          </a:bodyPr>
          <a:lstStyle/>
          <a:p>
            <a:pPr algn="l"/>
            <a:r>
              <a:rPr lang="en-US">
                <a:solidFill>
                  <a:srgbClr val="00FF00"/>
                </a:solidFill>
                <a:latin typeface="Arial" charset="0"/>
                <a:cs typeface="Arial" charset="0"/>
              </a:rPr>
              <a:t>G</a:t>
            </a:r>
            <a:endParaRPr lang="en-US" baseline="-25000">
              <a:solidFill>
                <a:srgbClr val="00FF00"/>
              </a:solidFill>
              <a:latin typeface="Arial" charset="0"/>
              <a:cs typeface="Arial" charset="0"/>
            </a:endParaRPr>
          </a:p>
        </p:txBody>
      </p:sp>
      <p:sp>
        <p:nvSpPr>
          <p:cNvPr id="400571" name="Oval 187"/>
          <p:cNvSpPr>
            <a:spLocks noChangeArrowheads="1"/>
          </p:cNvSpPr>
          <p:nvPr/>
        </p:nvSpPr>
        <p:spPr bwMode="auto">
          <a:xfrm>
            <a:off x="2287588" y="3949700"/>
            <a:ext cx="990600" cy="1066800"/>
          </a:xfrm>
          <a:prstGeom prst="ellipse">
            <a:avLst/>
          </a:prstGeom>
          <a:noFill/>
          <a:ln w="19050" algn="ctr">
            <a:solidFill>
              <a:srgbClr val="0000FF"/>
            </a:solidFill>
            <a:round/>
            <a:headEnd/>
            <a:tailEnd/>
          </a:ln>
          <a:effectLst/>
        </p:spPr>
        <p:txBody>
          <a:bodyPr wrap="none" anchor="ctr"/>
          <a:lstStyle/>
          <a:p>
            <a:endParaRPr lang="en-US"/>
          </a:p>
        </p:txBody>
      </p:sp>
      <p:sp>
        <p:nvSpPr>
          <p:cNvPr id="400572" name="Oval 188"/>
          <p:cNvSpPr>
            <a:spLocks noChangeArrowheads="1"/>
          </p:cNvSpPr>
          <p:nvPr/>
        </p:nvSpPr>
        <p:spPr bwMode="auto">
          <a:xfrm>
            <a:off x="2211388" y="5092700"/>
            <a:ext cx="1143000" cy="1066800"/>
          </a:xfrm>
          <a:prstGeom prst="ellipse">
            <a:avLst/>
          </a:prstGeom>
          <a:noFill/>
          <a:ln w="19050" algn="ctr">
            <a:solidFill>
              <a:srgbClr val="FF0000"/>
            </a:solidFill>
            <a:round/>
            <a:headEnd/>
            <a:tailEnd/>
          </a:ln>
          <a:effectLst/>
        </p:spPr>
        <p:txBody>
          <a:bodyPr wrap="none" anchor="ctr"/>
          <a:lstStyle/>
          <a:p>
            <a:endParaRPr lang="en-US">
              <a:latin typeface="Times New Roman" pitchFamily="18" charset="0"/>
              <a:cs typeface="Arial" charset="0"/>
            </a:endParaRPr>
          </a:p>
        </p:txBody>
      </p:sp>
      <p:sp>
        <p:nvSpPr>
          <p:cNvPr id="400573" name="Oval 189"/>
          <p:cNvSpPr>
            <a:spLocks noChangeArrowheads="1"/>
          </p:cNvSpPr>
          <p:nvPr/>
        </p:nvSpPr>
        <p:spPr bwMode="auto">
          <a:xfrm>
            <a:off x="754063" y="5245100"/>
            <a:ext cx="1143000" cy="1219200"/>
          </a:xfrm>
          <a:prstGeom prst="ellipse">
            <a:avLst/>
          </a:prstGeom>
          <a:noFill/>
          <a:ln w="19050" algn="ctr">
            <a:solidFill>
              <a:srgbClr val="FF33CC"/>
            </a:solidFill>
            <a:round/>
            <a:headEnd/>
            <a:tailEnd/>
          </a:ln>
          <a:effectLst/>
        </p:spPr>
        <p:txBody>
          <a:bodyPr wrap="none" anchor="ctr"/>
          <a:lstStyle/>
          <a:p>
            <a:endParaRPr lang="en-US">
              <a:solidFill>
                <a:srgbClr val="FF0000"/>
              </a:solidFill>
              <a:latin typeface="Times New Roman" pitchFamily="18" charset="0"/>
              <a:cs typeface="Arial" charset="0"/>
            </a:endParaRPr>
          </a:p>
        </p:txBody>
      </p:sp>
      <p:sp>
        <p:nvSpPr>
          <p:cNvPr id="400574" name="Oval 190"/>
          <p:cNvSpPr>
            <a:spLocks noChangeArrowheads="1"/>
          </p:cNvSpPr>
          <p:nvPr/>
        </p:nvSpPr>
        <p:spPr bwMode="auto">
          <a:xfrm>
            <a:off x="534988" y="3644900"/>
            <a:ext cx="1371600" cy="1447800"/>
          </a:xfrm>
          <a:prstGeom prst="ellipse">
            <a:avLst/>
          </a:prstGeom>
          <a:noFill/>
          <a:ln w="19050" algn="ctr">
            <a:solidFill>
              <a:srgbClr val="00FF00"/>
            </a:solidFill>
            <a:round/>
            <a:headEnd/>
            <a:tailEnd/>
          </a:ln>
          <a:effectLst/>
        </p:spPr>
        <p:txBody>
          <a:bodyPr wrap="none" anchor="ctr"/>
          <a:lstStyle/>
          <a:p>
            <a:endParaRPr lang="en-US">
              <a:solidFill>
                <a:srgbClr val="FF0000"/>
              </a:solidFill>
              <a:latin typeface="Times New Roman" pitchFamily="18" charset="0"/>
              <a:cs typeface="Arial" charset="0"/>
            </a:endParaRPr>
          </a:p>
        </p:txBody>
      </p:sp>
      <p:cxnSp>
        <p:nvCxnSpPr>
          <p:cNvPr id="400575" name="AutoShape 191"/>
          <p:cNvCxnSpPr>
            <a:cxnSpLocks noChangeShapeType="1"/>
            <a:stCxn id="400571" idx="3"/>
            <a:endCxn id="400574" idx="5"/>
          </p:cNvCxnSpPr>
          <p:nvPr/>
        </p:nvCxnSpPr>
        <p:spPr bwMode="auto">
          <a:xfrm rot="5400000">
            <a:off x="2058988" y="4516437"/>
            <a:ext cx="19050" cy="727075"/>
          </a:xfrm>
          <a:prstGeom prst="curvedConnector3">
            <a:avLst>
              <a:gd name="adj1" fmla="val 1416667"/>
            </a:avLst>
          </a:prstGeom>
          <a:noFill/>
          <a:ln w="38100">
            <a:solidFill>
              <a:srgbClr val="6600CC"/>
            </a:solidFill>
            <a:round/>
            <a:headEnd/>
            <a:tailEnd type="triangle" w="med" len="med"/>
          </a:ln>
          <a:effectLst/>
        </p:spPr>
      </p:cxnSp>
      <p:cxnSp>
        <p:nvCxnSpPr>
          <p:cNvPr id="400576" name="AutoShape 192"/>
          <p:cNvCxnSpPr>
            <a:cxnSpLocks noChangeShapeType="1"/>
            <a:stCxn id="400574" idx="5"/>
            <a:endCxn id="400571" idx="3"/>
          </p:cNvCxnSpPr>
          <p:nvPr/>
        </p:nvCxnSpPr>
        <p:spPr bwMode="auto">
          <a:xfrm rot="5400000" flipH="1" flipV="1">
            <a:off x="2058988" y="4516437"/>
            <a:ext cx="19050" cy="727075"/>
          </a:xfrm>
          <a:prstGeom prst="curvedConnector3">
            <a:avLst>
              <a:gd name="adj1" fmla="val -1750000"/>
            </a:avLst>
          </a:prstGeom>
          <a:noFill/>
          <a:ln w="38100">
            <a:solidFill>
              <a:srgbClr val="6600CC"/>
            </a:solidFill>
            <a:round/>
            <a:headEnd/>
            <a:tailEnd type="triangle" w="med" len="med"/>
          </a:ln>
          <a:effectLst/>
        </p:spPr>
      </p:cxnSp>
      <p:sp>
        <p:nvSpPr>
          <p:cNvPr id="400577" name="Rectangle 193"/>
          <p:cNvSpPr>
            <a:spLocks noChangeArrowheads="1"/>
          </p:cNvSpPr>
          <p:nvPr/>
        </p:nvSpPr>
        <p:spPr bwMode="auto">
          <a:xfrm>
            <a:off x="1144588" y="4102100"/>
            <a:ext cx="609600" cy="533400"/>
          </a:xfrm>
          <a:prstGeom prst="rect">
            <a:avLst/>
          </a:prstGeom>
          <a:solidFill>
            <a:srgbClr val="FFCC99">
              <a:alpha val="46001"/>
            </a:srgbClr>
          </a:solidFill>
          <a:ln w="25400" algn="ctr">
            <a:solidFill>
              <a:srgbClr val="FF9900"/>
            </a:solidFill>
            <a:miter lim="800000"/>
            <a:headEnd/>
            <a:tailEnd/>
          </a:ln>
          <a:effectLst/>
        </p:spPr>
        <p:txBody>
          <a:bodyPr wrap="none" anchor="ctr"/>
          <a:lstStyle/>
          <a:p>
            <a:endParaRPr lang="en-US"/>
          </a:p>
        </p:txBody>
      </p:sp>
      <p:sp>
        <p:nvSpPr>
          <p:cNvPr id="400578" name="Rectangle 194"/>
          <p:cNvSpPr>
            <a:spLocks noChangeArrowheads="1"/>
          </p:cNvSpPr>
          <p:nvPr/>
        </p:nvSpPr>
        <p:spPr bwMode="auto">
          <a:xfrm>
            <a:off x="2411413" y="4264025"/>
            <a:ext cx="533400" cy="609600"/>
          </a:xfrm>
          <a:prstGeom prst="rect">
            <a:avLst/>
          </a:prstGeom>
          <a:solidFill>
            <a:srgbClr val="FFCC99">
              <a:alpha val="46001"/>
            </a:srgbClr>
          </a:solidFill>
          <a:ln w="25400" algn="ctr">
            <a:solidFill>
              <a:srgbClr val="FF9900"/>
            </a:solidFill>
            <a:miter lim="800000"/>
            <a:headEnd/>
            <a:tailEnd/>
          </a:ln>
          <a:effectLst/>
        </p:spPr>
        <p:txBody>
          <a:bodyPr wrap="none" anchor="ctr"/>
          <a:lstStyle/>
          <a:p>
            <a:endParaRPr lang="en-US"/>
          </a:p>
        </p:txBody>
      </p:sp>
      <p:sp>
        <p:nvSpPr>
          <p:cNvPr id="400581" name="Rectangle 197"/>
          <p:cNvSpPr>
            <a:spLocks noGrp="1" noChangeArrowheads="1"/>
          </p:cNvSpPr>
          <p:nvPr>
            <p:ph type="body" sz="half" idx="1"/>
          </p:nvPr>
        </p:nvSpPr>
        <p:spPr>
          <a:xfrm>
            <a:off x="152400" y="1085850"/>
            <a:ext cx="4992688" cy="2559050"/>
          </a:xfrm>
          <a:noFill/>
          <a:ln/>
        </p:spPr>
        <p:txBody>
          <a:bodyPr/>
          <a:lstStyle/>
          <a:p>
            <a:pPr>
              <a:buFont typeface="Wingdings" pitchFamily="2" charset="2"/>
              <a:buChar char="n"/>
            </a:pPr>
            <a:r>
              <a:rPr lang="en-US" b="0"/>
              <a:t>Instead of organizing users on a tree, users are organized as a ring</a:t>
            </a:r>
          </a:p>
          <a:p>
            <a:pPr>
              <a:buFont typeface="Wingdings" pitchFamily="2" charset="2"/>
              <a:buChar char="n"/>
            </a:pPr>
            <a:r>
              <a:rPr lang="en-US" b="0"/>
              <a:t>To get anonymized, a user generates a random </a:t>
            </a:r>
            <a:r>
              <a:rPr lang="en-US" b="0" i="1">
                <a:solidFill>
                  <a:srgbClr val="A50021"/>
                </a:solidFill>
              </a:rPr>
              <a:t>offset</a:t>
            </a:r>
          </a:p>
          <a:p>
            <a:pPr>
              <a:buFont typeface="Wingdings" pitchFamily="2" charset="2"/>
              <a:buChar char="n"/>
            </a:pPr>
            <a:r>
              <a:rPr lang="en-US" b="0"/>
              <a:t>Send to all involved clusters that involve </a:t>
            </a:r>
            <a:r>
              <a:rPr lang="en-US" b="0" i="1">
                <a:solidFill>
                  <a:srgbClr val="A50021"/>
                </a:solidFill>
              </a:rPr>
              <a:t>[offset,offset+k</a:t>
            </a:r>
            <a:r>
              <a:rPr lang="en-US" b="0" i="1" baseline="-25000">
                <a:solidFill>
                  <a:srgbClr val="A50021"/>
                </a:solidFill>
              </a:rPr>
              <a:t>u</a:t>
            </a:r>
            <a:r>
              <a:rPr lang="en-US" b="0" i="1">
                <a:solidFill>
                  <a:srgbClr val="A50021"/>
                </a:solidFill>
              </a:rPr>
              <a:t>-1]</a:t>
            </a:r>
          </a:p>
          <a:p>
            <a:endParaRPr 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5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05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05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05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05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05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05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05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05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05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05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05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05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056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05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05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05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05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05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05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05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05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05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05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05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05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05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05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057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05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05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05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05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05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05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00581">
                                            <p:txEl>
                                              <p:pRg st="1" end="1"/>
                                            </p:txEl>
                                          </p:spTgt>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40057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0053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0057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00581">
                                            <p:txEl>
                                              <p:pRg st="2" end="2"/>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0057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40057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0057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0057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0057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00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579" grpId="0"/>
      <p:bldP spid="400579" grpId="1"/>
      <p:bldP spid="400534" grpId="0" animBg="1"/>
      <p:bldP spid="400535" grpId="0" animBg="1"/>
      <p:bldP spid="400540" grpId="0"/>
      <p:bldP spid="400541" grpId="0"/>
      <p:bldP spid="400542" grpId="0"/>
      <p:bldP spid="400543" grpId="0"/>
      <p:bldP spid="400544" grpId="0" animBg="1"/>
      <p:bldP spid="400545" grpId="0" animBg="1"/>
      <p:bldP spid="400546" grpId="0" animBg="1"/>
      <p:bldP spid="400547" grpId="0" animBg="1"/>
      <p:bldP spid="400548" grpId="0" animBg="1"/>
      <p:bldP spid="400549" grpId="0"/>
      <p:bldP spid="400550" grpId="0"/>
      <p:bldP spid="400551" grpId="0"/>
      <p:bldP spid="400552" grpId="0"/>
      <p:bldP spid="400553" grpId="0" animBg="1"/>
      <p:bldP spid="400554" grpId="0" animBg="1"/>
      <p:bldP spid="400555" grpId="0" animBg="1"/>
      <p:bldP spid="400556" grpId="0" animBg="1"/>
      <p:bldP spid="400557" grpId="0" animBg="1"/>
      <p:bldP spid="400558" grpId="0" animBg="1"/>
      <p:bldP spid="400559" grpId="0" animBg="1"/>
      <p:bldP spid="400560" grpId="0" animBg="1"/>
      <p:bldP spid="400561" grpId="0" animBg="1"/>
      <p:bldP spid="400562" grpId="0"/>
      <p:bldP spid="400563" grpId="0"/>
      <p:bldP spid="400564" grpId="0"/>
      <p:bldP spid="400565" grpId="0"/>
      <p:bldP spid="400566" grpId="0"/>
      <p:bldP spid="400567" grpId="0"/>
      <p:bldP spid="400568" grpId="0"/>
      <p:bldP spid="400569" grpId="0"/>
      <p:bldP spid="400570" grpId="0"/>
      <p:bldP spid="400571" grpId="0" animBg="1"/>
      <p:bldP spid="400572" grpId="0" animBg="1"/>
      <p:bldP spid="400573" grpId="0" animBg="1"/>
      <p:bldP spid="400574" grpId="0" animBg="1"/>
      <p:bldP spid="400577" grpId="0" animBg="1"/>
      <p:bldP spid="40057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EE77BDF-7D69-45BA-A8AD-DC6DC8D5A33B}" type="slidenum">
              <a:rPr lang="en-US" altLang="ko-KR"/>
              <a:pPr/>
              <a:t>68</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35202" name="Rectangle 2"/>
          <p:cNvSpPr>
            <a:spLocks noGrp="1" noChangeArrowheads="1"/>
          </p:cNvSpPr>
          <p:nvPr>
            <p:ph type="title"/>
          </p:nvPr>
        </p:nvSpPr>
        <p:spPr/>
        <p:txBody>
          <a:bodyPr/>
          <a:lstStyle/>
          <a:p>
            <a:r>
              <a:rPr lang="en-US"/>
              <a:t>Tutorial Outline</a:t>
            </a:r>
          </a:p>
        </p:txBody>
      </p:sp>
      <p:sp>
        <p:nvSpPr>
          <p:cNvPr id="435203" name="Rectangle 3"/>
          <p:cNvSpPr>
            <a:spLocks noGrp="1" noChangeArrowheads="1"/>
          </p:cNvSpPr>
          <p:nvPr>
            <p:ph type="body" idx="1"/>
          </p:nvPr>
        </p:nvSpPr>
        <p:spPr>
          <a:xfrm>
            <a:off x="501650" y="1201738"/>
            <a:ext cx="8410575" cy="4992687"/>
          </a:xfrm>
        </p:spPr>
        <p:txBody>
          <a:bodyPr/>
          <a:lstStyle/>
          <a:p>
            <a:pPr>
              <a:buFont typeface="Wingdings" pitchFamily="2" charset="2"/>
              <a:buChar char="n"/>
            </a:pPr>
            <a:r>
              <a:rPr lang="en-US"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buFont typeface="Wingdings" pitchFamily="2" charset="2"/>
              <a:buChar char="n"/>
            </a:pPr>
            <a:endParaRPr lang="en-US" sz="1400"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buFont typeface="Wingdings" pitchFamily="2" charset="2"/>
              <a:buNone/>
            </a:pPr>
            <a:r>
              <a:rPr lang="en-US" sz="2200" b="1">
                <a:solidFill>
                  <a:schemeClr val="bg2"/>
                </a:solidFill>
              </a:rPr>
              <a:t>	</a:t>
            </a:r>
          </a:p>
          <a:p>
            <a:pPr>
              <a:buFont typeface="Wingdings" pitchFamily="2" charset="2"/>
              <a:buChar char="n"/>
            </a:pPr>
            <a:r>
              <a:rPr lang="en-US">
                <a:solidFill>
                  <a:srgbClr val="A50021"/>
                </a:solidFill>
              </a:rPr>
              <a:t>PART III: </a:t>
            </a:r>
            <a:r>
              <a:rPr lang="en-US"/>
              <a:t>Privacy Attack Models</a:t>
            </a:r>
          </a:p>
          <a:p>
            <a:pPr lvl="1">
              <a:buFont typeface="Wingdings" pitchFamily="2" charset="2"/>
              <a:buChar char="n"/>
            </a:pPr>
            <a:r>
              <a:rPr lang="en-US" sz="2200" b="1">
                <a:solidFill>
                  <a:srgbClr val="CC0000"/>
                </a:solidFill>
              </a:rPr>
              <a:t>Adversary Attempts</a:t>
            </a:r>
          </a:p>
          <a:p>
            <a:pPr lvl="1">
              <a:buFont typeface="Wingdings" pitchFamily="2" charset="2"/>
              <a:buChar char="n"/>
            </a:pPr>
            <a:r>
              <a:rPr lang="en-US" sz="2200"/>
              <a:t>Adversary Attack Models</a:t>
            </a:r>
          </a:p>
          <a:p>
            <a:pPr lvl="1">
              <a:buFont typeface="Wingdings" pitchFamily="2" charset="2"/>
              <a:buChar char="n"/>
            </a:pPr>
            <a:r>
              <a:rPr lang="en-US" sz="2200"/>
              <a:t>Solutions for Attack Models</a:t>
            </a:r>
          </a:p>
          <a:p>
            <a:pPr>
              <a:buFont typeface="Wingdings" pitchFamily="2" charset="2"/>
              <a:buChar char="n"/>
            </a:pPr>
            <a:endParaRPr lang="en-US" sz="2200" b="0"/>
          </a:p>
          <a:p>
            <a:pPr>
              <a:buFont typeface="Wingdings" pitchFamily="2" charset="2"/>
              <a:buChar char="n"/>
            </a:pPr>
            <a:r>
              <a:rPr lang="en-US" b="0">
                <a:solidFill>
                  <a:schemeClr val="bg2"/>
                </a:solidFill>
              </a:rPr>
              <a:t>PART IV: Privacy-aware Location-based Query Processing</a:t>
            </a:r>
          </a:p>
          <a:p>
            <a:pPr>
              <a:buFont typeface="Wingdings" pitchFamily="2" charset="2"/>
              <a:buChar char="n"/>
            </a:pPr>
            <a:r>
              <a:rPr lang="en-US" b="0">
                <a:solidFill>
                  <a:schemeClr val="bg2"/>
                </a:solidFill>
              </a:rPr>
              <a:t>PART V: Summary and Future Research Directions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9A1BB758-364C-4A75-82CD-94F21E2848EF}" type="slidenum">
              <a:rPr lang="en-US" altLang="ko-KR"/>
              <a:pPr/>
              <a:t>69</a:t>
            </a:fld>
            <a:endParaRPr lang="en-US" altLang="ko-KR"/>
          </a:p>
        </p:txBody>
      </p:sp>
      <p:sp>
        <p:nvSpPr>
          <p:cNvPr id="9" name="Date Placeholder 5"/>
          <p:cNvSpPr>
            <a:spLocks noGrp="1"/>
          </p:cNvSpPr>
          <p:nvPr>
            <p:ph type="dt" sz="half" idx="11"/>
          </p:nvPr>
        </p:nvSpPr>
        <p:spPr/>
        <p:txBody>
          <a:bodyPr/>
          <a:lstStyle/>
          <a:p>
            <a:r>
              <a:rPr lang="en-US"/>
              <a:t>Tutorial: ICDM 2008</a:t>
            </a:r>
            <a:endParaRPr lang="en-US" altLang="ko-KR"/>
          </a:p>
        </p:txBody>
      </p:sp>
      <p:sp>
        <p:nvSpPr>
          <p:cNvPr id="10" name="Footer Placeholder 6"/>
          <p:cNvSpPr>
            <a:spLocks noGrp="1"/>
          </p:cNvSpPr>
          <p:nvPr>
            <p:ph type="ftr" sz="quarter" idx="12"/>
          </p:nvPr>
        </p:nvSpPr>
        <p:spPr/>
        <p:txBody>
          <a:bodyPr/>
          <a:lstStyle/>
          <a:p>
            <a:r>
              <a:rPr lang="en-US" altLang="ko-KR"/>
              <a:t>Mohamed F. Mokbel</a:t>
            </a:r>
          </a:p>
        </p:txBody>
      </p:sp>
      <p:sp>
        <p:nvSpPr>
          <p:cNvPr id="338946" name="Rectangle 2"/>
          <p:cNvSpPr>
            <a:spLocks noGrp="1" noChangeArrowheads="1"/>
          </p:cNvSpPr>
          <p:nvPr>
            <p:ph type="title"/>
          </p:nvPr>
        </p:nvSpPr>
        <p:spPr>
          <a:xfrm>
            <a:off x="533400" y="131763"/>
            <a:ext cx="7010400" cy="762000"/>
          </a:xfrm>
        </p:spPr>
        <p:txBody>
          <a:bodyPr/>
          <a:lstStyle/>
          <a:p>
            <a:r>
              <a:rPr lang="en-US" sz="2800"/>
              <a:t>Privacy Attack Models</a:t>
            </a:r>
            <a:br>
              <a:rPr lang="en-US" sz="2800"/>
            </a:br>
            <a:r>
              <a:rPr lang="en-US" sz="2400">
                <a:solidFill>
                  <a:schemeClr val="hlink"/>
                </a:solidFill>
              </a:rPr>
              <a:t>Adversary Attempts: Knowing the User Location</a:t>
            </a:r>
          </a:p>
        </p:txBody>
      </p:sp>
      <p:sp>
        <p:nvSpPr>
          <p:cNvPr id="338947" name="Rectangle 3"/>
          <p:cNvSpPr>
            <a:spLocks noGrp="1" noChangeArrowheads="1"/>
          </p:cNvSpPr>
          <p:nvPr>
            <p:ph type="body" sz="half" idx="1"/>
          </p:nvPr>
        </p:nvSpPr>
        <p:spPr>
          <a:xfrm>
            <a:off x="77788" y="1163638"/>
            <a:ext cx="5915025" cy="5222875"/>
          </a:xfrm>
        </p:spPr>
        <p:txBody>
          <a:bodyPr/>
          <a:lstStyle/>
          <a:p>
            <a:pPr>
              <a:buFont typeface="Wingdings" pitchFamily="2" charset="2"/>
              <a:buChar char="n"/>
            </a:pPr>
            <a:r>
              <a:rPr lang="en-US" b="0"/>
              <a:t>If an adversary manages to get hold of users’ location information, the adversary may be able to link user locations to their queries. Two ways for knowing user locations:</a:t>
            </a:r>
          </a:p>
          <a:p>
            <a:pPr>
              <a:buFont typeface="Wingdings" pitchFamily="2" charset="2"/>
              <a:buChar char="n"/>
            </a:pPr>
            <a:endParaRPr lang="en-US" b="0"/>
          </a:p>
          <a:p>
            <a:pPr lvl="1"/>
            <a:r>
              <a:rPr lang="en-US" sz="2200"/>
              <a:t>Users location may be public. For example, employees are in their cubes during daytime hours</a:t>
            </a:r>
          </a:p>
          <a:p>
            <a:pPr lvl="1"/>
            <a:endParaRPr lang="en-US" sz="2200"/>
          </a:p>
          <a:p>
            <a:pPr lvl="1"/>
            <a:r>
              <a:rPr lang="en-US" sz="2200"/>
              <a:t>An adversary may hire someone to use the system and keep monitoring the actual user location with the given location or region</a:t>
            </a:r>
          </a:p>
          <a:p>
            <a:endParaRPr lang="en-US" sz="2200"/>
          </a:p>
        </p:txBody>
      </p:sp>
      <p:sp>
        <p:nvSpPr>
          <p:cNvPr id="338970" name="Rectangle 26"/>
          <p:cNvSpPr>
            <a:spLocks noChangeArrowheads="1"/>
          </p:cNvSpPr>
          <p:nvPr/>
        </p:nvSpPr>
        <p:spPr bwMode="auto">
          <a:xfrm>
            <a:off x="38100" y="5013325"/>
            <a:ext cx="8950325" cy="1679575"/>
          </a:xfrm>
          <a:prstGeom prst="rect">
            <a:avLst/>
          </a:prstGeom>
          <a:noFill/>
          <a:ln w="9525">
            <a:noFill/>
            <a:miter lim="800000"/>
            <a:headEnd/>
            <a:tailEnd/>
          </a:ln>
          <a:effectLst/>
        </p:spPr>
        <p:txBody>
          <a:bodyPr/>
          <a:lstStyle/>
          <a:p>
            <a:pPr marL="457200" indent="-457200" algn="l">
              <a:lnSpc>
                <a:spcPct val="90000"/>
              </a:lnSpc>
              <a:spcBef>
                <a:spcPct val="20000"/>
              </a:spcBef>
              <a:buClr>
                <a:srgbClr val="CC0000"/>
              </a:buClr>
              <a:buFont typeface="Wingdings" pitchFamily="2" charset="2"/>
              <a:buChar char="n"/>
            </a:pPr>
            <a:endParaRPr lang="en-US" sz="1000">
              <a:latin typeface="Times New Roman" pitchFamily="18" charset="0"/>
              <a:ea typeface="HyhwpEQ" pitchFamily="18" charset="-127"/>
            </a:endParaRPr>
          </a:p>
          <a:p>
            <a:pPr marL="457200" indent="-457200" algn="l">
              <a:lnSpc>
                <a:spcPct val="90000"/>
              </a:lnSpc>
              <a:spcBef>
                <a:spcPct val="20000"/>
              </a:spcBef>
              <a:buClr>
                <a:srgbClr val="CC0000"/>
              </a:buClr>
              <a:buFont typeface="Wingdings" pitchFamily="2" charset="2"/>
              <a:buNone/>
            </a:pPr>
            <a:endParaRPr lang="en-US">
              <a:latin typeface="Times New Roman" pitchFamily="18" charset="0"/>
              <a:ea typeface="HyhwpEQ" pitchFamily="18" charset="-127"/>
            </a:endParaRPr>
          </a:p>
        </p:txBody>
      </p:sp>
      <p:pic>
        <p:nvPicPr>
          <p:cNvPr id="338971" name="Picture 27"/>
          <p:cNvPicPr>
            <a:picLocks noChangeAspect="1" noChangeArrowheads="1"/>
          </p:cNvPicPr>
          <p:nvPr/>
        </p:nvPicPr>
        <p:blipFill>
          <a:blip r:embed="rId3"/>
          <a:srcRect/>
          <a:stretch>
            <a:fillRect/>
          </a:stretch>
        </p:blipFill>
        <p:spPr bwMode="auto">
          <a:xfrm>
            <a:off x="6832600" y="1352550"/>
            <a:ext cx="1695450" cy="1039813"/>
          </a:xfrm>
          <a:prstGeom prst="rect">
            <a:avLst/>
          </a:prstGeom>
          <a:noFill/>
          <a:ln w="38100" algn="ctr">
            <a:noFill/>
            <a:miter lim="800000"/>
            <a:headEnd/>
            <a:tailEnd/>
          </a:ln>
          <a:effectLst/>
        </p:spPr>
      </p:pic>
      <p:pic>
        <p:nvPicPr>
          <p:cNvPr id="338973" name="Picture 29" descr="j0149604[1]"/>
          <p:cNvPicPr>
            <a:picLocks noChangeAspect="1" noChangeArrowheads="1"/>
          </p:cNvPicPr>
          <p:nvPr/>
        </p:nvPicPr>
        <p:blipFill>
          <a:blip r:embed="rId4"/>
          <a:srcRect/>
          <a:stretch>
            <a:fillRect/>
          </a:stretch>
        </p:blipFill>
        <p:spPr bwMode="auto">
          <a:xfrm>
            <a:off x="6756400" y="2776538"/>
            <a:ext cx="1693863" cy="2085975"/>
          </a:xfrm>
          <a:prstGeom prst="rect">
            <a:avLst/>
          </a:prstGeom>
          <a:noFill/>
        </p:spPr>
      </p:pic>
      <p:pic>
        <p:nvPicPr>
          <p:cNvPr id="338974" name="Picture 30" descr="j0287433[1]"/>
          <p:cNvPicPr>
            <a:picLocks noChangeAspect="1" noChangeArrowheads="1"/>
          </p:cNvPicPr>
          <p:nvPr/>
        </p:nvPicPr>
        <p:blipFill>
          <a:blip r:embed="rId5"/>
          <a:srcRect/>
          <a:stretch>
            <a:fillRect/>
          </a:stretch>
        </p:blipFill>
        <p:spPr bwMode="auto">
          <a:xfrm>
            <a:off x="6788150" y="4903788"/>
            <a:ext cx="1931988" cy="1174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89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89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fld id="{3BF317E3-DC37-48A2-BE3E-5A3695AA361F}" type="slidenum">
              <a:rPr lang="en-US" altLang="ko-KR"/>
              <a:pPr/>
              <a:t>7</a:t>
            </a:fld>
            <a:endParaRPr lang="en-US" altLang="ko-KR"/>
          </a:p>
        </p:txBody>
      </p:sp>
      <p:sp>
        <p:nvSpPr>
          <p:cNvPr id="32" name="Date Placeholder 4"/>
          <p:cNvSpPr>
            <a:spLocks noGrp="1"/>
          </p:cNvSpPr>
          <p:nvPr>
            <p:ph type="dt" sz="half" idx="11"/>
          </p:nvPr>
        </p:nvSpPr>
        <p:spPr/>
        <p:txBody>
          <a:bodyPr/>
          <a:lstStyle/>
          <a:p>
            <a:r>
              <a:rPr lang="en-US"/>
              <a:t>Tutorial: ICDM 2008</a:t>
            </a:r>
            <a:endParaRPr lang="en-US" altLang="ko-KR"/>
          </a:p>
        </p:txBody>
      </p:sp>
      <p:sp>
        <p:nvSpPr>
          <p:cNvPr id="33" name="Footer Placeholder 5"/>
          <p:cNvSpPr>
            <a:spLocks noGrp="1"/>
          </p:cNvSpPr>
          <p:nvPr>
            <p:ph type="ftr" sz="quarter" idx="12"/>
          </p:nvPr>
        </p:nvSpPr>
        <p:spPr/>
        <p:txBody>
          <a:bodyPr/>
          <a:lstStyle/>
          <a:p>
            <a:r>
              <a:rPr lang="en-US" altLang="ko-KR"/>
              <a:t>Mohamed F. Mokbel</a:t>
            </a:r>
          </a:p>
        </p:txBody>
      </p:sp>
      <p:sp>
        <p:nvSpPr>
          <p:cNvPr id="235522" name="Rectangle 2"/>
          <p:cNvSpPr>
            <a:spLocks noGrp="1" noChangeArrowheads="1"/>
          </p:cNvSpPr>
          <p:nvPr>
            <p:ph type="title"/>
          </p:nvPr>
        </p:nvSpPr>
        <p:spPr>
          <a:xfrm>
            <a:off x="423863" y="131763"/>
            <a:ext cx="7010400" cy="762000"/>
          </a:xfrm>
        </p:spPr>
        <p:txBody>
          <a:bodyPr/>
          <a:lstStyle/>
          <a:p>
            <a:r>
              <a:rPr lang="en-US"/>
              <a:t>Location-based Services: Why Now ?</a:t>
            </a:r>
            <a:endParaRPr lang="en-US" altLang="ko-KR"/>
          </a:p>
        </p:txBody>
      </p:sp>
      <p:grpSp>
        <p:nvGrpSpPr>
          <p:cNvPr id="235545" name="Group 25"/>
          <p:cNvGrpSpPr>
            <a:grpSpLocks/>
          </p:cNvGrpSpPr>
          <p:nvPr/>
        </p:nvGrpSpPr>
        <p:grpSpPr bwMode="auto">
          <a:xfrm>
            <a:off x="423863" y="1573213"/>
            <a:ext cx="8296275" cy="3968750"/>
            <a:chOff x="267" y="829"/>
            <a:chExt cx="5226" cy="2500"/>
          </a:xfrm>
        </p:grpSpPr>
        <p:pic>
          <p:nvPicPr>
            <p:cNvPr id="235546" name="Picture 26" descr="InCarGPS2"/>
            <p:cNvPicPr>
              <a:picLocks noChangeAspect="1" noChangeArrowheads="1"/>
            </p:cNvPicPr>
            <p:nvPr/>
          </p:nvPicPr>
          <p:blipFill>
            <a:blip r:embed="rId3"/>
            <a:srcRect/>
            <a:stretch>
              <a:fillRect/>
            </a:stretch>
          </p:blipFill>
          <p:spPr bwMode="auto">
            <a:xfrm>
              <a:off x="3137" y="983"/>
              <a:ext cx="465" cy="405"/>
            </a:xfrm>
            <a:prstGeom prst="rect">
              <a:avLst/>
            </a:prstGeom>
            <a:noFill/>
          </p:spPr>
        </p:pic>
        <p:pic>
          <p:nvPicPr>
            <p:cNvPr id="235547" name="Picture 27" descr="PortableGPS"/>
            <p:cNvPicPr>
              <a:picLocks noChangeAspect="1" noChangeArrowheads="1"/>
            </p:cNvPicPr>
            <p:nvPr/>
          </p:nvPicPr>
          <p:blipFill>
            <a:blip r:embed="rId4" cstate="print"/>
            <a:srcRect/>
            <a:stretch>
              <a:fillRect/>
            </a:stretch>
          </p:blipFill>
          <p:spPr bwMode="auto">
            <a:xfrm>
              <a:off x="1364" y="854"/>
              <a:ext cx="669" cy="423"/>
            </a:xfrm>
            <a:prstGeom prst="rect">
              <a:avLst/>
            </a:prstGeom>
            <a:noFill/>
          </p:spPr>
        </p:pic>
        <p:pic>
          <p:nvPicPr>
            <p:cNvPr id="235548" name="Picture 28" descr="PDA+GPS"/>
            <p:cNvPicPr>
              <a:picLocks noChangeAspect="1" noChangeArrowheads="1"/>
            </p:cNvPicPr>
            <p:nvPr/>
          </p:nvPicPr>
          <p:blipFill>
            <a:blip r:embed="rId5" cstate="print"/>
            <a:srcRect/>
            <a:stretch>
              <a:fillRect/>
            </a:stretch>
          </p:blipFill>
          <p:spPr bwMode="auto">
            <a:xfrm>
              <a:off x="3969" y="891"/>
              <a:ext cx="434" cy="472"/>
            </a:xfrm>
            <a:prstGeom prst="rect">
              <a:avLst/>
            </a:prstGeom>
            <a:noFill/>
          </p:spPr>
        </p:pic>
        <p:pic>
          <p:nvPicPr>
            <p:cNvPr id="235549" name="Picture 29" descr="GPSMobile"/>
            <p:cNvPicPr>
              <a:picLocks noChangeAspect="1" noChangeArrowheads="1"/>
            </p:cNvPicPr>
            <p:nvPr/>
          </p:nvPicPr>
          <p:blipFill>
            <a:blip r:embed="rId6"/>
            <a:srcRect/>
            <a:stretch>
              <a:fillRect/>
            </a:stretch>
          </p:blipFill>
          <p:spPr bwMode="auto">
            <a:xfrm>
              <a:off x="751" y="854"/>
              <a:ext cx="437" cy="388"/>
            </a:xfrm>
            <a:prstGeom prst="rect">
              <a:avLst/>
            </a:prstGeom>
            <a:noFill/>
          </p:spPr>
        </p:pic>
        <p:pic>
          <p:nvPicPr>
            <p:cNvPr id="235550" name="Picture 30" descr="WP200_face"/>
            <p:cNvPicPr>
              <a:picLocks noChangeAspect="1" noChangeArrowheads="1"/>
            </p:cNvPicPr>
            <p:nvPr/>
          </p:nvPicPr>
          <p:blipFill>
            <a:blip r:embed="rId7" cstate="print"/>
            <a:srcRect/>
            <a:stretch>
              <a:fillRect/>
            </a:stretch>
          </p:blipFill>
          <p:spPr bwMode="auto">
            <a:xfrm>
              <a:off x="267" y="1289"/>
              <a:ext cx="500" cy="481"/>
            </a:xfrm>
            <a:prstGeom prst="rect">
              <a:avLst/>
            </a:prstGeom>
            <a:noFill/>
          </p:spPr>
        </p:pic>
        <p:pic>
          <p:nvPicPr>
            <p:cNvPr id="235551" name="Picture 31" descr="axim_x50_real"/>
            <p:cNvPicPr>
              <a:picLocks noChangeAspect="1" noChangeArrowheads="1"/>
            </p:cNvPicPr>
            <p:nvPr/>
          </p:nvPicPr>
          <p:blipFill>
            <a:blip r:embed="rId8" cstate="print"/>
            <a:srcRect/>
            <a:stretch>
              <a:fillRect/>
            </a:stretch>
          </p:blipFill>
          <p:spPr bwMode="auto">
            <a:xfrm>
              <a:off x="2396" y="1652"/>
              <a:ext cx="590" cy="324"/>
            </a:xfrm>
            <a:prstGeom prst="rect">
              <a:avLst/>
            </a:prstGeom>
            <a:noFill/>
          </p:spPr>
        </p:pic>
        <p:pic>
          <p:nvPicPr>
            <p:cNvPr id="235552" name="Picture 32" descr="blackberry-7100i"/>
            <p:cNvPicPr>
              <a:picLocks noChangeAspect="1" noChangeArrowheads="1"/>
            </p:cNvPicPr>
            <p:nvPr/>
          </p:nvPicPr>
          <p:blipFill>
            <a:blip r:embed="rId9" cstate="print"/>
            <a:srcRect/>
            <a:stretch>
              <a:fillRect/>
            </a:stretch>
          </p:blipFill>
          <p:spPr bwMode="auto">
            <a:xfrm>
              <a:off x="3243" y="1410"/>
              <a:ext cx="653" cy="564"/>
            </a:xfrm>
            <a:prstGeom prst="rect">
              <a:avLst/>
            </a:prstGeom>
            <a:noFill/>
          </p:spPr>
        </p:pic>
        <p:pic>
          <p:nvPicPr>
            <p:cNvPr id="235553" name="Picture 33" descr="casio_gps"/>
            <p:cNvPicPr>
              <a:picLocks noChangeAspect="1" noChangeArrowheads="1"/>
            </p:cNvPicPr>
            <p:nvPr/>
          </p:nvPicPr>
          <p:blipFill>
            <a:blip r:embed="rId10"/>
            <a:srcRect/>
            <a:stretch>
              <a:fillRect/>
            </a:stretch>
          </p:blipFill>
          <p:spPr bwMode="auto">
            <a:xfrm>
              <a:off x="1727" y="2743"/>
              <a:ext cx="524" cy="385"/>
            </a:xfrm>
            <a:prstGeom prst="rect">
              <a:avLst/>
            </a:prstGeom>
            <a:noFill/>
          </p:spPr>
        </p:pic>
        <p:pic>
          <p:nvPicPr>
            <p:cNvPr id="235554" name="Picture 34" descr="GarminNuvi"/>
            <p:cNvPicPr>
              <a:picLocks noChangeAspect="1" noChangeArrowheads="1"/>
            </p:cNvPicPr>
            <p:nvPr/>
          </p:nvPicPr>
          <p:blipFill>
            <a:blip r:embed="rId11"/>
            <a:srcRect/>
            <a:stretch>
              <a:fillRect/>
            </a:stretch>
          </p:blipFill>
          <p:spPr bwMode="auto">
            <a:xfrm>
              <a:off x="951" y="1337"/>
              <a:ext cx="719" cy="445"/>
            </a:xfrm>
            <a:prstGeom prst="rect">
              <a:avLst/>
            </a:prstGeom>
            <a:noFill/>
          </p:spPr>
        </p:pic>
        <p:pic>
          <p:nvPicPr>
            <p:cNvPr id="235555" name="Picture 35" descr="montre-pda"/>
            <p:cNvPicPr>
              <a:picLocks noChangeAspect="1" noChangeArrowheads="1"/>
            </p:cNvPicPr>
            <p:nvPr/>
          </p:nvPicPr>
          <p:blipFill>
            <a:blip r:embed="rId12"/>
            <a:srcRect/>
            <a:stretch>
              <a:fillRect/>
            </a:stretch>
          </p:blipFill>
          <p:spPr bwMode="auto">
            <a:xfrm>
              <a:off x="2057" y="829"/>
              <a:ext cx="803" cy="526"/>
            </a:xfrm>
            <a:prstGeom prst="rect">
              <a:avLst/>
            </a:prstGeom>
            <a:noFill/>
          </p:spPr>
        </p:pic>
        <p:pic>
          <p:nvPicPr>
            <p:cNvPr id="235556" name="Picture 36" descr="p101529"/>
            <p:cNvPicPr>
              <a:picLocks noChangeAspect="1" noChangeArrowheads="1"/>
            </p:cNvPicPr>
            <p:nvPr/>
          </p:nvPicPr>
          <p:blipFill>
            <a:blip r:embed="rId13" cstate="print"/>
            <a:srcRect/>
            <a:stretch>
              <a:fillRect/>
            </a:stretch>
          </p:blipFill>
          <p:spPr bwMode="auto">
            <a:xfrm>
              <a:off x="1033" y="1894"/>
              <a:ext cx="686" cy="498"/>
            </a:xfrm>
            <a:prstGeom prst="rect">
              <a:avLst/>
            </a:prstGeom>
            <a:noFill/>
          </p:spPr>
        </p:pic>
        <p:pic>
          <p:nvPicPr>
            <p:cNvPr id="235557" name="Picture 37" descr="photo01"/>
            <p:cNvPicPr>
              <a:picLocks noChangeAspect="1" noChangeArrowheads="1"/>
            </p:cNvPicPr>
            <p:nvPr/>
          </p:nvPicPr>
          <p:blipFill>
            <a:blip r:embed="rId14" cstate="print"/>
            <a:srcRect/>
            <a:stretch>
              <a:fillRect/>
            </a:stretch>
          </p:blipFill>
          <p:spPr bwMode="auto">
            <a:xfrm>
              <a:off x="4694" y="950"/>
              <a:ext cx="465" cy="335"/>
            </a:xfrm>
            <a:prstGeom prst="rect">
              <a:avLst/>
            </a:prstGeom>
            <a:noFill/>
          </p:spPr>
        </p:pic>
        <p:pic>
          <p:nvPicPr>
            <p:cNvPr id="235558" name="Picture 38" descr="pic6"/>
            <p:cNvPicPr>
              <a:picLocks noChangeAspect="1" noChangeArrowheads="1"/>
            </p:cNvPicPr>
            <p:nvPr/>
          </p:nvPicPr>
          <p:blipFill>
            <a:blip r:embed="rId15" cstate="print"/>
            <a:srcRect/>
            <a:stretch>
              <a:fillRect/>
            </a:stretch>
          </p:blipFill>
          <p:spPr bwMode="auto">
            <a:xfrm>
              <a:off x="4072" y="2741"/>
              <a:ext cx="453" cy="554"/>
            </a:xfrm>
            <a:prstGeom prst="rect">
              <a:avLst/>
            </a:prstGeom>
            <a:noFill/>
          </p:spPr>
        </p:pic>
        <p:pic>
          <p:nvPicPr>
            <p:cNvPr id="235559" name="Picture 39" descr="quatech_bluetooth_gps"/>
            <p:cNvPicPr>
              <a:picLocks noChangeAspect="1" noChangeArrowheads="1"/>
            </p:cNvPicPr>
            <p:nvPr/>
          </p:nvPicPr>
          <p:blipFill>
            <a:blip r:embed="rId16" cstate="print"/>
            <a:srcRect/>
            <a:stretch>
              <a:fillRect/>
            </a:stretch>
          </p:blipFill>
          <p:spPr bwMode="auto">
            <a:xfrm>
              <a:off x="3073" y="2813"/>
              <a:ext cx="799" cy="454"/>
            </a:xfrm>
            <a:prstGeom prst="rect">
              <a:avLst/>
            </a:prstGeom>
            <a:noFill/>
          </p:spPr>
        </p:pic>
        <p:pic>
          <p:nvPicPr>
            <p:cNvPr id="235560" name="Picture 40" descr="ppc_ttn3_e_2"/>
            <p:cNvPicPr>
              <a:picLocks noChangeAspect="1" noChangeArrowheads="1"/>
            </p:cNvPicPr>
            <p:nvPr/>
          </p:nvPicPr>
          <p:blipFill>
            <a:blip r:embed="rId17" cstate="print"/>
            <a:srcRect/>
            <a:stretch>
              <a:fillRect/>
            </a:stretch>
          </p:blipFill>
          <p:spPr bwMode="auto">
            <a:xfrm>
              <a:off x="1868" y="1507"/>
              <a:ext cx="388" cy="440"/>
            </a:xfrm>
            <a:prstGeom prst="rect">
              <a:avLst/>
            </a:prstGeom>
            <a:noFill/>
          </p:spPr>
        </p:pic>
        <p:pic>
          <p:nvPicPr>
            <p:cNvPr id="235561" name="Picture 41" descr="gps-v-d"/>
            <p:cNvPicPr>
              <a:picLocks noChangeAspect="1" noChangeArrowheads="1"/>
            </p:cNvPicPr>
            <p:nvPr/>
          </p:nvPicPr>
          <p:blipFill>
            <a:blip r:embed="rId18" cstate="print"/>
            <a:srcRect/>
            <a:stretch>
              <a:fillRect/>
            </a:stretch>
          </p:blipFill>
          <p:spPr bwMode="auto">
            <a:xfrm>
              <a:off x="4211" y="1352"/>
              <a:ext cx="737" cy="544"/>
            </a:xfrm>
            <a:prstGeom prst="rect">
              <a:avLst/>
            </a:prstGeom>
            <a:noFill/>
          </p:spPr>
        </p:pic>
        <p:pic>
          <p:nvPicPr>
            <p:cNvPr id="235562" name="Picture 42" descr="gps"/>
            <p:cNvPicPr>
              <a:picLocks noChangeAspect="1" noChangeArrowheads="1"/>
            </p:cNvPicPr>
            <p:nvPr/>
          </p:nvPicPr>
          <p:blipFill>
            <a:blip r:embed="rId19" cstate="print"/>
            <a:srcRect/>
            <a:stretch>
              <a:fillRect/>
            </a:stretch>
          </p:blipFill>
          <p:spPr bwMode="auto">
            <a:xfrm>
              <a:off x="1841" y="2136"/>
              <a:ext cx="348" cy="357"/>
            </a:xfrm>
            <a:prstGeom prst="rect">
              <a:avLst/>
            </a:prstGeom>
            <a:noFill/>
          </p:spPr>
        </p:pic>
        <p:pic>
          <p:nvPicPr>
            <p:cNvPr id="235563" name="Picture 43" descr="keychain casino game"/>
            <p:cNvPicPr>
              <a:picLocks noChangeAspect="1" noChangeArrowheads="1"/>
            </p:cNvPicPr>
            <p:nvPr/>
          </p:nvPicPr>
          <p:blipFill>
            <a:blip r:embed="rId20"/>
            <a:srcRect/>
            <a:stretch>
              <a:fillRect/>
            </a:stretch>
          </p:blipFill>
          <p:spPr bwMode="auto">
            <a:xfrm>
              <a:off x="3557" y="2184"/>
              <a:ext cx="625" cy="425"/>
            </a:xfrm>
            <a:prstGeom prst="rect">
              <a:avLst/>
            </a:prstGeom>
            <a:noFill/>
          </p:spPr>
        </p:pic>
        <p:pic>
          <p:nvPicPr>
            <p:cNvPr id="235564" name="Picture 44" descr="docupen1"/>
            <p:cNvPicPr>
              <a:picLocks noChangeAspect="1" noChangeArrowheads="1"/>
            </p:cNvPicPr>
            <p:nvPr/>
          </p:nvPicPr>
          <p:blipFill>
            <a:blip r:embed="rId21" cstate="print"/>
            <a:srcRect/>
            <a:stretch>
              <a:fillRect/>
            </a:stretch>
          </p:blipFill>
          <p:spPr bwMode="auto">
            <a:xfrm>
              <a:off x="291" y="2692"/>
              <a:ext cx="333" cy="254"/>
            </a:xfrm>
            <a:prstGeom prst="rect">
              <a:avLst/>
            </a:prstGeom>
            <a:noFill/>
          </p:spPr>
        </p:pic>
        <p:pic>
          <p:nvPicPr>
            <p:cNvPr id="235565" name="Picture 45" descr="hires_48_1">
              <a:hlinkClick r:id="rId22"/>
            </p:cNvPr>
            <p:cNvPicPr>
              <a:picLocks noChangeAspect="1" noChangeArrowheads="1"/>
            </p:cNvPicPr>
            <p:nvPr/>
          </p:nvPicPr>
          <p:blipFill>
            <a:blip r:embed="rId23"/>
            <a:srcRect/>
            <a:stretch>
              <a:fillRect/>
            </a:stretch>
          </p:blipFill>
          <p:spPr bwMode="auto">
            <a:xfrm>
              <a:off x="4332" y="2063"/>
              <a:ext cx="480" cy="516"/>
            </a:xfrm>
            <a:prstGeom prst="rect">
              <a:avLst/>
            </a:prstGeom>
            <a:noFill/>
          </p:spPr>
        </p:pic>
        <p:pic>
          <p:nvPicPr>
            <p:cNvPr id="235566" name="Picture 46" descr="hires_48_2">
              <a:hlinkClick r:id="rId24"/>
            </p:cNvPr>
            <p:cNvPicPr>
              <a:picLocks noChangeAspect="1" noChangeArrowheads="1"/>
            </p:cNvPicPr>
            <p:nvPr/>
          </p:nvPicPr>
          <p:blipFill>
            <a:blip r:embed="rId25"/>
            <a:srcRect/>
            <a:stretch>
              <a:fillRect/>
            </a:stretch>
          </p:blipFill>
          <p:spPr bwMode="auto">
            <a:xfrm>
              <a:off x="340" y="1894"/>
              <a:ext cx="605" cy="605"/>
            </a:xfrm>
            <a:prstGeom prst="rect">
              <a:avLst/>
            </a:prstGeom>
            <a:noFill/>
          </p:spPr>
        </p:pic>
        <p:pic>
          <p:nvPicPr>
            <p:cNvPr id="235567" name="Picture 47" descr="pda_palmv_2">
              <a:hlinkClick r:id="rId26"/>
            </p:cNvPr>
            <p:cNvPicPr>
              <a:picLocks noChangeAspect="1" noChangeArrowheads="1"/>
            </p:cNvPicPr>
            <p:nvPr/>
          </p:nvPicPr>
          <p:blipFill>
            <a:blip r:embed="rId27"/>
            <a:srcRect/>
            <a:stretch>
              <a:fillRect/>
            </a:stretch>
          </p:blipFill>
          <p:spPr bwMode="auto">
            <a:xfrm>
              <a:off x="5006" y="1628"/>
              <a:ext cx="366" cy="516"/>
            </a:xfrm>
            <a:prstGeom prst="rect">
              <a:avLst/>
            </a:prstGeom>
            <a:noFill/>
          </p:spPr>
        </p:pic>
        <p:pic>
          <p:nvPicPr>
            <p:cNvPr id="235568" name="Picture 48" descr="htcwizard10">
              <a:hlinkClick r:id="rId28"/>
            </p:cNvPr>
            <p:cNvPicPr>
              <a:picLocks noChangeAspect="1" noChangeArrowheads="1"/>
            </p:cNvPicPr>
            <p:nvPr/>
          </p:nvPicPr>
          <p:blipFill>
            <a:blip r:embed="rId29"/>
            <a:srcRect/>
            <a:stretch>
              <a:fillRect/>
            </a:stretch>
          </p:blipFill>
          <p:spPr bwMode="auto">
            <a:xfrm>
              <a:off x="872" y="2499"/>
              <a:ext cx="702" cy="530"/>
            </a:xfrm>
            <a:prstGeom prst="rect">
              <a:avLst/>
            </a:prstGeom>
            <a:noFill/>
          </p:spPr>
        </p:pic>
        <p:pic>
          <p:nvPicPr>
            <p:cNvPr id="235569" name="Picture 49" descr="pda">
              <a:hlinkClick r:id="rId30"/>
            </p:cNvPr>
            <p:cNvPicPr>
              <a:picLocks noChangeAspect="1" noChangeArrowheads="1"/>
            </p:cNvPicPr>
            <p:nvPr/>
          </p:nvPicPr>
          <p:blipFill>
            <a:blip r:embed="rId31"/>
            <a:srcRect/>
            <a:stretch>
              <a:fillRect/>
            </a:stretch>
          </p:blipFill>
          <p:spPr bwMode="auto">
            <a:xfrm>
              <a:off x="2275" y="2112"/>
              <a:ext cx="1064" cy="540"/>
            </a:xfrm>
            <a:prstGeom prst="rect">
              <a:avLst/>
            </a:prstGeom>
            <a:noFill/>
          </p:spPr>
        </p:pic>
        <p:pic>
          <p:nvPicPr>
            <p:cNvPr id="235570" name="Picture 50" descr="cell%2520phone%2520clip">
              <a:hlinkClick r:id="rId32"/>
            </p:cNvPr>
            <p:cNvPicPr>
              <a:picLocks noChangeAspect="1" noChangeArrowheads="1"/>
            </p:cNvPicPr>
            <p:nvPr/>
          </p:nvPicPr>
          <p:blipFill>
            <a:blip r:embed="rId33"/>
            <a:srcRect/>
            <a:stretch>
              <a:fillRect/>
            </a:stretch>
          </p:blipFill>
          <p:spPr bwMode="auto">
            <a:xfrm>
              <a:off x="2396" y="2813"/>
              <a:ext cx="516" cy="516"/>
            </a:xfrm>
            <a:prstGeom prst="rect">
              <a:avLst/>
            </a:prstGeom>
            <a:noFill/>
          </p:spPr>
        </p:pic>
        <p:pic>
          <p:nvPicPr>
            <p:cNvPr id="235571" name="Picture 51" descr="BlackBerry-8700c">
              <a:hlinkClick r:id="rId34"/>
            </p:cNvPr>
            <p:cNvPicPr>
              <a:picLocks noChangeAspect="1" noChangeArrowheads="1"/>
            </p:cNvPicPr>
            <p:nvPr/>
          </p:nvPicPr>
          <p:blipFill>
            <a:blip r:embed="rId35"/>
            <a:srcRect/>
            <a:stretch>
              <a:fillRect/>
            </a:stretch>
          </p:blipFill>
          <p:spPr bwMode="auto">
            <a:xfrm>
              <a:off x="4791" y="2450"/>
              <a:ext cx="702" cy="702"/>
            </a:xfrm>
            <a:prstGeom prst="rect">
              <a:avLst/>
            </a:prstGeom>
            <a:noFill/>
          </p:spPr>
        </p:pic>
      </p:grpSp>
      <p:pic>
        <p:nvPicPr>
          <p:cNvPr id="235573" name="Picture 53"/>
          <p:cNvPicPr>
            <a:picLocks noChangeAspect="1" noChangeArrowheads="1"/>
          </p:cNvPicPr>
          <p:nvPr/>
        </p:nvPicPr>
        <p:blipFill>
          <a:blip r:embed="rId36" cstate="print"/>
          <a:srcRect/>
          <a:stretch>
            <a:fillRect/>
          </a:stretch>
        </p:blipFill>
        <p:spPr bwMode="auto">
          <a:xfrm>
            <a:off x="2692400" y="1944688"/>
            <a:ext cx="3952875" cy="3365500"/>
          </a:xfrm>
          <a:prstGeom prst="rect">
            <a:avLst/>
          </a:prstGeom>
          <a:noFill/>
          <a:ln w="38100"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545"/>
                                        </p:tgtEl>
                                        <p:attrNameLst>
                                          <p:attrName>style.visibility</p:attrName>
                                        </p:attrNameLst>
                                      </p:cBhvr>
                                      <p:to>
                                        <p:strVal val="visible"/>
                                      </p:to>
                                    </p:set>
                                    <p:animEffect transition="in" filter="dissolve">
                                      <p:cBhvr>
                                        <p:cTn id="7" dur="500"/>
                                        <p:tgtEl>
                                          <p:spTgt spid="2355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5573"/>
                                        </p:tgtEl>
                                        <p:attrNameLst>
                                          <p:attrName>style.visibility</p:attrName>
                                        </p:attrNameLst>
                                      </p:cBhvr>
                                      <p:to>
                                        <p:strVal val="visible"/>
                                      </p:to>
                                    </p:set>
                                    <p:animEffect transition="in" filter="dissolve">
                                      <p:cBhvr>
                                        <p:cTn id="12" dur="500"/>
                                        <p:tgtEl>
                                          <p:spTgt spid="235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7ADEC19-8B68-4161-B098-5B7608926050}" type="slidenum">
              <a:rPr lang="en-US" altLang="ko-KR"/>
              <a:pPr/>
              <a:t>70</a:t>
            </a:fld>
            <a:endParaRPr lang="en-US" altLang="ko-KR"/>
          </a:p>
        </p:txBody>
      </p:sp>
      <p:sp>
        <p:nvSpPr>
          <p:cNvPr id="6" name="Date Placeholder 5"/>
          <p:cNvSpPr>
            <a:spLocks noGrp="1"/>
          </p:cNvSpPr>
          <p:nvPr>
            <p:ph type="dt" sz="half" idx="11"/>
          </p:nvPr>
        </p:nvSpPr>
        <p:spPr/>
        <p:txBody>
          <a:bodyPr/>
          <a:lstStyle/>
          <a:p>
            <a:r>
              <a:rPr lang="en-US"/>
              <a:t>Tutorial: ICDM 2008</a:t>
            </a:r>
            <a:endParaRPr lang="en-US" altLang="ko-KR"/>
          </a:p>
        </p:txBody>
      </p:sp>
      <p:sp>
        <p:nvSpPr>
          <p:cNvPr id="7" name="Footer Placeholder 6"/>
          <p:cNvSpPr>
            <a:spLocks noGrp="1"/>
          </p:cNvSpPr>
          <p:nvPr>
            <p:ph type="ftr" sz="quarter" idx="12"/>
          </p:nvPr>
        </p:nvSpPr>
        <p:spPr/>
        <p:txBody>
          <a:bodyPr/>
          <a:lstStyle/>
          <a:p>
            <a:r>
              <a:rPr lang="en-US" altLang="ko-KR"/>
              <a:t>Mohamed F. Mokbel</a:t>
            </a:r>
          </a:p>
        </p:txBody>
      </p:sp>
      <p:sp>
        <p:nvSpPr>
          <p:cNvPr id="438274" name="Rectangle 2"/>
          <p:cNvSpPr>
            <a:spLocks noGrp="1" noChangeArrowheads="1"/>
          </p:cNvSpPr>
          <p:nvPr>
            <p:ph type="title"/>
          </p:nvPr>
        </p:nvSpPr>
        <p:spPr>
          <a:xfrm>
            <a:off x="533400" y="131763"/>
            <a:ext cx="7010400" cy="762000"/>
          </a:xfrm>
        </p:spPr>
        <p:txBody>
          <a:bodyPr/>
          <a:lstStyle/>
          <a:p>
            <a:r>
              <a:rPr lang="en-US" sz="2800"/>
              <a:t>Privacy Attack Models</a:t>
            </a:r>
            <a:br>
              <a:rPr lang="en-US" sz="2800"/>
            </a:br>
            <a:r>
              <a:rPr lang="en-US" sz="2400">
                <a:solidFill>
                  <a:schemeClr val="hlink"/>
                </a:solidFill>
              </a:rPr>
              <a:t>Adversary Attempts: Knowing the User Location</a:t>
            </a:r>
          </a:p>
        </p:txBody>
      </p:sp>
      <p:sp>
        <p:nvSpPr>
          <p:cNvPr id="438275" name="Rectangle 3"/>
          <p:cNvSpPr>
            <a:spLocks noGrp="1" noChangeArrowheads="1"/>
          </p:cNvSpPr>
          <p:nvPr>
            <p:ph type="body" sz="half" idx="1"/>
          </p:nvPr>
        </p:nvSpPr>
        <p:spPr>
          <a:xfrm>
            <a:off x="269875" y="1239838"/>
            <a:ext cx="8334375" cy="5222875"/>
          </a:xfrm>
        </p:spPr>
        <p:txBody>
          <a:bodyPr/>
          <a:lstStyle/>
          <a:p>
            <a:pPr>
              <a:buFont typeface="Wingdings" pitchFamily="2" charset="2"/>
              <a:buChar char="n"/>
            </a:pPr>
            <a:r>
              <a:rPr lang="en-US" b="0"/>
              <a:t>Two modes of privacy: Location Privacy and Query Privacy</a:t>
            </a:r>
          </a:p>
          <a:p>
            <a:pPr>
              <a:buFont typeface="Wingdings" pitchFamily="2" charset="2"/>
              <a:buChar char="n"/>
            </a:pPr>
            <a:endParaRPr lang="en-US" b="0"/>
          </a:p>
          <a:p>
            <a:pPr>
              <a:buFont typeface="Wingdings" pitchFamily="2" charset="2"/>
              <a:buChar char="n"/>
            </a:pPr>
            <a:r>
              <a:rPr lang="en-US" i="1">
                <a:solidFill>
                  <a:srgbClr val="A50021"/>
                </a:solidFill>
              </a:rPr>
              <a:t>Location Privacy: </a:t>
            </a:r>
          </a:p>
          <a:p>
            <a:pPr lvl="1">
              <a:buFont typeface="Wingdings" pitchFamily="2" charset="2"/>
              <a:buChar char="n"/>
            </a:pPr>
            <a:r>
              <a:rPr lang="en-US" sz="2200"/>
              <a:t>Users want to hide their location information and their query information</a:t>
            </a:r>
          </a:p>
          <a:p>
            <a:pPr>
              <a:buFont typeface="Wingdings" pitchFamily="2" charset="2"/>
              <a:buChar char="n"/>
            </a:pPr>
            <a:endParaRPr lang="en-US" sz="2200" b="0"/>
          </a:p>
          <a:p>
            <a:pPr>
              <a:buFont typeface="Wingdings" pitchFamily="2" charset="2"/>
              <a:buChar char="n"/>
            </a:pPr>
            <a:r>
              <a:rPr lang="en-US" i="1">
                <a:solidFill>
                  <a:srgbClr val="A50021"/>
                </a:solidFill>
              </a:rPr>
              <a:t>Query Privacy: </a:t>
            </a:r>
          </a:p>
          <a:p>
            <a:pPr lvl="1">
              <a:buFont typeface="Wingdings" pitchFamily="2" charset="2"/>
              <a:buChar char="n"/>
            </a:pPr>
            <a:r>
              <a:rPr lang="en-US" sz="2200"/>
              <a:t>Users do not mind to or obligated to reveal their locations. However, users want to hide their queries</a:t>
            </a:r>
          </a:p>
          <a:p>
            <a:pPr lvl="1">
              <a:buFont typeface="Wingdings" pitchFamily="2" charset="2"/>
              <a:buChar char="n"/>
            </a:pPr>
            <a:r>
              <a:rPr lang="en-US" sz="2200"/>
              <a:t>Examples: Employees at work.</a:t>
            </a:r>
          </a:p>
        </p:txBody>
      </p:sp>
      <p:sp>
        <p:nvSpPr>
          <p:cNvPr id="438276" name="Rectangle 4"/>
          <p:cNvSpPr>
            <a:spLocks noChangeArrowheads="1"/>
          </p:cNvSpPr>
          <p:nvPr/>
        </p:nvSpPr>
        <p:spPr bwMode="auto">
          <a:xfrm>
            <a:off x="38100" y="5013325"/>
            <a:ext cx="8950325" cy="1679575"/>
          </a:xfrm>
          <a:prstGeom prst="rect">
            <a:avLst/>
          </a:prstGeom>
          <a:noFill/>
          <a:ln w="9525">
            <a:noFill/>
            <a:miter lim="800000"/>
            <a:headEnd/>
            <a:tailEnd/>
          </a:ln>
          <a:effectLst/>
        </p:spPr>
        <p:txBody>
          <a:bodyPr/>
          <a:lstStyle/>
          <a:p>
            <a:pPr marL="457200" indent="-457200" algn="l">
              <a:lnSpc>
                <a:spcPct val="90000"/>
              </a:lnSpc>
              <a:spcBef>
                <a:spcPct val="20000"/>
              </a:spcBef>
              <a:buClr>
                <a:srgbClr val="CC0000"/>
              </a:buClr>
              <a:buFont typeface="Wingdings" pitchFamily="2" charset="2"/>
              <a:buChar char="n"/>
            </a:pPr>
            <a:endParaRPr lang="en-US" sz="1000">
              <a:latin typeface="Times New Roman" pitchFamily="18" charset="0"/>
              <a:ea typeface="HyhwpEQ" pitchFamily="18" charset="-127"/>
            </a:endParaRPr>
          </a:p>
          <a:p>
            <a:pPr marL="457200" indent="-457200" algn="l">
              <a:lnSpc>
                <a:spcPct val="90000"/>
              </a:lnSpc>
              <a:spcBef>
                <a:spcPct val="20000"/>
              </a:spcBef>
              <a:buClr>
                <a:srgbClr val="CC0000"/>
              </a:buClr>
              <a:buFont typeface="Wingdings" pitchFamily="2" charset="2"/>
              <a:buNone/>
            </a:pPr>
            <a:endParaRPr lang="en-US">
              <a:latin typeface="Times New Roman" pitchFamily="18" charset="0"/>
              <a:ea typeface="HyhwpEQ" pitchFamily="18" charset="-127"/>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8956801D-588D-4A49-AC00-9420D5FF7359}" type="slidenum">
              <a:rPr lang="en-US" altLang="ko-KR"/>
              <a:pPr/>
              <a:t>71</a:t>
            </a:fld>
            <a:endParaRPr lang="en-US" altLang="ko-KR"/>
          </a:p>
        </p:txBody>
      </p:sp>
      <p:sp>
        <p:nvSpPr>
          <p:cNvPr id="7" name="Date Placeholder 5"/>
          <p:cNvSpPr>
            <a:spLocks noGrp="1"/>
          </p:cNvSpPr>
          <p:nvPr>
            <p:ph type="dt" sz="half" idx="11"/>
          </p:nvPr>
        </p:nvSpPr>
        <p:spPr/>
        <p:txBody>
          <a:bodyPr/>
          <a:lstStyle/>
          <a:p>
            <a:r>
              <a:rPr lang="en-US"/>
              <a:t>Tutorial: ICDM 2008</a:t>
            </a:r>
            <a:endParaRPr lang="en-US" altLang="ko-KR"/>
          </a:p>
        </p:txBody>
      </p:sp>
      <p:sp>
        <p:nvSpPr>
          <p:cNvPr id="8" name="Footer Placeholder 6"/>
          <p:cNvSpPr>
            <a:spLocks noGrp="1"/>
          </p:cNvSpPr>
          <p:nvPr>
            <p:ph type="ftr" sz="quarter" idx="12"/>
          </p:nvPr>
        </p:nvSpPr>
        <p:spPr/>
        <p:txBody>
          <a:bodyPr/>
          <a:lstStyle/>
          <a:p>
            <a:r>
              <a:rPr lang="en-US" altLang="ko-KR"/>
              <a:t>Mohamed F. Mokbel</a:t>
            </a:r>
          </a:p>
        </p:txBody>
      </p:sp>
      <p:sp>
        <p:nvSpPr>
          <p:cNvPr id="436226" name="Rectangle 2"/>
          <p:cNvSpPr>
            <a:spLocks noGrp="1" noChangeArrowheads="1"/>
          </p:cNvSpPr>
          <p:nvPr>
            <p:ph type="title"/>
          </p:nvPr>
        </p:nvSpPr>
        <p:spPr>
          <a:xfrm>
            <a:off x="533400" y="125413"/>
            <a:ext cx="7010400" cy="762000"/>
          </a:xfrm>
        </p:spPr>
        <p:txBody>
          <a:bodyPr/>
          <a:lstStyle/>
          <a:p>
            <a:r>
              <a:rPr lang="en-US" sz="2800"/>
              <a:t>Privacy Attack Models</a:t>
            </a:r>
            <a:br>
              <a:rPr lang="en-US" sz="2800"/>
            </a:br>
            <a:r>
              <a:rPr lang="en-US" sz="2400">
                <a:solidFill>
                  <a:schemeClr val="hlink"/>
                </a:solidFill>
              </a:rPr>
              <a:t>Adversary Attempts: Location and Query Tracking</a:t>
            </a:r>
          </a:p>
        </p:txBody>
      </p:sp>
      <p:sp>
        <p:nvSpPr>
          <p:cNvPr id="436227" name="Rectangle 3"/>
          <p:cNvSpPr>
            <a:spLocks noGrp="1" noChangeArrowheads="1"/>
          </p:cNvSpPr>
          <p:nvPr>
            <p:ph type="body" sz="half" idx="1"/>
          </p:nvPr>
        </p:nvSpPr>
        <p:spPr>
          <a:xfrm>
            <a:off x="192088" y="2622550"/>
            <a:ext cx="8450262" cy="3763963"/>
          </a:xfrm>
        </p:spPr>
        <p:txBody>
          <a:bodyPr/>
          <a:lstStyle/>
          <a:p>
            <a:pPr>
              <a:buFont typeface="Wingdings" pitchFamily="2" charset="2"/>
              <a:buChar char="n"/>
            </a:pPr>
            <a:r>
              <a:rPr lang="en-US" b="0"/>
              <a:t>Location tracking can be avoided by generating different pseudonym for each location update</a:t>
            </a:r>
          </a:p>
          <a:p>
            <a:pPr>
              <a:buFont typeface="Wingdings" pitchFamily="2" charset="2"/>
              <a:buChar char="n"/>
            </a:pPr>
            <a:endParaRPr lang="en-US" b="0"/>
          </a:p>
          <a:p>
            <a:pPr>
              <a:buFont typeface="Wingdings" pitchFamily="2" charset="2"/>
              <a:buChar char="n"/>
            </a:pPr>
            <a:r>
              <a:rPr lang="en-US" i="1">
                <a:solidFill>
                  <a:srgbClr val="A50021"/>
                </a:solidFill>
              </a:rPr>
              <a:t>Query Tracking:</a:t>
            </a:r>
            <a:r>
              <a:rPr lang="en-US" b="0"/>
              <a:t> An adversary may monitor </a:t>
            </a:r>
            <a:r>
              <a:rPr lang="en-US" b="0" i="1"/>
              <a:t>unusual </a:t>
            </a:r>
            <a:r>
              <a:rPr lang="en-US" b="0"/>
              <a:t>continuous queries may reveal the user identity</a:t>
            </a:r>
          </a:p>
          <a:p>
            <a:pPr>
              <a:buFont typeface="Wingdings" pitchFamily="2" charset="2"/>
              <a:buChar char="n"/>
            </a:pPr>
            <a:endParaRPr lang="en-US" b="0"/>
          </a:p>
          <a:p>
            <a:pPr>
              <a:buFont typeface="Wingdings" pitchFamily="2" charset="2"/>
              <a:buChar char="n"/>
            </a:pPr>
            <a:r>
              <a:rPr lang="en-US" b="0"/>
              <a:t>Even with different pseudonyms, unusual queries could be linked together</a:t>
            </a:r>
          </a:p>
          <a:p>
            <a:pPr>
              <a:buFont typeface="Wingdings" pitchFamily="2" charset="2"/>
              <a:buChar char="n"/>
            </a:pPr>
            <a:endParaRPr lang="en-US" b="0"/>
          </a:p>
        </p:txBody>
      </p:sp>
      <p:pic>
        <p:nvPicPr>
          <p:cNvPr id="436229" name="Picture 5"/>
          <p:cNvPicPr>
            <a:picLocks noChangeAspect="1" noChangeArrowheads="1"/>
          </p:cNvPicPr>
          <p:nvPr/>
        </p:nvPicPr>
        <p:blipFill>
          <a:blip r:embed="rId3"/>
          <a:srcRect/>
          <a:stretch>
            <a:fillRect/>
          </a:stretch>
        </p:blipFill>
        <p:spPr bwMode="auto">
          <a:xfrm>
            <a:off x="6946900" y="1236663"/>
            <a:ext cx="1695450" cy="1039812"/>
          </a:xfrm>
          <a:prstGeom prst="rect">
            <a:avLst/>
          </a:prstGeom>
          <a:noFill/>
          <a:ln w="38100" algn="ctr">
            <a:noFill/>
            <a:miter lim="800000"/>
            <a:headEnd/>
            <a:tailEnd/>
          </a:ln>
          <a:effectLst/>
        </p:spPr>
      </p:pic>
      <p:sp>
        <p:nvSpPr>
          <p:cNvPr id="436230" name="Rectangle 6"/>
          <p:cNvSpPr>
            <a:spLocks noChangeArrowheads="1"/>
          </p:cNvSpPr>
          <p:nvPr/>
        </p:nvSpPr>
        <p:spPr bwMode="auto">
          <a:xfrm>
            <a:off x="231775" y="1163638"/>
            <a:ext cx="6640513" cy="1074737"/>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b="1" i="1">
                <a:solidFill>
                  <a:srgbClr val="A50021"/>
                </a:solidFill>
                <a:latin typeface="Times New Roman" pitchFamily="18" charset="0"/>
                <a:ea typeface="HyhwpEQ" pitchFamily="18" charset="-127"/>
              </a:rPr>
              <a:t>Location Tracking: </a:t>
            </a:r>
            <a:r>
              <a:rPr lang="en-US">
                <a:latin typeface="Times New Roman" pitchFamily="18" charset="0"/>
                <a:ea typeface="HyhwpEQ" pitchFamily="18" charset="-127"/>
              </a:rPr>
              <a:t>An adversary may link data from several consecutive location instances that use the same pseudonym</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D1F44D1-ECDC-4DCD-B6AA-245FDAFB144A}" type="slidenum">
              <a:rPr lang="en-US" altLang="ko-KR"/>
              <a:pPr/>
              <a:t>72</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39298" name="Rectangle 2"/>
          <p:cNvSpPr>
            <a:spLocks noGrp="1" noChangeArrowheads="1"/>
          </p:cNvSpPr>
          <p:nvPr>
            <p:ph type="title"/>
          </p:nvPr>
        </p:nvSpPr>
        <p:spPr/>
        <p:txBody>
          <a:bodyPr/>
          <a:lstStyle/>
          <a:p>
            <a:r>
              <a:rPr lang="en-US"/>
              <a:t>Tutorial Outline</a:t>
            </a:r>
          </a:p>
        </p:txBody>
      </p:sp>
      <p:sp>
        <p:nvSpPr>
          <p:cNvPr id="439299" name="Rectangle 3"/>
          <p:cNvSpPr>
            <a:spLocks noGrp="1" noChangeArrowheads="1"/>
          </p:cNvSpPr>
          <p:nvPr>
            <p:ph type="body" idx="1"/>
          </p:nvPr>
        </p:nvSpPr>
        <p:spPr>
          <a:xfrm>
            <a:off x="501650" y="1201738"/>
            <a:ext cx="8410575" cy="4992687"/>
          </a:xfrm>
        </p:spPr>
        <p:txBody>
          <a:bodyPr/>
          <a:lstStyle/>
          <a:p>
            <a:pPr>
              <a:buFont typeface="Wingdings" pitchFamily="2" charset="2"/>
              <a:buChar char="n"/>
            </a:pPr>
            <a:r>
              <a:rPr lang="en-US"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buFont typeface="Wingdings" pitchFamily="2" charset="2"/>
              <a:buChar char="n"/>
            </a:pPr>
            <a:endParaRPr lang="en-US" sz="1400"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buFont typeface="Wingdings" pitchFamily="2" charset="2"/>
              <a:buNone/>
            </a:pPr>
            <a:r>
              <a:rPr lang="en-US" sz="2200" b="1">
                <a:solidFill>
                  <a:schemeClr val="bg2"/>
                </a:solidFill>
              </a:rPr>
              <a:t>	</a:t>
            </a:r>
          </a:p>
          <a:p>
            <a:pPr>
              <a:buFont typeface="Wingdings" pitchFamily="2" charset="2"/>
              <a:buChar char="n"/>
            </a:pPr>
            <a:r>
              <a:rPr lang="en-US">
                <a:solidFill>
                  <a:srgbClr val="A50021"/>
                </a:solidFill>
              </a:rPr>
              <a:t>PART III: </a:t>
            </a:r>
            <a:r>
              <a:rPr lang="en-US"/>
              <a:t>Privacy Attack Models</a:t>
            </a:r>
          </a:p>
          <a:p>
            <a:pPr lvl="1">
              <a:buFont typeface="Wingdings" pitchFamily="2" charset="2"/>
              <a:buChar char="n"/>
            </a:pPr>
            <a:r>
              <a:rPr lang="en-US" sz="2200"/>
              <a:t>Adversary Attempts</a:t>
            </a:r>
          </a:p>
          <a:p>
            <a:pPr lvl="1">
              <a:buFont typeface="Wingdings" pitchFamily="2" charset="2"/>
              <a:buChar char="n"/>
            </a:pPr>
            <a:r>
              <a:rPr lang="en-US" sz="2200" b="1">
                <a:solidFill>
                  <a:srgbClr val="CC0000"/>
                </a:solidFill>
              </a:rPr>
              <a:t>Adversary Attack Models</a:t>
            </a:r>
          </a:p>
          <a:p>
            <a:pPr lvl="1">
              <a:buFont typeface="Wingdings" pitchFamily="2" charset="2"/>
              <a:buChar char="n"/>
            </a:pPr>
            <a:r>
              <a:rPr lang="en-US" sz="2200"/>
              <a:t>Solutions for Attack Models</a:t>
            </a:r>
          </a:p>
          <a:p>
            <a:pPr>
              <a:buFont typeface="Wingdings" pitchFamily="2" charset="2"/>
              <a:buChar char="n"/>
            </a:pPr>
            <a:endParaRPr lang="en-US" sz="2200" b="0"/>
          </a:p>
          <a:p>
            <a:pPr>
              <a:buFont typeface="Wingdings" pitchFamily="2" charset="2"/>
              <a:buChar char="n"/>
            </a:pPr>
            <a:r>
              <a:rPr lang="en-US" b="0">
                <a:solidFill>
                  <a:schemeClr val="bg2"/>
                </a:solidFill>
              </a:rPr>
              <a:t>PART IV: Privacy-aware Location-based Query Processing</a:t>
            </a:r>
          </a:p>
          <a:p>
            <a:pPr>
              <a:buFont typeface="Wingdings" pitchFamily="2" charset="2"/>
              <a:buChar char="n"/>
            </a:pPr>
            <a:r>
              <a:rPr lang="en-US" b="0">
                <a:solidFill>
                  <a:schemeClr val="bg2"/>
                </a:solidFill>
              </a:rPr>
              <a:t>PART V: Summary and Future Research Directions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0"/>
          </p:nvPr>
        </p:nvSpPr>
        <p:spPr/>
        <p:txBody>
          <a:bodyPr/>
          <a:lstStyle/>
          <a:p>
            <a:fld id="{77FDDD4C-BF7E-4411-A9C2-86CAE74D4EF2}" type="slidenum">
              <a:rPr lang="en-US" altLang="ko-KR"/>
              <a:pPr/>
              <a:t>73</a:t>
            </a:fld>
            <a:endParaRPr lang="en-US" altLang="ko-KR"/>
          </a:p>
        </p:txBody>
      </p:sp>
      <p:sp>
        <p:nvSpPr>
          <p:cNvPr id="20" name="Date Placeholder 5"/>
          <p:cNvSpPr>
            <a:spLocks noGrp="1"/>
          </p:cNvSpPr>
          <p:nvPr>
            <p:ph type="dt" sz="half" idx="11"/>
          </p:nvPr>
        </p:nvSpPr>
        <p:spPr/>
        <p:txBody>
          <a:bodyPr/>
          <a:lstStyle/>
          <a:p>
            <a:r>
              <a:rPr lang="en-US"/>
              <a:t>Tutorial: ICDM 2008</a:t>
            </a:r>
            <a:endParaRPr lang="en-US" altLang="ko-KR"/>
          </a:p>
        </p:txBody>
      </p:sp>
      <p:sp>
        <p:nvSpPr>
          <p:cNvPr id="21" name="Footer Placeholder 6"/>
          <p:cNvSpPr>
            <a:spLocks noGrp="1"/>
          </p:cNvSpPr>
          <p:nvPr>
            <p:ph type="ftr" sz="quarter" idx="12"/>
          </p:nvPr>
        </p:nvSpPr>
        <p:spPr/>
        <p:txBody>
          <a:bodyPr/>
          <a:lstStyle/>
          <a:p>
            <a:r>
              <a:rPr lang="en-US" altLang="ko-KR"/>
              <a:t>Mohamed F. Mokbel</a:t>
            </a:r>
          </a:p>
        </p:txBody>
      </p:sp>
      <p:sp>
        <p:nvSpPr>
          <p:cNvPr id="374803" name="Rectangle 19"/>
          <p:cNvSpPr>
            <a:spLocks noChangeArrowheads="1"/>
          </p:cNvSpPr>
          <p:nvPr/>
        </p:nvSpPr>
        <p:spPr bwMode="auto">
          <a:xfrm>
            <a:off x="7145338" y="2144713"/>
            <a:ext cx="1143000" cy="1295400"/>
          </a:xfrm>
          <a:prstGeom prst="rect">
            <a:avLst/>
          </a:prstGeom>
          <a:solidFill>
            <a:srgbClr val="FFCC99">
              <a:alpha val="30000"/>
            </a:srgbClr>
          </a:solidFill>
          <a:ln w="12700" algn="ctr">
            <a:solidFill>
              <a:srgbClr val="FF9900"/>
            </a:solidFill>
            <a:miter lim="800000"/>
            <a:headEnd/>
            <a:tailEnd/>
          </a:ln>
          <a:effectLst/>
        </p:spPr>
        <p:txBody>
          <a:bodyPr wrap="none" anchor="ctr"/>
          <a:lstStyle/>
          <a:p>
            <a:endParaRPr lang="en-US">
              <a:solidFill>
                <a:srgbClr val="00FF00"/>
              </a:solidFill>
              <a:latin typeface="Times New Roman" pitchFamily="18" charset="0"/>
              <a:cs typeface="Arial" charset="0"/>
            </a:endParaRPr>
          </a:p>
        </p:txBody>
      </p:sp>
      <p:sp>
        <p:nvSpPr>
          <p:cNvPr id="374802" name="Rectangle 18"/>
          <p:cNvSpPr>
            <a:spLocks noChangeArrowheads="1"/>
          </p:cNvSpPr>
          <p:nvPr/>
        </p:nvSpPr>
        <p:spPr bwMode="auto">
          <a:xfrm>
            <a:off x="5900738" y="2525713"/>
            <a:ext cx="2590800" cy="2209800"/>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sp>
        <p:nvSpPr>
          <p:cNvPr id="374786" name="Rectangle 2"/>
          <p:cNvSpPr>
            <a:spLocks noGrp="1" noChangeArrowheads="1"/>
          </p:cNvSpPr>
          <p:nvPr>
            <p:ph type="title"/>
          </p:nvPr>
        </p:nvSpPr>
        <p:spPr/>
        <p:txBody>
          <a:bodyPr/>
          <a:lstStyle/>
          <a:p>
            <a:r>
              <a:rPr lang="en-US" sz="2800"/>
              <a:t>Privacy Attack Models</a:t>
            </a:r>
            <a:br>
              <a:rPr lang="en-US" sz="2800"/>
            </a:br>
            <a:r>
              <a:rPr lang="en-US" sz="2400">
                <a:solidFill>
                  <a:schemeClr val="hlink"/>
                </a:solidFill>
              </a:rPr>
              <a:t>Location Distribution Attack</a:t>
            </a:r>
          </a:p>
        </p:txBody>
      </p:sp>
      <p:sp>
        <p:nvSpPr>
          <p:cNvPr id="374787" name="Rectangle 3"/>
          <p:cNvSpPr>
            <a:spLocks noGrp="1" noChangeArrowheads="1"/>
          </p:cNvSpPr>
          <p:nvPr>
            <p:ph type="body" sz="half" idx="1"/>
          </p:nvPr>
        </p:nvSpPr>
        <p:spPr>
          <a:xfrm>
            <a:off x="77788" y="1355725"/>
            <a:ext cx="5300662" cy="3648075"/>
          </a:xfrm>
        </p:spPr>
        <p:txBody>
          <a:bodyPr/>
          <a:lstStyle/>
          <a:p>
            <a:pPr>
              <a:lnSpc>
                <a:spcPct val="90000"/>
              </a:lnSpc>
              <a:buFont typeface="Wingdings" pitchFamily="2" charset="2"/>
              <a:buChar char="n"/>
            </a:pPr>
            <a:r>
              <a:rPr lang="en-US" b="0"/>
              <a:t>Location distribution attack takes place when:</a:t>
            </a:r>
          </a:p>
          <a:p>
            <a:pPr lvl="1">
              <a:lnSpc>
                <a:spcPct val="90000"/>
              </a:lnSpc>
            </a:pPr>
            <a:r>
              <a:rPr lang="en-US" sz="2400"/>
              <a:t>User locations are known</a:t>
            </a:r>
          </a:p>
          <a:p>
            <a:pPr lvl="1">
              <a:lnSpc>
                <a:spcPct val="90000"/>
              </a:lnSpc>
            </a:pPr>
            <a:r>
              <a:rPr lang="en-US" sz="2400"/>
              <a:t>Some users have outlier locations</a:t>
            </a:r>
          </a:p>
          <a:p>
            <a:pPr lvl="1">
              <a:lnSpc>
                <a:spcPct val="90000"/>
              </a:lnSpc>
            </a:pPr>
            <a:r>
              <a:rPr lang="en-US" sz="2400"/>
              <a:t>The employed spatial cloaking algorithm tends to generate minimum areas</a:t>
            </a:r>
          </a:p>
          <a:p>
            <a:pPr lvl="1">
              <a:lnSpc>
                <a:spcPct val="90000"/>
              </a:lnSpc>
              <a:buFont typeface="Wingdings" pitchFamily="2" charset="2"/>
              <a:buNone/>
            </a:pPr>
            <a:endParaRPr lang="en-US" sz="2400"/>
          </a:p>
          <a:p>
            <a:pPr>
              <a:lnSpc>
                <a:spcPct val="90000"/>
              </a:lnSpc>
              <a:buFont typeface="Wingdings" pitchFamily="2" charset="2"/>
              <a:buChar char="n"/>
            </a:pPr>
            <a:r>
              <a:rPr lang="en-US" b="0"/>
              <a:t>Given a cloaked spatial region covering a sparse area (user A) and a partial dense area  (users B, C, and D), an adversary can easily figure out that the query issuer is an outlier.</a:t>
            </a:r>
          </a:p>
          <a:p>
            <a:pPr>
              <a:lnSpc>
                <a:spcPct val="90000"/>
              </a:lnSpc>
              <a:buFont typeface="Wingdings" pitchFamily="2" charset="2"/>
              <a:buChar char="n"/>
            </a:pPr>
            <a:endParaRPr lang="en-US" b="0"/>
          </a:p>
          <a:p>
            <a:pPr>
              <a:lnSpc>
                <a:spcPct val="90000"/>
              </a:lnSpc>
              <a:buFont typeface="Wingdings" pitchFamily="2" charset="2"/>
              <a:buChar char="n"/>
            </a:pPr>
            <a:endParaRPr lang="en-US" b="0"/>
          </a:p>
        </p:txBody>
      </p:sp>
      <p:sp>
        <p:nvSpPr>
          <p:cNvPr id="374790" name="Oval 6"/>
          <p:cNvSpPr>
            <a:spLocks noChangeArrowheads="1"/>
          </p:cNvSpPr>
          <p:nvPr/>
        </p:nvSpPr>
        <p:spPr bwMode="auto">
          <a:xfrm>
            <a:off x="7805738" y="3135313"/>
            <a:ext cx="152400" cy="152400"/>
          </a:xfrm>
          <a:prstGeom prst="ellipse">
            <a:avLst/>
          </a:prstGeom>
          <a:solidFill>
            <a:srgbClr val="CC0000"/>
          </a:solidFill>
          <a:ln w="12700" algn="ctr">
            <a:solidFill>
              <a:schemeClr val="tx1"/>
            </a:solidFill>
            <a:round/>
            <a:headEnd/>
            <a:tailEnd/>
          </a:ln>
          <a:effectLst/>
        </p:spPr>
        <p:txBody>
          <a:bodyPr wrap="none" anchor="ctr"/>
          <a:lstStyle/>
          <a:p>
            <a:endParaRPr lang="en-US"/>
          </a:p>
        </p:txBody>
      </p:sp>
      <p:sp>
        <p:nvSpPr>
          <p:cNvPr id="374791" name="Text Box 7"/>
          <p:cNvSpPr txBox="1">
            <a:spLocks noChangeArrowheads="1"/>
          </p:cNvSpPr>
          <p:nvPr/>
        </p:nvSpPr>
        <p:spPr bwMode="auto">
          <a:xfrm>
            <a:off x="7934325" y="2982913"/>
            <a:ext cx="404813" cy="457200"/>
          </a:xfrm>
          <a:prstGeom prst="rect">
            <a:avLst/>
          </a:prstGeom>
          <a:noFill/>
          <a:ln w="38100" algn="ctr">
            <a:noFill/>
            <a:miter lim="800000"/>
            <a:headEnd/>
            <a:tailEnd/>
          </a:ln>
          <a:effectLst/>
        </p:spPr>
        <p:txBody>
          <a:bodyPr wrap="none">
            <a:spAutoFit/>
          </a:bodyPr>
          <a:lstStyle/>
          <a:p>
            <a:r>
              <a:rPr lang="en-US" b="1">
                <a:solidFill>
                  <a:srgbClr val="CC0000"/>
                </a:solidFill>
                <a:latin typeface="Arial" charset="0"/>
                <a:cs typeface="Arial" charset="0"/>
              </a:rPr>
              <a:t>C</a:t>
            </a:r>
          </a:p>
        </p:txBody>
      </p:sp>
      <p:sp>
        <p:nvSpPr>
          <p:cNvPr id="374792" name="Oval 8"/>
          <p:cNvSpPr>
            <a:spLocks noChangeArrowheads="1"/>
          </p:cNvSpPr>
          <p:nvPr/>
        </p:nvSpPr>
        <p:spPr bwMode="auto">
          <a:xfrm>
            <a:off x="7653338" y="2678113"/>
            <a:ext cx="152400" cy="152400"/>
          </a:xfrm>
          <a:prstGeom prst="ellipse">
            <a:avLst/>
          </a:prstGeom>
          <a:solidFill>
            <a:srgbClr val="CC0000"/>
          </a:solidFill>
          <a:ln w="12700" algn="ctr">
            <a:solidFill>
              <a:schemeClr val="tx1"/>
            </a:solidFill>
            <a:round/>
            <a:headEnd/>
            <a:tailEnd/>
          </a:ln>
          <a:effectLst/>
        </p:spPr>
        <p:txBody>
          <a:bodyPr wrap="none" anchor="ctr"/>
          <a:lstStyle/>
          <a:p>
            <a:endParaRPr lang="en-US"/>
          </a:p>
        </p:txBody>
      </p:sp>
      <p:sp>
        <p:nvSpPr>
          <p:cNvPr id="374793" name="Text Box 9"/>
          <p:cNvSpPr txBox="1">
            <a:spLocks noChangeArrowheads="1"/>
          </p:cNvSpPr>
          <p:nvPr/>
        </p:nvSpPr>
        <p:spPr bwMode="auto">
          <a:xfrm>
            <a:off x="7781925" y="2525713"/>
            <a:ext cx="404813" cy="457200"/>
          </a:xfrm>
          <a:prstGeom prst="rect">
            <a:avLst/>
          </a:prstGeom>
          <a:noFill/>
          <a:ln w="38100" algn="ctr">
            <a:noFill/>
            <a:miter lim="800000"/>
            <a:headEnd/>
            <a:tailEnd/>
          </a:ln>
          <a:effectLst/>
        </p:spPr>
        <p:txBody>
          <a:bodyPr wrap="none">
            <a:spAutoFit/>
          </a:bodyPr>
          <a:lstStyle/>
          <a:p>
            <a:r>
              <a:rPr lang="en-US" b="1">
                <a:solidFill>
                  <a:srgbClr val="CC0000"/>
                </a:solidFill>
                <a:latin typeface="Arial" charset="0"/>
                <a:cs typeface="Arial" charset="0"/>
              </a:rPr>
              <a:t>D</a:t>
            </a:r>
          </a:p>
        </p:txBody>
      </p:sp>
      <p:sp>
        <p:nvSpPr>
          <p:cNvPr id="374794" name="Oval 10"/>
          <p:cNvSpPr>
            <a:spLocks noChangeArrowheads="1"/>
          </p:cNvSpPr>
          <p:nvPr/>
        </p:nvSpPr>
        <p:spPr bwMode="auto">
          <a:xfrm>
            <a:off x="7729538" y="2220913"/>
            <a:ext cx="152400" cy="152400"/>
          </a:xfrm>
          <a:prstGeom prst="ellipse">
            <a:avLst/>
          </a:prstGeom>
          <a:solidFill>
            <a:srgbClr val="CC0000"/>
          </a:solidFill>
          <a:ln w="12700" algn="ctr">
            <a:solidFill>
              <a:schemeClr val="tx1"/>
            </a:solidFill>
            <a:round/>
            <a:headEnd/>
            <a:tailEnd/>
          </a:ln>
          <a:effectLst/>
        </p:spPr>
        <p:txBody>
          <a:bodyPr wrap="none" anchor="ctr"/>
          <a:lstStyle/>
          <a:p>
            <a:endParaRPr lang="en-US"/>
          </a:p>
        </p:txBody>
      </p:sp>
      <p:sp>
        <p:nvSpPr>
          <p:cNvPr id="374795" name="Text Box 11"/>
          <p:cNvSpPr txBox="1">
            <a:spLocks noChangeArrowheads="1"/>
          </p:cNvSpPr>
          <p:nvPr/>
        </p:nvSpPr>
        <p:spPr bwMode="auto">
          <a:xfrm>
            <a:off x="7866063" y="2068513"/>
            <a:ext cx="387350" cy="457200"/>
          </a:xfrm>
          <a:prstGeom prst="rect">
            <a:avLst/>
          </a:prstGeom>
          <a:noFill/>
          <a:ln w="38100" algn="ctr">
            <a:noFill/>
            <a:miter lim="800000"/>
            <a:headEnd/>
            <a:tailEnd/>
          </a:ln>
          <a:effectLst/>
        </p:spPr>
        <p:txBody>
          <a:bodyPr wrap="none">
            <a:spAutoFit/>
          </a:bodyPr>
          <a:lstStyle/>
          <a:p>
            <a:r>
              <a:rPr lang="en-US" b="1">
                <a:solidFill>
                  <a:srgbClr val="CC0000"/>
                </a:solidFill>
                <a:latin typeface="Arial" charset="0"/>
                <a:cs typeface="Arial" charset="0"/>
              </a:rPr>
              <a:t>E</a:t>
            </a:r>
          </a:p>
        </p:txBody>
      </p:sp>
      <p:sp>
        <p:nvSpPr>
          <p:cNvPr id="374796" name="Oval 12"/>
          <p:cNvSpPr>
            <a:spLocks noChangeArrowheads="1"/>
          </p:cNvSpPr>
          <p:nvPr/>
        </p:nvSpPr>
        <p:spPr bwMode="auto">
          <a:xfrm>
            <a:off x="7196138" y="3211513"/>
            <a:ext cx="152400" cy="152400"/>
          </a:xfrm>
          <a:prstGeom prst="ellipse">
            <a:avLst/>
          </a:prstGeom>
          <a:solidFill>
            <a:srgbClr val="CC0000"/>
          </a:solidFill>
          <a:ln w="12700" algn="ctr">
            <a:solidFill>
              <a:schemeClr val="tx1"/>
            </a:solidFill>
            <a:round/>
            <a:headEnd/>
            <a:tailEnd/>
          </a:ln>
          <a:effectLst/>
        </p:spPr>
        <p:txBody>
          <a:bodyPr wrap="none" anchor="ctr"/>
          <a:lstStyle/>
          <a:p>
            <a:endParaRPr lang="en-US"/>
          </a:p>
        </p:txBody>
      </p:sp>
      <p:sp>
        <p:nvSpPr>
          <p:cNvPr id="374797" name="Text Box 13"/>
          <p:cNvSpPr txBox="1">
            <a:spLocks noChangeArrowheads="1"/>
          </p:cNvSpPr>
          <p:nvPr/>
        </p:nvSpPr>
        <p:spPr bwMode="auto">
          <a:xfrm>
            <a:off x="7324725" y="3059113"/>
            <a:ext cx="404813" cy="457200"/>
          </a:xfrm>
          <a:prstGeom prst="rect">
            <a:avLst/>
          </a:prstGeom>
          <a:noFill/>
          <a:ln w="38100" algn="ctr">
            <a:noFill/>
            <a:miter lim="800000"/>
            <a:headEnd/>
            <a:tailEnd/>
          </a:ln>
          <a:effectLst/>
        </p:spPr>
        <p:txBody>
          <a:bodyPr wrap="none">
            <a:spAutoFit/>
          </a:bodyPr>
          <a:lstStyle/>
          <a:p>
            <a:r>
              <a:rPr lang="en-US" b="1">
                <a:solidFill>
                  <a:srgbClr val="CC0000"/>
                </a:solidFill>
                <a:latin typeface="Arial" charset="0"/>
                <a:cs typeface="Arial" charset="0"/>
              </a:rPr>
              <a:t>B</a:t>
            </a:r>
          </a:p>
        </p:txBody>
      </p:sp>
      <p:sp>
        <p:nvSpPr>
          <p:cNvPr id="374798" name="Oval 14"/>
          <p:cNvSpPr>
            <a:spLocks noChangeArrowheads="1"/>
          </p:cNvSpPr>
          <p:nvPr/>
        </p:nvSpPr>
        <p:spPr bwMode="auto">
          <a:xfrm>
            <a:off x="6053138" y="4430713"/>
            <a:ext cx="152400" cy="152400"/>
          </a:xfrm>
          <a:prstGeom prst="ellipse">
            <a:avLst/>
          </a:prstGeom>
          <a:solidFill>
            <a:srgbClr val="FFCC00"/>
          </a:solidFill>
          <a:ln w="12700" algn="ctr">
            <a:solidFill>
              <a:schemeClr val="tx1"/>
            </a:solidFill>
            <a:round/>
            <a:headEnd/>
            <a:tailEnd/>
          </a:ln>
          <a:effectLst/>
        </p:spPr>
        <p:txBody>
          <a:bodyPr wrap="none" anchor="ctr"/>
          <a:lstStyle/>
          <a:p>
            <a:endParaRPr lang="en-US"/>
          </a:p>
        </p:txBody>
      </p:sp>
      <p:sp>
        <p:nvSpPr>
          <p:cNvPr id="374799" name="Text Box 15"/>
          <p:cNvSpPr txBox="1">
            <a:spLocks noChangeArrowheads="1"/>
          </p:cNvSpPr>
          <p:nvPr/>
        </p:nvSpPr>
        <p:spPr bwMode="auto">
          <a:xfrm>
            <a:off x="6181725" y="4278313"/>
            <a:ext cx="404813" cy="457200"/>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A</a:t>
            </a:r>
          </a:p>
        </p:txBody>
      </p:sp>
      <p:sp>
        <p:nvSpPr>
          <p:cNvPr id="374800" name="Oval 16"/>
          <p:cNvSpPr>
            <a:spLocks noChangeArrowheads="1"/>
          </p:cNvSpPr>
          <p:nvPr/>
        </p:nvSpPr>
        <p:spPr bwMode="auto">
          <a:xfrm>
            <a:off x="8280400" y="2068513"/>
            <a:ext cx="152400" cy="152400"/>
          </a:xfrm>
          <a:prstGeom prst="ellipse">
            <a:avLst/>
          </a:prstGeom>
          <a:solidFill>
            <a:srgbClr val="CC0000"/>
          </a:solidFill>
          <a:ln w="12700" algn="ctr">
            <a:solidFill>
              <a:schemeClr val="tx1"/>
            </a:solidFill>
            <a:round/>
            <a:headEnd/>
            <a:tailEnd/>
          </a:ln>
          <a:effectLst/>
        </p:spPr>
        <p:txBody>
          <a:bodyPr wrap="none" anchor="ctr"/>
          <a:lstStyle/>
          <a:p>
            <a:endParaRPr lang="en-US"/>
          </a:p>
        </p:txBody>
      </p:sp>
      <p:sp>
        <p:nvSpPr>
          <p:cNvPr id="374801" name="Text Box 17"/>
          <p:cNvSpPr txBox="1">
            <a:spLocks noChangeArrowheads="1"/>
          </p:cNvSpPr>
          <p:nvPr/>
        </p:nvSpPr>
        <p:spPr bwMode="auto">
          <a:xfrm>
            <a:off x="8426450" y="1916113"/>
            <a:ext cx="369888" cy="457200"/>
          </a:xfrm>
          <a:prstGeom prst="rect">
            <a:avLst/>
          </a:prstGeom>
          <a:noFill/>
          <a:ln w="38100" algn="ctr">
            <a:noFill/>
            <a:miter lim="800000"/>
            <a:headEnd/>
            <a:tailEnd/>
          </a:ln>
          <a:effectLst/>
        </p:spPr>
        <p:txBody>
          <a:bodyPr wrap="none">
            <a:spAutoFit/>
          </a:bodyPr>
          <a:lstStyle/>
          <a:p>
            <a:r>
              <a:rPr lang="en-US" b="1">
                <a:solidFill>
                  <a:srgbClr val="CC0000"/>
                </a:solidFill>
                <a:latin typeface="Arial" charset="0"/>
                <a:cs typeface="Arial" charset="0"/>
              </a:rPr>
              <a:t>F</a:t>
            </a:r>
          </a:p>
        </p:txBody>
      </p:sp>
      <p:sp>
        <p:nvSpPr>
          <p:cNvPr id="374804" name="Rectangle 20"/>
          <p:cNvSpPr>
            <a:spLocks noChangeArrowheads="1"/>
          </p:cNvSpPr>
          <p:nvPr/>
        </p:nvSpPr>
        <p:spPr bwMode="auto">
          <a:xfrm>
            <a:off x="38100" y="5013325"/>
            <a:ext cx="8950325" cy="1679575"/>
          </a:xfrm>
          <a:prstGeom prst="rect">
            <a:avLst/>
          </a:prstGeom>
          <a:noFill/>
          <a:ln w="9525">
            <a:noFill/>
            <a:miter lim="800000"/>
            <a:headEnd/>
            <a:tailEnd/>
          </a:ln>
          <a:effectLst/>
        </p:spPr>
        <p:txBody>
          <a:bodyPr/>
          <a:lstStyle/>
          <a:p>
            <a:pPr marL="457200" indent="-457200" algn="l">
              <a:lnSpc>
                <a:spcPct val="90000"/>
              </a:lnSpc>
              <a:spcBef>
                <a:spcPct val="20000"/>
              </a:spcBef>
              <a:buClr>
                <a:srgbClr val="CC0000"/>
              </a:buClr>
              <a:buFont typeface="Wingdings" pitchFamily="2" charset="2"/>
              <a:buChar char="n"/>
            </a:pPr>
            <a:endParaRPr lang="en-US" sz="1000">
              <a:latin typeface="Times New Roman" pitchFamily="18" charset="0"/>
              <a:ea typeface="HyhwpEQ" pitchFamily="18" charset="-127"/>
            </a:endParaRPr>
          </a:p>
          <a:p>
            <a:pPr marL="457200" indent="-457200" algn="l">
              <a:lnSpc>
                <a:spcPct val="90000"/>
              </a:lnSpc>
              <a:spcBef>
                <a:spcPct val="20000"/>
              </a:spcBef>
              <a:buClr>
                <a:srgbClr val="CC0000"/>
              </a:buClr>
              <a:buFont typeface="Wingdings" pitchFamily="2" charset="2"/>
              <a:buNone/>
            </a:pPr>
            <a:endParaRPr lang="en-US">
              <a:latin typeface="Times New Roman" pitchFamily="18" charset="0"/>
              <a:ea typeface="HyhwpEQ"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747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47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478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47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48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47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74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03" grpId="1" animBg="1"/>
      <p:bldP spid="37480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0"/>
          </p:nvPr>
        </p:nvSpPr>
        <p:spPr/>
        <p:txBody>
          <a:bodyPr/>
          <a:lstStyle/>
          <a:p>
            <a:fld id="{DD1D8A99-60AC-4849-B6E1-783A805FD5A8}" type="slidenum">
              <a:rPr lang="en-US" altLang="ko-KR"/>
              <a:pPr/>
              <a:t>74</a:t>
            </a:fld>
            <a:endParaRPr lang="en-US" altLang="ko-KR"/>
          </a:p>
        </p:txBody>
      </p:sp>
      <p:sp>
        <p:nvSpPr>
          <p:cNvPr id="15" name="Date Placeholder 5"/>
          <p:cNvSpPr>
            <a:spLocks noGrp="1"/>
          </p:cNvSpPr>
          <p:nvPr>
            <p:ph type="dt" sz="half" idx="11"/>
          </p:nvPr>
        </p:nvSpPr>
        <p:spPr/>
        <p:txBody>
          <a:bodyPr/>
          <a:lstStyle/>
          <a:p>
            <a:r>
              <a:rPr lang="en-US"/>
              <a:t>Tutorial: ICDM 2008</a:t>
            </a:r>
            <a:endParaRPr lang="en-US" altLang="ko-KR"/>
          </a:p>
        </p:txBody>
      </p:sp>
      <p:sp>
        <p:nvSpPr>
          <p:cNvPr id="16" name="Footer Placeholder 6"/>
          <p:cNvSpPr>
            <a:spLocks noGrp="1"/>
          </p:cNvSpPr>
          <p:nvPr>
            <p:ph type="ftr" sz="quarter" idx="12"/>
          </p:nvPr>
        </p:nvSpPr>
        <p:spPr/>
        <p:txBody>
          <a:bodyPr/>
          <a:lstStyle/>
          <a:p>
            <a:r>
              <a:rPr lang="en-US" altLang="ko-KR"/>
              <a:t>Mohamed F. Mokbel</a:t>
            </a:r>
          </a:p>
        </p:txBody>
      </p:sp>
      <p:sp>
        <p:nvSpPr>
          <p:cNvPr id="339976" name="Rectangle 8"/>
          <p:cNvSpPr>
            <a:spLocks noChangeArrowheads="1"/>
          </p:cNvSpPr>
          <p:nvPr/>
        </p:nvSpPr>
        <p:spPr bwMode="auto">
          <a:xfrm>
            <a:off x="5988050" y="3886200"/>
            <a:ext cx="1981200" cy="1676400"/>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sp>
        <p:nvSpPr>
          <p:cNvPr id="339977" name="Rectangle 9"/>
          <p:cNvSpPr>
            <a:spLocks noChangeArrowheads="1"/>
          </p:cNvSpPr>
          <p:nvPr/>
        </p:nvSpPr>
        <p:spPr bwMode="auto">
          <a:xfrm>
            <a:off x="7207250" y="2743200"/>
            <a:ext cx="1752600" cy="1676400"/>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grpSp>
        <p:nvGrpSpPr>
          <p:cNvPr id="339970" name="Group 2"/>
          <p:cNvGrpSpPr>
            <a:grpSpLocks/>
          </p:cNvGrpSpPr>
          <p:nvPr/>
        </p:nvGrpSpPr>
        <p:grpSpPr bwMode="auto">
          <a:xfrm>
            <a:off x="7207250" y="3352800"/>
            <a:ext cx="1219200" cy="1066800"/>
            <a:chOff x="4272" y="2112"/>
            <a:chExt cx="768" cy="672"/>
          </a:xfrm>
        </p:grpSpPr>
        <p:sp>
          <p:nvSpPr>
            <p:cNvPr id="339971" name="Rectangle 3"/>
            <p:cNvSpPr>
              <a:spLocks noChangeArrowheads="1"/>
            </p:cNvSpPr>
            <p:nvPr/>
          </p:nvSpPr>
          <p:spPr bwMode="auto">
            <a:xfrm>
              <a:off x="4272" y="2112"/>
              <a:ext cx="528" cy="672"/>
            </a:xfrm>
            <a:prstGeom prst="rect">
              <a:avLst/>
            </a:prstGeom>
            <a:solidFill>
              <a:srgbClr val="A50021"/>
            </a:solidFill>
            <a:ln w="38100" algn="ctr">
              <a:noFill/>
              <a:miter lim="800000"/>
              <a:headEnd/>
              <a:tailEnd/>
            </a:ln>
            <a:effectLst/>
          </p:spPr>
          <p:txBody>
            <a:bodyPr wrap="none" anchor="ctr"/>
            <a:lstStyle/>
            <a:p>
              <a:endParaRPr lang="en-US"/>
            </a:p>
          </p:txBody>
        </p:sp>
        <p:sp>
          <p:nvSpPr>
            <p:cNvPr id="339972" name="Rectangle 4"/>
            <p:cNvSpPr>
              <a:spLocks noChangeArrowheads="1"/>
            </p:cNvSpPr>
            <p:nvPr/>
          </p:nvSpPr>
          <p:spPr bwMode="auto">
            <a:xfrm>
              <a:off x="4800" y="2352"/>
              <a:ext cx="240" cy="432"/>
            </a:xfrm>
            <a:prstGeom prst="rect">
              <a:avLst/>
            </a:prstGeom>
            <a:solidFill>
              <a:srgbClr val="A50021"/>
            </a:solidFill>
            <a:ln w="38100" algn="ctr">
              <a:noFill/>
              <a:miter lim="800000"/>
              <a:headEnd/>
              <a:tailEnd/>
            </a:ln>
            <a:effectLst/>
          </p:spPr>
          <p:txBody>
            <a:bodyPr wrap="none" anchor="ctr"/>
            <a:lstStyle/>
            <a:p>
              <a:endParaRPr lang="en-US"/>
            </a:p>
          </p:txBody>
        </p:sp>
        <p:sp>
          <p:nvSpPr>
            <p:cNvPr id="339973" name="AutoShape 5"/>
            <p:cNvSpPr>
              <a:spLocks noChangeArrowheads="1"/>
            </p:cNvSpPr>
            <p:nvPr/>
          </p:nvSpPr>
          <p:spPr bwMode="auto">
            <a:xfrm>
              <a:off x="4512" y="2118"/>
              <a:ext cx="528" cy="522"/>
            </a:xfrm>
            <a:prstGeom prst="roundRect">
              <a:avLst>
                <a:gd name="adj" fmla="val 50000"/>
              </a:avLst>
            </a:prstGeom>
            <a:solidFill>
              <a:srgbClr val="A50021"/>
            </a:solidFill>
            <a:ln w="38100" algn="ctr">
              <a:noFill/>
              <a:round/>
              <a:headEnd/>
              <a:tailEnd/>
            </a:ln>
            <a:effectLst/>
          </p:spPr>
          <p:txBody>
            <a:bodyPr wrap="none" anchor="ctr"/>
            <a:lstStyle/>
            <a:p>
              <a:endParaRPr lang="en-US">
                <a:latin typeface="Times New Roman" pitchFamily="18" charset="0"/>
                <a:cs typeface="Arial" charset="0"/>
              </a:endParaRPr>
            </a:p>
          </p:txBody>
        </p:sp>
      </p:grpSp>
      <p:sp>
        <p:nvSpPr>
          <p:cNvPr id="339974" name="Rectangle 6"/>
          <p:cNvSpPr>
            <a:spLocks noGrp="1" noChangeArrowheads="1"/>
          </p:cNvSpPr>
          <p:nvPr>
            <p:ph type="title"/>
          </p:nvPr>
        </p:nvSpPr>
        <p:spPr>
          <a:xfrm>
            <a:off x="533400" y="125413"/>
            <a:ext cx="7010400" cy="762000"/>
          </a:xfrm>
        </p:spPr>
        <p:txBody>
          <a:bodyPr/>
          <a:lstStyle/>
          <a:p>
            <a:r>
              <a:rPr lang="en-US" sz="2400"/>
              <a:t>Privacy Attack Models</a:t>
            </a:r>
            <a:br>
              <a:rPr lang="en-US" sz="2400"/>
            </a:br>
            <a:r>
              <a:rPr lang="en-US" sz="2400">
                <a:solidFill>
                  <a:schemeClr val="hlink"/>
                </a:solidFill>
              </a:rPr>
              <a:t>Maximum Movement Boundary Attack</a:t>
            </a:r>
            <a:endParaRPr lang="en-US" sz="2400"/>
          </a:p>
        </p:txBody>
      </p:sp>
      <p:sp>
        <p:nvSpPr>
          <p:cNvPr id="339975" name="Rectangle 7"/>
          <p:cNvSpPr>
            <a:spLocks noGrp="1" noChangeArrowheads="1"/>
          </p:cNvSpPr>
          <p:nvPr>
            <p:ph type="body" sz="half" idx="1"/>
          </p:nvPr>
        </p:nvSpPr>
        <p:spPr>
          <a:xfrm>
            <a:off x="0" y="1085850"/>
            <a:ext cx="5454650" cy="5391150"/>
          </a:xfrm>
        </p:spPr>
        <p:txBody>
          <a:bodyPr/>
          <a:lstStyle/>
          <a:p>
            <a:pPr>
              <a:lnSpc>
                <a:spcPct val="90000"/>
              </a:lnSpc>
              <a:buFont typeface="Wingdings" pitchFamily="2" charset="2"/>
              <a:buChar char="n"/>
            </a:pPr>
            <a:r>
              <a:rPr lang="en-US" b="0"/>
              <a:t>Maximum movement boundary attack takes place when:</a:t>
            </a:r>
          </a:p>
          <a:p>
            <a:pPr lvl="1">
              <a:lnSpc>
                <a:spcPct val="90000"/>
              </a:lnSpc>
            </a:pPr>
            <a:r>
              <a:rPr lang="en-US" sz="2400"/>
              <a:t>Continuous location updates or continuous queries are considered </a:t>
            </a:r>
          </a:p>
          <a:p>
            <a:pPr lvl="1">
              <a:lnSpc>
                <a:spcPct val="90000"/>
              </a:lnSpc>
            </a:pPr>
            <a:r>
              <a:rPr lang="en-US" sz="2400"/>
              <a:t>The same pseudonym is used for two consecutive updates</a:t>
            </a:r>
          </a:p>
          <a:p>
            <a:pPr lvl="1">
              <a:lnSpc>
                <a:spcPct val="90000"/>
              </a:lnSpc>
            </a:pPr>
            <a:r>
              <a:rPr lang="en-US" sz="2400"/>
              <a:t>The maximum possible speed is known</a:t>
            </a:r>
          </a:p>
          <a:p>
            <a:pPr>
              <a:lnSpc>
                <a:spcPct val="90000"/>
              </a:lnSpc>
              <a:buFont typeface="Wingdings" pitchFamily="2" charset="2"/>
              <a:buChar char="n"/>
            </a:pPr>
            <a:endParaRPr lang="en-US" sz="2000" b="0"/>
          </a:p>
          <a:p>
            <a:pPr>
              <a:lnSpc>
                <a:spcPct val="90000"/>
              </a:lnSpc>
              <a:buFont typeface="Wingdings" pitchFamily="2" charset="2"/>
              <a:buChar char="n"/>
            </a:pPr>
            <a:r>
              <a:rPr lang="en-US" b="0"/>
              <a:t>The maximum speed is used to get a maximum movement boundary (MBB)</a:t>
            </a:r>
          </a:p>
          <a:p>
            <a:pPr>
              <a:lnSpc>
                <a:spcPct val="90000"/>
              </a:lnSpc>
              <a:buFont typeface="Wingdings" pitchFamily="2" charset="2"/>
              <a:buChar char="n"/>
            </a:pPr>
            <a:endParaRPr lang="en-US" b="0"/>
          </a:p>
          <a:p>
            <a:pPr>
              <a:lnSpc>
                <a:spcPct val="90000"/>
              </a:lnSpc>
              <a:buFont typeface="Wingdings" pitchFamily="2" charset="2"/>
              <a:buChar char="n"/>
            </a:pPr>
            <a:r>
              <a:rPr lang="en-US" b="0"/>
              <a:t>The user is located at the intersection of MBB with the new cloaked region</a:t>
            </a:r>
          </a:p>
        </p:txBody>
      </p:sp>
      <p:sp>
        <p:nvSpPr>
          <p:cNvPr id="339978" name="Text Box 10"/>
          <p:cNvSpPr txBox="1">
            <a:spLocks noChangeArrowheads="1"/>
          </p:cNvSpPr>
          <p:nvPr/>
        </p:nvSpPr>
        <p:spPr bwMode="auto">
          <a:xfrm>
            <a:off x="5988050" y="5105400"/>
            <a:ext cx="461963" cy="457200"/>
          </a:xfrm>
          <a:prstGeom prst="rect">
            <a:avLst/>
          </a:prstGeom>
          <a:noFill/>
          <a:ln w="38100" algn="ctr">
            <a:noFill/>
            <a:miter lim="800000"/>
            <a:headEnd/>
            <a:tailEnd/>
          </a:ln>
          <a:effectLst/>
        </p:spPr>
        <p:txBody>
          <a:bodyPr wrap="none">
            <a:spAutoFit/>
          </a:bodyPr>
          <a:lstStyle/>
          <a:p>
            <a:r>
              <a:rPr lang="en-US" b="1" i="1">
                <a:solidFill>
                  <a:srgbClr val="990033"/>
                </a:solidFill>
                <a:latin typeface="Arial" charset="0"/>
                <a:cs typeface="Arial" charset="0"/>
              </a:rPr>
              <a:t>R</a:t>
            </a:r>
            <a:r>
              <a:rPr lang="en-US" b="1" i="1" baseline="-25000">
                <a:solidFill>
                  <a:srgbClr val="990033"/>
                </a:solidFill>
                <a:latin typeface="Arial" charset="0"/>
                <a:cs typeface="Arial" charset="0"/>
              </a:rPr>
              <a:t>i</a:t>
            </a:r>
          </a:p>
        </p:txBody>
      </p:sp>
      <p:sp>
        <p:nvSpPr>
          <p:cNvPr id="339979" name="Text Box 11"/>
          <p:cNvSpPr txBox="1">
            <a:spLocks noChangeArrowheads="1"/>
          </p:cNvSpPr>
          <p:nvPr/>
        </p:nvSpPr>
        <p:spPr bwMode="auto">
          <a:xfrm>
            <a:off x="8274050" y="2743200"/>
            <a:ext cx="693738" cy="457200"/>
          </a:xfrm>
          <a:prstGeom prst="rect">
            <a:avLst/>
          </a:prstGeom>
          <a:noFill/>
          <a:ln w="38100" algn="ctr">
            <a:noFill/>
            <a:miter lim="800000"/>
            <a:headEnd/>
            <a:tailEnd/>
          </a:ln>
          <a:effectLst/>
        </p:spPr>
        <p:txBody>
          <a:bodyPr wrap="none">
            <a:spAutoFit/>
          </a:bodyPr>
          <a:lstStyle/>
          <a:p>
            <a:r>
              <a:rPr lang="en-US" b="1" i="1">
                <a:solidFill>
                  <a:srgbClr val="990033"/>
                </a:solidFill>
                <a:latin typeface="Arial" charset="0"/>
                <a:cs typeface="Arial" charset="0"/>
              </a:rPr>
              <a:t>R</a:t>
            </a:r>
            <a:r>
              <a:rPr lang="en-US" b="1" i="1" baseline="-25000">
                <a:solidFill>
                  <a:srgbClr val="990033"/>
                </a:solidFill>
                <a:latin typeface="Arial" charset="0"/>
                <a:cs typeface="Arial" charset="0"/>
              </a:rPr>
              <a:t>i+</a:t>
            </a:r>
            <a:r>
              <a:rPr lang="en-US" b="1" baseline="-25000">
                <a:solidFill>
                  <a:srgbClr val="990033"/>
                </a:solidFill>
                <a:latin typeface="Arial" charset="0"/>
                <a:cs typeface="Arial" charset="0"/>
              </a:rPr>
              <a:t>1</a:t>
            </a:r>
          </a:p>
        </p:txBody>
      </p:sp>
      <p:sp>
        <p:nvSpPr>
          <p:cNvPr id="339980" name="AutoShape 12"/>
          <p:cNvSpPr>
            <a:spLocks noChangeArrowheads="1"/>
          </p:cNvSpPr>
          <p:nvPr/>
        </p:nvSpPr>
        <p:spPr bwMode="auto">
          <a:xfrm>
            <a:off x="5454650" y="3352800"/>
            <a:ext cx="2971800" cy="2667000"/>
          </a:xfrm>
          <a:prstGeom prst="roundRect">
            <a:avLst>
              <a:gd name="adj" fmla="val 18384"/>
            </a:avLst>
          </a:prstGeom>
          <a:noFill/>
          <a:ln w="38100" algn="ctr">
            <a:solidFill>
              <a:srgbClr val="FF6600"/>
            </a:solidFill>
            <a:prstDash val="dash"/>
            <a:round/>
            <a:headEnd/>
            <a:tailEnd/>
          </a:ln>
          <a:effectLst/>
        </p:spPr>
        <p:txBody>
          <a:bodyPr wrap="none" anchor="ctr"/>
          <a:lstStyle/>
          <a:p>
            <a:endParaRPr lang="en-US"/>
          </a:p>
        </p:txBody>
      </p:sp>
      <p:sp>
        <p:nvSpPr>
          <p:cNvPr id="339982" name="AutoShape 14"/>
          <p:cNvSpPr>
            <a:spLocks noChangeArrowheads="1"/>
          </p:cNvSpPr>
          <p:nvPr/>
        </p:nvSpPr>
        <p:spPr bwMode="auto">
          <a:xfrm>
            <a:off x="5607050" y="1371600"/>
            <a:ext cx="2590800" cy="1143000"/>
          </a:xfrm>
          <a:prstGeom prst="wedgeEllipseCallout">
            <a:avLst>
              <a:gd name="adj1" fmla="val 22060"/>
              <a:gd name="adj2" fmla="val 144861"/>
            </a:avLst>
          </a:prstGeom>
          <a:solidFill>
            <a:srgbClr val="FFCC00"/>
          </a:solidFill>
          <a:ln w="38100" algn="ctr">
            <a:solidFill>
              <a:srgbClr val="990033"/>
            </a:solidFill>
            <a:miter lim="800000"/>
            <a:headEnd/>
            <a:tailEnd/>
          </a:ln>
          <a:effectLst/>
        </p:spPr>
        <p:txBody>
          <a:bodyPr anchor="ctr"/>
          <a:lstStyle/>
          <a:p>
            <a:r>
              <a:rPr lang="en-US" b="1">
                <a:solidFill>
                  <a:srgbClr val="990033"/>
                </a:solidFill>
                <a:latin typeface="Arial" charset="0"/>
                <a:cs typeface="Arial" charset="0"/>
              </a:rPr>
              <a:t>I know you are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9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99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99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99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9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99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99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99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9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6" grpId="0" animBg="1"/>
      <p:bldP spid="339977" grpId="0" animBg="1"/>
      <p:bldP spid="339978" grpId="0"/>
      <p:bldP spid="339979" grpId="0"/>
      <p:bldP spid="339980" grpId="0" animBg="1"/>
      <p:bldP spid="33998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
          <p:cNvSpPr>
            <a:spLocks noGrp="1"/>
          </p:cNvSpPr>
          <p:nvPr>
            <p:ph type="sldNum" sz="quarter" idx="10"/>
          </p:nvPr>
        </p:nvSpPr>
        <p:spPr/>
        <p:txBody>
          <a:bodyPr/>
          <a:lstStyle/>
          <a:p>
            <a:fld id="{E839D12D-D35E-4E36-A7B0-F088795666E2}" type="slidenum">
              <a:rPr lang="en-US" altLang="ko-KR"/>
              <a:pPr/>
              <a:t>75</a:t>
            </a:fld>
            <a:endParaRPr lang="en-US" altLang="ko-KR"/>
          </a:p>
        </p:txBody>
      </p:sp>
      <p:sp>
        <p:nvSpPr>
          <p:cNvPr id="44" name="Date Placeholder 5"/>
          <p:cNvSpPr>
            <a:spLocks noGrp="1"/>
          </p:cNvSpPr>
          <p:nvPr>
            <p:ph type="dt" sz="half" idx="11"/>
          </p:nvPr>
        </p:nvSpPr>
        <p:spPr/>
        <p:txBody>
          <a:bodyPr/>
          <a:lstStyle/>
          <a:p>
            <a:r>
              <a:rPr lang="en-US"/>
              <a:t>Tutorial: ICDM 2008</a:t>
            </a:r>
            <a:endParaRPr lang="en-US" altLang="ko-KR"/>
          </a:p>
        </p:txBody>
      </p:sp>
      <p:sp>
        <p:nvSpPr>
          <p:cNvPr id="45" name="Footer Placeholder 6"/>
          <p:cNvSpPr>
            <a:spLocks noGrp="1"/>
          </p:cNvSpPr>
          <p:nvPr>
            <p:ph type="ftr" sz="quarter" idx="12"/>
          </p:nvPr>
        </p:nvSpPr>
        <p:spPr/>
        <p:txBody>
          <a:bodyPr/>
          <a:lstStyle/>
          <a:p>
            <a:r>
              <a:rPr lang="en-US" altLang="ko-KR"/>
              <a:t>Mohamed F. Mokbel</a:t>
            </a:r>
          </a:p>
        </p:txBody>
      </p:sp>
      <p:sp>
        <p:nvSpPr>
          <p:cNvPr id="340994" name="Rectangle 2"/>
          <p:cNvSpPr>
            <a:spLocks noGrp="1" noChangeArrowheads="1"/>
          </p:cNvSpPr>
          <p:nvPr>
            <p:ph type="title"/>
          </p:nvPr>
        </p:nvSpPr>
        <p:spPr/>
        <p:txBody>
          <a:bodyPr/>
          <a:lstStyle/>
          <a:p>
            <a:r>
              <a:rPr lang="en-US" sz="2800"/>
              <a:t>Privacy Attack Models</a:t>
            </a:r>
            <a:br>
              <a:rPr lang="en-US" sz="2800"/>
            </a:br>
            <a:r>
              <a:rPr lang="en-US" sz="2400">
                <a:solidFill>
                  <a:schemeClr val="hlink"/>
                </a:solidFill>
              </a:rPr>
              <a:t>Query Tracking Attack</a:t>
            </a:r>
            <a:r>
              <a:rPr lang="en-US" sz="2400"/>
              <a:t> </a:t>
            </a:r>
          </a:p>
        </p:txBody>
      </p:sp>
      <p:sp>
        <p:nvSpPr>
          <p:cNvPr id="340995" name="Rectangle 3"/>
          <p:cNvSpPr>
            <a:spLocks noGrp="1" noChangeArrowheads="1"/>
          </p:cNvSpPr>
          <p:nvPr>
            <p:ph type="body" sz="half" idx="1"/>
          </p:nvPr>
        </p:nvSpPr>
        <p:spPr>
          <a:xfrm>
            <a:off x="0" y="1085850"/>
            <a:ext cx="5029200" cy="5391150"/>
          </a:xfrm>
        </p:spPr>
        <p:txBody>
          <a:bodyPr/>
          <a:lstStyle/>
          <a:p>
            <a:pPr>
              <a:lnSpc>
                <a:spcPct val="80000"/>
              </a:lnSpc>
              <a:buFont typeface="Wingdings" pitchFamily="2" charset="2"/>
              <a:buChar char="n"/>
            </a:pPr>
            <a:r>
              <a:rPr lang="en-US" b="0"/>
              <a:t>This attack takes place when:</a:t>
            </a:r>
          </a:p>
          <a:p>
            <a:pPr lvl="1">
              <a:lnSpc>
                <a:spcPct val="80000"/>
              </a:lnSpc>
            </a:pPr>
            <a:r>
              <a:rPr lang="en-US" sz="2400"/>
              <a:t>Continuous location updates or continuous queries are considered </a:t>
            </a:r>
          </a:p>
          <a:p>
            <a:pPr lvl="1">
              <a:lnSpc>
                <a:spcPct val="80000"/>
              </a:lnSpc>
            </a:pPr>
            <a:r>
              <a:rPr lang="en-US" sz="2400"/>
              <a:t>The same pseudonym is used for several consecutive updates</a:t>
            </a:r>
          </a:p>
          <a:p>
            <a:pPr lvl="1">
              <a:lnSpc>
                <a:spcPct val="90000"/>
              </a:lnSpc>
            </a:pPr>
            <a:r>
              <a:rPr lang="en-US" sz="2400"/>
              <a:t>User locations are known</a:t>
            </a:r>
          </a:p>
          <a:p>
            <a:pPr lvl="1">
              <a:lnSpc>
                <a:spcPct val="80000"/>
              </a:lnSpc>
            </a:pPr>
            <a:endParaRPr lang="en-US"/>
          </a:p>
          <a:p>
            <a:pPr>
              <a:lnSpc>
                <a:spcPct val="80000"/>
              </a:lnSpc>
              <a:buFont typeface="Wingdings" pitchFamily="2" charset="2"/>
              <a:buChar char="n"/>
            </a:pPr>
            <a:r>
              <a:rPr lang="en-US" b="0"/>
              <a:t>Once a query is issued, all users in the query region are candidates to be the query issuer</a:t>
            </a:r>
          </a:p>
          <a:p>
            <a:pPr>
              <a:lnSpc>
                <a:spcPct val="80000"/>
              </a:lnSpc>
              <a:buFont typeface="Wingdings" pitchFamily="2" charset="2"/>
              <a:buChar char="n"/>
            </a:pPr>
            <a:endParaRPr lang="en-US" b="0"/>
          </a:p>
          <a:p>
            <a:pPr>
              <a:lnSpc>
                <a:spcPct val="80000"/>
              </a:lnSpc>
              <a:buFont typeface="Wingdings" pitchFamily="2" charset="2"/>
              <a:buChar char="n"/>
            </a:pPr>
            <a:r>
              <a:rPr lang="en-US" b="0"/>
              <a:t>If the query is reported again, the intersection of the candidates between the query instances reduces the user privacy</a:t>
            </a:r>
          </a:p>
        </p:txBody>
      </p:sp>
      <p:sp>
        <p:nvSpPr>
          <p:cNvPr id="340996" name="Line 4"/>
          <p:cNvSpPr>
            <a:spLocks noChangeShapeType="1"/>
          </p:cNvSpPr>
          <p:nvPr/>
        </p:nvSpPr>
        <p:spPr bwMode="auto">
          <a:xfrm>
            <a:off x="5334000" y="1266825"/>
            <a:ext cx="0" cy="3429000"/>
          </a:xfrm>
          <a:prstGeom prst="line">
            <a:avLst/>
          </a:prstGeom>
          <a:noFill/>
          <a:ln w="38100">
            <a:solidFill>
              <a:srgbClr val="990033"/>
            </a:solidFill>
            <a:round/>
            <a:headEnd type="stealth" w="lg" len="lg"/>
            <a:tailEnd/>
          </a:ln>
          <a:effectLst/>
        </p:spPr>
        <p:txBody>
          <a:bodyPr wrap="none" anchor="ctr"/>
          <a:lstStyle/>
          <a:p>
            <a:endParaRPr lang="en-US"/>
          </a:p>
        </p:txBody>
      </p:sp>
      <p:sp>
        <p:nvSpPr>
          <p:cNvPr id="340997" name="Line 5"/>
          <p:cNvSpPr>
            <a:spLocks noChangeShapeType="1"/>
          </p:cNvSpPr>
          <p:nvPr/>
        </p:nvSpPr>
        <p:spPr bwMode="auto">
          <a:xfrm flipH="1">
            <a:off x="5329238" y="4695825"/>
            <a:ext cx="3505200" cy="0"/>
          </a:xfrm>
          <a:prstGeom prst="line">
            <a:avLst/>
          </a:prstGeom>
          <a:noFill/>
          <a:ln w="38100">
            <a:solidFill>
              <a:srgbClr val="990033"/>
            </a:solidFill>
            <a:round/>
            <a:headEnd type="stealth" w="lg" len="lg"/>
            <a:tailEnd/>
          </a:ln>
          <a:effectLst/>
        </p:spPr>
        <p:txBody>
          <a:bodyPr wrap="none" anchor="ctr"/>
          <a:lstStyle/>
          <a:p>
            <a:endParaRPr lang="en-US"/>
          </a:p>
        </p:txBody>
      </p:sp>
      <p:grpSp>
        <p:nvGrpSpPr>
          <p:cNvPr id="340998" name="Group 6"/>
          <p:cNvGrpSpPr>
            <a:grpSpLocks/>
          </p:cNvGrpSpPr>
          <p:nvPr/>
        </p:nvGrpSpPr>
        <p:grpSpPr bwMode="auto">
          <a:xfrm>
            <a:off x="6553200" y="3019425"/>
            <a:ext cx="533400" cy="457200"/>
            <a:chOff x="4128" y="2208"/>
            <a:chExt cx="336" cy="288"/>
          </a:xfrm>
        </p:grpSpPr>
        <p:sp>
          <p:nvSpPr>
            <p:cNvPr id="340999" name="Oval 7"/>
            <p:cNvSpPr>
              <a:spLocks noChangeArrowheads="1"/>
            </p:cNvSpPr>
            <p:nvPr/>
          </p:nvSpPr>
          <p:spPr bwMode="auto">
            <a:xfrm>
              <a:off x="4128" y="2304"/>
              <a:ext cx="96" cy="96"/>
            </a:xfrm>
            <a:prstGeom prst="ellipse">
              <a:avLst/>
            </a:prstGeom>
            <a:solidFill>
              <a:srgbClr val="FFCC00"/>
            </a:solidFill>
            <a:ln w="12700" algn="ctr">
              <a:solidFill>
                <a:schemeClr val="tx1"/>
              </a:solidFill>
              <a:round/>
              <a:headEnd/>
              <a:tailEnd/>
            </a:ln>
            <a:effectLst/>
          </p:spPr>
          <p:txBody>
            <a:bodyPr wrap="none" anchor="ctr"/>
            <a:lstStyle/>
            <a:p>
              <a:endParaRPr lang="en-US"/>
            </a:p>
          </p:txBody>
        </p:sp>
        <p:sp>
          <p:nvSpPr>
            <p:cNvPr id="341000" name="Text Box 8"/>
            <p:cNvSpPr txBox="1">
              <a:spLocks noChangeArrowheads="1"/>
            </p:cNvSpPr>
            <p:nvPr/>
          </p:nvSpPr>
          <p:spPr bwMode="auto">
            <a:xfrm>
              <a:off x="4209" y="2208"/>
              <a:ext cx="255" cy="288"/>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C</a:t>
              </a:r>
            </a:p>
          </p:txBody>
        </p:sp>
      </p:grpSp>
      <p:grpSp>
        <p:nvGrpSpPr>
          <p:cNvPr id="341001" name="Group 9"/>
          <p:cNvGrpSpPr>
            <a:grpSpLocks/>
          </p:cNvGrpSpPr>
          <p:nvPr/>
        </p:nvGrpSpPr>
        <p:grpSpPr bwMode="auto">
          <a:xfrm>
            <a:off x="6553200" y="2333625"/>
            <a:ext cx="533400" cy="457200"/>
            <a:chOff x="4128" y="1776"/>
            <a:chExt cx="336" cy="288"/>
          </a:xfrm>
        </p:grpSpPr>
        <p:sp>
          <p:nvSpPr>
            <p:cNvPr id="341002" name="Oval 10"/>
            <p:cNvSpPr>
              <a:spLocks noChangeArrowheads="1"/>
            </p:cNvSpPr>
            <p:nvPr/>
          </p:nvSpPr>
          <p:spPr bwMode="auto">
            <a:xfrm>
              <a:off x="4128" y="1872"/>
              <a:ext cx="96" cy="96"/>
            </a:xfrm>
            <a:prstGeom prst="ellipse">
              <a:avLst/>
            </a:prstGeom>
            <a:solidFill>
              <a:srgbClr val="FFCC00"/>
            </a:solidFill>
            <a:ln w="12700" algn="ctr">
              <a:solidFill>
                <a:schemeClr val="tx1"/>
              </a:solidFill>
              <a:round/>
              <a:headEnd/>
              <a:tailEnd/>
            </a:ln>
            <a:effectLst/>
          </p:spPr>
          <p:txBody>
            <a:bodyPr wrap="none" anchor="ctr"/>
            <a:lstStyle/>
            <a:p>
              <a:endParaRPr lang="en-US"/>
            </a:p>
          </p:txBody>
        </p:sp>
        <p:sp>
          <p:nvSpPr>
            <p:cNvPr id="341003" name="Text Box 11"/>
            <p:cNvSpPr txBox="1">
              <a:spLocks noChangeArrowheads="1"/>
            </p:cNvSpPr>
            <p:nvPr/>
          </p:nvSpPr>
          <p:spPr bwMode="auto">
            <a:xfrm>
              <a:off x="4209" y="1776"/>
              <a:ext cx="255" cy="288"/>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D</a:t>
              </a:r>
            </a:p>
          </p:txBody>
        </p:sp>
      </p:grpSp>
      <p:grpSp>
        <p:nvGrpSpPr>
          <p:cNvPr id="341004" name="Group 12"/>
          <p:cNvGrpSpPr>
            <a:grpSpLocks/>
          </p:cNvGrpSpPr>
          <p:nvPr/>
        </p:nvGrpSpPr>
        <p:grpSpPr bwMode="auto">
          <a:xfrm>
            <a:off x="7407275" y="2333625"/>
            <a:ext cx="523875" cy="457200"/>
            <a:chOff x="4666" y="1776"/>
            <a:chExt cx="330" cy="288"/>
          </a:xfrm>
        </p:grpSpPr>
        <p:sp>
          <p:nvSpPr>
            <p:cNvPr id="341005" name="Oval 13"/>
            <p:cNvSpPr>
              <a:spLocks noChangeArrowheads="1"/>
            </p:cNvSpPr>
            <p:nvPr/>
          </p:nvSpPr>
          <p:spPr bwMode="auto">
            <a:xfrm>
              <a:off x="4666" y="1872"/>
              <a:ext cx="96" cy="96"/>
            </a:xfrm>
            <a:prstGeom prst="ellipse">
              <a:avLst/>
            </a:prstGeom>
            <a:solidFill>
              <a:srgbClr val="FFCC00"/>
            </a:solidFill>
            <a:ln w="12700" algn="ctr">
              <a:solidFill>
                <a:schemeClr val="tx1"/>
              </a:solidFill>
              <a:round/>
              <a:headEnd/>
              <a:tailEnd/>
            </a:ln>
            <a:effectLst/>
          </p:spPr>
          <p:txBody>
            <a:bodyPr wrap="none" anchor="ctr"/>
            <a:lstStyle/>
            <a:p>
              <a:endParaRPr lang="en-US"/>
            </a:p>
          </p:txBody>
        </p:sp>
        <p:sp>
          <p:nvSpPr>
            <p:cNvPr id="341006" name="Text Box 14"/>
            <p:cNvSpPr txBox="1">
              <a:spLocks noChangeArrowheads="1"/>
            </p:cNvSpPr>
            <p:nvPr/>
          </p:nvSpPr>
          <p:spPr bwMode="auto">
            <a:xfrm>
              <a:off x="4752" y="1776"/>
              <a:ext cx="244" cy="288"/>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E</a:t>
              </a:r>
            </a:p>
          </p:txBody>
        </p:sp>
      </p:grpSp>
      <p:grpSp>
        <p:nvGrpSpPr>
          <p:cNvPr id="341007" name="Group 15"/>
          <p:cNvGrpSpPr>
            <a:grpSpLocks/>
          </p:cNvGrpSpPr>
          <p:nvPr/>
        </p:nvGrpSpPr>
        <p:grpSpPr bwMode="auto">
          <a:xfrm>
            <a:off x="7262813" y="3324225"/>
            <a:ext cx="533400" cy="457200"/>
            <a:chOff x="4575" y="2400"/>
            <a:chExt cx="336" cy="288"/>
          </a:xfrm>
        </p:grpSpPr>
        <p:sp>
          <p:nvSpPr>
            <p:cNvPr id="341008" name="Oval 16"/>
            <p:cNvSpPr>
              <a:spLocks noChangeArrowheads="1"/>
            </p:cNvSpPr>
            <p:nvPr/>
          </p:nvSpPr>
          <p:spPr bwMode="auto">
            <a:xfrm>
              <a:off x="4575" y="2496"/>
              <a:ext cx="96" cy="96"/>
            </a:xfrm>
            <a:prstGeom prst="ellipse">
              <a:avLst/>
            </a:prstGeom>
            <a:solidFill>
              <a:srgbClr val="FFCC00"/>
            </a:solidFill>
            <a:ln w="12700" algn="ctr">
              <a:solidFill>
                <a:schemeClr val="tx1"/>
              </a:solidFill>
              <a:round/>
              <a:headEnd/>
              <a:tailEnd/>
            </a:ln>
            <a:effectLst/>
          </p:spPr>
          <p:txBody>
            <a:bodyPr wrap="none" anchor="ctr"/>
            <a:lstStyle/>
            <a:p>
              <a:endParaRPr lang="en-US"/>
            </a:p>
          </p:txBody>
        </p:sp>
        <p:sp>
          <p:nvSpPr>
            <p:cNvPr id="341009" name="Text Box 17"/>
            <p:cNvSpPr txBox="1">
              <a:spLocks noChangeArrowheads="1"/>
            </p:cNvSpPr>
            <p:nvPr/>
          </p:nvSpPr>
          <p:spPr bwMode="auto">
            <a:xfrm>
              <a:off x="4656" y="2400"/>
              <a:ext cx="255" cy="288"/>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B</a:t>
              </a:r>
            </a:p>
          </p:txBody>
        </p:sp>
      </p:grpSp>
      <p:grpSp>
        <p:nvGrpSpPr>
          <p:cNvPr id="341010" name="Group 18"/>
          <p:cNvGrpSpPr>
            <a:grpSpLocks/>
          </p:cNvGrpSpPr>
          <p:nvPr/>
        </p:nvGrpSpPr>
        <p:grpSpPr bwMode="auto">
          <a:xfrm>
            <a:off x="5586413" y="3171825"/>
            <a:ext cx="465137" cy="457200"/>
            <a:chOff x="3519" y="2304"/>
            <a:chExt cx="293" cy="288"/>
          </a:xfrm>
        </p:grpSpPr>
        <p:sp>
          <p:nvSpPr>
            <p:cNvPr id="341011" name="Oval 19"/>
            <p:cNvSpPr>
              <a:spLocks noChangeArrowheads="1"/>
            </p:cNvSpPr>
            <p:nvPr/>
          </p:nvSpPr>
          <p:spPr bwMode="auto">
            <a:xfrm>
              <a:off x="3519" y="2400"/>
              <a:ext cx="96" cy="96"/>
            </a:xfrm>
            <a:prstGeom prst="ellipse">
              <a:avLst/>
            </a:prstGeom>
            <a:solidFill>
              <a:srgbClr val="990033"/>
            </a:solidFill>
            <a:ln w="12700" algn="ctr">
              <a:solidFill>
                <a:schemeClr val="tx1"/>
              </a:solidFill>
              <a:round/>
              <a:headEnd/>
              <a:tailEnd/>
            </a:ln>
            <a:effectLst/>
          </p:spPr>
          <p:txBody>
            <a:bodyPr wrap="none" anchor="ctr"/>
            <a:lstStyle/>
            <a:p>
              <a:endParaRPr lang="en-US"/>
            </a:p>
          </p:txBody>
        </p:sp>
        <p:sp>
          <p:nvSpPr>
            <p:cNvPr id="341012" name="Text Box 20"/>
            <p:cNvSpPr txBox="1">
              <a:spLocks noChangeArrowheads="1"/>
            </p:cNvSpPr>
            <p:nvPr/>
          </p:nvSpPr>
          <p:spPr bwMode="auto">
            <a:xfrm>
              <a:off x="3643" y="2304"/>
              <a:ext cx="169" cy="288"/>
            </a:xfrm>
            <a:prstGeom prst="rect">
              <a:avLst/>
            </a:prstGeom>
            <a:noFill/>
            <a:ln w="38100" algn="ctr">
              <a:noFill/>
              <a:miter lim="800000"/>
              <a:headEnd/>
              <a:tailEnd/>
            </a:ln>
            <a:effectLst/>
          </p:spPr>
          <p:txBody>
            <a:bodyPr wrap="none">
              <a:spAutoFit/>
            </a:bodyPr>
            <a:lstStyle/>
            <a:p>
              <a:r>
                <a:rPr lang="en-US" b="1">
                  <a:solidFill>
                    <a:srgbClr val="990033"/>
                  </a:solidFill>
                  <a:latin typeface="Arial" charset="0"/>
                  <a:cs typeface="Arial" charset="0"/>
                </a:rPr>
                <a:t>I</a:t>
              </a:r>
            </a:p>
          </p:txBody>
        </p:sp>
      </p:grpSp>
      <p:grpSp>
        <p:nvGrpSpPr>
          <p:cNvPr id="341013" name="Group 21"/>
          <p:cNvGrpSpPr>
            <a:grpSpLocks/>
          </p:cNvGrpSpPr>
          <p:nvPr/>
        </p:nvGrpSpPr>
        <p:grpSpPr bwMode="auto">
          <a:xfrm>
            <a:off x="6246813" y="4010025"/>
            <a:ext cx="508000" cy="457200"/>
            <a:chOff x="3935" y="2832"/>
            <a:chExt cx="320" cy="288"/>
          </a:xfrm>
        </p:grpSpPr>
        <p:sp>
          <p:nvSpPr>
            <p:cNvPr id="341014" name="Oval 22"/>
            <p:cNvSpPr>
              <a:spLocks noChangeArrowheads="1"/>
            </p:cNvSpPr>
            <p:nvPr/>
          </p:nvSpPr>
          <p:spPr bwMode="auto">
            <a:xfrm>
              <a:off x="3935" y="2928"/>
              <a:ext cx="96" cy="96"/>
            </a:xfrm>
            <a:prstGeom prst="ellipse">
              <a:avLst/>
            </a:prstGeom>
            <a:solidFill>
              <a:srgbClr val="990033"/>
            </a:solidFill>
            <a:ln w="12700" algn="ctr">
              <a:solidFill>
                <a:schemeClr val="tx1"/>
              </a:solidFill>
              <a:round/>
              <a:headEnd/>
              <a:tailEnd/>
            </a:ln>
            <a:effectLst/>
          </p:spPr>
          <p:txBody>
            <a:bodyPr wrap="none" anchor="ctr"/>
            <a:lstStyle/>
            <a:p>
              <a:endParaRPr lang="en-US"/>
            </a:p>
          </p:txBody>
        </p:sp>
        <p:sp>
          <p:nvSpPr>
            <p:cNvPr id="341015" name="Text Box 23"/>
            <p:cNvSpPr txBox="1">
              <a:spLocks noChangeArrowheads="1"/>
            </p:cNvSpPr>
            <p:nvPr/>
          </p:nvSpPr>
          <p:spPr bwMode="auto">
            <a:xfrm>
              <a:off x="4032" y="2832"/>
              <a:ext cx="223" cy="288"/>
            </a:xfrm>
            <a:prstGeom prst="rect">
              <a:avLst/>
            </a:prstGeom>
            <a:noFill/>
            <a:ln w="38100" algn="ctr">
              <a:noFill/>
              <a:miter lim="800000"/>
              <a:headEnd/>
              <a:tailEnd/>
            </a:ln>
            <a:effectLst/>
          </p:spPr>
          <p:txBody>
            <a:bodyPr wrap="none">
              <a:spAutoFit/>
            </a:bodyPr>
            <a:lstStyle/>
            <a:p>
              <a:r>
                <a:rPr lang="en-US" b="1">
                  <a:solidFill>
                    <a:srgbClr val="990033"/>
                  </a:solidFill>
                  <a:latin typeface="Arial" charset="0"/>
                  <a:cs typeface="Arial" charset="0"/>
                </a:rPr>
                <a:t>J</a:t>
              </a:r>
            </a:p>
          </p:txBody>
        </p:sp>
      </p:grpSp>
      <p:grpSp>
        <p:nvGrpSpPr>
          <p:cNvPr id="341016" name="Group 24"/>
          <p:cNvGrpSpPr>
            <a:grpSpLocks/>
          </p:cNvGrpSpPr>
          <p:nvPr/>
        </p:nvGrpSpPr>
        <p:grpSpPr bwMode="auto">
          <a:xfrm>
            <a:off x="7262813" y="2790825"/>
            <a:ext cx="533400" cy="457200"/>
            <a:chOff x="4575" y="2064"/>
            <a:chExt cx="336" cy="288"/>
          </a:xfrm>
        </p:grpSpPr>
        <p:sp>
          <p:nvSpPr>
            <p:cNvPr id="341017" name="Oval 25"/>
            <p:cNvSpPr>
              <a:spLocks noChangeArrowheads="1"/>
            </p:cNvSpPr>
            <p:nvPr/>
          </p:nvSpPr>
          <p:spPr bwMode="auto">
            <a:xfrm>
              <a:off x="4575" y="2160"/>
              <a:ext cx="96" cy="96"/>
            </a:xfrm>
            <a:prstGeom prst="ellipse">
              <a:avLst/>
            </a:prstGeom>
            <a:solidFill>
              <a:srgbClr val="FFCC00"/>
            </a:solidFill>
            <a:ln w="12700" algn="ctr">
              <a:solidFill>
                <a:schemeClr val="tx1"/>
              </a:solidFill>
              <a:round/>
              <a:headEnd/>
              <a:tailEnd/>
            </a:ln>
            <a:effectLst/>
          </p:spPr>
          <p:txBody>
            <a:bodyPr wrap="none" anchor="ctr"/>
            <a:lstStyle/>
            <a:p>
              <a:endParaRPr lang="en-US"/>
            </a:p>
          </p:txBody>
        </p:sp>
        <p:sp>
          <p:nvSpPr>
            <p:cNvPr id="341018" name="Text Box 26"/>
            <p:cNvSpPr txBox="1">
              <a:spLocks noChangeArrowheads="1"/>
            </p:cNvSpPr>
            <p:nvPr/>
          </p:nvSpPr>
          <p:spPr bwMode="auto">
            <a:xfrm>
              <a:off x="4656" y="2064"/>
              <a:ext cx="255" cy="288"/>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A</a:t>
              </a:r>
            </a:p>
          </p:txBody>
        </p:sp>
      </p:grpSp>
      <p:grpSp>
        <p:nvGrpSpPr>
          <p:cNvPr id="341019" name="Group 27"/>
          <p:cNvGrpSpPr>
            <a:grpSpLocks/>
          </p:cNvGrpSpPr>
          <p:nvPr/>
        </p:nvGrpSpPr>
        <p:grpSpPr bwMode="auto">
          <a:xfrm>
            <a:off x="6272213" y="1495425"/>
            <a:ext cx="515937" cy="457200"/>
            <a:chOff x="3951" y="1248"/>
            <a:chExt cx="325" cy="288"/>
          </a:xfrm>
        </p:grpSpPr>
        <p:sp>
          <p:nvSpPr>
            <p:cNvPr id="341020" name="Oval 28"/>
            <p:cNvSpPr>
              <a:spLocks noChangeArrowheads="1"/>
            </p:cNvSpPr>
            <p:nvPr/>
          </p:nvSpPr>
          <p:spPr bwMode="auto">
            <a:xfrm>
              <a:off x="3951" y="1344"/>
              <a:ext cx="96" cy="96"/>
            </a:xfrm>
            <a:prstGeom prst="ellipse">
              <a:avLst/>
            </a:prstGeom>
            <a:solidFill>
              <a:srgbClr val="990033"/>
            </a:solidFill>
            <a:ln w="12700" algn="ctr">
              <a:solidFill>
                <a:schemeClr val="tx1"/>
              </a:solidFill>
              <a:round/>
              <a:headEnd/>
              <a:tailEnd/>
            </a:ln>
            <a:effectLst/>
          </p:spPr>
          <p:txBody>
            <a:bodyPr wrap="none" anchor="ctr"/>
            <a:lstStyle/>
            <a:p>
              <a:endParaRPr lang="en-US"/>
            </a:p>
          </p:txBody>
        </p:sp>
        <p:sp>
          <p:nvSpPr>
            <p:cNvPr id="341021" name="Text Box 29"/>
            <p:cNvSpPr txBox="1">
              <a:spLocks noChangeArrowheads="1"/>
            </p:cNvSpPr>
            <p:nvPr/>
          </p:nvSpPr>
          <p:spPr bwMode="auto">
            <a:xfrm>
              <a:off x="4043" y="1248"/>
              <a:ext cx="233" cy="288"/>
            </a:xfrm>
            <a:prstGeom prst="rect">
              <a:avLst/>
            </a:prstGeom>
            <a:noFill/>
            <a:ln w="38100" algn="ctr">
              <a:noFill/>
              <a:miter lim="800000"/>
              <a:headEnd/>
              <a:tailEnd/>
            </a:ln>
            <a:effectLst/>
          </p:spPr>
          <p:txBody>
            <a:bodyPr wrap="none">
              <a:spAutoFit/>
            </a:bodyPr>
            <a:lstStyle/>
            <a:p>
              <a:r>
                <a:rPr lang="en-US" b="1">
                  <a:solidFill>
                    <a:srgbClr val="990033"/>
                  </a:solidFill>
                  <a:latin typeface="Arial" charset="0"/>
                  <a:cs typeface="Arial" charset="0"/>
                </a:rPr>
                <a:t>F</a:t>
              </a:r>
            </a:p>
          </p:txBody>
        </p:sp>
      </p:grpSp>
      <p:grpSp>
        <p:nvGrpSpPr>
          <p:cNvPr id="341022" name="Group 30"/>
          <p:cNvGrpSpPr>
            <a:grpSpLocks/>
          </p:cNvGrpSpPr>
          <p:nvPr/>
        </p:nvGrpSpPr>
        <p:grpSpPr bwMode="auto">
          <a:xfrm>
            <a:off x="5510213" y="2105025"/>
            <a:ext cx="533400" cy="457200"/>
            <a:chOff x="3471" y="1632"/>
            <a:chExt cx="336" cy="288"/>
          </a:xfrm>
        </p:grpSpPr>
        <p:sp>
          <p:nvSpPr>
            <p:cNvPr id="341023" name="Oval 31"/>
            <p:cNvSpPr>
              <a:spLocks noChangeArrowheads="1"/>
            </p:cNvSpPr>
            <p:nvPr/>
          </p:nvSpPr>
          <p:spPr bwMode="auto">
            <a:xfrm>
              <a:off x="3471" y="1728"/>
              <a:ext cx="96" cy="96"/>
            </a:xfrm>
            <a:prstGeom prst="ellipse">
              <a:avLst/>
            </a:prstGeom>
            <a:solidFill>
              <a:srgbClr val="990033"/>
            </a:solidFill>
            <a:ln w="12700" algn="ctr">
              <a:solidFill>
                <a:schemeClr val="tx1"/>
              </a:solidFill>
              <a:round/>
              <a:headEnd/>
              <a:tailEnd/>
            </a:ln>
            <a:effectLst/>
          </p:spPr>
          <p:txBody>
            <a:bodyPr wrap="none" anchor="ctr"/>
            <a:lstStyle/>
            <a:p>
              <a:endParaRPr lang="en-US"/>
            </a:p>
          </p:txBody>
        </p:sp>
        <p:sp>
          <p:nvSpPr>
            <p:cNvPr id="341024" name="Text Box 32"/>
            <p:cNvSpPr txBox="1">
              <a:spLocks noChangeArrowheads="1"/>
            </p:cNvSpPr>
            <p:nvPr/>
          </p:nvSpPr>
          <p:spPr bwMode="auto">
            <a:xfrm>
              <a:off x="3552" y="1632"/>
              <a:ext cx="255" cy="288"/>
            </a:xfrm>
            <a:prstGeom prst="rect">
              <a:avLst/>
            </a:prstGeom>
            <a:noFill/>
            <a:ln w="38100" algn="ctr">
              <a:noFill/>
              <a:miter lim="800000"/>
              <a:headEnd/>
              <a:tailEnd/>
            </a:ln>
            <a:effectLst/>
          </p:spPr>
          <p:txBody>
            <a:bodyPr wrap="none">
              <a:spAutoFit/>
            </a:bodyPr>
            <a:lstStyle/>
            <a:p>
              <a:r>
                <a:rPr lang="en-US" b="1">
                  <a:solidFill>
                    <a:srgbClr val="990033"/>
                  </a:solidFill>
                  <a:latin typeface="Arial" charset="0"/>
                  <a:cs typeface="Arial" charset="0"/>
                </a:rPr>
                <a:t>H</a:t>
              </a:r>
            </a:p>
          </p:txBody>
        </p:sp>
      </p:grpSp>
      <p:grpSp>
        <p:nvGrpSpPr>
          <p:cNvPr id="341025" name="Group 33"/>
          <p:cNvGrpSpPr>
            <a:grpSpLocks/>
          </p:cNvGrpSpPr>
          <p:nvPr/>
        </p:nvGrpSpPr>
        <p:grpSpPr bwMode="auto">
          <a:xfrm>
            <a:off x="7720013" y="4010025"/>
            <a:ext cx="533400" cy="457200"/>
            <a:chOff x="4863" y="2832"/>
            <a:chExt cx="336" cy="288"/>
          </a:xfrm>
        </p:grpSpPr>
        <p:sp>
          <p:nvSpPr>
            <p:cNvPr id="341026" name="Oval 34"/>
            <p:cNvSpPr>
              <a:spLocks noChangeArrowheads="1"/>
            </p:cNvSpPr>
            <p:nvPr/>
          </p:nvSpPr>
          <p:spPr bwMode="auto">
            <a:xfrm>
              <a:off x="4863" y="2928"/>
              <a:ext cx="96" cy="96"/>
            </a:xfrm>
            <a:prstGeom prst="ellipse">
              <a:avLst/>
            </a:prstGeom>
            <a:solidFill>
              <a:srgbClr val="993300"/>
            </a:solidFill>
            <a:ln w="12700" algn="ctr">
              <a:solidFill>
                <a:schemeClr val="tx1"/>
              </a:solidFill>
              <a:round/>
              <a:headEnd/>
              <a:tailEnd/>
            </a:ln>
            <a:effectLst/>
          </p:spPr>
          <p:txBody>
            <a:bodyPr wrap="none" anchor="ctr"/>
            <a:lstStyle/>
            <a:p>
              <a:endParaRPr lang="en-US"/>
            </a:p>
          </p:txBody>
        </p:sp>
        <p:sp>
          <p:nvSpPr>
            <p:cNvPr id="341027" name="Text Box 35"/>
            <p:cNvSpPr txBox="1">
              <a:spLocks noChangeArrowheads="1"/>
            </p:cNvSpPr>
            <p:nvPr/>
          </p:nvSpPr>
          <p:spPr bwMode="auto">
            <a:xfrm>
              <a:off x="4944" y="2832"/>
              <a:ext cx="255" cy="288"/>
            </a:xfrm>
            <a:prstGeom prst="rect">
              <a:avLst/>
            </a:prstGeom>
            <a:noFill/>
            <a:ln w="38100" algn="ctr">
              <a:noFill/>
              <a:miter lim="800000"/>
              <a:headEnd/>
              <a:tailEnd/>
            </a:ln>
            <a:effectLst/>
          </p:spPr>
          <p:txBody>
            <a:bodyPr wrap="none">
              <a:spAutoFit/>
            </a:bodyPr>
            <a:lstStyle/>
            <a:p>
              <a:r>
                <a:rPr lang="en-US" b="1">
                  <a:solidFill>
                    <a:srgbClr val="990033"/>
                  </a:solidFill>
                  <a:latin typeface="Arial" charset="0"/>
                  <a:cs typeface="Arial" charset="0"/>
                </a:rPr>
                <a:t>K</a:t>
              </a:r>
            </a:p>
          </p:txBody>
        </p:sp>
      </p:grpSp>
      <p:grpSp>
        <p:nvGrpSpPr>
          <p:cNvPr id="341028" name="Group 36"/>
          <p:cNvGrpSpPr>
            <a:grpSpLocks/>
          </p:cNvGrpSpPr>
          <p:nvPr/>
        </p:nvGrpSpPr>
        <p:grpSpPr bwMode="auto">
          <a:xfrm>
            <a:off x="7720013" y="1724025"/>
            <a:ext cx="541337" cy="457200"/>
            <a:chOff x="4863" y="1392"/>
            <a:chExt cx="341" cy="288"/>
          </a:xfrm>
        </p:grpSpPr>
        <p:sp>
          <p:nvSpPr>
            <p:cNvPr id="341029" name="Oval 37"/>
            <p:cNvSpPr>
              <a:spLocks noChangeArrowheads="1"/>
            </p:cNvSpPr>
            <p:nvPr/>
          </p:nvSpPr>
          <p:spPr bwMode="auto">
            <a:xfrm>
              <a:off x="4863" y="1488"/>
              <a:ext cx="96" cy="96"/>
            </a:xfrm>
            <a:prstGeom prst="ellipse">
              <a:avLst/>
            </a:prstGeom>
            <a:solidFill>
              <a:srgbClr val="990033"/>
            </a:solidFill>
            <a:ln w="12700" algn="ctr">
              <a:solidFill>
                <a:schemeClr val="tx1"/>
              </a:solidFill>
              <a:round/>
              <a:headEnd/>
              <a:tailEnd/>
            </a:ln>
            <a:effectLst/>
          </p:spPr>
          <p:txBody>
            <a:bodyPr wrap="none" anchor="ctr"/>
            <a:lstStyle/>
            <a:p>
              <a:endParaRPr lang="en-US"/>
            </a:p>
          </p:txBody>
        </p:sp>
        <p:sp>
          <p:nvSpPr>
            <p:cNvPr id="341030" name="Text Box 38"/>
            <p:cNvSpPr txBox="1">
              <a:spLocks noChangeArrowheads="1"/>
            </p:cNvSpPr>
            <p:nvPr/>
          </p:nvSpPr>
          <p:spPr bwMode="auto">
            <a:xfrm>
              <a:off x="4939" y="1392"/>
              <a:ext cx="265" cy="288"/>
            </a:xfrm>
            <a:prstGeom prst="rect">
              <a:avLst/>
            </a:prstGeom>
            <a:noFill/>
            <a:ln w="38100" algn="ctr">
              <a:noFill/>
              <a:miter lim="800000"/>
              <a:headEnd/>
              <a:tailEnd/>
            </a:ln>
            <a:effectLst/>
          </p:spPr>
          <p:txBody>
            <a:bodyPr wrap="none">
              <a:spAutoFit/>
            </a:bodyPr>
            <a:lstStyle/>
            <a:p>
              <a:r>
                <a:rPr lang="en-US" b="1">
                  <a:solidFill>
                    <a:srgbClr val="990033"/>
                  </a:solidFill>
                  <a:latin typeface="Arial" charset="0"/>
                  <a:cs typeface="Arial" charset="0"/>
                </a:rPr>
                <a:t>G</a:t>
              </a:r>
            </a:p>
          </p:txBody>
        </p:sp>
      </p:grpSp>
      <p:sp>
        <p:nvSpPr>
          <p:cNvPr id="341031" name="Rectangle 39"/>
          <p:cNvSpPr>
            <a:spLocks noChangeArrowheads="1"/>
          </p:cNvSpPr>
          <p:nvPr/>
        </p:nvSpPr>
        <p:spPr bwMode="auto">
          <a:xfrm>
            <a:off x="6324600" y="2181225"/>
            <a:ext cx="1828800" cy="1752600"/>
          </a:xfrm>
          <a:prstGeom prst="rect">
            <a:avLst/>
          </a:prstGeom>
          <a:solidFill>
            <a:srgbClr val="FFCC99">
              <a:alpha val="30000"/>
            </a:srgbClr>
          </a:solidFill>
          <a:ln w="38100" algn="ctr">
            <a:solidFill>
              <a:srgbClr val="FF9900"/>
            </a:solidFill>
            <a:miter lim="800000"/>
            <a:headEnd/>
            <a:tailEnd/>
          </a:ln>
          <a:effectLst/>
        </p:spPr>
        <p:txBody>
          <a:bodyPr wrap="none" anchor="ctr"/>
          <a:lstStyle/>
          <a:p>
            <a:endParaRPr lang="en-US">
              <a:latin typeface="Times New Roman" pitchFamily="18" charset="0"/>
              <a:cs typeface="Arial" charset="0"/>
            </a:endParaRPr>
          </a:p>
        </p:txBody>
      </p:sp>
      <p:sp>
        <p:nvSpPr>
          <p:cNvPr id="341032" name="Text Box 40"/>
          <p:cNvSpPr txBox="1">
            <a:spLocks noChangeArrowheads="1"/>
          </p:cNvSpPr>
          <p:nvPr/>
        </p:nvSpPr>
        <p:spPr bwMode="auto">
          <a:xfrm>
            <a:off x="5494338" y="4927600"/>
            <a:ext cx="2992437" cy="457200"/>
          </a:xfrm>
          <a:prstGeom prst="rect">
            <a:avLst/>
          </a:prstGeom>
          <a:noFill/>
          <a:ln w="38100" algn="ctr">
            <a:noFill/>
            <a:miter lim="800000"/>
            <a:headEnd/>
            <a:tailEnd/>
          </a:ln>
          <a:effectLst/>
        </p:spPr>
        <p:txBody>
          <a:bodyPr wrap="none">
            <a:spAutoFit/>
          </a:bodyPr>
          <a:lstStyle/>
          <a:p>
            <a:r>
              <a:rPr lang="en-US">
                <a:latin typeface="Arial" charset="0"/>
                <a:cs typeface="Arial" charset="0"/>
              </a:rPr>
              <a:t>At time </a:t>
            </a:r>
            <a:r>
              <a:rPr lang="en-US" i="1">
                <a:latin typeface="Arial" charset="0"/>
                <a:cs typeface="Arial" charset="0"/>
              </a:rPr>
              <a:t>t</a:t>
            </a:r>
            <a:r>
              <a:rPr lang="en-US" i="1" baseline="-25000">
                <a:latin typeface="Arial" charset="0"/>
                <a:cs typeface="Arial" charset="0"/>
              </a:rPr>
              <a:t>i </a:t>
            </a:r>
            <a:r>
              <a:rPr lang="en-US">
                <a:latin typeface="Arial" charset="0"/>
                <a:cs typeface="Arial" charset="0"/>
              </a:rPr>
              <a:t>{</a:t>
            </a:r>
            <a:r>
              <a:rPr lang="en-US">
                <a:solidFill>
                  <a:srgbClr val="FFCC00"/>
                </a:solidFill>
                <a:latin typeface="Arial" charset="0"/>
                <a:cs typeface="Arial" charset="0"/>
              </a:rPr>
              <a:t>A,B,C,D,E</a:t>
            </a:r>
            <a:r>
              <a:rPr lang="en-US">
                <a:latin typeface="Arial" charset="0"/>
                <a:cs typeface="Arial" charset="0"/>
              </a:rPr>
              <a:t>}</a:t>
            </a:r>
            <a:endParaRPr lang="en-US" baseline="-25000">
              <a:latin typeface="Arial" charset="0"/>
              <a:cs typeface="Arial" charset="0"/>
            </a:endParaRPr>
          </a:p>
        </p:txBody>
      </p:sp>
      <p:sp>
        <p:nvSpPr>
          <p:cNvPr id="341033" name="Text Box 41"/>
          <p:cNvSpPr txBox="1">
            <a:spLocks noChangeArrowheads="1"/>
          </p:cNvSpPr>
          <p:nvPr/>
        </p:nvSpPr>
        <p:spPr bwMode="auto">
          <a:xfrm>
            <a:off x="5476875" y="5426075"/>
            <a:ext cx="3165475" cy="457200"/>
          </a:xfrm>
          <a:prstGeom prst="rect">
            <a:avLst/>
          </a:prstGeom>
          <a:noFill/>
          <a:ln w="38100" algn="ctr">
            <a:noFill/>
            <a:miter lim="800000"/>
            <a:headEnd/>
            <a:tailEnd/>
          </a:ln>
          <a:effectLst/>
        </p:spPr>
        <p:txBody>
          <a:bodyPr wrap="none">
            <a:spAutoFit/>
          </a:bodyPr>
          <a:lstStyle/>
          <a:p>
            <a:r>
              <a:rPr lang="en-US">
                <a:latin typeface="Arial" charset="0"/>
                <a:cs typeface="Arial" charset="0"/>
              </a:rPr>
              <a:t>At time </a:t>
            </a:r>
            <a:r>
              <a:rPr lang="en-US" i="1">
                <a:latin typeface="Arial" charset="0"/>
                <a:cs typeface="Arial" charset="0"/>
              </a:rPr>
              <a:t>t</a:t>
            </a:r>
            <a:r>
              <a:rPr lang="en-US" i="1" baseline="-25000">
                <a:latin typeface="Arial" charset="0"/>
                <a:cs typeface="Arial" charset="0"/>
              </a:rPr>
              <a:t>i+</a:t>
            </a:r>
            <a:r>
              <a:rPr lang="en-US" baseline="-25000">
                <a:latin typeface="Arial" charset="0"/>
                <a:cs typeface="Arial" charset="0"/>
              </a:rPr>
              <a:t>1</a:t>
            </a:r>
            <a:r>
              <a:rPr lang="en-US">
                <a:latin typeface="Arial" charset="0"/>
                <a:cs typeface="Arial" charset="0"/>
              </a:rPr>
              <a:t>{</a:t>
            </a:r>
            <a:r>
              <a:rPr lang="en-US">
                <a:solidFill>
                  <a:srgbClr val="FFCC00"/>
                </a:solidFill>
                <a:latin typeface="Arial" charset="0"/>
                <a:cs typeface="Arial" charset="0"/>
              </a:rPr>
              <a:t>A,B</a:t>
            </a:r>
            <a:r>
              <a:rPr lang="en-US">
                <a:latin typeface="Arial" charset="0"/>
                <a:cs typeface="Arial" charset="0"/>
              </a:rPr>
              <a:t>,F,G,H}</a:t>
            </a:r>
          </a:p>
        </p:txBody>
      </p:sp>
      <p:sp>
        <p:nvSpPr>
          <p:cNvPr id="341034" name="Text Box 42"/>
          <p:cNvSpPr txBox="1">
            <a:spLocks noChangeArrowheads="1"/>
          </p:cNvSpPr>
          <p:nvPr/>
        </p:nvSpPr>
        <p:spPr bwMode="auto">
          <a:xfrm>
            <a:off x="5454650" y="5926138"/>
            <a:ext cx="3103563" cy="457200"/>
          </a:xfrm>
          <a:prstGeom prst="rect">
            <a:avLst/>
          </a:prstGeom>
          <a:noFill/>
          <a:ln w="38100" algn="ctr">
            <a:noFill/>
            <a:miter lim="800000"/>
            <a:headEnd/>
            <a:tailEnd/>
          </a:ln>
          <a:effectLst/>
        </p:spPr>
        <p:txBody>
          <a:bodyPr wrap="none">
            <a:spAutoFit/>
          </a:bodyPr>
          <a:lstStyle/>
          <a:p>
            <a:r>
              <a:rPr lang="en-US">
                <a:latin typeface="Arial" charset="0"/>
                <a:cs typeface="Arial" charset="0"/>
              </a:rPr>
              <a:t>At time </a:t>
            </a:r>
            <a:r>
              <a:rPr lang="en-US" i="1">
                <a:latin typeface="Arial" charset="0"/>
                <a:cs typeface="Arial" charset="0"/>
              </a:rPr>
              <a:t>t</a:t>
            </a:r>
            <a:r>
              <a:rPr lang="en-US" i="1" baseline="-25000">
                <a:latin typeface="Arial" charset="0"/>
                <a:cs typeface="Arial" charset="0"/>
              </a:rPr>
              <a:t>i+</a:t>
            </a:r>
            <a:r>
              <a:rPr lang="en-US" baseline="-25000">
                <a:latin typeface="Arial" charset="0"/>
                <a:cs typeface="Arial" charset="0"/>
              </a:rPr>
              <a:t>2 </a:t>
            </a:r>
            <a:r>
              <a:rPr lang="en-US">
                <a:latin typeface="Arial" charset="0"/>
                <a:cs typeface="Arial" charset="0"/>
              </a:rPr>
              <a:t>{</a:t>
            </a:r>
            <a:r>
              <a:rPr lang="en-US">
                <a:solidFill>
                  <a:srgbClr val="FFCC00"/>
                </a:solidFill>
                <a:latin typeface="Arial" charset="0"/>
                <a:cs typeface="Arial" charset="0"/>
              </a:rPr>
              <a:t>A</a:t>
            </a:r>
            <a:r>
              <a:rPr lang="en-US">
                <a:latin typeface="Arial" charset="0"/>
                <a:cs typeface="Arial" charset="0"/>
              </a:rPr>
              <a:t>,F,G,H,I}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9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09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09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10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10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10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10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10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10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10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10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10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10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102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410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4.72222E-6 -4.44444E-6 L 0.10295 -4.44444E-6 " pathEditMode="relative" rAng="0" ptsTypes="AA">
                                      <p:cBhvr>
                                        <p:cTn id="38" dur="1000" fill="hold"/>
                                        <p:tgtEl>
                                          <p:spTgt spid="341004"/>
                                        </p:tgtEl>
                                        <p:attrNameLst>
                                          <p:attrName>ppt_x</p:attrName>
                                          <p:attrName>ppt_y</p:attrName>
                                        </p:attrNameLst>
                                      </p:cBhvr>
                                      <p:rCtr x="51" y="0"/>
                                    </p:animMotion>
                                  </p:childTnLst>
                                </p:cTn>
                              </p:par>
                              <p:par>
                                <p:cTn id="39" presetID="42" presetClass="path" presetSubtype="0" accel="50000" decel="50000" fill="hold" nodeType="withEffect">
                                  <p:stCondLst>
                                    <p:cond delay="0"/>
                                  </p:stCondLst>
                                  <p:childTnLst>
                                    <p:animMotion origin="layout" path="M 2.5E-6 -1.11111E-6 L -0.07344 0.08889 " pathEditMode="relative" rAng="0" ptsTypes="AA">
                                      <p:cBhvr>
                                        <p:cTn id="40" dur="1000" fill="hold"/>
                                        <p:tgtEl>
                                          <p:spTgt spid="341016"/>
                                        </p:tgtEl>
                                        <p:attrNameLst>
                                          <p:attrName>ppt_x</p:attrName>
                                          <p:attrName>ppt_y</p:attrName>
                                        </p:attrNameLst>
                                      </p:cBhvr>
                                      <p:rCtr x="-37" y="44"/>
                                    </p:animMotion>
                                  </p:childTnLst>
                                </p:cTn>
                              </p:par>
                              <p:par>
                                <p:cTn id="41" presetID="35" presetClass="path" presetSubtype="0" accel="50000" decel="50000" fill="hold" nodeType="withEffect">
                                  <p:stCondLst>
                                    <p:cond delay="0"/>
                                  </p:stCondLst>
                                  <p:childTnLst>
                                    <p:animMotion origin="layout" path="M 0.025 -4.44444E-6 L -0.1125 -0.11111 " pathEditMode="relative" rAng="0" ptsTypes="AA">
                                      <p:cBhvr>
                                        <p:cTn id="42" dur="1000" fill="hold"/>
                                        <p:tgtEl>
                                          <p:spTgt spid="341001"/>
                                        </p:tgtEl>
                                        <p:attrNameLst>
                                          <p:attrName>ppt_x</p:attrName>
                                          <p:attrName>ppt_y</p:attrName>
                                        </p:attrNameLst>
                                      </p:cBhvr>
                                      <p:rCtr x="-69" y="-56"/>
                                    </p:animMotion>
                                  </p:childTnLst>
                                </p:cTn>
                              </p:par>
                              <p:par>
                                <p:cTn id="43" presetID="49" presetClass="path" presetSubtype="0" accel="50000" decel="50000" fill="hold" nodeType="withEffect">
                                  <p:stCondLst>
                                    <p:cond delay="0"/>
                                  </p:stCondLst>
                                  <p:childTnLst>
                                    <p:animMotion origin="layout" path="M -3.33333E-6 -4.44444E-6 L 0.04584 0.13334 " pathEditMode="relative" rAng="0" ptsTypes="AA">
                                      <p:cBhvr>
                                        <p:cTn id="44" dur="1000" fill="hold"/>
                                        <p:tgtEl>
                                          <p:spTgt spid="340998"/>
                                        </p:tgtEl>
                                        <p:attrNameLst>
                                          <p:attrName>ppt_x</p:attrName>
                                          <p:attrName>ppt_y</p:attrName>
                                        </p:attrNameLst>
                                      </p:cBhvr>
                                      <p:rCtr x="23" y="67"/>
                                    </p:animMotion>
                                  </p:childTnLst>
                                </p:cTn>
                              </p:par>
                              <p:par>
                                <p:cTn id="45" presetID="42" presetClass="path" presetSubtype="0" accel="50000" decel="50000" fill="hold" nodeType="withEffect">
                                  <p:stCondLst>
                                    <p:cond delay="0"/>
                                  </p:stCondLst>
                                  <p:childTnLst>
                                    <p:animMotion origin="layout" path="M 4.16667E-6 5.55112E-17 L 0.1401 0.13333 " pathEditMode="relative" rAng="0" ptsTypes="AA">
                                      <p:cBhvr>
                                        <p:cTn id="46" dur="1000" fill="hold"/>
                                        <p:tgtEl>
                                          <p:spTgt spid="341019"/>
                                        </p:tgtEl>
                                        <p:attrNameLst>
                                          <p:attrName>ppt_x</p:attrName>
                                          <p:attrName>ppt_y</p:attrName>
                                        </p:attrNameLst>
                                      </p:cBhvr>
                                      <p:rCtr x="70" y="67"/>
                                    </p:animMotion>
                                  </p:childTnLst>
                                </p:cTn>
                              </p:par>
                              <p:par>
                                <p:cTn id="47" presetID="63" presetClass="path" presetSubtype="0" accel="50000" decel="50000" fill="hold" nodeType="withEffect">
                                  <p:stCondLst>
                                    <p:cond delay="0"/>
                                  </p:stCondLst>
                                  <p:childTnLst>
                                    <p:animMotion origin="layout" path="M -4.72222E-6 4.44444E-6 L -0.09045 0.15555 " pathEditMode="relative" rAng="0" ptsTypes="AA">
                                      <p:cBhvr>
                                        <p:cTn id="48" dur="1000" fill="hold"/>
                                        <p:tgtEl>
                                          <p:spTgt spid="341028"/>
                                        </p:tgtEl>
                                        <p:attrNameLst>
                                          <p:attrName>ppt_x</p:attrName>
                                          <p:attrName>ppt_y</p:attrName>
                                        </p:attrNameLst>
                                      </p:cBhvr>
                                      <p:rCtr x="-45" y="78"/>
                                    </p:animMotion>
                                  </p:childTnLst>
                                </p:cTn>
                              </p:par>
                              <p:par>
                                <p:cTn id="49" presetID="64" presetClass="path" presetSubtype="0" accel="50000" decel="50000" fill="hold" nodeType="withEffect">
                                  <p:stCondLst>
                                    <p:cond delay="0"/>
                                  </p:stCondLst>
                                  <p:childTnLst>
                                    <p:animMotion origin="layout" path="M -4.16667E-6 -1.11111E-6 L 0.13907 0.03333 " pathEditMode="relative" rAng="0" ptsTypes="AA">
                                      <p:cBhvr>
                                        <p:cTn id="50" dur="1000" fill="hold"/>
                                        <p:tgtEl>
                                          <p:spTgt spid="341022"/>
                                        </p:tgtEl>
                                        <p:attrNameLst>
                                          <p:attrName>ppt_x</p:attrName>
                                          <p:attrName>ppt_y</p:attrName>
                                        </p:attrNameLst>
                                      </p:cBhvr>
                                      <p:rCtr x="69" y="17"/>
                                    </p:animMotion>
                                  </p:childTnLst>
                                </p:cTn>
                              </p:par>
                              <p:par>
                                <p:cTn id="51" presetID="64" presetClass="path" presetSubtype="0" accel="50000" decel="50000" fill="hold" nodeType="withEffect">
                                  <p:stCondLst>
                                    <p:cond delay="0"/>
                                  </p:stCondLst>
                                  <p:childTnLst>
                                    <p:animMotion origin="layout" path="M 2.5E-6 1.11111E-6 L -0.08594 0.02222 " pathEditMode="relative" rAng="0" ptsTypes="AA">
                                      <p:cBhvr>
                                        <p:cTn id="52" dur="1000" fill="hold"/>
                                        <p:tgtEl>
                                          <p:spTgt spid="341013"/>
                                        </p:tgtEl>
                                        <p:attrNameLst>
                                          <p:attrName>ppt_x</p:attrName>
                                          <p:attrName>ppt_y</p:attrName>
                                        </p:attrNameLst>
                                      </p:cBhvr>
                                      <p:rCtr x="-43" y="11"/>
                                    </p:animMotion>
                                  </p:childTnLst>
                                </p:cTn>
                              </p:par>
                              <p:par>
                                <p:cTn id="53" presetID="35" presetClass="path" presetSubtype="0" accel="50000" decel="50000" fill="hold" nodeType="withEffect">
                                  <p:stCondLst>
                                    <p:cond delay="0"/>
                                  </p:stCondLst>
                                  <p:childTnLst>
                                    <p:animMotion origin="layout" path="M 2.5E-6 1.11111E-6 L 0.06823 -0.03333 " pathEditMode="relative" rAng="0" ptsTypes="AA">
                                      <p:cBhvr>
                                        <p:cTn id="54" dur="1000" fill="hold"/>
                                        <p:tgtEl>
                                          <p:spTgt spid="341025"/>
                                        </p:tgtEl>
                                        <p:attrNameLst>
                                          <p:attrName>ppt_x</p:attrName>
                                          <p:attrName>ppt_y</p:attrName>
                                        </p:attrNameLst>
                                      </p:cBhvr>
                                      <p:rCtr x="34" y="-17"/>
                                    </p:animMotion>
                                  </p:childTnLst>
                                </p:cTn>
                              </p:par>
                              <p:par>
                                <p:cTn id="55" presetID="64" presetClass="path" presetSubtype="0" accel="50000" decel="50000" fill="hold" nodeType="withEffect">
                                  <p:stCondLst>
                                    <p:cond delay="0"/>
                                  </p:stCondLst>
                                  <p:childTnLst>
                                    <p:animMotion origin="layout" path="M -4.72222E-6 3.33333E-6 L -0.01128 -0.05556 " pathEditMode="relative" rAng="0" ptsTypes="AA">
                                      <p:cBhvr>
                                        <p:cTn id="56" dur="1000" fill="hold"/>
                                        <p:tgtEl>
                                          <p:spTgt spid="341010"/>
                                        </p:tgtEl>
                                        <p:attrNameLst>
                                          <p:attrName>ppt_x</p:attrName>
                                          <p:attrName>ppt_y</p:attrName>
                                        </p:attrNameLst>
                                      </p:cBhvr>
                                      <p:rCtr x="-6" y="-28"/>
                                    </p:animMotion>
                                  </p:childTnLst>
                                </p:cTn>
                              </p:par>
                            </p:childTnLst>
                          </p:cTn>
                        </p:par>
                        <p:par>
                          <p:cTn id="57" fill="hold">
                            <p:stCondLst>
                              <p:cond delay="1000"/>
                            </p:stCondLst>
                            <p:childTnLst>
                              <p:par>
                                <p:cTn id="58" presetID="1" presetClass="entr" presetSubtype="0" fill="hold" grpId="0" nodeType="afterEffect">
                                  <p:stCondLst>
                                    <p:cond delay="0"/>
                                  </p:stCondLst>
                                  <p:childTnLst>
                                    <p:set>
                                      <p:cBhvr>
                                        <p:cTn id="59" dur="1" fill="hold">
                                          <p:stCondLst>
                                            <p:cond delay="0"/>
                                          </p:stCondLst>
                                        </p:cTn>
                                        <p:tgtEl>
                                          <p:spTgt spid="3410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63" presetClass="path" presetSubtype="0" accel="50000" decel="50000" fill="hold" nodeType="clickEffect">
                                  <p:stCondLst>
                                    <p:cond delay="0"/>
                                  </p:stCondLst>
                                  <p:childTnLst>
                                    <p:animMotion origin="layout" path="M -0.01128 -0.05556 L 0.1 3.33333E-6 " pathEditMode="relative" rAng="0" ptsTypes="AA">
                                      <p:cBhvr>
                                        <p:cTn id="63" dur="1000" fill="hold"/>
                                        <p:tgtEl>
                                          <p:spTgt spid="341010"/>
                                        </p:tgtEl>
                                        <p:attrNameLst>
                                          <p:attrName>ppt_x</p:attrName>
                                          <p:attrName>ppt_y</p:attrName>
                                        </p:attrNameLst>
                                      </p:cBhvr>
                                      <p:rCtr x="56" y="28"/>
                                    </p:animMotion>
                                  </p:childTnLst>
                                </p:cTn>
                              </p:par>
                              <p:par>
                                <p:cTn id="64" presetID="35" presetClass="path" presetSubtype="0" accel="50000" decel="50000" fill="hold" nodeType="withEffect">
                                  <p:stCondLst>
                                    <p:cond delay="0"/>
                                  </p:stCondLst>
                                  <p:childTnLst>
                                    <p:animMotion origin="layout" path="M -0.01371 -0.04444 L -0.18715 -0.02222 " pathEditMode="relative" rAng="0" ptsTypes="AA">
                                      <p:cBhvr>
                                        <p:cTn id="65" dur="1000" fill="hold"/>
                                        <p:tgtEl>
                                          <p:spTgt spid="341007"/>
                                        </p:tgtEl>
                                        <p:attrNameLst>
                                          <p:attrName>ppt_x</p:attrName>
                                          <p:attrName>ppt_y</p:attrName>
                                        </p:attrNameLst>
                                      </p:cBhvr>
                                      <p:rCtr x="-87" y="11"/>
                                    </p:animMotion>
                                  </p:childTnLst>
                                </p:cTn>
                              </p:par>
                              <p:par>
                                <p:cTn id="66" presetID="42" presetClass="path" presetSubtype="0" accel="50000" decel="50000" fill="hold" nodeType="withEffect">
                                  <p:stCondLst>
                                    <p:cond delay="0"/>
                                  </p:stCondLst>
                                  <p:childTnLst>
                                    <p:animMotion origin="layout" path="M -0.07344 0.08889 L 0.03489 0.05556 " pathEditMode="relative" rAng="0" ptsTypes="AA">
                                      <p:cBhvr>
                                        <p:cTn id="67" dur="1000" fill="hold"/>
                                        <p:tgtEl>
                                          <p:spTgt spid="341016"/>
                                        </p:tgtEl>
                                        <p:attrNameLst>
                                          <p:attrName>ppt_x</p:attrName>
                                          <p:attrName>ppt_y</p:attrName>
                                        </p:attrNameLst>
                                      </p:cBhvr>
                                      <p:rCtr x="54" y="-17"/>
                                    </p:animMotion>
                                  </p:childTnLst>
                                </p:cTn>
                              </p:par>
                              <p:par>
                                <p:cTn id="68" presetID="35" presetClass="path" presetSubtype="0" accel="50000" decel="50000" fill="hold" nodeType="withEffect">
                                  <p:stCondLst>
                                    <p:cond delay="0"/>
                                  </p:stCondLst>
                                  <p:childTnLst>
                                    <p:animMotion origin="layout" path="M 0.06823 -0.03333 L 0.07656 -0.12222 " pathEditMode="relative" rAng="0" ptsTypes="AA">
                                      <p:cBhvr>
                                        <p:cTn id="69" dur="1000" fill="hold"/>
                                        <p:tgtEl>
                                          <p:spTgt spid="341025"/>
                                        </p:tgtEl>
                                        <p:attrNameLst>
                                          <p:attrName>ppt_x</p:attrName>
                                          <p:attrName>ppt_y</p:attrName>
                                        </p:attrNameLst>
                                      </p:cBhvr>
                                      <p:rCtr x="4" y="-44"/>
                                    </p:animMotion>
                                  </p:childTnLst>
                                </p:cTn>
                              </p:par>
                              <p:par>
                                <p:cTn id="70" presetID="64" presetClass="path" presetSubtype="0" accel="50000" decel="50000" fill="hold" nodeType="withEffect">
                                  <p:stCondLst>
                                    <p:cond delay="0"/>
                                  </p:stCondLst>
                                  <p:childTnLst>
                                    <p:animMotion origin="layout" path="M 0.10295 -4.44444E-6 L 0.01961 -0.17777 " pathEditMode="relative" rAng="0" ptsTypes="AA">
                                      <p:cBhvr>
                                        <p:cTn id="71" dur="1000" fill="hold"/>
                                        <p:tgtEl>
                                          <p:spTgt spid="341004"/>
                                        </p:tgtEl>
                                        <p:attrNameLst>
                                          <p:attrName>ppt_x</p:attrName>
                                          <p:attrName>ppt_y</p:attrName>
                                        </p:attrNameLst>
                                      </p:cBhvr>
                                      <p:rCtr x="-42" y="-89"/>
                                    </p:animMotion>
                                  </p:childTnLst>
                                </p:cTn>
                              </p:par>
                            </p:childTnLst>
                          </p:cTn>
                        </p:par>
                        <p:par>
                          <p:cTn id="72" fill="hold">
                            <p:stCondLst>
                              <p:cond delay="1000"/>
                            </p:stCondLst>
                            <p:childTnLst>
                              <p:par>
                                <p:cTn id="73" presetID="1" presetClass="entr" presetSubtype="0" fill="hold" grpId="0" nodeType="afterEffect">
                                  <p:stCondLst>
                                    <p:cond delay="0"/>
                                  </p:stCondLst>
                                  <p:childTnLst>
                                    <p:set>
                                      <p:cBhvr>
                                        <p:cTn id="74" dur="1" fill="hold">
                                          <p:stCondLst>
                                            <p:cond delay="0"/>
                                          </p:stCondLst>
                                        </p:cTn>
                                        <p:tgtEl>
                                          <p:spTgt spid="34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6" grpId="0" animBg="1"/>
      <p:bldP spid="340997" grpId="0" animBg="1"/>
      <p:bldP spid="341031" grpId="0" animBg="1"/>
      <p:bldP spid="341032" grpId="1"/>
      <p:bldP spid="341033" grpId="0"/>
      <p:bldP spid="34103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AB970D-5B9C-4464-AEEE-B8E1EDBD15F3}" type="slidenum">
              <a:rPr lang="en-US" altLang="ko-KR"/>
              <a:pPr/>
              <a:t>76</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40322" name="Rectangle 2"/>
          <p:cNvSpPr>
            <a:spLocks noGrp="1" noChangeArrowheads="1"/>
          </p:cNvSpPr>
          <p:nvPr>
            <p:ph type="title"/>
          </p:nvPr>
        </p:nvSpPr>
        <p:spPr/>
        <p:txBody>
          <a:bodyPr/>
          <a:lstStyle/>
          <a:p>
            <a:r>
              <a:rPr lang="en-US"/>
              <a:t>Tutorial Outline</a:t>
            </a:r>
          </a:p>
        </p:txBody>
      </p:sp>
      <p:sp>
        <p:nvSpPr>
          <p:cNvPr id="440323" name="Rectangle 3"/>
          <p:cNvSpPr>
            <a:spLocks noGrp="1" noChangeArrowheads="1"/>
          </p:cNvSpPr>
          <p:nvPr>
            <p:ph type="body" idx="1"/>
          </p:nvPr>
        </p:nvSpPr>
        <p:spPr>
          <a:xfrm>
            <a:off x="501650" y="1201738"/>
            <a:ext cx="8410575" cy="4992687"/>
          </a:xfrm>
        </p:spPr>
        <p:txBody>
          <a:bodyPr/>
          <a:lstStyle/>
          <a:p>
            <a:pPr>
              <a:buFont typeface="Wingdings" pitchFamily="2" charset="2"/>
              <a:buChar char="n"/>
            </a:pPr>
            <a:r>
              <a:rPr lang="en-US"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buFont typeface="Wingdings" pitchFamily="2" charset="2"/>
              <a:buChar char="n"/>
            </a:pPr>
            <a:endParaRPr lang="en-US" sz="1400" b="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buFont typeface="Wingdings" pitchFamily="2" charset="2"/>
              <a:buChar char="n"/>
            </a:pPr>
            <a:r>
              <a:rPr lang="en-US">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buFont typeface="Wingdings" pitchFamily="2" charset="2"/>
              <a:buNone/>
            </a:pPr>
            <a:r>
              <a:rPr lang="en-US" sz="2200" b="1">
                <a:solidFill>
                  <a:schemeClr val="bg2"/>
                </a:solidFill>
              </a:rPr>
              <a:t>	</a:t>
            </a:r>
          </a:p>
          <a:p>
            <a:pPr>
              <a:buFont typeface="Wingdings" pitchFamily="2" charset="2"/>
              <a:buChar char="n"/>
            </a:pPr>
            <a:r>
              <a:rPr lang="en-US">
                <a:solidFill>
                  <a:srgbClr val="A50021"/>
                </a:solidFill>
              </a:rPr>
              <a:t>PART III: </a:t>
            </a:r>
            <a:r>
              <a:rPr lang="en-US"/>
              <a:t>Privacy Attack Models</a:t>
            </a:r>
          </a:p>
          <a:p>
            <a:pPr lvl="1">
              <a:buFont typeface="Wingdings" pitchFamily="2" charset="2"/>
              <a:buChar char="n"/>
            </a:pPr>
            <a:r>
              <a:rPr lang="en-US" sz="2200"/>
              <a:t>Adversary Attempts</a:t>
            </a:r>
          </a:p>
          <a:p>
            <a:pPr lvl="1">
              <a:buFont typeface="Wingdings" pitchFamily="2" charset="2"/>
              <a:buChar char="n"/>
            </a:pPr>
            <a:r>
              <a:rPr lang="en-US" sz="2200"/>
              <a:t>Adversary Attack Models</a:t>
            </a:r>
          </a:p>
          <a:p>
            <a:pPr lvl="1">
              <a:buFont typeface="Wingdings" pitchFamily="2" charset="2"/>
              <a:buChar char="n"/>
            </a:pPr>
            <a:r>
              <a:rPr lang="en-US" sz="2200" b="1">
                <a:solidFill>
                  <a:srgbClr val="CC0000"/>
                </a:solidFill>
              </a:rPr>
              <a:t>Solutions for Attack Models</a:t>
            </a:r>
          </a:p>
          <a:p>
            <a:pPr>
              <a:buFont typeface="Wingdings" pitchFamily="2" charset="2"/>
              <a:buChar char="n"/>
            </a:pPr>
            <a:endParaRPr lang="en-US" sz="2200">
              <a:solidFill>
                <a:srgbClr val="CC0000"/>
              </a:solidFill>
            </a:endParaRPr>
          </a:p>
          <a:p>
            <a:pPr>
              <a:buFont typeface="Wingdings" pitchFamily="2" charset="2"/>
              <a:buChar char="n"/>
            </a:pPr>
            <a:r>
              <a:rPr lang="en-US" b="0">
                <a:solidFill>
                  <a:schemeClr val="bg2"/>
                </a:solidFill>
              </a:rPr>
              <a:t>PART IV: Privacy-aware Location-based Query Processing</a:t>
            </a:r>
          </a:p>
          <a:p>
            <a:pPr>
              <a:buFont typeface="Wingdings" pitchFamily="2" charset="2"/>
              <a:buChar char="n"/>
            </a:pPr>
            <a:r>
              <a:rPr lang="en-US" b="0">
                <a:solidFill>
                  <a:schemeClr val="bg2"/>
                </a:solidFill>
              </a:rPr>
              <a:t>PART V: Summary and Future Research Directions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0"/>
          </p:nvPr>
        </p:nvSpPr>
        <p:spPr/>
        <p:txBody>
          <a:bodyPr/>
          <a:lstStyle/>
          <a:p>
            <a:fld id="{D70B957A-9CBF-4B49-8421-5FB75BE99D6A}" type="slidenum">
              <a:rPr lang="en-US" altLang="ko-KR"/>
              <a:pPr/>
              <a:t>77</a:t>
            </a:fld>
            <a:endParaRPr lang="en-US" altLang="ko-KR"/>
          </a:p>
        </p:txBody>
      </p:sp>
      <p:sp>
        <p:nvSpPr>
          <p:cNvPr id="22" name="Date Placeholder 5"/>
          <p:cNvSpPr>
            <a:spLocks noGrp="1"/>
          </p:cNvSpPr>
          <p:nvPr>
            <p:ph type="dt" sz="half" idx="11"/>
          </p:nvPr>
        </p:nvSpPr>
        <p:spPr/>
        <p:txBody>
          <a:bodyPr/>
          <a:lstStyle/>
          <a:p>
            <a:r>
              <a:rPr lang="en-US"/>
              <a:t>Tutorial: ICDM 2008</a:t>
            </a:r>
            <a:endParaRPr lang="en-US" altLang="ko-KR"/>
          </a:p>
        </p:txBody>
      </p:sp>
      <p:sp>
        <p:nvSpPr>
          <p:cNvPr id="23" name="Footer Placeholder 6"/>
          <p:cNvSpPr>
            <a:spLocks noGrp="1"/>
          </p:cNvSpPr>
          <p:nvPr>
            <p:ph type="ftr" sz="quarter" idx="12"/>
          </p:nvPr>
        </p:nvSpPr>
        <p:spPr/>
        <p:txBody>
          <a:bodyPr/>
          <a:lstStyle/>
          <a:p>
            <a:r>
              <a:rPr lang="en-US" altLang="ko-KR"/>
              <a:t>Mohamed F. Mokbel</a:t>
            </a:r>
          </a:p>
        </p:txBody>
      </p:sp>
      <p:sp>
        <p:nvSpPr>
          <p:cNvPr id="402477" name="Rectangle 45"/>
          <p:cNvSpPr>
            <a:spLocks noChangeArrowheads="1"/>
          </p:cNvSpPr>
          <p:nvPr/>
        </p:nvSpPr>
        <p:spPr bwMode="auto">
          <a:xfrm>
            <a:off x="7539038" y="1277938"/>
            <a:ext cx="1143000" cy="936625"/>
          </a:xfrm>
          <a:prstGeom prst="rect">
            <a:avLst/>
          </a:prstGeom>
          <a:solidFill>
            <a:srgbClr val="FFCC99">
              <a:alpha val="30000"/>
            </a:srgbClr>
          </a:solidFill>
          <a:ln w="12700" algn="ctr">
            <a:solidFill>
              <a:srgbClr val="FF9900"/>
            </a:solidFill>
            <a:miter lim="800000"/>
            <a:headEnd/>
            <a:tailEnd/>
          </a:ln>
          <a:effectLst/>
        </p:spPr>
        <p:txBody>
          <a:bodyPr wrap="none" anchor="ctr"/>
          <a:lstStyle/>
          <a:p>
            <a:endParaRPr lang="en-US">
              <a:solidFill>
                <a:srgbClr val="00FF00"/>
              </a:solidFill>
              <a:latin typeface="Times New Roman" pitchFamily="18" charset="0"/>
              <a:cs typeface="Arial" charset="0"/>
            </a:endParaRPr>
          </a:p>
        </p:txBody>
      </p:sp>
      <p:sp>
        <p:nvSpPr>
          <p:cNvPr id="402476" name="Rectangle 44"/>
          <p:cNvSpPr>
            <a:spLocks noChangeArrowheads="1"/>
          </p:cNvSpPr>
          <p:nvPr/>
        </p:nvSpPr>
        <p:spPr bwMode="auto">
          <a:xfrm>
            <a:off x="5916613" y="2366963"/>
            <a:ext cx="2270125" cy="1735137"/>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sp>
        <p:nvSpPr>
          <p:cNvPr id="402434" name="Rectangle 2"/>
          <p:cNvSpPr>
            <a:spLocks noGrp="1" noChangeArrowheads="1"/>
          </p:cNvSpPr>
          <p:nvPr>
            <p:ph type="title"/>
          </p:nvPr>
        </p:nvSpPr>
        <p:spPr/>
        <p:txBody>
          <a:bodyPr/>
          <a:lstStyle/>
          <a:p>
            <a:r>
              <a:rPr lang="en-US" sz="2800"/>
              <a:t>Solution to Location Distribution Attack:</a:t>
            </a:r>
            <a:br>
              <a:rPr lang="en-US" sz="2800"/>
            </a:br>
            <a:r>
              <a:rPr lang="en-US" sz="2400">
                <a:solidFill>
                  <a:schemeClr val="hlink"/>
                </a:solidFill>
              </a:rPr>
              <a:t> k-Sharing Region Property</a:t>
            </a:r>
          </a:p>
        </p:txBody>
      </p:sp>
      <p:sp>
        <p:nvSpPr>
          <p:cNvPr id="402435" name="Rectangle 3"/>
          <p:cNvSpPr>
            <a:spLocks noGrp="1" noChangeArrowheads="1"/>
          </p:cNvSpPr>
          <p:nvPr>
            <p:ph type="body" sz="half" idx="1"/>
          </p:nvPr>
        </p:nvSpPr>
        <p:spPr>
          <a:xfrm>
            <a:off x="77788" y="1085850"/>
            <a:ext cx="5453062" cy="3033713"/>
          </a:xfrm>
        </p:spPr>
        <p:txBody>
          <a:bodyPr/>
          <a:lstStyle/>
          <a:p>
            <a:pPr>
              <a:buFont typeface="Wingdings" pitchFamily="2" charset="2"/>
              <a:buChar char="n"/>
            </a:pPr>
            <a:r>
              <a:rPr lang="en-US" b="0" i="1" dirty="0">
                <a:solidFill>
                  <a:srgbClr val="CC0000"/>
                </a:solidFill>
              </a:rPr>
              <a:t>K-sharing Region Property:</a:t>
            </a:r>
            <a:r>
              <a:rPr lang="en-US" b="0" dirty="0"/>
              <a:t> A cloaked spatial region not only contains at least </a:t>
            </a:r>
            <a:r>
              <a:rPr lang="en-US" b="0" i="1" dirty="0"/>
              <a:t>k</a:t>
            </a:r>
            <a:r>
              <a:rPr lang="en-US" b="0" dirty="0"/>
              <a:t> other users, but it </a:t>
            </a:r>
            <a:r>
              <a:rPr lang="en-US" b="0" dirty="0" smtClean="0"/>
              <a:t>is also shared </a:t>
            </a:r>
            <a:r>
              <a:rPr lang="en-US" b="0" dirty="0"/>
              <a:t>by at least </a:t>
            </a:r>
            <a:r>
              <a:rPr lang="en-US" b="0" i="1" dirty="0"/>
              <a:t>k</a:t>
            </a:r>
            <a:r>
              <a:rPr lang="en-US" b="0" dirty="0"/>
              <a:t> of these users.</a:t>
            </a:r>
          </a:p>
          <a:p>
            <a:pPr>
              <a:buFont typeface="Wingdings" pitchFamily="2" charset="2"/>
              <a:buChar char="n"/>
            </a:pPr>
            <a:endParaRPr lang="en-US" sz="1200" b="0" dirty="0"/>
          </a:p>
          <a:p>
            <a:pPr>
              <a:buFont typeface="Wingdings" pitchFamily="2" charset="2"/>
              <a:buChar char="n"/>
            </a:pPr>
            <a:r>
              <a:rPr lang="en-US" b="0" dirty="0"/>
              <a:t>The same cloaked spatial region is produced from k users. An adversary cannot link the region to an outlier</a:t>
            </a:r>
          </a:p>
          <a:p>
            <a:pPr>
              <a:buFont typeface="Wingdings" pitchFamily="2" charset="2"/>
              <a:buChar char="n"/>
            </a:pPr>
            <a:endParaRPr lang="en-US" b="0" dirty="0"/>
          </a:p>
          <a:p>
            <a:pPr>
              <a:buFont typeface="Wingdings" pitchFamily="2" charset="2"/>
              <a:buChar char="n"/>
            </a:pPr>
            <a:endParaRPr lang="en-US" b="0" dirty="0"/>
          </a:p>
        </p:txBody>
      </p:sp>
      <p:sp>
        <p:nvSpPr>
          <p:cNvPr id="402462" name="Rectangle 30"/>
          <p:cNvSpPr>
            <a:spLocks noChangeArrowheads="1"/>
          </p:cNvSpPr>
          <p:nvPr/>
        </p:nvSpPr>
        <p:spPr bwMode="auto">
          <a:xfrm>
            <a:off x="7145338" y="1528763"/>
            <a:ext cx="1143000" cy="1295400"/>
          </a:xfrm>
          <a:prstGeom prst="rect">
            <a:avLst/>
          </a:prstGeom>
          <a:solidFill>
            <a:srgbClr val="FFCC99">
              <a:alpha val="30000"/>
            </a:srgbClr>
          </a:solidFill>
          <a:ln w="12700" algn="ctr">
            <a:solidFill>
              <a:srgbClr val="FF9900"/>
            </a:solidFill>
            <a:miter lim="800000"/>
            <a:headEnd/>
            <a:tailEnd/>
          </a:ln>
          <a:effectLst/>
        </p:spPr>
        <p:txBody>
          <a:bodyPr wrap="none" anchor="ctr"/>
          <a:lstStyle/>
          <a:p>
            <a:endParaRPr lang="en-US">
              <a:solidFill>
                <a:srgbClr val="00FF00"/>
              </a:solidFill>
              <a:latin typeface="Times New Roman" pitchFamily="18" charset="0"/>
              <a:cs typeface="Arial" charset="0"/>
            </a:endParaRPr>
          </a:p>
        </p:txBody>
      </p:sp>
      <p:sp>
        <p:nvSpPr>
          <p:cNvPr id="402463" name="Rectangle 31"/>
          <p:cNvSpPr>
            <a:spLocks noChangeArrowheads="1"/>
          </p:cNvSpPr>
          <p:nvPr/>
        </p:nvSpPr>
        <p:spPr bwMode="auto">
          <a:xfrm>
            <a:off x="5900738" y="1909763"/>
            <a:ext cx="2590800" cy="2209800"/>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sp>
        <p:nvSpPr>
          <p:cNvPr id="402464" name="Oval 32"/>
          <p:cNvSpPr>
            <a:spLocks noChangeArrowheads="1"/>
          </p:cNvSpPr>
          <p:nvPr/>
        </p:nvSpPr>
        <p:spPr bwMode="auto">
          <a:xfrm>
            <a:off x="7805738" y="2519363"/>
            <a:ext cx="152400" cy="152400"/>
          </a:xfrm>
          <a:prstGeom prst="ellipse">
            <a:avLst/>
          </a:prstGeom>
          <a:solidFill>
            <a:srgbClr val="CC0000"/>
          </a:solidFill>
          <a:ln w="12700" algn="ctr">
            <a:solidFill>
              <a:schemeClr val="tx1"/>
            </a:solidFill>
            <a:round/>
            <a:headEnd/>
            <a:tailEnd/>
          </a:ln>
          <a:effectLst/>
        </p:spPr>
        <p:txBody>
          <a:bodyPr wrap="none" anchor="ctr"/>
          <a:lstStyle/>
          <a:p>
            <a:endParaRPr lang="en-US"/>
          </a:p>
        </p:txBody>
      </p:sp>
      <p:sp>
        <p:nvSpPr>
          <p:cNvPr id="402465" name="Text Box 33"/>
          <p:cNvSpPr txBox="1">
            <a:spLocks noChangeArrowheads="1"/>
          </p:cNvSpPr>
          <p:nvPr/>
        </p:nvSpPr>
        <p:spPr bwMode="auto">
          <a:xfrm>
            <a:off x="7934325" y="2366963"/>
            <a:ext cx="404813" cy="457200"/>
          </a:xfrm>
          <a:prstGeom prst="rect">
            <a:avLst/>
          </a:prstGeom>
          <a:noFill/>
          <a:ln w="38100" algn="ctr">
            <a:noFill/>
            <a:miter lim="800000"/>
            <a:headEnd/>
            <a:tailEnd/>
          </a:ln>
          <a:effectLst/>
        </p:spPr>
        <p:txBody>
          <a:bodyPr wrap="none">
            <a:spAutoFit/>
          </a:bodyPr>
          <a:lstStyle/>
          <a:p>
            <a:r>
              <a:rPr lang="en-US" b="1">
                <a:solidFill>
                  <a:srgbClr val="CC0000"/>
                </a:solidFill>
                <a:latin typeface="Arial" charset="0"/>
                <a:cs typeface="Arial" charset="0"/>
              </a:rPr>
              <a:t>C</a:t>
            </a:r>
          </a:p>
        </p:txBody>
      </p:sp>
      <p:sp>
        <p:nvSpPr>
          <p:cNvPr id="402466" name="Oval 34"/>
          <p:cNvSpPr>
            <a:spLocks noChangeArrowheads="1"/>
          </p:cNvSpPr>
          <p:nvPr/>
        </p:nvSpPr>
        <p:spPr bwMode="auto">
          <a:xfrm>
            <a:off x="7653338" y="2062163"/>
            <a:ext cx="152400" cy="152400"/>
          </a:xfrm>
          <a:prstGeom prst="ellipse">
            <a:avLst/>
          </a:prstGeom>
          <a:solidFill>
            <a:srgbClr val="CC0000"/>
          </a:solidFill>
          <a:ln w="12700" algn="ctr">
            <a:solidFill>
              <a:schemeClr val="tx1"/>
            </a:solidFill>
            <a:round/>
            <a:headEnd/>
            <a:tailEnd/>
          </a:ln>
          <a:effectLst/>
        </p:spPr>
        <p:txBody>
          <a:bodyPr wrap="none" anchor="ctr"/>
          <a:lstStyle/>
          <a:p>
            <a:endParaRPr lang="en-US"/>
          </a:p>
        </p:txBody>
      </p:sp>
      <p:sp>
        <p:nvSpPr>
          <p:cNvPr id="402467" name="Text Box 35"/>
          <p:cNvSpPr txBox="1">
            <a:spLocks noChangeArrowheads="1"/>
          </p:cNvSpPr>
          <p:nvPr/>
        </p:nvSpPr>
        <p:spPr bwMode="auto">
          <a:xfrm>
            <a:off x="7781925" y="1909763"/>
            <a:ext cx="404813" cy="457200"/>
          </a:xfrm>
          <a:prstGeom prst="rect">
            <a:avLst/>
          </a:prstGeom>
          <a:noFill/>
          <a:ln w="38100" algn="ctr">
            <a:noFill/>
            <a:miter lim="800000"/>
            <a:headEnd/>
            <a:tailEnd/>
          </a:ln>
          <a:effectLst/>
        </p:spPr>
        <p:txBody>
          <a:bodyPr wrap="none">
            <a:spAutoFit/>
          </a:bodyPr>
          <a:lstStyle/>
          <a:p>
            <a:r>
              <a:rPr lang="en-US" b="1">
                <a:solidFill>
                  <a:srgbClr val="CC0000"/>
                </a:solidFill>
                <a:latin typeface="Arial" charset="0"/>
                <a:cs typeface="Arial" charset="0"/>
              </a:rPr>
              <a:t>D</a:t>
            </a:r>
          </a:p>
        </p:txBody>
      </p:sp>
      <p:sp>
        <p:nvSpPr>
          <p:cNvPr id="402468" name="Oval 36"/>
          <p:cNvSpPr>
            <a:spLocks noChangeArrowheads="1"/>
          </p:cNvSpPr>
          <p:nvPr/>
        </p:nvSpPr>
        <p:spPr bwMode="auto">
          <a:xfrm>
            <a:off x="7729538" y="1604963"/>
            <a:ext cx="152400" cy="152400"/>
          </a:xfrm>
          <a:prstGeom prst="ellipse">
            <a:avLst/>
          </a:prstGeom>
          <a:solidFill>
            <a:srgbClr val="CC0000"/>
          </a:solidFill>
          <a:ln w="12700" algn="ctr">
            <a:solidFill>
              <a:schemeClr val="tx1"/>
            </a:solidFill>
            <a:round/>
            <a:headEnd/>
            <a:tailEnd/>
          </a:ln>
          <a:effectLst/>
        </p:spPr>
        <p:txBody>
          <a:bodyPr wrap="none" anchor="ctr"/>
          <a:lstStyle/>
          <a:p>
            <a:endParaRPr lang="en-US"/>
          </a:p>
        </p:txBody>
      </p:sp>
      <p:sp>
        <p:nvSpPr>
          <p:cNvPr id="402469" name="Text Box 37"/>
          <p:cNvSpPr txBox="1">
            <a:spLocks noChangeArrowheads="1"/>
          </p:cNvSpPr>
          <p:nvPr/>
        </p:nvSpPr>
        <p:spPr bwMode="auto">
          <a:xfrm>
            <a:off x="7866063" y="1452563"/>
            <a:ext cx="387350" cy="457200"/>
          </a:xfrm>
          <a:prstGeom prst="rect">
            <a:avLst/>
          </a:prstGeom>
          <a:noFill/>
          <a:ln w="38100" algn="ctr">
            <a:noFill/>
            <a:miter lim="800000"/>
            <a:headEnd/>
            <a:tailEnd/>
          </a:ln>
          <a:effectLst/>
        </p:spPr>
        <p:txBody>
          <a:bodyPr wrap="none">
            <a:spAutoFit/>
          </a:bodyPr>
          <a:lstStyle/>
          <a:p>
            <a:r>
              <a:rPr lang="en-US" b="1">
                <a:solidFill>
                  <a:srgbClr val="CC0000"/>
                </a:solidFill>
                <a:latin typeface="Arial" charset="0"/>
                <a:cs typeface="Arial" charset="0"/>
              </a:rPr>
              <a:t>E</a:t>
            </a:r>
          </a:p>
        </p:txBody>
      </p:sp>
      <p:sp>
        <p:nvSpPr>
          <p:cNvPr id="402470" name="Oval 38"/>
          <p:cNvSpPr>
            <a:spLocks noChangeArrowheads="1"/>
          </p:cNvSpPr>
          <p:nvPr/>
        </p:nvSpPr>
        <p:spPr bwMode="auto">
          <a:xfrm>
            <a:off x="7196138" y="2595563"/>
            <a:ext cx="152400" cy="152400"/>
          </a:xfrm>
          <a:prstGeom prst="ellipse">
            <a:avLst/>
          </a:prstGeom>
          <a:solidFill>
            <a:srgbClr val="CC0000"/>
          </a:solidFill>
          <a:ln w="12700" algn="ctr">
            <a:solidFill>
              <a:schemeClr val="tx1"/>
            </a:solidFill>
            <a:round/>
            <a:headEnd/>
            <a:tailEnd/>
          </a:ln>
          <a:effectLst/>
        </p:spPr>
        <p:txBody>
          <a:bodyPr wrap="none" anchor="ctr"/>
          <a:lstStyle/>
          <a:p>
            <a:endParaRPr lang="en-US"/>
          </a:p>
        </p:txBody>
      </p:sp>
      <p:sp>
        <p:nvSpPr>
          <p:cNvPr id="402471" name="Text Box 39"/>
          <p:cNvSpPr txBox="1">
            <a:spLocks noChangeArrowheads="1"/>
          </p:cNvSpPr>
          <p:nvPr/>
        </p:nvSpPr>
        <p:spPr bwMode="auto">
          <a:xfrm>
            <a:off x="7324725" y="2443163"/>
            <a:ext cx="404813" cy="457200"/>
          </a:xfrm>
          <a:prstGeom prst="rect">
            <a:avLst/>
          </a:prstGeom>
          <a:noFill/>
          <a:ln w="38100" algn="ctr">
            <a:noFill/>
            <a:miter lim="800000"/>
            <a:headEnd/>
            <a:tailEnd/>
          </a:ln>
          <a:effectLst/>
        </p:spPr>
        <p:txBody>
          <a:bodyPr wrap="none">
            <a:spAutoFit/>
          </a:bodyPr>
          <a:lstStyle/>
          <a:p>
            <a:r>
              <a:rPr lang="en-US" b="1">
                <a:solidFill>
                  <a:srgbClr val="CC0000"/>
                </a:solidFill>
                <a:latin typeface="Arial" charset="0"/>
                <a:cs typeface="Arial" charset="0"/>
              </a:rPr>
              <a:t>B</a:t>
            </a:r>
          </a:p>
        </p:txBody>
      </p:sp>
      <p:sp>
        <p:nvSpPr>
          <p:cNvPr id="402472" name="Oval 40"/>
          <p:cNvSpPr>
            <a:spLocks noChangeArrowheads="1"/>
          </p:cNvSpPr>
          <p:nvPr/>
        </p:nvSpPr>
        <p:spPr bwMode="auto">
          <a:xfrm>
            <a:off x="6053138" y="3814763"/>
            <a:ext cx="152400" cy="152400"/>
          </a:xfrm>
          <a:prstGeom prst="ellipse">
            <a:avLst/>
          </a:prstGeom>
          <a:solidFill>
            <a:srgbClr val="FFCC00"/>
          </a:solidFill>
          <a:ln w="12700" algn="ctr">
            <a:solidFill>
              <a:schemeClr val="tx1"/>
            </a:solidFill>
            <a:round/>
            <a:headEnd/>
            <a:tailEnd/>
          </a:ln>
          <a:effectLst/>
        </p:spPr>
        <p:txBody>
          <a:bodyPr wrap="none" anchor="ctr"/>
          <a:lstStyle/>
          <a:p>
            <a:endParaRPr lang="en-US"/>
          </a:p>
        </p:txBody>
      </p:sp>
      <p:sp>
        <p:nvSpPr>
          <p:cNvPr id="402473" name="Text Box 41"/>
          <p:cNvSpPr txBox="1">
            <a:spLocks noChangeArrowheads="1"/>
          </p:cNvSpPr>
          <p:nvPr/>
        </p:nvSpPr>
        <p:spPr bwMode="auto">
          <a:xfrm>
            <a:off x="6181725" y="3662363"/>
            <a:ext cx="404813" cy="457200"/>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A</a:t>
            </a:r>
          </a:p>
        </p:txBody>
      </p:sp>
      <p:sp>
        <p:nvSpPr>
          <p:cNvPr id="402474" name="Oval 42"/>
          <p:cNvSpPr>
            <a:spLocks noChangeArrowheads="1"/>
          </p:cNvSpPr>
          <p:nvPr/>
        </p:nvSpPr>
        <p:spPr bwMode="auto">
          <a:xfrm>
            <a:off x="8280400" y="1452563"/>
            <a:ext cx="152400" cy="152400"/>
          </a:xfrm>
          <a:prstGeom prst="ellipse">
            <a:avLst/>
          </a:prstGeom>
          <a:solidFill>
            <a:srgbClr val="CC0000"/>
          </a:solidFill>
          <a:ln w="12700" algn="ctr">
            <a:solidFill>
              <a:schemeClr val="tx1"/>
            </a:solidFill>
            <a:round/>
            <a:headEnd/>
            <a:tailEnd/>
          </a:ln>
          <a:effectLst/>
        </p:spPr>
        <p:txBody>
          <a:bodyPr wrap="none" anchor="ctr"/>
          <a:lstStyle/>
          <a:p>
            <a:endParaRPr lang="en-US"/>
          </a:p>
        </p:txBody>
      </p:sp>
      <p:sp>
        <p:nvSpPr>
          <p:cNvPr id="402475" name="Text Box 43"/>
          <p:cNvSpPr txBox="1">
            <a:spLocks noChangeArrowheads="1"/>
          </p:cNvSpPr>
          <p:nvPr/>
        </p:nvSpPr>
        <p:spPr bwMode="auto">
          <a:xfrm>
            <a:off x="8426450" y="1300163"/>
            <a:ext cx="369888" cy="457200"/>
          </a:xfrm>
          <a:prstGeom prst="rect">
            <a:avLst/>
          </a:prstGeom>
          <a:noFill/>
          <a:ln w="38100" algn="ctr">
            <a:noFill/>
            <a:miter lim="800000"/>
            <a:headEnd/>
            <a:tailEnd/>
          </a:ln>
          <a:effectLst/>
        </p:spPr>
        <p:txBody>
          <a:bodyPr wrap="none">
            <a:spAutoFit/>
          </a:bodyPr>
          <a:lstStyle/>
          <a:p>
            <a:r>
              <a:rPr lang="en-US" b="1">
                <a:solidFill>
                  <a:srgbClr val="CC0000"/>
                </a:solidFill>
                <a:latin typeface="Arial" charset="0"/>
                <a:cs typeface="Arial" charset="0"/>
              </a:rPr>
              <a:t>F</a:t>
            </a:r>
          </a:p>
        </p:txBody>
      </p:sp>
      <p:sp>
        <p:nvSpPr>
          <p:cNvPr id="402478" name="Rectangle 46"/>
          <p:cNvSpPr>
            <a:spLocks noChangeArrowheads="1"/>
          </p:cNvSpPr>
          <p:nvPr/>
        </p:nvSpPr>
        <p:spPr bwMode="auto">
          <a:xfrm>
            <a:off x="77788" y="4413250"/>
            <a:ext cx="8756650" cy="1397000"/>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May not result in the best cloaked region for each user, yet, it would result in an overall more privacy-aware environment</a:t>
            </a:r>
          </a:p>
          <a:p>
            <a:pPr marL="457200" indent="-457200" algn="l">
              <a:spcBef>
                <a:spcPct val="20000"/>
              </a:spcBef>
              <a:buClr>
                <a:srgbClr val="CC0000"/>
              </a:buClr>
              <a:buFont typeface="Wingdings" pitchFamily="2" charset="2"/>
              <a:buChar char="n"/>
            </a:pPr>
            <a:endParaRPr lang="en-US" sz="1200">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Examples of techniques that are free from this attack include </a:t>
            </a:r>
            <a:r>
              <a:rPr lang="en-US" i="1">
                <a:latin typeface="Times New Roman" pitchFamily="18" charset="0"/>
                <a:ea typeface="HyhwpEQ" pitchFamily="18" charset="-127"/>
              </a:rPr>
              <a:t>CliqueCloak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0246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02462"/>
                                        </p:tgtEl>
                                        <p:attrNameLst>
                                          <p:attrName>style.visibility</p:attrName>
                                        </p:attrNameLst>
                                      </p:cBhvr>
                                      <p:to>
                                        <p:strVal val="hidden"/>
                                      </p:to>
                                    </p:set>
                                  </p:childTnLst>
                                </p:cTn>
                              </p:par>
                              <p:par>
                                <p:cTn id="9" presetID="1" presetClass="entr" presetSubtype="0" fill="hold" grpId="1" nodeType="withEffect">
                                  <p:stCondLst>
                                    <p:cond delay="0"/>
                                  </p:stCondLst>
                                  <p:childTnLst>
                                    <p:set>
                                      <p:cBhvr>
                                        <p:cTn id="10" dur="1" fill="hold">
                                          <p:stCondLst>
                                            <p:cond delay="0"/>
                                          </p:stCondLst>
                                        </p:cTn>
                                        <p:tgtEl>
                                          <p:spTgt spid="4024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24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2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77" grpId="1" animBg="1"/>
      <p:bldP spid="402476" grpId="0" animBg="1"/>
      <p:bldP spid="402462" grpId="0" animBg="1"/>
      <p:bldP spid="402463" grpId="0" animBg="1"/>
      <p:bldP spid="40247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4"/>
          <p:cNvSpPr>
            <a:spLocks noGrp="1"/>
          </p:cNvSpPr>
          <p:nvPr>
            <p:ph type="sldNum" sz="quarter" idx="10"/>
          </p:nvPr>
        </p:nvSpPr>
        <p:spPr/>
        <p:txBody>
          <a:bodyPr/>
          <a:lstStyle/>
          <a:p>
            <a:fld id="{44988C37-8D4A-48EE-83AE-602DD1EA6AD0}" type="slidenum">
              <a:rPr lang="en-US" altLang="ko-KR"/>
              <a:pPr/>
              <a:t>78</a:t>
            </a:fld>
            <a:endParaRPr lang="en-US" altLang="ko-KR"/>
          </a:p>
        </p:txBody>
      </p:sp>
      <p:sp>
        <p:nvSpPr>
          <p:cNvPr id="30" name="Date Placeholder 5"/>
          <p:cNvSpPr>
            <a:spLocks noGrp="1"/>
          </p:cNvSpPr>
          <p:nvPr>
            <p:ph type="dt" sz="half" idx="11"/>
          </p:nvPr>
        </p:nvSpPr>
        <p:spPr/>
        <p:txBody>
          <a:bodyPr/>
          <a:lstStyle/>
          <a:p>
            <a:r>
              <a:rPr lang="en-US"/>
              <a:t>Tutorial: ICDM 2008</a:t>
            </a:r>
            <a:endParaRPr lang="en-US" altLang="ko-KR"/>
          </a:p>
        </p:txBody>
      </p:sp>
      <p:sp>
        <p:nvSpPr>
          <p:cNvPr id="31" name="Footer Placeholder 6"/>
          <p:cNvSpPr>
            <a:spLocks noGrp="1"/>
          </p:cNvSpPr>
          <p:nvPr>
            <p:ph type="ftr" sz="quarter" idx="12"/>
          </p:nvPr>
        </p:nvSpPr>
        <p:spPr/>
        <p:txBody>
          <a:bodyPr/>
          <a:lstStyle/>
          <a:p>
            <a:r>
              <a:rPr lang="en-US" altLang="ko-KR"/>
              <a:t>Mohamed F. Mokbel</a:t>
            </a:r>
          </a:p>
        </p:txBody>
      </p:sp>
      <p:sp>
        <p:nvSpPr>
          <p:cNvPr id="403458" name="Rectangle 2"/>
          <p:cNvSpPr>
            <a:spLocks noGrp="1" noChangeArrowheads="1"/>
          </p:cNvSpPr>
          <p:nvPr>
            <p:ph type="title"/>
          </p:nvPr>
        </p:nvSpPr>
        <p:spPr>
          <a:xfrm>
            <a:off x="155575" y="87313"/>
            <a:ext cx="8610600" cy="762000"/>
          </a:xfrm>
        </p:spPr>
        <p:txBody>
          <a:bodyPr/>
          <a:lstStyle/>
          <a:p>
            <a:r>
              <a:rPr lang="en-US" sz="2800"/>
              <a:t>Solution to Maximum Movement Boundary Attack </a:t>
            </a:r>
            <a:br>
              <a:rPr lang="en-US" sz="2800"/>
            </a:br>
            <a:r>
              <a:rPr lang="en-US" sz="2400">
                <a:solidFill>
                  <a:schemeClr val="hlink"/>
                </a:solidFill>
              </a:rPr>
              <a:t>Safe Update Property</a:t>
            </a:r>
          </a:p>
        </p:txBody>
      </p:sp>
      <p:sp>
        <p:nvSpPr>
          <p:cNvPr id="403459" name="Rectangle 3"/>
          <p:cNvSpPr>
            <a:spLocks noGrp="1" noChangeArrowheads="1"/>
          </p:cNvSpPr>
          <p:nvPr>
            <p:ph type="body" sz="half" idx="1"/>
          </p:nvPr>
        </p:nvSpPr>
        <p:spPr>
          <a:xfrm>
            <a:off x="533400" y="1095375"/>
            <a:ext cx="8153400" cy="1236663"/>
          </a:xfrm>
        </p:spPr>
        <p:txBody>
          <a:bodyPr/>
          <a:lstStyle/>
          <a:p>
            <a:pPr>
              <a:buFont typeface="Wingdings" pitchFamily="2" charset="2"/>
              <a:buChar char="n"/>
            </a:pPr>
            <a:r>
              <a:rPr lang="en-US" b="0"/>
              <a:t>Two consecutive cloaked regions</a:t>
            </a:r>
            <a:r>
              <a:rPr lang="en-US" b="0" i="1"/>
              <a:t> </a:t>
            </a:r>
            <a:r>
              <a:rPr lang="en-US" b="0" i="1">
                <a:solidFill>
                  <a:srgbClr val="A50021"/>
                </a:solidFill>
              </a:rPr>
              <a:t>R</a:t>
            </a:r>
            <a:r>
              <a:rPr lang="en-US" b="0" i="1" baseline="-25000">
                <a:solidFill>
                  <a:srgbClr val="A50021"/>
                </a:solidFill>
              </a:rPr>
              <a:t>i</a:t>
            </a:r>
            <a:r>
              <a:rPr lang="en-US" b="0"/>
              <a:t> and </a:t>
            </a:r>
            <a:r>
              <a:rPr lang="en-US" b="0" i="1">
                <a:solidFill>
                  <a:srgbClr val="A50021"/>
                </a:solidFill>
              </a:rPr>
              <a:t>R</a:t>
            </a:r>
            <a:r>
              <a:rPr lang="en-US" b="0" i="1" baseline="-25000">
                <a:solidFill>
                  <a:srgbClr val="A50021"/>
                </a:solidFill>
              </a:rPr>
              <a:t>i+1</a:t>
            </a:r>
            <a:r>
              <a:rPr lang="en-US" b="0"/>
              <a:t> from the same users are free from the maximum movement boundary attack if one of these three conditions hold:</a:t>
            </a:r>
          </a:p>
          <a:p>
            <a:endParaRPr lang="en-US" b="0"/>
          </a:p>
        </p:txBody>
      </p:sp>
      <p:sp>
        <p:nvSpPr>
          <p:cNvPr id="403482" name="Rectangle 26"/>
          <p:cNvSpPr>
            <a:spLocks noChangeArrowheads="1"/>
          </p:cNvSpPr>
          <p:nvPr/>
        </p:nvSpPr>
        <p:spPr bwMode="auto">
          <a:xfrm>
            <a:off x="1981200" y="10406063"/>
            <a:ext cx="4549775" cy="396875"/>
          </a:xfrm>
          <a:prstGeom prst="rect">
            <a:avLst/>
          </a:prstGeom>
          <a:noFill/>
          <a:ln w="38100" algn="ctr">
            <a:noFill/>
            <a:miter lim="800000"/>
            <a:headEnd/>
            <a:tailEnd/>
          </a:ln>
          <a:effectLst/>
        </p:spPr>
        <p:txBody>
          <a:bodyPr wrap="none">
            <a:spAutoFit/>
          </a:bodyPr>
          <a:lstStyle/>
          <a:p>
            <a:pPr lvl="1">
              <a:spcBef>
                <a:spcPct val="20000"/>
              </a:spcBef>
              <a:buClr>
                <a:srgbClr val="B90337"/>
              </a:buClr>
              <a:buFont typeface="Wingdings" pitchFamily="2" charset="2"/>
              <a:buNone/>
            </a:pPr>
            <a:r>
              <a:rPr lang="en-US" sz="2000" b="1">
                <a:latin typeface="Arial" charset="0"/>
                <a:cs typeface="Arial" charset="0"/>
              </a:rPr>
              <a:t>The MMB of </a:t>
            </a:r>
            <a:r>
              <a:rPr lang="en-US" sz="2000" b="1" i="1">
                <a:latin typeface="Arial" charset="0"/>
                <a:cs typeface="Arial" charset="0"/>
              </a:rPr>
              <a:t>R</a:t>
            </a:r>
            <a:r>
              <a:rPr lang="en-US" sz="2000" b="1" i="1" baseline="-25000">
                <a:latin typeface="Arial" charset="0"/>
                <a:cs typeface="Arial" charset="0"/>
              </a:rPr>
              <a:t>i</a:t>
            </a:r>
            <a:r>
              <a:rPr lang="en-US" sz="2000" b="1" baseline="-25000">
                <a:latin typeface="Arial" charset="0"/>
                <a:cs typeface="Arial" charset="0"/>
              </a:rPr>
              <a:t> </a:t>
            </a:r>
            <a:r>
              <a:rPr lang="en-US" sz="2000" b="1">
                <a:latin typeface="Arial" charset="0"/>
                <a:cs typeface="Arial" charset="0"/>
              </a:rPr>
              <a:t>totally covers </a:t>
            </a:r>
            <a:r>
              <a:rPr lang="en-US" sz="2000" b="1" i="1">
                <a:latin typeface="Arial" charset="0"/>
                <a:cs typeface="Arial" charset="0"/>
              </a:rPr>
              <a:t>R</a:t>
            </a:r>
            <a:r>
              <a:rPr lang="en-US" sz="2000" b="1" i="1" baseline="-25000">
                <a:latin typeface="Arial" charset="0"/>
                <a:cs typeface="Arial" charset="0"/>
              </a:rPr>
              <a:t>i</a:t>
            </a:r>
            <a:r>
              <a:rPr lang="en-US" sz="2000" b="1" baseline="-25000">
                <a:latin typeface="Arial" charset="0"/>
                <a:cs typeface="Arial" charset="0"/>
              </a:rPr>
              <a:t>+1</a:t>
            </a:r>
          </a:p>
        </p:txBody>
      </p:sp>
      <p:grpSp>
        <p:nvGrpSpPr>
          <p:cNvPr id="403493" name="Group 37"/>
          <p:cNvGrpSpPr>
            <a:grpSpLocks/>
          </p:cNvGrpSpPr>
          <p:nvPr/>
        </p:nvGrpSpPr>
        <p:grpSpPr bwMode="auto">
          <a:xfrm>
            <a:off x="239713" y="3908425"/>
            <a:ext cx="2643187" cy="2362200"/>
            <a:chOff x="2541" y="1728"/>
            <a:chExt cx="2297" cy="2064"/>
          </a:xfrm>
        </p:grpSpPr>
        <p:sp>
          <p:nvSpPr>
            <p:cNvPr id="403484" name="Rectangle 28"/>
            <p:cNvSpPr>
              <a:spLocks noChangeArrowheads="1"/>
            </p:cNvSpPr>
            <p:nvPr/>
          </p:nvSpPr>
          <p:spPr bwMode="auto">
            <a:xfrm>
              <a:off x="2877" y="2448"/>
              <a:ext cx="1248" cy="1056"/>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sp>
          <p:nvSpPr>
            <p:cNvPr id="403485" name="Rectangle 29"/>
            <p:cNvSpPr>
              <a:spLocks noChangeArrowheads="1"/>
            </p:cNvSpPr>
            <p:nvPr/>
          </p:nvSpPr>
          <p:spPr bwMode="auto">
            <a:xfrm>
              <a:off x="3645" y="1728"/>
              <a:ext cx="1104" cy="1056"/>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grpSp>
          <p:nvGrpSpPr>
            <p:cNvPr id="403486" name="Group 30"/>
            <p:cNvGrpSpPr>
              <a:grpSpLocks/>
            </p:cNvGrpSpPr>
            <p:nvPr/>
          </p:nvGrpSpPr>
          <p:grpSpPr bwMode="auto">
            <a:xfrm>
              <a:off x="3645" y="2112"/>
              <a:ext cx="768" cy="672"/>
              <a:chOff x="4272" y="2112"/>
              <a:chExt cx="768" cy="672"/>
            </a:xfrm>
          </p:grpSpPr>
          <p:sp>
            <p:nvSpPr>
              <p:cNvPr id="403487" name="Rectangle 31"/>
              <p:cNvSpPr>
                <a:spLocks noChangeArrowheads="1"/>
              </p:cNvSpPr>
              <p:nvPr/>
            </p:nvSpPr>
            <p:spPr bwMode="auto">
              <a:xfrm>
                <a:off x="4272" y="2112"/>
                <a:ext cx="528" cy="672"/>
              </a:xfrm>
              <a:prstGeom prst="rect">
                <a:avLst/>
              </a:prstGeom>
              <a:solidFill>
                <a:srgbClr val="A50021"/>
              </a:solidFill>
              <a:ln w="38100" algn="ctr">
                <a:noFill/>
                <a:miter lim="800000"/>
                <a:headEnd/>
                <a:tailEnd/>
              </a:ln>
              <a:effectLst/>
            </p:spPr>
            <p:txBody>
              <a:bodyPr wrap="none" anchor="ctr"/>
              <a:lstStyle/>
              <a:p>
                <a:endParaRPr lang="en-US"/>
              </a:p>
            </p:txBody>
          </p:sp>
          <p:sp>
            <p:nvSpPr>
              <p:cNvPr id="403488" name="Rectangle 32"/>
              <p:cNvSpPr>
                <a:spLocks noChangeArrowheads="1"/>
              </p:cNvSpPr>
              <p:nvPr/>
            </p:nvSpPr>
            <p:spPr bwMode="auto">
              <a:xfrm>
                <a:off x="4800" y="2352"/>
                <a:ext cx="240" cy="432"/>
              </a:xfrm>
              <a:prstGeom prst="rect">
                <a:avLst/>
              </a:prstGeom>
              <a:solidFill>
                <a:srgbClr val="A50021"/>
              </a:solidFill>
              <a:ln w="38100" algn="ctr">
                <a:noFill/>
                <a:miter lim="800000"/>
                <a:headEnd/>
                <a:tailEnd/>
              </a:ln>
              <a:effectLst/>
            </p:spPr>
            <p:txBody>
              <a:bodyPr wrap="none" anchor="ctr"/>
              <a:lstStyle/>
              <a:p>
                <a:endParaRPr lang="en-US"/>
              </a:p>
            </p:txBody>
          </p:sp>
          <p:sp>
            <p:nvSpPr>
              <p:cNvPr id="403489" name="AutoShape 33"/>
              <p:cNvSpPr>
                <a:spLocks noChangeArrowheads="1"/>
              </p:cNvSpPr>
              <p:nvPr/>
            </p:nvSpPr>
            <p:spPr bwMode="auto">
              <a:xfrm>
                <a:off x="4512" y="2118"/>
                <a:ext cx="528" cy="522"/>
              </a:xfrm>
              <a:prstGeom prst="roundRect">
                <a:avLst>
                  <a:gd name="adj" fmla="val 50000"/>
                </a:avLst>
              </a:prstGeom>
              <a:solidFill>
                <a:srgbClr val="A50021"/>
              </a:solidFill>
              <a:ln w="38100" algn="ctr">
                <a:noFill/>
                <a:round/>
                <a:headEnd/>
                <a:tailEnd/>
              </a:ln>
              <a:effectLst/>
            </p:spPr>
            <p:txBody>
              <a:bodyPr wrap="none" anchor="ctr"/>
              <a:lstStyle/>
              <a:p>
                <a:endParaRPr lang="en-US">
                  <a:latin typeface="Times New Roman" pitchFamily="18" charset="0"/>
                  <a:cs typeface="Arial" charset="0"/>
                </a:endParaRPr>
              </a:p>
            </p:txBody>
          </p:sp>
        </p:grpSp>
        <p:sp>
          <p:nvSpPr>
            <p:cNvPr id="403490" name="Text Box 34"/>
            <p:cNvSpPr txBox="1">
              <a:spLocks noChangeArrowheads="1"/>
            </p:cNvSpPr>
            <p:nvPr/>
          </p:nvSpPr>
          <p:spPr bwMode="auto">
            <a:xfrm>
              <a:off x="2822" y="3216"/>
              <a:ext cx="402" cy="400"/>
            </a:xfrm>
            <a:prstGeom prst="rect">
              <a:avLst/>
            </a:prstGeom>
            <a:noFill/>
            <a:ln w="38100" algn="ctr">
              <a:noFill/>
              <a:miter lim="800000"/>
              <a:headEnd/>
              <a:tailEnd/>
            </a:ln>
            <a:effectLst/>
          </p:spPr>
          <p:txBody>
            <a:bodyPr wrap="none">
              <a:spAutoFit/>
            </a:bodyPr>
            <a:lstStyle/>
            <a:p>
              <a:r>
                <a:rPr lang="en-US" b="1" i="1">
                  <a:solidFill>
                    <a:srgbClr val="990033"/>
                  </a:solidFill>
                  <a:latin typeface="Arial" charset="0"/>
                  <a:cs typeface="Arial" charset="0"/>
                </a:rPr>
                <a:t>R</a:t>
              </a:r>
              <a:r>
                <a:rPr lang="en-US" b="1" i="1" baseline="-25000">
                  <a:solidFill>
                    <a:srgbClr val="990033"/>
                  </a:solidFill>
                  <a:latin typeface="Arial" charset="0"/>
                  <a:cs typeface="Arial" charset="0"/>
                </a:rPr>
                <a:t>i</a:t>
              </a:r>
            </a:p>
          </p:txBody>
        </p:sp>
        <p:sp>
          <p:nvSpPr>
            <p:cNvPr id="403491" name="Text Box 35"/>
            <p:cNvSpPr txBox="1">
              <a:spLocks noChangeArrowheads="1"/>
            </p:cNvSpPr>
            <p:nvPr/>
          </p:nvSpPr>
          <p:spPr bwMode="auto">
            <a:xfrm>
              <a:off x="4235" y="1728"/>
              <a:ext cx="603" cy="399"/>
            </a:xfrm>
            <a:prstGeom prst="rect">
              <a:avLst/>
            </a:prstGeom>
            <a:noFill/>
            <a:ln w="38100" algn="ctr">
              <a:noFill/>
              <a:miter lim="800000"/>
              <a:headEnd/>
              <a:tailEnd/>
            </a:ln>
            <a:effectLst/>
          </p:spPr>
          <p:txBody>
            <a:bodyPr wrap="none">
              <a:spAutoFit/>
            </a:bodyPr>
            <a:lstStyle/>
            <a:p>
              <a:r>
                <a:rPr lang="en-US" b="1" i="1">
                  <a:solidFill>
                    <a:srgbClr val="990033"/>
                  </a:solidFill>
                  <a:latin typeface="Arial" charset="0"/>
                  <a:cs typeface="Arial" charset="0"/>
                </a:rPr>
                <a:t>R</a:t>
              </a:r>
              <a:r>
                <a:rPr lang="en-US" b="1" i="1" baseline="-25000">
                  <a:solidFill>
                    <a:srgbClr val="990033"/>
                  </a:solidFill>
                  <a:latin typeface="Arial" charset="0"/>
                  <a:cs typeface="Arial" charset="0"/>
                </a:rPr>
                <a:t>i+</a:t>
              </a:r>
              <a:r>
                <a:rPr lang="en-US" b="1" baseline="-25000">
                  <a:solidFill>
                    <a:srgbClr val="990033"/>
                  </a:solidFill>
                  <a:latin typeface="Arial" charset="0"/>
                  <a:cs typeface="Arial" charset="0"/>
                </a:rPr>
                <a:t>1</a:t>
              </a:r>
            </a:p>
          </p:txBody>
        </p:sp>
        <p:sp>
          <p:nvSpPr>
            <p:cNvPr id="403492" name="AutoShape 36"/>
            <p:cNvSpPr>
              <a:spLocks noChangeArrowheads="1"/>
            </p:cNvSpPr>
            <p:nvPr/>
          </p:nvSpPr>
          <p:spPr bwMode="auto">
            <a:xfrm>
              <a:off x="2541" y="2112"/>
              <a:ext cx="1872" cy="1680"/>
            </a:xfrm>
            <a:prstGeom prst="roundRect">
              <a:avLst>
                <a:gd name="adj" fmla="val 18384"/>
              </a:avLst>
            </a:prstGeom>
            <a:noFill/>
            <a:ln w="38100" algn="ctr">
              <a:solidFill>
                <a:srgbClr val="FF6600"/>
              </a:solidFill>
              <a:prstDash val="dash"/>
              <a:round/>
              <a:headEnd/>
              <a:tailEnd/>
            </a:ln>
            <a:effectLst/>
          </p:spPr>
          <p:txBody>
            <a:bodyPr wrap="none" anchor="ctr"/>
            <a:lstStyle/>
            <a:p>
              <a:endParaRPr lang="en-US"/>
            </a:p>
          </p:txBody>
        </p:sp>
      </p:grpSp>
      <p:sp>
        <p:nvSpPr>
          <p:cNvPr id="403495" name="Rectangle 39"/>
          <p:cNvSpPr>
            <a:spLocks noChangeArrowheads="1"/>
          </p:cNvSpPr>
          <p:nvPr/>
        </p:nvSpPr>
        <p:spPr bwMode="auto">
          <a:xfrm>
            <a:off x="-496888" y="2652713"/>
            <a:ext cx="3690938" cy="852487"/>
          </a:xfrm>
          <a:prstGeom prst="rect">
            <a:avLst/>
          </a:prstGeom>
          <a:noFill/>
          <a:ln w="9525">
            <a:noFill/>
            <a:miter lim="800000"/>
            <a:headEnd/>
            <a:tailEnd/>
          </a:ln>
          <a:effectLst/>
        </p:spPr>
        <p:txBody>
          <a:bodyPr/>
          <a:lstStyle/>
          <a:p>
            <a:pPr marL="838200" lvl="1" indent="-381000" algn="l">
              <a:spcBef>
                <a:spcPct val="20000"/>
              </a:spcBef>
              <a:buClr>
                <a:srgbClr val="B90337"/>
              </a:buClr>
              <a:buFont typeface="Wingdings" pitchFamily="2" charset="2"/>
              <a:buAutoNum type="circleNumDbPlain"/>
            </a:pPr>
            <a:r>
              <a:rPr lang="en-US" sz="2200">
                <a:latin typeface="Times New Roman" pitchFamily="18" charset="0"/>
                <a:ea typeface="HyhwpEQ" pitchFamily="18" charset="-127"/>
              </a:rPr>
              <a:t>The overlapping area satisfies user requirements</a:t>
            </a:r>
          </a:p>
        </p:txBody>
      </p:sp>
      <p:grpSp>
        <p:nvGrpSpPr>
          <p:cNvPr id="403519" name="Group 63"/>
          <p:cNvGrpSpPr>
            <a:grpSpLocks/>
          </p:cNvGrpSpPr>
          <p:nvPr/>
        </p:nvGrpSpPr>
        <p:grpSpPr bwMode="auto">
          <a:xfrm>
            <a:off x="3497263" y="4046538"/>
            <a:ext cx="2255837" cy="2032000"/>
            <a:chOff x="2469" y="2549"/>
            <a:chExt cx="1421" cy="1280"/>
          </a:xfrm>
        </p:grpSpPr>
        <p:sp>
          <p:nvSpPr>
            <p:cNvPr id="403497" name="Rectangle 41"/>
            <p:cNvSpPr>
              <a:spLocks noChangeArrowheads="1"/>
            </p:cNvSpPr>
            <p:nvPr/>
          </p:nvSpPr>
          <p:spPr bwMode="auto">
            <a:xfrm>
              <a:off x="2469" y="2549"/>
              <a:ext cx="1421" cy="1280"/>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sp>
          <p:nvSpPr>
            <p:cNvPr id="403498" name="Rectangle 42"/>
            <p:cNvSpPr>
              <a:spLocks noChangeArrowheads="1"/>
            </p:cNvSpPr>
            <p:nvPr/>
          </p:nvSpPr>
          <p:spPr bwMode="auto">
            <a:xfrm>
              <a:off x="2927" y="2692"/>
              <a:ext cx="800" cy="761"/>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sp>
          <p:nvSpPr>
            <p:cNvPr id="403503" name="Text Box 47"/>
            <p:cNvSpPr txBox="1">
              <a:spLocks noChangeArrowheads="1"/>
            </p:cNvSpPr>
            <p:nvPr/>
          </p:nvSpPr>
          <p:spPr bwMode="auto">
            <a:xfrm>
              <a:off x="2483" y="3541"/>
              <a:ext cx="291" cy="288"/>
            </a:xfrm>
            <a:prstGeom prst="rect">
              <a:avLst/>
            </a:prstGeom>
            <a:noFill/>
            <a:ln w="38100" algn="ctr">
              <a:noFill/>
              <a:miter lim="800000"/>
              <a:headEnd/>
              <a:tailEnd/>
            </a:ln>
            <a:effectLst/>
          </p:spPr>
          <p:txBody>
            <a:bodyPr wrap="none">
              <a:spAutoFit/>
            </a:bodyPr>
            <a:lstStyle/>
            <a:p>
              <a:r>
                <a:rPr lang="en-US" b="1" i="1">
                  <a:solidFill>
                    <a:srgbClr val="990033"/>
                  </a:solidFill>
                  <a:latin typeface="Arial" charset="0"/>
                  <a:cs typeface="Arial" charset="0"/>
                </a:rPr>
                <a:t>R</a:t>
              </a:r>
              <a:r>
                <a:rPr lang="en-US" b="1" i="1" baseline="-25000">
                  <a:solidFill>
                    <a:srgbClr val="990033"/>
                  </a:solidFill>
                  <a:latin typeface="Arial" charset="0"/>
                  <a:cs typeface="Arial" charset="0"/>
                </a:rPr>
                <a:t>i</a:t>
              </a:r>
            </a:p>
          </p:txBody>
        </p:sp>
        <p:sp>
          <p:nvSpPr>
            <p:cNvPr id="403504" name="Text Box 48"/>
            <p:cNvSpPr txBox="1">
              <a:spLocks noChangeArrowheads="1"/>
            </p:cNvSpPr>
            <p:nvPr/>
          </p:nvSpPr>
          <p:spPr bwMode="auto">
            <a:xfrm>
              <a:off x="3314" y="2670"/>
              <a:ext cx="437" cy="288"/>
            </a:xfrm>
            <a:prstGeom prst="rect">
              <a:avLst/>
            </a:prstGeom>
            <a:noFill/>
            <a:ln w="38100" algn="ctr">
              <a:noFill/>
              <a:miter lim="800000"/>
              <a:headEnd/>
              <a:tailEnd/>
            </a:ln>
            <a:effectLst/>
          </p:spPr>
          <p:txBody>
            <a:bodyPr wrap="none">
              <a:spAutoFit/>
            </a:bodyPr>
            <a:lstStyle/>
            <a:p>
              <a:r>
                <a:rPr lang="en-US" b="1" i="1">
                  <a:solidFill>
                    <a:srgbClr val="990033"/>
                  </a:solidFill>
                  <a:latin typeface="Arial" charset="0"/>
                  <a:cs typeface="Arial" charset="0"/>
                </a:rPr>
                <a:t>R</a:t>
              </a:r>
              <a:r>
                <a:rPr lang="en-US" b="1" i="1" baseline="-25000">
                  <a:solidFill>
                    <a:srgbClr val="990033"/>
                  </a:solidFill>
                  <a:latin typeface="Arial" charset="0"/>
                  <a:cs typeface="Arial" charset="0"/>
                </a:rPr>
                <a:t>i+</a:t>
              </a:r>
              <a:r>
                <a:rPr lang="en-US" b="1" baseline="-25000">
                  <a:solidFill>
                    <a:srgbClr val="990033"/>
                  </a:solidFill>
                  <a:latin typeface="Arial" charset="0"/>
                  <a:cs typeface="Arial" charset="0"/>
                </a:rPr>
                <a:t>1</a:t>
              </a:r>
            </a:p>
          </p:txBody>
        </p:sp>
      </p:grpSp>
      <p:sp>
        <p:nvSpPr>
          <p:cNvPr id="403506" name="Rectangle 50"/>
          <p:cNvSpPr>
            <a:spLocks noChangeArrowheads="1"/>
          </p:cNvSpPr>
          <p:nvPr/>
        </p:nvSpPr>
        <p:spPr bwMode="auto">
          <a:xfrm>
            <a:off x="2690813" y="2698750"/>
            <a:ext cx="4318000" cy="852488"/>
          </a:xfrm>
          <a:prstGeom prst="rect">
            <a:avLst/>
          </a:prstGeom>
          <a:noFill/>
          <a:ln w="9525">
            <a:noFill/>
            <a:miter lim="800000"/>
            <a:headEnd/>
            <a:tailEnd/>
          </a:ln>
          <a:effectLst/>
        </p:spPr>
        <p:txBody>
          <a:bodyPr/>
          <a:lstStyle/>
          <a:p>
            <a:pPr marL="838200" lvl="1" indent="-381000" algn="l">
              <a:spcBef>
                <a:spcPct val="20000"/>
              </a:spcBef>
              <a:buClr>
                <a:srgbClr val="B90337"/>
              </a:buClr>
              <a:buFont typeface="Wingdings" pitchFamily="2" charset="2"/>
              <a:buAutoNum type="circleNumDbPlain" startAt="2"/>
            </a:pPr>
            <a:r>
              <a:rPr lang="en-US" sz="2200">
                <a:solidFill>
                  <a:srgbClr val="A50021"/>
                </a:solidFill>
                <a:latin typeface="Times New Roman" pitchFamily="18" charset="0"/>
                <a:ea typeface="HyhwpEQ" pitchFamily="18" charset="-127"/>
              </a:rPr>
              <a:t> </a:t>
            </a:r>
            <a:r>
              <a:rPr lang="en-US" sz="2200" i="1">
                <a:solidFill>
                  <a:srgbClr val="A50021"/>
                </a:solidFill>
                <a:latin typeface="Times New Roman" pitchFamily="18" charset="0"/>
                <a:ea typeface="HyhwpEQ" pitchFamily="18" charset="-127"/>
              </a:rPr>
              <a:t>R</a:t>
            </a:r>
            <a:r>
              <a:rPr lang="en-US" sz="2200" i="1" baseline="-25000">
                <a:solidFill>
                  <a:srgbClr val="A50021"/>
                </a:solidFill>
                <a:latin typeface="Times New Roman" pitchFamily="18" charset="0"/>
                <a:ea typeface="HyhwpEQ" pitchFamily="18" charset="-127"/>
              </a:rPr>
              <a:t>i</a:t>
            </a:r>
            <a:r>
              <a:rPr lang="en-US" sz="2200">
                <a:latin typeface="Times New Roman" pitchFamily="18" charset="0"/>
                <a:ea typeface="HyhwpEQ" pitchFamily="18" charset="-127"/>
              </a:rPr>
              <a:t> totally covers </a:t>
            </a:r>
            <a:r>
              <a:rPr lang="en-US" sz="2200" i="1">
                <a:solidFill>
                  <a:srgbClr val="A50021"/>
                </a:solidFill>
                <a:latin typeface="Times New Roman" pitchFamily="18" charset="0"/>
                <a:ea typeface="HyhwpEQ" pitchFamily="18" charset="-127"/>
              </a:rPr>
              <a:t>R</a:t>
            </a:r>
            <a:r>
              <a:rPr lang="en-US" sz="2200" i="1" baseline="-25000">
                <a:solidFill>
                  <a:srgbClr val="A50021"/>
                </a:solidFill>
                <a:latin typeface="Times New Roman" pitchFamily="18" charset="0"/>
                <a:ea typeface="HyhwpEQ" pitchFamily="18" charset="-127"/>
              </a:rPr>
              <a:t>i+1</a:t>
            </a:r>
          </a:p>
        </p:txBody>
      </p:sp>
      <p:grpSp>
        <p:nvGrpSpPr>
          <p:cNvPr id="403517" name="Group 61"/>
          <p:cNvGrpSpPr>
            <a:grpSpLocks/>
          </p:cNvGrpSpPr>
          <p:nvPr/>
        </p:nvGrpSpPr>
        <p:grpSpPr bwMode="auto">
          <a:xfrm>
            <a:off x="6300788" y="3830638"/>
            <a:ext cx="2540000" cy="2478087"/>
            <a:chOff x="4111" y="2413"/>
            <a:chExt cx="1600" cy="1561"/>
          </a:xfrm>
        </p:grpSpPr>
        <p:sp>
          <p:nvSpPr>
            <p:cNvPr id="403508" name="Rectangle 52"/>
            <p:cNvSpPr>
              <a:spLocks noChangeArrowheads="1"/>
            </p:cNvSpPr>
            <p:nvPr/>
          </p:nvSpPr>
          <p:spPr bwMode="auto">
            <a:xfrm>
              <a:off x="4509" y="2862"/>
              <a:ext cx="904" cy="761"/>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sp>
          <p:nvSpPr>
            <p:cNvPr id="403509" name="Rectangle 53"/>
            <p:cNvSpPr>
              <a:spLocks noChangeArrowheads="1"/>
            </p:cNvSpPr>
            <p:nvPr/>
          </p:nvSpPr>
          <p:spPr bwMode="auto">
            <a:xfrm>
              <a:off x="4809" y="2499"/>
              <a:ext cx="800" cy="761"/>
            </a:xfrm>
            <a:prstGeom prst="rect">
              <a:avLst/>
            </a:prstGeom>
            <a:solidFill>
              <a:srgbClr val="FFCC99">
                <a:alpha val="50000"/>
              </a:srgbClr>
            </a:solidFill>
            <a:ln w="12700" algn="ctr">
              <a:solidFill>
                <a:srgbClr val="FF9900"/>
              </a:solidFill>
              <a:miter lim="800000"/>
              <a:headEnd/>
              <a:tailEnd/>
            </a:ln>
            <a:effectLst/>
          </p:spPr>
          <p:txBody>
            <a:bodyPr wrap="none" anchor="ctr"/>
            <a:lstStyle/>
            <a:p>
              <a:endParaRPr lang="en-US"/>
            </a:p>
          </p:txBody>
        </p:sp>
        <p:sp>
          <p:nvSpPr>
            <p:cNvPr id="403514" name="Text Box 58"/>
            <p:cNvSpPr txBox="1">
              <a:spLocks noChangeArrowheads="1"/>
            </p:cNvSpPr>
            <p:nvPr/>
          </p:nvSpPr>
          <p:spPr bwMode="auto">
            <a:xfrm>
              <a:off x="4469" y="3359"/>
              <a:ext cx="291" cy="288"/>
            </a:xfrm>
            <a:prstGeom prst="rect">
              <a:avLst/>
            </a:prstGeom>
            <a:noFill/>
            <a:ln w="38100" algn="ctr">
              <a:noFill/>
              <a:miter lim="800000"/>
              <a:headEnd/>
              <a:tailEnd/>
            </a:ln>
            <a:effectLst/>
          </p:spPr>
          <p:txBody>
            <a:bodyPr wrap="none">
              <a:spAutoFit/>
            </a:bodyPr>
            <a:lstStyle/>
            <a:p>
              <a:r>
                <a:rPr lang="en-US" b="1" i="1">
                  <a:solidFill>
                    <a:srgbClr val="990033"/>
                  </a:solidFill>
                  <a:latin typeface="Arial" charset="0"/>
                  <a:cs typeface="Arial" charset="0"/>
                </a:rPr>
                <a:t>R</a:t>
              </a:r>
              <a:r>
                <a:rPr lang="en-US" b="1" i="1" baseline="-25000">
                  <a:solidFill>
                    <a:srgbClr val="990033"/>
                  </a:solidFill>
                  <a:latin typeface="Arial" charset="0"/>
                  <a:cs typeface="Arial" charset="0"/>
                </a:rPr>
                <a:t>i</a:t>
              </a:r>
            </a:p>
          </p:txBody>
        </p:sp>
        <p:sp>
          <p:nvSpPr>
            <p:cNvPr id="403515" name="Text Box 59"/>
            <p:cNvSpPr txBox="1">
              <a:spLocks noChangeArrowheads="1"/>
            </p:cNvSpPr>
            <p:nvPr/>
          </p:nvSpPr>
          <p:spPr bwMode="auto">
            <a:xfrm>
              <a:off x="5196" y="2486"/>
              <a:ext cx="437" cy="288"/>
            </a:xfrm>
            <a:prstGeom prst="rect">
              <a:avLst/>
            </a:prstGeom>
            <a:noFill/>
            <a:ln w="38100" algn="ctr">
              <a:noFill/>
              <a:miter lim="800000"/>
              <a:headEnd/>
              <a:tailEnd/>
            </a:ln>
            <a:effectLst/>
          </p:spPr>
          <p:txBody>
            <a:bodyPr wrap="none">
              <a:spAutoFit/>
            </a:bodyPr>
            <a:lstStyle/>
            <a:p>
              <a:r>
                <a:rPr lang="en-US" b="1" i="1">
                  <a:solidFill>
                    <a:srgbClr val="990033"/>
                  </a:solidFill>
                  <a:latin typeface="Arial" charset="0"/>
                  <a:cs typeface="Arial" charset="0"/>
                </a:rPr>
                <a:t>R</a:t>
              </a:r>
              <a:r>
                <a:rPr lang="en-US" b="1" i="1" baseline="-25000">
                  <a:solidFill>
                    <a:srgbClr val="990033"/>
                  </a:solidFill>
                  <a:latin typeface="Arial" charset="0"/>
                  <a:cs typeface="Arial" charset="0"/>
                </a:rPr>
                <a:t>i+</a:t>
              </a:r>
              <a:r>
                <a:rPr lang="en-US" b="1" baseline="-25000">
                  <a:solidFill>
                    <a:srgbClr val="990033"/>
                  </a:solidFill>
                  <a:latin typeface="Arial" charset="0"/>
                  <a:cs typeface="Arial" charset="0"/>
                </a:rPr>
                <a:t>1</a:t>
              </a:r>
            </a:p>
          </p:txBody>
        </p:sp>
        <p:sp>
          <p:nvSpPr>
            <p:cNvPr id="403516" name="AutoShape 60"/>
            <p:cNvSpPr>
              <a:spLocks noChangeArrowheads="1"/>
            </p:cNvSpPr>
            <p:nvPr/>
          </p:nvSpPr>
          <p:spPr bwMode="auto">
            <a:xfrm>
              <a:off x="4111" y="2413"/>
              <a:ext cx="1600" cy="1561"/>
            </a:xfrm>
            <a:prstGeom prst="roundRect">
              <a:avLst>
                <a:gd name="adj" fmla="val 18384"/>
              </a:avLst>
            </a:prstGeom>
            <a:noFill/>
            <a:ln w="38100" algn="ctr">
              <a:solidFill>
                <a:srgbClr val="FF6600"/>
              </a:solidFill>
              <a:prstDash val="dash"/>
              <a:round/>
              <a:headEnd/>
              <a:tailEnd/>
            </a:ln>
            <a:effectLst/>
          </p:spPr>
          <p:txBody>
            <a:bodyPr wrap="none" anchor="ctr"/>
            <a:lstStyle/>
            <a:p>
              <a:endParaRPr lang="en-US"/>
            </a:p>
          </p:txBody>
        </p:sp>
      </p:grpSp>
      <p:sp>
        <p:nvSpPr>
          <p:cNvPr id="403518" name="Rectangle 62"/>
          <p:cNvSpPr>
            <a:spLocks noChangeArrowheads="1"/>
          </p:cNvSpPr>
          <p:nvPr/>
        </p:nvSpPr>
        <p:spPr bwMode="auto">
          <a:xfrm>
            <a:off x="5838825" y="2692400"/>
            <a:ext cx="3455988" cy="852488"/>
          </a:xfrm>
          <a:prstGeom prst="rect">
            <a:avLst/>
          </a:prstGeom>
          <a:noFill/>
          <a:ln w="9525">
            <a:noFill/>
            <a:miter lim="800000"/>
            <a:headEnd/>
            <a:tailEnd/>
          </a:ln>
          <a:effectLst/>
        </p:spPr>
        <p:txBody>
          <a:bodyPr/>
          <a:lstStyle/>
          <a:p>
            <a:pPr marL="838200" lvl="1" indent="-381000" algn="l">
              <a:spcBef>
                <a:spcPct val="20000"/>
              </a:spcBef>
              <a:buClr>
                <a:srgbClr val="B90337"/>
              </a:buClr>
              <a:buFont typeface="Wingdings" pitchFamily="2" charset="2"/>
              <a:buAutoNum type="circleNumDbPlain" startAt="3"/>
            </a:pPr>
            <a:r>
              <a:rPr lang="en-US" sz="2200">
                <a:latin typeface="Times New Roman" pitchFamily="18" charset="0"/>
                <a:ea typeface="HyhwpEQ" pitchFamily="18" charset="-127"/>
              </a:rPr>
              <a:t>The MBB of </a:t>
            </a:r>
            <a:r>
              <a:rPr lang="en-US" sz="2200" i="1">
                <a:solidFill>
                  <a:srgbClr val="A50021"/>
                </a:solidFill>
                <a:latin typeface="Times New Roman" pitchFamily="18" charset="0"/>
                <a:ea typeface="HyhwpEQ" pitchFamily="18" charset="-127"/>
              </a:rPr>
              <a:t>R</a:t>
            </a:r>
            <a:r>
              <a:rPr lang="en-US" sz="2200" i="1" baseline="-25000">
                <a:solidFill>
                  <a:srgbClr val="A50021"/>
                </a:solidFill>
                <a:latin typeface="Times New Roman" pitchFamily="18" charset="0"/>
                <a:ea typeface="HyhwpEQ" pitchFamily="18" charset="-127"/>
              </a:rPr>
              <a:t>i</a:t>
            </a:r>
            <a:r>
              <a:rPr lang="en-US" sz="2200">
                <a:latin typeface="Times New Roman" pitchFamily="18" charset="0"/>
                <a:ea typeface="HyhwpEQ" pitchFamily="18" charset="-127"/>
              </a:rPr>
              <a:t> totally covers </a:t>
            </a:r>
            <a:r>
              <a:rPr lang="en-US" sz="2200" i="1">
                <a:solidFill>
                  <a:srgbClr val="A50021"/>
                </a:solidFill>
                <a:latin typeface="Times New Roman" pitchFamily="18" charset="0"/>
                <a:ea typeface="HyhwpEQ" pitchFamily="18" charset="-127"/>
              </a:rPr>
              <a:t>R</a:t>
            </a:r>
            <a:r>
              <a:rPr lang="en-US" sz="2200" i="1" baseline="-25000">
                <a:solidFill>
                  <a:srgbClr val="A50021"/>
                </a:solidFill>
                <a:latin typeface="Times New Roman" pitchFamily="18" charset="0"/>
                <a:ea typeface="HyhwpEQ" pitchFamily="18" charset="-127"/>
              </a:rPr>
              <a:t>i+1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34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34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35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35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35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3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95" grpId="0"/>
      <p:bldP spid="403506" grpId="0"/>
      <p:bldP spid="40351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0"/>
          </p:nvPr>
        </p:nvSpPr>
        <p:spPr/>
        <p:txBody>
          <a:bodyPr/>
          <a:lstStyle/>
          <a:p>
            <a:fld id="{7834CCE6-20B2-464D-8C9A-E5565BD34B11}" type="slidenum">
              <a:rPr lang="en-US" altLang="ko-KR"/>
              <a:pPr/>
              <a:t>79</a:t>
            </a:fld>
            <a:endParaRPr lang="en-US" altLang="ko-KR"/>
          </a:p>
        </p:txBody>
      </p:sp>
      <p:sp>
        <p:nvSpPr>
          <p:cNvPr id="26" name="Date Placeholder 5"/>
          <p:cNvSpPr>
            <a:spLocks noGrp="1"/>
          </p:cNvSpPr>
          <p:nvPr>
            <p:ph type="dt" sz="half" idx="11"/>
          </p:nvPr>
        </p:nvSpPr>
        <p:spPr/>
        <p:txBody>
          <a:bodyPr/>
          <a:lstStyle/>
          <a:p>
            <a:r>
              <a:rPr lang="en-US"/>
              <a:t>Tutorial: ICDM 2008</a:t>
            </a:r>
            <a:endParaRPr lang="en-US" altLang="ko-KR"/>
          </a:p>
        </p:txBody>
      </p:sp>
      <p:sp>
        <p:nvSpPr>
          <p:cNvPr id="27" name="Footer Placeholder 6"/>
          <p:cNvSpPr>
            <a:spLocks noGrp="1"/>
          </p:cNvSpPr>
          <p:nvPr>
            <p:ph type="ftr" sz="quarter" idx="12"/>
          </p:nvPr>
        </p:nvSpPr>
        <p:spPr/>
        <p:txBody>
          <a:bodyPr/>
          <a:lstStyle/>
          <a:p>
            <a:r>
              <a:rPr lang="en-US" altLang="ko-KR"/>
              <a:t>Mohamed F. Mokbel</a:t>
            </a:r>
          </a:p>
        </p:txBody>
      </p:sp>
      <p:sp>
        <p:nvSpPr>
          <p:cNvPr id="401427" name="Rectangle 19"/>
          <p:cNvSpPr>
            <a:spLocks noChangeArrowheads="1"/>
          </p:cNvSpPr>
          <p:nvPr/>
        </p:nvSpPr>
        <p:spPr bwMode="auto">
          <a:xfrm>
            <a:off x="6342063" y="3830638"/>
            <a:ext cx="1574800" cy="1671637"/>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401428" name="Rectangle 20"/>
          <p:cNvSpPr>
            <a:spLocks noChangeArrowheads="1"/>
          </p:cNvSpPr>
          <p:nvPr/>
        </p:nvSpPr>
        <p:spPr bwMode="auto">
          <a:xfrm>
            <a:off x="7154863" y="2890838"/>
            <a:ext cx="1565275" cy="1473200"/>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401417" name="Rectangle 9"/>
          <p:cNvSpPr>
            <a:spLocks noChangeArrowheads="1"/>
          </p:cNvSpPr>
          <p:nvPr/>
        </p:nvSpPr>
        <p:spPr bwMode="auto">
          <a:xfrm>
            <a:off x="1343025" y="4137025"/>
            <a:ext cx="1574800" cy="1676400"/>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401418" name="Rectangle 10"/>
          <p:cNvSpPr>
            <a:spLocks noChangeArrowheads="1"/>
          </p:cNvSpPr>
          <p:nvPr/>
        </p:nvSpPr>
        <p:spPr bwMode="auto">
          <a:xfrm>
            <a:off x="2155825" y="2994025"/>
            <a:ext cx="1752600" cy="1676400"/>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p>
        </p:txBody>
      </p:sp>
      <p:sp>
        <p:nvSpPr>
          <p:cNvPr id="401410" name="Rectangle 2"/>
          <p:cNvSpPr>
            <a:spLocks noGrp="1" noChangeArrowheads="1"/>
          </p:cNvSpPr>
          <p:nvPr>
            <p:ph type="title"/>
          </p:nvPr>
        </p:nvSpPr>
        <p:spPr>
          <a:xfrm>
            <a:off x="231775" y="93663"/>
            <a:ext cx="8153400" cy="762000"/>
          </a:xfrm>
        </p:spPr>
        <p:txBody>
          <a:bodyPr/>
          <a:lstStyle/>
          <a:p>
            <a:r>
              <a:rPr lang="en-US" sz="2800"/>
              <a:t>Solution to Maximum Movement Boundary Attack </a:t>
            </a:r>
            <a:br>
              <a:rPr lang="en-US" sz="2800"/>
            </a:br>
            <a:r>
              <a:rPr lang="en-US" sz="2400">
                <a:solidFill>
                  <a:schemeClr val="hlink"/>
                </a:solidFill>
              </a:rPr>
              <a:t>Patching and Delaying</a:t>
            </a:r>
          </a:p>
        </p:txBody>
      </p:sp>
      <p:sp>
        <p:nvSpPr>
          <p:cNvPr id="401411" name="Rectangle 3"/>
          <p:cNvSpPr>
            <a:spLocks noGrp="1" noChangeArrowheads="1"/>
          </p:cNvSpPr>
          <p:nvPr>
            <p:ph type="body" sz="half" idx="1"/>
          </p:nvPr>
        </p:nvSpPr>
        <p:spPr>
          <a:xfrm>
            <a:off x="231775" y="1085850"/>
            <a:ext cx="4302125" cy="1306513"/>
          </a:xfrm>
        </p:spPr>
        <p:txBody>
          <a:bodyPr/>
          <a:lstStyle/>
          <a:p>
            <a:pPr>
              <a:buFont typeface="Wingdings" pitchFamily="2" charset="2"/>
              <a:buChar char="n"/>
            </a:pPr>
            <a:r>
              <a:rPr lang="en-US" sz="2400" i="1">
                <a:solidFill>
                  <a:srgbClr val="A50021"/>
                </a:solidFill>
              </a:rPr>
              <a:t>Patching: </a:t>
            </a:r>
            <a:r>
              <a:rPr lang="en-US" sz="2400" b="0"/>
              <a:t>Combine the current cloaked spatial region with the previous one</a:t>
            </a:r>
          </a:p>
        </p:txBody>
      </p:sp>
      <p:sp>
        <p:nvSpPr>
          <p:cNvPr id="401412" name="Rectangle 4"/>
          <p:cNvSpPr>
            <a:spLocks noGrp="1" noChangeArrowheads="1"/>
          </p:cNvSpPr>
          <p:nvPr>
            <p:ph type="body" sz="half" idx="2"/>
          </p:nvPr>
        </p:nvSpPr>
        <p:spPr>
          <a:xfrm>
            <a:off x="4572000" y="1085850"/>
            <a:ext cx="4419600" cy="1601788"/>
          </a:xfrm>
        </p:spPr>
        <p:txBody>
          <a:bodyPr/>
          <a:lstStyle/>
          <a:p>
            <a:pPr>
              <a:buFont typeface="Wingdings" pitchFamily="2" charset="2"/>
              <a:buChar char="n"/>
            </a:pPr>
            <a:r>
              <a:rPr lang="en-US" sz="2400" i="1">
                <a:solidFill>
                  <a:srgbClr val="A50021"/>
                </a:solidFill>
              </a:rPr>
              <a:t>Delaying: </a:t>
            </a:r>
            <a:r>
              <a:rPr lang="en-US" sz="2400" b="0"/>
              <a:t>Postpone the update until the MMB covers the current cloaked spatial region</a:t>
            </a:r>
          </a:p>
        </p:txBody>
      </p:sp>
      <p:grpSp>
        <p:nvGrpSpPr>
          <p:cNvPr id="401413" name="Group 5"/>
          <p:cNvGrpSpPr>
            <a:grpSpLocks/>
          </p:cNvGrpSpPr>
          <p:nvPr/>
        </p:nvGrpSpPr>
        <p:grpSpPr bwMode="auto">
          <a:xfrm>
            <a:off x="2155825" y="3603625"/>
            <a:ext cx="1219200" cy="1066800"/>
            <a:chOff x="4272" y="2112"/>
            <a:chExt cx="768" cy="672"/>
          </a:xfrm>
        </p:grpSpPr>
        <p:sp>
          <p:nvSpPr>
            <p:cNvPr id="401414" name="Rectangle 6"/>
            <p:cNvSpPr>
              <a:spLocks noChangeArrowheads="1"/>
            </p:cNvSpPr>
            <p:nvPr/>
          </p:nvSpPr>
          <p:spPr bwMode="auto">
            <a:xfrm>
              <a:off x="4272" y="2112"/>
              <a:ext cx="528" cy="672"/>
            </a:xfrm>
            <a:prstGeom prst="rect">
              <a:avLst/>
            </a:prstGeom>
            <a:solidFill>
              <a:srgbClr val="A50021"/>
            </a:solidFill>
            <a:ln w="38100" algn="ctr">
              <a:noFill/>
              <a:miter lim="800000"/>
              <a:headEnd/>
              <a:tailEnd/>
            </a:ln>
            <a:effectLst/>
          </p:spPr>
          <p:txBody>
            <a:bodyPr wrap="none" anchor="ctr"/>
            <a:lstStyle/>
            <a:p>
              <a:endParaRPr lang="en-US"/>
            </a:p>
          </p:txBody>
        </p:sp>
        <p:sp>
          <p:nvSpPr>
            <p:cNvPr id="401415" name="Rectangle 7"/>
            <p:cNvSpPr>
              <a:spLocks noChangeArrowheads="1"/>
            </p:cNvSpPr>
            <p:nvPr/>
          </p:nvSpPr>
          <p:spPr bwMode="auto">
            <a:xfrm>
              <a:off x="4800" y="2352"/>
              <a:ext cx="240" cy="432"/>
            </a:xfrm>
            <a:prstGeom prst="rect">
              <a:avLst/>
            </a:prstGeom>
            <a:solidFill>
              <a:srgbClr val="A50021"/>
            </a:solidFill>
            <a:ln w="38100" algn="ctr">
              <a:noFill/>
              <a:miter lim="800000"/>
              <a:headEnd/>
              <a:tailEnd/>
            </a:ln>
            <a:effectLst/>
          </p:spPr>
          <p:txBody>
            <a:bodyPr wrap="none" anchor="ctr"/>
            <a:lstStyle/>
            <a:p>
              <a:endParaRPr lang="en-US"/>
            </a:p>
          </p:txBody>
        </p:sp>
        <p:sp>
          <p:nvSpPr>
            <p:cNvPr id="401416" name="AutoShape 8"/>
            <p:cNvSpPr>
              <a:spLocks noChangeArrowheads="1"/>
            </p:cNvSpPr>
            <p:nvPr/>
          </p:nvSpPr>
          <p:spPr bwMode="auto">
            <a:xfrm>
              <a:off x="4512" y="2118"/>
              <a:ext cx="528" cy="522"/>
            </a:xfrm>
            <a:prstGeom prst="roundRect">
              <a:avLst>
                <a:gd name="adj" fmla="val 50000"/>
              </a:avLst>
            </a:prstGeom>
            <a:solidFill>
              <a:srgbClr val="A50021"/>
            </a:solidFill>
            <a:ln w="38100" algn="ctr">
              <a:noFill/>
              <a:round/>
              <a:headEnd/>
              <a:tailEnd/>
            </a:ln>
            <a:effectLst/>
          </p:spPr>
          <p:txBody>
            <a:bodyPr wrap="none" anchor="ctr"/>
            <a:lstStyle/>
            <a:p>
              <a:endParaRPr lang="en-US">
                <a:latin typeface="Times New Roman" pitchFamily="18" charset="0"/>
                <a:cs typeface="Arial" charset="0"/>
              </a:endParaRPr>
            </a:p>
          </p:txBody>
        </p:sp>
      </p:grpSp>
      <p:sp>
        <p:nvSpPr>
          <p:cNvPr id="401419" name="Text Box 11"/>
          <p:cNvSpPr txBox="1">
            <a:spLocks noChangeArrowheads="1"/>
          </p:cNvSpPr>
          <p:nvPr/>
        </p:nvSpPr>
        <p:spPr bwMode="auto">
          <a:xfrm>
            <a:off x="1381125" y="5356225"/>
            <a:ext cx="461963" cy="457200"/>
          </a:xfrm>
          <a:prstGeom prst="rect">
            <a:avLst/>
          </a:prstGeom>
          <a:noFill/>
          <a:ln w="38100" algn="ctr">
            <a:noFill/>
            <a:miter lim="800000"/>
            <a:headEnd/>
            <a:tailEnd/>
          </a:ln>
          <a:effectLst/>
        </p:spPr>
        <p:txBody>
          <a:bodyPr wrap="none">
            <a:spAutoFit/>
          </a:bodyPr>
          <a:lstStyle/>
          <a:p>
            <a:r>
              <a:rPr lang="en-US" b="1" i="1">
                <a:solidFill>
                  <a:srgbClr val="A50021"/>
                </a:solidFill>
                <a:latin typeface="Arial" charset="0"/>
                <a:cs typeface="Arial" charset="0"/>
              </a:rPr>
              <a:t>R</a:t>
            </a:r>
            <a:r>
              <a:rPr lang="en-US" b="1" i="1" baseline="-25000">
                <a:solidFill>
                  <a:srgbClr val="A50021"/>
                </a:solidFill>
                <a:latin typeface="Arial" charset="0"/>
                <a:cs typeface="Arial" charset="0"/>
              </a:rPr>
              <a:t>i</a:t>
            </a:r>
          </a:p>
        </p:txBody>
      </p:sp>
      <p:sp>
        <p:nvSpPr>
          <p:cNvPr id="401420" name="Text Box 12"/>
          <p:cNvSpPr txBox="1">
            <a:spLocks noChangeArrowheads="1"/>
          </p:cNvSpPr>
          <p:nvPr/>
        </p:nvSpPr>
        <p:spPr bwMode="auto">
          <a:xfrm>
            <a:off x="3222625" y="2994025"/>
            <a:ext cx="693738" cy="457200"/>
          </a:xfrm>
          <a:prstGeom prst="rect">
            <a:avLst/>
          </a:prstGeom>
          <a:noFill/>
          <a:ln w="38100" algn="ctr">
            <a:noFill/>
            <a:miter lim="800000"/>
            <a:headEnd/>
            <a:tailEnd/>
          </a:ln>
          <a:effectLst/>
        </p:spPr>
        <p:txBody>
          <a:bodyPr wrap="none">
            <a:spAutoFit/>
          </a:bodyPr>
          <a:lstStyle/>
          <a:p>
            <a:r>
              <a:rPr lang="en-US" b="1" i="1">
                <a:solidFill>
                  <a:srgbClr val="A50021"/>
                </a:solidFill>
                <a:latin typeface="Arial" charset="0"/>
                <a:cs typeface="Arial" charset="0"/>
              </a:rPr>
              <a:t>R</a:t>
            </a:r>
            <a:r>
              <a:rPr lang="en-US" b="1" i="1" baseline="-25000">
                <a:solidFill>
                  <a:srgbClr val="A50021"/>
                </a:solidFill>
                <a:latin typeface="Arial" charset="0"/>
                <a:cs typeface="Arial" charset="0"/>
              </a:rPr>
              <a:t>i+</a:t>
            </a:r>
            <a:r>
              <a:rPr lang="en-US" b="1" baseline="-25000">
                <a:solidFill>
                  <a:srgbClr val="A50021"/>
                </a:solidFill>
                <a:latin typeface="Arial" charset="0"/>
                <a:cs typeface="Arial" charset="0"/>
              </a:rPr>
              <a:t>1</a:t>
            </a:r>
          </a:p>
        </p:txBody>
      </p:sp>
      <p:sp>
        <p:nvSpPr>
          <p:cNvPr id="401421" name="AutoShape 13"/>
          <p:cNvSpPr>
            <a:spLocks noChangeArrowheads="1"/>
          </p:cNvSpPr>
          <p:nvPr/>
        </p:nvSpPr>
        <p:spPr bwMode="auto">
          <a:xfrm>
            <a:off x="693738" y="3603625"/>
            <a:ext cx="2684462" cy="2667000"/>
          </a:xfrm>
          <a:prstGeom prst="roundRect">
            <a:avLst>
              <a:gd name="adj" fmla="val 18384"/>
            </a:avLst>
          </a:prstGeom>
          <a:noFill/>
          <a:ln w="25400" algn="ctr">
            <a:solidFill>
              <a:srgbClr val="FFCC00"/>
            </a:solidFill>
            <a:prstDash val="dash"/>
            <a:round/>
            <a:headEnd/>
            <a:tailEnd/>
          </a:ln>
          <a:effectLst/>
        </p:spPr>
        <p:txBody>
          <a:bodyPr wrap="none" anchor="ctr"/>
          <a:lstStyle/>
          <a:p>
            <a:endParaRPr lang="en-US"/>
          </a:p>
        </p:txBody>
      </p:sp>
      <p:sp>
        <p:nvSpPr>
          <p:cNvPr id="401422" name="Rectangle 14"/>
          <p:cNvSpPr>
            <a:spLocks noChangeArrowheads="1"/>
          </p:cNvSpPr>
          <p:nvPr/>
        </p:nvSpPr>
        <p:spPr bwMode="auto">
          <a:xfrm>
            <a:off x="1343025" y="2994025"/>
            <a:ext cx="2563813" cy="2813050"/>
          </a:xfrm>
          <a:prstGeom prst="rect">
            <a:avLst/>
          </a:prstGeom>
          <a:solidFill>
            <a:srgbClr val="FFCC99">
              <a:alpha val="50000"/>
            </a:srgbClr>
          </a:solidFill>
          <a:ln w="38100" algn="ctr">
            <a:solidFill>
              <a:srgbClr val="FF9900"/>
            </a:solidFill>
            <a:miter lim="800000"/>
            <a:headEnd/>
            <a:tailEnd/>
          </a:ln>
          <a:effectLst/>
        </p:spPr>
        <p:txBody>
          <a:bodyPr wrap="none" anchor="ctr"/>
          <a:lstStyle/>
          <a:p>
            <a:endParaRPr lang="en-US">
              <a:solidFill>
                <a:srgbClr val="FF00FF"/>
              </a:solidFill>
              <a:latin typeface="Times New Roman" pitchFamily="18" charset="0"/>
              <a:cs typeface="Arial" charset="0"/>
            </a:endParaRPr>
          </a:p>
        </p:txBody>
      </p:sp>
      <p:grpSp>
        <p:nvGrpSpPr>
          <p:cNvPr id="401423" name="Group 15"/>
          <p:cNvGrpSpPr>
            <a:grpSpLocks/>
          </p:cNvGrpSpPr>
          <p:nvPr/>
        </p:nvGrpSpPr>
        <p:grpSpPr bwMode="auto">
          <a:xfrm>
            <a:off x="7154863" y="3297238"/>
            <a:ext cx="1219200" cy="1066800"/>
            <a:chOff x="4507" y="2077"/>
            <a:chExt cx="768" cy="672"/>
          </a:xfrm>
        </p:grpSpPr>
        <p:sp>
          <p:nvSpPr>
            <p:cNvPr id="401424" name="Rectangle 16"/>
            <p:cNvSpPr>
              <a:spLocks noChangeArrowheads="1"/>
            </p:cNvSpPr>
            <p:nvPr/>
          </p:nvSpPr>
          <p:spPr bwMode="auto">
            <a:xfrm>
              <a:off x="4507" y="2077"/>
              <a:ext cx="528" cy="672"/>
            </a:xfrm>
            <a:prstGeom prst="rect">
              <a:avLst/>
            </a:prstGeom>
            <a:solidFill>
              <a:srgbClr val="CC0000"/>
            </a:solidFill>
            <a:ln w="38100" algn="ctr">
              <a:noFill/>
              <a:miter lim="800000"/>
              <a:headEnd/>
              <a:tailEnd/>
            </a:ln>
            <a:effectLst/>
          </p:spPr>
          <p:txBody>
            <a:bodyPr wrap="none" anchor="ctr"/>
            <a:lstStyle/>
            <a:p>
              <a:endParaRPr lang="en-US"/>
            </a:p>
          </p:txBody>
        </p:sp>
        <p:sp>
          <p:nvSpPr>
            <p:cNvPr id="401425" name="Rectangle 17"/>
            <p:cNvSpPr>
              <a:spLocks noChangeArrowheads="1"/>
            </p:cNvSpPr>
            <p:nvPr/>
          </p:nvSpPr>
          <p:spPr bwMode="auto">
            <a:xfrm>
              <a:off x="5035" y="2317"/>
              <a:ext cx="240" cy="432"/>
            </a:xfrm>
            <a:prstGeom prst="rect">
              <a:avLst/>
            </a:prstGeom>
            <a:solidFill>
              <a:srgbClr val="CC0000"/>
            </a:solidFill>
            <a:ln w="38100" algn="ctr">
              <a:noFill/>
              <a:miter lim="800000"/>
              <a:headEnd/>
              <a:tailEnd/>
            </a:ln>
            <a:effectLst/>
          </p:spPr>
          <p:txBody>
            <a:bodyPr wrap="none" anchor="ctr"/>
            <a:lstStyle/>
            <a:p>
              <a:endParaRPr lang="en-US"/>
            </a:p>
          </p:txBody>
        </p:sp>
        <p:sp>
          <p:nvSpPr>
            <p:cNvPr id="401426" name="AutoShape 18"/>
            <p:cNvSpPr>
              <a:spLocks noChangeArrowheads="1"/>
            </p:cNvSpPr>
            <p:nvPr/>
          </p:nvSpPr>
          <p:spPr bwMode="auto">
            <a:xfrm>
              <a:off x="4747" y="2077"/>
              <a:ext cx="528" cy="522"/>
            </a:xfrm>
            <a:prstGeom prst="roundRect">
              <a:avLst>
                <a:gd name="adj" fmla="val 50000"/>
              </a:avLst>
            </a:prstGeom>
            <a:solidFill>
              <a:srgbClr val="CC0000"/>
            </a:solidFill>
            <a:ln w="38100" algn="ctr">
              <a:noFill/>
              <a:round/>
              <a:headEnd/>
              <a:tailEnd/>
            </a:ln>
            <a:effectLst/>
          </p:spPr>
          <p:txBody>
            <a:bodyPr wrap="none" anchor="ctr"/>
            <a:lstStyle/>
            <a:p>
              <a:endParaRPr lang="en-US">
                <a:latin typeface="Times New Roman" pitchFamily="18" charset="0"/>
                <a:cs typeface="Arial" charset="0"/>
              </a:endParaRPr>
            </a:p>
          </p:txBody>
        </p:sp>
      </p:grpSp>
      <p:sp>
        <p:nvSpPr>
          <p:cNvPr id="401429" name="Text Box 21"/>
          <p:cNvSpPr txBox="1">
            <a:spLocks noChangeArrowheads="1"/>
          </p:cNvSpPr>
          <p:nvPr/>
        </p:nvSpPr>
        <p:spPr bwMode="auto">
          <a:xfrm>
            <a:off x="6380163" y="5049838"/>
            <a:ext cx="461962" cy="457200"/>
          </a:xfrm>
          <a:prstGeom prst="rect">
            <a:avLst/>
          </a:prstGeom>
          <a:noFill/>
          <a:ln w="38100" algn="ctr">
            <a:noFill/>
            <a:miter lim="800000"/>
            <a:headEnd/>
            <a:tailEnd/>
          </a:ln>
          <a:effectLst/>
        </p:spPr>
        <p:txBody>
          <a:bodyPr wrap="none">
            <a:spAutoFit/>
          </a:bodyPr>
          <a:lstStyle/>
          <a:p>
            <a:r>
              <a:rPr lang="en-US" b="1" i="1">
                <a:solidFill>
                  <a:srgbClr val="A50021"/>
                </a:solidFill>
                <a:latin typeface="Arial" charset="0"/>
                <a:cs typeface="Arial" charset="0"/>
              </a:rPr>
              <a:t>R</a:t>
            </a:r>
            <a:r>
              <a:rPr lang="en-US" b="1" i="1" baseline="-25000">
                <a:solidFill>
                  <a:srgbClr val="A50021"/>
                </a:solidFill>
                <a:latin typeface="Arial" charset="0"/>
                <a:cs typeface="Arial" charset="0"/>
              </a:rPr>
              <a:t>i</a:t>
            </a:r>
          </a:p>
        </p:txBody>
      </p:sp>
      <p:sp>
        <p:nvSpPr>
          <p:cNvPr id="401430" name="Text Box 22"/>
          <p:cNvSpPr txBox="1">
            <a:spLocks noChangeArrowheads="1"/>
          </p:cNvSpPr>
          <p:nvPr/>
        </p:nvSpPr>
        <p:spPr bwMode="auto">
          <a:xfrm>
            <a:off x="8026400" y="2890838"/>
            <a:ext cx="693738" cy="457200"/>
          </a:xfrm>
          <a:prstGeom prst="rect">
            <a:avLst/>
          </a:prstGeom>
          <a:noFill/>
          <a:ln w="38100" algn="ctr">
            <a:noFill/>
            <a:miter lim="800000"/>
            <a:headEnd/>
            <a:tailEnd/>
          </a:ln>
          <a:effectLst/>
        </p:spPr>
        <p:txBody>
          <a:bodyPr wrap="none">
            <a:spAutoFit/>
          </a:bodyPr>
          <a:lstStyle/>
          <a:p>
            <a:r>
              <a:rPr lang="en-US" b="1" i="1">
                <a:solidFill>
                  <a:srgbClr val="A50021"/>
                </a:solidFill>
                <a:latin typeface="Arial" charset="0"/>
                <a:cs typeface="Arial" charset="0"/>
              </a:rPr>
              <a:t>R</a:t>
            </a:r>
            <a:r>
              <a:rPr lang="en-US" b="1" i="1" baseline="-25000">
                <a:solidFill>
                  <a:srgbClr val="A50021"/>
                </a:solidFill>
                <a:latin typeface="Arial" charset="0"/>
                <a:cs typeface="Arial" charset="0"/>
              </a:rPr>
              <a:t>i+</a:t>
            </a:r>
            <a:r>
              <a:rPr lang="en-US" b="1" baseline="-25000">
                <a:solidFill>
                  <a:srgbClr val="A50021"/>
                </a:solidFill>
                <a:latin typeface="Arial" charset="0"/>
                <a:cs typeface="Arial" charset="0"/>
              </a:rPr>
              <a:t>1</a:t>
            </a:r>
          </a:p>
        </p:txBody>
      </p:sp>
      <p:sp>
        <p:nvSpPr>
          <p:cNvPr id="401431" name="AutoShape 23"/>
          <p:cNvSpPr>
            <a:spLocks noChangeArrowheads="1"/>
          </p:cNvSpPr>
          <p:nvPr/>
        </p:nvSpPr>
        <p:spPr bwMode="auto">
          <a:xfrm>
            <a:off x="5692775" y="3297238"/>
            <a:ext cx="2684463" cy="2667000"/>
          </a:xfrm>
          <a:prstGeom prst="roundRect">
            <a:avLst>
              <a:gd name="adj" fmla="val 18384"/>
            </a:avLst>
          </a:prstGeom>
          <a:noFill/>
          <a:ln w="25400" algn="ctr">
            <a:solidFill>
              <a:srgbClr val="FFCC00"/>
            </a:solidFill>
            <a:prstDash val="dash"/>
            <a:round/>
            <a:headEnd/>
            <a:tailEnd/>
          </a:ln>
          <a:effectLst/>
        </p:spPr>
        <p:txBody>
          <a:bodyPr wrap="none" anchor="ctr"/>
          <a:lstStyle/>
          <a:p>
            <a:endParaRPr lang="en-US"/>
          </a:p>
        </p:txBody>
      </p:sp>
      <p:sp>
        <p:nvSpPr>
          <p:cNvPr id="401432" name="AutoShape 24"/>
          <p:cNvSpPr>
            <a:spLocks noChangeArrowheads="1"/>
          </p:cNvSpPr>
          <p:nvPr/>
        </p:nvSpPr>
        <p:spPr bwMode="auto">
          <a:xfrm>
            <a:off x="5072063" y="2687638"/>
            <a:ext cx="3919537" cy="3775075"/>
          </a:xfrm>
          <a:prstGeom prst="roundRect">
            <a:avLst>
              <a:gd name="adj" fmla="val 18384"/>
            </a:avLst>
          </a:prstGeom>
          <a:noFill/>
          <a:ln w="38100" algn="ctr">
            <a:solidFill>
              <a:srgbClr val="FFCC00"/>
            </a:solidFill>
            <a:prstDash val="dash"/>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0141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014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141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14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14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14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14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14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14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0143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401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27" grpId="0" animBg="1"/>
      <p:bldP spid="401428" grpId="0" animBg="1"/>
      <p:bldP spid="401418" grpId="0" animBg="1"/>
      <p:bldP spid="401429" grpId="0"/>
      <p:bldP spid="401430" grpId="0"/>
      <p:bldP spid="401431" grpId="0" animBg="1"/>
      <p:bldP spid="401431" grpId="1" animBg="1"/>
      <p:bldP spid="4014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0"/>
          </p:nvPr>
        </p:nvSpPr>
        <p:spPr/>
        <p:txBody>
          <a:bodyPr/>
          <a:lstStyle/>
          <a:p>
            <a:fld id="{52AD21A7-B0ED-4E54-BCA2-1D94A5CDE86D}" type="slidenum">
              <a:rPr lang="en-US" altLang="ko-KR"/>
              <a:pPr/>
              <a:t>8</a:t>
            </a:fld>
            <a:endParaRPr lang="en-US" altLang="ko-KR"/>
          </a:p>
        </p:txBody>
      </p:sp>
      <p:sp>
        <p:nvSpPr>
          <p:cNvPr id="21" name="Date Placeholder 4"/>
          <p:cNvSpPr>
            <a:spLocks noGrp="1"/>
          </p:cNvSpPr>
          <p:nvPr>
            <p:ph type="dt" sz="half" idx="11"/>
          </p:nvPr>
        </p:nvSpPr>
        <p:spPr/>
        <p:txBody>
          <a:bodyPr/>
          <a:lstStyle/>
          <a:p>
            <a:r>
              <a:rPr lang="en-US"/>
              <a:t>Tutorial: ICDM 2008</a:t>
            </a:r>
            <a:endParaRPr lang="en-US" altLang="ko-KR"/>
          </a:p>
        </p:txBody>
      </p:sp>
      <p:sp>
        <p:nvSpPr>
          <p:cNvPr id="22" name="Footer Placeholder 5"/>
          <p:cNvSpPr>
            <a:spLocks noGrp="1"/>
          </p:cNvSpPr>
          <p:nvPr>
            <p:ph type="ftr" sz="quarter" idx="12"/>
          </p:nvPr>
        </p:nvSpPr>
        <p:spPr/>
        <p:txBody>
          <a:bodyPr/>
          <a:lstStyle/>
          <a:p>
            <a:r>
              <a:rPr lang="en-US" altLang="ko-KR"/>
              <a:t>Mohamed F. Mokbel</a:t>
            </a:r>
          </a:p>
        </p:txBody>
      </p:sp>
      <p:grpSp>
        <p:nvGrpSpPr>
          <p:cNvPr id="253954" name="Group 2"/>
          <p:cNvGrpSpPr>
            <a:grpSpLocks/>
          </p:cNvGrpSpPr>
          <p:nvPr/>
        </p:nvGrpSpPr>
        <p:grpSpPr bwMode="auto">
          <a:xfrm>
            <a:off x="2195513" y="2492375"/>
            <a:ext cx="3240087" cy="2952750"/>
            <a:chOff x="1474" y="1706"/>
            <a:chExt cx="2041" cy="1860"/>
          </a:xfrm>
        </p:grpSpPr>
        <p:sp>
          <p:nvSpPr>
            <p:cNvPr id="253955" name="Oval 3"/>
            <p:cNvSpPr>
              <a:spLocks noChangeArrowheads="1"/>
            </p:cNvSpPr>
            <p:nvPr/>
          </p:nvSpPr>
          <p:spPr bwMode="auto">
            <a:xfrm>
              <a:off x="1474" y="1706"/>
              <a:ext cx="2041" cy="1860"/>
            </a:xfrm>
            <a:prstGeom prst="ellipse">
              <a:avLst/>
            </a:prstGeom>
            <a:solidFill>
              <a:srgbClr val="800000">
                <a:alpha val="50000"/>
              </a:srgbClr>
            </a:solidFill>
            <a:ln w="38100" algn="ctr">
              <a:solidFill>
                <a:schemeClr val="tx1"/>
              </a:solidFill>
              <a:round/>
              <a:headEnd/>
              <a:tailEnd/>
            </a:ln>
            <a:effectLst/>
          </p:spPr>
          <p:txBody>
            <a:bodyPr wrap="none" anchor="ctr"/>
            <a:lstStyle/>
            <a:p>
              <a:endParaRPr lang="en-US"/>
            </a:p>
          </p:txBody>
        </p:sp>
        <p:sp>
          <p:nvSpPr>
            <p:cNvPr id="253956" name="Text Box 4"/>
            <p:cNvSpPr txBox="1">
              <a:spLocks noChangeArrowheads="1"/>
            </p:cNvSpPr>
            <p:nvPr/>
          </p:nvSpPr>
          <p:spPr bwMode="auto">
            <a:xfrm>
              <a:off x="1565" y="2659"/>
              <a:ext cx="1225" cy="288"/>
            </a:xfrm>
            <a:prstGeom prst="rect">
              <a:avLst/>
            </a:prstGeom>
            <a:noFill/>
            <a:ln w="38100" algn="ctr">
              <a:noFill/>
              <a:miter lim="800000"/>
              <a:headEnd/>
              <a:tailEnd/>
            </a:ln>
            <a:effectLst/>
          </p:spPr>
          <p:txBody>
            <a:bodyPr>
              <a:spAutoFit/>
            </a:bodyPr>
            <a:lstStyle/>
            <a:p>
              <a:pPr>
                <a:spcBef>
                  <a:spcPct val="50000"/>
                </a:spcBef>
              </a:pPr>
              <a:r>
                <a:rPr lang="en-US">
                  <a:latin typeface="Arial" charset="0"/>
                </a:rPr>
                <a:t>Internet</a:t>
              </a:r>
            </a:p>
          </p:txBody>
        </p:sp>
      </p:grpSp>
      <p:grpSp>
        <p:nvGrpSpPr>
          <p:cNvPr id="253957" name="Group 5"/>
          <p:cNvGrpSpPr>
            <a:grpSpLocks/>
          </p:cNvGrpSpPr>
          <p:nvPr/>
        </p:nvGrpSpPr>
        <p:grpSpPr bwMode="auto">
          <a:xfrm>
            <a:off x="3922713" y="2549525"/>
            <a:ext cx="3457575" cy="2952750"/>
            <a:chOff x="2562" y="1752"/>
            <a:chExt cx="2178" cy="1860"/>
          </a:xfrm>
        </p:grpSpPr>
        <p:sp>
          <p:nvSpPr>
            <p:cNvPr id="253958" name="Oval 6"/>
            <p:cNvSpPr>
              <a:spLocks noChangeArrowheads="1"/>
            </p:cNvSpPr>
            <p:nvPr/>
          </p:nvSpPr>
          <p:spPr bwMode="auto">
            <a:xfrm>
              <a:off x="2562" y="1752"/>
              <a:ext cx="2041" cy="1860"/>
            </a:xfrm>
            <a:prstGeom prst="ellipse">
              <a:avLst/>
            </a:prstGeom>
            <a:solidFill>
              <a:srgbClr val="FFFF99">
                <a:alpha val="50000"/>
              </a:srgbClr>
            </a:solidFill>
            <a:ln w="38100" algn="ctr">
              <a:solidFill>
                <a:schemeClr val="tx1"/>
              </a:solidFill>
              <a:round/>
              <a:headEnd/>
              <a:tailEnd/>
            </a:ln>
            <a:effectLst/>
          </p:spPr>
          <p:txBody>
            <a:bodyPr wrap="none" anchor="ctr"/>
            <a:lstStyle/>
            <a:p>
              <a:endParaRPr lang="en-US"/>
            </a:p>
          </p:txBody>
        </p:sp>
        <p:sp>
          <p:nvSpPr>
            <p:cNvPr id="253959" name="Text Box 7"/>
            <p:cNvSpPr txBox="1">
              <a:spLocks noChangeArrowheads="1"/>
            </p:cNvSpPr>
            <p:nvPr/>
          </p:nvSpPr>
          <p:spPr bwMode="auto">
            <a:xfrm>
              <a:off x="3560" y="2523"/>
              <a:ext cx="1180" cy="518"/>
            </a:xfrm>
            <a:prstGeom prst="rect">
              <a:avLst/>
            </a:prstGeom>
            <a:noFill/>
            <a:ln w="38100" algn="ctr">
              <a:noFill/>
              <a:miter lim="800000"/>
              <a:headEnd/>
              <a:tailEnd/>
            </a:ln>
            <a:effectLst/>
          </p:spPr>
          <p:txBody>
            <a:bodyPr>
              <a:spAutoFit/>
            </a:bodyPr>
            <a:lstStyle/>
            <a:p>
              <a:pPr>
                <a:spcBef>
                  <a:spcPct val="50000"/>
                </a:spcBef>
              </a:pPr>
              <a:r>
                <a:rPr lang="en-US">
                  <a:latin typeface="Arial" charset="0"/>
                </a:rPr>
                <a:t>Mobile Devices</a:t>
              </a:r>
            </a:p>
          </p:txBody>
        </p:sp>
      </p:grpSp>
      <p:sp>
        <p:nvSpPr>
          <p:cNvPr id="253960" name="Rectangle 8"/>
          <p:cNvSpPr>
            <a:spLocks noGrp="1" noChangeArrowheads="1"/>
          </p:cNvSpPr>
          <p:nvPr>
            <p:ph type="title"/>
          </p:nvPr>
        </p:nvSpPr>
        <p:spPr>
          <a:xfrm>
            <a:off x="331788" y="57150"/>
            <a:ext cx="7543800" cy="923925"/>
          </a:xfrm>
        </p:spPr>
        <p:txBody>
          <a:bodyPr/>
          <a:lstStyle/>
          <a:p>
            <a:r>
              <a:rPr lang="en-US"/>
              <a:t>Location-based Services: Why Now ?</a:t>
            </a:r>
          </a:p>
        </p:txBody>
      </p:sp>
      <p:grpSp>
        <p:nvGrpSpPr>
          <p:cNvPr id="253961" name="Group 9"/>
          <p:cNvGrpSpPr>
            <a:grpSpLocks/>
          </p:cNvGrpSpPr>
          <p:nvPr/>
        </p:nvGrpSpPr>
        <p:grpSpPr bwMode="auto">
          <a:xfrm>
            <a:off x="3059113" y="1125538"/>
            <a:ext cx="3240087" cy="2952750"/>
            <a:chOff x="2018" y="845"/>
            <a:chExt cx="2041" cy="1860"/>
          </a:xfrm>
        </p:grpSpPr>
        <p:sp>
          <p:nvSpPr>
            <p:cNvPr id="253962" name="Oval 10"/>
            <p:cNvSpPr>
              <a:spLocks noChangeArrowheads="1"/>
            </p:cNvSpPr>
            <p:nvPr/>
          </p:nvSpPr>
          <p:spPr bwMode="auto">
            <a:xfrm>
              <a:off x="2018" y="845"/>
              <a:ext cx="2041" cy="1860"/>
            </a:xfrm>
            <a:prstGeom prst="ellipse">
              <a:avLst/>
            </a:prstGeom>
            <a:solidFill>
              <a:srgbClr val="CCFFCC">
                <a:alpha val="50000"/>
              </a:srgbClr>
            </a:solidFill>
            <a:ln w="38100" algn="ctr">
              <a:solidFill>
                <a:schemeClr val="tx1"/>
              </a:solidFill>
              <a:round/>
              <a:headEnd/>
              <a:tailEnd/>
            </a:ln>
            <a:effectLst/>
          </p:spPr>
          <p:txBody>
            <a:bodyPr wrap="none" anchor="ctr"/>
            <a:lstStyle/>
            <a:p>
              <a:endParaRPr lang="en-US"/>
            </a:p>
          </p:txBody>
        </p:sp>
        <p:sp>
          <p:nvSpPr>
            <p:cNvPr id="253963" name="Text Box 11"/>
            <p:cNvSpPr txBox="1">
              <a:spLocks noChangeArrowheads="1"/>
            </p:cNvSpPr>
            <p:nvPr/>
          </p:nvSpPr>
          <p:spPr bwMode="auto">
            <a:xfrm>
              <a:off x="2154" y="1052"/>
              <a:ext cx="1769" cy="518"/>
            </a:xfrm>
            <a:prstGeom prst="rect">
              <a:avLst/>
            </a:prstGeom>
            <a:noFill/>
            <a:ln w="38100" algn="ctr">
              <a:noFill/>
              <a:miter lim="800000"/>
              <a:headEnd/>
              <a:tailEnd/>
            </a:ln>
            <a:effectLst/>
          </p:spPr>
          <p:txBody>
            <a:bodyPr>
              <a:spAutoFit/>
            </a:bodyPr>
            <a:lstStyle/>
            <a:p>
              <a:pPr>
                <a:spcBef>
                  <a:spcPct val="50000"/>
                </a:spcBef>
              </a:pPr>
              <a:r>
                <a:rPr lang="en-US">
                  <a:latin typeface="Arial" charset="0"/>
                </a:rPr>
                <a:t>GIS/ Spatial Database</a:t>
              </a:r>
            </a:p>
          </p:txBody>
        </p:sp>
      </p:grpSp>
      <p:sp>
        <p:nvSpPr>
          <p:cNvPr id="253964" name="Text Box 12"/>
          <p:cNvSpPr txBox="1">
            <a:spLocks noChangeArrowheads="1"/>
          </p:cNvSpPr>
          <p:nvPr/>
        </p:nvSpPr>
        <p:spPr bwMode="auto">
          <a:xfrm>
            <a:off x="3203575" y="2708275"/>
            <a:ext cx="1152525" cy="822325"/>
          </a:xfrm>
          <a:prstGeom prst="rect">
            <a:avLst/>
          </a:prstGeom>
          <a:noFill/>
          <a:ln w="38100" algn="ctr">
            <a:noFill/>
            <a:miter lim="800000"/>
            <a:headEnd/>
            <a:tailEnd/>
          </a:ln>
          <a:effectLst/>
        </p:spPr>
        <p:txBody>
          <a:bodyPr>
            <a:spAutoFit/>
          </a:bodyPr>
          <a:lstStyle/>
          <a:p>
            <a:pPr>
              <a:spcBef>
                <a:spcPct val="50000"/>
              </a:spcBef>
            </a:pPr>
            <a:r>
              <a:rPr lang="en-US" b="1">
                <a:solidFill>
                  <a:schemeClr val="accent1"/>
                </a:solidFill>
                <a:latin typeface="Arial" charset="0"/>
              </a:rPr>
              <a:t>Web GIS</a:t>
            </a:r>
          </a:p>
        </p:txBody>
      </p:sp>
      <p:sp>
        <p:nvSpPr>
          <p:cNvPr id="253965" name="Text Box 13"/>
          <p:cNvSpPr txBox="1">
            <a:spLocks noChangeArrowheads="1"/>
          </p:cNvSpPr>
          <p:nvPr/>
        </p:nvSpPr>
        <p:spPr bwMode="auto">
          <a:xfrm>
            <a:off x="4140200" y="3213100"/>
            <a:ext cx="1152525" cy="579438"/>
          </a:xfrm>
          <a:prstGeom prst="rect">
            <a:avLst/>
          </a:prstGeom>
          <a:noFill/>
          <a:ln w="38100" algn="ctr">
            <a:noFill/>
            <a:miter lim="800000"/>
            <a:headEnd/>
            <a:tailEnd/>
          </a:ln>
          <a:effectLst/>
        </p:spPr>
        <p:txBody>
          <a:bodyPr>
            <a:spAutoFit/>
          </a:bodyPr>
          <a:lstStyle/>
          <a:p>
            <a:pPr>
              <a:spcBef>
                <a:spcPct val="50000"/>
              </a:spcBef>
            </a:pPr>
            <a:r>
              <a:rPr lang="en-US" sz="3200" b="1">
                <a:solidFill>
                  <a:srgbClr val="FF0000"/>
                </a:solidFill>
                <a:latin typeface="Arial" charset="0"/>
              </a:rPr>
              <a:t>LBS</a:t>
            </a:r>
          </a:p>
        </p:txBody>
      </p:sp>
      <p:sp>
        <p:nvSpPr>
          <p:cNvPr id="253966" name="Text Box 14"/>
          <p:cNvSpPr txBox="1">
            <a:spLocks noChangeArrowheads="1"/>
          </p:cNvSpPr>
          <p:nvPr/>
        </p:nvSpPr>
        <p:spPr bwMode="auto">
          <a:xfrm>
            <a:off x="3995738" y="4076700"/>
            <a:ext cx="1368425" cy="822325"/>
          </a:xfrm>
          <a:prstGeom prst="rect">
            <a:avLst/>
          </a:prstGeom>
          <a:noFill/>
          <a:ln w="38100" algn="ctr">
            <a:noFill/>
            <a:miter lim="800000"/>
            <a:headEnd/>
            <a:tailEnd/>
          </a:ln>
          <a:effectLst/>
        </p:spPr>
        <p:txBody>
          <a:bodyPr>
            <a:spAutoFit/>
          </a:bodyPr>
          <a:lstStyle/>
          <a:p>
            <a:pPr>
              <a:spcBef>
                <a:spcPct val="50000"/>
              </a:spcBef>
            </a:pPr>
            <a:r>
              <a:rPr lang="en-US" b="1">
                <a:solidFill>
                  <a:schemeClr val="accent1"/>
                </a:solidFill>
                <a:latin typeface="Arial" charset="0"/>
              </a:rPr>
              <a:t>Mobile Internet</a:t>
            </a:r>
          </a:p>
        </p:txBody>
      </p:sp>
      <p:sp>
        <p:nvSpPr>
          <p:cNvPr id="253967" name="Text Box 15"/>
          <p:cNvSpPr txBox="1">
            <a:spLocks noChangeArrowheads="1"/>
          </p:cNvSpPr>
          <p:nvPr/>
        </p:nvSpPr>
        <p:spPr bwMode="auto">
          <a:xfrm>
            <a:off x="5003800" y="2636838"/>
            <a:ext cx="1295400" cy="822325"/>
          </a:xfrm>
          <a:prstGeom prst="rect">
            <a:avLst/>
          </a:prstGeom>
          <a:noFill/>
          <a:ln w="38100" algn="ctr">
            <a:noFill/>
            <a:miter lim="800000"/>
            <a:headEnd/>
            <a:tailEnd/>
          </a:ln>
          <a:effectLst/>
        </p:spPr>
        <p:txBody>
          <a:bodyPr>
            <a:spAutoFit/>
          </a:bodyPr>
          <a:lstStyle/>
          <a:p>
            <a:pPr>
              <a:spcBef>
                <a:spcPct val="50000"/>
              </a:spcBef>
            </a:pPr>
            <a:r>
              <a:rPr lang="en-US" b="1">
                <a:solidFill>
                  <a:schemeClr val="accent1"/>
                </a:solidFill>
                <a:latin typeface="Arial" charset="0"/>
              </a:rPr>
              <a:t>Mobile GIS</a:t>
            </a:r>
          </a:p>
        </p:txBody>
      </p:sp>
      <p:sp>
        <p:nvSpPr>
          <p:cNvPr id="253968" name="Text Box 16"/>
          <p:cNvSpPr txBox="1">
            <a:spLocks noChangeArrowheads="1"/>
          </p:cNvSpPr>
          <p:nvPr/>
        </p:nvSpPr>
        <p:spPr bwMode="auto">
          <a:xfrm>
            <a:off x="0" y="6194425"/>
            <a:ext cx="6192838" cy="274638"/>
          </a:xfrm>
          <a:prstGeom prst="rect">
            <a:avLst/>
          </a:prstGeom>
          <a:noFill/>
          <a:ln w="38100" algn="ctr">
            <a:noFill/>
            <a:miter lim="800000"/>
            <a:headEnd/>
            <a:tailEnd/>
          </a:ln>
          <a:effectLst/>
        </p:spPr>
        <p:txBody>
          <a:bodyPr>
            <a:spAutoFit/>
          </a:bodyPr>
          <a:lstStyle/>
          <a:p>
            <a:pPr algn="l">
              <a:spcBef>
                <a:spcPct val="50000"/>
              </a:spcBef>
            </a:pPr>
            <a:r>
              <a:rPr lang="en-US" sz="1200">
                <a:latin typeface="Arial" charset="0"/>
              </a:rPr>
              <a:t>Convergence of technologies to create LBS (Brimicombe, 2002)</a:t>
            </a:r>
          </a:p>
        </p:txBody>
      </p:sp>
      <p:grpSp>
        <p:nvGrpSpPr>
          <p:cNvPr id="253969" name="Group 17"/>
          <p:cNvGrpSpPr>
            <a:grpSpLocks/>
          </p:cNvGrpSpPr>
          <p:nvPr/>
        </p:nvGrpSpPr>
        <p:grpSpPr bwMode="auto">
          <a:xfrm>
            <a:off x="755650" y="5588000"/>
            <a:ext cx="7993063" cy="649288"/>
            <a:chOff x="476" y="3520"/>
            <a:chExt cx="5035" cy="409"/>
          </a:xfrm>
        </p:grpSpPr>
        <p:sp>
          <p:nvSpPr>
            <p:cNvPr id="253970" name="Rectangle 18"/>
            <p:cNvSpPr>
              <a:spLocks noChangeArrowheads="1"/>
            </p:cNvSpPr>
            <p:nvPr/>
          </p:nvSpPr>
          <p:spPr bwMode="auto">
            <a:xfrm>
              <a:off x="476" y="3520"/>
              <a:ext cx="5035" cy="409"/>
            </a:xfrm>
            <a:prstGeom prst="rect">
              <a:avLst/>
            </a:prstGeom>
            <a:solidFill>
              <a:srgbClr val="FFCC00"/>
            </a:solidFill>
            <a:ln w="38100" algn="ctr">
              <a:solidFill>
                <a:srgbClr val="800000"/>
              </a:solidFill>
              <a:miter lim="800000"/>
              <a:headEnd/>
              <a:tailEnd/>
            </a:ln>
            <a:effectLst/>
          </p:spPr>
          <p:txBody>
            <a:bodyPr wrap="none" anchor="ctr"/>
            <a:lstStyle/>
            <a:p>
              <a:endParaRPr lang="en-US"/>
            </a:p>
          </p:txBody>
        </p:sp>
        <p:sp>
          <p:nvSpPr>
            <p:cNvPr id="253971" name="Text Box 19"/>
            <p:cNvSpPr txBox="1">
              <a:spLocks noChangeArrowheads="1"/>
            </p:cNvSpPr>
            <p:nvPr/>
          </p:nvSpPr>
          <p:spPr bwMode="auto">
            <a:xfrm>
              <a:off x="476" y="3551"/>
              <a:ext cx="5035" cy="327"/>
            </a:xfrm>
            <a:prstGeom prst="rect">
              <a:avLst/>
            </a:prstGeom>
            <a:noFill/>
            <a:ln w="38100" algn="ctr">
              <a:noFill/>
              <a:miter lim="800000"/>
              <a:headEnd/>
              <a:tailEnd/>
            </a:ln>
            <a:effectLst/>
          </p:spPr>
          <p:txBody>
            <a:bodyPr>
              <a:spAutoFit/>
            </a:bodyPr>
            <a:lstStyle/>
            <a:p>
              <a:pPr>
                <a:spcBef>
                  <a:spcPct val="50000"/>
                </a:spcBef>
              </a:pPr>
              <a:r>
                <a:rPr lang="en-US" sz="2800" b="1">
                  <a:solidFill>
                    <a:srgbClr val="A50021"/>
                  </a:solidFill>
                  <a:latin typeface="Arial" charset="0"/>
                </a:rPr>
                <a:t>LBS is a convergence of technologies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53957"/>
                                        </p:tgtEl>
                                        <p:attrNameLst>
                                          <p:attrName>style.visibility</p:attrName>
                                        </p:attrNameLst>
                                      </p:cBhvr>
                                      <p:to>
                                        <p:strVal val="visible"/>
                                      </p:to>
                                    </p:set>
                                    <p:animEffect transition="in" filter="circle(out)">
                                      <p:cBhvr>
                                        <p:cTn id="7" dur="500"/>
                                        <p:tgtEl>
                                          <p:spTgt spid="25395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3954"/>
                                        </p:tgtEl>
                                        <p:attrNameLst>
                                          <p:attrName>style.visibility</p:attrName>
                                        </p:attrNameLst>
                                      </p:cBhvr>
                                      <p:to>
                                        <p:strVal val="visible"/>
                                      </p:to>
                                    </p:set>
                                    <p:animEffect transition="in" filter="circle(out)">
                                      <p:cBhvr>
                                        <p:cTn id="12" dur="500"/>
                                        <p:tgtEl>
                                          <p:spTgt spid="25395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253961"/>
                                        </p:tgtEl>
                                        <p:attrNameLst>
                                          <p:attrName>style.visibility</p:attrName>
                                        </p:attrNameLst>
                                      </p:cBhvr>
                                      <p:to>
                                        <p:strVal val="visible"/>
                                      </p:to>
                                    </p:set>
                                    <p:animEffect transition="in" filter="circle(out)">
                                      <p:cBhvr>
                                        <p:cTn id="17" dur="500"/>
                                        <p:tgtEl>
                                          <p:spTgt spid="25396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396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396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396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53965"/>
                                        </p:tgtEl>
                                        <p:attrNameLst>
                                          <p:attrName>style.visibility</p:attrName>
                                        </p:attrNameLst>
                                      </p:cBhvr>
                                      <p:to>
                                        <p:strVal val="visible"/>
                                      </p:to>
                                    </p:set>
                                    <p:animEffect transition="in" filter="blinds(horizontal)">
                                      <p:cBhvr>
                                        <p:cTn id="30" dur="500"/>
                                        <p:tgtEl>
                                          <p:spTgt spid="253965"/>
                                        </p:tgtEl>
                                      </p:cBhvr>
                                    </p:animEffect>
                                  </p:childTnLst>
                                </p:cTn>
                              </p:par>
                            </p:childTnLst>
                          </p:cTn>
                        </p:par>
                        <p:par>
                          <p:cTn id="31" fill="hold">
                            <p:stCondLst>
                              <p:cond delay="500"/>
                            </p:stCondLst>
                            <p:childTnLst>
                              <p:par>
                                <p:cTn id="32" presetID="4" presetClass="entr" presetSubtype="32" fill="hold" nodeType="afterEffect">
                                  <p:stCondLst>
                                    <p:cond delay="0"/>
                                  </p:stCondLst>
                                  <p:childTnLst>
                                    <p:set>
                                      <p:cBhvr>
                                        <p:cTn id="33" dur="1" fill="hold">
                                          <p:stCondLst>
                                            <p:cond delay="0"/>
                                          </p:stCondLst>
                                        </p:cTn>
                                        <p:tgtEl>
                                          <p:spTgt spid="253969"/>
                                        </p:tgtEl>
                                        <p:attrNameLst>
                                          <p:attrName>style.visibility</p:attrName>
                                        </p:attrNameLst>
                                      </p:cBhvr>
                                      <p:to>
                                        <p:strVal val="visible"/>
                                      </p:to>
                                    </p:set>
                                    <p:animEffect transition="in" filter="box(out)">
                                      <p:cBhvr>
                                        <p:cTn id="34" dur="500"/>
                                        <p:tgtEl>
                                          <p:spTgt spid="253969"/>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53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4" grpId="0"/>
      <p:bldP spid="253965" grpId="0"/>
      <p:bldP spid="253966" grpId="0"/>
      <p:bldP spid="253967" grpId="0"/>
      <p:bldP spid="25396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p:cNvSpPr>
            <a:spLocks noGrp="1"/>
          </p:cNvSpPr>
          <p:nvPr>
            <p:ph type="sldNum" sz="quarter" idx="10"/>
          </p:nvPr>
        </p:nvSpPr>
        <p:spPr/>
        <p:txBody>
          <a:bodyPr/>
          <a:lstStyle/>
          <a:p>
            <a:fld id="{9A1A53A0-B6BA-435C-A73D-E170269A9681}" type="slidenum">
              <a:rPr lang="en-US" altLang="ko-KR"/>
              <a:pPr/>
              <a:t>80</a:t>
            </a:fld>
            <a:endParaRPr lang="en-US" altLang="ko-KR"/>
          </a:p>
        </p:txBody>
      </p:sp>
      <p:sp>
        <p:nvSpPr>
          <p:cNvPr id="42" name="Date Placeholder 5"/>
          <p:cNvSpPr>
            <a:spLocks noGrp="1"/>
          </p:cNvSpPr>
          <p:nvPr>
            <p:ph type="dt" sz="half" idx="11"/>
          </p:nvPr>
        </p:nvSpPr>
        <p:spPr/>
        <p:txBody>
          <a:bodyPr/>
          <a:lstStyle/>
          <a:p>
            <a:r>
              <a:rPr lang="en-US"/>
              <a:t>Tutorial: ICDM 2008</a:t>
            </a:r>
            <a:endParaRPr lang="en-US" altLang="ko-KR"/>
          </a:p>
        </p:txBody>
      </p:sp>
      <p:sp>
        <p:nvSpPr>
          <p:cNvPr id="43" name="Footer Placeholder 6"/>
          <p:cNvSpPr>
            <a:spLocks noGrp="1"/>
          </p:cNvSpPr>
          <p:nvPr>
            <p:ph type="ftr" sz="quarter" idx="12"/>
          </p:nvPr>
        </p:nvSpPr>
        <p:spPr/>
        <p:txBody>
          <a:bodyPr/>
          <a:lstStyle/>
          <a:p>
            <a:r>
              <a:rPr lang="en-US" altLang="ko-KR"/>
              <a:t>Mohamed F. Mokbel</a:t>
            </a:r>
          </a:p>
        </p:txBody>
      </p:sp>
      <p:sp>
        <p:nvSpPr>
          <p:cNvPr id="404523" name="Rectangle 43"/>
          <p:cNvSpPr>
            <a:spLocks noChangeArrowheads="1"/>
          </p:cNvSpPr>
          <p:nvPr/>
        </p:nvSpPr>
        <p:spPr bwMode="auto">
          <a:xfrm>
            <a:off x="6030913" y="1328738"/>
            <a:ext cx="2765425" cy="2573337"/>
          </a:xfrm>
          <a:prstGeom prst="rect">
            <a:avLst/>
          </a:prstGeom>
          <a:solidFill>
            <a:srgbClr val="FFCC99">
              <a:alpha val="50000"/>
            </a:srgbClr>
          </a:solidFill>
          <a:ln w="25400" algn="ctr">
            <a:solidFill>
              <a:srgbClr val="FF9900"/>
            </a:solidFill>
            <a:miter lim="800000"/>
            <a:headEnd/>
            <a:tailEnd/>
          </a:ln>
          <a:effectLst/>
        </p:spPr>
        <p:txBody>
          <a:bodyPr wrap="none" anchor="ctr"/>
          <a:lstStyle/>
          <a:p>
            <a:endParaRPr lang="en-US">
              <a:latin typeface="Times New Roman" pitchFamily="18" charset="0"/>
              <a:cs typeface="Arial" charset="0"/>
            </a:endParaRPr>
          </a:p>
        </p:txBody>
      </p:sp>
      <p:sp>
        <p:nvSpPr>
          <p:cNvPr id="404524" name="Rectangle 44"/>
          <p:cNvSpPr>
            <a:spLocks noChangeArrowheads="1"/>
          </p:cNvSpPr>
          <p:nvPr/>
        </p:nvSpPr>
        <p:spPr bwMode="auto">
          <a:xfrm>
            <a:off x="5608638" y="1328738"/>
            <a:ext cx="3071812" cy="2573337"/>
          </a:xfrm>
          <a:prstGeom prst="rect">
            <a:avLst/>
          </a:prstGeom>
          <a:solidFill>
            <a:srgbClr val="FFCC99">
              <a:alpha val="50000"/>
            </a:srgbClr>
          </a:solidFill>
          <a:ln w="25400" algn="ctr">
            <a:solidFill>
              <a:srgbClr val="FF9900"/>
            </a:solidFill>
            <a:miter lim="800000"/>
            <a:headEnd/>
            <a:tailEnd/>
          </a:ln>
          <a:effectLst/>
        </p:spPr>
        <p:txBody>
          <a:bodyPr wrap="none" anchor="ctr"/>
          <a:lstStyle/>
          <a:p>
            <a:endParaRPr lang="en-US">
              <a:latin typeface="Times New Roman" pitchFamily="18" charset="0"/>
              <a:cs typeface="Arial" charset="0"/>
            </a:endParaRPr>
          </a:p>
        </p:txBody>
      </p:sp>
      <p:sp>
        <p:nvSpPr>
          <p:cNvPr id="404519" name="Rectangle 39"/>
          <p:cNvSpPr>
            <a:spLocks noChangeArrowheads="1"/>
          </p:cNvSpPr>
          <p:nvPr/>
        </p:nvSpPr>
        <p:spPr bwMode="auto">
          <a:xfrm>
            <a:off x="6438900" y="1681163"/>
            <a:ext cx="1828800" cy="1752600"/>
          </a:xfrm>
          <a:prstGeom prst="rect">
            <a:avLst/>
          </a:prstGeom>
          <a:solidFill>
            <a:srgbClr val="FFCC99">
              <a:alpha val="50000"/>
            </a:srgbClr>
          </a:solidFill>
          <a:ln w="25400" algn="ctr">
            <a:solidFill>
              <a:srgbClr val="FFCC00"/>
            </a:solidFill>
            <a:miter lim="800000"/>
            <a:headEnd/>
            <a:tailEnd/>
          </a:ln>
          <a:effectLst/>
        </p:spPr>
        <p:txBody>
          <a:bodyPr wrap="none" anchor="ctr"/>
          <a:lstStyle/>
          <a:p>
            <a:endParaRPr lang="en-US">
              <a:latin typeface="Times New Roman" pitchFamily="18" charset="0"/>
              <a:cs typeface="Arial" charset="0"/>
            </a:endParaRPr>
          </a:p>
        </p:txBody>
      </p:sp>
      <p:sp>
        <p:nvSpPr>
          <p:cNvPr id="404482" name="Rectangle 2"/>
          <p:cNvSpPr>
            <a:spLocks noGrp="1" noChangeArrowheads="1"/>
          </p:cNvSpPr>
          <p:nvPr>
            <p:ph type="title"/>
          </p:nvPr>
        </p:nvSpPr>
        <p:spPr/>
        <p:txBody>
          <a:bodyPr/>
          <a:lstStyle/>
          <a:p>
            <a:r>
              <a:rPr lang="en-US" sz="2800"/>
              <a:t>Solution to Query Tracking Attack:</a:t>
            </a:r>
            <a:br>
              <a:rPr lang="en-US" sz="2800"/>
            </a:br>
            <a:r>
              <a:rPr lang="en-US" sz="2400">
                <a:solidFill>
                  <a:schemeClr val="hlink"/>
                </a:solidFill>
              </a:rPr>
              <a:t> Memorization Property</a:t>
            </a:r>
          </a:p>
        </p:txBody>
      </p:sp>
      <p:sp>
        <p:nvSpPr>
          <p:cNvPr id="404483" name="Rectangle 3"/>
          <p:cNvSpPr>
            <a:spLocks noGrp="1" noChangeArrowheads="1"/>
          </p:cNvSpPr>
          <p:nvPr>
            <p:ph type="body" sz="half" idx="1"/>
          </p:nvPr>
        </p:nvSpPr>
        <p:spPr>
          <a:xfrm>
            <a:off x="193675" y="1085850"/>
            <a:ext cx="5108575" cy="2995613"/>
          </a:xfrm>
        </p:spPr>
        <p:txBody>
          <a:bodyPr/>
          <a:lstStyle/>
          <a:p>
            <a:pPr>
              <a:lnSpc>
                <a:spcPct val="90000"/>
              </a:lnSpc>
              <a:buFont typeface="Wingdings" pitchFamily="2" charset="2"/>
              <a:buChar char="n"/>
            </a:pPr>
            <a:r>
              <a:rPr lang="en-US" b="0"/>
              <a:t>Remember a set of users </a:t>
            </a:r>
            <a:r>
              <a:rPr lang="en-US" b="0" i="1"/>
              <a:t>S</a:t>
            </a:r>
            <a:r>
              <a:rPr lang="en-US" b="0"/>
              <a:t> that is contained in the cloaked spatial region when the query is initially registered with the database server</a:t>
            </a:r>
          </a:p>
          <a:p>
            <a:pPr>
              <a:lnSpc>
                <a:spcPct val="90000"/>
              </a:lnSpc>
              <a:buFont typeface="Wingdings" pitchFamily="2" charset="2"/>
              <a:buChar char="n"/>
            </a:pPr>
            <a:endParaRPr lang="en-US" sz="1400" b="0"/>
          </a:p>
          <a:p>
            <a:pPr>
              <a:lnSpc>
                <a:spcPct val="90000"/>
              </a:lnSpc>
              <a:buFont typeface="Wingdings" pitchFamily="2" charset="2"/>
              <a:buChar char="n"/>
            </a:pPr>
            <a:r>
              <a:rPr lang="en-US" b="0"/>
              <a:t>Adjust the subsequent cloaked spatial regions to contain at least </a:t>
            </a:r>
            <a:r>
              <a:rPr lang="en-US" b="0" i="1"/>
              <a:t>k</a:t>
            </a:r>
            <a:r>
              <a:rPr lang="en-US" b="0"/>
              <a:t> of these users.</a:t>
            </a:r>
          </a:p>
          <a:p>
            <a:pPr>
              <a:lnSpc>
                <a:spcPct val="90000"/>
              </a:lnSpc>
              <a:buFont typeface="Wingdings" pitchFamily="2" charset="2"/>
              <a:buChar char="n"/>
            </a:pPr>
            <a:endParaRPr lang="en-US" b="0"/>
          </a:p>
        </p:txBody>
      </p:sp>
      <p:grpSp>
        <p:nvGrpSpPr>
          <p:cNvPr id="404486" name="Group 6"/>
          <p:cNvGrpSpPr>
            <a:grpSpLocks/>
          </p:cNvGrpSpPr>
          <p:nvPr/>
        </p:nvGrpSpPr>
        <p:grpSpPr bwMode="auto">
          <a:xfrm>
            <a:off x="6667500" y="2519363"/>
            <a:ext cx="533400" cy="457200"/>
            <a:chOff x="4128" y="2208"/>
            <a:chExt cx="336" cy="288"/>
          </a:xfrm>
        </p:grpSpPr>
        <p:sp>
          <p:nvSpPr>
            <p:cNvPr id="404487" name="Oval 7"/>
            <p:cNvSpPr>
              <a:spLocks noChangeArrowheads="1"/>
            </p:cNvSpPr>
            <p:nvPr/>
          </p:nvSpPr>
          <p:spPr bwMode="auto">
            <a:xfrm>
              <a:off x="4128" y="2304"/>
              <a:ext cx="96" cy="96"/>
            </a:xfrm>
            <a:prstGeom prst="ellipse">
              <a:avLst/>
            </a:prstGeom>
            <a:solidFill>
              <a:srgbClr val="FFCC00"/>
            </a:solidFill>
            <a:ln w="12700" algn="ctr">
              <a:solidFill>
                <a:srgbClr val="000000"/>
              </a:solidFill>
              <a:round/>
              <a:headEnd/>
              <a:tailEnd/>
            </a:ln>
            <a:effectLst/>
          </p:spPr>
          <p:txBody>
            <a:bodyPr wrap="none" anchor="ctr"/>
            <a:lstStyle/>
            <a:p>
              <a:endParaRPr lang="en-US"/>
            </a:p>
          </p:txBody>
        </p:sp>
        <p:sp>
          <p:nvSpPr>
            <p:cNvPr id="404488" name="Text Box 8"/>
            <p:cNvSpPr txBox="1">
              <a:spLocks noChangeArrowheads="1"/>
            </p:cNvSpPr>
            <p:nvPr/>
          </p:nvSpPr>
          <p:spPr bwMode="auto">
            <a:xfrm>
              <a:off x="4209" y="2208"/>
              <a:ext cx="255" cy="288"/>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C</a:t>
              </a:r>
            </a:p>
          </p:txBody>
        </p:sp>
      </p:grpSp>
      <p:grpSp>
        <p:nvGrpSpPr>
          <p:cNvPr id="404489" name="Group 9"/>
          <p:cNvGrpSpPr>
            <a:grpSpLocks/>
          </p:cNvGrpSpPr>
          <p:nvPr/>
        </p:nvGrpSpPr>
        <p:grpSpPr bwMode="auto">
          <a:xfrm>
            <a:off x="6667500" y="1833563"/>
            <a:ext cx="533400" cy="457200"/>
            <a:chOff x="4128" y="1776"/>
            <a:chExt cx="336" cy="288"/>
          </a:xfrm>
        </p:grpSpPr>
        <p:sp>
          <p:nvSpPr>
            <p:cNvPr id="404490" name="Oval 10"/>
            <p:cNvSpPr>
              <a:spLocks noChangeArrowheads="1"/>
            </p:cNvSpPr>
            <p:nvPr/>
          </p:nvSpPr>
          <p:spPr bwMode="auto">
            <a:xfrm>
              <a:off x="4128" y="1872"/>
              <a:ext cx="96" cy="96"/>
            </a:xfrm>
            <a:prstGeom prst="ellipse">
              <a:avLst/>
            </a:prstGeom>
            <a:solidFill>
              <a:srgbClr val="FFCC00"/>
            </a:solidFill>
            <a:ln w="12700" algn="ctr">
              <a:solidFill>
                <a:srgbClr val="000000"/>
              </a:solidFill>
              <a:round/>
              <a:headEnd/>
              <a:tailEnd/>
            </a:ln>
            <a:effectLst/>
          </p:spPr>
          <p:txBody>
            <a:bodyPr wrap="none" anchor="ctr"/>
            <a:lstStyle/>
            <a:p>
              <a:endParaRPr lang="en-US"/>
            </a:p>
          </p:txBody>
        </p:sp>
        <p:sp>
          <p:nvSpPr>
            <p:cNvPr id="404491" name="Text Box 11"/>
            <p:cNvSpPr txBox="1">
              <a:spLocks noChangeArrowheads="1"/>
            </p:cNvSpPr>
            <p:nvPr/>
          </p:nvSpPr>
          <p:spPr bwMode="auto">
            <a:xfrm>
              <a:off x="4209" y="1776"/>
              <a:ext cx="255" cy="288"/>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D</a:t>
              </a:r>
            </a:p>
          </p:txBody>
        </p:sp>
      </p:grpSp>
      <p:grpSp>
        <p:nvGrpSpPr>
          <p:cNvPr id="404492" name="Group 12"/>
          <p:cNvGrpSpPr>
            <a:grpSpLocks/>
          </p:cNvGrpSpPr>
          <p:nvPr/>
        </p:nvGrpSpPr>
        <p:grpSpPr bwMode="auto">
          <a:xfrm>
            <a:off x="7521575" y="1833563"/>
            <a:ext cx="523875" cy="457200"/>
            <a:chOff x="4666" y="1776"/>
            <a:chExt cx="330" cy="288"/>
          </a:xfrm>
        </p:grpSpPr>
        <p:sp>
          <p:nvSpPr>
            <p:cNvPr id="404493" name="Oval 13"/>
            <p:cNvSpPr>
              <a:spLocks noChangeArrowheads="1"/>
            </p:cNvSpPr>
            <p:nvPr/>
          </p:nvSpPr>
          <p:spPr bwMode="auto">
            <a:xfrm>
              <a:off x="4666" y="1872"/>
              <a:ext cx="96" cy="96"/>
            </a:xfrm>
            <a:prstGeom prst="ellipse">
              <a:avLst/>
            </a:prstGeom>
            <a:solidFill>
              <a:srgbClr val="FFCC00"/>
            </a:solidFill>
            <a:ln w="12700" algn="ctr">
              <a:solidFill>
                <a:srgbClr val="000000"/>
              </a:solidFill>
              <a:round/>
              <a:headEnd/>
              <a:tailEnd/>
            </a:ln>
            <a:effectLst/>
          </p:spPr>
          <p:txBody>
            <a:bodyPr wrap="none" anchor="ctr"/>
            <a:lstStyle/>
            <a:p>
              <a:endParaRPr lang="en-US"/>
            </a:p>
          </p:txBody>
        </p:sp>
        <p:sp>
          <p:nvSpPr>
            <p:cNvPr id="404494" name="Text Box 14"/>
            <p:cNvSpPr txBox="1">
              <a:spLocks noChangeArrowheads="1"/>
            </p:cNvSpPr>
            <p:nvPr/>
          </p:nvSpPr>
          <p:spPr bwMode="auto">
            <a:xfrm>
              <a:off x="4752" y="1776"/>
              <a:ext cx="244" cy="288"/>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E</a:t>
              </a:r>
            </a:p>
          </p:txBody>
        </p:sp>
      </p:grpSp>
      <p:grpSp>
        <p:nvGrpSpPr>
          <p:cNvPr id="404495" name="Group 15"/>
          <p:cNvGrpSpPr>
            <a:grpSpLocks/>
          </p:cNvGrpSpPr>
          <p:nvPr/>
        </p:nvGrpSpPr>
        <p:grpSpPr bwMode="auto">
          <a:xfrm>
            <a:off x="7377113" y="2824163"/>
            <a:ext cx="533400" cy="457200"/>
            <a:chOff x="4575" y="2400"/>
            <a:chExt cx="336" cy="288"/>
          </a:xfrm>
        </p:grpSpPr>
        <p:sp>
          <p:nvSpPr>
            <p:cNvPr id="404496" name="Oval 16"/>
            <p:cNvSpPr>
              <a:spLocks noChangeArrowheads="1"/>
            </p:cNvSpPr>
            <p:nvPr/>
          </p:nvSpPr>
          <p:spPr bwMode="auto">
            <a:xfrm>
              <a:off x="4575" y="2496"/>
              <a:ext cx="96" cy="96"/>
            </a:xfrm>
            <a:prstGeom prst="ellipse">
              <a:avLst/>
            </a:prstGeom>
            <a:solidFill>
              <a:srgbClr val="FFCC00"/>
            </a:solidFill>
            <a:ln w="12700" algn="ctr">
              <a:solidFill>
                <a:srgbClr val="000000"/>
              </a:solidFill>
              <a:round/>
              <a:headEnd/>
              <a:tailEnd/>
            </a:ln>
            <a:effectLst/>
          </p:spPr>
          <p:txBody>
            <a:bodyPr wrap="none" anchor="ctr"/>
            <a:lstStyle/>
            <a:p>
              <a:endParaRPr lang="en-US"/>
            </a:p>
          </p:txBody>
        </p:sp>
        <p:sp>
          <p:nvSpPr>
            <p:cNvPr id="404497" name="Text Box 17"/>
            <p:cNvSpPr txBox="1">
              <a:spLocks noChangeArrowheads="1"/>
            </p:cNvSpPr>
            <p:nvPr/>
          </p:nvSpPr>
          <p:spPr bwMode="auto">
            <a:xfrm>
              <a:off x="4656" y="2400"/>
              <a:ext cx="255" cy="288"/>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B</a:t>
              </a:r>
            </a:p>
          </p:txBody>
        </p:sp>
      </p:grpSp>
      <p:grpSp>
        <p:nvGrpSpPr>
          <p:cNvPr id="404498" name="Group 18"/>
          <p:cNvGrpSpPr>
            <a:grpSpLocks/>
          </p:cNvGrpSpPr>
          <p:nvPr/>
        </p:nvGrpSpPr>
        <p:grpSpPr bwMode="auto">
          <a:xfrm>
            <a:off x="5700713" y="2671763"/>
            <a:ext cx="465137" cy="457200"/>
            <a:chOff x="3519" y="2304"/>
            <a:chExt cx="293" cy="288"/>
          </a:xfrm>
        </p:grpSpPr>
        <p:sp>
          <p:nvSpPr>
            <p:cNvPr id="404499" name="Oval 19"/>
            <p:cNvSpPr>
              <a:spLocks noChangeArrowheads="1"/>
            </p:cNvSpPr>
            <p:nvPr/>
          </p:nvSpPr>
          <p:spPr bwMode="auto">
            <a:xfrm>
              <a:off x="3519" y="2400"/>
              <a:ext cx="96" cy="96"/>
            </a:xfrm>
            <a:prstGeom prst="ellipse">
              <a:avLst/>
            </a:prstGeom>
            <a:solidFill>
              <a:srgbClr val="A50021"/>
            </a:solidFill>
            <a:ln w="12700" algn="ctr">
              <a:solidFill>
                <a:srgbClr val="000000"/>
              </a:solidFill>
              <a:round/>
              <a:headEnd/>
              <a:tailEnd/>
            </a:ln>
            <a:effectLst/>
          </p:spPr>
          <p:txBody>
            <a:bodyPr wrap="none" anchor="ctr"/>
            <a:lstStyle/>
            <a:p>
              <a:endParaRPr lang="en-US"/>
            </a:p>
          </p:txBody>
        </p:sp>
        <p:sp>
          <p:nvSpPr>
            <p:cNvPr id="404500" name="Text Box 20"/>
            <p:cNvSpPr txBox="1">
              <a:spLocks noChangeArrowheads="1"/>
            </p:cNvSpPr>
            <p:nvPr/>
          </p:nvSpPr>
          <p:spPr bwMode="auto">
            <a:xfrm>
              <a:off x="3643" y="2304"/>
              <a:ext cx="169" cy="288"/>
            </a:xfrm>
            <a:prstGeom prst="rect">
              <a:avLst/>
            </a:prstGeom>
            <a:noFill/>
            <a:ln w="38100" algn="ctr">
              <a:noFill/>
              <a:miter lim="800000"/>
              <a:headEnd/>
              <a:tailEnd/>
            </a:ln>
            <a:effectLst/>
          </p:spPr>
          <p:txBody>
            <a:bodyPr wrap="none">
              <a:spAutoFit/>
            </a:bodyPr>
            <a:lstStyle/>
            <a:p>
              <a:r>
                <a:rPr lang="en-US" b="1">
                  <a:solidFill>
                    <a:srgbClr val="A50021"/>
                  </a:solidFill>
                  <a:latin typeface="Arial" charset="0"/>
                  <a:cs typeface="Arial" charset="0"/>
                </a:rPr>
                <a:t>I</a:t>
              </a:r>
            </a:p>
          </p:txBody>
        </p:sp>
      </p:grpSp>
      <p:grpSp>
        <p:nvGrpSpPr>
          <p:cNvPr id="404501" name="Group 21"/>
          <p:cNvGrpSpPr>
            <a:grpSpLocks/>
          </p:cNvGrpSpPr>
          <p:nvPr/>
        </p:nvGrpSpPr>
        <p:grpSpPr bwMode="auto">
          <a:xfrm>
            <a:off x="6361113" y="3509963"/>
            <a:ext cx="508000" cy="457200"/>
            <a:chOff x="3935" y="2832"/>
            <a:chExt cx="320" cy="288"/>
          </a:xfrm>
        </p:grpSpPr>
        <p:sp>
          <p:nvSpPr>
            <p:cNvPr id="404502" name="Oval 22"/>
            <p:cNvSpPr>
              <a:spLocks noChangeArrowheads="1"/>
            </p:cNvSpPr>
            <p:nvPr/>
          </p:nvSpPr>
          <p:spPr bwMode="auto">
            <a:xfrm>
              <a:off x="3935" y="2928"/>
              <a:ext cx="96" cy="96"/>
            </a:xfrm>
            <a:prstGeom prst="ellipse">
              <a:avLst/>
            </a:prstGeom>
            <a:solidFill>
              <a:srgbClr val="A50021"/>
            </a:solidFill>
            <a:ln w="12700" algn="ctr">
              <a:solidFill>
                <a:srgbClr val="000000"/>
              </a:solidFill>
              <a:round/>
              <a:headEnd/>
              <a:tailEnd/>
            </a:ln>
            <a:effectLst/>
          </p:spPr>
          <p:txBody>
            <a:bodyPr wrap="none" anchor="ctr"/>
            <a:lstStyle/>
            <a:p>
              <a:endParaRPr lang="en-US"/>
            </a:p>
          </p:txBody>
        </p:sp>
        <p:sp>
          <p:nvSpPr>
            <p:cNvPr id="404503" name="Text Box 23"/>
            <p:cNvSpPr txBox="1">
              <a:spLocks noChangeArrowheads="1"/>
            </p:cNvSpPr>
            <p:nvPr/>
          </p:nvSpPr>
          <p:spPr bwMode="auto">
            <a:xfrm>
              <a:off x="4032" y="2832"/>
              <a:ext cx="223" cy="288"/>
            </a:xfrm>
            <a:prstGeom prst="rect">
              <a:avLst/>
            </a:prstGeom>
            <a:noFill/>
            <a:ln w="38100" algn="ctr">
              <a:noFill/>
              <a:miter lim="800000"/>
              <a:headEnd/>
              <a:tailEnd/>
            </a:ln>
            <a:effectLst/>
          </p:spPr>
          <p:txBody>
            <a:bodyPr wrap="none">
              <a:spAutoFit/>
            </a:bodyPr>
            <a:lstStyle/>
            <a:p>
              <a:r>
                <a:rPr lang="en-US" b="1">
                  <a:solidFill>
                    <a:srgbClr val="A50021"/>
                  </a:solidFill>
                  <a:latin typeface="Arial" charset="0"/>
                  <a:cs typeface="Arial" charset="0"/>
                </a:rPr>
                <a:t>J</a:t>
              </a:r>
            </a:p>
          </p:txBody>
        </p:sp>
      </p:grpSp>
      <p:grpSp>
        <p:nvGrpSpPr>
          <p:cNvPr id="404504" name="Group 24"/>
          <p:cNvGrpSpPr>
            <a:grpSpLocks/>
          </p:cNvGrpSpPr>
          <p:nvPr/>
        </p:nvGrpSpPr>
        <p:grpSpPr bwMode="auto">
          <a:xfrm>
            <a:off x="7377113" y="2290763"/>
            <a:ext cx="533400" cy="457200"/>
            <a:chOff x="4575" y="2064"/>
            <a:chExt cx="336" cy="288"/>
          </a:xfrm>
        </p:grpSpPr>
        <p:sp>
          <p:nvSpPr>
            <p:cNvPr id="404505" name="Oval 25"/>
            <p:cNvSpPr>
              <a:spLocks noChangeArrowheads="1"/>
            </p:cNvSpPr>
            <p:nvPr/>
          </p:nvSpPr>
          <p:spPr bwMode="auto">
            <a:xfrm>
              <a:off x="4575" y="2160"/>
              <a:ext cx="96" cy="96"/>
            </a:xfrm>
            <a:prstGeom prst="ellipse">
              <a:avLst/>
            </a:prstGeom>
            <a:solidFill>
              <a:srgbClr val="FFCC00"/>
            </a:solidFill>
            <a:ln w="12700" algn="ctr">
              <a:solidFill>
                <a:srgbClr val="000000"/>
              </a:solidFill>
              <a:round/>
              <a:headEnd/>
              <a:tailEnd/>
            </a:ln>
            <a:effectLst/>
          </p:spPr>
          <p:txBody>
            <a:bodyPr wrap="none" anchor="ctr"/>
            <a:lstStyle/>
            <a:p>
              <a:endParaRPr lang="en-US"/>
            </a:p>
          </p:txBody>
        </p:sp>
        <p:sp>
          <p:nvSpPr>
            <p:cNvPr id="404506" name="Text Box 26"/>
            <p:cNvSpPr txBox="1">
              <a:spLocks noChangeArrowheads="1"/>
            </p:cNvSpPr>
            <p:nvPr/>
          </p:nvSpPr>
          <p:spPr bwMode="auto">
            <a:xfrm>
              <a:off x="4656" y="2064"/>
              <a:ext cx="255" cy="288"/>
            </a:xfrm>
            <a:prstGeom prst="rect">
              <a:avLst/>
            </a:prstGeom>
            <a:noFill/>
            <a:ln w="38100" algn="ctr">
              <a:noFill/>
              <a:miter lim="800000"/>
              <a:headEnd/>
              <a:tailEnd/>
            </a:ln>
            <a:effectLst/>
          </p:spPr>
          <p:txBody>
            <a:bodyPr wrap="none">
              <a:spAutoFit/>
            </a:bodyPr>
            <a:lstStyle/>
            <a:p>
              <a:r>
                <a:rPr lang="en-US" b="1">
                  <a:solidFill>
                    <a:srgbClr val="FFCC00"/>
                  </a:solidFill>
                  <a:latin typeface="Arial" charset="0"/>
                  <a:cs typeface="Arial" charset="0"/>
                </a:rPr>
                <a:t>A</a:t>
              </a:r>
            </a:p>
          </p:txBody>
        </p:sp>
      </p:grpSp>
      <p:grpSp>
        <p:nvGrpSpPr>
          <p:cNvPr id="404507" name="Group 27"/>
          <p:cNvGrpSpPr>
            <a:grpSpLocks/>
          </p:cNvGrpSpPr>
          <p:nvPr/>
        </p:nvGrpSpPr>
        <p:grpSpPr bwMode="auto">
          <a:xfrm>
            <a:off x="6386513" y="995363"/>
            <a:ext cx="515937" cy="457200"/>
            <a:chOff x="3951" y="1248"/>
            <a:chExt cx="325" cy="288"/>
          </a:xfrm>
        </p:grpSpPr>
        <p:sp>
          <p:nvSpPr>
            <p:cNvPr id="404508" name="Oval 28"/>
            <p:cNvSpPr>
              <a:spLocks noChangeArrowheads="1"/>
            </p:cNvSpPr>
            <p:nvPr/>
          </p:nvSpPr>
          <p:spPr bwMode="auto">
            <a:xfrm>
              <a:off x="3951" y="1344"/>
              <a:ext cx="96" cy="96"/>
            </a:xfrm>
            <a:prstGeom prst="ellipse">
              <a:avLst/>
            </a:prstGeom>
            <a:solidFill>
              <a:srgbClr val="A50021"/>
            </a:solidFill>
            <a:ln w="12700" algn="ctr">
              <a:solidFill>
                <a:srgbClr val="000000"/>
              </a:solidFill>
              <a:round/>
              <a:headEnd/>
              <a:tailEnd/>
            </a:ln>
            <a:effectLst/>
          </p:spPr>
          <p:txBody>
            <a:bodyPr wrap="none" anchor="ctr"/>
            <a:lstStyle/>
            <a:p>
              <a:endParaRPr lang="en-US"/>
            </a:p>
          </p:txBody>
        </p:sp>
        <p:sp>
          <p:nvSpPr>
            <p:cNvPr id="404509" name="Text Box 29"/>
            <p:cNvSpPr txBox="1">
              <a:spLocks noChangeArrowheads="1"/>
            </p:cNvSpPr>
            <p:nvPr/>
          </p:nvSpPr>
          <p:spPr bwMode="auto">
            <a:xfrm>
              <a:off x="4043" y="1248"/>
              <a:ext cx="233" cy="288"/>
            </a:xfrm>
            <a:prstGeom prst="rect">
              <a:avLst/>
            </a:prstGeom>
            <a:noFill/>
            <a:ln w="38100" algn="ctr">
              <a:noFill/>
              <a:miter lim="800000"/>
              <a:headEnd/>
              <a:tailEnd/>
            </a:ln>
            <a:effectLst/>
          </p:spPr>
          <p:txBody>
            <a:bodyPr wrap="none">
              <a:spAutoFit/>
            </a:bodyPr>
            <a:lstStyle/>
            <a:p>
              <a:r>
                <a:rPr lang="en-US" b="1">
                  <a:solidFill>
                    <a:srgbClr val="A50021"/>
                  </a:solidFill>
                  <a:latin typeface="Arial" charset="0"/>
                  <a:cs typeface="Arial" charset="0"/>
                </a:rPr>
                <a:t>F</a:t>
              </a:r>
            </a:p>
          </p:txBody>
        </p:sp>
      </p:grpSp>
      <p:grpSp>
        <p:nvGrpSpPr>
          <p:cNvPr id="404510" name="Group 30"/>
          <p:cNvGrpSpPr>
            <a:grpSpLocks/>
          </p:cNvGrpSpPr>
          <p:nvPr/>
        </p:nvGrpSpPr>
        <p:grpSpPr bwMode="auto">
          <a:xfrm>
            <a:off x="5624513" y="1604963"/>
            <a:ext cx="533400" cy="457200"/>
            <a:chOff x="3471" y="1632"/>
            <a:chExt cx="336" cy="288"/>
          </a:xfrm>
        </p:grpSpPr>
        <p:sp>
          <p:nvSpPr>
            <p:cNvPr id="404511" name="Oval 31"/>
            <p:cNvSpPr>
              <a:spLocks noChangeArrowheads="1"/>
            </p:cNvSpPr>
            <p:nvPr/>
          </p:nvSpPr>
          <p:spPr bwMode="auto">
            <a:xfrm>
              <a:off x="3471" y="1728"/>
              <a:ext cx="96" cy="96"/>
            </a:xfrm>
            <a:prstGeom prst="ellipse">
              <a:avLst/>
            </a:prstGeom>
            <a:solidFill>
              <a:srgbClr val="A50021"/>
            </a:solidFill>
            <a:ln w="12700" algn="ctr">
              <a:solidFill>
                <a:srgbClr val="000000"/>
              </a:solidFill>
              <a:round/>
              <a:headEnd/>
              <a:tailEnd/>
            </a:ln>
            <a:effectLst/>
          </p:spPr>
          <p:txBody>
            <a:bodyPr wrap="none" anchor="ctr"/>
            <a:lstStyle/>
            <a:p>
              <a:endParaRPr lang="en-US"/>
            </a:p>
          </p:txBody>
        </p:sp>
        <p:sp>
          <p:nvSpPr>
            <p:cNvPr id="404512" name="Text Box 32"/>
            <p:cNvSpPr txBox="1">
              <a:spLocks noChangeArrowheads="1"/>
            </p:cNvSpPr>
            <p:nvPr/>
          </p:nvSpPr>
          <p:spPr bwMode="auto">
            <a:xfrm>
              <a:off x="3552" y="1632"/>
              <a:ext cx="255" cy="288"/>
            </a:xfrm>
            <a:prstGeom prst="rect">
              <a:avLst/>
            </a:prstGeom>
            <a:noFill/>
            <a:ln w="38100" algn="ctr">
              <a:noFill/>
              <a:miter lim="800000"/>
              <a:headEnd/>
              <a:tailEnd/>
            </a:ln>
            <a:effectLst/>
          </p:spPr>
          <p:txBody>
            <a:bodyPr wrap="none">
              <a:spAutoFit/>
            </a:bodyPr>
            <a:lstStyle/>
            <a:p>
              <a:r>
                <a:rPr lang="en-US" b="1">
                  <a:solidFill>
                    <a:srgbClr val="A50021"/>
                  </a:solidFill>
                  <a:latin typeface="Arial" charset="0"/>
                  <a:cs typeface="Arial" charset="0"/>
                </a:rPr>
                <a:t>H</a:t>
              </a:r>
            </a:p>
          </p:txBody>
        </p:sp>
      </p:grpSp>
      <p:grpSp>
        <p:nvGrpSpPr>
          <p:cNvPr id="404513" name="Group 33"/>
          <p:cNvGrpSpPr>
            <a:grpSpLocks/>
          </p:cNvGrpSpPr>
          <p:nvPr/>
        </p:nvGrpSpPr>
        <p:grpSpPr bwMode="auto">
          <a:xfrm>
            <a:off x="7834313" y="3509963"/>
            <a:ext cx="533400" cy="457200"/>
            <a:chOff x="4863" y="2832"/>
            <a:chExt cx="336" cy="288"/>
          </a:xfrm>
        </p:grpSpPr>
        <p:sp>
          <p:nvSpPr>
            <p:cNvPr id="404514" name="Oval 34"/>
            <p:cNvSpPr>
              <a:spLocks noChangeArrowheads="1"/>
            </p:cNvSpPr>
            <p:nvPr/>
          </p:nvSpPr>
          <p:spPr bwMode="auto">
            <a:xfrm>
              <a:off x="4863" y="2928"/>
              <a:ext cx="96" cy="96"/>
            </a:xfrm>
            <a:prstGeom prst="ellipse">
              <a:avLst/>
            </a:prstGeom>
            <a:solidFill>
              <a:srgbClr val="A50021"/>
            </a:solidFill>
            <a:ln w="12700" algn="ctr">
              <a:solidFill>
                <a:srgbClr val="000000"/>
              </a:solidFill>
              <a:round/>
              <a:headEnd/>
              <a:tailEnd/>
            </a:ln>
            <a:effectLst/>
          </p:spPr>
          <p:txBody>
            <a:bodyPr wrap="none" anchor="ctr"/>
            <a:lstStyle/>
            <a:p>
              <a:endParaRPr lang="en-US"/>
            </a:p>
          </p:txBody>
        </p:sp>
        <p:sp>
          <p:nvSpPr>
            <p:cNvPr id="404515" name="Text Box 35"/>
            <p:cNvSpPr txBox="1">
              <a:spLocks noChangeArrowheads="1"/>
            </p:cNvSpPr>
            <p:nvPr/>
          </p:nvSpPr>
          <p:spPr bwMode="auto">
            <a:xfrm>
              <a:off x="4944" y="2832"/>
              <a:ext cx="255" cy="288"/>
            </a:xfrm>
            <a:prstGeom prst="rect">
              <a:avLst/>
            </a:prstGeom>
            <a:noFill/>
            <a:ln w="38100" algn="ctr">
              <a:noFill/>
              <a:miter lim="800000"/>
              <a:headEnd/>
              <a:tailEnd/>
            </a:ln>
            <a:effectLst/>
          </p:spPr>
          <p:txBody>
            <a:bodyPr wrap="none">
              <a:spAutoFit/>
            </a:bodyPr>
            <a:lstStyle/>
            <a:p>
              <a:r>
                <a:rPr lang="en-US" b="1">
                  <a:solidFill>
                    <a:srgbClr val="A50021"/>
                  </a:solidFill>
                  <a:latin typeface="Arial" charset="0"/>
                  <a:cs typeface="Arial" charset="0"/>
                </a:rPr>
                <a:t>K</a:t>
              </a:r>
            </a:p>
          </p:txBody>
        </p:sp>
      </p:grpSp>
      <p:grpSp>
        <p:nvGrpSpPr>
          <p:cNvPr id="404516" name="Group 36"/>
          <p:cNvGrpSpPr>
            <a:grpSpLocks/>
          </p:cNvGrpSpPr>
          <p:nvPr/>
        </p:nvGrpSpPr>
        <p:grpSpPr bwMode="auto">
          <a:xfrm>
            <a:off x="7834313" y="1223963"/>
            <a:ext cx="541337" cy="457200"/>
            <a:chOff x="4863" y="1392"/>
            <a:chExt cx="341" cy="288"/>
          </a:xfrm>
        </p:grpSpPr>
        <p:sp>
          <p:nvSpPr>
            <p:cNvPr id="404517" name="Oval 37"/>
            <p:cNvSpPr>
              <a:spLocks noChangeArrowheads="1"/>
            </p:cNvSpPr>
            <p:nvPr/>
          </p:nvSpPr>
          <p:spPr bwMode="auto">
            <a:xfrm>
              <a:off x="4863" y="1488"/>
              <a:ext cx="96" cy="96"/>
            </a:xfrm>
            <a:prstGeom prst="ellipse">
              <a:avLst/>
            </a:prstGeom>
            <a:solidFill>
              <a:srgbClr val="A50021"/>
            </a:solidFill>
            <a:ln w="12700" algn="ctr">
              <a:solidFill>
                <a:srgbClr val="000000"/>
              </a:solidFill>
              <a:round/>
              <a:headEnd/>
              <a:tailEnd/>
            </a:ln>
            <a:effectLst/>
          </p:spPr>
          <p:txBody>
            <a:bodyPr wrap="none" anchor="ctr"/>
            <a:lstStyle/>
            <a:p>
              <a:endParaRPr lang="en-US"/>
            </a:p>
          </p:txBody>
        </p:sp>
        <p:sp>
          <p:nvSpPr>
            <p:cNvPr id="404518" name="Text Box 38"/>
            <p:cNvSpPr txBox="1">
              <a:spLocks noChangeArrowheads="1"/>
            </p:cNvSpPr>
            <p:nvPr/>
          </p:nvSpPr>
          <p:spPr bwMode="auto">
            <a:xfrm>
              <a:off x="4939" y="1392"/>
              <a:ext cx="265" cy="288"/>
            </a:xfrm>
            <a:prstGeom prst="rect">
              <a:avLst/>
            </a:prstGeom>
            <a:noFill/>
            <a:ln w="38100" algn="ctr">
              <a:noFill/>
              <a:miter lim="800000"/>
              <a:headEnd/>
              <a:tailEnd/>
            </a:ln>
            <a:effectLst/>
          </p:spPr>
          <p:txBody>
            <a:bodyPr wrap="none">
              <a:spAutoFit/>
            </a:bodyPr>
            <a:lstStyle/>
            <a:p>
              <a:r>
                <a:rPr lang="en-US" b="1">
                  <a:solidFill>
                    <a:srgbClr val="A50021"/>
                  </a:solidFill>
                  <a:latin typeface="Arial" charset="0"/>
                  <a:cs typeface="Arial" charset="0"/>
                </a:rPr>
                <a:t>G</a:t>
              </a:r>
            </a:p>
          </p:txBody>
        </p:sp>
      </p:grpSp>
      <p:sp>
        <p:nvSpPr>
          <p:cNvPr id="404525" name="Rectangle 45"/>
          <p:cNvSpPr>
            <a:spLocks noChangeArrowheads="1"/>
          </p:cNvSpPr>
          <p:nvPr/>
        </p:nvSpPr>
        <p:spPr bwMode="auto">
          <a:xfrm>
            <a:off x="231775" y="4119563"/>
            <a:ext cx="8564563" cy="2112962"/>
          </a:xfrm>
          <a:prstGeom prst="rect">
            <a:avLst/>
          </a:prstGeom>
          <a:noFill/>
          <a:ln w="9525">
            <a:noFill/>
            <a:miter lim="800000"/>
            <a:headEnd/>
            <a:tailEnd/>
          </a:ln>
          <a:effectLst/>
        </p:spPr>
        <p:txBody>
          <a:bodyPr/>
          <a:lstStyle/>
          <a:p>
            <a:pPr marL="457200" indent="-457200" algn="l">
              <a:lnSpc>
                <a:spcPct val="90000"/>
              </a:lnSpc>
              <a:spcBef>
                <a:spcPct val="20000"/>
              </a:spcBef>
              <a:buClr>
                <a:srgbClr val="CC0000"/>
              </a:buClr>
              <a:buFont typeface="Wingdings" pitchFamily="2" charset="2"/>
              <a:buChar char="n"/>
            </a:pPr>
            <a:r>
              <a:rPr lang="en-US">
                <a:latin typeface="Times New Roman" pitchFamily="18" charset="0"/>
                <a:ea typeface="HyhwpEQ" pitchFamily="18" charset="-127"/>
              </a:rPr>
              <a:t>If a user </a:t>
            </a:r>
            <a:r>
              <a:rPr lang="en-US" i="1">
                <a:latin typeface="Times New Roman" pitchFamily="18" charset="0"/>
                <a:ea typeface="HyhwpEQ" pitchFamily="18" charset="-127"/>
              </a:rPr>
              <a:t>S</a:t>
            </a:r>
            <a:r>
              <a:rPr lang="en-US">
                <a:latin typeface="Times New Roman" pitchFamily="18" charset="0"/>
                <a:ea typeface="HyhwpEQ" pitchFamily="18" charset="-127"/>
              </a:rPr>
              <a:t> is not contained in a subsequent cloaked spatial region, this user is immediately removed from </a:t>
            </a:r>
            <a:r>
              <a:rPr lang="en-US" i="1">
                <a:latin typeface="Times New Roman" pitchFamily="18" charset="0"/>
                <a:ea typeface="HyhwpEQ" pitchFamily="18" charset="-127"/>
              </a:rPr>
              <a:t>S</a:t>
            </a:r>
            <a:r>
              <a:rPr lang="en-US">
                <a:latin typeface="Times New Roman" pitchFamily="18" charset="0"/>
                <a:ea typeface="HyhwpEQ" pitchFamily="18" charset="-127"/>
              </a:rPr>
              <a:t>.</a:t>
            </a:r>
          </a:p>
          <a:p>
            <a:pPr marL="457200" indent="-457200" algn="l">
              <a:lnSpc>
                <a:spcPct val="90000"/>
              </a:lnSpc>
              <a:spcBef>
                <a:spcPct val="20000"/>
              </a:spcBef>
              <a:buClr>
                <a:srgbClr val="CC0000"/>
              </a:buClr>
              <a:buFont typeface="Wingdings" pitchFamily="2" charset="2"/>
              <a:buChar char="n"/>
            </a:pPr>
            <a:endParaRPr lang="en-US" sz="1400">
              <a:latin typeface="Times New Roman" pitchFamily="18" charset="0"/>
              <a:ea typeface="HyhwpEQ" pitchFamily="18" charset="-127"/>
            </a:endParaRPr>
          </a:p>
          <a:p>
            <a:pPr marL="457200" indent="-457200" algn="l">
              <a:lnSpc>
                <a:spcPct val="90000"/>
              </a:lnSpc>
              <a:spcBef>
                <a:spcPct val="20000"/>
              </a:spcBef>
              <a:buClr>
                <a:srgbClr val="CC0000"/>
              </a:buClr>
              <a:buFont typeface="Wingdings" pitchFamily="2" charset="2"/>
              <a:buChar char="n"/>
            </a:pPr>
            <a:r>
              <a:rPr lang="en-US">
                <a:latin typeface="Times New Roman" pitchFamily="18" charset="0"/>
                <a:ea typeface="HyhwpEQ" pitchFamily="18" charset="-127"/>
              </a:rPr>
              <a:t>This may result in a very large cloaked spatial region. At some point, the server may decide to disconnect the query and restart it with a new identity.</a:t>
            </a:r>
          </a:p>
          <a:p>
            <a:pPr marL="457200" indent="-457200" algn="l">
              <a:lnSpc>
                <a:spcPct val="90000"/>
              </a:lnSpc>
              <a:spcBef>
                <a:spcPct val="20000"/>
              </a:spcBef>
              <a:buClr>
                <a:srgbClr val="CC0000"/>
              </a:buClr>
              <a:buFont typeface="Wingdings" pitchFamily="2" charset="2"/>
              <a:buAutoNum type="arabicPeriod"/>
            </a:pPr>
            <a:endParaRPr lang="en-US">
              <a:latin typeface="Times New Roman" pitchFamily="18" charset="0"/>
              <a:ea typeface="HyhwpEQ"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72222E-6 -4.44444E-6 L 0.10295 -4.44444E-6 " pathEditMode="relative" rAng="0" ptsTypes="AA">
                                      <p:cBhvr>
                                        <p:cTn id="6" dur="500" fill="hold"/>
                                        <p:tgtEl>
                                          <p:spTgt spid="404492"/>
                                        </p:tgtEl>
                                        <p:attrNameLst>
                                          <p:attrName>ppt_x</p:attrName>
                                          <p:attrName>ppt_y</p:attrName>
                                        </p:attrNameLst>
                                      </p:cBhvr>
                                      <p:rCtr x="51" y="0"/>
                                    </p:animMotion>
                                  </p:childTnLst>
                                </p:cTn>
                              </p:par>
                              <p:par>
                                <p:cTn id="7" presetID="42" presetClass="path" presetSubtype="0" accel="50000" decel="50000" fill="hold" nodeType="withEffect">
                                  <p:stCondLst>
                                    <p:cond delay="0"/>
                                  </p:stCondLst>
                                  <p:childTnLst>
                                    <p:animMotion origin="layout" path="M 2.5E-6 -1.11111E-6 L -0.07344 0.08889 " pathEditMode="relative" rAng="0" ptsTypes="AA">
                                      <p:cBhvr>
                                        <p:cTn id="8" dur="500" fill="hold"/>
                                        <p:tgtEl>
                                          <p:spTgt spid="404504"/>
                                        </p:tgtEl>
                                        <p:attrNameLst>
                                          <p:attrName>ppt_x</p:attrName>
                                          <p:attrName>ppt_y</p:attrName>
                                        </p:attrNameLst>
                                      </p:cBhvr>
                                      <p:rCtr x="-37" y="44"/>
                                    </p:animMotion>
                                  </p:childTnLst>
                                </p:cTn>
                              </p:par>
                              <p:par>
                                <p:cTn id="9" presetID="35" presetClass="path" presetSubtype="0" accel="50000" decel="50000" fill="hold" nodeType="withEffect">
                                  <p:stCondLst>
                                    <p:cond delay="0"/>
                                  </p:stCondLst>
                                  <p:childTnLst>
                                    <p:animMotion origin="layout" path="M -3.33333E-6 -4.44444E-6 L -0.0651 -0.07893 " pathEditMode="relative" rAng="0" ptsTypes="AA">
                                      <p:cBhvr>
                                        <p:cTn id="10" dur="500" fill="hold"/>
                                        <p:tgtEl>
                                          <p:spTgt spid="404489"/>
                                        </p:tgtEl>
                                        <p:attrNameLst>
                                          <p:attrName>ppt_x</p:attrName>
                                          <p:attrName>ppt_y</p:attrName>
                                        </p:attrNameLst>
                                      </p:cBhvr>
                                      <p:rCtr x="-33" y="-40"/>
                                    </p:animMotion>
                                  </p:childTnLst>
                                </p:cTn>
                              </p:par>
                              <p:par>
                                <p:cTn id="11" presetID="49" presetClass="path" presetSubtype="0" accel="50000" decel="50000" fill="hold" nodeType="withEffect">
                                  <p:stCondLst>
                                    <p:cond delay="0"/>
                                  </p:stCondLst>
                                  <p:childTnLst>
                                    <p:animMotion origin="layout" path="M -0.00955 0.02222 L 0.03854 0.14584 " pathEditMode="relative" rAng="0" ptsTypes="AA">
                                      <p:cBhvr>
                                        <p:cTn id="12" dur="500" fill="hold"/>
                                        <p:tgtEl>
                                          <p:spTgt spid="404486"/>
                                        </p:tgtEl>
                                        <p:attrNameLst>
                                          <p:attrName>ppt_x</p:attrName>
                                          <p:attrName>ppt_y</p:attrName>
                                        </p:attrNameLst>
                                      </p:cBhvr>
                                      <p:rCtr x="24" y="62"/>
                                    </p:animMotion>
                                  </p:childTnLst>
                                </p:cTn>
                              </p:par>
                              <p:par>
                                <p:cTn id="13" presetID="42" presetClass="path" presetSubtype="0" accel="50000" decel="50000" fill="hold" nodeType="withEffect">
                                  <p:stCondLst>
                                    <p:cond delay="0"/>
                                  </p:stCondLst>
                                  <p:childTnLst>
                                    <p:animMotion origin="layout" path="M 4.16667E-6 5.55112E-17 L 0.1401 0.13333 " pathEditMode="relative" rAng="0" ptsTypes="AA">
                                      <p:cBhvr>
                                        <p:cTn id="14" dur="500" fill="hold"/>
                                        <p:tgtEl>
                                          <p:spTgt spid="404507"/>
                                        </p:tgtEl>
                                        <p:attrNameLst>
                                          <p:attrName>ppt_x</p:attrName>
                                          <p:attrName>ppt_y</p:attrName>
                                        </p:attrNameLst>
                                      </p:cBhvr>
                                      <p:rCtr x="70" y="67"/>
                                    </p:animMotion>
                                  </p:childTnLst>
                                </p:cTn>
                              </p:par>
                              <p:par>
                                <p:cTn id="15" presetID="63" presetClass="path" presetSubtype="0" accel="50000" decel="50000" fill="hold" nodeType="withEffect">
                                  <p:stCondLst>
                                    <p:cond delay="0"/>
                                  </p:stCondLst>
                                  <p:childTnLst>
                                    <p:animMotion origin="layout" path="M -4.72222E-6 4.44444E-6 L -0.09045 0.15555 " pathEditMode="relative" rAng="0" ptsTypes="AA">
                                      <p:cBhvr>
                                        <p:cTn id="16" dur="500" fill="hold"/>
                                        <p:tgtEl>
                                          <p:spTgt spid="404516"/>
                                        </p:tgtEl>
                                        <p:attrNameLst>
                                          <p:attrName>ppt_x</p:attrName>
                                          <p:attrName>ppt_y</p:attrName>
                                        </p:attrNameLst>
                                      </p:cBhvr>
                                      <p:rCtr x="-45" y="78"/>
                                    </p:animMotion>
                                  </p:childTnLst>
                                </p:cTn>
                              </p:par>
                              <p:par>
                                <p:cTn id="17" presetID="64" presetClass="path" presetSubtype="0" accel="50000" decel="50000" fill="hold" nodeType="withEffect">
                                  <p:stCondLst>
                                    <p:cond delay="0"/>
                                  </p:stCondLst>
                                  <p:childTnLst>
                                    <p:animMotion origin="layout" path="M -4.16667E-6 -1.11111E-6 L 0.13907 0.03333 " pathEditMode="relative" rAng="0" ptsTypes="AA">
                                      <p:cBhvr>
                                        <p:cTn id="18" dur="500" fill="hold"/>
                                        <p:tgtEl>
                                          <p:spTgt spid="404510"/>
                                        </p:tgtEl>
                                        <p:attrNameLst>
                                          <p:attrName>ppt_x</p:attrName>
                                          <p:attrName>ppt_y</p:attrName>
                                        </p:attrNameLst>
                                      </p:cBhvr>
                                      <p:rCtr x="69" y="17"/>
                                    </p:animMotion>
                                  </p:childTnLst>
                                </p:cTn>
                              </p:par>
                              <p:par>
                                <p:cTn id="19" presetID="64" presetClass="path" presetSubtype="0" accel="50000" decel="50000" fill="hold" nodeType="withEffect">
                                  <p:stCondLst>
                                    <p:cond delay="0"/>
                                  </p:stCondLst>
                                  <p:childTnLst>
                                    <p:animMotion origin="layout" path="M 2.5E-6 1.11111E-6 L -0.08594 0.02222 " pathEditMode="relative" rAng="0" ptsTypes="AA">
                                      <p:cBhvr>
                                        <p:cTn id="20" dur="500" fill="hold"/>
                                        <p:tgtEl>
                                          <p:spTgt spid="404501"/>
                                        </p:tgtEl>
                                        <p:attrNameLst>
                                          <p:attrName>ppt_x</p:attrName>
                                          <p:attrName>ppt_y</p:attrName>
                                        </p:attrNameLst>
                                      </p:cBhvr>
                                      <p:rCtr x="-43" y="11"/>
                                    </p:animMotion>
                                  </p:childTnLst>
                                </p:cTn>
                              </p:par>
                              <p:par>
                                <p:cTn id="21" presetID="35" presetClass="path" presetSubtype="0" accel="50000" decel="50000" fill="hold" nodeType="withEffect">
                                  <p:stCondLst>
                                    <p:cond delay="0"/>
                                  </p:stCondLst>
                                  <p:childTnLst>
                                    <p:animMotion origin="layout" path="M 2.5E-6 1.11111E-6 L 0.06823 -0.03333 " pathEditMode="relative" rAng="0" ptsTypes="AA">
                                      <p:cBhvr>
                                        <p:cTn id="22" dur="500" fill="hold"/>
                                        <p:tgtEl>
                                          <p:spTgt spid="404513"/>
                                        </p:tgtEl>
                                        <p:attrNameLst>
                                          <p:attrName>ppt_x</p:attrName>
                                          <p:attrName>ppt_y</p:attrName>
                                        </p:attrNameLst>
                                      </p:cBhvr>
                                      <p:rCtr x="34" y="-17"/>
                                    </p:animMotion>
                                  </p:childTnLst>
                                </p:cTn>
                              </p:par>
                              <p:par>
                                <p:cTn id="23" presetID="64" presetClass="path" presetSubtype="0" accel="50000" decel="50000" fill="hold" nodeType="withEffect">
                                  <p:stCondLst>
                                    <p:cond delay="0"/>
                                  </p:stCondLst>
                                  <p:childTnLst>
                                    <p:animMotion origin="layout" path="M -4.72222E-6 3.33333E-6 L -0.01128 -0.05556 " pathEditMode="relative" rAng="0" ptsTypes="AA">
                                      <p:cBhvr>
                                        <p:cTn id="24" dur="500" fill="hold"/>
                                        <p:tgtEl>
                                          <p:spTgt spid="404498"/>
                                        </p:tgtEl>
                                        <p:attrNameLst>
                                          <p:attrName>ppt_x</p:attrName>
                                          <p:attrName>ppt_y</p:attrName>
                                        </p:attrNameLst>
                                      </p:cBhvr>
                                      <p:rCtr x="-6" y="-28"/>
                                    </p:animMotion>
                                  </p:childTnLst>
                                </p:cTn>
                              </p:par>
                              <p:par>
                                <p:cTn id="25" presetID="1" presetClass="exit" presetSubtype="0" fill="hold" grpId="1" nodeType="withEffect">
                                  <p:stCondLst>
                                    <p:cond delay="0"/>
                                  </p:stCondLst>
                                  <p:childTnLst>
                                    <p:set>
                                      <p:cBhvr>
                                        <p:cTn id="26" dur="1" fill="hold">
                                          <p:stCondLst>
                                            <p:cond delay="0"/>
                                          </p:stCondLst>
                                        </p:cTn>
                                        <p:tgtEl>
                                          <p:spTgt spid="40451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045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01128 -0.05556 L 0.1 3.33333E-6 " pathEditMode="relative" rAng="0" ptsTypes="AA">
                                      <p:cBhvr>
                                        <p:cTn id="32" dur="500" fill="hold"/>
                                        <p:tgtEl>
                                          <p:spTgt spid="404498"/>
                                        </p:tgtEl>
                                        <p:attrNameLst>
                                          <p:attrName>ppt_x</p:attrName>
                                          <p:attrName>ppt_y</p:attrName>
                                        </p:attrNameLst>
                                      </p:cBhvr>
                                      <p:rCtr x="56" y="28"/>
                                    </p:animMotion>
                                  </p:childTnLst>
                                </p:cTn>
                              </p:par>
                              <p:par>
                                <p:cTn id="33" presetID="35" presetClass="path" presetSubtype="0" accel="50000" decel="50000" fill="hold" nodeType="withEffect">
                                  <p:stCondLst>
                                    <p:cond delay="0"/>
                                  </p:stCondLst>
                                  <p:childTnLst>
                                    <p:animMotion origin="layout" path="M -0.01371 -0.04444 L -0.18715 -0.02222 " pathEditMode="relative" rAng="0" ptsTypes="AA">
                                      <p:cBhvr>
                                        <p:cTn id="34" dur="500" fill="hold"/>
                                        <p:tgtEl>
                                          <p:spTgt spid="404495"/>
                                        </p:tgtEl>
                                        <p:attrNameLst>
                                          <p:attrName>ppt_x</p:attrName>
                                          <p:attrName>ppt_y</p:attrName>
                                        </p:attrNameLst>
                                      </p:cBhvr>
                                      <p:rCtr x="-87" y="11"/>
                                    </p:animMotion>
                                  </p:childTnLst>
                                </p:cTn>
                              </p:par>
                              <p:par>
                                <p:cTn id="35" presetID="42" presetClass="path" presetSubtype="0" accel="50000" decel="50000" fill="hold" nodeType="withEffect">
                                  <p:stCondLst>
                                    <p:cond delay="0"/>
                                  </p:stCondLst>
                                  <p:childTnLst>
                                    <p:animMotion origin="layout" path="M -0.07344 0.08889 L 0.03489 0.05556 " pathEditMode="relative" rAng="0" ptsTypes="AA">
                                      <p:cBhvr>
                                        <p:cTn id="36" dur="500" fill="hold"/>
                                        <p:tgtEl>
                                          <p:spTgt spid="404504"/>
                                        </p:tgtEl>
                                        <p:attrNameLst>
                                          <p:attrName>ppt_x</p:attrName>
                                          <p:attrName>ppt_y</p:attrName>
                                        </p:attrNameLst>
                                      </p:cBhvr>
                                      <p:rCtr x="54" y="-17"/>
                                    </p:animMotion>
                                  </p:childTnLst>
                                </p:cTn>
                              </p:par>
                              <p:par>
                                <p:cTn id="37" presetID="35" presetClass="path" presetSubtype="0" accel="50000" decel="50000" fill="hold" nodeType="withEffect">
                                  <p:stCondLst>
                                    <p:cond delay="0"/>
                                  </p:stCondLst>
                                  <p:childTnLst>
                                    <p:animMotion origin="layout" path="M 0.06823 -0.03333 L 0.07656 -0.12222 " pathEditMode="relative" rAng="0" ptsTypes="AA">
                                      <p:cBhvr>
                                        <p:cTn id="38" dur="500" fill="hold"/>
                                        <p:tgtEl>
                                          <p:spTgt spid="404513"/>
                                        </p:tgtEl>
                                        <p:attrNameLst>
                                          <p:attrName>ppt_x</p:attrName>
                                          <p:attrName>ppt_y</p:attrName>
                                        </p:attrNameLst>
                                      </p:cBhvr>
                                      <p:rCtr x="4" y="-44"/>
                                    </p:animMotion>
                                  </p:childTnLst>
                                </p:cTn>
                              </p:par>
                              <p:par>
                                <p:cTn id="39" presetID="64" presetClass="path" presetSubtype="0" accel="50000" decel="50000" fill="hold" nodeType="withEffect">
                                  <p:stCondLst>
                                    <p:cond delay="0"/>
                                  </p:stCondLst>
                                  <p:childTnLst>
                                    <p:animMotion origin="layout" path="M 0.10295 -4.44444E-6 L 0.08541 0.08357 " pathEditMode="relative" rAng="0" ptsTypes="AA">
                                      <p:cBhvr>
                                        <p:cTn id="40" dur="500" fill="hold"/>
                                        <p:tgtEl>
                                          <p:spTgt spid="404492"/>
                                        </p:tgtEl>
                                        <p:attrNameLst>
                                          <p:attrName>ppt_x</p:attrName>
                                          <p:attrName>ppt_y</p:attrName>
                                        </p:attrNameLst>
                                      </p:cBhvr>
                                      <p:rCtr x="-9" y="42"/>
                                    </p:animMotion>
                                  </p:childTnLst>
                                </p:cTn>
                              </p:par>
                              <p:par>
                                <p:cTn id="41" presetID="1" presetClass="entr" presetSubtype="0" fill="hold" grpId="0" nodeType="withEffect">
                                  <p:stCondLst>
                                    <p:cond delay="0"/>
                                  </p:stCondLst>
                                  <p:childTnLst>
                                    <p:set>
                                      <p:cBhvr>
                                        <p:cTn id="42" dur="1" fill="hold">
                                          <p:stCondLst>
                                            <p:cond delay="0"/>
                                          </p:stCondLst>
                                        </p:cTn>
                                        <p:tgtEl>
                                          <p:spTgt spid="404524"/>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4045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523" grpId="0" animBg="1"/>
      <p:bldP spid="404523" grpId="1" animBg="1"/>
      <p:bldP spid="404524" grpId="0" animBg="1"/>
      <p:bldP spid="404519"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2120A5-429F-44E9-AB8E-B073177D5E55}" type="slidenum">
              <a:rPr lang="en-US" altLang="ko-KR"/>
              <a:pPr/>
              <a:t>81</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42370" name="Rectangle 2"/>
          <p:cNvSpPr>
            <a:spLocks noGrp="1" noChangeArrowheads="1"/>
          </p:cNvSpPr>
          <p:nvPr>
            <p:ph type="title"/>
          </p:nvPr>
        </p:nvSpPr>
        <p:spPr/>
        <p:txBody>
          <a:bodyPr/>
          <a:lstStyle/>
          <a:p>
            <a:r>
              <a:rPr lang="en-US"/>
              <a:t>Tutorial Outline</a:t>
            </a:r>
          </a:p>
        </p:txBody>
      </p:sp>
      <p:sp>
        <p:nvSpPr>
          <p:cNvPr id="442371" name="Rectangle 3"/>
          <p:cNvSpPr>
            <a:spLocks noGrp="1" noChangeArrowheads="1"/>
          </p:cNvSpPr>
          <p:nvPr>
            <p:ph type="body" idx="1"/>
          </p:nvPr>
        </p:nvSpPr>
        <p:spPr>
          <a:xfrm>
            <a:off x="501650" y="1330325"/>
            <a:ext cx="8410575" cy="5299075"/>
          </a:xfrm>
        </p:spPr>
        <p:txBody>
          <a:bodyPr/>
          <a:lstStyle/>
          <a:p>
            <a:pPr>
              <a:lnSpc>
                <a:spcPct val="90000"/>
              </a:lnSpc>
              <a:buFont typeface="Wingdings" pitchFamily="2" charset="2"/>
              <a:buChar char="n"/>
            </a:pPr>
            <a:r>
              <a:rPr lang="en-US"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lnSpc>
                <a:spcPct val="90000"/>
              </a:lnSpc>
              <a:buFont typeface="Wingdings" pitchFamily="2" charset="2"/>
              <a:buChar char="n"/>
            </a:pPr>
            <a:endParaRPr lang="en-US" sz="14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lnSpc>
                <a:spcPct val="90000"/>
              </a:lnSpc>
              <a:buFont typeface="Wingdings" pitchFamily="2" charset="2"/>
              <a:buNone/>
            </a:pPr>
            <a:r>
              <a:rPr lang="en-US" sz="2200" b="1" dirty="0">
                <a:solidFill>
                  <a:schemeClr val="bg2"/>
                </a:solidFill>
              </a:rPr>
              <a:t>	</a:t>
            </a:r>
          </a:p>
          <a:p>
            <a:pPr>
              <a:lnSpc>
                <a:spcPct val="90000"/>
              </a:lnSpc>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III: Privacy Attack Models</a:t>
            </a:r>
            <a:endParaRPr lang="en-US" sz="26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endParaRPr lang="en-US" sz="2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r>
              <a:rPr lang="en-US" dirty="0">
                <a:solidFill>
                  <a:srgbClr val="CC0000"/>
                </a:solidFill>
              </a:rPr>
              <a:t>PART IV:</a:t>
            </a:r>
            <a:r>
              <a:rPr lang="en-US" dirty="0">
                <a:solidFill>
                  <a:schemeClr val="bg2"/>
                </a:solidFill>
              </a:rPr>
              <a:t> </a:t>
            </a:r>
            <a:r>
              <a:rPr lang="en-US" dirty="0"/>
              <a:t>Privacy-aware Location-based Query Processing</a:t>
            </a:r>
          </a:p>
          <a:p>
            <a:pPr lvl="1">
              <a:lnSpc>
                <a:spcPct val="90000"/>
              </a:lnSpc>
              <a:buFont typeface="Wingdings" pitchFamily="2" charset="2"/>
              <a:buChar char="n"/>
            </a:pPr>
            <a:r>
              <a:rPr lang="en-US" b="1" dirty="0" smtClean="0">
                <a:solidFill>
                  <a:srgbClr val="CC0000"/>
                </a:solidFill>
              </a:rPr>
              <a:t>Dealing with fake locations/space (Client-server architecture)</a:t>
            </a:r>
            <a:endParaRPr lang="en-US" b="1" dirty="0">
              <a:solidFill>
                <a:srgbClr val="CC0000"/>
              </a:solidFill>
            </a:endParaRPr>
          </a:p>
          <a:p>
            <a:pPr lvl="1">
              <a:lnSpc>
                <a:spcPct val="90000"/>
              </a:lnSpc>
              <a:buFont typeface="Wingdings" pitchFamily="2" charset="2"/>
              <a:buChar char="n"/>
            </a:pPr>
            <a:r>
              <a:rPr lang="en-US" dirty="0" smtClean="0"/>
              <a:t>Dealing with cloaked regions (Third trusted party and </a:t>
            </a:r>
            <a:r>
              <a:rPr lang="en-US" dirty="0" smtClean="0"/>
              <a:t>P2P architectures</a:t>
            </a:r>
            <a:r>
              <a:rPr lang="en-US" dirty="0" smtClean="0"/>
              <a:t>)</a:t>
            </a:r>
          </a:p>
          <a:p>
            <a:pPr>
              <a:lnSpc>
                <a:spcPct val="90000"/>
              </a:lnSpc>
              <a:buFont typeface="Wingdings" pitchFamily="2" charset="2"/>
              <a:buChar char="n"/>
            </a:pPr>
            <a:endParaRPr lang="en-US" dirty="0"/>
          </a:p>
          <a:p>
            <a:pPr>
              <a:lnSpc>
                <a:spcPct val="90000"/>
              </a:lnSpc>
              <a:buFont typeface="Wingdings" pitchFamily="2" charset="2"/>
              <a:buChar char="n"/>
            </a:pPr>
            <a:r>
              <a:rPr lang="en-US" b="0" dirty="0">
                <a:solidFill>
                  <a:schemeClr val="bg2"/>
                </a:solidFill>
              </a:rPr>
              <a:t>PART V: Summary and Future Research Directions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F1965C8-464A-4028-B26E-078B631E0735}" type="slidenum">
              <a:rPr lang="en-US" altLang="ko-KR"/>
              <a:pPr/>
              <a:t>82</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355330" name="Rectangle 2"/>
          <p:cNvSpPr>
            <a:spLocks noGrp="1" noChangeArrowheads="1"/>
          </p:cNvSpPr>
          <p:nvPr>
            <p:ph type="title"/>
          </p:nvPr>
        </p:nvSpPr>
        <p:spPr/>
        <p:txBody>
          <a:bodyPr/>
          <a:lstStyle/>
          <a:p>
            <a:r>
              <a:rPr lang="en-US" sz="2800" dirty="0"/>
              <a:t>The Privacy-aware Query Processor</a:t>
            </a:r>
            <a:br>
              <a:rPr lang="en-US" sz="2800" dirty="0"/>
            </a:br>
            <a:r>
              <a:rPr lang="en-US" sz="2400" dirty="0">
                <a:solidFill>
                  <a:schemeClr val="hlink"/>
                </a:solidFill>
              </a:rPr>
              <a:t>Dealing with </a:t>
            </a:r>
            <a:r>
              <a:rPr lang="en-US" sz="2400" dirty="0" smtClean="0">
                <a:solidFill>
                  <a:schemeClr val="hlink"/>
                </a:solidFill>
              </a:rPr>
              <a:t>Fake Locations/Space</a:t>
            </a:r>
            <a:endParaRPr lang="en-US" sz="2400" dirty="0">
              <a:solidFill>
                <a:schemeClr val="hlink"/>
              </a:solidFill>
            </a:endParaRPr>
          </a:p>
        </p:txBody>
      </p:sp>
      <p:sp>
        <p:nvSpPr>
          <p:cNvPr id="355331" name="Rectangle 3"/>
          <p:cNvSpPr>
            <a:spLocks noGrp="1" noChangeArrowheads="1"/>
          </p:cNvSpPr>
          <p:nvPr>
            <p:ph type="body" idx="1"/>
          </p:nvPr>
        </p:nvSpPr>
        <p:spPr>
          <a:xfrm>
            <a:off x="419100" y="1009650"/>
            <a:ext cx="8378825" cy="5162550"/>
          </a:xfrm>
        </p:spPr>
        <p:txBody>
          <a:bodyPr/>
          <a:lstStyle/>
          <a:p>
            <a:pPr>
              <a:buFont typeface="Wingdings" pitchFamily="2" charset="2"/>
              <a:buChar char="n"/>
            </a:pPr>
            <a:r>
              <a:rPr lang="en-US" b="0" dirty="0" smtClean="0"/>
              <a:t>Almost no changes at the query processor</a:t>
            </a:r>
          </a:p>
          <a:p>
            <a:pPr>
              <a:buFont typeface="Wingdings" pitchFamily="2" charset="2"/>
              <a:buChar char="n"/>
            </a:pPr>
            <a:endParaRPr lang="en-US" b="0" dirty="0" smtClean="0"/>
          </a:p>
          <a:p>
            <a:pPr>
              <a:buFont typeface="Wingdings" pitchFamily="2" charset="2"/>
              <a:buChar char="n"/>
            </a:pPr>
            <a:r>
              <a:rPr lang="en-US" b="0" dirty="0" smtClean="0"/>
              <a:t>The query processor answers the submitted query with a good faith regardless of whether the submitted location is right or not</a:t>
            </a:r>
          </a:p>
          <a:p>
            <a:pPr>
              <a:buFont typeface="Wingdings" pitchFamily="2" charset="2"/>
              <a:buChar char="n"/>
            </a:pPr>
            <a:endParaRPr lang="en-US" b="0" dirty="0" smtClean="0"/>
          </a:p>
          <a:p>
            <a:pPr>
              <a:buFont typeface="Wingdings" pitchFamily="2" charset="2"/>
              <a:buChar char="n"/>
            </a:pPr>
            <a:r>
              <a:rPr lang="en-US" b="0" dirty="0" smtClean="0"/>
              <a:t>Based on how fake is the submitted location/space, the query processor would give an approximate answer</a:t>
            </a:r>
          </a:p>
          <a:p>
            <a:pPr>
              <a:buFont typeface="Wingdings" pitchFamily="2" charset="2"/>
              <a:buChar char="n"/>
            </a:pPr>
            <a:endParaRPr lang="en-US" b="0" dirty="0" smtClean="0"/>
          </a:p>
          <a:p>
            <a:pPr>
              <a:buFont typeface="Wingdings" pitchFamily="2" charset="2"/>
              <a:buChar char="n"/>
            </a:pPr>
            <a:r>
              <a:rPr lang="en-US" b="0" dirty="0" smtClean="0"/>
              <a:t>Exact answers can be obtained with a higher cost</a:t>
            </a:r>
          </a:p>
          <a:p>
            <a:pPr>
              <a:buFont typeface="Wingdings" pitchFamily="2" charset="2"/>
              <a:buChar char="n"/>
            </a:pPr>
            <a:endParaRPr lang="en-US" b="0" dirty="0" smtClean="0"/>
          </a:p>
          <a:p>
            <a:pPr>
              <a:buFont typeface="Wingdings" pitchFamily="2" charset="2"/>
              <a:buChar char="n"/>
            </a:pPr>
            <a:r>
              <a:rPr lang="en-US" b="0" dirty="0" smtClean="0"/>
              <a:t>The user must transform the query answer back into its original location/space</a:t>
            </a:r>
            <a:endParaRPr lang="en-US" b="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BD217A46-2B84-4100-8D74-AD733468DFD4}" type="slidenum">
              <a:rPr lang="en-US" altLang="ko-KR"/>
              <a:pPr/>
              <a:t>83</a:t>
            </a:fld>
            <a:endParaRPr lang="en-US" altLang="ko-KR"/>
          </a:p>
        </p:txBody>
      </p:sp>
      <p:sp>
        <p:nvSpPr>
          <p:cNvPr id="16" name="Date Placeholder 4"/>
          <p:cNvSpPr>
            <a:spLocks noGrp="1"/>
          </p:cNvSpPr>
          <p:nvPr>
            <p:ph type="dt" sz="half" idx="11"/>
          </p:nvPr>
        </p:nvSpPr>
        <p:spPr/>
        <p:txBody>
          <a:bodyPr/>
          <a:lstStyle/>
          <a:p>
            <a:r>
              <a:rPr lang="en-US"/>
              <a:t>Tutorial: ICDM 2008</a:t>
            </a:r>
            <a:endParaRPr lang="en-US" altLang="ko-KR"/>
          </a:p>
        </p:txBody>
      </p:sp>
      <p:sp>
        <p:nvSpPr>
          <p:cNvPr id="17" name="Footer Placeholder 5"/>
          <p:cNvSpPr>
            <a:spLocks noGrp="1"/>
          </p:cNvSpPr>
          <p:nvPr>
            <p:ph type="ftr" sz="quarter" idx="12"/>
          </p:nvPr>
        </p:nvSpPr>
        <p:spPr/>
        <p:txBody>
          <a:bodyPr/>
          <a:lstStyle/>
          <a:p>
            <a:r>
              <a:rPr lang="en-US" altLang="ko-KR"/>
              <a:t>Mohamed F. Mokbel</a:t>
            </a:r>
          </a:p>
        </p:txBody>
      </p:sp>
      <p:sp>
        <p:nvSpPr>
          <p:cNvPr id="204802" name="Rectangle 2"/>
          <p:cNvSpPr>
            <a:spLocks noGrp="1" noChangeArrowheads="1"/>
          </p:cNvSpPr>
          <p:nvPr>
            <p:ph type="title"/>
          </p:nvPr>
        </p:nvSpPr>
        <p:spPr/>
        <p:txBody>
          <a:bodyPr/>
          <a:lstStyle/>
          <a:p>
            <a:r>
              <a:rPr lang="en-US" sz="2800" dirty="0" smtClean="0"/>
              <a:t>Dealing with Fake Locations / Space</a:t>
            </a:r>
            <a:r>
              <a:rPr lang="en-US" sz="2800" dirty="0"/>
              <a:t/>
            </a:r>
            <a:br>
              <a:rPr lang="en-US" sz="2800" dirty="0"/>
            </a:br>
            <a:r>
              <a:rPr lang="en-US" sz="2400" dirty="0" smtClean="0">
                <a:solidFill>
                  <a:schemeClr val="hlink"/>
                </a:solidFill>
              </a:rPr>
              <a:t>Perturbed </a:t>
            </a:r>
            <a:r>
              <a:rPr lang="en-US" sz="2400" dirty="0">
                <a:solidFill>
                  <a:schemeClr val="hlink"/>
                </a:solidFill>
              </a:rPr>
              <a:t>Locations</a:t>
            </a:r>
          </a:p>
        </p:txBody>
      </p:sp>
      <p:sp>
        <p:nvSpPr>
          <p:cNvPr id="204803" name="Rectangle 3"/>
          <p:cNvSpPr>
            <a:spLocks noGrp="1" noChangeArrowheads="1"/>
          </p:cNvSpPr>
          <p:nvPr>
            <p:ph type="body" idx="1"/>
          </p:nvPr>
        </p:nvSpPr>
        <p:spPr>
          <a:xfrm>
            <a:off x="193675" y="1187450"/>
            <a:ext cx="6951663" cy="5391150"/>
          </a:xfrm>
        </p:spPr>
        <p:txBody>
          <a:bodyPr/>
          <a:lstStyle/>
          <a:p>
            <a:pPr>
              <a:buFont typeface="Wingdings" pitchFamily="2" charset="2"/>
              <a:buChar char="n"/>
            </a:pPr>
            <a:r>
              <a:rPr lang="en-US" b="0"/>
              <a:t>Perturbed locations can be fake ones or landmark locations</a:t>
            </a:r>
          </a:p>
          <a:p>
            <a:pPr>
              <a:buFont typeface="Wingdings" pitchFamily="2" charset="2"/>
              <a:buChar char="n"/>
            </a:pPr>
            <a:endParaRPr lang="en-US" sz="1200" b="0"/>
          </a:p>
          <a:p>
            <a:pPr>
              <a:buFont typeface="Wingdings" pitchFamily="2" charset="2"/>
              <a:buChar char="n"/>
            </a:pPr>
            <a:r>
              <a:rPr lang="en-US" b="0"/>
              <a:t>The perturbed location is of distance </a:t>
            </a:r>
            <a:r>
              <a:rPr lang="en-US" b="0" i="1">
                <a:solidFill>
                  <a:srgbClr val="FF0000"/>
                </a:solidFill>
              </a:rPr>
              <a:t>d</a:t>
            </a:r>
            <a:r>
              <a:rPr lang="en-US" b="0"/>
              <a:t> from the original location</a:t>
            </a:r>
          </a:p>
          <a:p>
            <a:pPr lvl="1">
              <a:buFont typeface="Wingdings" pitchFamily="2" charset="2"/>
              <a:buChar char="n"/>
            </a:pPr>
            <a:r>
              <a:rPr lang="en-US" sz="2200" i="1">
                <a:solidFill>
                  <a:srgbClr val="FF0000"/>
                </a:solidFill>
              </a:rPr>
              <a:t>d</a:t>
            </a:r>
            <a:r>
              <a:rPr lang="en-US" sz="2200"/>
              <a:t> is a user specified parameter that determines the amount of required privacy</a:t>
            </a:r>
          </a:p>
          <a:p>
            <a:pPr>
              <a:buFont typeface="Wingdings" pitchFamily="2" charset="2"/>
              <a:buChar char="n"/>
            </a:pPr>
            <a:endParaRPr lang="en-US" sz="1200" b="0"/>
          </a:p>
          <a:p>
            <a:pPr>
              <a:buFont typeface="Wingdings" pitchFamily="2" charset="2"/>
              <a:buChar char="n"/>
            </a:pPr>
            <a:r>
              <a:rPr lang="en-US" b="0"/>
              <a:t>Worst case analysis: Damage in Answer =</a:t>
            </a:r>
            <a:r>
              <a:rPr lang="en-US" b="0">
                <a:solidFill>
                  <a:srgbClr val="FF0000"/>
                </a:solidFill>
              </a:rPr>
              <a:t> </a:t>
            </a:r>
            <a:r>
              <a:rPr lang="en-US" b="0" i="1">
                <a:solidFill>
                  <a:srgbClr val="FF0000"/>
                </a:solidFill>
              </a:rPr>
              <a:t>2d</a:t>
            </a:r>
          </a:p>
          <a:p>
            <a:pPr lvl="1">
              <a:buFont typeface="Wingdings" pitchFamily="2" charset="2"/>
              <a:buChar char="n"/>
            </a:pPr>
            <a:endParaRPr lang="en-US" sz="1000"/>
          </a:p>
          <a:p>
            <a:pPr>
              <a:buFont typeface="Wingdings" pitchFamily="2" charset="2"/>
              <a:buChar char="n"/>
            </a:pPr>
            <a:r>
              <a:rPr lang="en-US" b="0"/>
              <a:t>Average case analysis: Damage in Answer= </a:t>
            </a:r>
            <a:r>
              <a:rPr lang="en-US" b="0" i="1">
                <a:solidFill>
                  <a:srgbClr val="FF0000"/>
                </a:solidFill>
              </a:rPr>
              <a:t>d</a:t>
            </a:r>
          </a:p>
          <a:p>
            <a:pPr lvl="1">
              <a:buFont typeface="Wingdings" pitchFamily="2" charset="2"/>
              <a:buChar char="n"/>
            </a:pPr>
            <a:endParaRPr lang="en-US" sz="1000" i="1">
              <a:solidFill>
                <a:srgbClr val="FF0000"/>
              </a:solidFill>
            </a:endParaRPr>
          </a:p>
          <a:p>
            <a:pPr>
              <a:buFont typeface="Wingdings" pitchFamily="2" charset="2"/>
              <a:buChar char="n"/>
            </a:pPr>
            <a:r>
              <a:rPr lang="en-US" b="0">
                <a:solidFill>
                  <a:srgbClr val="A50021"/>
                </a:solidFill>
              </a:rPr>
              <a:t>No change is required in the query processor</a:t>
            </a:r>
          </a:p>
          <a:p>
            <a:pPr>
              <a:buFont typeface="Wingdings" pitchFamily="2" charset="2"/>
              <a:buChar char="n"/>
            </a:pPr>
            <a:endParaRPr lang="en-US" sz="1000" b="0">
              <a:solidFill>
                <a:srgbClr val="A50021"/>
              </a:solidFill>
            </a:endParaRPr>
          </a:p>
          <a:p>
            <a:pPr>
              <a:buFont typeface="Wingdings" pitchFamily="2" charset="2"/>
              <a:buChar char="n"/>
            </a:pPr>
            <a:r>
              <a:rPr lang="en-US" b="0">
                <a:solidFill>
                  <a:srgbClr val="A50021"/>
                </a:solidFill>
              </a:rPr>
              <a:t>No more overhead to the query processor</a:t>
            </a:r>
          </a:p>
          <a:p>
            <a:pPr>
              <a:buFont typeface="Wingdings" pitchFamily="2" charset="2"/>
              <a:buChar char="n"/>
            </a:pPr>
            <a:endParaRPr lang="en-US" b="0">
              <a:solidFill>
                <a:srgbClr val="A50021"/>
              </a:solidFill>
            </a:endParaRPr>
          </a:p>
        </p:txBody>
      </p:sp>
      <p:pic>
        <p:nvPicPr>
          <p:cNvPr id="204806" name="Picture 6" descr="bd20175_[1]"/>
          <p:cNvPicPr>
            <a:picLocks noChangeAspect="1" noChangeArrowheads="1"/>
          </p:cNvPicPr>
          <p:nvPr/>
        </p:nvPicPr>
        <p:blipFill>
          <a:blip r:embed="rId3"/>
          <a:srcRect/>
          <a:stretch>
            <a:fillRect/>
          </a:stretch>
        </p:blipFill>
        <p:spPr bwMode="auto">
          <a:xfrm>
            <a:off x="7727950" y="4394200"/>
            <a:ext cx="415925" cy="609600"/>
          </a:xfrm>
          <a:prstGeom prst="rect">
            <a:avLst/>
          </a:prstGeom>
          <a:noFill/>
        </p:spPr>
      </p:pic>
      <p:pic>
        <p:nvPicPr>
          <p:cNvPr id="204807" name="Picture 7"/>
          <p:cNvPicPr>
            <a:picLocks noChangeAspect="1" noChangeArrowheads="1"/>
          </p:cNvPicPr>
          <p:nvPr/>
        </p:nvPicPr>
        <p:blipFill>
          <a:blip r:embed="rId4" cstate="print"/>
          <a:srcRect/>
          <a:stretch>
            <a:fillRect/>
          </a:stretch>
        </p:blipFill>
        <p:spPr bwMode="auto">
          <a:xfrm>
            <a:off x="7759700" y="5507038"/>
            <a:ext cx="296863" cy="457200"/>
          </a:xfrm>
          <a:prstGeom prst="rect">
            <a:avLst/>
          </a:prstGeom>
          <a:noFill/>
          <a:ln w="38100" algn="ctr">
            <a:noFill/>
            <a:miter lim="800000"/>
            <a:headEnd/>
            <a:tailEnd/>
          </a:ln>
          <a:effectLst/>
        </p:spPr>
      </p:pic>
      <p:pic>
        <p:nvPicPr>
          <p:cNvPr id="204808" name="Picture 8" descr="bd20175_[1]"/>
          <p:cNvPicPr>
            <a:picLocks noChangeAspect="1" noChangeArrowheads="1"/>
          </p:cNvPicPr>
          <p:nvPr/>
        </p:nvPicPr>
        <p:blipFill>
          <a:blip r:embed="rId3">
            <a:lum bright="40000"/>
          </a:blip>
          <a:srcRect/>
          <a:stretch>
            <a:fillRect/>
          </a:stretch>
        </p:blipFill>
        <p:spPr bwMode="auto">
          <a:xfrm>
            <a:off x="7727950" y="3130550"/>
            <a:ext cx="415925" cy="609600"/>
          </a:xfrm>
          <a:prstGeom prst="rect">
            <a:avLst/>
          </a:prstGeom>
          <a:noFill/>
          <a:ln w="9525">
            <a:noFill/>
            <a:miter lim="800000"/>
            <a:headEnd/>
            <a:tailEnd/>
          </a:ln>
        </p:spPr>
      </p:pic>
      <p:pic>
        <p:nvPicPr>
          <p:cNvPr id="204809" name="Picture 9"/>
          <p:cNvPicPr>
            <a:picLocks noChangeAspect="1" noChangeArrowheads="1"/>
          </p:cNvPicPr>
          <p:nvPr/>
        </p:nvPicPr>
        <p:blipFill>
          <a:blip r:embed="rId4" cstate="print"/>
          <a:srcRect/>
          <a:stretch>
            <a:fillRect/>
          </a:stretch>
        </p:blipFill>
        <p:spPr bwMode="auto">
          <a:xfrm>
            <a:off x="7731125" y="1431925"/>
            <a:ext cx="296863" cy="457200"/>
          </a:xfrm>
          <a:prstGeom prst="rect">
            <a:avLst/>
          </a:prstGeom>
          <a:noFill/>
          <a:ln w="38100" algn="ctr">
            <a:noFill/>
            <a:miter lim="800000"/>
            <a:headEnd/>
            <a:tailEnd/>
          </a:ln>
          <a:effectLst/>
        </p:spPr>
      </p:pic>
      <p:sp>
        <p:nvSpPr>
          <p:cNvPr id="204810" name="Line 10"/>
          <p:cNvSpPr>
            <a:spLocks noChangeShapeType="1"/>
          </p:cNvSpPr>
          <p:nvPr/>
        </p:nvSpPr>
        <p:spPr bwMode="auto">
          <a:xfrm flipV="1">
            <a:off x="7913688" y="3735388"/>
            <a:ext cx="0" cy="692150"/>
          </a:xfrm>
          <a:prstGeom prst="line">
            <a:avLst/>
          </a:prstGeom>
          <a:noFill/>
          <a:ln w="38100">
            <a:solidFill>
              <a:srgbClr val="A50021"/>
            </a:solidFill>
            <a:round/>
            <a:headEnd/>
            <a:tailEnd/>
          </a:ln>
          <a:effectLst/>
        </p:spPr>
        <p:txBody>
          <a:bodyPr wrap="none" anchor="ctr"/>
          <a:lstStyle/>
          <a:p>
            <a:endParaRPr lang="en-US"/>
          </a:p>
        </p:txBody>
      </p:sp>
      <p:sp>
        <p:nvSpPr>
          <p:cNvPr id="204811" name="Text Box 11"/>
          <p:cNvSpPr txBox="1">
            <a:spLocks noChangeArrowheads="1"/>
          </p:cNvSpPr>
          <p:nvPr/>
        </p:nvSpPr>
        <p:spPr bwMode="auto">
          <a:xfrm>
            <a:off x="8105775" y="3890963"/>
            <a:ext cx="382588" cy="457200"/>
          </a:xfrm>
          <a:prstGeom prst="rect">
            <a:avLst/>
          </a:prstGeom>
          <a:noFill/>
          <a:ln w="38100" algn="ctr">
            <a:noFill/>
            <a:miter lim="800000"/>
            <a:headEnd/>
            <a:tailEnd/>
          </a:ln>
          <a:effectLst/>
        </p:spPr>
        <p:txBody>
          <a:bodyPr>
            <a:spAutoFit/>
          </a:bodyPr>
          <a:lstStyle/>
          <a:p>
            <a:pPr>
              <a:spcBef>
                <a:spcPct val="50000"/>
              </a:spcBef>
            </a:pPr>
            <a:r>
              <a:rPr lang="en-US" i="1">
                <a:solidFill>
                  <a:srgbClr val="990000"/>
                </a:solidFill>
                <a:latin typeface="Times New Roman" pitchFamily="18" charset="0"/>
              </a:rPr>
              <a:t>d</a:t>
            </a:r>
          </a:p>
        </p:txBody>
      </p:sp>
      <p:sp>
        <p:nvSpPr>
          <p:cNvPr id="204813" name="Line 13"/>
          <p:cNvSpPr>
            <a:spLocks noChangeShapeType="1"/>
          </p:cNvSpPr>
          <p:nvPr/>
        </p:nvSpPr>
        <p:spPr bwMode="auto">
          <a:xfrm>
            <a:off x="7913688" y="4968875"/>
            <a:ext cx="0" cy="538163"/>
          </a:xfrm>
          <a:prstGeom prst="line">
            <a:avLst/>
          </a:prstGeom>
          <a:noFill/>
          <a:ln w="38100">
            <a:solidFill>
              <a:srgbClr val="A50021"/>
            </a:solidFill>
            <a:round/>
            <a:headEnd/>
            <a:tailEnd/>
          </a:ln>
          <a:effectLst/>
        </p:spPr>
        <p:txBody>
          <a:bodyPr wrap="none" anchor="ctr"/>
          <a:lstStyle/>
          <a:p>
            <a:endParaRPr lang="en-US"/>
          </a:p>
        </p:txBody>
      </p:sp>
      <p:sp>
        <p:nvSpPr>
          <p:cNvPr id="204814" name="Text Box 14"/>
          <p:cNvSpPr txBox="1">
            <a:spLocks noChangeArrowheads="1"/>
          </p:cNvSpPr>
          <p:nvPr/>
        </p:nvSpPr>
        <p:spPr bwMode="auto">
          <a:xfrm>
            <a:off x="8029575" y="5011738"/>
            <a:ext cx="614363" cy="457200"/>
          </a:xfrm>
          <a:prstGeom prst="rect">
            <a:avLst/>
          </a:prstGeom>
          <a:noFill/>
          <a:ln w="38100" algn="ctr">
            <a:noFill/>
            <a:miter lim="800000"/>
            <a:headEnd/>
            <a:tailEnd/>
          </a:ln>
          <a:effectLst/>
        </p:spPr>
        <p:txBody>
          <a:bodyPr>
            <a:spAutoFit/>
          </a:bodyPr>
          <a:lstStyle/>
          <a:p>
            <a:pPr>
              <a:spcBef>
                <a:spcPct val="50000"/>
              </a:spcBef>
            </a:pPr>
            <a:r>
              <a:rPr lang="en-US" i="1">
                <a:solidFill>
                  <a:srgbClr val="990000"/>
                </a:solidFill>
                <a:latin typeface="Times New Roman" pitchFamily="18" charset="0"/>
              </a:rPr>
              <a:t>X</a:t>
            </a:r>
          </a:p>
        </p:txBody>
      </p:sp>
      <p:sp>
        <p:nvSpPr>
          <p:cNvPr id="204815" name="Line 15"/>
          <p:cNvSpPr>
            <a:spLocks noChangeShapeType="1"/>
          </p:cNvSpPr>
          <p:nvPr/>
        </p:nvSpPr>
        <p:spPr bwMode="auto">
          <a:xfrm flipV="1">
            <a:off x="7913688" y="2430463"/>
            <a:ext cx="0" cy="692150"/>
          </a:xfrm>
          <a:prstGeom prst="line">
            <a:avLst/>
          </a:prstGeom>
          <a:noFill/>
          <a:ln w="38100">
            <a:solidFill>
              <a:srgbClr val="A50021"/>
            </a:solidFill>
            <a:round/>
            <a:headEnd/>
            <a:tailEnd/>
          </a:ln>
          <a:effectLst/>
        </p:spPr>
        <p:txBody>
          <a:bodyPr wrap="none" anchor="ctr"/>
          <a:lstStyle/>
          <a:p>
            <a:endParaRPr lang="en-US"/>
          </a:p>
        </p:txBody>
      </p:sp>
      <p:sp>
        <p:nvSpPr>
          <p:cNvPr id="204816" name="Text Box 16"/>
          <p:cNvSpPr txBox="1">
            <a:spLocks noChangeArrowheads="1"/>
          </p:cNvSpPr>
          <p:nvPr/>
        </p:nvSpPr>
        <p:spPr bwMode="auto">
          <a:xfrm>
            <a:off x="7797800" y="2316163"/>
            <a:ext cx="998538" cy="457200"/>
          </a:xfrm>
          <a:prstGeom prst="rect">
            <a:avLst/>
          </a:prstGeom>
          <a:noFill/>
          <a:ln w="38100" algn="ctr">
            <a:noFill/>
            <a:miter lim="800000"/>
            <a:headEnd/>
            <a:tailEnd/>
          </a:ln>
          <a:effectLst/>
        </p:spPr>
        <p:txBody>
          <a:bodyPr>
            <a:spAutoFit/>
          </a:bodyPr>
          <a:lstStyle/>
          <a:p>
            <a:pPr>
              <a:spcBef>
                <a:spcPct val="50000"/>
              </a:spcBef>
            </a:pPr>
            <a:r>
              <a:rPr lang="en-US" i="1">
                <a:solidFill>
                  <a:srgbClr val="990000"/>
                </a:solidFill>
                <a:latin typeface="Times New Roman" pitchFamily="18" charset="0"/>
              </a:rPr>
              <a:t>d+X</a:t>
            </a:r>
          </a:p>
        </p:txBody>
      </p:sp>
      <p:sp>
        <p:nvSpPr>
          <p:cNvPr id="204817" name="Line 17"/>
          <p:cNvSpPr>
            <a:spLocks noChangeShapeType="1"/>
          </p:cNvSpPr>
          <p:nvPr/>
        </p:nvSpPr>
        <p:spPr bwMode="auto">
          <a:xfrm>
            <a:off x="7913688" y="1892300"/>
            <a:ext cx="0" cy="538163"/>
          </a:xfrm>
          <a:prstGeom prst="line">
            <a:avLst/>
          </a:prstGeom>
          <a:noFill/>
          <a:ln w="38100">
            <a:solidFill>
              <a:srgbClr val="A5002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4815"/>
                                        </p:tgtEl>
                                        <p:attrNameLst>
                                          <p:attrName>style.visibility</p:attrName>
                                        </p:attrNameLst>
                                      </p:cBhvr>
                                      <p:to>
                                        <p:strVal val="visible"/>
                                      </p:to>
                                    </p:set>
                                    <p:animEffect transition="in" filter="wipe(down)">
                                      <p:cBhvr>
                                        <p:cTn id="15" dur="500"/>
                                        <p:tgtEl>
                                          <p:spTgt spid="204815"/>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204817"/>
                                        </p:tgtEl>
                                        <p:attrNameLst>
                                          <p:attrName>style.visibility</p:attrName>
                                        </p:attrNameLst>
                                      </p:cBhvr>
                                      <p:to>
                                        <p:strVal val="visible"/>
                                      </p:to>
                                    </p:set>
                                    <p:animEffect transition="in" filter="wipe(down)">
                                      <p:cBhvr>
                                        <p:cTn id="19" dur="500"/>
                                        <p:tgtEl>
                                          <p:spTgt spid="204817"/>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04809"/>
                                        </p:tgtEl>
                                        <p:attrNameLst>
                                          <p:attrName>style.visibility</p:attrName>
                                        </p:attrNameLst>
                                      </p:cBhvr>
                                      <p:to>
                                        <p:strVal val="visible"/>
                                      </p:to>
                                    </p:set>
                                    <p:animEffect transition="in" filter="wipe(down)">
                                      <p:cBhvr>
                                        <p:cTn id="23" dur="500"/>
                                        <p:tgtEl>
                                          <p:spTgt spid="20480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4816"/>
                                        </p:tgtEl>
                                        <p:attrNameLst>
                                          <p:attrName>style.visibility</p:attrName>
                                        </p:attrNameLst>
                                      </p:cBhvr>
                                      <p:to>
                                        <p:strVal val="visible"/>
                                      </p:to>
                                    </p:set>
                                    <p:animEffect transition="in" filter="wipe(left)">
                                      <p:cBhvr>
                                        <p:cTn id="28" dur="500"/>
                                        <p:tgtEl>
                                          <p:spTgt spid="2048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80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48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0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48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3" grpId="0" animBg="1"/>
      <p:bldP spid="204814" grpId="0"/>
      <p:bldP spid="204815" grpId="0" animBg="1"/>
      <p:bldP spid="204816" grpId="0"/>
      <p:bldP spid="20481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2EF518D2-6C6D-4586-8582-2AB67D2C93BB}" type="slidenum">
              <a:rPr lang="en-US" altLang="ko-KR"/>
              <a:pPr/>
              <a:t>84</a:t>
            </a:fld>
            <a:endParaRPr lang="en-US" altLang="ko-KR"/>
          </a:p>
        </p:txBody>
      </p:sp>
      <p:sp>
        <p:nvSpPr>
          <p:cNvPr id="18" name="Date Placeholder 4"/>
          <p:cNvSpPr>
            <a:spLocks noGrp="1"/>
          </p:cNvSpPr>
          <p:nvPr>
            <p:ph type="dt" sz="half" idx="11"/>
          </p:nvPr>
        </p:nvSpPr>
        <p:spPr/>
        <p:txBody>
          <a:bodyPr/>
          <a:lstStyle/>
          <a:p>
            <a:r>
              <a:rPr lang="en-US"/>
              <a:t>Tutorial: ICDM 2008</a:t>
            </a:r>
            <a:endParaRPr lang="en-US" altLang="ko-KR"/>
          </a:p>
        </p:txBody>
      </p:sp>
      <p:sp>
        <p:nvSpPr>
          <p:cNvPr id="19" name="Footer Placeholder 5"/>
          <p:cNvSpPr>
            <a:spLocks noGrp="1"/>
          </p:cNvSpPr>
          <p:nvPr>
            <p:ph type="ftr" sz="quarter" idx="12"/>
          </p:nvPr>
        </p:nvSpPr>
        <p:spPr/>
        <p:txBody>
          <a:bodyPr/>
          <a:lstStyle/>
          <a:p>
            <a:r>
              <a:rPr lang="en-US" altLang="ko-KR"/>
              <a:t>Mohamed F. Mokbel</a:t>
            </a:r>
          </a:p>
        </p:txBody>
      </p:sp>
      <p:sp>
        <p:nvSpPr>
          <p:cNvPr id="375810" name="Rectangle 2"/>
          <p:cNvSpPr>
            <a:spLocks noGrp="1" noChangeArrowheads="1"/>
          </p:cNvSpPr>
          <p:nvPr>
            <p:ph type="title"/>
          </p:nvPr>
        </p:nvSpPr>
        <p:spPr/>
        <p:txBody>
          <a:bodyPr/>
          <a:lstStyle/>
          <a:p>
            <a:r>
              <a:rPr lang="en-US" sz="2800" dirty="0" smtClean="0"/>
              <a:t>Dealing with Fake Locations / Space</a:t>
            </a:r>
            <a:br>
              <a:rPr lang="en-US" sz="2800" dirty="0" smtClean="0"/>
            </a:br>
            <a:r>
              <a:rPr lang="en-US" sz="2400" dirty="0" smtClean="0">
                <a:solidFill>
                  <a:schemeClr val="hlink"/>
                </a:solidFill>
              </a:rPr>
              <a:t>Dummy </a:t>
            </a:r>
            <a:r>
              <a:rPr lang="en-US" sz="2400" dirty="0">
                <a:solidFill>
                  <a:schemeClr val="hlink"/>
                </a:solidFill>
              </a:rPr>
              <a:t>Locations</a:t>
            </a:r>
          </a:p>
        </p:txBody>
      </p:sp>
      <p:sp>
        <p:nvSpPr>
          <p:cNvPr id="375811" name="Rectangle 3"/>
          <p:cNvSpPr>
            <a:spLocks noGrp="1" noChangeArrowheads="1"/>
          </p:cNvSpPr>
          <p:nvPr>
            <p:ph type="body" idx="1"/>
          </p:nvPr>
        </p:nvSpPr>
        <p:spPr>
          <a:xfrm>
            <a:off x="193675" y="1187450"/>
            <a:ext cx="4878388" cy="5391150"/>
          </a:xfrm>
        </p:spPr>
        <p:txBody>
          <a:bodyPr/>
          <a:lstStyle/>
          <a:p>
            <a:pPr>
              <a:buFont typeface="Wingdings" pitchFamily="2" charset="2"/>
              <a:buChar char="n"/>
            </a:pPr>
            <a:r>
              <a:rPr lang="en-US" b="0" dirty="0"/>
              <a:t>The query processor will evaluate a query</a:t>
            </a:r>
            <a:r>
              <a:rPr lang="en-US" b="0" i="1" dirty="0">
                <a:solidFill>
                  <a:srgbClr val="FF0000"/>
                </a:solidFill>
              </a:rPr>
              <a:t> </a:t>
            </a:r>
            <a:r>
              <a:rPr lang="en-US" b="0" dirty="0"/>
              <a:t>for each individual dummy location</a:t>
            </a:r>
          </a:p>
          <a:p>
            <a:pPr>
              <a:buFont typeface="Wingdings" pitchFamily="2" charset="2"/>
              <a:buChar char="n"/>
            </a:pPr>
            <a:endParaRPr lang="en-US" b="0" dirty="0"/>
          </a:p>
          <a:p>
            <a:pPr>
              <a:buFont typeface="Wingdings" pitchFamily="2" charset="2"/>
              <a:buChar char="n"/>
            </a:pPr>
            <a:r>
              <a:rPr lang="en-US" b="0" dirty="0"/>
              <a:t>The user can single out her own answer based on the actual location</a:t>
            </a:r>
          </a:p>
          <a:p>
            <a:pPr>
              <a:buFont typeface="Wingdings" pitchFamily="2" charset="2"/>
              <a:buChar char="n"/>
            </a:pPr>
            <a:endParaRPr lang="en-US" sz="1200" i="1" dirty="0">
              <a:solidFill>
                <a:srgbClr val="FF0000"/>
              </a:solidFill>
            </a:endParaRPr>
          </a:p>
          <a:p>
            <a:pPr>
              <a:buFont typeface="Wingdings" pitchFamily="2" charset="2"/>
              <a:buChar char="n"/>
            </a:pPr>
            <a:r>
              <a:rPr lang="en-US" b="0" dirty="0">
                <a:solidFill>
                  <a:srgbClr val="A50021"/>
                </a:solidFill>
              </a:rPr>
              <a:t>No change is required in the query processor</a:t>
            </a:r>
          </a:p>
          <a:p>
            <a:pPr>
              <a:buFont typeface="Wingdings" pitchFamily="2" charset="2"/>
              <a:buChar char="n"/>
            </a:pPr>
            <a:endParaRPr lang="en-US" sz="1000" b="0" dirty="0">
              <a:solidFill>
                <a:srgbClr val="A50021"/>
              </a:solidFill>
            </a:endParaRPr>
          </a:p>
          <a:p>
            <a:pPr>
              <a:buFont typeface="Wingdings" pitchFamily="2" charset="2"/>
              <a:buChar char="n"/>
            </a:pPr>
            <a:r>
              <a:rPr lang="en-US" b="0" dirty="0">
                <a:solidFill>
                  <a:srgbClr val="A50021"/>
                </a:solidFill>
              </a:rPr>
              <a:t>More overhead to the query processor as more redundant queries will be evaluate</a:t>
            </a:r>
          </a:p>
          <a:p>
            <a:pPr>
              <a:buFont typeface="Wingdings" pitchFamily="2" charset="2"/>
              <a:buChar char="n"/>
            </a:pPr>
            <a:endParaRPr lang="en-US" b="0" dirty="0">
              <a:solidFill>
                <a:srgbClr val="A50021"/>
              </a:solidFill>
            </a:endParaRPr>
          </a:p>
        </p:txBody>
      </p:sp>
      <p:pic>
        <p:nvPicPr>
          <p:cNvPr id="375812" name="Picture 4" descr="bd20175_[1]"/>
          <p:cNvPicPr>
            <a:picLocks noChangeAspect="1" noChangeArrowheads="1"/>
          </p:cNvPicPr>
          <p:nvPr/>
        </p:nvPicPr>
        <p:blipFill>
          <a:blip r:embed="rId3">
            <a:lum contrast="-20000"/>
          </a:blip>
          <a:srcRect/>
          <a:stretch>
            <a:fillRect/>
          </a:stretch>
        </p:blipFill>
        <p:spPr bwMode="auto">
          <a:xfrm>
            <a:off x="6415088" y="3505200"/>
            <a:ext cx="415925" cy="609600"/>
          </a:xfrm>
          <a:prstGeom prst="rect">
            <a:avLst/>
          </a:prstGeom>
          <a:noFill/>
          <a:ln w="9525">
            <a:noFill/>
            <a:miter lim="800000"/>
            <a:headEnd/>
            <a:tailEnd/>
          </a:ln>
        </p:spPr>
      </p:pic>
      <p:pic>
        <p:nvPicPr>
          <p:cNvPr id="375813" name="Picture 5"/>
          <p:cNvPicPr>
            <a:picLocks noChangeAspect="1" noChangeArrowheads="1"/>
          </p:cNvPicPr>
          <p:nvPr/>
        </p:nvPicPr>
        <p:blipFill>
          <a:blip r:embed="rId4" cstate="print"/>
          <a:srcRect/>
          <a:stretch>
            <a:fillRect/>
          </a:stretch>
        </p:blipFill>
        <p:spPr bwMode="auto">
          <a:xfrm>
            <a:off x="6799263" y="5195888"/>
            <a:ext cx="296862" cy="457200"/>
          </a:xfrm>
          <a:prstGeom prst="rect">
            <a:avLst/>
          </a:prstGeom>
          <a:noFill/>
          <a:ln w="38100" algn="ctr">
            <a:noFill/>
            <a:miter lim="800000"/>
            <a:headEnd/>
            <a:tailEnd/>
          </a:ln>
          <a:effectLst/>
        </p:spPr>
      </p:pic>
      <p:pic>
        <p:nvPicPr>
          <p:cNvPr id="375814" name="Picture 6" descr="bd20175_[1]"/>
          <p:cNvPicPr>
            <a:picLocks noChangeAspect="1" noChangeArrowheads="1"/>
          </p:cNvPicPr>
          <p:nvPr/>
        </p:nvPicPr>
        <p:blipFill>
          <a:blip r:embed="rId3">
            <a:lum bright="20000"/>
          </a:blip>
          <a:srcRect/>
          <a:stretch>
            <a:fillRect/>
          </a:stretch>
        </p:blipFill>
        <p:spPr bwMode="auto">
          <a:xfrm>
            <a:off x="8105775" y="4235450"/>
            <a:ext cx="415925" cy="609600"/>
          </a:xfrm>
          <a:prstGeom prst="rect">
            <a:avLst/>
          </a:prstGeom>
          <a:noFill/>
          <a:ln w="9525">
            <a:noFill/>
            <a:miter lim="800000"/>
            <a:headEnd/>
            <a:tailEnd/>
          </a:ln>
        </p:spPr>
      </p:pic>
      <p:pic>
        <p:nvPicPr>
          <p:cNvPr id="375815" name="Picture 7"/>
          <p:cNvPicPr>
            <a:picLocks noChangeAspect="1" noChangeArrowheads="1"/>
          </p:cNvPicPr>
          <p:nvPr/>
        </p:nvPicPr>
        <p:blipFill>
          <a:blip r:embed="rId4" cstate="print"/>
          <a:srcRect/>
          <a:stretch>
            <a:fillRect/>
          </a:stretch>
        </p:blipFill>
        <p:spPr bwMode="auto">
          <a:xfrm>
            <a:off x="7413625" y="1393825"/>
            <a:ext cx="296863" cy="457200"/>
          </a:xfrm>
          <a:prstGeom prst="rect">
            <a:avLst/>
          </a:prstGeom>
          <a:noFill/>
          <a:ln w="38100" algn="ctr">
            <a:noFill/>
            <a:miter lim="800000"/>
            <a:headEnd/>
            <a:tailEnd/>
          </a:ln>
          <a:effectLst/>
        </p:spPr>
      </p:pic>
      <p:pic>
        <p:nvPicPr>
          <p:cNvPr id="375827" name="Picture 19" descr="bd20175_[1]"/>
          <p:cNvPicPr>
            <a:picLocks noChangeAspect="1" noChangeArrowheads="1"/>
          </p:cNvPicPr>
          <p:nvPr/>
        </p:nvPicPr>
        <p:blipFill>
          <a:blip r:embed="rId3">
            <a:lum bright="20000"/>
          </a:blip>
          <a:srcRect/>
          <a:stretch>
            <a:fillRect/>
          </a:stretch>
        </p:blipFill>
        <p:spPr bwMode="auto">
          <a:xfrm>
            <a:off x="6799263" y="4427538"/>
            <a:ext cx="415925" cy="609600"/>
          </a:xfrm>
          <a:prstGeom prst="rect">
            <a:avLst/>
          </a:prstGeom>
          <a:noFill/>
          <a:ln w="9525">
            <a:noFill/>
            <a:miter lim="800000"/>
            <a:headEnd/>
            <a:tailEnd/>
          </a:ln>
        </p:spPr>
      </p:pic>
      <p:pic>
        <p:nvPicPr>
          <p:cNvPr id="375828" name="Picture 20" descr="bd20175_[1]"/>
          <p:cNvPicPr>
            <a:picLocks noChangeAspect="1" noChangeArrowheads="1"/>
          </p:cNvPicPr>
          <p:nvPr/>
        </p:nvPicPr>
        <p:blipFill>
          <a:blip r:embed="rId3">
            <a:lum bright="20000"/>
          </a:blip>
          <a:srcRect/>
          <a:stretch>
            <a:fillRect/>
          </a:stretch>
        </p:blipFill>
        <p:spPr bwMode="auto">
          <a:xfrm>
            <a:off x="8027988" y="2776538"/>
            <a:ext cx="415925" cy="609600"/>
          </a:xfrm>
          <a:prstGeom prst="rect">
            <a:avLst/>
          </a:prstGeom>
          <a:noFill/>
          <a:ln w="9525">
            <a:noFill/>
            <a:miter lim="800000"/>
            <a:headEnd/>
            <a:tailEnd/>
          </a:ln>
        </p:spPr>
      </p:pic>
      <p:pic>
        <p:nvPicPr>
          <p:cNvPr id="375829" name="Picture 21" descr="bd20175_[1]"/>
          <p:cNvPicPr>
            <a:picLocks noChangeAspect="1" noChangeArrowheads="1"/>
          </p:cNvPicPr>
          <p:nvPr/>
        </p:nvPicPr>
        <p:blipFill>
          <a:blip r:embed="rId3">
            <a:lum bright="20000"/>
          </a:blip>
          <a:srcRect/>
          <a:stretch>
            <a:fillRect/>
          </a:stretch>
        </p:blipFill>
        <p:spPr bwMode="auto">
          <a:xfrm>
            <a:off x="5724525" y="2430463"/>
            <a:ext cx="415925" cy="609600"/>
          </a:xfrm>
          <a:prstGeom prst="rect">
            <a:avLst/>
          </a:prstGeom>
          <a:noFill/>
          <a:ln w="9525">
            <a:noFill/>
            <a:miter lim="800000"/>
            <a:headEnd/>
            <a:tailEnd/>
          </a:ln>
        </p:spPr>
      </p:pic>
      <p:pic>
        <p:nvPicPr>
          <p:cNvPr id="375830" name="Picture 22" descr="bd20175_[1]"/>
          <p:cNvPicPr>
            <a:picLocks noChangeAspect="1" noChangeArrowheads="1"/>
          </p:cNvPicPr>
          <p:nvPr/>
        </p:nvPicPr>
        <p:blipFill>
          <a:blip r:embed="rId3">
            <a:lum bright="20000"/>
          </a:blip>
          <a:srcRect/>
          <a:stretch>
            <a:fillRect/>
          </a:stretch>
        </p:blipFill>
        <p:spPr bwMode="auto">
          <a:xfrm>
            <a:off x="6991350" y="1854200"/>
            <a:ext cx="415925" cy="609600"/>
          </a:xfrm>
          <a:prstGeom prst="rect">
            <a:avLst/>
          </a:prstGeom>
          <a:noFill/>
          <a:ln w="9525">
            <a:noFill/>
            <a:miter lim="800000"/>
            <a:headEnd/>
            <a:tailEnd/>
          </a:ln>
        </p:spPr>
      </p:pic>
      <p:pic>
        <p:nvPicPr>
          <p:cNvPr id="375831" name="Picture 23"/>
          <p:cNvPicPr>
            <a:picLocks noChangeAspect="1" noChangeArrowheads="1"/>
          </p:cNvPicPr>
          <p:nvPr/>
        </p:nvPicPr>
        <p:blipFill>
          <a:blip r:embed="rId4" cstate="print"/>
          <a:srcRect/>
          <a:stretch>
            <a:fillRect/>
          </a:stretch>
        </p:blipFill>
        <p:spPr bwMode="auto">
          <a:xfrm>
            <a:off x="5954713" y="4081463"/>
            <a:ext cx="296862" cy="457200"/>
          </a:xfrm>
          <a:prstGeom prst="rect">
            <a:avLst/>
          </a:prstGeom>
          <a:noFill/>
          <a:ln w="38100" algn="ctr">
            <a:noFill/>
            <a:miter lim="800000"/>
            <a:headEnd/>
            <a:tailEnd/>
          </a:ln>
          <a:effectLst/>
        </p:spPr>
      </p:pic>
      <p:pic>
        <p:nvPicPr>
          <p:cNvPr id="375832" name="Picture 24"/>
          <p:cNvPicPr>
            <a:picLocks noChangeAspect="1" noChangeArrowheads="1"/>
          </p:cNvPicPr>
          <p:nvPr/>
        </p:nvPicPr>
        <p:blipFill>
          <a:blip r:embed="rId4" cstate="print"/>
          <a:srcRect/>
          <a:stretch>
            <a:fillRect/>
          </a:stretch>
        </p:blipFill>
        <p:spPr bwMode="auto">
          <a:xfrm>
            <a:off x="5762625" y="1816100"/>
            <a:ext cx="296863" cy="457200"/>
          </a:xfrm>
          <a:prstGeom prst="rect">
            <a:avLst/>
          </a:prstGeom>
          <a:noFill/>
          <a:ln w="38100" algn="ctr">
            <a:noFill/>
            <a:miter lim="800000"/>
            <a:headEnd/>
            <a:tailEnd/>
          </a:ln>
          <a:effectLst/>
        </p:spPr>
      </p:pic>
      <p:pic>
        <p:nvPicPr>
          <p:cNvPr id="375833" name="Picture 25"/>
          <p:cNvPicPr>
            <a:picLocks noChangeAspect="1" noChangeArrowheads="1"/>
          </p:cNvPicPr>
          <p:nvPr/>
        </p:nvPicPr>
        <p:blipFill>
          <a:blip r:embed="rId4" cstate="print"/>
          <a:srcRect/>
          <a:stretch>
            <a:fillRect/>
          </a:stretch>
        </p:blipFill>
        <p:spPr bwMode="auto">
          <a:xfrm>
            <a:off x="8374063" y="2276475"/>
            <a:ext cx="296862" cy="457200"/>
          </a:xfrm>
          <a:prstGeom prst="rect">
            <a:avLst/>
          </a:prstGeom>
          <a:noFill/>
          <a:ln w="38100" algn="ctr">
            <a:noFill/>
            <a:miter lim="800000"/>
            <a:headEnd/>
            <a:tailEnd/>
          </a:ln>
          <a:effectLst/>
        </p:spPr>
      </p:pic>
      <p:pic>
        <p:nvPicPr>
          <p:cNvPr id="375834" name="Picture 26"/>
          <p:cNvPicPr>
            <a:picLocks noChangeAspect="1" noChangeArrowheads="1"/>
          </p:cNvPicPr>
          <p:nvPr/>
        </p:nvPicPr>
        <p:blipFill>
          <a:blip r:embed="rId4" cstate="print"/>
          <a:srcRect/>
          <a:stretch>
            <a:fillRect/>
          </a:stretch>
        </p:blipFill>
        <p:spPr bwMode="auto">
          <a:xfrm>
            <a:off x="8105775" y="5003800"/>
            <a:ext cx="296863" cy="457200"/>
          </a:xfrm>
          <a:prstGeom prst="rect">
            <a:avLst/>
          </a:prstGeom>
          <a:noFill/>
          <a:ln w="38100" algn="ctr">
            <a:noFill/>
            <a:miter lim="800000"/>
            <a:headEnd/>
            <a:tailEnd/>
          </a:ln>
          <a:effectLst/>
        </p:spPr>
      </p:pic>
      <p:sp>
        <p:nvSpPr>
          <p:cNvPr id="375835" name="Oval 27"/>
          <p:cNvSpPr>
            <a:spLocks noChangeArrowheads="1"/>
          </p:cNvSpPr>
          <p:nvPr/>
        </p:nvSpPr>
        <p:spPr bwMode="auto">
          <a:xfrm rot="-2267509">
            <a:off x="5686425" y="3551238"/>
            <a:ext cx="1414463" cy="914400"/>
          </a:xfrm>
          <a:prstGeom prst="ellipse">
            <a:avLst/>
          </a:prstGeom>
          <a:noFill/>
          <a:ln w="38100" algn="ctr">
            <a:solidFill>
              <a:srgbClr val="FFCC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8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58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58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58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58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58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5811">
                                            <p:txEl>
                                              <p:pRg st="2" end="2"/>
                                            </p:txEl>
                                          </p:spTgt>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375815"/>
                                        </p:tgtEl>
                                        <p:attrNameLst>
                                          <p:attrName>style.opacity</p:attrName>
                                        </p:attrNameLst>
                                      </p:cBhvr>
                                      <p:to>
                                        <p:strVal val="0.25"/>
                                      </p:to>
                                    </p:set>
                                    <p:animEffect filter="image" prLst="opacity: 0.25">
                                      <p:cBhvr rctx="IE">
                                        <p:cTn id="23" dur="indefinite"/>
                                        <p:tgtEl>
                                          <p:spTgt spid="375815"/>
                                        </p:tgtEl>
                                      </p:cBhvr>
                                    </p:animEffect>
                                  </p:childTnLst>
                                </p:cTn>
                              </p:par>
                              <p:par>
                                <p:cTn id="24" presetID="9" presetClass="emph" presetSubtype="0" nodeType="withEffect">
                                  <p:stCondLst>
                                    <p:cond delay="0"/>
                                  </p:stCondLst>
                                  <p:childTnLst>
                                    <p:set>
                                      <p:cBhvr rctx="PPT">
                                        <p:cTn id="25" dur="indefinite"/>
                                        <p:tgtEl>
                                          <p:spTgt spid="375833"/>
                                        </p:tgtEl>
                                        <p:attrNameLst>
                                          <p:attrName>style.opacity</p:attrName>
                                        </p:attrNameLst>
                                      </p:cBhvr>
                                      <p:to>
                                        <p:strVal val="0.25"/>
                                      </p:to>
                                    </p:set>
                                    <p:animEffect filter="image" prLst="opacity: 0.25">
                                      <p:cBhvr rctx="IE">
                                        <p:cTn id="26" dur="indefinite"/>
                                        <p:tgtEl>
                                          <p:spTgt spid="375833"/>
                                        </p:tgtEl>
                                      </p:cBhvr>
                                    </p:animEffect>
                                  </p:childTnLst>
                                </p:cTn>
                              </p:par>
                              <p:par>
                                <p:cTn id="27" presetID="9" presetClass="emph" presetSubtype="0" nodeType="withEffect">
                                  <p:stCondLst>
                                    <p:cond delay="0"/>
                                  </p:stCondLst>
                                  <p:childTnLst>
                                    <p:set>
                                      <p:cBhvr rctx="PPT">
                                        <p:cTn id="28" dur="indefinite"/>
                                        <p:tgtEl>
                                          <p:spTgt spid="375834"/>
                                        </p:tgtEl>
                                        <p:attrNameLst>
                                          <p:attrName>style.opacity</p:attrName>
                                        </p:attrNameLst>
                                      </p:cBhvr>
                                      <p:to>
                                        <p:strVal val="0.25"/>
                                      </p:to>
                                    </p:set>
                                    <p:animEffect filter="image" prLst="opacity: 0.25">
                                      <p:cBhvr rctx="IE">
                                        <p:cTn id="29" dur="indefinite"/>
                                        <p:tgtEl>
                                          <p:spTgt spid="375834"/>
                                        </p:tgtEl>
                                      </p:cBhvr>
                                    </p:animEffect>
                                  </p:childTnLst>
                                </p:cTn>
                              </p:par>
                              <p:par>
                                <p:cTn id="30" presetID="9" presetClass="emph" presetSubtype="0" nodeType="withEffect">
                                  <p:stCondLst>
                                    <p:cond delay="0"/>
                                  </p:stCondLst>
                                  <p:childTnLst>
                                    <p:set>
                                      <p:cBhvr rctx="PPT">
                                        <p:cTn id="31" dur="indefinite"/>
                                        <p:tgtEl>
                                          <p:spTgt spid="375813"/>
                                        </p:tgtEl>
                                        <p:attrNameLst>
                                          <p:attrName>style.opacity</p:attrName>
                                        </p:attrNameLst>
                                      </p:cBhvr>
                                      <p:to>
                                        <p:strVal val="0.25"/>
                                      </p:to>
                                    </p:set>
                                    <p:animEffect filter="image" prLst="opacity: 0.25">
                                      <p:cBhvr rctx="IE">
                                        <p:cTn id="32" dur="indefinite"/>
                                        <p:tgtEl>
                                          <p:spTgt spid="375813"/>
                                        </p:tgtEl>
                                      </p:cBhvr>
                                    </p:animEffect>
                                  </p:childTnLst>
                                </p:cTn>
                              </p:par>
                              <p:par>
                                <p:cTn id="33" presetID="9" presetClass="emph" presetSubtype="0" nodeType="withEffect">
                                  <p:stCondLst>
                                    <p:cond delay="0"/>
                                  </p:stCondLst>
                                  <p:childTnLst>
                                    <p:set>
                                      <p:cBhvr rctx="PPT">
                                        <p:cTn id="34" dur="indefinite"/>
                                        <p:tgtEl>
                                          <p:spTgt spid="375832"/>
                                        </p:tgtEl>
                                        <p:attrNameLst>
                                          <p:attrName>style.opacity</p:attrName>
                                        </p:attrNameLst>
                                      </p:cBhvr>
                                      <p:to>
                                        <p:strVal val="0.25"/>
                                      </p:to>
                                    </p:set>
                                    <p:animEffect filter="image" prLst="opacity: 0.25">
                                      <p:cBhvr rctx="IE">
                                        <p:cTn id="35" dur="indefinite"/>
                                        <p:tgtEl>
                                          <p:spTgt spid="375832"/>
                                        </p:tgtEl>
                                      </p:cBhvr>
                                    </p:animEffec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758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5811">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58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3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Oval 108"/>
          <p:cNvSpPr/>
          <p:nvPr/>
        </p:nvSpPr>
        <p:spPr>
          <a:xfrm flipH="1">
            <a:off x="5562600" y="2408238"/>
            <a:ext cx="3263900" cy="3265487"/>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0" name="Oval 89"/>
          <p:cNvSpPr/>
          <p:nvPr/>
        </p:nvSpPr>
        <p:spPr>
          <a:xfrm>
            <a:off x="6159500" y="2989263"/>
            <a:ext cx="2098675" cy="2098675"/>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84" name="Oval 83"/>
          <p:cNvSpPr/>
          <p:nvPr/>
        </p:nvSpPr>
        <p:spPr>
          <a:xfrm>
            <a:off x="6486525" y="3325813"/>
            <a:ext cx="1425575" cy="1425575"/>
          </a:xfrm>
          <a:prstGeom prst="ellipse">
            <a:avLst/>
          </a:prstGeom>
          <a:no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1" name="Oval 103"/>
          <p:cNvSpPr>
            <a:spLocks noChangeArrowheads="1"/>
          </p:cNvSpPr>
          <p:nvPr/>
        </p:nvSpPr>
        <p:spPr bwMode="auto">
          <a:xfrm>
            <a:off x="7378700" y="6248400"/>
            <a:ext cx="234950" cy="241300"/>
          </a:xfrm>
          <a:prstGeom prst="ellipse">
            <a:avLst/>
          </a:prstGeom>
          <a:solidFill>
            <a:schemeClr val="bg1">
              <a:lumMod val="85000"/>
            </a:schemeClr>
          </a:solidFill>
          <a:ln w="19050">
            <a:solidFill>
              <a:schemeClr val="tx1"/>
            </a:solidFill>
            <a:round/>
            <a:headEnd/>
            <a:tailEnd/>
          </a:ln>
        </p:spPr>
        <p:txBody>
          <a:bodyPr/>
          <a:lstStyle/>
          <a:p>
            <a:endParaRPr lang="en-US">
              <a:latin typeface="Calibri" pitchFamily="34" charset="0"/>
            </a:endParaRPr>
          </a:p>
        </p:txBody>
      </p:sp>
      <p:sp>
        <p:nvSpPr>
          <p:cNvPr id="72" name="Oval 103"/>
          <p:cNvSpPr>
            <a:spLocks noChangeArrowheads="1"/>
          </p:cNvSpPr>
          <p:nvPr/>
        </p:nvSpPr>
        <p:spPr bwMode="auto">
          <a:xfrm>
            <a:off x="8750300" y="2819400"/>
            <a:ext cx="234950" cy="241300"/>
          </a:xfrm>
          <a:prstGeom prst="ellipse">
            <a:avLst/>
          </a:prstGeom>
          <a:solidFill>
            <a:schemeClr val="bg1">
              <a:lumMod val="85000"/>
            </a:schemeClr>
          </a:solidFill>
          <a:ln w="19050">
            <a:solidFill>
              <a:schemeClr val="tx1"/>
            </a:solidFill>
            <a:round/>
            <a:headEnd/>
            <a:tailEnd/>
          </a:ln>
        </p:spPr>
        <p:txBody>
          <a:bodyPr/>
          <a:lstStyle/>
          <a:p>
            <a:endParaRPr lang="en-US">
              <a:latin typeface="Calibri" pitchFamily="34" charset="0"/>
            </a:endParaRPr>
          </a:p>
        </p:txBody>
      </p:sp>
      <p:sp>
        <p:nvSpPr>
          <p:cNvPr id="73" name="Oval 103"/>
          <p:cNvSpPr>
            <a:spLocks noChangeArrowheads="1"/>
          </p:cNvSpPr>
          <p:nvPr/>
        </p:nvSpPr>
        <p:spPr bwMode="auto">
          <a:xfrm>
            <a:off x="5245100" y="3200400"/>
            <a:ext cx="234950" cy="241300"/>
          </a:xfrm>
          <a:prstGeom prst="ellipse">
            <a:avLst/>
          </a:prstGeom>
          <a:solidFill>
            <a:schemeClr val="bg1">
              <a:lumMod val="85000"/>
            </a:schemeClr>
          </a:solidFill>
          <a:ln w="19050">
            <a:solidFill>
              <a:schemeClr val="tx1"/>
            </a:solidFill>
            <a:round/>
            <a:headEnd/>
            <a:tailEnd/>
          </a:ln>
        </p:spPr>
        <p:txBody>
          <a:bodyPr/>
          <a:lstStyle/>
          <a:p>
            <a:endParaRPr lang="en-US">
              <a:latin typeface="Calibri" pitchFamily="34" charset="0"/>
            </a:endParaRPr>
          </a:p>
        </p:txBody>
      </p:sp>
      <p:sp>
        <p:nvSpPr>
          <p:cNvPr id="74" name="Oval 103"/>
          <p:cNvSpPr>
            <a:spLocks noChangeArrowheads="1"/>
          </p:cNvSpPr>
          <p:nvPr/>
        </p:nvSpPr>
        <p:spPr bwMode="auto">
          <a:xfrm>
            <a:off x="5168900" y="5867400"/>
            <a:ext cx="234950" cy="241300"/>
          </a:xfrm>
          <a:prstGeom prst="ellipse">
            <a:avLst/>
          </a:prstGeom>
          <a:solidFill>
            <a:schemeClr val="bg1">
              <a:lumMod val="85000"/>
            </a:schemeClr>
          </a:solidFill>
          <a:ln w="19050">
            <a:solidFill>
              <a:schemeClr val="tx1"/>
            </a:solidFill>
            <a:round/>
            <a:headEnd/>
            <a:tailEnd/>
          </a:ln>
        </p:spPr>
        <p:txBody>
          <a:bodyPr/>
          <a:lstStyle/>
          <a:p>
            <a:endParaRPr lang="en-US">
              <a:latin typeface="Calibri" pitchFamily="34" charset="0"/>
            </a:endParaRPr>
          </a:p>
        </p:txBody>
      </p:sp>
      <p:sp>
        <p:nvSpPr>
          <p:cNvPr id="75" name="Oval 103"/>
          <p:cNvSpPr>
            <a:spLocks noChangeArrowheads="1"/>
          </p:cNvSpPr>
          <p:nvPr/>
        </p:nvSpPr>
        <p:spPr bwMode="auto">
          <a:xfrm>
            <a:off x="8832850" y="4953000"/>
            <a:ext cx="234950" cy="241300"/>
          </a:xfrm>
          <a:prstGeom prst="ellipse">
            <a:avLst/>
          </a:prstGeom>
          <a:solidFill>
            <a:schemeClr val="bg1">
              <a:lumMod val="75000"/>
            </a:schemeClr>
          </a:solidFill>
          <a:ln w="19050">
            <a:solidFill>
              <a:schemeClr val="tx1"/>
            </a:solidFill>
            <a:round/>
            <a:headEnd/>
            <a:tailEnd/>
          </a:ln>
        </p:spPr>
        <p:txBody>
          <a:bodyPr/>
          <a:lstStyle/>
          <a:p>
            <a:endParaRPr lang="en-US">
              <a:latin typeface="Calibri" pitchFamily="34" charset="0"/>
            </a:endParaRPr>
          </a:p>
        </p:txBody>
      </p:sp>
      <p:sp>
        <p:nvSpPr>
          <p:cNvPr id="76" name="Oval 103"/>
          <p:cNvSpPr>
            <a:spLocks noChangeArrowheads="1"/>
          </p:cNvSpPr>
          <p:nvPr/>
        </p:nvSpPr>
        <p:spPr bwMode="auto">
          <a:xfrm>
            <a:off x="6311900" y="2133600"/>
            <a:ext cx="234950" cy="241300"/>
          </a:xfrm>
          <a:prstGeom prst="ellipse">
            <a:avLst/>
          </a:prstGeom>
          <a:solidFill>
            <a:schemeClr val="bg1">
              <a:lumMod val="85000"/>
            </a:schemeClr>
          </a:solidFill>
          <a:ln w="19050">
            <a:solidFill>
              <a:schemeClr val="tx1"/>
            </a:solidFill>
            <a:round/>
            <a:headEnd/>
            <a:tailEnd/>
          </a:ln>
        </p:spPr>
        <p:txBody>
          <a:bodyPr/>
          <a:lstStyle/>
          <a:p>
            <a:endParaRPr lang="en-US">
              <a:latin typeface="Calibri" pitchFamily="34" charset="0"/>
            </a:endParaRPr>
          </a:p>
        </p:txBody>
      </p:sp>
      <p:sp>
        <p:nvSpPr>
          <p:cNvPr id="87" name="Oval 86"/>
          <p:cNvSpPr/>
          <p:nvPr/>
        </p:nvSpPr>
        <p:spPr>
          <a:xfrm>
            <a:off x="5321300" y="3657600"/>
            <a:ext cx="2590800" cy="2590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3" name="Oval 92"/>
          <p:cNvSpPr/>
          <p:nvPr/>
        </p:nvSpPr>
        <p:spPr>
          <a:xfrm flipH="1">
            <a:off x="6159500" y="4495800"/>
            <a:ext cx="914400"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5" name="Multiply 54"/>
          <p:cNvSpPr/>
          <p:nvPr/>
        </p:nvSpPr>
        <p:spPr>
          <a:xfrm>
            <a:off x="6408738" y="4691063"/>
            <a:ext cx="457200" cy="533400"/>
          </a:xfrm>
          <a:prstGeom prst="mathMultiply">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088" name="TextBox 56"/>
          <p:cNvSpPr txBox="1">
            <a:spLocks noChangeArrowheads="1"/>
          </p:cNvSpPr>
          <p:nvPr/>
        </p:nvSpPr>
        <p:spPr bwMode="auto">
          <a:xfrm>
            <a:off x="6099175" y="4705350"/>
            <a:ext cx="433388" cy="584200"/>
          </a:xfrm>
          <a:prstGeom prst="rect">
            <a:avLst/>
          </a:prstGeom>
          <a:noFill/>
          <a:ln w="9525">
            <a:noFill/>
            <a:miter lim="800000"/>
            <a:headEnd/>
            <a:tailEnd/>
          </a:ln>
        </p:spPr>
        <p:txBody>
          <a:bodyPr wrap="none">
            <a:spAutoFit/>
          </a:bodyPr>
          <a:lstStyle/>
          <a:p>
            <a:r>
              <a:rPr lang="en-US" sz="3200" b="1" i="1">
                <a:solidFill>
                  <a:srgbClr val="C00000"/>
                </a:solidFill>
              </a:rPr>
              <a:t>q</a:t>
            </a:r>
          </a:p>
        </p:txBody>
      </p:sp>
      <p:sp>
        <p:nvSpPr>
          <p:cNvPr id="56" name="Multiply 55"/>
          <p:cNvSpPr/>
          <p:nvPr/>
        </p:nvSpPr>
        <p:spPr>
          <a:xfrm>
            <a:off x="6965950" y="3776663"/>
            <a:ext cx="457200" cy="533400"/>
          </a:xfrm>
          <a:prstGeom prst="mathMultiply">
            <a:avLst/>
          </a:prstGeom>
          <a:solidFill>
            <a:schemeClr val="accent3">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4F6228"/>
              </a:solidFill>
            </a:endParaRPr>
          </a:p>
        </p:txBody>
      </p:sp>
      <p:sp>
        <p:nvSpPr>
          <p:cNvPr id="58" name="TextBox 57"/>
          <p:cNvSpPr txBox="1"/>
          <p:nvPr/>
        </p:nvSpPr>
        <p:spPr>
          <a:xfrm>
            <a:off x="6521450" y="3825875"/>
            <a:ext cx="531813" cy="585788"/>
          </a:xfrm>
          <a:prstGeom prst="rect">
            <a:avLst/>
          </a:prstGeom>
          <a:noFill/>
        </p:spPr>
        <p:txBody>
          <a:bodyPr wrap="none">
            <a:spAutoFit/>
          </a:bodyPr>
          <a:lstStyle/>
          <a:p>
            <a:pPr fontAlgn="auto">
              <a:spcBef>
                <a:spcPts val="0"/>
              </a:spcBef>
              <a:spcAft>
                <a:spcPts val="0"/>
              </a:spcAft>
              <a:defRPr/>
            </a:pPr>
            <a:r>
              <a:rPr lang="en-US" sz="3200" b="1" i="1" dirty="0">
                <a:solidFill>
                  <a:schemeClr val="accent3">
                    <a:lumMod val="50000"/>
                  </a:schemeClr>
                </a:solidFill>
                <a:latin typeface="Arial" pitchFamily="34" charset="0"/>
                <a:cs typeface="Arial" pitchFamily="34" charset="0"/>
              </a:rPr>
              <a:t>q'</a:t>
            </a:r>
          </a:p>
        </p:txBody>
      </p:sp>
      <p:sp>
        <p:nvSpPr>
          <p:cNvPr id="15" name="Oval 59"/>
          <p:cNvSpPr>
            <a:spLocks noChangeArrowheads="1"/>
          </p:cNvSpPr>
          <p:nvPr/>
        </p:nvSpPr>
        <p:spPr bwMode="auto">
          <a:xfrm>
            <a:off x="7675563" y="4254500"/>
            <a:ext cx="236537" cy="241300"/>
          </a:xfrm>
          <a:prstGeom prst="ellipse">
            <a:avLst/>
          </a:prstGeom>
          <a:solidFill>
            <a:schemeClr val="bg1">
              <a:lumMod val="85000"/>
            </a:schemeClr>
          </a:solidFill>
          <a:ln w="19050">
            <a:solidFill>
              <a:schemeClr val="tx1"/>
            </a:solidFill>
            <a:round/>
            <a:headEnd/>
            <a:tailEnd/>
          </a:ln>
        </p:spPr>
        <p:txBody>
          <a:bodyPr/>
          <a:lstStyle/>
          <a:p>
            <a:endParaRPr lang="en-US">
              <a:latin typeface="Calibri" pitchFamily="34" charset="0"/>
            </a:endParaRPr>
          </a:p>
        </p:txBody>
      </p:sp>
      <p:sp>
        <p:nvSpPr>
          <p:cNvPr id="26" name="Oval 103"/>
          <p:cNvSpPr>
            <a:spLocks noChangeArrowheads="1"/>
          </p:cNvSpPr>
          <p:nvPr/>
        </p:nvSpPr>
        <p:spPr bwMode="auto">
          <a:xfrm>
            <a:off x="8140700" y="5105400"/>
            <a:ext cx="234950" cy="241300"/>
          </a:xfrm>
          <a:prstGeom prst="ellipse">
            <a:avLst/>
          </a:prstGeom>
          <a:solidFill>
            <a:schemeClr val="bg1">
              <a:lumMod val="85000"/>
            </a:schemeClr>
          </a:solidFill>
          <a:ln w="19050">
            <a:solidFill>
              <a:schemeClr val="tx1"/>
            </a:solidFill>
            <a:round/>
            <a:headEnd/>
            <a:tailEnd/>
          </a:ln>
        </p:spPr>
        <p:txBody>
          <a:bodyPr/>
          <a:lstStyle/>
          <a:p>
            <a:endParaRPr lang="en-US">
              <a:latin typeface="Calibri" pitchFamily="34" charset="0"/>
            </a:endParaRPr>
          </a:p>
        </p:txBody>
      </p:sp>
      <p:sp>
        <p:nvSpPr>
          <p:cNvPr id="101" name="Oval 103"/>
          <p:cNvSpPr>
            <a:spLocks noChangeArrowheads="1"/>
          </p:cNvSpPr>
          <p:nvPr/>
        </p:nvSpPr>
        <p:spPr bwMode="auto">
          <a:xfrm>
            <a:off x="6215063" y="4500563"/>
            <a:ext cx="234950" cy="241300"/>
          </a:xfrm>
          <a:prstGeom prst="ellipse">
            <a:avLst/>
          </a:prstGeom>
          <a:solidFill>
            <a:schemeClr val="bg1">
              <a:lumMod val="85000"/>
            </a:schemeClr>
          </a:solidFill>
          <a:ln w="19050">
            <a:solidFill>
              <a:schemeClr val="tx1"/>
            </a:solidFill>
            <a:round/>
            <a:headEnd/>
            <a:tailEnd/>
          </a:ln>
        </p:spPr>
        <p:txBody>
          <a:bodyPr/>
          <a:lstStyle/>
          <a:p>
            <a:endParaRPr lang="en-US">
              <a:latin typeface="Calibri" pitchFamily="34" charset="0"/>
            </a:endParaRPr>
          </a:p>
        </p:txBody>
      </p:sp>
      <p:sp>
        <p:nvSpPr>
          <p:cNvPr id="111" name="TextBox 110"/>
          <p:cNvSpPr txBox="1">
            <a:spLocks noChangeArrowheads="1"/>
          </p:cNvSpPr>
          <p:nvPr/>
        </p:nvSpPr>
        <p:spPr bwMode="auto">
          <a:xfrm>
            <a:off x="7772400" y="3940175"/>
            <a:ext cx="1562100" cy="400110"/>
          </a:xfrm>
          <a:prstGeom prst="rect">
            <a:avLst/>
          </a:prstGeom>
          <a:noFill/>
          <a:ln w="9525">
            <a:noFill/>
            <a:miter lim="800000"/>
            <a:headEnd/>
            <a:tailEnd/>
          </a:ln>
        </p:spPr>
        <p:txBody>
          <a:bodyPr wrap="square">
            <a:spAutoFit/>
          </a:bodyPr>
          <a:lstStyle/>
          <a:p>
            <a:pPr algn="ctr"/>
            <a:r>
              <a:rPr lang="en-US" sz="2000" b="1" i="1" dirty="0"/>
              <a:t>1</a:t>
            </a:r>
            <a:r>
              <a:rPr lang="en-US" sz="2000" b="1" i="1" baseline="30000" dirty="0"/>
              <a:t>st</a:t>
            </a:r>
            <a:r>
              <a:rPr lang="en-US" sz="2000" b="1" i="1" dirty="0"/>
              <a:t> NN </a:t>
            </a:r>
            <a:r>
              <a:rPr lang="en-US" sz="2000" b="1" i="1" dirty="0" smtClean="0"/>
              <a:t>of q</a:t>
            </a:r>
            <a:r>
              <a:rPr lang="en-US" sz="2000" b="1" i="1" dirty="0"/>
              <a:t>'</a:t>
            </a:r>
          </a:p>
        </p:txBody>
      </p:sp>
      <p:sp>
        <p:nvSpPr>
          <p:cNvPr id="112" name="TextBox 111"/>
          <p:cNvSpPr txBox="1">
            <a:spLocks noChangeArrowheads="1"/>
          </p:cNvSpPr>
          <p:nvPr/>
        </p:nvSpPr>
        <p:spPr bwMode="auto">
          <a:xfrm>
            <a:off x="4686300" y="4286190"/>
            <a:ext cx="1676400" cy="400110"/>
          </a:xfrm>
          <a:prstGeom prst="rect">
            <a:avLst/>
          </a:prstGeom>
          <a:noFill/>
          <a:ln w="9525">
            <a:noFill/>
            <a:miter lim="800000"/>
            <a:headEnd/>
            <a:tailEnd/>
          </a:ln>
        </p:spPr>
        <p:txBody>
          <a:bodyPr wrap="square">
            <a:spAutoFit/>
          </a:bodyPr>
          <a:lstStyle/>
          <a:p>
            <a:pPr algn="ctr"/>
            <a:r>
              <a:rPr lang="en-US" sz="2000" b="1" i="1" dirty="0"/>
              <a:t>2</a:t>
            </a:r>
            <a:r>
              <a:rPr lang="en-US" sz="2000" b="1" i="1" baseline="30000" dirty="0"/>
              <a:t>nd</a:t>
            </a:r>
            <a:r>
              <a:rPr lang="en-US" sz="2000" b="1" i="1" dirty="0"/>
              <a:t> NN of q'</a:t>
            </a:r>
          </a:p>
        </p:txBody>
      </p:sp>
      <p:sp>
        <p:nvSpPr>
          <p:cNvPr id="113" name="TextBox 112"/>
          <p:cNvSpPr txBox="1">
            <a:spLocks noChangeArrowheads="1"/>
          </p:cNvSpPr>
          <p:nvPr/>
        </p:nvSpPr>
        <p:spPr bwMode="auto">
          <a:xfrm>
            <a:off x="7696200" y="5464175"/>
            <a:ext cx="1638300" cy="400110"/>
          </a:xfrm>
          <a:prstGeom prst="rect">
            <a:avLst/>
          </a:prstGeom>
          <a:noFill/>
          <a:ln w="9525">
            <a:noFill/>
            <a:miter lim="800000"/>
            <a:headEnd/>
            <a:tailEnd/>
          </a:ln>
        </p:spPr>
        <p:txBody>
          <a:bodyPr wrap="square">
            <a:spAutoFit/>
          </a:bodyPr>
          <a:lstStyle/>
          <a:p>
            <a:pPr algn="ctr"/>
            <a:r>
              <a:rPr lang="en-US" sz="2000" b="1" i="1" dirty="0" smtClean="0"/>
              <a:t>3</a:t>
            </a:r>
            <a:r>
              <a:rPr lang="en-US" sz="2000" b="1" i="1" baseline="30000" dirty="0" smtClean="0"/>
              <a:t>rd</a:t>
            </a:r>
            <a:r>
              <a:rPr lang="en-US" sz="2000" b="1" i="1" dirty="0" smtClean="0"/>
              <a:t> </a:t>
            </a:r>
            <a:r>
              <a:rPr lang="en-US" sz="2000" b="1" i="1" dirty="0"/>
              <a:t>NN of q'</a:t>
            </a:r>
          </a:p>
        </p:txBody>
      </p:sp>
      <p:sp>
        <p:nvSpPr>
          <p:cNvPr id="27" name="Rectangle 2"/>
          <p:cNvSpPr txBox="1">
            <a:spLocks noChangeArrowheads="1"/>
          </p:cNvSpPr>
          <p:nvPr/>
        </p:nvSpPr>
        <p:spPr bwMode="auto">
          <a:xfrm>
            <a:off x="304800" y="114300"/>
            <a:ext cx="7010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t>Dealing with Fake Locations / Space</a:t>
            </a:r>
            <a:b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br>
            <a:r>
              <a:rPr lang="en-US" i="1" kern="0" dirty="0" smtClean="0">
                <a:solidFill>
                  <a:schemeClr val="hlink"/>
                </a:solidFill>
                <a:effectLst>
                  <a:outerShdw blurRad="38100" dist="38100" dir="2700000" algn="tl">
                    <a:srgbClr val="C0C0C0"/>
                  </a:outerShdw>
                </a:effectLst>
                <a:latin typeface="+mj-lt"/>
                <a:ea typeface="+mj-ea"/>
                <a:cs typeface="+mj-cs"/>
              </a:rPr>
              <a:t>Space Twist: Anchor Points</a:t>
            </a:r>
            <a:endParaRPr kumimoji="0" lang="en-US" sz="2400" b="0" i="1" u="none" strike="noStrike" kern="0" cap="none" spc="0" normalizeH="0" baseline="0" noProof="0" dirty="0">
              <a:ln>
                <a:noFill/>
              </a:ln>
              <a:solidFill>
                <a:schemeClr val="hlink"/>
              </a:solidFill>
              <a:effectLst>
                <a:outerShdw blurRad="38100" dist="38100" dir="2700000" algn="tl">
                  <a:srgbClr val="C0C0C0"/>
                </a:outerShdw>
              </a:effectLst>
              <a:uLnTx/>
              <a:uFillTx/>
              <a:latin typeface="+mj-lt"/>
              <a:ea typeface="+mj-ea"/>
              <a:cs typeface="+mj-cs"/>
            </a:endParaRPr>
          </a:p>
        </p:txBody>
      </p:sp>
      <p:sp>
        <p:nvSpPr>
          <p:cNvPr id="29" name="Rectangle 3"/>
          <p:cNvSpPr txBox="1">
            <a:spLocks noChangeArrowheads="1"/>
          </p:cNvSpPr>
          <p:nvPr/>
        </p:nvSpPr>
        <p:spPr bwMode="auto">
          <a:xfrm>
            <a:off x="152400" y="1104900"/>
            <a:ext cx="9449594" cy="876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For a nearest-neighbor query, a user located at </a:t>
            </a:r>
            <a:r>
              <a:rPr lang="en-US" i="1" kern="0" dirty="0" smtClean="0"/>
              <a:t>q</a:t>
            </a:r>
            <a:r>
              <a:rPr lang="en-US" kern="0" dirty="0" smtClean="0"/>
              <a:t> issues an “</a:t>
            </a:r>
            <a:r>
              <a:rPr lang="en-US" i="1" kern="0" dirty="0" smtClean="0"/>
              <a:t>incremental</a:t>
            </a:r>
            <a:r>
              <a:rPr lang="en-US" kern="0" dirty="0" smtClean="0"/>
              <a:t>” NN query from an arbitrarily </a:t>
            </a:r>
            <a:r>
              <a:rPr lang="en-US" i="1" kern="0" dirty="0" smtClean="0">
                <a:solidFill>
                  <a:srgbClr val="C00000"/>
                </a:solidFill>
              </a:rPr>
              <a:t>fake</a:t>
            </a:r>
            <a:r>
              <a:rPr lang="en-US" kern="0" dirty="0" smtClean="0"/>
              <a:t> point </a:t>
            </a:r>
            <a:r>
              <a:rPr lang="en-US" i="1" kern="0" dirty="0" smtClean="0"/>
              <a:t>q`</a:t>
            </a:r>
            <a:r>
              <a:rPr lang="en-US" kern="0" dirty="0" smtClean="0"/>
              <a:t> </a:t>
            </a:r>
            <a:endParaRPr lang="en-US" i="1" kern="0" dirty="0" smtClean="0">
              <a:latin typeface="+mn-lt"/>
              <a:ea typeface="+mn-ea"/>
            </a:endParaRPr>
          </a:p>
        </p:txBody>
      </p:sp>
      <p:sp>
        <p:nvSpPr>
          <p:cNvPr id="30" name="Rectangle 3"/>
          <p:cNvSpPr txBox="1">
            <a:spLocks noChangeArrowheads="1"/>
          </p:cNvSpPr>
          <p:nvPr/>
        </p:nvSpPr>
        <p:spPr bwMode="auto">
          <a:xfrm>
            <a:off x="152400" y="1930400"/>
            <a:ext cx="5016500" cy="454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For each object </a:t>
            </a:r>
            <a:r>
              <a:rPr lang="en-US" i="1" kern="0" dirty="0" smtClean="0"/>
              <a:t>O</a:t>
            </a:r>
            <a:r>
              <a:rPr lang="en-US" kern="0" dirty="0" smtClean="0"/>
              <a:t> returned from the server, </a:t>
            </a:r>
            <a:r>
              <a:rPr lang="en-US" kern="0" dirty="0" smtClean="0"/>
              <a:t>the user computes:</a:t>
            </a:r>
            <a:endParaRPr lang="en-US" kern="0" dirty="0" smtClean="0"/>
          </a:p>
          <a:p>
            <a:pPr marL="749300" lvl="1" indent="-406400" algn="l">
              <a:spcBef>
                <a:spcPct val="20000"/>
              </a:spcBef>
              <a:buClr>
                <a:srgbClr val="CC0000"/>
              </a:buClr>
              <a:buFont typeface="+mj-lt"/>
              <a:buAutoNum type="arabicPeriod"/>
            </a:pPr>
            <a:r>
              <a:rPr lang="en-US" sz="2000" i="1" kern="0" dirty="0" smtClean="0">
                <a:solidFill>
                  <a:srgbClr val="C00000"/>
                </a:solidFill>
              </a:rPr>
              <a:t>Supply </a:t>
            </a:r>
            <a:r>
              <a:rPr lang="en-US" sz="2000" i="1" kern="0" dirty="0" smtClean="0">
                <a:solidFill>
                  <a:srgbClr val="C00000"/>
                </a:solidFill>
              </a:rPr>
              <a:t>region</a:t>
            </a:r>
            <a:r>
              <a:rPr lang="en-US" sz="2000" kern="0" dirty="0" smtClean="0"/>
              <a:t>; a </a:t>
            </a:r>
            <a:r>
              <a:rPr lang="en-US" sz="2000" kern="0" dirty="0" smtClean="0"/>
              <a:t>circle </a:t>
            </a:r>
            <a:r>
              <a:rPr lang="en-US" sz="2000" kern="0" dirty="0" smtClean="0"/>
              <a:t>centered at </a:t>
            </a:r>
            <a:r>
              <a:rPr lang="en-US" sz="2000" i="1" kern="0" dirty="0" smtClean="0"/>
              <a:t>q`</a:t>
            </a:r>
            <a:r>
              <a:rPr lang="en-US" sz="2000" kern="0" dirty="0" smtClean="0"/>
              <a:t> with </a:t>
            </a:r>
            <a:r>
              <a:rPr lang="en-US" sz="2000" kern="0" dirty="0" smtClean="0"/>
              <a:t>a radius </a:t>
            </a:r>
            <a:r>
              <a:rPr lang="en-US" sz="2000" i="1" kern="0" dirty="0" smtClean="0"/>
              <a:t>dist(q</a:t>
            </a:r>
            <a:r>
              <a:rPr lang="en-US" sz="2000" i="1" kern="0" dirty="0" smtClean="0"/>
              <a:t>’, O</a:t>
            </a:r>
            <a:r>
              <a:rPr lang="en-US" sz="2000" i="1" kern="0" dirty="0" smtClean="0"/>
              <a:t>)</a:t>
            </a:r>
            <a:endParaRPr lang="en-US" sz="2000" i="1" kern="0" dirty="0" smtClean="0"/>
          </a:p>
          <a:p>
            <a:pPr marL="749300" lvl="1" indent="-406400" algn="l">
              <a:spcBef>
                <a:spcPct val="20000"/>
              </a:spcBef>
              <a:buClr>
                <a:srgbClr val="CC0000"/>
              </a:buClr>
              <a:buFont typeface="+mj-lt"/>
              <a:buAutoNum type="arabicPeriod"/>
            </a:pPr>
            <a:r>
              <a:rPr lang="en-US" sz="2000" i="1" kern="0" dirty="0" smtClean="0">
                <a:solidFill>
                  <a:srgbClr val="C00000"/>
                </a:solidFill>
              </a:rPr>
              <a:t>Demand </a:t>
            </a:r>
            <a:r>
              <a:rPr lang="en-US" sz="2000" i="1" kern="0" dirty="0" smtClean="0">
                <a:solidFill>
                  <a:srgbClr val="C00000"/>
                </a:solidFill>
              </a:rPr>
              <a:t>region</a:t>
            </a:r>
            <a:r>
              <a:rPr lang="en-US" sz="2000" kern="0" dirty="0" smtClean="0"/>
              <a:t>;</a:t>
            </a:r>
            <a:r>
              <a:rPr lang="en-US" sz="2000" kern="0" dirty="0" smtClean="0"/>
              <a:t> </a:t>
            </a:r>
            <a:r>
              <a:rPr lang="en-US" sz="2000" kern="0" dirty="0" smtClean="0"/>
              <a:t>a circle </a:t>
            </a:r>
            <a:r>
              <a:rPr lang="en-US" sz="2000" kern="0" dirty="0" smtClean="0"/>
              <a:t>centered at </a:t>
            </a:r>
            <a:r>
              <a:rPr lang="en-US" sz="2000" i="1" kern="0" dirty="0" smtClean="0"/>
              <a:t>q</a:t>
            </a:r>
            <a:r>
              <a:rPr lang="en-US" sz="2000" kern="0" dirty="0" smtClean="0"/>
              <a:t> with </a:t>
            </a:r>
            <a:r>
              <a:rPr lang="en-US" sz="2000" kern="0" dirty="0" smtClean="0"/>
              <a:t>a radius </a:t>
            </a:r>
            <a:r>
              <a:rPr lang="en-US" sz="2000" i="1" kern="0" dirty="0" smtClean="0"/>
              <a:t>dist(q</a:t>
            </a:r>
            <a:r>
              <a:rPr lang="en-US" sz="2000" i="1" kern="0" dirty="0" smtClean="0"/>
              <a:t>, </a:t>
            </a:r>
            <a:r>
              <a:rPr lang="en-US" sz="2000" i="1" kern="0" dirty="0" err="1" smtClean="0"/>
              <a:t>O</a:t>
            </a:r>
            <a:r>
              <a:rPr lang="en-US" sz="2000" i="1" kern="0" baseline="-25000" dirty="0" err="1" smtClean="0"/>
              <a:t>nearest</a:t>
            </a:r>
            <a:r>
              <a:rPr lang="en-US" sz="2000" i="1" kern="0" dirty="0" smtClean="0"/>
              <a:t>)</a:t>
            </a:r>
            <a:r>
              <a:rPr lang="en-US" sz="2000" kern="0" dirty="0" smtClean="0"/>
              <a:t>, </a:t>
            </a:r>
            <a:r>
              <a:rPr lang="en-US" sz="2000" kern="0" dirty="0" smtClean="0"/>
              <a:t>where </a:t>
            </a:r>
            <a:r>
              <a:rPr lang="en-US" sz="2000" i="1" kern="0" dirty="0" err="1" smtClean="0"/>
              <a:t>O</a:t>
            </a:r>
            <a:r>
              <a:rPr lang="en-US" sz="2000" i="1" kern="0" baseline="-25000" dirty="0" err="1" smtClean="0"/>
              <a:t>nearest</a:t>
            </a:r>
            <a:r>
              <a:rPr lang="en-US" sz="2000" kern="0" dirty="0" smtClean="0"/>
              <a:t> is the nearest object </a:t>
            </a:r>
            <a:r>
              <a:rPr lang="en-US" sz="2000" kern="0" dirty="0" smtClean="0"/>
              <a:t>to </a:t>
            </a:r>
            <a:r>
              <a:rPr lang="en-US" sz="2000" i="1" kern="0" dirty="0" smtClean="0"/>
              <a:t>q</a:t>
            </a:r>
            <a:r>
              <a:rPr lang="en-US" sz="2000" kern="0" dirty="0" smtClean="0"/>
              <a:t> among the objects returned </a:t>
            </a:r>
            <a:r>
              <a:rPr lang="en-US" sz="2000" kern="0" dirty="0" smtClean="0"/>
              <a:t>from the </a:t>
            </a:r>
            <a:r>
              <a:rPr lang="en-US" sz="2000" kern="0" dirty="0" smtClean="0"/>
              <a:t>server so far</a:t>
            </a:r>
          </a:p>
          <a:p>
            <a:pPr marL="749300" lvl="1" indent="-406400" algn="l">
              <a:spcBef>
                <a:spcPct val="20000"/>
              </a:spcBef>
              <a:buClr>
                <a:srgbClr val="CC0000"/>
              </a:buClr>
              <a:buFont typeface="+mj-lt"/>
              <a:buAutoNum type="arabicPeriod"/>
            </a:pPr>
            <a:endParaRPr lang="en-US" sz="400" kern="0" dirty="0" smtClean="0"/>
          </a:p>
          <a:p>
            <a:pPr marL="457200" indent="-457200" algn="l">
              <a:spcBef>
                <a:spcPct val="20000"/>
              </a:spcBef>
              <a:buClr>
                <a:srgbClr val="CC0000"/>
              </a:buClr>
              <a:buFont typeface="Wingdings" pitchFamily="2" charset="2"/>
              <a:buChar char="n"/>
            </a:pPr>
            <a:r>
              <a:rPr lang="en-US" kern="0" dirty="0" smtClean="0"/>
              <a:t>Terminate whenever the </a:t>
            </a:r>
            <a:r>
              <a:rPr lang="en-US" i="1" kern="0" dirty="0" smtClean="0">
                <a:solidFill>
                  <a:srgbClr val="C00000"/>
                </a:solidFill>
              </a:rPr>
              <a:t>demand region is included in supply </a:t>
            </a:r>
            <a:r>
              <a:rPr lang="en-US" i="1" kern="0" dirty="0" smtClean="0">
                <a:solidFill>
                  <a:srgbClr val="C00000"/>
                </a:solidFill>
              </a:rPr>
              <a:t>region</a:t>
            </a:r>
          </a:p>
          <a:p>
            <a:pPr marL="457200" indent="-457200" algn="l">
              <a:spcBef>
                <a:spcPct val="20000"/>
              </a:spcBef>
              <a:buClr>
                <a:srgbClr val="CC0000"/>
              </a:buClr>
              <a:buFont typeface="Wingdings" pitchFamily="2" charset="2"/>
              <a:buChar char="n"/>
            </a:pPr>
            <a:endParaRPr lang="en-US" sz="400" i="1" kern="0" dirty="0" smtClean="0">
              <a:solidFill>
                <a:srgbClr val="C00000"/>
              </a:solidFill>
            </a:endParaRPr>
          </a:p>
          <a:p>
            <a:pPr marL="457200" indent="-457200" algn="l">
              <a:spcBef>
                <a:spcPct val="20000"/>
              </a:spcBef>
              <a:buClr>
                <a:srgbClr val="CC0000"/>
              </a:buClr>
              <a:buFont typeface="Wingdings" pitchFamily="2" charset="2"/>
              <a:buChar char="n"/>
            </a:pPr>
            <a:r>
              <a:rPr lang="en-US" kern="0" dirty="0" smtClean="0"/>
              <a:t>The exact answer is </a:t>
            </a:r>
            <a:r>
              <a:rPr lang="en-US" i="1" kern="0" dirty="0" err="1" smtClean="0"/>
              <a:t>O</a:t>
            </a:r>
            <a:r>
              <a:rPr lang="en-US" i="1" kern="0" baseline="-25000" dirty="0" err="1" smtClean="0"/>
              <a:t>nearest</a:t>
            </a:r>
            <a:endParaRPr lang="en-US" i="1" kern="0" baseline="-25000" dirty="0" smtClean="0">
              <a:latin typeface="+mn-lt"/>
              <a:ea typeface="+mn-ea"/>
            </a:endParaRPr>
          </a:p>
        </p:txBody>
      </p:sp>
      <p:sp>
        <p:nvSpPr>
          <p:cNvPr id="32" name="TextBox 31"/>
          <p:cNvSpPr txBox="1">
            <a:spLocks noChangeArrowheads="1"/>
          </p:cNvSpPr>
          <p:nvPr/>
        </p:nvSpPr>
        <p:spPr bwMode="auto">
          <a:xfrm>
            <a:off x="7696200" y="4324290"/>
            <a:ext cx="1638300" cy="400110"/>
          </a:xfrm>
          <a:prstGeom prst="rect">
            <a:avLst/>
          </a:prstGeom>
          <a:noFill/>
          <a:ln w="9525">
            <a:noFill/>
            <a:miter lim="800000"/>
            <a:headEnd/>
            <a:tailEnd/>
          </a:ln>
        </p:spPr>
        <p:txBody>
          <a:bodyPr wrap="square">
            <a:spAutoFit/>
          </a:bodyPr>
          <a:lstStyle/>
          <a:p>
            <a:pPr algn="ctr"/>
            <a:r>
              <a:rPr lang="en-US" sz="2000" b="1" i="1" dirty="0" err="1" smtClean="0"/>
              <a:t>O</a:t>
            </a:r>
            <a:r>
              <a:rPr lang="en-US" sz="2000" b="1" i="1" baseline="-25000" dirty="0" err="1" smtClean="0"/>
              <a:t>nearest</a:t>
            </a:r>
            <a:r>
              <a:rPr lang="en-US" sz="2000" b="1" i="1" dirty="0" smtClean="0"/>
              <a:t> to q</a:t>
            </a:r>
            <a:endParaRPr lang="en-US" sz="2000" b="1" i="1" dirty="0"/>
          </a:p>
        </p:txBody>
      </p:sp>
      <p:sp>
        <p:nvSpPr>
          <p:cNvPr id="33" name="TextBox 32"/>
          <p:cNvSpPr txBox="1">
            <a:spLocks noChangeArrowheads="1"/>
          </p:cNvSpPr>
          <p:nvPr/>
        </p:nvSpPr>
        <p:spPr bwMode="auto">
          <a:xfrm>
            <a:off x="4724400" y="4533900"/>
            <a:ext cx="1638300" cy="400110"/>
          </a:xfrm>
          <a:prstGeom prst="rect">
            <a:avLst/>
          </a:prstGeom>
          <a:noFill/>
          <a:ln w="9525">
            <a:noFill/>
            <a:miter lim="800000"/>
            <a:headEnd/>
            <a:tailEnd/>
          </a:ln>
        </p:spPr>
        <p:txBody>
          <a:bodyPr wrap="square">
            <a:spAutoFit/>
          </a:bodyPr>
          <a:lstStyle/>
          <a:p>
            <a:pPr algn="ctr"/>
            <a:r>
              <a:rPr lang="en-US" sz="2000" b="1" i="1" dirty="0" err="1" smtClean="0"/>
              <a:t>O</a:t>
            </a:r>
            <a:r>
              <a:rPr lang="en-US" sz="2000" b="1" i="1" baseline="-25000" dirty="0" err="1" smtClean="0"/>
              <a:t>nearest</a:t>
            </a:r>
            <a:r>
              <a:rPr lang="en-US" sz="2000" b="1" i="1" dirty="0" smtClean="0"/>
              <a:t> to q</a:t>
            </a:r>
            <a:endParaRPr lang="en-US" sz="2000" b="1" i="1" dirty="0"/>
          </a:p>
        </p:txBody>
      </p:sp>
      <p:sp>
        <p:nvSpPr>
          <p:cNvPr id="34" name="Slide Number Placeholder 3"/>
          <p:cNvSpPr>
            <a:spLocks noGrp="1"/>
          </p:cNvSpPr>
          <p:nvPr>
            <p:ph type="sldNum" sz="quarter" idx="10"/>
          </p:nvPr>
        </p:nvSpPr>
        <p:spPr>
          <a:xfrm>
            <a:off x="6781800" y="6553200"/>
            <a:ext cx="1905000" cy="304800"/>
          </a:xfrm>
        </p:spPr>
        <p:txBody>
          <a:bodyPr/>
          <a:lstStyle/>
          <a:p>
            <a:fld id="{4F1965C8-464A-4028-B26E-078B631E0735}" type="slidenum">
              <a:rPr lang="en-US" altLang="ko-KR"/>
              <a:pPr/>
              <a:t>85</a:t>
            </a:fld>
            <a:endParaRPr lang="en-US" altLang="ko-KR" dirty="0"/>
          </a:p>
        </p:txBody>
      </p:sp>
      <p:sp>
        <p:nvSpPr>
          <p:cNvPr id="35" name="Date Placeholder 4"/>
          <p:cNvSpPr>
            <a:spLocks noGrp="1"/>
          </p:cNvSpPr>
          <p:nvPr>
            <p:ph type="dt" sz="half" idx="11"/>
          </p:nvPr>
        </p:nvSpPr>
        <p:spPr>
          <a:xfrm>
            <a:off x="2971800" y="6553200"/>
            <a:ext cx="4267200" cy="304800"/>
          </a:xfrm>
        </p:spPr>
        <p:txBody>
          <a:bodyPr/>
          <a:lstStyle/>
          <a:p>
            <a:r>
              <a:rPr lang="en-US" dirty="0"/>
              <a:t>Tutorial: ICDM 2008</a:t>
            </a:r>
            <a:endParaRPr lang="en-US" altLang="ko-KR" dirty="0"/>
          </a:p>
        </p:txBody>
      </p:sp>
      <p:sp>
        <p:nvSpPr>
          <p:cNvPr id="36" name="Footer Placeholder 5"/>
          <p:cNvSpPr>
            <a:spLocks noGrp="1"/>
          </p:cNvSpPr>
          <p:nvPr>
            <p:ph type="ftr" sz="quarter" idx="12"/>
          </p:nvPr>
        </p:nvSpPr>
        <p:spPr>
          <a:xfrm>
            <a:off x="152400" y="6553200"/>
            <a:ext cx="2133600" cy="228600"/>
          </a:xfrm>
        </p:spPr>
        <p:txBody>
          <a:bodyPr/>
          <a:lstStyle/>
          <a:p>
            <a:r>
              <a:rPr lang="en-US" altLang="ko-KR" dirty="0"/>
              <a:t>Mohamed F. </a:t>
            </a:r>
            <a:r>
              <a:rPr lang="en-US" altLang="ko-KR" dirty="0" err="1"/>
              <a:t>Mokbel</a:t>
            </a:r>
            <a:endParaRPr lang="en-US" alt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15"/>
                                        </p:tgtEl>
                                        <p:attrNameLst>
                                          <p:attrName>fillcolor</p:attrName>
                                        </p:attrNameLst>
                                      </p:cBhvr>
                                      <p:to>
                                        <a:srgbClr val="FFCC00"/>
                                      </p:to>
                                    </p:animClr>
                                    <p:set>
                                      <p:cBhvr>
                                        <p:cTn id="13" dur="500" fill="hold"/>
                                        <p:tgtEl>
                                          <p:spTgt spid="15"/>
                                        </p:tgtEl>
                                        <p:attrNameLst>
                                          <p:attrName>fill.type</p:attrName>
                                        </p:attrNameLst>
                                      </p:cBhvr>
                                      <p:to>
                                        <p:strVal val="solid"/>
                                      </p:to>
                                    </p:set>
                                    <p:set>
                                      <p:cBhvr>
                                        <p:cTn id="14" dur="500" fill="hold"/>
                                        <p:tgtEl>
                                          <p:spTgt spid="15"/>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8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4"/>
                                        </p:tgtEl>
                                        <p:attrNameLst>
                                          <p:attrName>style.visibility</p:attrName>
                                        </p:attrNameLst>
                                      </p:cBhvr>
                                      <p:to>
                                        <p:strVal val="hidden"/>
                                      </p:to>
                                    </p:set>
                                  </p:childTnLst>
                                </p:cTn>
                              </p:par>
                              <p:par>
                                <p:cTn id="49" presetID="1" presetClass="emph" presetSubtype="2" fill="hold" nodeType="withEffect">
                                  <p:stCondLst>
                                    <p:cond delay="0"/>
                                  </p:stCondLst>
                                  <p:childTnLst>
                                    <p:animClr clrSpc="rgb" dir="cw">
                                      <p:cBhvr>
                                        <p:cTn id="50" dur="500" fill="hold"/>
                                        <p:tgtEl>
                                          <p:spTgt spid="101"/>
                                        </p:tgtEl>
                                        <p:attrNameLst>
                                          <p:attrName>fillcolor</p:attrName>
                                        </p:attrNameLst>
                                      </p:cBhvr>
                                      <p:to>
                                        <a:srgbClr val="FFCC00"/>
                                      </p:to>
                                    </p:animClr>
                                    <p:set>
                                      <p:cBhvr>
                                        <p:cTn id="51" dur="500" fill="hold"/>
                                        <p:tgtEl>
                                          <p:spTgt spid="101"/>
                                        </p:tgtEl>
                                        <p:attrNameLst>
                                          <p:attrName>fill.type</p:attrName>
                                        </p:attrNameLst>
                                      </p:cBhvr>
                                      <p:to>
                                        <p:strVal val="solid"/>
                                      </p:to>
                                    </p:set>
                                    <p:set>
                                      <p:cBhvr>
                                        <p:cTn id="52" dur="500" fill="hold"/>
                                        <p:tgtEl>
                                          <p:spTgt spid="101"/>
                                        </p:tgtEl>
                                        <p:attrNameLst>
                                          <p:attrName>fill.on</p:attrName>
                                        </p:attrNameLst>
                                      </p:cBhvr>
                                      <p:to>
                                        <p:strVal val="true"/>
                                      </p:to>
                                    </p:set>
                                  </p:childTnLst>
                                </p:cTn>
                              </p:par>
                              <p:par>
                                <p:cTn id="53" presetID="1"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par>
                                <p:cTn id="63" presetID="1" presetClass="exit" presetSubtype="0" fill="hold" grpId="2" nodeType="withEffect">
                                  <p:stCondLst>
                                    <p:cond delay="0"/>
                                  </p:stCondLst>
                                  <p:childTnLst>
                                    <p:set>
                                      <p:cBhvr>
                                        <p:cTn id="64" dur="1" fill="hold">
                                          <p:stCondLst>
                                            <p:cond delay="0"/>
                                          </p:stCondLst>
                                        </p:cTn>
                                        <p:tgtEl>
                                          <p:spTgt spid="8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90"/>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par>
                                <p:cTn id="71" presetID="1" presetClass="emph" presetSubtype="2" fill="hold" nodeType="withEffect">
                                  <p:stCondLst>
                                    <p:cond delay="0"/>
                                  </p:stCondLst>
                                  <p:childTnLst>
                                    <p:animClr clrSpc="rgb" dir="cw">
                                      <p:cBhvr>
                                        <p:cTn id="72" dur="500" fill="hold"/>
                                        <p:tgtEl>
                                          <p:spTgt spid="26"/>
                                        </p:tgtEl>
                                        <p:attrNameLst>
                                          <p:attrName>fillcolor</p:attrName>
                                        </p:attrNameLst>
                                      </p:cBhvr>
                                      <p:to>
                                        <a:srgbClr val="FFCC00"/>
                                      </p:to>
                                    </p:animClr>
                                    <p:set>
                                      <p:cBhvr>
                                        <p:cTn id="73" dur="500" fill="hold"/>
                                        <p:tgtEl>
                                          <p:spTgt spid="26"/>
                                        </p:tgtEl>
                                        <p:attrNameLst>
                                          <p:attrName>fill.type</p:attrName>
                                        </p:attrNameLst>
                                      </p:cBhvr>
                                      <p:to>
                                        <p:strVal val="solid"/>
                                      </p:to>
                                    </p:set>
                                    <p:set>
                                      <p:cBhvr>
                                        <p:cTn id="74" dur="500" fill="hold"/>
                                        <p:tgtEl>
                                          <p:spTgt spid="26"/>
                                        </p:tgtEl>
                                        <p:attrNameLst>
                                          <p:attrName>fill.on</p:attrName>
                                        </p:attrNameLst>
                                      </p:cBhvr>
                                      <p:to>
                                        <p:strVal val="true"/>
                                      </p:to>
                                    </p:set>
                                  </p:childTnLst>
                                </p:cTn>
                              </p:par>
                              <p:par>
                                <p:cTn id="75" presetID="1" presetClass="exit" presetSubtype="0" fill="hold" grpId="1" nodeType="withEffect">
                                  <p:stCondLst>
                                    <p:cond delay="0"/>
                                  </p:stCondLst>
                                  <p:childTnLst>
                                    <p:set>
                                      <p:cBhvr>
                                        <p:cTn id="76" dur="1" fill="hold">
                                          <p:stCondLst>
                                            <p:cond delay="0"/>
                                          </p:stCondLst>
                                        </p:cTn>
                                        <p:tgtEl>
                                          <p:spTgt spid="112"/>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mph" presetSubtype="2" fill="hold" nodeType="clickEffect">
                                  <p:stCondLst>
                                    <p:cond delay="0"/>
                                  </p:stCondLst>
                                  <p:childTnLst>
                                    <p:animClr clrSpc="rgb" dir="cw">
                                      <p:cBhvr>
                                        <p:cTn id="82" dur="500" fill="hold"/>
                                        <p:tgtEl>
                                          <p:spTgt spid="101"/>
                                        </p:tgtEl>
                                        <p:attrNameLst>
                                          <p:attrName>fillcolor</p:attrName>
                                        </p:attrNameLst>
                                      </p:cBhvr>
                                      <p:to>
                                        <a:srgbClr val="FF00FF"/>
                                      </p:to>
                                    </p:animClr>
                                    <p:set>
                                      <p:cBhvr>
                                        <p:cTn id="83" dur="500" fill="hold"/>
                                        <p:tgtEl>
                                          <p:spTgt spid="101"/>
                                        </p:tgtEl>
                                        <p:attrNameLst>
                                          <p:attrName>fill.type</p:attrName>
                                        </p:attrNameLst>
                                      </p:cBhvr>
                                      <p:to>
                                        <p:strVal val="solid"/>
                                      </p:to>
                                    </p:set>
                                    <p:set>
                                      <p:cBhvr>
                                        <p:cTn id="84" dur="500" fill="hold"/>
                                        <p:tgtEl>
                                          <p:spTgt spid="101"/>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90" grpId="0" animBg="1"/>
      <p:bldP spid="90" grpId="1" animBg="1"/>
      <p:bldP spid="84" grpId="0" animBg="1"/>
      <p:bldP spid="84" grpId="1" animBg="1"/>
      <p:bldP spid="87" grpId="0" animBg="1"/>
      <p:bldP spid="87" grpId="1" animBg="1"/>
      <p:bldP spid="87" grpId="2" animBg="1"/>
      <p:bldP spid="93" grpId="0" animBg="1"/>
      <p:bldP spid="56" grpId="0" animBg="1"/>
      <p:bldP spid="58" grpId="0"/>
      <p:bldP spid="111" grpId="0"/>
      <p:bldP spid="111" grpId="1"/>
      <p:bldP spid="112" grpId="0"/>
      <p:bldP spid="112" grpId="1"/>
      <p:bldP spid="113" grpId="0"/>
      <p:bldP spid="32" grpId="0"/>
      <p:bldP spid="3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1"/>
          <p:cNvGrpSpPr>
            <a:grpSpLocks/>
          </p:cNvGrpSpPr>
          <p:nvPr/>
        </p:nvGrpSpPr>
        <p:grpSpPr bwMode="auto">
          <a:xfrm>
            <a:off x="5259388" y="1181100"/>
            <a:ext cx="3352800" cy="3352800"/>
            <a:chOff x="3168" y="1056"/>
            <a:chExt cx="2112" cy="2112"/>
          </a:xfrm>
        </p:grpSpPr>
        <p:sp>
          <p:nvSpPr>
            <p:cNvPr id="3180" name="Rectangle 6"/>
            <p:cNvSpPr>
              <a:spLocks noChangeArrowheads="1"/>
            </p:cNvSpPr>
            <p:nvPr/>
          </p:nvSpPr>
          <p:spPr bwMode="auto">
            <a:xfrm>
              <a:off x="3696" y="2640"/>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1" name="Rectangle 7"/>
            <p:cNvSpPr>
              <a:spLocks noChangeArrowheads="1"/>
            </p:cNvSpPr>
            <p:nvPr/>
          </p:nvSpPr>
          <p:spPr bwMode="auto">
            <a:xfrm>
              <a:off x="4224" y="2640"/>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2" name="Rectangle 8"/>
            <p:cNvSpPr>
              <a:spLocks noChangeArrowheads="1"/>
            </p:cNvSpPr>
            <p:nvPr/>
          </p:nvSpPr>
          <p:spPr bwMode="auto">
            <a:xfrm>
              <a:off x="4752" y="2640"/>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3" name="Rectangle 9"/>
            <p:cNvSpPr>
              <a:spLocks noChangeArrowheads="1"/>
            </p:cNvSpPr>
            <p:nvPr/>
          </p:nvSpPr>
          <p:spPr bwMode="auto">
            <a:xfrm>
              <a:off x="3168" y="2112"/>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4" name="Rectangle 10"/>
            <p:cNvSpPr>
              <a:spLocks noChangeArrowheads="1"/>
            </p:cNvSpPr>
            <p:nvPr/>
          </p:nvSpPr>
          <p:spPr bwMode="auto">
            <a:xfrm>
              <a:off x="3696" y="2112"/>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5" name="Rectangle 11"/>
            <p:cNvSpPr>
              <a:spLocks noChangeArrowheads="1"/>
            </p:cNvSpPr>
            <p:nvPr/>
          </p:nvSpPr>
          <p:spPr bwMode="auto">
            <a:xfrm>
              <a:off x="4224" y="2112"/>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6" name="Rectangle 12"/>
            <p:cNvSpPr>
              <a:spLocks noChangeArrowheads="1"/>
            </p:cNvSpPr>
            <p:nvPr/>
          </p:nvSpPr>
          <p:spPr bwMode="auto">
            <a:xfrm>
              <a:off x="4752" y="2112"/>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7" name="Rectangle 13"/>
            <p:cNvSpPr>
              <a:spLocks noChangeArrowheads="1"/>
            </p:cNvSpPr>
            <p:nvPr/>
          </p:nvSpPr>
          <p:spPr bwMode="auto">
            <a:xfrm>
              <a:off x="3168" y="1584"/>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8" name="Rectangle 14"/>
            <p:cNvSpPr>
              <a:spLocks noChangeArrowheads="1"/>
            </p:cNvSpPr>
            <p:nvPr/>
          </p:nvSpPr>
          <p:spPr bwMode="auto">
            <a:xfrm>
              <a:off x="3696" y="1584"/>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9" name="Rectangle 15"/>
            <p:cNvSpPr>
              <a:spLocks noChangeArrowheads="1"/>
            </p:cNvSpPr>
            <p:nvPr/>
          </p:nvSpPr>
          <p:spPr bwMode="auto">
            <a:xfrm>
              <a:off x="4224" y="1584"/>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90" name="Rectangle 16"/>
            <p:cNvSpPr>
              <a:spLocks noChangeArrowheads="1"/>
            </p:cNvSpPr>
            <p:nvPr/>
          </p:nvSpPr>
          <p:spPr bwMode="auto">
            <a:xfrm>
              <a:off x="4752" y="1584"/>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91" name="Rectangle 17"/>
            <p:cNvSpPr>
              <a:spLocks noChangeArrowheads="1"/>
            </p:cNvSpPr>
            <p:nvPr/>
          </p:nvSpPr>
          <p:spPr bwMode="auto">
            <a:xfrm>
              <a:off x="3168" y="1056"/>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92" name="Rectangle 18"/>
            <p:cNvSpPr>
              <a:spLocks noChangeArrowheads="1"/>
            </p:cNvSpPr>
            <p:nvPr/>
          </p:nvSpPr>
          <p:spPr bwMode="auto">
            <a:xfrm>
              <a:off x="3696" y="1056"/>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93" name="Rectangle 19"/>
            <p:cNvSpPr>
              <a:spLocks noChangeArrowheads="1"/>
            </p:cNvSpPr>
            <p:nvPr/>
          </p:nvSpPr>
          <p:spPr bwMode="auto">
            <a:xfrm>
              <a:off x="4224" y="1056"/>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94" name="Rectangle 20"/>
            <p:cNvSpPr>
              <a:spLocks noChangeArrowheads="1"/>
            </p:cNvSpPr>
            <p:nvPr/>
          </p:nvSpPr>
          <p:spPr bwMode="auto">
            <a:xfrm>
              <a:off x="4752" y="1056"/>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grpSp>
      <p:sp>
        <p:nvSpPr>
          <p:cNvPr id="161" name="Line 21"/>
          <p:cNvSpPr>
            <a:spLocks noChangeShapeType="1"/>
          </p:cNvSpPr>
          <p:nvPr/>
        </p:nvSpPr>
        <p:spPr bwMode="auto">
          <a:xfrm rot="16200000" flipH="1">
            <a:off x="3505994" y="2780506"/>
            <a:ext cx="3505200" cy="1587"/>
          </a:xfrm>
          <a:prstGeom prst="line">
            <a:avLst/>
          </a:prstGeom>
          <a:noFill/>
          <a:ln w="38100">
            <a:solidFill>
              <a:srgbClr val="990033"/>
            </a:solidFill>
            <a:round/>
            <a:headEnd type="stealth" w="lg" len="lg"/>
            <a:tailEnd/>
          </a:ln>
        </p:spPr>
        <p:txBody>
          <a:bodyPr/>
          <a:lstStyle/>
          <a:p>
            <a:endParaRPr lang="en-US"/>
          </a:p>
        </p:txBody>
      </p:sp>
      <p:sp>
        <p:nvSpPr>
          <p:cNvPr id="3093" name="Oval 43"/>
          <p:cNvSpPr>
            <a:spLocks noChangeArrowheads="1"/>
          </p:cNvSpPr>
          <p:nvPr/>
        </p:nvSpPr>
        <p:spPr bwMode="auto">
          <a:xfrm>
            <a:off x="5638800" y="3932237"/>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4" name="Oval 44"/>
          <p:cNvSpPr>
            <a:spLocks noChangeArrowheads="1"/>
          </p:cNvSpPr>
          <p:nvPr/>
        </p:nvSpPr>
        <p:spPr bwMode="auto">
          <a:xfrm>
            <a:off x="6445250" y="40767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5" name="Oval 45"/>
          <p:cNvSpPr>
            <a:spLocks noChangeArrowheads="1"/>
          </p:cNvSpPr>
          <p:nvPr/>
        </p:nvSpPr>
        <p:spPr bwMode="auto">
          <a:xfrm>
            <a:off x="6324600" y="30099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6" name="Oval 46"/>
          <p:cNvSpPr>
            <a:spLocks noChangeArrowheads="1"/>
          </p:cNvSpPr>
          <p:nvPr/>
        </p:nvSpPr>
        <p:spPr bwMode="auto">
          <a:xfrm>
            <a:off x="5410200" y="33147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7" name="Oval 47"/>
          <p:cNvSpPr>
            <a:spLocks noChangeArrowheads="1"/>
          </p:cNvSpPr>
          <p:nvPr/>
        </p:nvSpPr>
        <p:spPr bwMode="auto">
          <a:xfrm>
            <a:off x="5715000" y="25527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8" name="Oval 48"/>
          <p:cNvSpPr>
            <a:spLocks noChangeArrowheads="1"/>
          </p:cNvSpPr>
          <p:nvPr/>
        </p:nvSpPr>
        <p:spPr bwMode="auto">
          <a:xfrm>
            <a:off x="5670550" y="15621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9" name="Oval 49"/>
          <p:cNvSpPr>
            <a:spLocks noChangeArrowheads="1"/>
          </p:cNvSpPr>
          <p:nvPr/>
        </p:nvSpPr>
        <p:spPr bwMode="auto">
          <a:xfrm>
            <a:off x="6324600" y="23241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101" name="Oval 51"/>
          <p:cNvSpPr>
            <a:spLocks noChangeArrowheads="1"/>
          </p:cNvSpPr>
          <p:nvPr/>
        </p:nvSpPr>
        <p:spPr bwMode="auto">
          <a:xfrm>
            <a:off x="8229600" y="24003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188" name="Oval 52"/>
          <p:cNvSpPr>
            <a:spLocks noChangeArrowheads="1"/>
          </p:cNvSpPr>
          <p:nvPr/>
        </p:nvSpPr>
        <p:spPr bwMode="auto">
          <a:xfrm>
            <a:off x="8305800" y="42291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103" name="Oval 53"/>
          <p:cNvSpPr>
            <a:spLocks noChangeArrowheads="1"/>
          </p:cNvSpPr>
          <p:nvPr/>
        </p:nvSpPr>
        <p:spPr bwMode="auto">
          <a:xfrm>
            <a:off x="7239000" y="13335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104" name="Oval 54"/>
          <p:cNvSpPr>
            <a:spLocks noChangeArrowheads="1"/>
          </p:cNvSpPr>
          <p:nvPr/>
        </p:nvSpPr>
        <p:spPr bwMode="auto">
          <a:xfrm>
            <a:off x="8077200" y="33147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105" name="Text Box 55"/>
          <p:cNvSpPr txBox="1">
            <a:spLocks noChangeArrowheads="1"/>
          </p:cNvSpPr>
          <p:nvPr/>
        </p:nvSpPr>
        <p:spPr bwMode="auto">
          <a:xfrm>
            <a:off x="5302250" y="3771900"/>
            <a:ext cx="336550" cy="457200"/>
          </a:xfrm>
          <a:prstGeom prst="rect">
            <a:avLst/>
          </a:prstGeom>
          <a:noFill/>
          <a:ln w="9525">
            <a:noFill/>
            <a:miter lim="800000"/>
            <a:headEnd/>
            <a:tailEnd/>
          </a:ln>
        </p:spPr>
        <p:txBody>
          <a:bodyPr>
            <a:spAutoFit/>
          </a:bodyPr>
          <a:lstStyle/>
          <a:p>
            <a:r>
              <a:rPr lang="en-US">
                <a:solidFill>
                  <a:srgbClr val="A50021"/>
                </a:solidFill>
              </a:rPr>
              <a:t>A</a:t>
            </a:r>
          </a:p>
        </p:txBody>
      </p:sp>
      <p:sp>
        <p:nvSpPr>
          <p:cNvPr id="3106" name="Text Box 56"/>
          <p:cNvSpPr txBox="1">
            <a:spLocks noChangeArrowheads="1"/>
          </p:cNvSpPr>
          <p:nvPr/>
        </p:nvSpPr>
        <p:spPr bwMode="auto">
          <a:xfrm>
            <a:off x="5640387" y="3265487"/>
            <a:ext cx="336550" cy="457200"/>
          </a:xfrm>
          <a:prstGeom prst="rect">
            <a:avLst/>
          </a:prstGeom>
          <a:noFill/>
          <a:ln w="9525">
            <a:noFill/>
            <a:miter lim="800000"/>
            <a:headEnd/>
            <a:tailEnd/>
          </a:ln>
        </p:spPr>
        <p:txBody>
          <a:bodyPr>
            <a:spAutoFit/>
          </a:bodyPr>
          <a:lstStyle/>
          <a:p>
            <a:r>
              <a:rPr lang="en-US">
                <a:solidFill>
                  <a:srgbClr val="A50021"/>
                </a:solidFill>
              </a:rPr>
              <a:t>D</a:t>
            </a:r>
          </a:p>
        </p:txBody>
      </p:sp>
      <p:sp>
        <p:nvSpPr>
          <p:cNvPr id="3107" name="Text Box 57"/>
          <p:cNvSpPr txBox="1">
            <a:spLocks noChangeArrowheads="1"/>
          </p:cNvSpPr>
          <p:nvPr/>
        </p:nvSpPr>
        <p:spPr bwMode="auto">
          <a:xfrm>
            <a:off x="5334000" y="2400300"/>
            <a:ext cx="336550" cy="457200"/>
          </a:xfrm>
          <a:prstGeom prst="rect">
            <a:avLst/>
          </a:prstGeom>
          <a:noFill/>
          <a:ln w="9525">
            <a:noFill/>
            <a:miter lim="800000"/>
            <a:headEnd/>
            <a:tailEnd/>
          </a:ln>
        </p:spPr>
        <p:txBody>
          <a:bodyPr>
            <a:spAutoFit/>
          </a:bodyPr>
          <a:lstStyle/>
          <a:p>
            <a:r>
              <a:rPr lang="en-US">
                <a:solidFill>
                  <a:srgbClr val="A50021"/>
                </a:solidFill>
              </a:rPr>
              <a:t>E</a:t>
            </a:r>
          </a:p>
        </p:txBody>
      </p:sp>
      <p:sp>
        <p:nvSpPr>
          <p:cNvPr id="3108" name="Text Box 58"/>
          <p:cNvSpPr txBox="1">
            <a:spLocks noChangeArrowheads="1"/>
          </p:cNvSpPr>
          <p:nvPr/>
        </p:nvSpPr>
        <p:spPr bwMode="auto">
          <a:xfrm>
            <a:off x="5334000" y="1333500"/>
            <a:ext cx="336550" cy="457200"/>
          </a:xfrm>
          <a:prstGeom prst="rect">
            <a:avLst/>
          </a:prstGeom>
          <a:noFill/>
          <a:ln w="9525">
            <a:noFill/>
            <a:miter lim="800000"/>
            <a:headEnd/>
            <a:tailEnd/>
          </a:ln>
        </p:spPr>
        <p:txBody>
          <a:bodyPr>
            <a:spAutoFit/>
          </a:bodyPr>
          <a:lstStyle/>
          <a:p>
            <a:r>
              <a:rPr lang="en-US">
                <a:solidFill>
                  <a:srgbClr val="A50021"/>
                </a:solidFill>
              </a:rPr>
              <a:t>F</a:t>
            </a:r>
          </a:p>
        </p:txBody>
      </p:sp>
      <p:sp>
        <p:nvSpPr>
          <p:cNvPr id="3109" name="Text Box 59"/>
          <p:cNvSpPr txBox="1">
            <a:spLocks noChangeArrowheads="1"/>
          </p:cNvSpPr>
          <p:nvPr/>
        </p:nvSpPr>
        <p:spPr bwMode="auto">
          <a:xfrm>
            <a:off x="6477000" y="2171700"/>
            <a:ext cx="336550" cy="457200"/>
          </a:xfrm>
          <a:prstGeom prst="rect">
            <a:avLst/>
          </a:prstGeom>
          <a:noFill/>
          <a:ln w="9525">
            <a:noFill/>
            <a:miter lim="800000"/>
            <a:headEnd/>
            <a:tailEnd/>
          </a:ln>
        </p:spPr>
        <p:txBody>
          <a:bodyPr>
            <a:spAutoFit/>
          </a:bodyPr>
          <a:lstStyle/>
          <a:p>
            <a:r>
              <a:rPr lang="en-US">
                <a:solidFill>
                  <a:srgbClr val="A50021"/>
                </a:solidFill>
              </a:rPr>
              <a:t>G</a:t>
            </a:r>
          </a:p>
        </p:txBody>
      </p:sp>
      <p:sp>
        <p:nvSpPr>
          <p:cNvPr id="3110" name="Text Box 60"/>
          <p:cNvSpPr txBox="1">
            <a:spLocks noChangeArrowheads="1"/>
          </p:cNvSpPr>
          <p:nvPr/>
        </p:nvSpPr>
        <p:spPr bwMode="auto">
          <a:xfrm>
            <a:off x="6978650" y="1181100"/>
            <a:ext cx="336550" cy="457200"/>
          </a:xfrm>
          <a:prstGeom prst="rect">
            <a:avLst/>
          </a:prstGeom>
          <a:noFill/>
          <a:ln w="9525">
            <a:noFill/>
            <a:miter lim="800000"/>
            <a:headEnd/>
            <a:tailEnd/>
          </a:ln>
        </p:spPr>
        <p:txBody>
          <a:bodyPr>
            <a:spAutoFit/>
          </a:bodyPr>
          <a:lstStyle/>
          <a:p>
            <a:r>
              <a:rPr lang="en-US">
                <a:solidFill>
                  <a:srgbClr val="A50021"/>
                </a:solidFill>
              </a:rPr>
              <a:t>I</a:t>
            </a:r>
          </a:p>
        </p:txBody>
      </p:sp>
      <p:sp>
        <p:nvSpPr>
          <p:cNvPr id="3111" name="Text Box 61"/>
          <p:cNvSpPr txBox="1">
            <a:spLocks noChangeArrowheads="1"/>
          </p:cNvSpPr>
          <p:nvPr/>
        </p:nvSpPr>
        <p:spPr bwMode="auto">
          <a:xfrm>
            <a:off x="7467600" y="2247900"/>
            <a:ext cx="336550" cy="457200"/>
          </a:xfrm>
          <a:prstGeom prst="rect">
            <a:avLst/>
          </a:prstGeom>
          <a:noFill/>
          <a:ln w="9525">
            <a:noFill/>
            <a:miter lim="800000"/>
            <a:headEnd/>
            <a:tailEnd/>
          </a:ln>
        </p:spPr>
        <p:txBody>
          <a:bodyPr>
            <a:spAutoFit/>
          </a:bodyPr>
          <a:lstStyle/>
          <a:p>
            <a:r>
              <a:rPr lang="en-US">
                <a:solidFill>
                  <a:srgbClr val="A50021"/>
                </a:solidFill>
              </a:rPr>
              <a:t>H</a:t>
            </a:r>
          </a:p>
        </p:txBody>
      </p:sp>
      <p:sp>
        <p:nvSpPr>
          <p:cNvPr id="3112" name="Text Box 62"/>
          <p:cNvSpPr txBox="1">
            <a:spLocks noChangeArrowheads="1"/>
          </p:cNvSpPr>
          <p:nvPr/>
        </p:nvSpPr>
        <p:spPr bwMode="auto">
          <a:xfrm>
            <a:off x="8350250" y="2247900"/>
            <a:ext cx="336550" cy="457200"/>
          </a:xfrm>
          <a:prstGeom prst="rect">
            <a:avLst/>
          </a:prstGeom>
          <a:noFill/>
          <a:ln w="9525">
            <a:noFill/>
            <a:miter lim="800000"/>
            <a:headEnd/>
            <a:tailEnd/>
          </a:ln>
        </p:spPr>
        <p:txBody>
          <a:bodyPr>
            <a:spAutoFit/>
          </a:bodyPr>
          <a:lstStyle/>
          <a:p>
            <a:r>
              <a:rPr lang="en-US">
                <a:solidFill>
                  <a:srgbClr val="A50021"/>
                </a:solidFill>
              </a:rPr>
              <a:t>J</a:t>
            </a:r>
          </a:p>
        </p:txBody>
      </p:sp>
      <p:graphicFrame>
        <p:nvGraphicFramePr>
          <p:cNvPr id="199" name="Group 133"/>
          <p:cNvGraphicFramePr>
            <a:graphicFrameLocks noGrp="1"/>
          </p:cNvGraphicFramePr>
          <p:nvPr/>
        </p:nvGraphicFramePr>
        <p:xfrm>
          <a:off x="4457700" y="4648200"/>
          <a:ext cx="4595813" cy="623888"/>
        </p:xfrm>
        <a:graphic>
          <a:graphicData uri="http://schemas.openxmlformats.org/drawingml/2006/table">
            <a:tbl>
              <a:tblPr/>
              <a:tblGrid>
                <a:gridCol w="776288"/>
                <a:gridCol w="319087"/>
                <a:gridCol w="317500"/>
                <a:gridCol w="319088"/>
                <a:gridCol w="317500"/>
                <a:gridCol w="319087"/>
                <a:gridCol w="317500"/>
                <a:gridCol w="319088"/>
                <a:gridCol w="317500"/>
                <a:gridCol w="319087"/>
                <a:gridCol w="317500"/>
                <a:gridCol w="319088"/>
                <a:gridCol w="317500"/>
              </a:tblGrid>
              <a:tr h="323850">
                <a:tc>
                  <a:txBody>
                    <a:bodyPr/>
                    <a:lstStyle/>
                    <a:p>
                      <a:pPr marL="0" marR="0" lvl="0" indent="0" algn="l" defTabSz="914400" rtl="0" eaLnBrk="1" fontAlgn="base" latinLnBrk="0" hangingPunct="1">
                        <a:lnSpc>
                          <a:spcPct val="100000"/>
                        </a:lnSpc>
                        <a:spcBef>
                          <a:spcPct val="20000"/>
                        </a:spcBef>
                        <a:spcAft>
                          <a:spcPct val="0"/>
                        </a:spcAft>
                        <a:buClr>
                          <a:srgbClr val="CC0000"/>
                        </a:buClr>
                        <a:buSzTx/>
                        <a:buFont typeface="Wingdings" pitchFamily="2" charset="2"/>
                        <a:buNone/>
                        <a:tabLst/>
                      </a:pPr>
                      <a:endParaRPr kumimoji="0" lang="en-US" sz="1800" b="1" i="0" u="none" strike="noStrike" cap="none" normalizeH="0" baseline="0" dirty="0" smtClean="0">
                        <a:ln>
                          <a:noFill/>
                        </a:ln>
                        <a:solidFill>
                          <a:srgbClr val="990033"/>
                        </a:solidFill>
                        <a:effectLst/>
                        <a:latin typeface="Times New Roman" pitchFamily="18" charset="0"/>
                        <a:ea typeface="HyhwpEQ" pitchFamily="18" charset="-127"/>
                      </a:endParaRPr>
                    </a:p>
                  </a:txBody>
                  <a:tcPr marL="0" marR="0" marT="0" marB="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A</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D</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C</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B</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L</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K</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H</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J</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I</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G</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E</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F</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r>
              <a:tr h="300038">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smtClean="0">
                          <a:ln>
                            <a:noFill/>
                          </a:ln>
                          <a:solidFill>
                            <a:srgbClr val="990033"/>
                          </a:solidFill>
                          <a:effectLst/>
                          <a:latin typeface="Times New Roman" pitchFamily="18" charset="0"/>
                          <a:ea typeface="HyhwpEQ" pitchFamily="18" charset="-127"/>
                        </a:rPr>
                        <a:t>H(O</a:t>
                      </a:r>
                      <a:r>
                        <a:rPr kumimoji="0" lang="en-US" sz="1800" b="1" i="0" u="none" strike="noStrike" cap="none" normalizeH="0" baseline="-25000" smtClean="0">
                          <a:ln>
                            <a:noFill/>
                          </a:ln>
                          <a:solidFill>
                            <a:srgbClr val="990033"/>
                          </a:solidFill>
                          <a:effectLst/>
                          <a:latin typeface="Times New Roman" pitchFamily="18" charset="0"/>
                          <a:ea typeface="HyhwpEQ" pitchFamily="18" charset="-127"/>
                        </a:rPr>
                        <a:t>i</a:t>
                      </a:r>
                      <a:r>
                        <a:rPr kumimoji="0" lang="en-US" sz="1800" b="1" i="0" u="none" strike="noStrike" cap="none" normalizeH="0" baseline="0" smtClean="0">
                          <a:ln>
                            <a:noFill/>
                          </a:ln>
                          <a:solidFill>
                            <a:srgbClr val="990033"/>
                          </a:solidFill>
                          <a:effectLst/>
                          <a:latin typeface="Times New Roman" pitchFamily="18" charset="0"/>
                          <a:ea typeface="HyhwpEQ" pitchFamily="18" charset="-127"/>
                        </a:rPr>
                        <a:t>)</a:t>
                      </a:r>
                      <a:endParaRPr kumimoji="0" lang="en-US" sz="1800" b="1" i="0" u="none" strike="noStrike" cap="none" normalizeH="0" baseline="-25000" smtClean="0">
                        <a:ln>
                          <a:noFill/>
                        </a:ln>
                        <a:solidFill>
                          <a:srgbClr val="990033"/>
                        </a:solidFill>
                        <a:effectLst/>
                        <a:latin typeface="Times New Roman" pitchFamily="18" charset="0"/>
                        <a:ea typeface="HyhwpEQ" pitchFamily="18" charset="-127"/>
                      </a:endParaRP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3</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10</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15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22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25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36</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38</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48</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55</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58</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Tx/>
                        <a:buFont typeface="Wingdings" pitchFamily="2" charset="2"/>
                        <a:buNone/>
                        <a:tabLst/>
                      </a:pPr>
                      <a:r>
                        <a:rPr kumimoji="0" lang="en-US" sz="1800" b="1" i="0" u="none" strike="noStrike" cap="none" normalizeH="0" baseline="0" dirty="0" smtClean="0">
                          <a:ln>
                            <a:noFill/>
                          </a:ln>
                          <a:solidFill>
                            <a:srgbClr val="990033"/>
                          </a:solidFill>
                          <a:effectLst/>
                          <a:latin typeface="Times New Roman" pitchFamily="18" charset="0"/>
                          <a:ea typeface="HyhwpEQ" pitchFamily="18" charset="-127"/>
                        </a:rPr>
                        <a:t>62</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sp>
        <p:nvSpPr>
          <p:cNvPr id="3157" name="Text Box 121"/>
          <p:cNvSpPr txBox="1">
            <a:spLocks noChangeArrowheads="1"/>
          </p:cNvSpPr>
          <p:nvPr/>
        </p:nvSpPr>
        <p:spPr bwMode="auto">
          <a:xfrm>
            <a:off x="8197850" y="3162300"/>
            <a:ext cx="336550" cy="457200"/>
          </a:xfrm>
          <a:prstGeom prst="rect">
            <a:avLst/>
          </a:prstGeom>
          <a:noFill/>
          <a:ln w="9525">
            <a:noFill/>
            <a:miter lim="800000"/>
            <a:headEnd/>
            <a:tailEnd/>
          </a:ln>
        </p:spPr>
        <p:txBody>
          <a:bodyPr>
            <a:spAutoFit/>
          </a:bodyPr>
          <a:lstStyle/>
          <a:p>
            <a:r>
              <a:rPr lang="en-US">
                <a:solidFill>
                  <a:srgbClr val="A50021"/>
                </a:solidFill>
              </a:rPr>
              <a:t>K</a:t>
            </a:r>
          </a:p>
        </p:txBody>
      </p:sp>
      <p:sp>
        <p:nvSpPr>
          <p:cNvPr id="3158" name="Text Box 122"/>
          <p:cNvSpPr txBox="1">
            <a:spLocks noChangeArrowheads="1"/>
          </p:cNvSpPr>
          <p:nvPr/>
        </p:nvSpPr>
        <p:spPr bwMode="auto">
          <a:xfrm>
            <a:off x="8186737" y="3875087"/>
            <a:ext cx="336550" cy="457200"/>
          </a:xfrm>
          <a:prstGeom prst="rect">
            <a:avLst/>
          </a:prstGeom>
          <a:noFill/>
          <a:ln w="9525">
            <a:noFill/>
            <a:miter lim="800000"/>
            <a:headEnd/>
            <a:tailEnd/>
          </a:ln>
        </p:spPr>
        <p:txBody>
          <a:bodyPr>
            <a:spAutoFit/>
          </a:bodyPr>
          <a:lstStyle/>
          <a:p>
            <a:r>
              <a:rPr lang="en-US">
                <a:solidFill>
                  <a:srgbClr val="A50021"/>
                </a:solidFill>
              </a:rPr>
              <a:t>L</a:t>
            </a:r>
          </a:p>
        </p:txBody>
      </p:sp>
      <p:sp>
        <p:nvSpPr>
          <p:cNvPr id="3159" name="Text Box 123"/>
          <p:cNvSpPr txBox="1">
            <a:spLocks noChangeArrowheads="1"/>
          </p:cNvSpPr>
          <p:nvPr/>
        </p:nvSpPr>
        <p:spPr bwMode="auto">
          <a:xfrm>
            <a:off x="6597650" y="3924300"/>
            <a:ext cx="336550" cy="457200"/>
          </a:xfrm>
          <a:prstGeom prst="rect">
            <a:avLst/>
          </a:prstGeom>
          <a:noFill/>
          <a:ln w="9525">
            <a:noFill/>
            <a:miter lim="800000"/>
            <a:headEnd/>
            <a:tailEnd/>
          </a:ln>
        </p:spPr>
        <p:txBody>
          <a:bodyPr>
            <a:spAutoFit/>
          </a:bodyPr>
          <a:lstStyle/>
          <a:p>
            <a:r>
              <a:rPr lang="en-US" dirty="0">
                <a:solidFill>
                  <a:srgbClr val="A50021"/>
                </a:solidFill>
              </a:rPr>
              <a:t>B</a:t>
            </a:r>
          </a:p>
        </p:txBody>
      </p:sp>
      <p:sp>
        <p:nvSpPr>
          <p:cNvPr id="3160" name="Text Box 124"/>
          <p:cNvSpPr txBox="1">
            <a:spLocks noChangeArrowheads="1"/>
          </p:cNvSpPr>
          <p:nvPr/>
        </p:nvSpPr>
        <p:spPr bwMode="auto">
          <a:xfrm>
            <a:off x="6477000" y="2857500"/>
            <a:ext cx="336550" cy="457200"/>
          </a:xfrm>
          <a:prstGeom prst="rect">
            <a:avLst/>
          </a:prstGeom>
          <a:noFill/>
          <a:ln w="9525">
            <a:noFill/>
            <a:miter lim="800000"/>
            <a:headEnd/>
            <a:tailEnd/>
          </a:ln>
        </p:spPr>
        <p:txBody>
          <a:bodyPr>
            <a:spAutoFit/>
          </a:bodyPr>
          <a:lstStyle/>
          <a:p>
            <a:r>
              <a:rPr lang="en-US">
                <a:solidFill>
                  <a:srgbClr val="A50021"/>
                </a:solidFill>
              </a:rPr>
              <a:t>C</a:t>
            </a:r>
          </a:p>
        </p:txBody>
      </p:sp>
      <p:sp>
        <p:nvSpPr>
          <p:cNvPr id="208" name="Line 4"/>
          <p:cNvSpPr>
            <a:spLocks noChangeShapeType="1"/>
          </p:cNvSpPr>
          <p:nvPr/>
        </p:nvSpPr>
        <p:spPr bwMode="auto">
          <a:xfrm flipH="1">
            <a:off x="5257800" y="4533900"/>
            <a:ext cx="3505200" cy="0"/>
          </a:xfrm>
          <a:prstGeom prst="line">
            <a:avLst/>
          </a:prstGeom>
          <a:noFill/>
          <a:ln w="38100">
            <a:solidFill>
              <a:srgbClr val="990033"/>
            </a:solidFill>
            <a:round/>
            <a:headEnd type="stealth" w="lg" len="lg"/>
            <a:tailEnd/>
          </a:ln>
        </p:spPr>
        <p:txBody>
          <a:bodyPr/>
          <a:lstStyle/>
          <a:p>
            <a:endParaRPr lang="en-US"/>
          </a:p>
        </p:txBody>
      </p:sp>
      <p:sp>
        <p:nvSpPr>
          <p:cNvPr id="224" name="Multiply 223"/>
          <p:cNvSpPr/>
          <p:nvPr/>
        </p:nvSpPr>
        <p:spPr>
          <a:xfrm>
            <a:off x="6140450" y="1257300"/>
            <a:ext cx="457200" cy="533400"/>
          </a:xfrm>
          <a:prstGeom prst="mathMultiply">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5" name="TextBox 224"/>
          <p:cNvSpPr txBox="1">
            <a:spLocks noChangeArrowheads="1"/>
          </p:cNvSpPr>
          <p:nvPr/>
        </p:nvSpPr>
        <p:spPr bwMode="auto">
          <a:xfrm>
            <a:off x="5981700" y="823913"/>
            <a:ext cx="433387" cy="585787"/>
          </a:xfrm>
          <a:prstGeom prst="rect">
            <a:avLst/>
          </a:prstGeom>
          <a:noFill/>
          <a:ln w="9525">
            <a:noFill/>
            <a:miter lim="800000"/>
            <a:headEnd/>
            <a:tailEnd/>
          </a:ln>
        </p:spPr>
        <p:txBody>
          <a:bodyPr wrap="none">
            <a:spAutoFit/>
          </a:bodyPr>
          <a:lstStyle/>
          <a:p>
            <a:r>
              <a:rPr lang="en-US" sz="3200" b="1" i="1" dirty="0">
                <a:solidFill>
                  <a:srgbClr val="C00000"/>
                </a:solidFill>
              </a:rPr>
              <a:t>q</a:t>
            </a:r>
          </a:p>
        </p:txBody>
      </p:sp>
      <p:sp>
        <p:nvSpPr>
          <p:cNvPr id="226" name="TextBox 225"/>
          <p:cNvSpPr txBox="1">
            <a:spLocks noChangeArrowheads="1"/>
          </p:cNvSpPr>
          <p:nvPr/>
        </p:nvSpPr>
        <p:spPr bwMode="auto">
          <a:xfrm>
            <a:off x="6172200" y="723900"/>
            <a:ext cx="1752600" cy="646113"/>
          </a:xfrm>
          <a:prstGeom prst="rect">
            <a:avLst/>
          </a:prstGeom>
          <a:noFill/>
          <a:ln w="9525">
            <a:noFill/>
            <a:miter lim="800000"/>
            <a:headEnd/>
            <a:tailEnd/>
          </a:ln>
        </p:spPr>
        <p:txBody>
          <a:bodyPr>
            <a:spAutoFit/>
          </a:bodyPr>
          <a:lstStyle/>
          <a:p>
            <a:pPr algn="ctr"/>
            <a:r>
              <a:rPr lang="en-US" sz="3600" b="1" dirty="0">
                <a:solidFill>
                  <a:srgbClr val="7030A0"/>
                </a:solidFill>
                <a:latin typeface="Calibri" pitchFamily="34" charset="0"/>
              </a:rPr>
              <a:t>H(</a:t>
            </a:r>
            <a:r>
              <a:rPr lang="en-US" sz="3600" b="1" i="1" dirty="0">
                <a:solidFill>
                  <a:srgbClr val="7030A0"/>
                </a:solidFill>
                <a:latin typeface="Calibri" pitchFamily="34" charset="0"/>
              </a:rPr>
              <a:t>q</a:t>
            </a:r>
            <a:r>
              <a:rPr lang="en-US" sz="3600" b="1" dirty="0" smtClean="0">
                <a:solidFill>
                  <a:srgbClr val="7030A0"/>
                </a:solidFill>
                <a:latin typeface="Calibri" pitchFamily="34" charset="0"/>
              </a:rPr>
              <a:t>)=50</a:t>
            </a:r>
            <a:endParaRPr lang="en-US" sz="3600" b="1" dirty="0">
              <a:solidFill>
                <a:srgbClr val="7030A0"/>
              </a:solidFill>
              <a:latin typeface="Calibri" pitchFamily="34" charset="0"/>
            </a:endParaRPr>
          </a:p>
        </p:txBody>
      </p:sp>
      <p:sp>
        <p:nvSpPr>
          <p:cNvPr id="80" name="Rectangle 2"/>
          <p:cNvSpPr txBox="1">
            <a:spLocks noChangeArrowheads="1"/>
          </p:cNvSpPr>
          <p:nvPr/>
        </p:nvSpPr>
        <p:spPr bwMode="auto">
          <a:xfrm>
            <a:off x="304800" y="114300"/>
            <a:ext cx="7010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t>Dealing with Fake Locations / Space</a:t>
            </a:r>
            <a:b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br>
            <a:r>
              <a:rPr kumimoji="0" lang="en-US" sz="2400" b="0" i="1" u="none" strike="noStrike" kern="0" cap="none" spc="0" normalizeH="0" baseline="0" noProof="0" dirty="0" smtClean="0">
                <a:ln>
                  <a:noFill/>
                </a:ln>
                <a:solidFill>
                  <a:schemeClr val="hlink"/>
                </a:solidFill>
                <a:effectLst>
                  <a:outerShdw blurRad="38100" dist="38100" dir="2700000" algn="tl">
                    <a:srgbClr val="C0C0C0"/>
                  </a:outerShdw>
                </a:effectLst>
                <a:uLnTx/>
                <a:uFillTx/>
                <a:latin typeface="+mj-lt"/>
                <a:ea typeface="+mj-ea"/>
                <a:cs typeface="+mj-cs"/>
              </a:rPr>
              <a:t>Hilbert Space Transformation</a:t>
            </a:r>
            <a:endParaRPr kumimoji="0" lang="en-US" sz="2400" b="0" i="1" u="none" strike="noStrike" kern="0" cap="none" spc="0" normalizeH="0" baseline="0" noProof="0" dirty="0">
              <a:ln>
                <a:noFill/>
              </a:ln>
              <a:solidFill>
                <a:schemeClr val="hlink"/>
              </a:solidFill>
              <a:effectLst>
                <a:outerShdw blurRad="38100" dist="38100" dir="2700000" algn="tl">
                  <a:srgbClr val="C0C0C0"/>
                </a:outerShdw>
              </a:effectLst>
              <a:uLnTx/>
              <a:uFillTx/>
              <a:latin typeface="+mj-lt"/>
              <a:ea typeface="+mj-ea"/>
              <a:cs typeface="+mj-cs"/>
            </a:endParaRPr>
          </a:p>
        </p:txBody>
      </p:sp>
      <p:sp>
        <p:nvSpPr>
          <p:cNvPr id="82" name="Rectangle 3"/>
          <p:cNvSpPr txBox="1">
            <a:spLocks noChangeArrowheads="1"/>
          </p:cNvSpPr>
          <p:nvPr/>
        </p:nvSpPr>
        <p:spPr bwMode="auto">
          <a:xfrm>
            <a:off x="0" y="973137"/>
            <a:ext cx="4878388" cy="4437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Finding </a:t>
            </a:r>
            <a:r>
              <a:rPr lang="en-US" i="1" kern="0" dirty="0" smtClean="0">
                <a:solidFill>
                  <a:srgbClr val="C00000"/>
                </a:solidFill>
              </a:rPr>
              <a:t>approximate</a:t>
            </a:r>
            <a:r>
              <a:rPr lang="en-US" kern="0" dirty="0" smtClean="0"/>
              <a:t> nearest-neighbors using Hilbert order</a:t>
            </a:r>
          </a:p>
          <a:p>
            <a:pPr marL="457200" indent="-457200" algn="l">
              <a:spcBef>
                <a:spcPct val="20000"/>
              </a:spcBef>
              <a:buClr>
                <a:srgbClr val="CC0000"/>
              </a:buClr>
              <a:buFont typeface="Wingdings" pitchFamily="2" charset="2"/>
              <a:buChar char="n"/>
            </a:pPr>
            <a:endParaRPr lang="en-US" sz="400" kern="0" dirty="0" smtClean="0"/>
          </a:p>
          <a:p>
            <a:pPr marL="457200" lvl="0" indent="-457200" algn="l">
              <a:spcBef>
                <a:spcPct val="20000"/>
              </a:spcBef>
              <a:buClr>
                <a:srgbClr val="CC0000"/>
              </a:buClr>
              <a:buFont typeface="Wingdings" pitchFamily="2" charset="2"/>
              <a:buChar char="n"/>
            </a:pPr>
            <a:r>
              <a:rPr lang="en-US" kern="0" dirty="0" smtClean="0">
                <a:latin typeface="+mn-lt"/>
                <a:ea typeface="+mn-ea"/>
              </a:rPr>
              <a:t>The objects are sorted based on their Hilbert values </a:t>
            </a:r>
            <a:r>
              <a:rPr lang="en-US" i="1" kern="0" dirty="0" smtClean="0">
                <a:latin typeface="+mn-lt"/>
                <a:ea typeface="+mn-ea"/>
              </a:rPr>
              <a:t>H(</a:t>
            </a:r>
            <a:r>
              <a:rPr lang="en-US" i="1" kern="0" dirty="0" err="1" smtClean="0">
                <a:latin typeface="+mn-lt"/>
                <a:ea typeface="+mn-ea"/>
              </a:rPr>
              <a:t>O</a:t>
            </a:r>
            <a:r>
              <a:rPr lang="en-US" i="1" kern="0" baseline="-25000" dirty="0" err="1" smtClean="0">
                <a:latin typeface="+mn-lt"/>
                <a:ea typeface="+mn-ea"/>
              </a:rPr>
              <a:t>i</a:t>
            </a:r>
            <a:r>
              <a:rPr lang="en-US" i="1" kern="0" dirty="0" smtClean="0">
                <a:latin typeface="+mn-lt"/>
                <a:ea typeface="+mn-ea"/>
              </a:rPr>
              <a:t>)</a:t>
            </a:r>
          </a:p>
          <a:p>
            <a:pPr marL="457200" marR="0" lvl="0" indent="-457200"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defRPr/>
            </a:pPr>
            <a:endParaRPr kumimoji="0" lang="en-US" sz="400" b="1" i="1" u="none" strike="noStrike" kern="0" cap="none" spc="0" normalizeH="0" baseline="0" noProof="0" dirty="0" smtClean="0">
              <a:ln>
                <a:noFill/>
              </a:ln>
              <a:solidFill>
                <a:srgbClr val="FF0000"/>
              </a:solidFill>
              <a:effectLst/>
              <a:uLnTx/>
              <a:uFillTx/>
              <a:latin typeface="+mn-lt"/>
              <a:ea typeface="+mn-ea"/>
              <a:cs typeface="+mn-cs"/>
            </a:endParaRPr>
          </a:p>
          <a:p>
            <a:pPr marL="457200" lvl="0" indent="-457200" algn="l">
              <a:spcBef>
                <a:spcPct val="20000"/>
              </a:spcBef>
              <a:buClr>
                <a:srgbClr val="CC0000"/>
              </a:buClr>
              <a:buFont typeface="Wingdings" pitchFamily="2" charset="2"/>
              <a:buChar char="n"/>
            </a:pPr>
            <a:r>
              <a:rPr lang="en-US" kern="0" dirty="0" smtClean="0">
                <a:latin typeface="+mn-lt"/>
                <a:ea typeface="+mn-ea"/>
              </a:rPr>
              <a:t>For a </a:t>
            </a:r>
            <a:r>
              <a:rPr lang="en-US" i="1" kern="0" dirty="0" smtClean="0">
                <a:latin typeface="+mn-lt"/>
                <a:ea typeface="+mn-ea"/>
              </a:rPr>
              <a:t>k</a:t>
            </a:r>
            <a:r>
              <a:rPr lang="en-US" kern="0" dirty="0" smtClean="0">
                <a:latin typeface="+mn-lt"/>
                <a:ea typeface="+mn-ea"/>
              </a:rPr>
              <a:t>-NN query </a:t>
            </a:r>
            <a:r>
              <a:rPr lang="en-US" i="1" kern="0" dirty="0" smtClean="0">
                <a:latin typeface="+mn-lt"/>
                <a:ea typeface="+mn-ea"/>
              </a:rPr>
              <a:t>q</a:t>
            </a:r>
            <a:r>
              <a:rPr lang="en-US" kern="0" dirty="0" smtClean="0">
                <a:latin typeface="+mn-lt"/>
                <a:ea typeface="+mn-ea"/>
              </a:rPr>
              <a:t>, the answer is the </a:t>
            </a:r>
            <a:r>
              <a:rPr lang="en-US" i="1" kern="0" dirty="0" smtClean="0">
                <a:latin typeface="+mn-lt"/>
                <a:ea typeface="+mn-ea"/>
              </a:rPr>
              <a:t>k</a:t>
            </a:r>
            <a:r>
              <a:rPr lang="en-US" kern="0" dirty="0" smtClean="0">
                <a:latin typeface="+mn-lt"/>
                <a:ea typeface="+mn-ea"/>
              </a:rPr>
              <a:t> objects with the smallest Hilbert distance to </a:t>
            </a:r>
            <a:r>
              <a:rPr lang="en-US" i="1" kern="0" dirty="0" smtClean="0">
                <a:latin typeface="+mn-lt"/>
                <a:ea typeface="+mn-ea"/>
              </a:rPr>
              <a:t>H(q)</a:t>
            </a:r>
          </a:p>
          <a:p>
            <a:pPr marL="457200" marR="0" lvl="0" indent="-457200"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defRPr/>
            </a:pPr>
            <a:endParaRPr kumimoji="0" lang="en-US" sz="400" b="0" i="0" u="none" strike="noStrike" kern="0" cap="none" spc="0" normalizeH="0" baseline="0" noProof="0" dirty="0" smtClean="0">
              <a:ln>
                <a:noFill/>
              </a:ln>
              <a:effectLst/>
              <a:uLnTx/>
              <a:uFillTx/>
              <a:latin typeface="+mn-lt"/>
              <a:ea typeface="+mn-ea"/>
              <a:cs typeface="+mn-cs"/>
            </a:endParaRPr>
          </a:p>
          <a:p>
            <a:pPr marL="457200" lvl="0" indent="-457200" algn="l">
              <a:spcBef>
                <a:spcPct val="20000"/>
              </a:spcBef>
              <a:buClr>
                <a:srgbClr val="CC0000"/>
              </a:buClr>
              <a:buFont typeface="Wingdings" pitchFamily="2" charset="2"/>
              <a:buChar char="n"/>
            </a:pPr>
            <a:r>
              <a:rPr lang="en-US" kern="0" dirty="0" smtClean="0">
                <a:latin typeface="+mn-lt"/>
                <a:ea typeface="+mn-ea"/>
              </a:rPr>
              <a:t>An offline </a:t>
            </a:r>
            <a:r>
              <a:rPr lang="en-US" kern="0" dirty="0" err="1" smtClean="0">
                <a:latin typeface="+mn-lt"/>
                <a:ea typeface="+mn-ea"/>
              </a:rPr>
              <a:t>anonymizer</a:t>
            </a:r>
            <a:r>
              <a:rPr lang="en-US" kern="0" dirty="0" smtClean="0">
                <a:latin typeface="+mn-lt"/>
                <a:ea typeface="+mn-ea"/>
              </a:rPr>
              <a:t> transforms all objects of interest using the Hilbert Order</a:t>
            </a:r>
            <a:endParaRPr lang="en-US" i="1" kern="0" dirty="0" smtClean="0">
              <a:latin typeface="+mn-lt"/>
              <a:ea typeface="+mn-ea"/>
            </a:endParaRPr>
          </a:p>
        </p:txBody>
      </p:sp>
      <p:grpSp>
        <p:nvGrpSpPr>
          <p:cNvPr id="237" name="Group 236"/>
          <p:cNvGrpSpPr/>
          <p:nvPr/>
        </p:nvGrpSpPr>
        <p:grpSpPr>
          <a:xfrm>
            <a:off x="5481637" y="1322387"/>
            <a:ext cx="2933700" cy="3024187"/>
            <a:chOff x="5481637" y="1322387"/>
            <a:chExt cx="2933700" cy="3024187"/>
          </a:xfrm>
        </p:grpSpPr>
        <p:grpSp>
          <p:nvGrpSpPr>
            <p:cNvPr id="229" name="Group 228"/>
            <p:cNvGrpSpPr/>
            <p:nvPr/>
          </p:nvGrpSpPr>
          <p:grpSpPr>
            <a:xfrm>
              <a:off x="5481637" y="3113087"/>
              <a:ext cx="1289051" cy="1233487"/>
              <a:chOff x="5295900" y="3414713"/>
              <a:chExt cx="1289051" cy="1233487"/>
            </a:xfrm>
          </p:grpSpPr>
          <p:sp>
            <p:nvSpPr>
              <p:cNvPr id="84" name="Line 30"/>
              <p:cNvSpPr>
                <a:spLocks noChangeShapeType="1"/>
              </p:cNvSpPr>
              <p:nvPr/>
            </p:nvSpPr>
            <p:spPr bwMode="auto">
              <a:xfrm rot="10800000" flipH="1">
                <a:off x="5295900" y="4648200"/>
                <a:ext cx="454124" cy="0"/>
              </a:xfrm>
              <a:prstGeom prst="line">
                <a:avLst/>
              </a:prstGeom>
              <a:noFill/>
              <a:ln w="31750">
                <a:solidFill>
                  <a:srgbClr val="FFCC00"/>
                </a:solidFill>
                <a:round/>
                <a:headEnd/>
                <a:tailEnd/>
              </a:ln>
            </p:spPr>
            <p:txBody>
              <a:bodyPr/>
              <a:lstStyle/>
              <a:p>
                <a:endParaRPr lang="en-US"/>
              </a:p>
            </p:txBody>
          </p:sp>
          <p:sp>
            <p:nvSpPr>
              <p:cNvPr id="166" name="Line 30"/>
              <p:cNvSpPr>
                <a:spLocks noChangeShapeType="1"/>
              </p:cNvSpPr>
              <p:nvPr/>
            </p:nvSpPr>
            <p:spPr bwMode="auto">
              <a:xfrm rot="10800000" flipH="1">
                <a:off x="6130826" y="4635492"/>
                <a:ext cx="454124" cy="0"/>
              </a:xfrm>
              <a:prstGeom prst="line">
                <a:avLst/>
              </a:prstGeom>
              <a:noFill/>
              <a:ln w="31750">
                <a:solidFill>
                  <a:srgbClr val="FFCC00"/>
                </a:solidFill>
                <a:round/>
                <a:headEnd/>
                <a:tailEnd/>
              </a:ln>
            </p:spPr>
            <p:txBody>
              <a:bodyPr/>
              <a:lstStyle/>
              <a:p>
                <a:endParaRPr lang="en-US"/>
              </a:p>
            </p:txBody>
          </p:sp>
          <p:sp>
            <p:nvSpPr>
              <p:cNvPr id="162" name="Line 25"/>
              <p:cNvSpPr>
                <a:spLocks noChangeShapeType="1"/>
              </p:cNvSpPr>
              <p:nvPr/>
            </p:nvSpPr>
            <p:spPr bwMode="auto">
              <a:xfrm flipV="1">
                <a:off x="5752389" y="4204893"/>
                <a:ext cx="0" cy="430599"/>
              </a:xfrm>
              <a:prstGeom prst="line">
                <a:avLst/>
              </a:prstGeom>
              <a:noFill/>
              <a:ln w="31750">
                <a:solidFill>
                  <a:srgbClr val="FFCC00"/>
                </a:solidFill>
                <a:round/>
                <a:headEnd/>
                <a:tailEnd/>
              </a:ln>
            </p:spPr>
            <p:txBody>
              <a:bodyPr/>
              <a:lstStyle/>
              <a:p>
                <a:endParaRPr lang="en-US"/>
              </a:p>
            </p:txBody>
          </p:sp>
          <p:sp>
            <p:nvSpPr>
              <p:cNvPr id="163" name="Line 26"/>
              <p:cNvSpPr>
                <a:spLocks noChangeShapeType="1"/>
              </p:cNvSpPr>
              <p:nvPr/>
            </p:nvSpPr>
            <p:spPr bwMode="auto">
              <a:xfrm flipH="1">
                <a:off x="5298265" y="4204893"/>
                <a:ext cx="454124" cy="0"/>
              </a:xfrm>
              <a:prstGeom prst="line">
                <a:avLst/>
              </a:prstGeom>
              <a:noFill/>
              <a:ln w="31750">
                <a:solidFill>
                  <a:srgbClr val="FFCC00"/>
                </a:solidFill>
                <a:round/>
                <a:headEnd/>
                <a:tailEnd/>
              </a:ln>
            </p:spPr>
            <p:txBody>
              <a:bodyPr/>
              <a:lstStyle/>
              <a:p>
                <a:endParaRPr lang="en-US"/>
              </a:p>
            </p:txBody>
          </p:sp>
          <p:sp>
            <p:nvSpPr>
              <p:cNvPr id="164" name="Line 28"/>
              <p:cNvSpPr>
                <a:spLocks noChangeShapeType="1"/>
              </p:cNvSpPr>
              <p:nvPr/>
            </p:nvSpPr>
            <p:spPr bwMode="auto">
              <a:xfrm rot="10800000">
                <a:off x="6130826" y="4204893"/>
                <a:ext cx="454124" cy="0"/>
              </a:xfrm>
              <a:prstGeom prst="line">
                <a:avLst/>
              </a:prstGeom>
              <a:noFill/>
              <a:ln w="31750">
                <a:solidFill>
                  <a:srgbClr val="FFCC00"/>
                </a:solidFill>
                <a:round/>
                <a:headEnd/>
                <a:tailEnd/>
              </a:ln>
            </p:spPr>
            <p:txBody>
              <a:bodyPr/>
              <a:lstStyle/>
              <a:p>
                <a:endParaRPr lang="en-US"/>
              </a:p>
            </p:txBody>
          </p:sp>
          <p:sp>
            <p:nvSpPr>
              <p:cNvPr id="165" name="Line 29"/>
              <p:cNvSpPr>
                <a:spLocks noChangeShapeType="1"/>
              </p:cNvSpPr>
              <p:nvPr/>
            </p:nvSpPr>
            <p:spPr bwMode="auto">
              <a:xfrm rot="10800000" flipV="1">
                <a:off x="6130826" y="4204893"/>
                <a:ext cx="0" cy="430599"/>
              </a:xfrm>
              <a:prstGeom prst="line">
                <a:avLst/>
              </a:prstGeom>
              <a:noFill/>
              <a:ln w="31750">
                <a:solidFill>
                  <a:srgbClr val="FFCC00"/>
                </a:solidFill>
                <a:round/>
                <a:headEnd/>
                <a:tailEnd/>
              </a:ln>
            </p:spPr>
            <p:txBody>
              <a:bodyPr/>
              <a:lstStyle/>
              <a:p>
                <a:endParaRPr lang="en-US"/>
              </a:p>
            </p:txBody>
          </p:sp>
          <p:sp>
            <p:nvSpPr>
              <p:cNvPr id="167" name="Line 32"/>
              <p:cNvSpPr>
                <a:spLocks noChangeShapeType="1"/>
              </p:cNvSpPr>
              <p:nvPr/>
            </p:nvSpPr>
            <p:spPr bwMode="auto">
              <a:xfrm rot="16200000">
                <a:off x="5537090" y="3630013"/>
                <a:ext cx="430599" cy="0"/>
              </a:xfrm>
              <a:prstGeom prst="line">
                <a:avLst/>
              </a:prstGeom>
              <a:noFill/>
              <a:ln w="31750">
                <a:solidFill>
                  <a:srgbClr val="FFCC00"/>
                </a:solidFill>
                <a:round/>
                <a:headEnd/>
                <a:tailEnd/>
              </a:ln>
            </p:spPr>
            <p:txBody>
              <a:bodyPr/>
              <a:lstStyle/>
              <a:p>
                <a:endParaRPr lang="en-US"/>
              </a:p>
            </p:txBody>
          </p:sp>
          <p:sp>
            <p:nvSpPr>
              <p:cNvPr id="168" name="Line 33"/>
              <p:cNvSpPr>
                <a:spLocks noChangeShapeType="1"/>
              </p:cNvSpPr>
              <p:nvPr/>
            </p:nvSpPr>
            <p:spPr bwMode="auto">
              <a:xfrm rot="16200000" flipV="1">
                <a:off x="5525327" y="3187652"/>
                <a:ext cx="0" cy="454124"/>
              </a:xfrm>
              <a:prstGeom prst="line">
                <a:avLst/>
              </a:prstGeom>
              <a:noFill/>
              <a:ln w="31750">
                <a:solidFill>
                  <a:srgbClr val="FFCC00"/>
                </a:solidFill>
                <a:round/>
                <a:headEnd/>
                <a:tailEnd/>
              </a:ln>
            </p:spPr>
            <p:txBody>
              <a:bodyPr/>
              <a:lstStyle/>
              <a:p>
                <a:endParaRPr lang="en-US"/>
              </a:p>
            </p:txBody>
          </p:sp>
          <p:sp>
            <p:nvSpPr>
              <p:cNvPr id="169" name="Line 34"/>
              <p:cNvSpPr>
                <a:spLocks noChangeShapeType="1"/>
              </p:cNvSpPr>
              <p:nvPr/>
            </p:nvSpPr>
            <p:spPr bwMode="auto">
              <a:xfrm rot="16200000" flipH="1">
                <a:off x="5082966" y="3630013"/>
                <a:ext cx="430599" cy="0"/>
              </a:xfrm>
              <a:prstGeom prst="line">
                <a:avLst/>
              </a:prstGeom>
              <a:noFill/>
              <a:ln w="31750">
                <a:solidFill>
                  <a:srgbClr val="FFCC00"/>
                </a:solidFill>
                <a:round/>
                <a:headEnd/>
                <a:tailEnd/>
              </a:ln>
            </p:spPr>
            <p:txBody>
              <a:bodyPr/>
              <a:lstStyle/>
              <a:p>
                <a:endParaRPr lang="en-US"/>
              </a:p>
            </p:txBody>
          </p:sp>
          <p:sp>
            <p:nvSpPr>
              <p:cNvPr id="170" name="Line 36"/>
              <p:cNvSpPr>
                <a:spLocks noChangeShapeType="1"/>
              </p:cNvSpPr>
              <p:nvPr/>
            </p:nvSpPr>
            <p:spPr bwMode="auto">
              <a:xfrm rot="16200000">
                <a:off x="6369651" y="3630013"/>
                <a:ext cx="430599" cy="0"/>
              </a:xfrm>
              <a:prstGeom prst="line">
                <a:avLst/>
              </a:prstGeom>
              <a:noFill/>
              <a:ln w="31750">
                <a:solidFill>
                  <a:srgbClr val="FFCC00"/>
                </a:solidFill>
                <a:round/>
                <a:headEnd/>
                <a:tailEnd/>
              </a:ln>
            </p:spPr>
            <p:txBody>
              <a:bodyPr/>
              <a:lstStyle/>
              <a:p>
                <a:endParaRPr lang="en-US"/>
              </a:p>
            </p:txBody>
          </p:sp>
          <p:sp>
            <p:nvSpPr>
              <p:cNvPr id="171" name="Line 37"/>
              <p:cNvSpPr>
                <a:spLocks noChangeShapeType="1"/>
              </p:cNvSpPr>
              <p:nvPr/>
            </p:nvSpPr>
            <p:spPr bwMode="auto">
              <a:xfrm rot="16200000" flipV="1">
                <a:off x="6357888" y="3187652"/>
                <a:ext cx="0" cy="454124"/>
              </a:xfrm>
              <a:prstGeom prst="line">
                <a:avLst/>
              </a:prstGeom>
              <a:noFill/>
              <a:ln w="31750">
                <a:solidFill>
                  <a:srgbClr val="FFCC00"/>
                </a:solidFill>
                <a:round/>
                <a:headEnd/>
                <a:tailEnd/>
              </a:ln>
            </p:spPr>
            <p:txBody>
              <a:bodyPr/>
              <a:lstStyle/>
              <a:p>
                <a:endParaRPr lang="en-US"/>
              </a:p>
            </p:txBody>
          </p:sp>
          <p:sp>
            <p:nvSpPr>
              <p:cNvPr id="172" name="Line 38"/>
              <p:cNvSpPr>
                <a:spLocks noChangeShapeType="1"/>
              </p:cNvSpPr>
              <p:nvPr/>
            </p:nvSpPr>
            <p:spPr bwMode="auto">
              <a:xfrm rot="16200000" flipH="1">
                <a:off x="5915527" y="3630013"/>
                <a:ext cx="430599" cy="0"/>
              </a:xfrm>
              <a:prstGeom prst="line">
                <a:avLst/>
              </a:prstGeom>
              <a:noFill/>
              <a:ln w="31750">
                <a:solidFill>
                  <a:srgbClr val="FFCC00"/>
                </a:solidFill>
                <a:round/>
                <a:headEnd/>
                <a:tailEnd/>
              </a:ln>
            </p:spPr>
            <p:txBody>
              <a:bodyPr/>
              <a:lstStyle/>
              <a:p>
                <a:endParaRPr lang="en-US"/>
              </a:p>
            </p:txBody>
          </p:sp>
          <p:sp>
            <p:nvSpPr>
              <p:cNvPr id="173" name="Line 39"/>
              <p:cNvSpPr>
                <a:spLocks noChangeShapeType="1"/>
              </p:cNvSpPr>
              <p:nvPr/>
            </p:nvSpPr>
            <p:spPr bwMode="auto">
              <a:xfrm>
                <a:off x="5298265" y="3846061"/>
                <a:ext cx="0" cy="358832"/>
              </a:xfrm>
              <a:prstGeom prst="line">
                <a:avLst/>
              </a:prstGeom>
              <a:noFill/>
              <a:ln w="31750">
                <a:solidFill>
                  <a:srgbClr val="FFCC00"/>
                </a:solidFill>
                <a:round/>
                <a:headEnd/>
                <a:tailEnd/>
              </a:ln>
            </p:spPr>
            <p:txBody>
              <a:bodyPr/>
              <a:lstStyle/>
              <a:p>
                <a:endParaRPr lang="en-US"/>
              </a:p>
            </p:txBody>
          </p:sp>
          <p:sp>
            <p:nvSpPr>
              <p:cNvPr id="174" name="Line 40"/>
              <p:cNvSpPr>
                <a:spLocks noChangeShapeType="1"/>
              </p:cNvSpPr>
              <p:nvPr/>
            </p:nvSpPr>
            <p:spPr bwMode="auto">
              <a:xfrm flipH="1">
                <a:off x="6584950" y="3846061"/>
                <a:ext cx="0" cy="358832"/>
              </a:xfrm>
              <a:prstGeom prst="line">
                <a:avLst/>
              </a:prstGeom>
              <a:noFill/>
              <a:ln w="31750">
                <a:solidFill>
                  <a:srgbClr val="FFCC00"/>
                </a:solidFill>
                <a:round/>
                <a:headEnd/>
                <a:tailEnd/>
              </a:ln>
            </p:spPr>
            <p:txBody>
              <a:bodyPr/>
              <a:lstStyle/>
              <a:p>
                <a:endParaRPr lang="en-US"/>
              </a:p>
            </p:txBody>
          </p:sp>
          <p:sp>
            <p:nvSpPr>
              <p:cNvPr id="175" name="Line 41"/>
              <p:cNvSpPr>
                <a:spLocks noChangeShapeType="1"/>
              </p:cNvSpPr>
              <p:nvPr/>
            </p:nvSpPr>
            <p:spPr bwMode="auto">
              <a:xfrm>
                <a:off x="5752389" y="3846061"/>
                <a:ext cx="378437" cy="0"/>
              </a:xfrm>
              <a:prstGeom prst="line">
                <a:avLst/>
              </a:prstGeom>
              <a:noFill/>
              <a:ln w="31750">
                <a:solidFill>
                  <a:srgbClr val="FFCC00"/>
                </a:solidFill>
                <a:round/>
                <a:headEnd/>
                <a:tailEnd/>
              </a:ln>
            </p:spPr>
            <p:txBody>
              <a:bodyPr/>
              <a:lstStyle/>
              <a:p>
                <a:endParaRPr lang="en-US"/>
              </a:p>
            </p:txBody>
          </p:sp>
        </p:grpSp>
        <p:grpSp>
          <p:nvGrpSpPr>
            <p:cNvPr id="141" name="Group 140"/>
            <p:cNvGrpSpPr/>
            <p:nvPr/>
          </p:nvGrpSpPr>
          <p:grpSpPr>
            <a:xfrm rot="5400000">
              <a:off x="7154069" y="3071019"/>
              <a:ext cx="1289050" cy="1233486"/>
              <a:chOff x="5448300" y="1876425"/>
              <a:chExt cx="2595563" cy="2619374"/>
            </a:xfrm>
          </p:grpSpPr>
          <p:sp>
            <p:nvSpPr>
              <p:cNvPr id="142" name="Line 30"/>
              <p:cNvSpPr>
                <a:spLocks noChangeShapeType="1"/>
              </p:cNvSpPr>
              <p:nvPr/>
            </p:nvSpPr>
            <p:spPr bwMode="auto">
              <a:xfrm rot="10800000" flipH="1">
                <a:off x="5448300" y="4495799"/>
                <a:ext cx="914400" cy="0"/>
              </a:xfrm>
              <a:prstGeom prst="line">
                <a:avLst/>
              </a:prstGeom>
              <a:noFill/>
              <a:ln w="31750">
                <a:solidFill>
                  <a:srgbClr val="FFCC00"/>
                </a:solidFill>
                <a:round/>
                <a:headEnd/>
                <a:tailEnd/>
              </a:ln>
            </p:spPr>
            <p:txBody>
              <a:bodyPr/>
              <a:lstStyle/>
              <a:p>
                <a:endParaRPr lang="en-US"/>
              </a:p>
            </p:txBody>
          </p:sp>
          <p:sp>
            <p:nvSpPr>
              <p:cNvPr id="143" name="Line 30"/>
              <p:cNvSpPr>
                <a:spLocks noChangeShapeType="1"/>
              </p:cNvSpPr>
              <p:nvPr/>
            </p:nvSpPr>
            <p:spPr bwMode="auto">
              <a:xfrm rot="10800000" flipH="1">
                <a:off x="7129463" y="4468813"/>
                <a:ext cx="914400" cy="0"/>
              </a:xfrm>
              <a:prstGeom prst="line">
                <a:avLst/>
              </a:prstGeom>
              <a:noFill/>
              <a:ln w="31750">
                <a:solidFill>
                  <a:srgbClr val="FFCC00"/>
                </a:solidFill>
                <a:round/>
                <a:headEnd/>
                <a:tailEnd/>
              </a:ln>
            </p:spPr>
            <p:txBody>
              <a:bodyPr/>
              <a:lstStyle/>
              <a:p>
                <a:endParaRPr lang="en-US"/>
              </a:p>
            </p:txBody>
          </p:sp>
          <p:sp>
            <p:nvSpPr>
              <p:cNvPr id="144" name="Line 25"/>
              <p:cNvSpPr>
                <a:spLocks noChangeShapeType="1"/>
              </p:cNvSpPr>
              <p:nvPr/>
            </p:nvSpPr>
            <p:spPr bwMode="auto">
              <a:xfrm flipV="1">
                <a:off x="6367463" y="3554413"/>
                <a:ext cx="0" cy="914400"/>
              </a:xfrm>
              <a:prstGeom prst="line">
                <a:avLst/>
              </a:prstGeom>
              <a:noFill/>
              <a:ln w="31750">
                <a:solidFill>
                  <a:srgbClr val="FFCC00"/>
                </a:solidFill>
                <a:round/>
                <a:headEnd/>
                <a:tailEnd/>
              </a:ln>
            </p:spPr>
            <p:txBody>
              <a:bodyPr/>
              <a:lstStyle/>
              <a:p>
                <a:endParaRPr lang="en-US"/>
              </a:p>
            </p:txBody>
          </p:sp>
          <p:sp>
            <p:nvSpPr>
              <p:cNvPr id="145" name="Line 26"/>
              <p:cNvSpPr>
                <a:spLocks noChangeShapeType="1"/>
              </p:cNvSpPr>
              <p:nvPr/>
            </p:nvSpPr>
            <p:spPr bwMode="auto">
              <a:xfrm flipH="1">
                <a:off x="5453063" y="3554413"/>
                <a:ext cx="914400" cy="0"/>
              </a:xfrm>
              <a:prstGeom prst="line">
                <a:avLst/>
              </a:prstGeom>
              <a:noFill/>
              <a:ln w="31750">
                <a:solidFill>
                  <a:srgbClr val="FFCC00"/>
                </a:solidFill>
                <a:round/>
                <a:headEnd/>
                <a:tailEnd/>
              </a:ln>
            </p:spPr>
            <p:txBody>
              <a:bodyPr/>
              <a:lstStyle/>
              <a:p>
                <a:endParaRPr lang="en-US"/>
              </a:p>
            </p:txBody>
          </p:sp>
          <p:sp>
            <p:nvSpPr>
              <p:cNvPr id="146" name="Line 28"/>
              <p:cNvSpPr>
                <a:spLocks noChangeShapeType="1"/>
              </p:cNvSpPr>
              <p:nvPr/>
            </p:nvSpPr>
            <p:spPr bwMode="auto">
              <a:xfrm rot="10800000">
                <a:off x="7129463" y="3554413"/>
                <a:ext cx="914400" cy="0"/>
              </a:xfrm>
              <a:prstGeom prst="line">
                <a:avLst/>
              </a:prstGeom>
              <a:noFill/>
              <a:ln w="31750">
                <a:solidFill>
                  <a:srgbClr val="FFCC00"/>
                </a:solidFill>
                <a:round/>
                <a:headEnd/>
                <a:tailEnd/>
              </a:ln>
            </p:spPr>
            <p:txBody>
              <a:bodyPr/>
              <a:lstStyle/>
              <a:p>
                <a:endParaRPr lang="en-US"/>
              </a:p>
            </p:txBody>
          </p:sp>
          <p:sp>
            <p:nvSpPr>
              <p:cNvPr id="147" name="Line 29"/>
              <p:cNvSpPr>
                <a:spLocks noChangeShapeType="1"/>
              </p:cNvSpPr>
              <p:nvPr/>
            </p:nvSpPr>
            <p:spPr bwMode="auto">
              <a:xfrm rot="10800000" flipV="1">
                <a:off x="7129463" y="3554413"/>
                <a:ext cx="0" cy="914400"/>
              </a:xfrm>
              <a:prstGeom prst="line">
                <a:avLst/>
              </a:prstGeom>
              <a:noFill/>
              <a:ln w="31750">
                <a:solidFill>
                  <a:srgbClr val="FFCC00"/>
                </a:solidFill>
                <a:round/>
                <a:headEnd/>
                <a:tailEnd/>
              </a:ln>
            </p:spPr>
            <p:txBody>
              <a:bodyPr/>
              <a:lstStyle/>
              <a:p>
                <a:endParaRPr lang="en-US"/>
              </a:p>
            </p:txBody>
          </p:sp>
          <p:sp>
            <p:nvSpPr>
              <p:cNvPr id="148" name="Line 32"/>
              <p:cNvSpPr>
                <a:spLocks noChangeShapeType="1"/>
              </p:cNvSpPr>
              <p:nvPr/>
            </p:nvSpPr>
            <p:spPr bwMode="auto">
              <a:xfrm rot="-5400000">
                <a:off x="5910263" y="2333625"/>
                <a:ext cx="914400" cy="0"/>
              </a:xfrm>
              <a:prstGeom prst="line">
                <a:avLst/>
              </a:prstGeom>
              <a:noFill/>
              <a:ln w="31750">
                <a:solidFill>
                  <a:srgbClr val="FFCC00"/>
                </a:solidFill>
                <a:round/>
                <a:headEnd/>
                <a:tailEnd/>
              </a:ln>
            </p:spPr>
            <p:txBody>
              <a:bodyPr/>
              <a:lstStyle/>
              <a:p>
                <a:endParaRPr lang="en-US"/>
              </a:p>
            </p:txBody>
          </p:sp>
          <p:sp>
            <p:nvSpPr>
              <p:cNvPr id="149" name="Line 33"/>
              <p:cNvSpPr>
                <a:spLocks noChangeShapeType="1"/>
              </p:cNvSpPr>
              <p:nvPr/>
            </p:nvSpPr>
            <p:spPr bwMode="auto">
              <a:xfrm rot="16200000" flipV="1">
                <a:off x="5910263" y="1419225"/>
                <a:ext cx="0" cy="914400"/>
              </a:xfrm>
              <a:prstGeom prst="line">
                <a:avLst/>
              </a:prstGeom>
              <a:noFill/>
              <a:ln w="31750">
                <a:solidFill>
                  <a:srgbClr val="FFCC00"/>
                </a:solidFill>
                <a:round/>
                <a:headEnd/>
                <a:tailEnd/>
              </a:ln>
            </p:spPr>
            <p:txBody>
              <a:bodyPr/>
              <a:lstStyle/>
              <a:p>
                <a:endParaRPr lang="en-US"/>
              </a:p>
            </p:txBody>
          </p:sp>
          <p:sp>
            <p:nvSpPr>
              <p:cNvPr id="150" name="Line 34"/>
              <p:cNvSpPr>
                <a:spLocks noChangeShapeType="1"/>
              </p:cNvSpPr>
              <p:nvPr/>
            </p:nvSpPr>
            <p:spPr bwMode="auto">
              <a:xfrm rot="16200000" flipH="1">
                <a:off x="4995863" y="2333625"/>
                <a:ext cx="914400" cy="0"/>
              </a:xfrm>
              <a:prstGeom prst="line">
                <a:avLst/>
              </a:prstGeom>
              <a:noFill/>
              <a:ln w="31750">
                <a:solidFill>
                  <a:srgbClr val="FFCC00"/>
                </a:solidFill>
                <a:round/>
                <a:headEnd/>
                <a:tailEnd/>
              </a:ln>
            </p:spPr>
            <p:txBody>
              <a:bodyPr/>
              <a:lstStyle/>
              <a:p>
                <a:endParaRPr lang="en-US"/>
              </a:p>
            </p:txBody>
          </p:sp>
          <p:sp>
            <p:nvSpPr>
              <p:cNvPr id="151" name="Line 36"/>
              <p:cNvSpPr>
                <a:spLocks noChangeShapeType="1"/>
              </p:cNvSpPr>
              <p:nvPr/>
            </p:nvSpPr>
            <p:spPr bwMode="auto">
              <a:xfrm rot="-5400000">
                <a:off x="7586663" y="2333625"/>
                <a:ext cx="914400" cy="0"/>
              </a:xfrm>
              <a:prstGeom prst="line">
                <a:avLst/>
              </a:prstGeom>
              <a:noFill/>
              <a:ln w="31750">
                <a:solidFill>
                  <a:srgbClr val="FFCC00"/>
                </a:solidFill>
                <a:round/>
                <a:headEnd/>
                <a:tailEnd/>
              </a:ln>
            </p:spPr>
            <p:txBody>
              <a:bodyPr/>
              <a:lstStyle/>
              <a:p>
                <a:endParaRPr lang="en-US"/>
              </a:p>
            </p:txBody>
          </p:sp>
          <p:sp>
            <p:nvSpPr>
              <p:cNvPr id="152" name="Line 37"/>
              <p:cNvSpPr>
                <a:spLocks noChangeShapeType="1"/>
              </p:cNvSpPr>
              <p:nvPr/>
            </p:nvSpPr>
            <p:spPr bwMode="auto">
              <a:xfrm rot="16200000" flipV="1">
                <a:off x="7586663" y="1419225"/>
                <a:ext cx="0" cy="914400"/>
              </a:xfrm>
              <a:prstGeom prst="line">
                <a:avLst/>
              </a:prstGeom>
              <a:noFill/>
              <a:ln w="31750">
                <a:solidFill>
                  <a:srgbClr val="FFCC00"/>
                </a:solidFill>
                <a:round/>
                <a:headEnd/>
                <a:tailEnd/>
              </a:ln>
            </p:spPr>
            <p:txBody>
              <a:bodyPr/>
              <a:lstStyle/>
              <a:p>
                <a:endParaRPr lang="en-US"/>
              </a:p>
            </p:txBody>
          </p:sp>
          <p:sp>
            <p:nvSpPr>
              <p:cNvPr id="153" name="Line 38"/>
              <p:cNvSpPr>
                <a:spLocks noChangeShapeType="1"/>
              </p:cNvSpPr>
              <p:nvPr/>
            </p:nvSpPr>
            <p:spPr bwMode="auto">
              <a:xfrm rot="16200000" flipH="1">
                <a:off x="6672263" y="2333625"/>
                <a:ext cx="914400" cy="0"/>
              </a:xfrm>
              <a:prstGeom prst="line">
                <a:avLst/>
              </a:prstGeom>
              <a:noFill/>
              <a:ln w="31750">
                <a:solidFill>
                  <a:srgbClr val="FFCC00"/>
                </a:solidFill>
                <a:round/>
                <a:headEnd/>
                <a:tailEnd/>
              </a:ln>
            </p:spPr>
            <p:txBody>
              <a:bodyPr/>
              <a:lstStyle/>
              <a:p>
                <a:endParaRPr lang="en-US"/>
              </a:p>
            </p:txBody>
          </p:sp>
          <p:sp>
            <p:nvSpPr>
              <p:cNvPr id="154" name="Line 39"/>
              <p:cNvSpPr>
                <a:spLocks noChangeShapeType="1"/>
              </p:cNvSpPr>
              <p:nvPr/>
            </p:nvSpPr>
            <p:spPr bwMode="auto">
              <a:xfrm>
                <a:off x="5453063" y="2792413"/>
                <a:ext cx="0" cy="762000"/>
              </a:xfrm>
              <a:prstGeom prst="line">
                <a:avLst/>
              </a:prstGeom>
              <a:noFill/>
              <a:ln w="31750">
                <a:solidFill>
                  <a:srgbClr val="FFCC00"/>
                </a:solidFill>
                <a:round/>
                <a:headEnd/>
                <a:tailEnd/>
              </a:ln>
            </p:spPr>
            <p:txBody>
              <a:bodyPr/>
              <a:lstStyle/>
              <a:p>
                <a:endParaRPr lang="en-US"/>
              </a:p>
            </p:txBody>
          </p:sp>
          <p:sp>
            <p:nvSpPr>
              <p:cNvPr id="155" name="Line 40"/>
              <p:cNvSpPr>
                <a:spLocks noChangeShapeType="1"/>
              </p:cNvSpPr>
              <p:nvPr/>
            </p:nvSpPr>
            <p:spPr bwMode="auto">
              <a:xfrm flipH="1">
                <a:off x="8043863" y="2792413"/>
                <a:ext cx="0" cy="762000"/>
              </a:xfrm>
              <a:prstGeom prst="line">
                <a:avLst/>
              </a:prstGeom>
              <a:noFill/>
              <a:ln w="31750">
                <a:solidFill>
                  <a:srgbClr val="FFCC00"/>
                </a:solidFill>
                <a:round/>
                <a:headEnd/>
                <a:tailEnd/>
              </a:ln>
            </p:spPr>
            <p:txBody>
              <a:bodyPr/>
              <a:lstStyle/>
              <a:p>
                <a:endParaRPr lang="en-US"/>
              </a:p>
            </p:txBody>
          </p:sp>
          <p:sp>
            <p:nvSpPr>
              <p:cNvPr id="156" name="Line 41"/>
              <p:cNvSpPr>
                <a:spLocks noChangeShapeType="1"/>
              </p:cNvSpPr>
              <p:nvPr/>
            </p:nvSpPr>
            <p:spPr bwMode="auto">
              <a:xfrm>
                <a:off x="6367463" y="2792413"/>
                <a:ext cx="762000" cy="0"/>
              </a:xfrm>
              <a:prstGeom prst="line">
                <a:avLst/>
              </a:prstGeom>
              <a:noFill/>
              <a:ln w="31750">
                <a:solidFill>
                  <a:srgbClr val="FFCC00"/>
                </a:solidFill>
                <a:round/>
                <a:headEnd/>
                <a:tailEnd/>
              </a:ln>
            </p:spPr>
            <p:txBody>
              <a:bodyPr/>
              <a:lstStyle/>
              <a:p>
                <a:endParaRPr lang="en-US"/>
              </a:p>
            </p:txBody>
          </p:sp>
        </p:grpSp>
        <p:grpSp>
          <p:nvGrpSpPr>
            <p:cNvPr id="157" name="Group 156"/>
            <p:cNvGrpSpPr/>
            <p:nvPr/>
          </p:nvGrpSpPr>
          <p:grpSpPr>
            <a:xfrm rot="5400000">
              <a:off x="7135018" y="1350169"/>
              <a:ext cx="1289050" cy="1233486"/>
              <a:chOff x="5448300" y="1876425"/>
              <a:chExt cx="2595563" cy="2619374"/>
            </a:xfrm>
          </p:grpSpPr>
          <p:sp>
            <p:nvSpPr>
              <p:cNvPr id="158" name="Line 30"/>
              <p:cNvSpPr>
                <a:spLocks noChangeShapeType="1"/>
              </p:cNvSpPr>
              <p:nvPr/>
            </p:nvSpPr>
            <p:spPr bwMode="auto">
              <a:xfrm rot="10800000" flipH="1">
                <a:off x="5448300" y="4495799"/>
                <a:ext cx="914400" cy="0"/>
              </a:xfrm>
              <a:prstGeom prst="line">
                <a:avLst/>
              </a:prstGeom>
              <a:noFill/>
              <a:ln w="31750">
                <a:solidFill>
                  <a:srgbClr val="FFCC00"/>
                </a:solidFill>
                <a:round/>
                <a:headEnd/>
                <a:tailEnd/>
              </a:ln>
            </p:spPr>
            <p:txBody>
              <a:bodyPr/>
              <a:lstStyle/>
              <a:p>
                <a:endParaRPr lang="en-US"/>
              </a:p>
            </p:txBody>
          </p:sp>
          <p:sp>
            <p:nvSpPr>
              <p:cNvPr id="159" name="Line 30"/>
              <p:cNvSpPr>
                <a:spLocks noChangeShapeType="1"/>
              </p:cNvSpPr>
              <p:nvPr/>
            </p:nvSpPr>
            <p:spPr bwMode="auto">
              <a:xfrm rot="10800000" flipH="1">
                <a:off x="7129463" y="4468813"/>
                <a:ext cx="914400" cy="0"/>
              </a:xfrm>
              <a:prstGeom prst="line">
                <a:avLst/>
              </a:prstGeom>
              <a:noFill/>
              <a:ln w="31750">
                <a:solidFill>
                  <a:srgbClr val="FFCC00"/>
                </a:solidFill>
                <a:round/>
                <a:headEnd/>
                <a:tailEnd/>
              </a:ln>
            </p:spPr>
            <p:txBody>
              <a:bodyPr/>
              <a:lstStyle/>
              <a:p>
                <a:endParaRPr lang="en-US"/>
              </a:p>
            </p:txBody>
          </p:sp>
          <p:sp>
            <p:nvSpPr>
              <p:cNvPr id="160" name="Line 25"/>
              <p:cNvSpPr>
                <a:spLocks noChangeShapeType="1"/>
              </p:cNvSpPr>
              <p:nvPr/>
            </p:nvSpPr>
            <p:spPr bwMode="auto">
              <a:xfrm flipV="1">
                <a:off x="6367463" y="3554413"/>
                <a:ext cx="0" cy="914400"/>
              </a:xfrm>
              <a:prstGeom prst="line">
                <a:avLst/>
              </a:prstGeom>
              <a:noFill/>
              <a:ln w="31750">
                <a:solidFill>
                  <a:srgbClr val="FFCC00"/>
                </a:solidFill>
                <a:round/>
                <a:headEnd/>
                <a:tailEnd/>
              </a:ln>
            </p:spPr>
            <p:txBody>
              <a:bodyPr/>
              <a:lstStyle/>
              <a:p>
                <a:endParaRPr lang="en-US"/>
              </a:p>
            </p:txBody>
          </p:sp>
          <p:sp>
            <p:nvSpPr>
              <p:cNvPr id="176" name="Line 26"/>
              <p:cNvSpPr>
                <a:spLocks noChangeShapeType="1"/>
              </p:cNvSpPr>
              <p:nvPr/>
            </p:nvSpPr>
            <p:spPr bwMode="auto">
              <a:xfrm flipH="1">
                <a:off x="5453063" y="3554413"/>
                <a:ext cx="914400" cy="0"/>
              </a:xfrm>
              <a:prstGeom prst="line">
                <a:avLst/>
              </a:prstGeom>
              <a:noFill/>
              <a:ln w="31750">
                <a:solidFill>
                  <a:srgbClr val="FFCC00"/>
                </a:solidFill>
                <a:round/>
                <a:headEnd/>
                <a:tailEnd/>
              </a:ln>
            </p:spPr>
            <p:txBody>
              <a:bodyPr/>
              <a:lstStyle/>
              <a:p>
                <a:endParaRPr lang="en-US"/>
              </a:p>
            </p:txBody>
          </p:sp>
          <p:sp>
            <p:nvSpPr>
              <p:cNvPr id="177" name="Line 28"/>
              <p:cNvSpPr>
                <a:spLocks noChangeShapeType="1"/>
              </p:cNvSpPr>
              <p:nvPr/>
            </p:nvSpPr>
            <p:spPr bwMode="auto">
              <a:xfrm rot="10800000">
                <a:off x="7129463" y="3554413"/>
                <a:ext cx="914400" cy="0"/>
              </a:xfrm>
              <a:prstGeom prst="line">
                <a:avLst/>
              </a:prstGeom>
              <a:noFill/>
              <a:ln w="31750">
                <a:solidFill>
                  <a:srgbClr val="FFCC00"/>
                </a:solidFill>
                <a:round/>
                <a:headEnd/>
                <a:tailEnd/>
              </a:ln>
            </p:spPr>
            <p:txBody>
              <a:bodyPr/>
              <a:lstStyle/>
              <a:p>
                <a:endParaRPr lang="en-US"/>
              </a:p>
            </p:txBody>
          </p:sp>
          <p:sp>
            <p:nvSpPr>
              <p:cNvPr id="178" name="Line 29"/>
              <p:cNvSpPr>
                <a:spLocks noChangeShapeType="1"/>
              </p:cNvSpPr>
              <p:nvPr/>
            </p:nvSpPr>
            <p:spPr bwMode="auto">
              <a:xfrm rot="10800000" flipV="1">
                <a:off x="7129463" y="3554413"/>
                <a:ext cx="0" cy="914400"/>
              </a:xfrm>
              <a:prstGeom prst="line">
                <a:avLst/>
              </a:prstGeom>
              <a:noFill/>
              <a:ln w="31750">
                <a:solidFill>
                  <a:srgbClr val="FFCC00"/>
                </a:solidFill>
                <a:round/>
                <a:headEnd/>
                <a:tailEnd/>
              </a:ln>
            </p:spPr>
            <p:txBody>
              <a:bodyPr/>
              <a:lstStyle/>
              <a:p>
                <a:endParaRPr lang="en-US"/>
              </a:p>
            </p:txBody>
          </p:sp>
          <p:sp>
            <p:nvSpPr>
              <p:cNvPr id="179" name="Line 32"/>
              <p:cNvSpPr>
                <a:spLocks noChangeShapeType="1"/>
              </p:cNvSpPr>
              <p:nvPr/>
            </p:nvSpPr>
            <p:spPr bwMode="auto">
              <a:xfrm rot="-5400000">
                <a:off x="5910263" y="2333625"/>
                <a:ext cx="914400" cy="0"/>
              </a:xfrm>
              <a:prstGeom prst="line">
                <a:avLst/>
              </a:prstGeom>
              <a:noFill/>
              <a:ln w="31750">
                <a:solidFill>
                  <a:srgbClr val="FFCC00"/>
                </a:solidFill>
                <a:round/>
                <a:headEnd/>
                <a:tailEnd/>
              </a:ln>
            </p:spPr>
            <p:txBody>
              <a:bodyPr/>
              <a:lstStyle/>
              <a:p>
                <a:endParaRPr lang="en-US"/>
              </a:p>
            </p:txBody>
          </p:sp>
          <p:sp>
            <p:nvSpPr>
              <p:cNvPr id="180" name="Line 33"/>
              <p:cNvSpPr>
                <a:spLocks noChangeShapeType="1"/>
              </p:cNvSpPr>
              <p:nvPr/>
            </p:nvSpPr>
            <p:spPr bwMode="auto">
              <a:xfrm rot="16200000" flipV="1">
                <a:off x="5910263" y="1419225"/>
                <a:ext cx="0" cy="914400"/>
              </a:xfrm>
              <a:prstGeom prst="line">
                <a:avLst/>
              </a:prstGeom>
              <a:noFill/>
              <a:ln w="31750">
                <a:solidFill>
                  <a:srgbClr val="FFCC00"/>
                </a:solidFill>
                <a:round/>
                <a:headEnd/>
                <a:tailEnd/>
              </a:ln>
            </p:spPr>
            <p:txBody>
              <a:bodyPr/>
              <a:lstStyle/>
              <a:p>
                <a:endParaRPr lang="en-US"/>
              </a:p>
            </p:txBody>
          </p:sp>
          <p:sp>
            <p:nvSpPr>
              <p:cNvPr id="181" name="Line 34"/>
              <p:cNvSpPr>
                <a:spLocks noChangeShapeType="1"/>
              </p:cNvSpPr>
              <p:nvPr/>
            </p:nvSpPr>
            <p:spPr bwMode="auto">
              <a:xfrm rot="16200000" flipH="1">
                <a:off x="4995863" y="2333625"/>
                <a:ext cx="914400" cy="0"/>
              </a:xfrm>
              <a:prstGeom prst="line">
                <a:avLst/>
              </a:prstGeom>
              <a:noFill/>
              <a:ln w="31750">
                <a:solidFill>
                  <a:srgbClr val="FFCC00"/>
                </a:solidFill>
                <a:round/>
                <a:headEnd/>
                <a:tailEnd/>
              </a:ln>
            </p:spPr>
            <p:txBody>
              <a:bodyPr/>
              <a:lstStyle/>
              <a:p>
                <a:endParaRPr lang="en-US"/>
              </a:p>
            </p:txBody>
          </p:sp>
          <p:sp>
            <p:nvSpPr>
              <p:cNvPr id="182" name="Line 36"/>
              <p:cNvSpPr>
                <a:spLocks noChangeShapeType="1"/>
              </p:cNvSpPr>
              <p:nvPr/>
            </p:nvSpPr>
            <p:spPr bwMode="auto">
              <a:xfrm rot="-5400000">
                <a:off x="7586663" y="2333625"/>
                <a:ext cx="914400" cy="0"/>
              </a:xfrm>
              <a:prstGeom prst="line">
                <a:avLst/>
              </a:prstGeom>
              <a:noFill/>
              <a:ln w="31750">
                <a:solidFill>
                  <a:srgbClr val="FFCC00"/>
                </a:solidFill>
                <a:round/>
                <a:headEnd/>
                <a:tailEnd/>
              </a:ln>
            </p:spPr>
            <p:txBody>
              <a:bodyPr/>
              <a:lstStyle/>
              <a:p>
                <a:endParaRPr lang="en-US"/>
              </a:p>
            </p:txBody>
          </p:sp>
          <p:sp>
            <p:nvSpPr>
              <p:cNvPr id="183" name="Line 37"/>
              <p:cNvSpPr>
                <a:spLocks noChangeShapeType="1"/>
              </p:cNvSpPr>
              <p:nvPr/>
            </p:nvSpPr>
            <p:spPr bwMode="auto">
              <a:xfrm rot="16200000" flipV="1">
                <a:off x="7586663" y="1419225"/>
                <a:ext cx="0" cy="914400"/>
              </a:xfrm>
              <a:prstGeom prst="line">
                <a:avLst/>
              </a:prstGeom>
              <a:noFill/>
              <a:ln w="31750">
                <a:solidFill>
                  <a:srgbClr val="FFCC00"/>
                </a:solidFill>
                <a:round/>
                <a:headEnd/>
                <a:tailEnd/>
              </a:ln>
            </p:spPr>
            <p:txBody>
              <a:bodyPr/>
              <a:lstStyle/>
              <a:p>
                <a:endParaRPr lang="en-US"/>
              </a:p>
            </p:txBody>
          </p:sp>
          <p:sp>
            <p:nvSpPr>
              <p:cNvPr id="184" name="Line 38"/>
              <p:cNvSpPr>
                <a:spLocks noChangeShapeType="1"/>
              </p:cNvSpPr>
              <p:nvPr/>
            </p:nvSpPr>
            <p:spPr bwMode="auto">
              <a:xfrm rot="16200000" flipH="1">
                <a:off x="6672263" y="2333625"/>
                <a:ext cx="914400" cy="0"/>
              </a:xfrm>
              <a:prstGeom prst="line">
                <a:avLst/>
              </a:prstGeom>
              <a:noFill/>
              <a:ln w="31750">
                <a:solidFill>
                  <a:srgbClr val="FFCC00"/>
                </a:solidFill>
                <a:round/>
                <a:headEnd/>
                <a:tailEnd/>
              </a:ln>
            </p:spPr>
            <p:txBody>
              <a:bodyPr/>
              <a:lstStyle/>
              <a:p>
                <a:endParaRPr lang="en-US"/>
              </a:p>
            </p:txBody>
          </p:sp>
          <p:sp>
            <p:nvSpPr>
              <p:cNvPr id="185" name="Line 39"/>
              <p:cNvSpPr>
                <a:spLocks noChangeShapeType="1"/>
              </p:cNvSpPr>
              <p:nvPr/>
            </p:nvSpPr>
            <p:spPr bwMode="auto">
              <a:xfrm>
                <a:off x="5453063" y="2792413"/>
                <a:ext cx="0" cy="762000"/>
              </a:xfrm>
              <a:prstGeom prst="line">
                <a:avLst/>
              </a:prstGeom>
              <a:noFill/>
              <a:ln w="31750">
                <a:solidFill>
                  <a:srgbClr val="FFCC00"/>
                </a:solidFill>
                <a:round/>
                <a:headEnd/>
                <a:tailEnd/>
              </a:ln>
            </p:spPr>
            <p:txBody>
              <a:bodyPr/>
              <a:lstStyle/>
              <a:p>
                <a:endParaRPr lang="en-US"/>
              </a:p>
            </p:txBody>
          </p:sp>
          <p:sp>
            <p:nvSpPr>
              <p:cNvPr id="186" name="Line 40"/>
              <p:cNvSpPr>
                <a:spLocks noChangeShapeType="1"/>
              </p:cNvSpPr>
              <p:nvPr/>
            </p:nvSpPr>
            <p:spPr bwMode="auto">
              <a:xfrm flipH="1">
                <a:off x="8043863" y="2792413"/>
                <a:ext cx="0" cy="762000"/>
              </a:xfrm>
              <a:prstGeom prst="line">
                <a:avLst/>
              </a:prstGeom>
              <a:noFill/>
              <a:ln w="31750">
                <a:solidFill>
                  <a:srgbClr val="FFCC00"/>
                </a:solidFill>
                <a:round/>
                <a:headEnd/>
                <a:tailEnd/>
              </a:ln>
            </p:spPr>
            <p:txBody>
              <a:bodyPr/>
              <a:lstStyle/>
              <a:p>
                <a:endParaRPr lang="en-US"/>
              </a:p>
            </p:txBody>
          </p:sp>
          <p:sp>
            <p:nvSpPr>
              <p:cNvPr id="187" name="Line 41"/>
              <p:cNvSpPr>
                <a:spLocks noChangeShapeType="1"/>
              </p:cNvSpPr>
              <p:nvPr/>
            </p:nvSpPr>
            <p:spPr bwMode="auto">
              <a:xfrm>
                <a:off x="6367463" y="2792413"/>
                <a:ext cx="762000" cy="0"/>
              </a:xfrm>
              <a:prstGeom prst="line">
                <a:avLst/>
              </a:prstGeom>
              <a:noFill/>
              <a:ln w="31750">
                <a:solidFill>
                  <a:srgbClr val="FFCC00"/>
                </a:solidFill>
                <a:round/>
                <a:headEnd/>
                <a:tailEnd/>
              </a:ln>
            </p:spPr>
            <p:txBody>
              <a:bodyPr/>
              <a:lstStyle/>
              <a:p>
                <a:endParaRPr lang="en-US"/>
              </a:p>
            </p:txBody>
          </p:sp>
        </p:grpSp>
        <p:grpSp>
          <p:nvGrpSpPr>
            <p:cNvPr id="227" name="Group 226"/>
            <p:cNvGrpSpPr/>
            <p:nvPr/>
          </p:nvGrpSpPr>
          <p:grpSpPr>
            <a:xfrm>
              <a:off x="5489257" y="1330007"/>
              <a:ext cx="1289050" cy="1233486"/>
              <a:chOff x="5257800" y="1752600"/>
              <a:chExt cx="1289050" cy="1233486"/>
            </a:xfrm>
          </p:grpSpPr>
          <p:sp>
            <p:nvSpPr>
              <p:cNvPr id="190" name="Line 30"/>
              <p:cNvSpPr>
                <a:spLocks noChangeShapeType="1"/>
              </p:cNvSpPr>
              <p:nvPr/>
            </p:nvSpPr>
            <p:spPr bwMode="auto">
              <a:xfrm flipH="1">
                <a:off x="6092726" y="1752600"/>
                <a:ext cx="454124" cy="0"/>
              </a:xfrm>
              <a:prstGeom prst="line">
                <a:avLst/>
              </a:prstGeom>
              <a:noFill/>
              <a:ln w="31750">
                <a:solidFill>
                  <a:srgbClr val="FFCC00"/>
                </a:solidFill>
                <a:round/>
                <a:headEnd/>
                <a:tailEnd/>
              </a:ln>
            </p:spPr>
            <p:txBody>
              <a:bodyPr/>
              <a:lstStyle/>
              <a:p>
                <a:endParaRPr lang="en-US"/>
              </a:p>
            </p:txBody>
          </p:sp>
          <p:sp>
            <p:nvSpPr>
              <p:cNvPr id="191" name="Line 30"/>
              <p:cNvSpPr>
                <a:spLocks noChangeShapeType="1"/>
              </p:cNvSpPr>
              <p:nvPr/>
            </p:nvSpPr>
            <p:spPr bwMode="auto">
              <a:xfrm flipH="1">
                <a:off x="5257800" y="1765308"/>
                <a:ext cx="454124" cy="0"/>
              </a:xfrm>
              <a:prstGeom prst="line">
                <a:avLst/>
              </a:prstGeom>
              <a:noFill/>
              <a:ln w="31750">
                <a:solidFill>
                  <a:srgbClr val="FFCC00"/>
                </a:solidFill>
                <a:round/>
                <a:headEnd/>
                <a:tailEnd/>
              </a:ln>
            </p:spPr>
            <p:txBody>
              <a:bodyPr/>
              <a:lstStyle/>
              <a:p>
                <a:endParaRPr lang="en-US"/>
              </a:p>
            </p:txBody>
          </p:sp>
          <p:sp>
            <p:nvSpPr>
              <p:cNvPr id="192" name="Line 25"/>
              <p:cNvSpPr>
                <a:spLocks noChangeShapeType="1"/>
              </p:cNvSpPr>
              <p:nvPr/>
            </p:nvSpPr>
            <p:spPr bwMode="auto">
              <a:xfrm rot="10800000" flipV="1">
                <a:off x="6090361" y="1765308"/>
                <a:ext cx="0" cy="430599"/>
              </a:xfrm>
              <a:prstGeom prst="line">
                <a:avLst/>
              </a:prstGeom>
              <a:noFill/>
              <a:ln w="31750">
                <a:solidFill>
                  <a:srgbClr val="FFCC00"/>
                </a:solidFill>
                <a:round/>
                <a:headEnd/>
                <a:tailEnd/>
              </a:ln>
            </p:spPr>
            <p:txBody>
              <a:bodyPr/>
              <a:lstStyle/>
              <a:p>
                <a:endParaRPr lang="en-US"/>
              </a:p>
            </p:txBody>
          </p:sp>
          <p:sp>
            <p:nvSpPr>
              <p:cNvPr id="193" name="Line 26"/>
              <p:cNvSpPr>
                <a:spLocks noChangeShapeType="1"/>
              </p:cNvSpPr>
              <p:nvPr/>
            </p:nvSpPr>
            <p:spPr bwMode="auto">
              <a:xfrm rot="10800000" flipH="1">
                <a:off x="6090361" y="2195907"/>
                <a:ext cx="454124" cy="0"/>
              </a:xfrm>
              <a:prstGeom prst="line">
                <a:avLst/>
              </a:prstGeom>
              <a:noFill/>
              <a:ln w="31750">
                <a:solidFill>
                  <a:srgbClr val="FFCC00"/>
                </a:solidFill>
                <a:round/>
                <a:headEnd/>
                <a:tailEnd/>
              </a:ln>
            </p:spPr>
            <p:txBody>
              <a:bodyPr/>
              <a:lstStyle/>
              <a:p>
                <a:endParaRPr lang="en-US"/>
              </a:p>
            </p:txBody>
          </p:sp>
          <p:sp>
            <p:nvSpPr>
              <p:cNvPr id="194" name="Line 28"/>
              <p:cNvSpPr>
                <a:spLocks noChangeShapeType="1"/>
              </p:cNvSpPr>
              <p:nvPr/>
            </p:nvSpPr>
            <p:spPr bwMode="auto">
              <a:xfrm>
                <a:off x="5257800" y="2195907"/>
                <a:ext cx="454124" cy="0"/>
              </a:xfrm>
              <a:prstGeom prst="line">
                <a:avLst/>
              </a:prstGeom>
              <a:noFill/>
              <a:ln w="31750">
                <a:solidFill>
                  <a:srgbClr val="FFCC00"/>
                </a:solidFill>
                <a:round/>
                <a:headEnd/>
                <a:tailEnd/>
              </a:ln>
            </p:spPr>
            <p:txBody>
              <a:bodyPr/>
              <a:lstStyle/>
              <a:p>
                <a:endParaRPr lang="en-US"/>
              </a:p>
            </p:txBody>
          </p:sp>
          <p:sp>
            <p:nvSpPr>
              <p:cNvPr id="195" name="Line 29"/>
              <p:cNvSpPr>
                <a:spLocks noChangeShapeType="1"/>
              </p:cNvSpPr>
              <p:nvPr/>
            </p:nvSpPr>
            <p:spPr bwMode="auto">
              <a:xfrm flipV="1">
                <a:off x="5711924" y="1765308"/>
                <a:ext cx="0" cy="430599"/>
              </a:xfrm>
              <a:prstGeom prst="line">
                <a:avLst/>
              </a:prstGeom>
              <a:noFill/>
              <a:ln w="31750">
                <a:solidFill>
                  <a:srgbClr val="FFCC00"/>
                </a:solidFill>
                <a:round/>
                <a:headEnd/>
                <a:tailEnd/>
              </a:ln>
            </p:spPr>
            <p:txBody>
              <a:bodyPr/>
              <a:lstStyle/>
              <a:p>
                <a:endParaRPr lang="en-US"/>
              </a:p>
            </p:txBody>
          </p:sp>
          <p:sp>
            <p:nvSpPr>
              <p:cNvPr id="196" name="Line 32"/>
              <p:cNvSpPr>
                <a:spLocks noChangeShapeType="1"/>
              </p:cNvSpPr>
              <p:nvPr/>
            </p:nvSpPr>
            <p:spPr bwMode="auto">
              <a:xfrm rot="5400000">
                <a:off x="5875061" y="2770787"/>
                <a:ext cx="430599" cy="0"/>
              </a:xfrm>
              <a:prstGeom prst="line">
                <a:avLst/>
              </a:prstGeom>
              <a:noFill/>
              <a:ln w="31750">
                <a:solidFill>
                  <a:srgbClr val="FFCC00"/>
                </a:solidFill>
                <a:round/>
                <a:headEnd/>
                <a:tailEnd/>
              </a:ln>
            </p:spPr>
            <p:txBody>
              <a:bodyPr/>
              <a:lstStyle/>
              <a:p>
                <a:endParaRPr lang="en-US"/>
              </a:p>
            </p:txBody>
          </p:sp>
          <p:sp>
            <p:nvSpPr>
              <p:cNvPr id="197" name="Line 33"/>
              <p:cNvSpPr>
                <a:spLocks noChangeShapeType="1"/>
              </p:cNvSpPr>
              <p:nvPr/>
            </p:nvSpPr>
            <p:spPr bwMode="auto">
              <a:xfrm rot="5400000" flipV="1">
                <a:off x="6317423" y="2759024"/>
                <a:ext cx="0" cy="454124"/>
              </a:xfrm>
              <a:prstGeom prst="line">
                <a:avLst/>
              </a:prstGeom>
              <a:noFill/>
              <a:ln w="31750">
                <a:solidFill>
                  <a:srgbClr val="FFCC00"/>
                </a:solidFill>
                <a:round/>
                <a:headEnd/>
                <a:tailEnd/>
              </a:ln>
            </p:spPr>
            <p:txBody>
              <a:bodyPr/>
              <a:lstStyle/>
              <a:p>
                <a:endParaRPr lang="en-US"/>
              </a:p>
            </p:txBody>
          </p:sp>
          <p:sp>
            <p:nvSpPr>
              <p:cNvPr id="198" name="Line 34"/>
              <p:cNvSpPr>
                <a:spLocks noChangeShapeType="1"/>
              </p:cNvSpPr>
              <p:nvPr/>
            </p:nvSpPr>
            <p:spPr bwMode="auto">
              <a:xfrm rot="5400000" flipH="1">
                <a:off x="6329185" y="2770787"/>
                <a:ext cx="430599" cy="0"/>
              </a:xfrm>
              <a:prstGeom prst="line">
                <a:avLst/>
              </a:prstGeom>
              <a:noFill/>
              <a:ln w="31750">
                <a:solidFill>
                  <a:srgbClr val="FFCC00"/>
                </a:solidFill>
                <a:round/>
                <a:headEnd/>
                <a:tailEnd/>
              </a:ln>
            </p:spPr>
            <p:txBody>
              <a:bodyPr/>
              <a:lstStyle/>
              <a:p>
                <a:endParaRPr lang="en-US"/>
              </a:p>
            </p:txBody>
          </p:sp>
          <p:sp>
            <p:nvSpPr>
              <p:cNvPr id="200" name="Line 36"/>
              <p:cNvSpPr>
                <a:spLocks noChangeShapeType="1"/>
              </p:cNvSpPr>
              <p:nvPr/>
            </p:nvSpPr>
            <p:spPr bwMode="auto">
              <a:xfrm rot="5400000">
                <a:off x="5042501" y="2770787"/>
                <a:ext cx="430599" cy="0"/>
              </a:xfrm>
              <a:prstGeom prst="line">
                <a:avLst/>
              </a:prstGeom>
              <a:noFill/>
              <a:ln w="31750">
                <a:solidFill>
                  <a:srgbClr val="FFCC00"/>
                </a:solidFill>
                <a:round/>
                <a:headEnd/>
                <a:tailEnd/>
              </a:ln>
            </p:spPr>
            <p:txBody>
              <a:bodyPr/>
              <a:lstStyle/>
              <a:p>
                <a:endParaRPr lang="en-US"/>
              </a:p>
            </p:txBody>
          </p:sp>
          <p:sp>
            <p:nvSpPr>
              <p:cNvPr id="201" name="Line 37"/>
              <p:cNvSpPr>
                <a:spLocks noChangeShapeType="1"/>
              </p:cNvSpPr>
              <p:nvPr/>
            </p:nvSpPr>
            <p:spPr bwMode="auto">
              <a:xfrm rot="5400000" flipV="1">
                <a:off x="5484862" y="2759024"/>
                <a:ext cx="0" cy="454124"/>
              </a:xfrm>
              <a:prstGeom prst="line">
                <a:avLst/>
              </a:prstGeom>
              <a:noFill/>
              <a:ln w="31750">
                <a:solidFill>
                  <a:srgbClr val="FFCC00"/>
                </a:solidFill>
                <a:round/>
                <a:headEnd/>
                <a:tailEnd/>
              </a:ln>
            </p:spPr>
            <p:txBody>
              <a:bodyPr/>
              <a:lstStyle/>
              <a:p>
                <a:endParaRPr lang="en-US"/>
              </a:p>
            </p:txBody>
          </p:sp>
          <p:sp>
            <p:nvSpPr>
              <p:cNvPr id="202" name="Line 38"/>
              <p:cNvSpPr>
                <a:spLocks noChangeShapeType="1"/>
              </p:cNvSpPr>
              <p:nvPr/>
            </p:nvSpPr>
            <p:spPr bwMode="auto">
              <a:xfrm rot="5400000" flipH="1">
                <a:off x="5496624" y="2770787"/>
                <a:ext cx="430599" cy="0"/>
              </a:xfrm>
              <a:prstGeom prst="line">
                <a:avLst/>
              </a:prstGeom>
              <a:noFill/>
              <a:ln w="31750">
                <a:solidFill>
                  <a:srgbClr val="FFCC00"/>
                </a:solidFill>
                <a:round/>
                <a:headEnd/>
                <a:tailEnd/>
              </a:ln>
            </p:spPr>
            <p:txBody>
              <a:bodyPr/>
              <a:lstStyle/>
              <a:p>
                <a:endParaRPr lang="en-US"/>
              </a:p>
            </p:txBody>
          </p:sp>
          <p:sp>
            <p:nvSpPr>
              <p:cNvPr id="203" name="Line 39"/>
              <p:cNvSpPr>
                <a:spLocks noChangeShapeType="1"/>
              </p:cNvSpPr>
              <p:nvPr/>
            </p:nvSpPr>
            <p:spPr bwMode="auto">
              <a:xfrm rot="10800000">
                <a:off x="6544485" y="2195907"/>
                <a:ext cx="0" cy="358832"/>
              </a:xfrm>
              <a:prstGeom prst="line">
                <a:avLst/>
              </a:prstGeom>
              <a:noFill/>
              <a:ln w="31750">
                <a:solidFill>
                  <a:srgbClr val="FFCC00"/>
                </a:solidFill>
                <a:round/>
                <a:headEnd/>
                <a:tailEnd/>
              </a:ln>
            </p:spPr>
            <p:txBody>
              <a:bodyPr/>
              <a:lstStyle/>
              <a:p>
                <a:endParaRPr lang="en-US"/>
              </a:p>
            </p:txBody>
          </p:sp>
          <p:sp>
            <p:nvSpPr>
              <p:cNvPr id="204" name="Line 40"/>
              <p:cNvSpPr>
                <a:spLocks noChangeShapeType="1"/>
              </p:cNvSpPr>
              <p:nvPr/>
            </p:nvSpPr>
            <p:spPr bwMode="auto">
              <a:xfrm rot="10800000" flipH="1">
                <a:off x="5257800" y="2195907"/>
                <a:ext cx="0" cy="358832"/>
              </a:xfrm>
              <a:prstGeom prst="line">
                <a:avLst/>
              </a:prstGeom>
              <a:noFill/>
              <a:ln w="31750">
                <a:solidFill>
                  <a:srgbClr val="FFCC00"/>
                </a:solidFill>
                <a:round/>
                <a:headEnd/>
                <a:tailEnd/>
              </a:ln>
            </p:spPr>
            <p:txBody>
              <a:bodyPr/>
              <a:lstStyle/>
              <a:p>
                <a:endParaRPr lang="en-US"/>
              </a:p>
            </p:txBody>
          </p:sp>
          <p:sp>
            <p:nvSpPr>
              <p:cNvPr id="205" name="Line 41"/>
              <p:cNvSpPr>
                <a:spLocks noChangeShapeType="1"/>
              </p:cNvSpPr>
              <p:nvPr/>
            </p:nvSpPr>
            <p:spPr bwMode="auto">
              <a:xfrm rot="10800000">
                <a:off x="5711924" y="2554739"/>
                <a:ext cx="378437" cy="0"/>
              </a:xfrm>
              <a:prstGeom prst="line">
                <a:avLst/>
              </a:prstGeom>
              <a:noFill/>
              <a:ln w="31750">
                <a:solidFill>
                  <a:srgbClr val="FFCC00"/>
                </a:solidFill>
                <a:round/>
                <a:headEnd/>
                <a:tailEnd/>
              </a:ln>
            </p:spPr>
            <p:txBody>
              <a:bodyPr/>
              <a:lstStyle/>
              <a:p>
                <a:endParaRPr lang="en-US"/>
              </a:p>
            </p:txBody>
          </p:sp>
        </p:grpSp>
        <p:sp>
          <p:nvSpPr>
            <p:cNvPr id="207" name="Line 30"/>
            <p:cNvSpPr>
              <a:spLocks noChangeShapeType="1"/>
            </p:cNvSpPr>
            <p:nvPr/>
          </p:nvSpPr>
          <p:spPr bwMode="auto">
            <a:xfrm rot="10800000" flipH="1">
              <a:off x="6742013" y="4332286"/>
              <a:ext cx="454124" cy="0"/>
            </a:xfrm>
            <a:prstGeom prst="line">
              <a:avLst/>
            </a:prstGeom>
            <a:noFill/>
            <a:ln w="31750">
              <a:solidFill>
                <a:srgbClr val="FFCC00"/>
              </a:solidFill>
              <a:round/>
              <a:headEnd/>
              <a:tailEnd/>
            </a:ln>
          </p:spPr>
          <p:txBody>
            <a:bodyPr/>
            <a:lstStyle/>
            <a:p>
              <a:endParaRPr lang="en-US"/>
            </a:p>
          </p:txBody>
        </p:sp>
        <p:sp>
          <p:nvSpPr>
            <p:cNvPr id="209" name="Line 30"/>
            <p:cNvSpPr>
              <a:spLocks noChangeShapeType="1"/>
            </p:cNvSpPr>
            <p:nvPr/>
          </p:nvSpPr>
          <p:spPr bwMode="auto">
            <a:xfrm rot="5400000" flipH="1">
              <a:off x="6949440" y="2816174"/>
              <a:ext cx="454124" cy="0"/>
            </a:xfrm>
            <a:prstGeom prst="line">
              <a:avLst/>
            </a:prstGeom>
            <a:noFill/>
            <a:ln w="31750">
              <a:solidFill>
                <a:srgbClr val="FFCC00"/>
              </a:solidFill>
              <a:round/>
              <a:headEnd/>
              <a:tailEnd/>
            </a:ln>
          </p:spPr>
          <p:txBody>
            <a:bodyPr/>
            <a:lstStyle/>
            <a:p>
              <a:endParaRPr lang="en-US"/>
            </a:p>
          </p:txBody>
        </p:sp>
        <p:sp>
          <p:nvSpPr>
            <p:cNvPr id="210" name="Line 30"/>
            <p:cNvSpPr>
              <a:spLocks noChangeShapeType="1"/>
            </p:cNvSpPr>
            <p:nvPr/>
          </p:nvSpPr>
          <p:spPr bwMode="auto">
            <a:xfrm rot="10800000" flipH="1">
              <a:off x="6675120" y="1333499"/>
              <a:ext cx="454124" cy="0"/>
            </a:xfrm>
            <a:prstGeom prst="line">
              <a:avLst/>
            </a:prstGeom>
            <a:noFill/>
            <a:ln w="31750">
              <a:solidFill>
                <a:srgbClr val="FFCC00"/>
              </a:solidFill>
              <a:round/>
              <a:headEnd/>
              <a:tailEnd/>
            </a:ln>
          </p:spPr>
          <p:txBody>
            <a:bodyPr/>
            <a:lstStyle/>
            <a:p>
              <a:endParaRPr lang="en-US"/>
            </a:p>
          </p:txBody>
        </p:sp>
      </p:grpSp>
      <p:sp>
        <p:nvSpPr>
          <p:cNvPr id="230" name="Oval 51"/>
          <p:cNvSpPr>
            <a:spLocks noChangeArrowheads="1"/>
          </p:cNvSpPr>
          <p:nvPr/>
        </p:nvSpPr>
        <p:spPr bwMode="auto">
          <a:xfrm>
            <a:off x="7424737" y="25527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cxnSp>
        <p:nvCxnSpPr>
          <p:cNvPr id="228" name="Straight Arrow Connector 227"/>
          <p:cNvCxnSpPr/>
          <p:nvPr/>
        </p:nvCxnSpPr>
        <p:spPr>
          <a:xfrm flipV="1">
            <a:off x="6503828" y="1453274"/>
            <a:ext cx="735172" cy="32626"/>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33" name="Rectangle 3"/>
          <p:cNvSpPr txBox="1">
            <a:spLocks noChangeArrowheads="1"/>
          </p:cNvSpPr>
          <p:nvPr/>
        </p:nvSpPr>
        <p:spPr bwMode="auto">
          <a:xfrm>
            <a:off x="-1" y="5257800"/>
            <a:ext cx="9410701" cy="627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The space transformation function is hidden from the server</a:t>
            </a:r>
          </a:p>
          <a:p>
            <a:pPr marL="457200" indent="-457200" algn="l">
              <a:spcBef>
                <a:spcPct val="20000"/>
              </a:spcBef>
              <a:buClr>
                <a:srgbClr val="CC0000"/>
              </a:buClr>
              <a:buFont typeface="Wingdings" pitchFamily="2" charset="2"/>
              <a:buChar char="n"/>
            </a:pPr>
            <a:r>
              <a:rPr lang="en-US" kern="0" dirty="0" smtClean="0"/>
              <a:t>The answer is approximate as it makes use of the locality preserving mapping of the Hilbert curve.  The exact answer is F</a:t>
            </a:r>
          </a:p>
          <a:p>
            <a:pPr marL="457200" marR="0" lvl="0" indent="-457200"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defRPr/>
            </a:pPr>
            <a:endParaRPr kumimoji="0" lang="en-US" sz="2400" b="0" i="0" u="none" strike="noStrike" kern="0" cap="none" spc="0" normalizeH="0" baseline="0" noProof="0" dirty="0">
              <a:ln>
                <a:noFill/>
              </a:ln>
              <a:solidFill>
                <a:srgbClr val="A50021"/>
              </a:solidFill>
              <a:effectLst/>
              <a:uLnTx/>
              <a:uFillTx/>
              <a:latin typeface="+mn-lt"/>
              <a:ea typeface="+mn-ea"/>
              <a:cs typeface="+mn-cs"/>
            </a:endParaRPr>
          </a:p>
        </p:txBody>
      </p:sp>
      <p:sp>
        <p:nvSpPr>
          <p:cNvPr id="234" name="Slide Number Placeholder 3"/>
          <p:cNvSpPr>
            <a:spLocks noGrp="1"/>
          </p:cNvSpPr>
          <p:nvPr>
            <p:ph type="sldNum" sz="quarter" idx="10"/>
          </p:nvPr>
        </p:nvSpPr>
        <p:spPr>
          <a:xfrm>
            <a:off x="6781800" y="6553200"/>
            <a:ext cx="1905000" cy="304800"/>
          </a:xfrm>
        </p:spPr>
        <p:txBody>
          <a:bodyPr/>
          <a:lstStyle/>
          <a:p>
            <a:fld id="{4F1965C8-464A-4028-B26E-078B631E0735}" type="slidenum">
              <a:rPr lang="en-US" altLang="ko-KR"/>
              <a:pPr/>
              <a:t>86</a:t>
            </a:fld>
            <a:endParaRPr lang="en-US" altLang="ko-KR" dirty="0"/>
          </a:p>
        </p:txBody>
      </p:sp>
      <p:sp>
        <p:nvSpPr>
          <p:cNvPr id="235" name="Date Placeholder 4"/>
          <p:cNvSpPr>
            <a:spLocks noGrp="1"/>
          </p:cNvSpPr>
          <p:nvPr>
            <p:ph type="dt" sz="half" idx="11"/>
          </p:nvPr>
        </p:nvSpPr>
        <p:spPr>
          <a:xfrm>
            <a:off x="2971800" y="6553200"/>
            <a:ext cx="4267200" cy="304800"/>
          </a:xfrm>
        </p:spPr>
        <p:txBody>
          <a:bodyPr/>
          <a:lstStyle/>
          <a:p>
            <a:r>
              <a:rPr lang="en-US" dirty="0"/>
              <a:t>Tutorial: ICDM 2008</a:t>
            </a:r>
            <a:endParaRPr lang="en-US" altLang="ko-KR" dirty="0"/>
          </a:p>
        </p:txBody>
      </p:sp>
      <p:sp>
        <p:nvSpPr>
          <p:cNvPr id="236" name="Footer Placeholder 5"/>
          <p:cNvSpPr>
            <a:spLocks noGrp="1"/>
          </p:cNvSpPr>
          <p:nvPr>
            <p:ph type="ftr" sz="quarter" idx="12"/>
          </p:nvPr>
        </p:nvSpPr>
        <p:spPr>
          <a:xfrm>
            <a:off x="152400" y="6553200"/>
            <a:ext cx="2133600" cy="228600"/>
          </a:xfrm>
        </p:spPr>
        <p:txBody>
          <a:bodyPr/>
          <a:lstStyle/>
          <a:p>
            <a:r>
              <a:rPr lang="en-US" altLang="ko-KR" dirty="0"/>
              <a:t>Mohamed F. </a:t>
            </a:r>
            <a:r>
              <a:rPr lang="en-US" altLang="ko-KR" dirty="0" err="1"/>
              <a:t>Mokbel</a:t>
            </a:r>
            <a:endParaRPr lang="en-US" alt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00"/>
                                        <p:tgtEl>
                                          <p:spTgt spid="16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wipe(left)">
                                      <p:cBhvr>
                                        <p:cTn id="10" dur="500"/>
                                        <p:tgtEl>
                                          <p:spTgt spid="208"/>
                                        </p:tgtEl>
                                      </p:cBhvr>
                                    </p:animEffec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88"/>
                                        </p:tgtEl>
                                        <p:attrNameLst>
                                          <p:attrName>fillcolor</p:attrName>
                                        </p:attrNameLst>
                                      </p:cBhvr>
                                      <p:to>
                                        <a:schemeClr val="folHlink"/>
                                      </p:to>
                                    </p:animClr>
                                    <p:set>
                                      <p:cBhvr>
                                        <p:cTn id="37" dur="500" fill="hold"/>
                                        <p:tgtEl>
                                          <p:spTgt spid="188"/>
                                        </p:tgtEl>
                                        <p:attrNameLst>
                                          <p:attrName>fill.type</p:attrName>
                                        </p:attrNameLst>
                                      </p:cBhvr>
                                      <p:to>
                                        <p:strVal val="solid"/>
                                      </p:to>
                                    </p:set>
                                    <p:set>
                                      <p:cBhvr>
                                        <p:cTn id="38" dur="500" fill="hold"/>
                                        <p:tgtEl>
                                          <p:spTgt spid="188"/>
                                        </p:tgtEl>
                                        <p:attrNameLst>
                                          <p:attrName>fill.on</p:attrName>
                                        </p:attrNameLst>
                                      </p:cBhvr>
                                      <p:to>
                                        <p:strVal val="true"/>
                                      </p:to>
                                    </p:set>
                                  </p:childTnLst>
                                </p:cTn>
                              </p:par>
                              <p:par>
                                <p:cTn id="39" presetID="1" presetClass="entr" presetSubtype="0" fill="hold" nodeType="withEffect">
                                  <p:stCondLst>
                                    <p:cond delay="0"/>
                                  </p:stCondLst>
                                  <p:childTnLst>
                                    <p:set>
                                      <p:cBhvr>
                                        <p:cTn id="40" dur="1" fill="hold">
                                          <p:stCondLst>
                                            <p:cond delay="0"/>
                                          </p:stCondLst>
                                        </p:cTn>
                                        <p:tgtEl>
                                          <p:spTgt spid="2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208" grpId="0" animBg="1"/>
      <p:bldP spid="224" grpId="0" animBg="1"/>
      <p:bldP spid="225" grpId="0"/>
      <p:bldP spid="226" grpId="0"/>
      <p:bldP spid="23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2"/>
          <p:cNvSpPr txBox="1">
            <a:spLocks noChangeArrowheads="1"/>
          </p:cNvSpPr>
          <p:nvPr/>
        </p:nvSpPr>
        <p:spPr bwMode="auto">
          <a:xfrm>
            <a:off x="304800" y="114300"/>
            <a:ext cx="7010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t>Dealing with Fake Locations / Space</a:t>
            </a:r>
            <a:b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br>
            <a:r>
              <a:rPr lang="en-US" i="1" kern="0" dirty="0" smtClean="0">
                <a:solidFill>
                  <a:schemeClr val="hlink"/>
                </a:solidFill>
                <a:effectLst>
                  <a:outerShdw blurRad="38100" dist="38100" dir="2700000" algn="tl">
                    <a:srgbClr val="C0C0C0"/>
                  </a:outerShdw>
                </a:effectLst>
                <a:latin typeface="+mj-lt"/>
                <a:ea typeface="+mj-ea"/>
                <a:cs typeface="+mj-cs"/>
              </a:rPr>
              <a:t>P</a:t>
            </a:r>
            <a:r>
              <a:rPr kumimoji="0" lang="en-US" sz="2400" b="0" i="1" u="none" strike="noStrike" kern="0" cap="none" spc="0" normalizeH="0" baseline="0" noProof="0" dirty="0" err="1" smtClean="0">
                <a:ln>
                  <a:noFill/>
                </a:ln>
                <a:solidFill>
                  <a:schemeClr val="hlink"/>
                </a:solidFill>
                <a:effectLst>
                  <a:outerShdw blurRad="38100" dist="38100" dir="2700000" algn="tl">
                    <a:srgbClr val="C0C0C0"/>
                  </a:outerShdw>
                </a:effectLst>
                <a:uLnTx/>
                <a:uFillTx/>
                <a:latin typeface="+mj-lt"/>
                <a:ea typeface="+mj-ea"/>
                <a:cs typeface="+mj-cs"/>
              </a:rPr>
              <a:t>rivate</a:t>
            </a:r>
            <a:r>
              <a:rPr kumimoji="0" lang="en-US" sz="2400" b="0" i="1" u="none" strike="noStrike" kern="0" cap="none" spc="0" normalizeH="0" baseline="0" noProof="0" dirty="0" smtClean="0">
                <a:ln>
                  <a:noFill/>
                </a:ln>
                <a:solidFill>
                  <a:schemeClr val="hlink"/>
                </a:solidFill>
                <a:effectLst>
                  <a:outerShdw blurRad="38100" dist="38100" dir="2700000" algn="tl">
                    <a:srgbClr val="C0C0C0"/>
                  </a:outerShdw>
                </a:effectLst>
                <a:uLnTx/>
                <a:uFillTx/>
                <a:latin typeface="+mj-lt"/>
                <a:ea typeface="+mj-ea"/>
                <a:cs typeface="+mj-cs"/>
              </a:rPr>
              <a:t> Information </a:t>
            </a:r>
            <a:r>
              <a:rPr kumimoji="0" lang="en-US" sz="2400" b="0" i="1" u="none" strike="noStrike" kern="0" cap="none" spc="0" normalizeH="0" baseline="0" noProof="0" dirty="0" smtClean="0">
                <a:ln>
                  <a:noFill/>
                </a:ln>
                <a:solidFill>
                  <a:schemeClr val="hlink"/>
                </a:solidFill>
                <a:effectLst>
                  <a:outerShdw blurRad="38100" dist="38100" dir="2700000" algn="tl">
                    <a:srgbClr val="C0C0C0"/>
                  </a:outerShdw>
                </a:effectLst>
                <a:uLnTx/>
                <a:uFillTx/>
                <a:latin typeface="+mj-lt"/>
                <a:ea typeface="+mj-ea"/>
                <a:cs typeface="+mj-cs"/>
              </a:rPr>
              <a:t>Retrieval: </a:t>
            </a:r>
            <a:r>
              <a:rPr kumimoji="0" lang="en-US" sz="2400" b="0" i="1" u="none" strike="noStrike" kern="0" cap="none" spc="0" normalizeH="0" baseline="0" noProof="0" dirty="0" smtClean="0">
                <a:ln>
                  <a:noFill/>
                </a:ln>
                <a:solidFill>
                  <a:schemeClr val="hlink"/>
                </a:solidFill>
                <a:effectLst>
                  <a:outerShdw blurRad="38100" dist="38100" dir="2700000" algn="tl">
                    <a:srgbClr val="C0C0C0"/>
                  </a:outerShdw>
                </a:effectLst>
                <a:uLnTx/>
                <a:uFillTx/>
                <a:latin typeface="+mj-lt"/>
                <a:ea typeface="+mj-ea"/>
                <a:cs typeface="+mj-cs"/>
              </a:rPr>
              <a:t>Hilbert Order</a:t>
            </a:r>
            <a:endParaRPr kumimoji="0" lang="en-US" sz="2400" b="0" i="1" u="none" strike="noStrike" kern="0" cap="none" spc="0" normalizeH="0" baseline="0" noProof="0" dirty="0">
              <a:ln>
                <a:noFill/>
              </a:ln>
              <a:solidFill>
                <a:schemeClr val="hlink"/>
              </a:solidFill>
              <a:effectLst>
                <a:outerShdw blurRad="38100" dist="38100" dir="2700000" algn="tl">
                  <a:srgbClr val="C0C0C0"/>
                </a:outerShdw>
              </a:effectLst>
              <a:uLnTx/>
              <a:uFillTx/>
              <a:latin typeface="+mj-lt"/>
              <a:ea typeface="+mj-ea"/>
              <a:cs typeface="+mj-cs"/>
            </a:endParaRPr>
          </a:p>
        </p:txBody>
      </p:sp>
      <p:sp>
        <p:nvSpPr>
          <p:cNvPr id="82" name="Rectangle 3"/>
          <p:cNvSpPr txBox="1">
            <a:spLocks noChangeArrowheads="1"/>
          </p:cNvSpPr>
          <p:nvPr/>
        </p:nvSpPr>
        <p:spPr bwMode="auto">
          <a:xfrm>
            <a:off x="0" y="2438400"/>
            <a:ext cx="5599112" cy="4437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All points are clustered into buckets at the server based on Hilbert Order</a:t>
            </a:r>
          </a:p>
          <a:p>
            <a:pPr marL="457200" indent="-457200" algn="l">
              <a:spcBef>
                <a:spcPct val="20000"/>
              </a:spcBef>
              <a:buClr>
                <a:srgbClr val="CC0000"/>
              </a:buClr>
              <a:buFont typeface="Wingdings" pitchFamily="2" charset="2"/>
              <a:buChar char="n"/>
            </a:pPr>
            <a:endParaRPr lang="en-US" sz="400" kern="0" dirty="0" smtClean="0"/>
          </a:p>
          <a:p>
            <a:pPr marL="457200" lvl="0" indent="-457200" algn="l">
              <a:spcBef>
                <a:spcPct val="20000"/>
              </a:spcBef>
              <a:buClr>
                <a:srgbClr val="CC0000"/>
              </a:buClr>
              <a:buFont typeface="Wingdings" pitchFamily="2" charset="2"/>
              <a:buChar char="n"/>
            </a:pPr>
            <a:r>
              <a:rPr lang="en-US" kern="0" dirty="0" smtClean="0">
                <a:latin typeface="+mn-lt"/>
                <a:ea typeface="+mn-ea"/>
              </a:rPr>
              <a:t>When initiating a query, the user </a:t>
            </a:r>
            <a:r>
              <a:rPr lang="en-US" i="1" kern="0" dirty="0" smtClean="0">
                <a:latin typeface="+mn-lt"/>
                <a:ea typeface="+mn-ea"/>
              </a:rPr>
              <a:t>u </a:t>
            </a:r>
            <a:r>
              <a:rPr lang="en-US" kern="0" dirty="0" smtClean="0">
                <a:latin typeface="+mn-lt"/>
                <a:ea typeface="+mn-ea"/>
              </a:rPr>
              <a:t>determines its Hilbert order </a:t>
            </a:r>
            <a:r>
              <a:rPr lang="en-US" i="1" kern="0" dirty="0" smtClean="0">
                <a:latin typeface="+mn-lt"/>
                <a:ea typeface="+mn-ea"/>
              </a:rPr>
              <a:t>H(u</a:t>
            </a:r>
            <a:r>
              <a:rPr lang="en-US" kern="0" dirty="0" smtClean="0">
                <a:latin typeface="+mn-lt"/>
                <a:ea typeface="+mn-ea"/>
              </a:rPr>
              <a:t>), then the user performs </a:t>
            </a:r>
            <a:r>
              <a:rPr lang="en-US" i="1" kern="0" dirty="0" smtClean="0">
                <a:latin typeface="+mn-lt"/>
                <a:ea typeface="+mn-ea"/>
              </a:rPr>
              <a:t>O(log n) </a:t>
            </a:r>
            <a:r>
              <a:rPr lang="en-US" kern="0" dirty="0" smtClean="0">
                <a:latin typeface="+mn-lt"/>
                <a:ea typeface="+mn-ea"/>
              </a:rPr>
              <a:t>PIR “binary” search to retrieve the closest bucket</a:t>
            </a:r>
          </a:p>
        </p:txBody>
      </p:sp>
      <p:grpSp>
        <p:nvGrpSpPr>
          <p:cNvPr id="125" name="Group 124"/>
          <p:cNvGrpSpPr/>
          <p:nvPr/>
        </p:nvGrpSpPr>
        <p:grpSpPr>
          <a:xfrm>
            <a:off x="5599112" y="2133600"/>
            <a:ext cx="3506788" cy="3505200"/>
            <a:chOff x="5599112" y="2133600"/>
            <a:chExt cx="3506788" cy="3505200"/>
          </a:xfrm>
        </p:grpSpPr>
        <p:grpSp>
          <p:nvGrpSpPr>
            <p:cNvPr id="2" name="Group 131"/>
            <p:cNvGrpSpPr>
              <a:grpSpLocks/>
            </p:cNvGrpSpPr>
            <p:nvPr/>
          </p:nvGrpSpPr>
          <p:grpSpPr bwMode="auto">
            <a:xfrm>
              <a:off x="5602288" y="2286000"/>
              <a:ext cx="3352800" cy="3352800"/>
              <a:chOff x="3168" y="1056"/>
              <a:chExt cx="2112" cy="2112"/>
            </a:xfrm>
          </p:grpSpPr>
          <p:sp>
            <p:nvSpPr>
              <p:cNvPr id="3180" name="Rectangle 6"/>
              <p:cNvSpPr>
                <a:spLocks noChangeArrowheads="1"/>
              </p:cNvSpPr>
              <p:nvPr/>
            </p:nvSpPr>
            <p:spPr bwMode="auto">
              <a:xfrm>
                <a:off x="3696" y="2640"/>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1" name="Rectangle 7"/>
              <p:cNvSpPr>
                <a:spLocks noChangeArrowheads="1"/>
              </p:cNvSpPr>
              <p:nvPr/>
            </p:nvSpPr>
            <p:spPr bwMode="auto">
              <a:xfrm>
                <a:off x="4224" y="2640"/>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2" name="Rectangle 8"/>
              <p:cNvSpPr>
                <a:spLocks noChangeArrowheads="1"/>
              </p:cNvSpPr>
              <p:nvPr/>
            </p:nvSpPr>
            <p:spPr bwMode="auto">
              <a:xfrm>
                <a:off x="4752" y="2640"/>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3" name="Rectangle 9"/>
              <p:cNvSpPr>
                <a:spLocks noChangeArrowheads="1"/>
              </p:cNvSpPr>
              <p:nvPr/>
            </p:nvSpPr>
            <p:spPr bwMode="auto">
              <a:xfrm>
                <a:off x="3168" y="2112"/>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4" name="Rectangle 10"/>
              <p:cNvSpPr>
                <a:spLocks noChangeArrowheads="1"/>
              </p:cNvSpPr>
              <p:nvPr/>
            </p:nvSpPr>
            <p:spPr bwMode="auto">
              <a:xfrm>
                <a:off x="3696" y="2112"/>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5" name="Rectangle 11"/>
              <p:cNvSpPr>
                <a:spLocks noChangeArrowheads="1"/>
              </p:cNvSpPr>
              <p:nvPr/>
            </p:nvSpPr>
            <p:spPr bwMode="auto">
              <a:xfrm>
                <a:off x="4224" y="2112"/>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6" name="Rectangle 12"/>
              <p:cNvSpPr>
                <a:spLocks noChangeArrowheads="1"/>
              </p:cNvSpPr>
              <p:nvPr/>
            </p:nvSpPr>
            <p:spPr bwMode="auto">
              <a:xfrm>
                <a:off x="4752" y="2112"/>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7" name="Rectangle 13"/>
              <p:cNvSpPr>
                <a:spLocks noChangeArrowheads="1"/>
              </p:cNvSpPr>
              <p:nvPr/>
            </p:nvSpPr>
            <p:spPr bwMode="auto">
              <a:xfrm>
                <a:off x="3168" y="1584"/>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8" name="Rectangle 14"/>
              <p:cNvSpPr>
                <a:spLocks noChangeArrowheads="1"/>
              </p:cNvSpPr>
              <p:nvPr/>
            </p:nvSpPr>
            <p:spPr bwMode="auto">
              <a:xfrm>
                <a:off x="3696" y="1584"/>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89" name="Rectangle 15"/>
              <p:cNvSpPr>
                <a:spLocks noChangeArrowheads="1"/>
              </p:cNvSpPr>
              <p:nvPr/>
            </p:nvSpPr>
            <p:spPr bwMode="auto">
              <a:xfrm>
                <a:off x="4224" y="1584"/>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90" name="Rectangle 16"/>
              <p:cNvSpPr>
                <a:spLocks noChangeArrowheads="1"/>
              </p:cNvSpPr>
              <p:nvPr/>
            </p:nvSpPr>
            <p:spPr bwMode="auto">
              <a:xfrm>
                <a:off x="4752" y="1584"/>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91" name="Rectangle 17"/>
              <p:cNvSpPr>
                <a:spLocks noChangeArrowheads="1"/>
              </p:cNvSpPr>
              <p:nvPr/>
            </p:nvSpPr>
            <p:spPr bwMode="auto">
              <a:xfrm>
                <a:off x="3168" y="1056"/>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92" name="Rectangle 18"/>
              <p:cNvSpPr>
                <a:spLocks noChangeArrowheads="1"/>
              </p:cNvSpPr>
              <p:nvPr/>
            </p:nvSpPr>
            <p:spPr bwMode="auto">
              <a:xfrm>
                <a:off x="3696" y="1056"/>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93" name="Rectangle 19"/>
              <p:cNvSpPr>
                <a:spLocks noChangeArrowheads="1"/>
              </p:cNvSpPr>
              <p:nvPr/>
            </p:nvSpPr>
            <p:spPr bwMode="auto">
              <a:xfrm>
                <a:off x="4224" y="1056"/>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sp>
            <p:nvSpPr>
              <p:cNvPr id="3194" name="Rectangle 20"/>
              <p:cNvSpPr>
                <a:spLocks noChangeArrowheads="1"/>
              </p:cNvSpPr>
              <p:nvPr/>
            </p:nvSpPr>
            <p:spPr bwMode="auto">
              <a:xfrm>
                <a:off x="4752" y="1056"/>
                <a:ext cx="528" cy="528"/>
              </a:xfrm>
              <a:prstGeom prst="rect">
                <a:avLst/>
              </a:prstGeom>
              <a:noFill/>
              <a:ln w="9525">
                <a:solidFill>
                  <a:srgbClr val="C0C0C0"/>
                </a:solidFill>
                <a:miter lim="800000"/>
                <a:headEnd/>
                <a:tailEnd/>
              </a:ln>
            </p:spPr>
            <p:txBody>
              <a:bodyPr wrap="none" anchor="ctr"/>
              <a:lstStyle/>
              <a:p>
                <a:endParaRPr lang="en-US">
                  <a:latin typeface="Calibri" pitchFamily="34" charset="0"/>
                </a:endParaRPr>
              </a:p>
            </p:txBody>
          </p:sp>
        </p:grpSp>
        <p:sp>
          <p:nvSpPr>
            <p:cNvPr id="161" name="Line 21"/>
            <p:cNvSpPr>
              <a:spLocks noChangeShapeType="1"/>
            </p:cNvSpPr>
            <p:nvPr/>
          </p:nvSpPr>
          <p:spPr bwMode="auto">
            <a:xfrm rot="16200000" flipH="1">
              <a:off x="3847306" y="3885406"/>
              <a:ext cx="3505200" cy="1587"/>
            </a:xfrm>
            <a:prstGeom prst="line">
              <a:avLst/>
            </a:prstGeom>
            <a:noFill/>
            <a:ln w="38100">
              <a:solidFill>
                <a:srgbClr val="990033"/>
              </a:solidFill>
              <a:round/>
              <a:headEnd type="stealth" w="lg" len="lg"/>
              <a:tailEnd/>
            </a:ln>
          </p:spPr>
          <p:txBody>
            <a:bodyPr/>
            <a:lstStyle/>
            <a:p>
              <a:endParaRPr lang="en-US"/>
            </a:p>
          </p:txBody>
        </p:sp>
        <p:sp>
          <p:nvSpPr>
            <p:cNvPr id="3093" name="Oval 43"/>
            <p:cNvSpPr>
              <a:spLocks noChangeArrowheads="1"/>
            </p:cNvSpPr>
            <p:nvPr/>
          </p:nvSpPr>
          <p:spPr bwMode="auto">
            <a:xfrm>
              <a:off x="5981700" y="5037137"/>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4" name="Oval 44"/>
            <p:cNvSpPr>
              <a:spLocks noChangeArrowheads="1"/>
            </p:cNvSpPr>
            <p:nvPr/>
          </p:nvSpPr>
          <p:spPr bwMode="auto">
            <a:xfrm>
              <a:off x="6788150" y="5181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5" name="Oval 45"/>
            <p:cNvSpPr>
              <a:spLocks noChangeArrowheads="1"/>
            </p:cNvSpPr>
            <p:nvPr/>
          </p:nvSpPr>
          <p:spPr bwMode="auto">
            <a:xfrm>
              <a:off x="6667500" y="41148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6" name="Oval 46"/>
            <p:cNvSpPr>
              <a:spLocks noChangeArrowheads="1"/>
            </p:cNvSpPr>
            <p:nvPr/>
          </p:nvSpPr>
          <p:spPr bwMode="auto">
            <a:xfrm>
              <a:off x="5753100" y="4419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7" name="Oval 47"/>
            <p:cNvSpPr>
              <a:spLocks noChangeArrowheads="1"/>
            </p:cNvSpPr>
            <p:nvPr/>
          </p:nvSpPr>
          <p:spPr bwMode="auto">
            <a:xfrm>
              <a:off x="6057900" y="3657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8" name="Oval 48"/>
            <p:cNvSpPr>
              <a:spLocks noChangeArrowheads="1"/>
            </p:cNvSpPr>
            <p:nvPr/>
          </p:nvSpPr>
          <p:spPr bwMode="auto">
            <a:xfrm>
              <a:off x="6013450" y="26670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099" name="Oval 49"/>
            <p:cNvSpPr>
              <a:spLocks noChangeArrowheads="1"/>
            </p:cNvSpPr>
            <p:nvPr/>
          </p:nvSpPr>
          <p:spPr bwMode="auto">
            <a:xfrm>
              <a:off x="6667500" y="34290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101" name="Oval 51"/>
            <p:cNvSpPr>
              <a:spLocks noChangeArrowheads="1"/>
            </p:cNvSpPr>
            <p:nvPr/>
          </p:nvSpPr>
          <p:spPr bwMode="auto">
            <a:xfrm>
              <a:off x="8572500" y="35052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188" name="Oval 52"/>
            <p:cNvSpPr>
              <a:spLocks noChangeArrowheads="1"/>
            </p:cNvSpPr>
            <p:nvPr/>
          </p:nvSpPr>
          <p:spPr bwMode="auto">
            <a:xfrm>
              <a:off x="8648700" y="53340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103" name="Oval 53"/>
            <p:cNvSpPr>
              <a:spLocks noChangeArrowheads="1"/>
            </p:cNvSpPr>
            <p:nvPr/>
          </p:nvSpPr>
          <p:spPr bwMode="auto">
            <a:xfrm>
              <a:off x="7581900" y="24384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104" name="Oval 54"/>
            <p:cNvSpPr>
              <a:spLocks noChangeArrowheads="1"/>
            </p:cNvSpPr>
            <p:nvPr/>
          </p:nvSpPr>
          <p:spPr bwMode="auto">
            <a:xfrm>
              <a:off x="8420100" y="4419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3105" name="Text Box 55"/>
            <p:cNvSpPr txBox="1">
              <a:spLocks noChangeArrowheads="1"/>
            </p:cNvSpPr>
            <p:nvPr/>
          </p:nvSpPr>
          <p:spPr bwMode="auto">
            <a:xfrm>
              <a:off x="5645150" y="4876800"/>
              <a:ext cx="336550" cy="457200"/>
            </a:xfrm>
            <a:prstGeom prst="rect">
              <a:avLst/>
            </a:prstGeom>
            <a:noFill/>
            <a:ln w="9525">
              <a:noFill/>
              <a:miter lim="800000"/>
              <a:headEnd/>
              <a:tailEnd/>
            </a:ln>
          </p:spPr>
          <p:txBody>
            <a:bodyPr>
              <a:spAutoFit/>
            </a:bodyPr>
            <a:lstStyle/>
            <a:p>
              <a:r>
                <a:rPr lang="en-US">
                  <a:solidFill>
                    <a:srgbClr val="A50021"/>
                  </a:solidFill>
                </a:rPr>
                <a:t>A</a:t>
              </a:r>
            </a:p>
          </p:txBody>
        </p:sp>
        <p:sp>
          <p:nvSpPr>
            <p:cNvPr id="3106" name="Text Box 56"/>
            <p:cNvSpPr txBox="1">
              <a:spLocks noChangeArrowheads="1"/>
            </p:cNvSpPr>
            <p:nvPr/>
          </p:nvSpPr>
          <p:spPr bwMode="auto">
            <a:xfrm>
              <a:off x="5983287" y="4370387"/>
              <a:ext cx="336550" cy="457200"/>
            </a:xfrm>
            <a:prstGeom prst="rect">
              <a:avLst/>
            </a:prstGeom>
            <a:noFill/>
            <a:ln w="9525">
              <a:noFill/>
              <a:miter lim="800000"/>
              <a:headEnd/>
              <a:tailEnd/>
            </a:ln>
          </p:spPr>
          <p:txBody>
            <a:bodyPr>
              <a:spAutoFit/>
            </a:bodyPr>
            <a:lstStyle/>
            <a:p>
              <a:r>
                <a:rPr lang="en-US">
                  <a:solidFill>
                    <a:srgbClr val="A50021"/>
                  </a:solidFill>
                </a:rPr>
                <a:t>D</a:t>
              </a:r>
            </a:p>
          </p:txBody>
        </p:sp>
        <p:sp>
          <p:nvSpPr>
            <p:cNvPr id="3107" name="Text Box 57"/>
            <p:cNvSpPr txBox="1">
              <a:spLocks noChangeArrowheads="1"/>
            </p:cNvSpPr>
            <p:nvPr/>
          </p:nvSpPr>
          <p:spPr bwMode="auto">
            <a:xfrm>
              <a:off x="5676900" y="3505200"/>
              <a:ext cx="336550" cy="457200"/>
            </a:xfrm>
            <a:prstGeom prst="rect">
              <a:avLst/>
            </a:prstGeom>
            <a:noFill/>
            <a:ln w="9525">
              <a:noFill/>
              <a:miter lim="800000"/>
              <a:headEnd/>
              <a:tailEnd/>
            </a:ln>
          </p:spPr>
          <p:txBody>
            <a:bodyPr>
              <a:spAutoFit/>
            </a:bodyPr>
            <a:lstStyle/>
            <a:p>
              <a:r>
                <a:rPr lang="en-US">
                  <a:solidFill>
                    <a:srgbClr val="A50021"/>
                  </a:solidFill>
                </a:rPr>
                <a:t>E</a:t>
              </a:r>
            </a:p>
          </p:txBody>
        </p:sp>
        <p:sp>
          <p:nvSpPr>
            <p:cNvPr id="3108" name="Text Box 58"/>
            <p:cNvSpPr txBox="1">
              <a:spLocks noChangeArrowheads="1"/>
            </p:cNvSpPr>
            <p:nvPr/>
          </p:nvSpPr>
          <p:spPr bwMode="auto">
            <a:xfrm>
              <a:off x="5676900" y="2438400"/>
              <a:ext cx="336550" cy="457200"/>
            </a:xfrm>
            <a:prstGeom prst="rect">
              <a:avLst/>
            </a:prstGeom>
            <a:noFill/>
            <a:ln w="9525">
              <a:noFill/>
              <a:miter lim="800000"/>
              <a:headEnd/>
              <a:tailEnd/>
            </a:ln>
          </p:spPr>
          <p:txBody>
            <a:bodyPr>
              <a:spAutoFit/>
            </a:bodyPr>
            <a:lstStyle/>
            <a:p>
              <a:r>
                <a:rPr lang="en-US">
                  <a:solidFill>
                    <a:srgbClr val="A50021"/>
                  </a:solidFill>
                </a:rPr>
                <a:t>F</a:t>
              </a:r>
            </a:p>
          </p:txBody>
        </p:sp>
        <p:sp>
          <p:nvSpPr>
            <p:cNvPr id="3109" name="Text Box 59"/>
            <p:cNvSpPr txBox="1">
              <a:spLocks noChangeArrowheads="1"/>
            </p:cNvSpPr>
            <p:nvPr/>
          </p:nvSpPr>
          <p:spPr bwMode="auto">
            <a:xfrm>
              <a:off x="6819900" y="3276600"/>
              <a:ext cx="336550" cy="457200"/>
            </a:xfrm>
            <a:prstGeom prst="rect">
              <a:avLst/>
            </a:prstGeom>
            <a:noFill/>
            <a:ln w="9525">
              <a:noFill/>
              <a:miter lim="800000"/>
              <a:headEnd/>
              <a:tailEnd/>
            </a:ln>
          </p:spPr>
          <p:txBody>
            <a:bodyPr>
              <a:spAutoFit/>
            </a:bodyPr>
            <a:lstStyle/>
            <a:p>
              <a:r>
                <a:rPr lang="en-US">
                  <a:solidFill>
                    <a:srgbClr val="A50021"/>
                  </a:solidFill>
                </a:rPr>
                <a:t>G</a:t>
              </a:r>
            </a:p>
          </p:txBody>
        </p:sp>
        <p:sp>
          <p:nvSpPr>
            <p:cNvPr id="3110" name="Text Box 60"/>
            <p:cNvSpPr txBox="1">
              <a:spLocks noChangeArrowheads="1"/>
            </p:cNvSpPr>
            <p:nvPr/>
          </p:nvSpPr>
          <p:spPr bwMode="auto">
            <a:xfrm>
              <a:off x="7321550" y="2286000"/>
              <a:ext cx="336550" cy="457200"/>
            </a:xfrm>
            <a:prstGeom prst="rect">
              <a:avLst/>
            </a:prstGeom>
            <a:noFill/>
            <a:ln w="9525">
              <a:noFill/>
              <a:miter lim="800000"/>
              <a:headEnd/>
              <a:tailEnd/>
            </a:ln>
          </p:spPr>
          <p:txBody>
            <a:bodyPr>
              <a:spAutoFit/>
            </a:bodyPr>
            <a:lstStyle/>
            <a:p>
              <a:r>
                <a:rPr lang="en-US">
                  <a:solidFill>
                    <a:srgbClr val="A50021"/>
                  </a:solidFill>
                </a:rPr>
                <a:t>I</a:t>
              </a:r>
            </a:p>
          </p:txBody>
        </p:sp>
        <p:sp>
          <p:nvSpPr>
            <p:cNvPr id="3111" name="Text Box 61"/>
            <p:cNvSpPr txBox="1">
              <a:spLocks noChangeArrowheads="1"/>
            </p:cNvSpPr>
            <p:nvPr/>
          </p:nvSpPr>
          <p:spPr bwMode="auto">
            <a:xfrm>
              <a:off x="7810500" y="3352800"/>
              <a:ext cx="336550" cy="457200"/>
            </a:xfrm>
            <a:prstGeom prst="rect">
              <a:avLst/>
            </a:prstGeom>
            <a:noFill/>
            <a:ln w="9525">
              <a:noFill/>
              <a:miter lim="800000"/>
              <a:headEnd/>
              <a:tailEnd/>
            </a:ln>
          </p:spPr>
          <p:txBody>
            <a:bodyPr>
              <a:spAutoFit/>
            </a:bodyPr>
            <a:lstStyle/>
            <a:p>
              <a:r>
                <a:rPr lang="en-US">
                  <a:solidFill>
                    <a:srgbClr val="A50021"/>
                  </a:solidFill>
                </a:rPr>
                <a:t>H</a:t>
              </a:r>
            </a:p>
          </p:txBody>
        </p:sp>
        <p:sp>
          <p:nvSpPr>
            <p:cNvPr id="3112" name="Text Box 62"/>
            <p:cNvSpPr txBox="1">
              <a:spLocks noChangeArrowheads="1"/>
            </p:cNvSpPr>
            <p:nvPr/>
          </p:nvSpPr>
          <p:spPr bwMode="auto">
            <a:xfrm>
              <a:off x="8693150" y="3352800"/>
              <a:ext cx="336550" cy="457200"/>
            </a:xfrm>
            <a:prstGeom prst="rect">
              <a:avLst/>
            </a:prstGeom>
            <a:noFill/>
            <a:ln w="9525">
              <a:noFill/>
              <a:miter lim="800000"/>
              <a:headEnd/>
              <a:tailEnd/>
            </a:ln>
          </p:spPr>
          <p:txBody>
            <a:bodyPr>
              <a:spAutoFit/>
            </a:bodyPr>
            <a:lstStyle/>
            <a:p>
              <a:r>
                <a:rPr lang="en-US">
                  <a:solidFill>
                    <a:srgbClr val="A50021"/>
                  </a:solidFill>
                </a:rPr>
                <a:t>J</a:t>
              </a:r>
            </a:p>
          </p:txBody>
        </p:sp>
        <p:sp>
          <p:nvSpPr>
            <p:cNvPr id="3157" name="Text Box 121"/>
            <p:cNvSpPr txBox="1">
              <a:spLocks noChangeArrowheads="1"/>
            </p:cNvSpPr>
            <p:nvPr/>
          </p:nvSpPr>
          <p:spPr bwMode="auto">
            <a:xfrm>
              <a:off x="8540750" y="4267200"/>
              <a:ext cx="336550" cy="457200"/>
            </a:xfrm>
            <a:prstGeom prst="rect">
              <a:avLst/>
            </a:prstGeom>
            <a:noFill/>
            <a:ln w="9525">
              <a:noFill/>
              <a:miter lim="800000"/>
              <a:headEnd/>
              <a:tailEnd/>
            </a:ln>
          </p:spPr>
          <p:txBody>
            <a:bodyPr>
              <a:spAutoFit/>
            </a:bodyPr>
            <a:lstStyle/>
            <a:p>
              <a:r>
                <a:rPr lang="en-US">
                  <a:solidFill>
                    <a:srgbClr val="A50021"/>
                  </a:solidFill>
                </a:rPr>
                <a:t>K</a:t>
              </a:r>
            </a:p>
          </p:txBody>
        </p:sp>
        <p:sp>
          <p:nvSpPr>
            <p:cNvPr id="3158" name="Text Box 122"/>
            <p:cNvSpPr txBox="1">
              <a:spLocks noChangeArrowheads="1"/>
            </p:cNvSpPr>
            <p:nvPr/>
          </p:nvSpPr>
          <p:spPr bwMode="auto">
            <a:xfrm>
              <a:off x="8529637" y="4979987"/>
              <a:ext cx="336550" cy="457200"/>
            </a:xfrm>
            <a:prstGeom prst="rect">
              <a:avLst/>
            </a:prstGeom>
            <a:noFill/>
            <a:ln w="9525">
              <a:noFill/>
              <a:miter lim="800000"/>
              <a:headEnd/>
              <a:tailEnd/>
            </a:ln>
          </p:spPr>
          <p:txBody>
            <a:bodyPr>
              <a:spAutoFit/>
            </a:bodyPr>
            <a:lstStyle/>
            <a:p>
              <a:r>
                <a:rPr lang="en-US">
                  <a:solidFill>
                    <a:srgbClr val="A50021"/>
                  </a:solidFill>
                </a:rPr>
                <a:t>L</a:t>
              </a:r>
            </a:p>
          </p:txBody>
        </p:sp>
        <p:sp>
          <p:nvSpPr>
            <p:cNvPr id="3159" name="Text Box 123"/>
            <p:cNvSpPr txBox="1">
              <a:spLocks noChangeArrowheads="1"/>
            </p:cNvSpPr>
            <p:nvPr/>
          </p:nvSpPr>
          <p:spPr bwMode="auto">
            <a:xfrm>
              <a:off x="6940550" y="5029200"/>
              <a:ext cx="336550" cy="457200"/>
            </a:xfrm>
            <a:prstGeom prst="rect">
              <a:avLst/>
            </a:prstGeom>
            <a:noFill/>
            <a:ln w="9525">
              <a:noFill/>
              <a:miter lim="800000"/>
              <a:headEnd/>
              <a:tailEnd/>
            </a:ln>
          </p:spPr>
          <p:txBody>
            <a:bodyPr>
              <a:spAutoFit/>
            </a:bodyPr>
            <a:lstStyle/>
            <a:p>
              <a:r>
                <a:rPr lang="en-US" dirty="0">
                  <a:solidFill>
                    <a:srgbClr val="A50021"/>
                  </a:solidFill>
                </a:rPr>
                <a:t>B</a:t>
              </a:r>
            </a:p>
          </p:txBody>
        </p:sp>
        <p:sp>
          <p:nvSpPr>
            <p:cNvPr id="3160" name="Text Box 124"/>
            <p:cNvSpPr txBox="1">
              <a:spLocks noChangeArrowheads="1"/>
            </p:cNvSpPr>
            <p:nvPr/>
          </p:nvSpPr>
          <p:spPr bwMode="auto">
            <a:xfrm>
              <a:off x="6819900" y="3962400"/>
              <a:ext cx="336550" cy="457200"/>
            </a:xfrm>
            <a:prstGeom prst="rect">
              <a:avLst/>
            </a:prstGeom>
            <a:noFill/>
            <a:ln w="9525">
              <a:noFill/>
              <a:miter lim="800000"/>
              <a:headEnd/>
              <a:tailEnd/>
            </a:ln>
          </p:spPr>
          <p:txBody>
            <a:bodyPr>
              <a:spAutoFit/>
            </a:bodyPr>
            <a:lstStyle/>
            <a:p>
              <a:r>
                <a:rPr lang="en-US">
                  <a:solidFill>
                    <a:srgbClr val="A50021"/>
                  </a:solidFill>
                </a:rPr>
                <a:t>C</a:t>
              </a:r>
            </a:p>
          </p:txBody>
        </p:sp>
        <p:sp>
          <p:nvSpPr>
            <p:cNvPr id="208" name="Line 4"/>
            <p:cNvSpPr>
              <a:spLocks noChangeShapeType="1"/>
            </p:cNvSpPr>
            <p:nvPr/>
          </p:nvSpPr>
          <p:spPr bwMode="auto">
            <a:xfrm flipH="1">
              <a:off x="5600700" y="5638800"/>
              <a:ext cx="3505200" cy="0"/>
            </a:xfrm>
            <a:prstGeom prst="line">
              <a:avLst/>
            </a:prstGeom>
            <a:noFill/>
            <a:ln w="38100">
              <a:solidFill>
                <a:srgbClr val="990033"/>
              </a:solidFill>
              <a:round/>
              <a:headEnd type="stealth" w="lg" len="lg"/>
              <a:tailEnd/>
            </a:ln>
          </p:spPr>
          <p:txBody>
            <a:bodyPr/>
            <a:lstStyle/>
            <a:p>
              <a:endParaRPr lang="en-US"/>
            </a:p>
          </p:txBody>
        </p:sp>
        <p:grpSp>
          <p:nvGrpSpPr>
            <p:cNvPr id="3" name="Group 236"/>
            <p:cNvGrpSpPr/>
            <p:nvPr/>
          </p:nvGrpSpPr>
          <p:grpSpPr>
            <a:xfrm>
              <a:off x="5824537" y="2427287"/>
              <a:ext cx="2933700" cy="3024187"/>
              <a:chOff x="5481637" y="1322387"/>
              <a:chExt cx="2933700" cy="3024187"/>
            </a:xfrm>
          </p:grpSpPr>
          <p:grpSp>
            <p:nvGrpSpPr>
              <p:cNvPr id="4" name="Group 228"/>
              <p:cNvGrpSpPr/>
              <p:nvPr/>
            </p:nvGrpSpPr>
            <p:grpSpPr>
              <a:xfrm>
                <a:off x="5481637" y="3113087"/>
                <a:ext cx="1289051" cy="1233487"/>
                <a:chOff x="5295900" y="3414713"/>
                <a:chExt cx="1289051" cy="1233487"/>
              </a:xfrm>
            </p:grpSpPr>
            <p:sp>
              <p:nvSpPr>
                <p:cNvPr id="84" name="Line 30"/>
                <p:cNvSpPr>
                  <a:spLocks noChangeShapeType="1"/>
                </p:cNvSpPr>
                <p:nvPr/>
              </p:nvSpPr>
              <p:spPr bwMode="auto">
                <a:xfrm rot="10800000" flipH="1">
                  <a:off x="5295900" y="4648200"/>
                  <a:ext cx="454124" cy="0"/>
                </a:xfrm>
                <a:prstGeom prst="line">
                  <a:avLst/>
                </a:prstGeom>
                <a:noFill/>
                <a:ln w="31750">
                  <a:solidFill>
                    <a:srgbClr val="FFCC00"/>
                  </a:solidFill>
                  <a:round/>
                  <a:headEnd/>
                  <a:tailEnd/>
                </a:ln>
              </p:spPr>
              <p:txBody>
                <a:bodyPr/>
                <a:lstStyle/>
                <a:p>
                  <a:endParaRPr lang="en-US"/>
                </a:p>
              </p:txBody>
            </p:sp>
            <p:sp>
              <p:nvSpPr>
                <p:cNvPr id="166" name="Line 30"/>
                <p:cNvSpPr>
                  <a:spLocks noChangeShapeType="1"/>
                </p:cNvSpPr>
                <p:nvPr/>
              </p:nvSpPr>
              <p:spPr bwMode="auto">
                <a:xfrm rot="10800000" flipH="1">
                  <a:off x="6130826" y="4635492"/>
                  <a:ext cx="454124" cy="0"/>
                </a:xfrm>
                <a:prstGeom prst="line">
                  <a:avLst/>
                </a:prstGeom>
                <a:noFill/>
                <a:ln w="31750">
                  <a:solidFill>
                    <a:srgbClr val="FFCC00"/>
                  </a:solidFill>
                  <a:round/>
                  <a:headEnd/>
                  <a:tailEnd/>
                </a:ln>
              </p:spPr>
              <p:txBody>
                <a:bodyPr/>
                <a:lstStyle/>
                <a:p>
                  <a:endParaRPr lang="en-US"/>
                </a:p>
              </p:txBody>
            </p:sp>
            <p:sp>
              <p:nvSpPr>
                <p:cNvPr id="162" name="Line 25"/>
                <p:cNvSpPr>
                  <a:spLocks noChangeShapeType="1"/>
                </p:cNvSpPr>
                <p:nvPr/>
              </p:nvSpPr>
              <p:spPr bwMode="auto">
                <a:xfrm flipV="1">
                  <a:off x="5752389" y="4204893"/>
                  <a:ext cx="0" cy="430599"/>
                </a:xfrm>
                <a:prstGeom prst="line">
                  <a:avLst/>
                </a:prstGeom>
                <a:noFill/>
                <a:ln w="31750">
                  <a:solidFill>
                    <a:srgbClr val="FFCC00"/>
                  </a:solidFill>
                  <a:round/>
                  <a:headEnd/>
                  <a:tailEnd/>
                </a:ln>
              </p:spPr>
              <p:txBody>
                <a:bodyPr/>
                <a:lstStyle/>
                <a:p>
                  <a:endParaRPr lang="en-US"/>
                </a:p>
              </p:txBody>
            </p:sp>
            <p:sp>
              <p:nvSpPr>
                <p:cNvPr id="163" name="Line 26"/>
                <p:cNvSpPr>
                  <a:spLocks noChangeShapeType="1"/>
                </p:cNvSpPr>
                <p:nvPr/>
              </p:nvSpPr>
              <p:spPr bwMode="auto">
                <a:xfrm flipH="1">
                  <a:off x="5298265" y="4204893"/>
                  <a:ext cx="454124" cy="0"/>
                </a:xfrm>
                <a:prstGeom prst="line">
                  <a:avLst/>
                </a:prstGeom>
                <a:noFill/>
                <a:ln w="31750">
                  <a:solidFill>
                    <a:srgbClr val="FFCC00"/>
                  </a:solidFill>
                  <a:round/>
                  <a:headEnd/>
                  <a:tailEnd/>
                </a:ln>
              </p:spPr>
              <p:txBody>
                <a:bodyPr/>
                <a:lstStyle/>
                <a:p>
                  <a:endParaRPr lang="en-US"/>
                </a:p>
              </p:txBody>
            </p:sp>
            <p:sp>
              <p:nvSpPr>
                <p:cNvPr id="164" name="Line 28"/>
                <p:cNvSpPr>
                  <a:spLocks noChangeShapeType="1"/>
                </p:cNvSpPr>
                <p:nvPr/>
              </p:nvSpPr>
              <p:spPr bwMode="auto">
                <a:xfrm rot="10800000">
                  <a:off x="6130826" y="4204893"/>
                  <a:ext cx="454124" cy="0"/>
                </a:xfrm>
                <a:prstGeom prst="line">
                  <a:avLst/>
                </a:prstGeom>
                <a:noFill/>
                <a:ln w="31750">
                  <a:solidFill>
                    <a:srgbClr val="FFCC00"/>
                  </a:solidFill>
                  <a:round/>
                  <a:headEnd/>
                  <a:tailEnd/>
                </a:ln>
              </p:spPr>
              <p:txBody>
                <a:bodyPr/>
                <a:lstStyle/>
                <a:p>
                  <a:endParaRPr lang="en-US"/>
                </a:p>
              </p:txBody>
            </p:sp>
            <p:sp>
              <p:nvSpPr>
                <p:cNvPr id="165" name="Line 29"/>
                <p:cNvSpPr>
                  <a:spLocks noChangeShapeType="1"/>
                </p:cNvSpPr>
                <p:nvPr/>
              </p:nvSpPr>
              <p:spPr bwMode="auto">
                <a:xfrm rot="10800000" flipV="1">
                  <a:off x="6130826" y="4204893"/>
                  <a:ext cx="0" cy="430599"/>
                </a:xfrm>
                <a:prstGeom prst="line">
                  <a:avLst/>
                </a:prstGeom>
                <a:noFill/>
                <a:ln w="31750">
                  <a:solidFill>
                    <a:srgbClr val="FFCC00"/>
                  </a:solidFill>
                  <a:round/>
                  <a:headEnd/>
                  <a:tailEnd/>
                </a:ln>
              </p:spPr>
              <p:txBody>
                <a:bodyPr/>
                <a:lstStyle/>
                <a:p>
                  <a:endParaRPr lang="en-US"/>
                </a:p>
              </p:txBody>
            </p:sp>
            <p:sp>
              <p:nvSpPr>
                <p:cNvPr id="167" name="Line 32"/>
                <p:cNvSpPr>
                  <a:spLocks noChangeShapeType="1"/>
                </p:cNvSpPr>
                <p:nvPr/>
              </p:nvSpPr>
              <p:spPr bwMode="auto">
                <a:xfrm rot="16200000">
                  <a:off x="5537090" y="3630013"/>
                  <a:ext cx="430599" cy="0"/>
                </a:xfrm>
                <a:prstGeom prst="line">
                  <a:avLst/>
                </a:prstGeom>
                <a:noFill/>
                <a:ln w="31750">
                  <a:solidFill>
                    <a:srgbClr val="FFCC00"/>
                  </a:solidFill>
                  <a:round/>
                  <a:headEnd/>
                  <a:tailEnd/>
                </a:ln>
              </p:spPr>
              <p:txBody>
                <a:bodyPr/>
                <a:lstStyle/>
                <a:p>
                  <a:endParaRPr lang="en-US"/>
                </a:p>
              </p:txBody>
            </p:sp>
            <p:sp>
              <p:nvSpPr>
                <p:cNvPr id="168" name="Line 33"/>
                <p:cNvSpPr>
                  <a:spLocks noChangeShapeType="1"/>
                </p:cNvSpPr>
                <p:nvPr/>
              </p:nvSpPr>
              <p:spPr bwMode="auto">
                <a:xfrm rot="16200000" flipV="1">
                  <a:off x="5525327" y="3187652"/>
                  <a:ext cx="0" cy="454124"/>
                </a:xfrm>
                <a:prstGeom prst="line">
                  <a:avLst/>
                </a:prstGeom>
                <a:noFill/>
                <a:ln w="31750">
                  <a:solidFill>
                    <a:srgbClr val="FFCC00"/>
                  </a:solidFill>
                  <a:round/>
                  <a:headEnd/>
                  <a:tailEnd/>
                </a:ln>
              </p:spPr>
              <p:txBody>
                <a:bodyPr/>
                <a:lstStyle/>
                <a:p>
                  <a:endParaRPr lang="en-US"/>
                </a:p>
              </p:txBody>
            </p:sp>
            <p:sp>
              <p:nvSpPr>
                <p:cNvPr id="169" name="Line 34"/>
                <p:cNvSpPr>
                  <a:spLocks noChangeShapeType="1"/>
                </p:cNvSpPr>
                <p:nvPr/>
              </p:nvSpPr>
              <p:spPr bwMode="auto">
                <a:xfrm rot="16200000" flipH="1">
                  <a:off x="5082966" y="3630013"/>
                  <a:ext cx="430599" cy="0"/>
                </a:xfrm>
                <a:prstGeom prst="line">
                  <a:avLst/>
                </a:prstGeom>
                <a:noFill/>
                <a:ln w="31750">
                  <a:solidFill>
                    <a:srgbClr val="FFCC00"/>
                  </a:solidFill>
                  <a:round/>
                  <a:headEnd/>
                  <a:tailEnd/>
                </a:ln>
              </p:spPr>
              <p:txBody>
                <a:bodyPr/>
                <a:lstStyle/>
                <a:p>
                  <a:endParaRPr lang="en-US"/>
                </a:p>
              </p:txBody>
            </p:sp>
            <p:sp>
              <p:nvSpPr>
                <p:cNvPr id="170" name="Line 36"/>
                <p:cNvSpPr>
                  <a:spLocks noChangeShapeType="1"/>
                </p:cNvSpPr>
                <p:nvPr/>
              </p:nvSpPr>
              <p:spPr bwMode="auto">
                <a:xfrm rot="16200000">
                  <a:off x="6369651" y="3630013"/>
                  <a:ext cx="430599" cy="0"/>
                </a:xfrm>
                <a:prstGeom prst="line">
                  <a:avLst/>
                </a:prstGeom>
                <a:noFill/>
                <a:ln w="31750">
                  <a:solidFill>
                    <a:srgbClr val="FFCC00"/>
                  </a:solidFill>
                  <a:round/>
                  <a:headEnd/>
                  <a:tailEnd/>
                </a:ln>
              </p:spPr>
              <p:txBody>
                <a:bodyPr/>
                <a:lstStyle/>
                <a:p>
                  <a:endParaRPr lang="en-US"/>
                </a:p>
              </p:txBody>
            </p:sp>
            <p:sp>
              <p:nvSpPr>
                <p:cNvPr id="171" name="Line 37"/>
                <p:cNvSpPr>
                  <a:spLocks noChangeShapeType="1"/>
                </p:cNvSpPr>
                <p:nvPr/>
              </p:nvSpPr>
              <p:spPr bwMode="auto">
                <a:xfrm rot="16200000" flipV="1">
                  <a:off x="6357888" y="3187652"/>
                  <a:ext cx="0" cy="454124"/>
                </a:xfrm>
                <a:prstGeom prst="line">
                  <a:avLst/>
                </a:prstGeom>
                <a:noFill/>
                <a:ln w="31750">
                  <a:solidFill>
                    <a:srgbClr val="FFCC00"/>
                  </a:solidFill>
                  <a:round/>
                  <a:headEnd/>
                  <a:tailEnd/>
                </a:ln>
              </p:spPr>
              <p:txBody>
                <a:bodyPr/>
                <a:lstStyle/>
                <a:p>
                  <a:endParaRPr lang="en-US"/>
                </a:p>
              </p:txBody>
            </p:sp>
            <p:sp>
              <p:nvSpPr>
                <p:cNvPr id="172" name="Line 38"/>
                <p:cNvSpPr>
                  <a:spLocks noChangeShapeType="1"/>
                </p:cNvSpPr>
                <p:nvPr/>
              </p:nvSpPr>
              <p:spPr bwMode="auto">
                <a:xfrm rot="16200000" flipH="1">
                  <a:off x="5915527" y="3630013"/>
                  <a:ext cx="430599" cy="0"/>
                </a:xfrm>
                <a:prstGeom prst="line">
                  <a:avLst/>
                </a:prstGeom>
                <a:noFill/>
                <a:ln w="31750">
                  <a:solidFill>
                    <a:srgbClr val="FFCC00"/>
                  </a:solidFill>
                  <a:round/>
                  <a:headEnd/>
                  <a:tailEnd/>
                </a:ln>
              </p:spPr>
              <p:txBody>
                <a:bodyPr/>
                <a:lstStyle/>
                <a:p>
                  <a:endParaRPr lang="en-US"/>
                </a:p>
              </p:txBody>
            </p:sp>
            <p:sp>
              <p:nvSpPr>
                <p:cNvPr id="173" name="Line 39"/>
                <p:cNvSpPr>
                  <a:spLocks noChangeShapeType="1"/>
                </p:cNvSpPr>
                <p:nvPr/>
              </p:nvSpPr>
              <p:spPr bwMode="auto">
                <a:xfrm>
                  <a:off x="5298265" y="3846061"/>
                  <a:ext cx="0" cy="358832"/>
                </a:xfrm>
                <a:prstGeom prst="line">
                  <a:avLst/>
                </a:prstGeom>
                <a:noFill/>
                <a:ln w="31750">
                  <a:solidFill>
                    <a:srgbClr val="FFCC00"/>
                  </a:solidFill>
                  <a:round/>
                  <a:headEnd/>
                  <a:tailEnd/>
                </a:ln>
              </p:spPr>
              <p:txBody>
                <a:bodyPr/>
                <a:lstStyle/>
                <a:p>
                  <a:endParaRPr lang="en-US"/>
                </a:p>
              </p:txBody>
            </p:sp>
            <p:sp>
              <p:nvSpPr>
                <p:cNvPr id="174" name="Line 40"/>
                <p:cNvSpPr>
                  <a:spLocks noChangeShapeType="1"/>
                </p:cNvSpPr>
                <p:nvPr/>
              </p:nvSpPr>
              <p:spPr bwMode="auto">
                <a:xfrm flipH="1">
                  <a:off x="6584950" y="3846061"/>
                  <a:ext cx="0" cy="358832"/>
                </a:xfrm>
                <a:prstGeom prst="line">
                  <a:avLst/>
                </a:prstGeom>
                <a:noFill/>
                <a:ln w="31750">
                  <a:solidFill>
                    <a:srgbClr val="FFCC00"/>
                  </a:solidFill>
                  <a:round/>
                  <a:headEnd/>
                  <a:tailEnd/>
                </a:ln>
              </p:spPr>
              <p:txBody>
                <a:bodyPr/>
                <a:lstStyle/>
                <a:p>
                  <a:endParaRPr lang="en-US"/>
                </a:p>
              </p:txBody>
            </p:sp>
            <p:sp>
              <p:nvSpPr>
                <p:cNvPr id="175" name="Line 41"/>
                <p:cNvSpPr>
                  <a:spLocks noChangeShapeType="1"/>
                </p:cNvSpPr>
                <p:nvPr/>
              </p:nvSpPr>
              <p:spPr bwMode="auto">
                <a:xfrm>
                  <a:off x="5752389" y="3846061"/>
                  <a:ext cx="378437" cy="0"/>
                </a:xfrm>
                <a:prstGeom prst="line">
                  <a:avLst/>
                </a:prstGeom>
                <a:noFill/>
                <a:ln w="31750">
                  <a:solidFill>
                    <a:srgbClr val="FFCC00"/>
                  </a:solidFill>
                  <a:round/>
                  <a:headEnd/>
                  <a:tailEnd/>
                </a:ln>
              </p:spPr>
              <p:txBody>
                <a:bodyPr/>
                <a:lstStyle/>
                <a:p>
                  <a:endParaRPr lang="en-US"/>
                </a:p>
              </p:txBody>
            </p:sp>
          </p:grpSp>
          <p:grpSp>
            <p:nvGrpSpPr>
              <p:cNvPr id="5" name="Group 140"/>
              <p:cNvGrpSpPr/>
              <p:nvPr/>
            </p:nvGrpSpPr>
            <p:grpSpPr>
              <a:xfrm rot="5400000">
                <a:off x="7154069" y="3071019"/>
                <a:ext cx="1289050" cy="1233486"/>
                <a:chOff x="5448300" y="1876425"/>
                <a:chExt cx="2595563" cy="2619374"/>
              </a:xfrm>
            </p:grpSpPr>
            <p:sp>
              <p:nvSpPr>
                <p:cNvPr id="142" name="Line 30"/>
                <p:cNvSpPr>
                  <a:spLocks noChangeShapeType="1"/>
                </p:cNvSpPr>
                <p:nvPr/>
              </p:nvSpPr>
              <p:spPr bwMode="auto">
                <a:xfrm rot="10800000" flipH="1">
                  <a:off x="5448300" y="4495799"/>
                  <a:ext cx="914400" cy="0"/>
                </a:xfrm>
                <a:prstGeom prst="line">
                  <a:avLst/>
                </a:prstGeom>
                <a:noFill/>
                <a:ln w="31750">
                  <a:solidFill>
                    <a:srgbClr val="FFCC00"/>
                  </a:solidFill>
                  <a:round/>
                  <a:headEnd/>
                  <a:tailEnd/>
                </a:ln>
              </p:spPr>
              <p:txBody>
                <a:bodyPr/>
                <a:lstStyle/>
                <a:p>
                  <a:endParaRPr lang="en-US"/>
                </a:p>
              </p:txBody>
            </p:sp>
            <p:sp>
              <p:nvSpPr>
                <p:cNvPr id="143" name="Line 30"/>
                <p:cNvSpPr>
                  <a:spLocks noChangeShapeType="1"/>
                </p:cNvSpPr>
                <p:nvPr/>
              </p:nvSpPr>
              <p:spPr bwMode="auto">
                <a:xfrm rot="10800000" flipH="1">
                  <a:off x="7129463" y="4468813"/>
                  <a:ext cx="914400" cy="0"/>
                </a:xfrm>
                <a:prstGeom prst="line">
                  <a:avLst/>
                </a:prstGeom>
                <a:noFill/>
                <a:ln w="31750">
                  <a:solidFill>
                    <a:srgbClr val="FFCC00"/>
                  </a:solidFill>
                  <a:round/>
                  <a:headEnd/>
                  <a:tailEnd/>
                </a:ln>
              </p:spPr>
              <p:txBody>
                <a:bodyPr/>
                <a:lstStyle/>
                <a:p>
                  <a:endParaRPr lang="en-US"/>
                </a:p>
              </p:txBody>
            </p:sp>
            <p:sp>
              <p:nvSpPr>
                <p:cNvPr id="144" name="Line 25"/>
                <p:cNvSpPr>
                  <a:spLocks noChangeShapeType="1"/>
                </p:cNvSpPr>
                <p:nvPr/>
              </p:nvSpPr>
              <p:spPr bwMode="auto">
                <a:xfrm flipV="1">
                  <a:off x="6367463" y="3554413"/>
                  <a:ext cx="0" cy="914400"/>
                </a:xfrm>
                <a:prstGeom prst="line">
                  <a:avLst/>
                </a:prstGeom>
                <a:noFill/>
                <a:ln w="31750">
                  <a:solidFill>
                    <a:srgbClr val="FFCC00"/>
                  </a:solidFill>
                  <a:round/>
                  <a:headEnd/>
                  <a:tailEnd/>
                </a:ln>
              </p:spPr>
              <p:txBody>
                <a:bodyPr/>
                <a:lstStyle/>
                <a:p>
                  <a:endParaRPr lang="en-US"/>
                </a:p>
              </p:txBody>
            </p:sp>
            <p:sp>
              <p:nvSpPr>
                <p:cNvPr id="145" name="Line 26"/>
                <p:cNvSpPr>
                  <a:spLocks noChangeShapeType="1"/>
                </p:cNvSpPr>
                <p:nvPr/>
              </p:nvSpPr>
              <p:spPr bwMode="auto">
                <a:xfrm flipH="1">
                  <a:off x="5453063" y="3554413"/>
                  <a:ext cx="914400" cy="0"/>
                </a:xfrm>
                <a:prstGeom prst="line">
                  <a:avLst/>
                </a:prstGeom>
                <a:noFill/>
                <a:ln w="31750">
                  <a:solidFill>
                    <a:srgbClr val="FFCC00"/>
                  </a:solidFill>
                  <a:round/>
                  <a:headEnd/>
                  <a:tailEnd/>
                </a:ln>
              </p:spPr>
              <p:txBody>
                <a:bodyPr/>
                <a:lstStyle/>
                <a:p>
                  <a:endParaRPr lang="en-US"/>
                </a:p>
              </p:txBody>
            </p:sp>
            <p:sp>
              <p:nvSpPr>
                <p:cNvPr id="146" name="Line 28"/>
                <p:cNvSpPr>
                  <a:spLocks noChangeShapeType="1"/>
                </p:cNvSpPr>
                <p:nvPr/>
              </p:nvSpPr>
              <p:spPr bwMode="auto">
                <a:xfrm rot="10800000">
                  <a:off x="7129463" y="3554413"/>
                  <a:ext cx="914400" cy="0"/>
                </a:xfrm>
                <a:prstGeom prst="line">
                  <a:avLst/>
                </a:prstGeom>
                <a:noFill/>
                <a:ln w="31750">
                  <a:solidFill>
                    <a:srgbClr val="FFCC00"/>
                  </a:solidFill>
                  <a:round/>
                  <a:headEnd/>
                  <a:tailEnd/>
                </a:ln>
              </p:spPr>
              <p:txBody>
                <a:bodyPr/>
                <a:lstStyle/>
                <a:p>
                  <a:endParaRPr lang="en-US"/>
                </a:p>
              </p:txBody>
            </p:sp>
            <p:sp>
              <p:nvSpPr>
                <p:cNvPr id="147" name="Line 29"/>
                <p:cNvSpPr>
                  <a:spLocks noChangeShapeType="1"/>
                </p:cNvSpPr>
                <p:nvPr/>
              </p:nvSpPr>
              <p:spPr bwMode="auto">
                <a:xfrm rot="10800000" flipV="1">
                  <a:off x="7129463" y="3554413"/>
                  <a:ext cx="0" cy="914400"/>
                </a:xfrm>
                <a:prstGeom prst="line">
                  <a:avLst/>
                </a:prstGeom>
                <a:noFill/>
                <a:ln w="31750">
                  <a:solidFill>
                    <a:srgbClr val="FFCC00"/>
                  </a:solidFill>
                  <a:round/>
                  <a:headEnd/>
                  <a:tailEnd/>
                </a:ln>
              </p:spPr>
              <p:txBody>
                <a:bodyPr/>
                <a:lstStyle/>
                <a:p>
                  <a:endParaRPr lang="en-US"/>
                </a:p>
              </p:txBody>
            </p:sp>
            <p:sp>
              <p:nvSpPr>
                <p:cNvPr id="148" name="Line 32"/>
                <p:cNvSpPr>
                  <a:spLocks noChangeShapeType="1"/>
                </p:cNvSpPr>
                <p:nvPr/>
              </p:nvSpPr>
              <p:spPr bwMode="auto">
                <a:xfrm rot="-5400000">
                  <a:off x="5910263" y="2333625"/>
                  <a:ext cx="914400" cy="0"/>
                </a:xfrm>
                <a:prstGeom prst="line">
                  <a:avLst/>
                </a:prstGeom>
                <a:noFill/>
                <a:ln w="31750">
                  <a:solidFill>
                    <a:srgbClr val="FFCC00"/>
                  </a:solidFill>
                  <a:round/>
                  <a:headEnd/>
                  <a:tailEnd/>
                </a:ln>
              </p:spPr>
              <p:txBody>
                <a:bodyPr/>
                <a:lstStyle/>
                <a:p>
                  <a:endParaRPr lang="en-US"/>
                </a:p>
              </p:txBody>
            </p:sp>
            <p:sp>
              <p:nvSpPr>
                <p:cNvPr id="149" name="Line 33"/>
                <p:cNvSpPr>
                  <a:spLocks noChangeShapeType="1"/>
                </p:cNvSpPr>
                <p:nvPr/>
              </p:nvSpPr>
              <p:spPr bwMode="auto">
                <a:xfrm rot="16200000" flipV="1">
                  <a:off x="5910263" y="1419225"/>
                  <a:ext cx="0" cy="914400"/>
                </a:xfrm>
                <a:prstGeom prst="line">
                  <a:avLst/>
                </a:prstGeom>
                <a:noFill/>
                <a:ln w="31750">
                  <a:solidFill>
                    <a:srgbClr val="FFCC00"/>
                  </a:solidFill>
                  <a:round/>
                  <a:headEnd/>
                  <a:tailEnd/>
                </a:ln>
              </p:spPr>
              <p:txBody>
                <a:bodyPr/>
                <a:lstStyle/>
                <a:p>
                  <a:endParaRPr lang="en-US"/>
                </a:p>
              </p:txBody>
            </p:sp>
            <p:sp>
              <p:nvSpPr>
                <p:cNvPr id="150" name="Line 34"/>
                <p:cNvSpPr>
                  <a:spLocks noChangeShapeType="1"/>
                </p:cNvSpPr>
                <p:nvPr/>
              </p:nvSpPr>
              <p:spPr bwMode="auto">
                <a:xfrm rot="16200000" flipH="1">
                  <a:off x="4995863" y="2333625"/>
                  <a:ext cx="914400" cy="0"/>
                </a:xfrm>
                <a:prstGeom prst="line">
                  <a:avLst/>
                </a:prstGeom>
                <a:noFill/>
                <a:ln w="31750">
                  <a:solidFill>
                    <a:srgbClr val="FFCC00"/>
                  </a:solidFill>
                  <a:round/>
                  <a:headEnd/>
                  <a:tailEnd/>
                </a:ln>
              </p:spPr>
              <p:txBody>
                <a:bodyPr/>
                <a:lstStyle/>
                <a:p>
                  <a:endParaRPr lang="en-US"/>
                </a:p>
              </p:txBody>
            </p:sp>
            <p:sp>
              <p:nvSpPr>
                <p:cNvPr id="151" name="Line 36"/>
                <p:cNvSpPr>
                  <a:spLocks noChangeShapeType="1"/>
                </p:cNvSpPr>
                <p:nvPr/>
              </p:nvSpPr>
              <p:spPr bwMode="auto">
                <a:xfrm rot="-5400000">
                  <a:off x="7586663" y="2333625"/>
                  <a:ext cx="914400" cy="0"/>
                </a:xfrm>
                <a:prstGeom prst="line">
                  <a:avLst/>
                </a:prstGeom>
                <a:noFill/>
                <a:ln w="31750">
                  <a:solidFill>
                    <a:srgbClr val="FFCC00"/>
                  </a:solidFill>
                  <a:round/>
                  <a:headEnd/>
                  <a:tailEnd/>
                </a:ln>
              </p:spPr>
              <p:txBody>
                <a:bodyPr/>
                <a:lstStyle/>
                <a:p>
                  <a:endParaRPr lang="en-US"/>
                </a:p>
              </p:txBody>
            </p:sp>
            <p:sp>
              <p:nvSpPr>
                <p:cNvPr id="152" name="Line 37"/>
                <p:cNvSpPr>
                  <a:spLocks noChangeShapeType="1"/>
                </p:cNvSpPr>
                <p:nvPr/>
              </p:nvSpPr>
              <p:spPr bwMode="auto">
                <a:xfrm rot="16200000" flipV="1">
                  <a:off x="7586663" y="1419225"/>
                  <a:ext cx="0" cy="914400"/>
                </a:xfrm>
                <a:prstGeom prst="line">
                  <a:avLst/>
                </a:prstGeom>
                <a:noFill/>
                <a:ln w="31750">
                  <a:solidFill>
                    <a:srgbClr val="FFCC00"/>
                  </a:solidFill>
                  <a:round/>
                  <a:headEnd/>
                  <a:tailEnd/>
                </a:ln>
              </p:spPr>
              <p:txBody>
                <a:bodyPr/>
                <a:lstStyle/>
                <a:p>
                  <a:endParaRPr lang="en-US"/>
                </a:p>
              </p:txBody>
            </p:sp>
            <p:sp>
              <p:nvSpPr>
                <p:cNvPr id="153" name="Line 38"/>
                <p:cNvSpPr>
                  <a:spLocks noChangeShapeType="1"/>
                </p:cNvSpPr>
                <p:nvPr/>
              </p:nvSpPr>
              <p:spPr bwMode="auto">
                <a:xfrm rot="16200000" flipH="1">
                  <a:off x="6672263" y="2333625"/>
                  <a:ext cx="914400" cy="0"/>
                </a:xfrm>
                <a:prstGeom prst="line">
                  <a:avLst/>
                </a:prstGeom>
                <a:noFill/>
                <a:ln w="31750">
                  <a:solidFill>
                    <a:srgbClr val="FFCC00"/>
                  </a:solidFill>
                  <a:round/>
                  <a:headEnd/>
                  <a:tailEnd/>
                </a:ln>
              </p:spPr>
              <p:txBody>
                <a:bodyPr/>
                <a:lstStyle/>
                <a:p>
                  <a:endParaRPr lang="en-US"/>
                </a:p>
              </p:txBody>
            </p:sp>
            <p:sp>
              <p:nvSpPr>
                <p:cNvPr id="154" name="Line 39"/>
                <p:cNvSpPr>
                  <a:spLocks noChangeShapeType="1"/>
                </p:cNvSpPr>
                <p:nvPr/>
              </p:nvSpPr>
              <p:spPr bwMode="auto">
                <a:xfrm>
                  <a:off x="5453063" y="2792413"/>
                  <a:ext cx="0" cy="762000"/>
                </a:xfrm>
                <a:prstGeom prst="line">
                  <a:avLst/>
                </a:prstGeom>
                <a:noFill/>
                <a:ln w="31750">
                  <a:solidFill>
                    <a:srgbClr val="FFCC00"/>
                  </a:solidFill>
                  <a:round/>
                  <a:headEnd/>
                  <a:tailEnd/>
                </a:ln>
              </p:spPr>
              <p:txBody>
                <a:bodyPr/>
                <a:lstStyle/>
                <a:p>
                  <a:endParaRPr lang="en-US"/>
                </a:p>
              </p:txBody>
            </p:sp>
            <p:sp>
              <p:nvSpPr>
                <p:cNvPr id="155" name="Line 40"/>
                <p:cNvSpPr>
                  <a:spLocks noChangeShapeType="1"/>
                </p:cNvSpPr>
                <p:nvPr/>
              </p:nvSpPr>
              <p:spPr bwMode="auto">
                <a:xfrm flipH="1">
                  <a:off x="8043863" y="2792413"/>
                  <a:ext cx="0" cy="762000"/>
                </a:xfrm>
                <a:prstGeom prst="line">
                  <a:avLst/>
                </a:prstGeom>
                <a:noFill/>
                <a:ln w="31750">
                  <a:solidFill>
                    <a:srgbClr val="FFCC00"/>
                  </a:solidFill>
                  <a:round/>
                  <a:headEnd/>
                  <a:tailEnd/>
                </a:ln>
              </p:spPr>
              <p:txBody>
                <a:bodyPr/>
                <a:lstStyle/>
                <a:p>
                  <a:endParaRPr lang="en-US"/>
                </a:p>
              </p:txBody>
            </p:sp>
            <p:sp>
              <p:nvSpPr>
                <p:cNvPr id="156" name="Line 41"/>
                <p:cNvSpPr>
                  <a:spLocks noChangeShapeType="1"/>
                </p:cNvSpPr>
                <p:nvPr/>
              </p:nvSpPr>
              <p:spPr bwMode="auto">
                <a:xfrm>
                  <a:off x="6367463" y="2792413"/>
                  <a:ext cx="762000" cy="0"/>
                </a:xfrm>
                <a:prstGeom prst="line">
                  <a:avLst/>
                </a:prstGeom>
                <a:noFill/>
                <a:ln w="31750">
                  <a:solidFill>
                    <a:srgbClr val="FFCC00"/>
                  </a:solidFill>
                  <a:round/>
                  <a:headEnd/>
                  <a:tailEnd/>
                </a:ln>
              </p:spPr>
              <p:txBody>
                <a:bodyPr/>
                <a:lstStyle/>
                <a:p>
                  <a:endParaRPr lang="en-US"/>
                </a:p>
              </p:txBody>
            </p:sp>
          </p:grpSp>
          <p:grpSp>
            <p:nvGrpSpPr>
              <p:cNvPr id="6" name="Group 156"/>
              <p:cNvGrpSpPr/>
              <p:nvPr/>
            </p:nvGrpSpPr>
            <p:grpSpPr>
              <a:xfrm rot="5400000">
                <a:off x="7135018" y="1350169"/>
                <a:ext cx="1289050" cy="1233486"/>
                <a:chOff x="5448300" y="1876425"/>
                <a:chExt cx="2595563" cy="2619374"/>
              </a:xfrm>
            </p:grpSpPr>
            <p:sp>
              <p:nvSpPr>
                <p:cNvPr id="158" name="Line 30"/>
                <p:cNvSpPr>
                  <a:spLocks noChangeShapeType="1"/>
                </p:cNvSpPr>
                <p:nvPr/>
              </p:nvSpPr>
              <p:spPr bwMode="auto">
                <a:xfrm rot="10800000" flipH="1">
                  <a:off x="5448300" y="4495799"/>
                  <a:ext cx="914400" cy="0"/>
                </a:xfrm>
                <a:prstGeom prst="line">
                  <a:avLst/>
                </a:prstGeom>
                <a:noFill/>
                <a:ln w="31750">
                  <a:solidFill>
                    <a:srgbClr val="FFCC00"/>
                  </a:solidFill>
                  <a:round/>
                  <a:headEnd/>
                  <a:tailEnd/>
                </a:ln>
              </p:spPr>
              <p:txBody>
                <a:bodyPr/>
                <a:lstStyle/>
                <a:p>
                  <a:endParaRPr lang="en-US"/>
                </a:p>
              </p:txBody>
            </p:sp>
            <p:sp>
              <p:nvSpPr>
                <p:cNvPr id="159" name="Line 30"/>
                <p:cNvSpPr>
                  <a:spLocks noChangeShapeType="1"/>
                </p:cNvSpPr>
                <p:nvPr/>
              </p:nvSpPr>
              <p:spPr bwMode="auto">
                <a:xfrm rot="10800000" flipH="1">
                  <a:off x="7129463" y="4468813"/>
                  <a:ext cx="914400" cy="0"/>
                </a:xfrm>
                <a:prstGeom prst="line">
                  <a:avLst/>
                </a:prstGeom>
                <a:noFill/>
                <a:ln w="31750">
                  <a:solidFill>
                    <a:srgbClr val="FFCC00"/>
                  </a:solidFill>
                  <a:round/>
                  <a:headEnd/>
                  <a:tailEnd/>
                </a:ln>
              </p:spPr>
              <p:txBody>
                <a:bodyPr/>
                <a:lstStyle/>
                <a:p>
                  <a:endParaRPr lang="en-US"/>
                </a:p>
              </p:txBody>
            </p:sp>
            <p:sp>
              <p:nvSpPr>
                <p:cNvPr id="160" name="Line 25"/>
                <p:cNvSpPr>
                  <a:spLocks noChangeShapeType="1"/>
                </p:cNvSpPr>
                <p:nvPr/>
              </p:nvSpPr>
              <p:spPr bwMode="auto">
                <a:xfrm flipV="1">
                  <a:off x="6367463" y="3554413"/>
                  <a:ext cx="0" cy="914400"/>
                </a:xfrm>
                <a:prstGeom prst="line">
                  <a:avLst/>
                </a:prstGeom>
                <a:noFill/>
                <a:ln w="31750">
                  <a:solidFill>
                    <a:srgbClr val="FFCC00"/>
                  </a:solidFill>
                  <a:round/>
                  <a:headEnd/>
                  <a:tailEnd/>
                </a:ln>
              </p:spPr>
              <p:txBody>
                <a:bodyPr/>
                <a:lstStyle/>
                <a:p>
                  <a:endParaRPr lang="en-US"/>
                </a:p>
              </p:txBody>
            </p:sp>
            <p:sp>
              <p:nvSpPr>
                <p:cNvPr id="176" name="Line 26"/>
                <p:cNvSpPr>
                  <a:spLocks noChangeShapeType="1"/>
                </p:cNvSpPr>
                <p:nvPr/>
              </p:nvSpPr>
              <p:spPr bwMode="auto">
                <a:xfrm flipH="1">
                  <a:off x="5453063" y="3554413"/>
                  <a:ext cx="914400" cy="0"/>
                </a:xfrm>
                <a:prstGeom prst="line">
                  <a:avLst/>
                </a:prstGeom>
                <a:noFill/>
                <a:ln w="31750">
                  <a:solidFill>
                    <a:srgbClr val="FFCC00"/>
                  </a:solidFill>
                  <a:round/>
                  <a:headEnd/>
                  <a:tailEnd/>
                </a:ln>
              </p:spPr>
              <p:txBody>
                <a:bodyPr/>
                <a:lstStyle/>
                <a:p>
                  <a:endParaRPr lang="en-US"/>
                </a:p>
              </p:txBody>
            </p:sp>
            <p:sp>
              <p:nvSpPr>
                <p:cNvPr id="177" name="Line 28"/>
                <p:cNvSpPr>
                  <a:spLocks noChangeShapeType="1"/>
                </p:cNvSpPr>
                <p:nvPr/>
              </p:nvSpPr>
              <p:spPr bwMode="auto">
                <a:xfrm rot="10800000">
                  <a:off x="7129463" y="3554413"/>
                  <a:ext cx="914400" cy="0"/>
                </a:xfrm>
                <a:prstGeom prst="line">
                  <a:avLst/>
                </a:prstGeom>
                <a:noFill/>
                <a:ln w="31750">
                  <a:solidFill>
                    <a:srgbClr val="FFCC00"/>
                  </a:solidFill>
                  <a:round/>
                  <a:headEnd/>
                  <a:tailEnd/>
                </a:ln>
              </p:spPr>
              <p:txBody>
                <a:bodyPr/>
                <a:lstStyle/>
                <a:p>
                  <a:endParaRPr lang="en-US"/>
                </a:p>
              </p:txBody>
            </p:sp>
            <p:sp>
              <p:nvSpPr>
                <p:cNvPr id="178" name="Line 29"/>
                <p:cNvSpPr>
                  <a:spLocks noChangeShapeType="1"/>
                </p:cNvSpPr>
                <p:nvPr/>
              </p:nvSpPr>
              <p:spPr bwMode="auto">
                <a:xfrm rot="10800000" flipV="1">
                  <a:off x="7129463" y="3554413"/>
                  <a:ext cx="0" cy="914400"/>
                </a:xfrm>
                <a:prstGeom prst="line">
                  <a:avLst/>
                </a:prstGeom>
                <a:noFill/>
                <a:ln w="31750">
                  <a:solidFill>
                    <a:srgbClr val="FFCC00"/>
                  </a:solidFill>
                  <a:round/>
                  <a:headEnd/>
                  <a:tailEnd/>
                </a:ln>
              </p:spPr>
              <p:txBody>
                <a:bodyPr/>
                <a:lstStyle/>
                <a:p>
                  <a:endParaRPr lang="en-US"/>
                </a:p>
              </p:txBody>
            </p:sp>
            <p:sp>
              <p:nvSpPr>
                <p:cNvPr id="179" name="Line 32"/>
                <p:cNvSpPr>
                  <a:spLocks noChangeShapeType="1"/>
                </p:cNvSpPr>
                <p:nvPr/>
              </p:nvSpPr>
              <p:spPr bwMode="auto">
                <a:xfrm rot="-5400000">
                  <a:off x="5910263" y="2333625"/>
                  <a:ext cx="914400" cy="0"/>
                </a:xfrm>
                <a:prstGeom prst="line">
                  <a:avLst/>
                </a:prstGeom>
                <a:noFill/>
                <a:ln w="31750">
                  <a:solidFill>
                    <a:srgbClr val="FFCC00"/>
                  </a:solidFill>
                  <a:round/>
                  <a:headEnd/>
                  <a:tailEnd/>
                </a:ln>
              </p:spPr>
              <p:txBody>
                <a:bodyPr/>
                <a:lstStyle/>
                <a:p>
                  <a:endParaRPr lang="en-US"/>
                </a:p>
              </p:txBody>
            </p:sp>
            <p:sp>
              <p:nvSpPr>
                <p:cNvPr id="180" name="Line 33"/>
                <p:cNvSpPr>
                  <a:spLocks noChangeShapeType="1"/>
                </p:cNvSpPr>
                <p:nvPr/>
              </p:nvSpPr>
              <p:spPr bwMode="auto">
                <a:xfrm rot="16200000" flipV="1">
                  <a:off x="5910263" y="1419225"/>
                  <a:ext cx="0" cy="914400"/>
                </a:xfrm>
                <a:prstGeom prst="line">
                  <a:avLst/>
                </a:prstGeom>
                <a:noFill/>
                <a:ln w="31750">
                  <a:solidFill>
                    <a:srgbClr val="FFCC00"/>
                  </a:solidFill>
                  <a:round/>
                  <a:headEnd/>
                  <a:tailEnd/>
                </a:ln>
              </p:spPr>
              <p:txBody>
                <a:bodyPr/>
                <a:lstStyle/>
                <a:p>
                  <a:endParaRPr lang="en-US"/>
                </a:p>
              </p:txBody>
            </p:sp>
            <p:sp>
              <p:nvSpPr>
                <p:cNvPr id="181" name="Line 34"/>
                <p:cNvSpPr>
                  <a:spLocks noChangeShapeType="1"/>
                </p:cNvSpPr>
                <p:nvPr/>
              </p:nvSpPr>
              <p:spPr bwMode="auto">
                <a:xfrm rot="16200000" flipH="1">
                  <a:off x="4995863" y="2333625"/>
                  <a:ext cx="914400" cy="0"/>
                </a:xfrm>
                <a:prstGeom prst="line">
                  <a:avLst/>
                </a:prstGeom>
                <a:noFill/>
                <a:ln w="31750">
                  <a:solidFill>
                    <a:srgbClr val="FFCC00"/>
                  </a:solidFill>
                  <a:round/>
                  <a:headEnd/>
                  <a:tailEnd/>
                </a:ln>
              </p:spPr>
              <p:txBody>
                <a:bodyPr/>
                <a:lstStyle/>
                <a:p>
                  <a:endParaRPr lang="en-US"/>
                </a:p>
              </p:txBody>
            </p:sp>
            <p:sp>
              <p:nvSpPr>
                <p:cNvPr id="182" name="Line 36"/>
                <p:cNvSpPr>
                  <a:spLocks noChangeShapeType="1"/>
                </p:cNvSpPr>
                <p:nvPr/>
              </p:nvSpPr>
              <p:spPr bwMode="auto">
                <a:xfrm rot="-5400000">
                  <a:off x="7586663" y="2333625"/>
                  <a:ext cx="914400" cy="0"/>
                </a:xfrm>
                <a:prstGeom prst="line">
                  <a:avLst/>
                </a:prstGeom>
                <a:noFill/>
                <a:ln w="31750">
                  <a:solidFill>
                    <a:srgbClr val="FFCC00"/>
                  </a:solidFill>
                  <a:round/>
                  <a:headEnd/>
                  <a:tailEnd/>
                </a:ln>
              </p:spPr>
              <p:txBody>
                <a:bodyPr/>
                <a:lstStyle/>
                <a:p>
                  <a:endParaRPr lang="en-US"/>
                </a:p>
              </p:txBody>
            </p:sp>
            <p:sp>
              <p:nvSpPr>
                <p:cNvPr id="183" name="Line 37"/>
                <p:cNvSpPr>
                  <a:spLocks noChangeShapeType="1"/>
                </p:cNvSpPr>
                <p:nvPr/>
              </p:nvSpPr>
              <p:spPr bwMode="auto">
                <a:xfrm rot="16200000" flipV="1">
                  <a:off x="7586663" y="1419225"/>
                  <a:ext cx="0" cy="914400"/>
                </a:xfrm>
                <a:prstGeom prst="line">
                  <a:avLst/>
                </a:prstGeom>
                <a:noFill/>
                <a:ln w="31750">
                  <a:solidFill>
                    <a:srgbClr val="FFCC00"/>
                  </a:solidFill>
                  <a:round/>
                  <a:headEnd/>
                  <a:tailEnd/>
                </a:ln>
              </p:spPr>
              <p:txBody>
                <a:bodyPr/>
                <a:lstStyle/>
                <a:p>
                  <a:endParaRPr lang="en-US"/>
                </a:p>
              </p:txBody>
            </p:sp>
            <p:sp>
              <p:nvSpPr>
                <p:cNvPr id="184" name="Line 38"/>
                <p:cNvSpPr>
                  <a:spLocks noChangeShapeType="1"/>
                </p:cNvSpPr>
                <p:nvPr/>
              </p:nvSpPr>
              <p:spPr bwMode="auto">
                <a:xfrm rot="16200000" flipH="1">
                  <a:off x="6672263" y="2333625"/>
                  <a:ext cx="914400" cy="0"/>
                </a:xfrm>
                <a:prstGeom prst="line">
                  <a:avLst/>
                </a:prstGeom>
                <a:noFill/>
                <a:ln w="31750">
                  <a:solidFill>
                    <a:srgbClr val="FFCC00"/>
                  </a:solidFill>
                  <a:round/>
                  <a:headEnd/>
                  <a:tailEnd/>
                </a:ln>
              </p:spPr>
              <p:txBody>
                <a:bodyPr/>
                <a:lstStyle/>
                <a:p>
                  <a:endParaRPr lang="en-US"/>
                </a:p>
              </p:txBody>
            </p:sp>
            <p:sp>
              <p:nvSpPr>
                <p:cNvPr id="185" name="Line 39"/>
                <p:cNvSpPr>
                  <a:spLocks noChangeShapeType="1"/>
                </p:cNvSpPr>
                <p:nvPr/>
              </p:nvSpPr>
              <p:spPr bwMode="auto">
                <a:xfrm>
                  <a:off x="5453063" y="2792413"/>
                  <a:ext cx="0" cy="762000"/>
                </a:xfrm>
                <a:prstGeom prst="line">
                  <a:avLst/>
                </a:prstGeom>
                <a:noFill/>
                <a:ln w="31750">
                  <a:solidFill>
                    <a:srgbClr val="FFCC00"/>
                  </a:solidFill>
                  <a:round/>
                  <a:headEnd/>
                  <a:tailEnd/>
                </a:ln>
              </p:spPr>
              <p:txBody>
                <a:bodyPr/>
                <a:lstStyle/>
                <a:p>
                  <a:endParaRPr lang="en-US"/>
                </a:p>
              </p:txBody>
            </p:sp>
            <p:sp>
              <p:nvSpPr>
                <p:cNvPr id="186" name="Line 40"/>
                <p:cNvSpPr>
                  <a:spLocks noChangeShapeType="1"/>
                </p:cNvSpPr>
                <p:nvPr/>
              </p:nvSpPr>
              <p:spPr bwMode="auto">
                <a:xfrm flipH="1">
                  <a:off x="8043863" y="2792413"/>
                  <a:ext cx="0" cy="762000"/>
                </a:xfrm>
                <a:prstGeom prst="line">
                  <a:avLst/>
                </a:prstGeom>
                <a:noFill/>
                <a:ln w="31750">
                  <a:solidFill>
                    <a:srgbClr val="FFCC00"/>
                  </a:solidFill>
                  <a:round/>
                  <a:headEnd/>
                  <a:tailEnd/>
                </a:ln>
              </p:spPr>
              <p:txBody>
                <a:bodyPr/>
                <a:lstStyle/>
                <a:p>
                  <a:endParaRPr lang="en-US"/>
                </a:p>
              </p:txBody>
            </p:sp>
            <p:sp>
              <p:nvSpPr>
                <p:cNvPr id="187" name="Line 41"/>
                <p:cNvSpPr>
                  <a:spLocks noChangeShapeType="1"/>
                </p:cNvSpPr>
                <p:nvPr/>
              </p:nvSpPr>
              <p:spPr bwMode="auto">
                <a:xfrm>
                  <a:off x="6367463" y="2792413"/>
                  <a:ext cx="762000" cy="0"/>
                </a:xfrm>
                <a:prstGeom prst="line">
                  <a:avLst/>
                </a:prstGeom>
                <a:noFill/>
                <a:ln w="31750">
                  <a:solidFill>
                    <a:srgbClr val="FFCC00"/>
                  </a:solidFill>
                  <a:round/>
                  <a:headEnd/>
                  <a:tailEnd/>
                </a:ln>
              </p:spPr>
              <p:txBody>
                <a:bodyPr/>
                <a:lstStyle/>
                <a:p>
                  <a:endParaRPr lang="en-US"/>
                </a:p>
              </p:txBody>
            </p:sp>
          </p:grpSp>
          <p:grpSp>
            <p:nvGrpSpPr>
              <p:cNvPr id="7" name="Group 226"/>
              <p:cNvGrpSpPr/>
              <p:nvPr/>
            </p:nvGrpSpPr>
            <p:grpSpPr>
              <a:xfrm>
                <a:off x="5489257" y="1330007"/>
                <a:ext cx="1289050" cy="1233486"/>
                <a:chOff x="5257800" y="1752600"/>
                <a:chExt cx="1289050" cy="1233486"/>
              </a:xfrm>
            </p:grpSpPr>
            <p:sp>
              <p:nvSpPr>
                <p:cNvPr id="190" name="Line 30"/>
                <p:cNvSpPr>
                  <a:spLocks noChangeShapeType="1"/>
                </p:cNvSpPr>
                <p:nvPr/>
              </p:nvSpPr>
              <p:spPr bwMode="auto">
                <a:xfrm flipH="1">
                  <a:off x="6092726" y="1752600"/>
                  <a:ext cx="454124" cy="0"/>
                </a:xfrm>
                <a:prstGeom prst="line">
                  <a:avLst/>
                </a:prstGeom>
                <a:noFill/>
                <a:ln w="31750">
                  <a:solidFill>
                    <a:srgbClr val="FFCC00"/>
                  </a:solidFill>
                  <a:round/>
                  <a:headEnd/>
                  <a:tailEnd/>
                </a:ln>
              </p:spPr>
              <p:txBody>
                <a:bodyPr/>
                <a:lstStyle/>
                <a:p>
                  <a:endParaRPr lang="en-US"/>
                </a:p>
              </p:txBody>
            </p:sp>
            <p:sp>
              <p:nvSpPr>
                <p:cNvPr id="191" name="Line 30"/>
                <p:cNvSpPr>
                  <a:spLocks noChangeShapeType="1"/>
                </p:cNvSpPr>
                <p:nvPr/>
              </p:nvSpPr>
              <p:spPr bwMode="auto">
                <a:xfrm flipH="1">
                  <a:off x="5257800" y="1765308"/>
                  <a:ext cx="454124" cy="0"/>
                </a:xfrm>
                <a:prstGeom prst="line">
                  <a:avLst/>
                </a:prstGeom>
                <a:noFill/>
                <a:ln w="31750">
                  <a:solidFill>
                    <a:srgbClr val="FFCC00"/>
                  </a:solidFill>
                  <a:round/>
                  <a:headEnd/>
                  <a:tailEnd/>
                </a:ln>
              </p:spPr>
              <p:txBody>
                <a:bodyPr/>
                <a:lstStyle/>
                <a:p>
                  <a:endParaRPr lang="en-US"/>
                </a:p>
              </p:txBody>
            </p:sp>
            <p:sp>
              <p:nvSpPr>
                <p:cNvPr id="192" name="Line 25"/>
                <p:cNvSpPr>
                  <a:spLocks noChangeShapeType="1"/>
                </p:cNvSpPr>
                <p:nvPr/>
              </p:nvSpPr>
              <p:spPr bwMode="auto">
                <a:xfrm rot="10800000" flipV="1">
                  <a:off x="6090361" y="1765308"/>
                  <a:ext cx="0" cy="430599"/>
                </a:xfrm>
                <a:prstGeom prst="line">
                  <a:avLst/>
                </a:prstGeom>
                <a:noFill/>
                <a:ln w="31750">
                  <a:solidFill>
                    <a:srgbClr val="FFCC00"/>
                  </a:solidFill>
                  <a:round/>
                  <a:headEnd/>
                  <a:tailEnd/>
                </a:ln>
              </p:spPr>
              <p:txBody>
                <a:bodyPr/>
                <a:lstStyle/>
                <a:p>
                  <a:endParaRPr lang="en-US"/>
                </a:p>
              </p:txBody>
            </p:sp>
            <p:sp>
              <p:nvSpPr>
                <p:cNvPr id="193" name="Line 26"/>
                <p:cNvSpPr>
                  <a:spLocks noChangeShapeType="1"/>
                </p:cNvSpPr>
                <p:nvPr/>
              </p:nvSpPr>
              <p:spPr bwMode="auto">
                <a:xfrm rot="10800000" flipH="1">
                  <a:off x="6090361" y="2195907"/>
                  <a:ext cx="454124" cy="0"/>
                </a:xfrm>
                <a:prstGeom prst="line">
                  <a:avLst/>
                </a:prstGeom>
                <a:noFill/>
                <a:ln w="31750">
                  <a:solidFill>
                    <a:srgbClr val="FFCC00"/>
                  </a:solidFill>
                  <a:round/>
                  <a:headEnd/>
                  <a:tailEnd/>
                </a:ln>
              </p:spPr>
              <p:txBody>
                <a:bodyPr/>
                <a:lstStyle/>
                <a:p>
                  <a:endParaRPr lang="en-US"/>
                </a:p>
              </p:txBody>
            </p:sp>
            <p:sp>
              <p:nvSpPr>
                <p:cNvPr id="194" name="Line 28"/>
                <p:cNvSpPr>
                  <a:spLocks noChangeShapeType="1"/>
                </p:cNvSpPr>
                <p:nvPr/>
              </p:nvSpPr>
              <p:spPr bwMode="auto">
                <a:xfrm>
                  <a:off x="5257800" y="2195907"/>
                  <a:ext cx="454124" cy="0"/>
                </a:xfrm>
                <a:prstGeom prst="line">
                  <a:avLst/>
                </a:prstGeom>
                <a:noFill/>
                <a:ln w="31750">
                  <a:solidFill>
                    <a:srgbClr val="FFCC00"/>
                  </a:solidFill>
                  <a:round/>
                  <a:headEnd/>
                  <a:tailEnd/>
                </a:ln>
              </p:spPr>
              <p:txBody>
                <a:bodyPr/>
                <a:lstStyle/>
                <a:p>
                  <a:endParaRPr lang="en-US"/>
                </a:p>
              </p:txBody>
            </p:sp>
            <p:sp>
              <p:nvSpPr>
                <p:cNvPr id="195" name="Line 29"/>
                <p:cNvSpPr>
                  <a:spLocks noChangeShapeType="1"/>
                </p:cNvSpPr>
                <p:nvPr/>
              </p:nvSpPr>
              <p:spPr bwMode="auto">
                <a:xfrm flipV="1">
                  <a:off x="5711924" y="1765308"/>
                  <a:ext cx="0" cy="430599"/>
                </a:xfrm>
                <a:prstGeom prst="line">
                  <a:avLst/>
                </a:prstGeom>
                <a:noFill/>
                <a:ln w="31750">
                  <a:solidFill>
                    <a:srgbClr val="FFCC00"/>
                  </a:solidFill>
                  <a:round/>
                  <a:headEnd/>
                  <a:tailEnd/>
                </a:ln>
              </p:spPr>
              <p:txBody>
                <a:bodyPr/>
                <a:lstStyle/>
                <a:p>
                  <a:endParaRPr lang="en-US"/>
                </a:p>
              </p:txBody>
            </p:sp>
            <p:sp>
              <p:nvSpPr>
                <p:cNvPr id="196" name="Line 32"/>
                <p:cNvSpPr>
                  <a:spLocks noChangeShapeType="1"/>
                </p:cNvSpPr>
                <p:nvPr/>
              </p:nvSpPr>
              <p:spPr bwMode="auto">
                <a:xfrm rot="5400000">
                  <a:off x="5875061" y="2770787"/>
                  <a:ext cx="430599" cy="0"/>
                </a:xfrm>
                <a:prstGeom prst="line">
                  <a:avLst/>
                </a:prstGeom>
                <a:noFill/>
                <a:ln w="31750">
                  <a:solidFill>
                    <a:srgbClr val="FFCC00"/>
                  </a:solidFill>
                  <a:round/>
                  <a:headEnd/>
                  <a:tailEnd/>
                </a:ln>
              </p:spPr>
              <p:txBody>
                <a:bodyPr/>
                <a:lstStyle/>
                <a:p>
                  <a:endParaRPr lang="en-US"/>
                </a:p>
              </p:txBody>
            </p:sp>
            <p:sp>
              <p:nvSpPr>
                <p:cNvPr id="197" name="Line 33"/>
                <p:cNvSpPr>
                  <a:spLocks noChangeShapeType="1"/>
                </p:cNvSpPr>
                <p:nvPr/>
              </p:nvSpPr>
              <p:spPr bwMode="auto">
                <a:xfrm rot="5400000" flipV="1">
                  <a:off x="6317423" y="2759024"/>
                  <a:ext cx="0" cy="454124"/>
                </a:xfrm>
                <a:prstGeom prst="line">
                  <a:avLst/>
                </a:prstGeom>
                <a:noFill/>
                <a:ln w="31750">
                  <a:solidFill>
                    <a:srgbClr val="FFCC00"/>
                  </a:solidFill>
                  <a:round/>
                  <a:headEnd/>
                  <a:tailEnd/>
                </a:ln>
              </p:spPr>
              <p:txBody>
                <a:bodyPr/>
                <a:lstStyle/>
                <a:p>
                  <a:endParaRPr lang="en-US"/>
                </a:p>
              </p:txBody>
            </p:sp>
            <p:sp>
              <p:nvSpPr>
                <p:cNvPr id="198" name="Line 34"/>
                <p:cNvSpPr>
                  <a:spLocks noChangeShapeType="1"/>
                </p:cNvSpPr>
                <p:nvPr/>
              </p:nvSpPr>
              <p:spPr bwMode="auto">
                <a:xfrm rot="5400000" flipH="1">
                  <a:off x="6329185" y="2770787"/>
                  <a:ext cx="430599" cy="0"/>
                </a:xfrm>
                <a:prstGeom prst="line">
                  <a:avLst/>
                </a:prstGeom>
                <a:noFill/>
                <a:ln w="31750">
                  <a:solidFill>
                    <a:srgbClr val="FFCC00"/>
                  </a:solidFill>
                  <a:round/>
                  <a:headEnd/>
                  <a:tailEnd/>
                </a:ln>
              </p:spPr>
              <p:txBody>
                <a:bodyPr/>
                <a:lstStyle/>
                <a:p>
                  <a:endParaRPr lang="en-US"/>
                </a:p>
              </p:txBody>
            </p:sp>
            <p:sp>
              <p:nvSpPr>
                <p:cNvPr id="200" name="Line 36"/>
                <p:cNvSpPr>
                  <a:spLocks noChangeShapeType="1"/>
                </p:cNvSpPr>
                <p:nvPr/>
              </p:nvSpPr>
              <p:spPr bwMode="auto">
                <a:xfrm rot="5400000">
                  <a:off x="5042501" y="2770787"/>
                  <a:ext cx="430599" cy="0"/>
                </a:xfrm>
                <a:prstGeom prst="line">
                  <a:avLst/>
                </a:prstGeom>
                <a:noFill/>
                <a:ln w="31750">
                  <a:solidFill>
                    <a:srgbClr val="FFCC00"/>
                  </a:solidFill>
                  <a:round/>
                  <a:headEnd/>
                  <a:tailEnd/>
                </a:ln>
              </p:spPr>
              <p:txBody>
                <a:bodyPr/>
                <a:lstStyle/>
                <a:p>
                  <a:endParaRPr lang="en-US"/>
                </a:p>
              </p:txBody>
            </p:sp>
            <p:sp>
              <p:nvSpPr>
                <p:cNvPr id="201" name="Line 37"/>
                <p:cNvSpPr>
                  <a:spLocks noChangeShapeType="1"/>
                </p:cNvSpPr>
                <p:nvPr/>
              </p:nvSpPr>
              <p:spPr bwMode="auto">
                <a:xfrm rot="5400000" flipV="1">
                  <a:off x="5484862" y="2759024"/>
                  <a:ext cx="0" cy="454124"/>
                </a:xfrm>
                <a:prstGeom prst="line">
                  <a:avLst/>
                </a:prstGeom>
                <a:noFill/>
                <a:ln w="31750">
                  <a:solidFill>
                    <a:srgbClr val="FFCC00"/>
                  </a:solidFill>
                  <a:round/>
                  <a:headEnd/>
                  <a:tailEnd/>
                </a:ln>
              </p:spPr>
              <p:txBody>
                <a:bodyPr/>
                <a:lstStyle/>
                <a:p>
                  <a:endParaRPr lang="en-US"/>
                </a:p>
              </p:txBody>
            </p:sp>
            <p:sp>
              <p:nvSpPr>
                <p:cNvPr id="202" name="Line 38"/>
                <p:cNvSpPr>
                  <a:spLocks noChangeShapeType="1"/>
                </p:cNvSpPr>
                <p:nvPr/>
              </p:nvSpPr>
              <p:spPr bwMode="auto">
                <a:xfrm rot="5400000" flipH="1">
                  <a:off x="5496624" y="2770787"/>
                  <a:ext cx="430599" cy="0"/>
                </a:xfrm>
                <a:prstGeom prst="line">
                  <a:avLst/>
                </a:prstGeom>
                <a:noFill/>
                <a:ln w="31750">
                  <a:solidFill>
                    <a:srgbClr val="FFCC00"/>
                  </a:solidFill>
                  <a:round/>
                  <a:headEnd/>
                  <a:tailEnd/>
                </a:ln>
              </p:spPr>
              <p:txBody>
                <a:bodyPr/>
                <a:lstStyle/>
                <a:p>
                  <a:endParaRPr lang="en-US"/>
                </a:p>
              </p:txBody>
            </p:sp>
            <p:sp>
              <p:nvSpPr>
                <p:cNvPr id="203" name="Line 39"/>
                <p:cNvSpPr>
                  <a:spLocks noChangeShapeType="1"/>
                </p:cNvSpPr>
                <p:nvPr/>
              </p:nvSpPr>
              <p:spPr bwMode="auto">
                <a:xfrm rot="10800000">
                  <a:off x="6544485" y="2195907"/>
                  <a:ext cx="0" cy="358832"/>
                </a:xfrm>
                <a:prstGeom prst="line">
                  <a:avLst/>
                </a:prstGeom>
                <a:noFill/>
                <a:ln w="31750">
                  <a:solidFill>
                    <a:srgbClr val="FFCC00"/>
                  </a:solidFill>
                  <a:round/>
                  <a:headEnd/>
                  <a:tailEnd/>
                </a:ln>
              </p:spPr>
              <p:txBody>
                <a:bodyPr/>
                <a:lstStyle/>
                <a:p>
                  <a:endParaRPr lang="en-US"/>
                </a:p>
              </p:txBody>
            </p:sp>
            <p:sp>
              <p:nvSpPr>
                <p:cNvPr id="204" name="Line 40"/>
                <p:cNvSpPr>
                  <a:spLocks noChangeShapeType="1"/>
                </p:cNvSpPr>
                <p:nvPr/>
              </p:nvSpPr>
              <p:spPr bwMode="auto">
                <a:xfrm rot="10800000" flipH="1">
                  <a:off x="5257800" y="2195907"/>
                  <a:ext cx="0" cy="358832"/>
                </a:xfrm>
                <a:prstGeom prst="line">
                  <a:avLst/>
                </a:prstGeom>
                <a:noFill/>
                <a:ln w="31750">
                  <a:solidFill>
                    <a:srgbClr val="FFCC00"/>
                  </a:solidFill>
                  <a:round/>
                  <a:headEnd/>
                  <a:tailEnd/>
                </a:ln>
              </p:spPr>
              <p:txBody>
                <a:bodyPr/>
                <a:lstStyle/>
                <a:p>
                  <a:endParaRPr lang="en-US"/>
                </a:p>
              </p:txBody>
            </p:sp>
            <p:sp>
              <p:nvSpPr>
                <p:cNvPr id="205" name="Line 41"/>
                <p:cNvSpPr>
                  <a:spLocks noChangeShapeType="1"/>
                </p:cNvSpPr>
                <p:nvPr/>
              </p:nvSpPr>
              <p:spPr bwMode="auto">
                <a:xfrm rot="10800000">
                  <a:off x="5711924" y="2554739"/>
                  <a:ext cx="378437" cy="0"/>
                </a:xfrm>
                <a:prstGeom prst="line">
                  <a:avLst/>
                </a:prstGeom>
                <a:noFill/>
                <a:ln w="31750">
                  <a:solidFill>
                    <a:srgbClr val="FFCC00"/>
                  </a:solidFill>
                  <a:round/>
                  <a:headEnd/>
                  <a:tailEnd/>
                </a:ln>
              </p:spPr>
              <p:txBody>
                <a:bodyPr/>
                <a:lstStyle/>
                <a:p>
                  <a:endParaRPr lang="en-US"/>
                </a:p>
              </p:txBody>
            </p:sp>
          </p:grpSp>
          <p:sp>
            <p:nvSpPr>
              <p:cNvPr id="207" name="Line 30"/>
              <p:cNvSpPr>
                <a:spLocks noChangeShapeType="1"/>
              </p:cNvSpPr>
              <p:nvPr/>
            </p:nvSpPr>
            <p:spPr bwMode="auto">
              <a:xfrm rot="10800000" flipH="1">
                <a:off x="6742013" y="4332286"/>
                <a:ext cx="454124" cy="0"/>
              </a:xfrm>
              <a:prstGeom prst="line">
                <a:avLst/>
              </a:prstGeom>
              <a:noFill/>
              <a:ln w="31750">
                <a:solidFill>
                  <a:srgbClr val="FFCC00"/>
                </a:solidFill>
                <a:round/>
                <a:headEnd/>
                <a:tailEnd/>
              </a:ln>
            </p:spPr>
            <p:txBody>
              <a:bodyPr/>
              <a:lstStyle/>
              <a:p>
                <a:endParaRPr lang="en-US"/>
              </a:p>
            </p:txBody>
          </p:sp>
          <p:sp>
            <p:nvSpPr>
              <p:cNvPr id="209" name="Line 30"/>
              <p:cNvSpPr>
                <a:spLocks noChangeShapeType="1"/>
              </p:cNvSpPr>
              <p:nvPr/>
            </p:nvSpPr>
            <p:spPr bwMode="auto">
              <a:xfrm rot="5400000" flipH="1">
                <a:off x="6949440" y="2816174"/>
                <a:ext cx="454124" cy="0"/>
              </a:xfrm>
              <a:prstGeom prst="line">
                <a:avLst/>
              </a:prstGeom>
              <a:noFill/>
              <a:ln w="31750">
                <a:solidFill>
                  <a:srgbClr val="FFCC00"/>
                </a:solidFill>
                <a:round/>
                <a:headEnd/>
                <a:tailEnd/>
              </a:ln>
            </p:spPr>
            <p:txBody>
              <a:bodyPr/>
              <a:lstStyle/>
              <a:p>
                <a:endParaRPr lang="en-US"/>
              </a:p>
            </p:txBody>
          </p:sp>
          <p:sp>
            <p:nvSpPr>
              <p:cNvPr id="210" name="Line 30"/>
              <p:cNvSpPr>
                <a:spLocks noChangeShapeType="1"/>
              </p:cNvSpPr>
              <p:nvPr/>
            </p:nvSpPr>
            <p:spPr bwMode="auto">
              <a:xfrm rot="10800000" flipH="1">
                <a:off x="6675120" y="1333499"/>
                <a:ext cx="454124" cy="0"/>
              </a:xfrm>
              <a:prstGeom prst="line">
                <a:avLst/>
              </a:prstGeom>
              <a:noFill/>
              <a:ln w="31750">
                <a:solidFill>
                  <a:srgbClr val="FFCC00"/>
                </a:solidFill>
                <a:round/>
                <a:headEnd/>
                <a:tailEnd/>
              </a:ln>
            </p:spPr>
            <p:txBody>
              <a:bodyPr/>
              <a:lstStyle/>
              <a:p>
                <a:endParaRPr lang="en-US"/>
              </a:p>
            </p:txBody>
          </p:sp>
        </p:grpSp>
        <p:sp>
          <p:nvSpPr>
            <p:cNvPr id="230" name="Oval 51"/>
            <p:cNvSpPr>
              <a:spLocks noChangeArrowheads="1"/>
            </p:cNvSpPr>
            <p:nvPr/>
          </p:nvSpPr>
          <p:spPr bwMode="auto">
            <a:xfrm>
              <a:off x="7767637" y="3657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grpSp>
      <p:sp>
        <p:nvSpPr>
          <p:cNvPr id="233" name="Rectangle 3"/>
          <p:cNvSpPr txBox="1">
            <a:spLocks noChangeArrowheads="1"/>
          </p:cNvSpPr>
          <p:nvPr/>
        </p:nvSpPr>
        <p:spPr bwMode="auto">
          <a:xfrm>
            <a:off x="-1" y="4859338"/>
            <a:ext cx="5599113" cy="627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This is expensive in terms of number of PIRs. </a:t>
            </a:r>
          </a:p>
          <a:p>
            <a:pPr marL="457200" marR="0" lvl="0" indent="-457200"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defRPr/>
            </a:pPr>
            <a:endParaRPr kumimoji="0" lang="en-US" sz="2400" b="0" i="0" u="none" strike="noStrike" kern="0" cap="none" spc="0" normalizeH="0" baseline="0" noProof="0" dirty="0">
              <a:ln>
                <a:noFill/>
              </a:ln>
              <a:solidFill>
                <a:srgbClr val="A50021"/>
              </a:solidFill>
              <a:effectLst/>
              <a:uLnTx/>
              <a:uFillTx/>
              <a:latin typeface="+mn-lt"/>
              <a:ea typeface="+mn-ea"/>
              <a:cs typeface="+mn-cs"/>
            </a:endParaRPr>
          </a:p>
        </p:txBody>
      </p:sp>
      <p:sp>
        <p:nvSpPr>
          <p:cNvPr id="234" name="Slide Number Placeholder 3"/>
          <p:cNvSpPr>
            <a:spLocks noGrp="1"/>
          </p:cNvSpPr>
          <p:nvPr>
            <p:ph type="sldNum" sz="quarter" idx="10"/>
          </p:nvPr>
        </p:nvSpPr>
        <p:spPr>
          <a:xfrm>
            <a:off x="6781800" y="6553200"/>
            <a:ext cx="1905000" cy="304800"/>
          </a:xfrm>
        </p:spPr>
        <p:txBody>
          <a:bodyPr/>
          <a:lstStyle/>
          <a:p>
            <a:fld id="{4F1965C8-464A-4028-B26E-078B631E0735}" type="slidenum">
              <a:rPr lang="en-US" altLang="ko-KR"/>
              <a:pPr/>
              <a:t>87</a:t>
            </a:fld>
            <a:endParaRPr lang="en-US" altLang="ko-KR" dirty="0"/>
          </a:p>
        </p:txBody>
      </p:sp>
      <p:sp>
        <p:nvSpPr>
          <p:cNvPr id="235" name="Date Placeholder 4"/>
          <p:cNvSpPr>
            <a:spLocks noGrp="1"/>
          </p:cNvSpPr>
          <p:nvPr>
            <p:ph type="dt" sz="half" idx="11"/>
          </p:nvPr>
        </p:nvSpPr>
        <p:spPr>
          <a:xfrm>
            <a:off x="2971800" y="6553200"/>
            <a:ext cx="4267200" cy="304800"/>
          </a:xfrm>
        </p:spPr>
        <p:txBody>
          <a:bodyPr/>
          <a:lstStyle/>
          <a:p>
            <a:r>
              <a:rPr lang="en-US" dirty="0"/>
              <a:t>Tutorial: ICDM 2008</a:t>
            </a:r>
            <a:endParaRPr lang="en-US" altLang="ko-KR" dirty="0"/>
          </a:p>
        </p:txBody>
      </p:sp>
      <p:sp>
        <p:nvSpPr>
          <p:cNvPr id="236" name="Footer Placeholder 5"/>
          <p:cNvSpPr>
            <a:spLocks noGrp="1"/>
          </p:cNvSpPr>
          <p:nvPr>
            <p:ph type="ftr" sz="quarter" idx="12"/>
          </p:nvPr>
        </p:nvSpPr>
        <p:spPr>
          <a:xfrm>
            <a:off x="152400" y="6553200"/>
            <a:ext cx="2133600" cy="228600"/>
          </a:xfrm>
        </p:spPr>
        <p:txBody>
          <a:bodyPr/>
          <a:lstStyle/>
          <a:p>
            <a:r>
              <a:rPr lang="en-US" altLang="ko-KR" dirty="0"/>
              <a:t>Mohamed F. </a:t>
            </a:r>
            <a:r>
              <a:rPr lang="en-US" altLang="ko-KR" dirty="0" err="1"/>
              <a:t>Mokbel</a:t>
            </a:r>
            <a:endParaRPr lang="en-US" altLang="ko-KR" dirty="0"/>
          </a:p>
        </p:txBody>
      </p:sp>
      <p:sp>
        <p:nvSpPr>
          <p:cNvPr id="123" name="Rectangle 3"/>
          <p:cNvSpPr txBox="1">
            <a:spLocks noChangeArrowheads="1"/>
          </p:cNvSpPr>
          <p:nvPr/>
        </p:nvSpPr>
        <p:spPr bwMode="auto">
          <a:xfrm>
            <a:off x="1" y="952499"/>
            <a:ext cx="9144000" cy="14951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The main idea of </a:t>
            </a:r>
            <a:r>
              <a:rPr lang="en-US" i="1" kern="0" dirty="0" smtClean="0">
                <a:solidFill>
                  <a:srgbClr val="C00000"/>
                </a:solidFill>
              </a:rPr>
              <a:t>Private Information Retrieval (PIR) </a:t>
            </a:r>
            <a:r>
              <a:rPr lang="en-US" kern="0" dirty="0" smtClean="0"/>
              <a:t>is to allow users to </a:t>
            </a:r>
            <a:r>
              <a:rPr lang="en-US" i="1" kern="0" dirty="0" smtClean="0">
                <a:solidFill>
                  <a:srgbClr val="C00000"/>
                </a:solidFill>
              </a:rPr>
              <a:t>privately</a:t>
            </a:r>
            <a:r>
              <a:rPr lang="en-US" kern="0" dirty="0" smtClean="0"/>
              <a:t> retrieve information from a database, without the database server learning what particular information the user has requested</a:t>
            </a:r>
          </a:p>
        </p:txBody>
      </p:sp>
      <p:sp>
        <p:nvSpPr>
          <p:cNvPr id="124" name="Rectangle 3"/>
          <p:cNvSpPr txBox="1">
            <a:spLocks noChangeArrowheads="1"/>
          </p:cNvSpPr>
          <p:nvPr/>
        </p:nvSpPr>
        <p:spPr bwMode="auto">
          <a:xfrm>
            <a:off x="0" y="5715000"/>
            <a:ext cx="8724900" cy="627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The answer is </a:t>
            </a:r>
            <a:r>
              <a:rPr lang="en-US" i="1" kern="0" dirty="0" smtClean="0">
                <a:solidFill>
                  <a:srgbClr val="C00000"/>
                </a:solidFill>
              </a:rPr>
              <a:t>approximate</a:t>
            </a:r>
            <a:r>
              <a:rPr lang="en-US" kern="0" dirty="0" smtClean="0"/>
              <a:t> as it makes use of the locality preserving mapping of the Hilbert curve.  </a:t>
            </a:r>
          </a:p>
          <a:p>
            <a:pPr marL="457200" marR="0" lvl="0" indent="-457200"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457200" marR="0" lvl="0" indent="-457200"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defRPr/>
            </a:pPr>
            <a:endParaRPr kumimoji="0" lang="en-US" sz="2400" b="0" i="0" u="none" strike="noStrike" kern="0" cap="none" spc="0" normalizeH="0" baseline="0" noProof="0" dirty="0">
              <a:ln>
                <a:noFill/>
              </a:ln>
              <a:solidFill>
                <a:srgbClr val="A5002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12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6205538" y="3074988"/>
            <a:ext cx="2533650" cy="1143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127" name="Oval 43"/>
          <p:cNvSpPr>
            <a:spLocks noChangeArrowheads="1"/>
          </p:cNvSpPr>
          <p:nvPr/>
        </p:nvSpPr>
        <p:spPr bwMode="auto">
          <a:xfrm>
            <a:off x="5791200" y="4275138"/>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5128" name="Oval 44"/>
          <p:cNvSpPr>
            <a:spLocks noChangeArrowheads="1"/>
          </p:cNvSpPr>
          <p:nvPr/>
        </p:nvSpPr>
        <p:spPr bwMode="auto">
          <a:xfrm>
            <a:off x="6597650" y="4419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41" name="Oval 45"/>
          <p:cNvSpPr>
            <a:spLocks noChangeArrowheads="1"/>
          </p:cNvSpPr>
          <p:nvPr/>
        </p:nvSpPr>
        <p:spPr bwMode="auto">
          <a:xfrm>
            <a:off x="6477000" y="33528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5130" name="Oval 46"/>
          <p:cNvSpPr>
            <a:spLocks noChangeArrowheads="1"/>
          </p:cNvSpPr>
          <p:nvPr/>
        </p:nvSpPr>
        <p:spPr bwMode="auto">
          <a:xfrm>
            <a:off x="5562600" y="3657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5131" name="Oval 47"/>
          <p:cNvSpPr>
            <a:spLocks noChangeArrowheads="1"/>
          </p:cNvSpPr>
          <p:nvPr/>
        </p:nvSpPr>
        <p:spPr bwMode="auto">
          <a:xfrm>
            <a:off x="5867400" y="2895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5132" name="Oval 48"/>
          <p:cNvSpPr>
            <a:spLocks noChangeArrowheads="1"/>
          </p:cNvSpPr>
          <p:nvPr/>
        </p:nvSpPr>
        <p:spPr bwMode="auto">
          <a:xfrm>
            <a:off x="5822950" y="19050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5133" name="Oval 49"/>
          <p:cNvSpPr>
            <a:spLocks noChangeArrowheads="1"/>
          </p:cNvSpPr>
          <p:nvPr/>
        </p:nvSpPr>
        <p:spPr bwMode="auto">
          <a:xfrm>
            <a:off x="6477000" y="26670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46" name="Oval 50"/>
          <p:cNvSpPr>
            <a:spLocks noChangeArrowheads="1"/>
          </p:cNvSpPr>
          <p:nvPr/>
        </p:nvSpPr>
        <p:spPr bwMode="auto">
          <a:xfrm>
            <a:off x="7467600" y="3303588"/>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5135" name="Oval 51"/>
          <p:cNvSpPr>
            <a:spLocks noChangeArrowheads="1"/>
          </p:cNvSpPr>
          <p:nvPr/>
        </p:nvSpPr>
        <p:spPr bwMode="auto">
          <a:xfrm>
            <a:off x="8382000" y="27432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5136" name="Oval 52"/>
          <p:cNvSpPr>
            <a:spLocks noChangeArrowheads="1"/>
          </p:cNvSpPr>
          <p:nvPr/>
        </p:nvSpPr>
        <p:spPr bwMode="auto">
          <a:xfrm>
            <a:off x="8458200" y="45720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5137" name="Oval 53"/>
          <p:cNvSpPr>
            <a:spLocks noChangeArrowheads="1"/>
          </p:cNvSpPr>
          <p:nvPr/>
        </p:nvSpPr>
        <p:spPr bwMode="auto">
          <a:xfrm>
            <a:off x="7391400" y="16764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50" name="Oval 54"/>
          <p:cNvSpPr>
            <a:spLocks noChangeArrowheads="1"/>
          </p:cNvSpPr>
          <p:nvPr/>
        </p:nvSpPr>
        <p:spPr bwMode="auto">
          <a:xfrm>
            <a:off x="8229600" y="3657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5139" name="Text Box 55"/>
          <p:cNvSpPr txBox="1">
            <a:spLocks noChangeArrowheads="1"/>
          </p:cNvSpPr>
          <p:nvPr/>
        </p:nvSpPr>
        <p:spPr bwMode="auto">
          <a:xfrm>
            <a:off x="5454650" y="4294188"/>
            <a:ext cx="336550" cy="457200"/>
          </a:xfrm>
          <a:prstGeom prst="rect">
            <a:avLst/>
          </a:prstGeom>
          <a:noFill/>
          <a:ln w="9525">
            <a:noFill/>
            <a:miter lim="800000"/>
            <a:headEnd/>
            <a:tailEnd/>
          </a:ln>
        </p:spPr>
        <p:txBody>
          <a:bodyPr>
            <a:spAutoFit/>
          </a:bodyPr>
          <a:lstStyle/>
          <a:p>
            <a:r>
              <a:rPr lang="en-US">
                <a:solidFill>
                  <a:srgbClr val="A50021"/>
                </a:solidFill>
              </a:rPr>
              <a:t>A</a:t>
            </a:r>
          </a:p>
        </p:txBody>
      </p:sp>
      <p:sp>
        <p:nvSpPr>
          <p:cNvPr id="5140" name="Text Box 56"/>
          <p:cNvSpPr txBox="1">
            <a:spLocks noChangeArrowheads="1"/>
          </p:cNvSpPr>
          <p:nvPr/>
        </p:nvSpPr>
        <p:spPr bwMode="auto">
          <a:xfrm>
            <a:off x="5792788" y="3608388"/>
            <a:ext cx="336550" cy="457200"/>
          </a:xfrm>
          <a:prstGeom prst="rect">
            <a:avLst/>
          </a:prstGeom>
          <a:noFill/>
          <a:ln w="9525">
            <a:noFill/>
            <a:miter lim="800000"/>
            <a:headEnd/>
            <a:tailEnd/>
          </a:ln>
        </p:spPr>
        <p:txBody>
          <a:bodyPr>
            <a:spAutoFit/>
          </a:bodyPr>
          <a:lstStyle/>
          <a:p>
            <a:r>
              <a:rPr lang="en-US">
                <a:solidFill>
                  <a:srgbClr val="A50021"/>
                </a:solidFill>
              </a:rPr>
              <a:t>D</a:t>
            </a:r>
          </a:p>
        </p:txBody>
      </p:sp>
      <p:sp>
        <p:nvSpPr>
          <p:cNvPr id="5141" name="Text Box 57"/>
          <p:cNvSpPr txBox="1">
            <a:spLocks noChangeArrowheads="1"/>
          </p:cNvSpPr>
          <p:nvPr/>
        </p:nvSpPr>
        <p:spPr bwMode="auto">
          <a:xfrm>
            <a:off x="5486400" y="2743200"/>
            <a:ext cx="336550" cy="457200"/>
          </a:xfrm>
          <a:prstGeom prst="rect">
            <a:avLst/>
          </a:prstGeom>
          <a:noFill/>
          <a:ln w="9525">
            <a:noFill/>
            <a:miter lim="800000"/>
            <a:headEnd/>
            <a:tailEnd/>
          </a:ln>
        </p:spPr>
        <p:txBody>
          <a:bodyPr>
            <a:spAutoFit/>
          </a:bodyPr>
          <a:lstStyle/>
          <a:p>
            <a:r>
              <a:rPr lang="en-US">
                <a:solidFill>
                  <a:srgbClr val="A50021"/>
                </a:solidFill>
              </a:rPr>
              <a:t>E</a:t>
            </a:r>
          </a:p>
        </p:txBody>
      </p:sp>
      <p:sp>
        <p:nvSpPr>
          <p:cNvPr id="5142" name="Text Box 58"/>
          <p:cNvSpPr txBox="1">
            <a:spLocks noChangeArrowheads="1"/>
          </p:cNvSpPr>
          <p:nvPr/>
        </p:nvSpPr>
        <p:spPr bwMode="auto">
          <a:xfrm>
            <a:off x="5486400" y="1676400"/>
            <a:ext cx="336550" cy="457200"/>
          </a:xfrm>
          <a:prstGeom prst="rect">
            <a:avLst/>
          </a:prstGeom>
          <a:noFill/>
          <a:ln w="9525">
            <a:noFill/>
            <a:miter lim="800000"/>
            <a:headEnd/>
            <a:tailEnd/>
          </a:ln>
        </p:spPr>
        <p:txBody>
          <a:bodyPr>
            <a:spAutoFit/>
          </a:bodyPr>
          <a:lstStyle/>
          <a:p>
            <a:r>
              <a:rPr lang="en-US">
                <a:solidFill>
                  <a:srgbClr val="A50021"/>
                </a:solidFill>
              </a:rPr>
              <a:t>F</a:t>
            </a:r>
          </a:p>
        </p:txBody>
      </p:sp>
      <p:sp>
        <p:nvSpPr>
          <p:cNvPr id="5143" name="Text Box 59"/>
          <p:cNvSpPr txBox="1">
            <a:spLocks noChangeArrowheads="1"/>
          </p:cNvSpPr>
          <p:nvPr/>
        </p:nvSpPr>
        <p:spPr bwMode="auto">
          <a:xfrm>
            <a:off x="6629400" y="2514600"/>
            <a:ext cx="336550" cy="457200"/>
          </a:xfrm>
          <a:prstGeom prst="rect">
            <a:avLst/>
          </a:prstGeom>
          <a:noFill/>
          <a:ln w="9525">
            <a:noFill/>
            <a:miter lim="800000"/>
            <a:headEnd/>
            <a:tailEnd/>
          </a:ln>
        </p:spPr>
        <p:txBody>
          <a:bodyPr>
            <a:spAutoFit/>
          </a:bodyPr>
          <a:lstStyle/>
          <a:p>
            <a:r>
              <a:rPr lang="en-US">
                <a:solidFill>
                  <a:srgbClr val="A50021"/>
                </a:solidFill>
              </a:rPr>
              <a:t>G</a:t>
            </a:r>
          </a:p>
        </p:txBody>
      </p:sp>
      <p:sp>
        <p:nvSpPr>
          <p:cNvPr id="5144" name="Text Box 60"/>
          <p:cNvSpPr txBox="1">
            <a:spLocks noChangeArrowheads="1"/>
          </p:cNvSpPr>
          <p:nvPr/>
        </p:nvSpPr>
        <p:spPr bwMode="auto">
          <a:xfrm>
            <a:off x="7131050" y="1703388"/>
            <a:ext cx="336550" cy="457200"/>
          </a:xfrm>
          <a:prstGeom prst="rect">
            <a:avLst/>
          </a:prstGeom>
          <a:noFill/>
          <a:ln w="9525">
            <a:noFill/>
            <a:miter lim="800000"/>
            <a:headEnd/>
            <a:tailEnd/>
          </a:ln>
        </p:spPr>
        <p:txBody>
          <a:bodyPr>
            <a:spAutoFit/>
          </a:bodyPr>
          <a:lstStyle/>
          <a:p>
            <a:r>
              <a:rPr lang="en-US">
                <a:solidFill>
                  <a:srgbClr val="A50021"/>
                </a:solidFill>
              </a:rPr>
              <a:t>I</a:t>
            </a:r>
          </a:p>
        </p:txBody>
      </p:sp>
      <p:sp>
        <p:nvSpPr>
          <p:cNvPr id="5145" name="Text Box 61"/>
          <p:cNvSpPr txBox="1">
            <a:spLocks noChangeArrowheads="1"/>
          </p:cNvSpPr>
          <p:nvPr/>
        </p:nvSpPr>
        <p:spPr bwMode="auto">
          <a:xfrm>
            <a:off x="7620000" y="3151188"/>
            <a:ext cx="336550" cy="457200"/>
          </a:xfrm>
          <a:prstGeom prst="rect">
            <a:avLst/>
          </a:prstGeom>
          <a:noFill/>
          <a:ln w="9525">
            <a:noFill/>
            <a:miter lim="800000"/>
            <a:headEnd/>
            <a:tailEnd/>
          </a:ln>
        </p:spPr>
        <p:txBody>
          <a:bodyPr>
            <a:spAutoFit/>
          </a:bodyPr>
          <a:lstStyle/>
          <a:p>
            <a:r>
              <a:rPr lang="en-US">
                <a:solidFill>
                  <a:srgbClr val="A50021"/>
                </a:solidFill>
              </a:rPr>
              <a:t>H</a:t>
            </a:r>
          </a:p>
        </p:txBody>
      </p:sp>
      <p:sp>
        <p:nvSpPr>
          <p:cNvPr id="5146" name="Text Box 62"/>
          <p:cNvSpPr txBox="1">
            <a:spLocks noChangeArrowheads="1"/>
          </p:cNvSpPr>
          <p:nvPr/>
        </p:nvSpPr>
        <p:spPr bwMode="auto">
          <a:xfrm>
            <a:off x="8262938" y="2389188"/>
            <a:ext cx="336550" cy="457200"/>
          </a:xfrm>
          <a:prstGeom prst="rect">
            <a:avLst/>
          </a:prstGeom>
          <a:noFill/>
          <a:ln w="9525">
            <a:noFill/>
            <a:miter lim="800000"/>
            <a:headEnd/>
            <a:tailEnd/>
          </a:ln>
        </p:spPr>
        <p:txBody>
          <a:bodyPr>
            <a:spAutoFit/>
          </a:bodyPr>
          <a:lstStyle/>
          <a:p>
            <a:r>
              <a:rPr lang="en-US">
                <a:solidFill>
                  <a:srgbClr val="A50021"/>
                </a:solidFill>
              </a:rPr>
              <a:t>J</a:t>
            </a:r>
          </a:p>
        </p:txBody>
      </p:sp>
      <p:sp>
        <p:nvSpPr>
          <p:cNvPr id="5147" name="Text Box 121"/>
          <p:cNvSpPr txBox="1">
            <a:spLocks noChangeArrowheads="1"/>
          </p:cNvSpPr>
          <p:nvPr/>
        </p:nvSpPr>
        <p:spPr bwMode="auto">
          <a:xfrm>
            <a:off x="8350250" y="3505200"/>
            <a:ext cx="336550" cy="457200"/>
          </a:xfrm>
          <a:prstGeom prst="rect">
            <a:avLst/>
          </a:prstGeom>
          <a:noFill/>
          <a:ln w="9525">
            <a:noFill/>
            <a:miter lim="800000"/>
            <a:headEnd/>
            <a:tailEnd/>
          </a:ln>
        </p:spPr>
        <p:txBody>
          <a:bodyPr>
            <a:spAutoFit/>
          </a:bodyPr>
          <a:lstStyle/>
          <a:p>
            <a:r>
              <a:rPr lang="en-US">
                <a:solidFill>
                  <a:srgbClr val="A50021"/>
                </a:solidFill>
              </a:rPr>
              <a:t>K</a:t>
            </a:r>
          </a:p>
        </p:txBody>
      </p:sp>
      <p:sp>
        <p:nvSpPr>
          <p:cNvPr id="5148" name="Text Box 122"/>
          <p:cNvSpPr txBox="1">
            <a:spLocks noChangeArrowheads="1"/>
          </p:cNvSpPr>
          <p:nvPr/>
        </p:nvSpPr>
        <p:spPr bwMode="auto">
          <a:xfrm>
            <a:off x="8339138" y="4217988"/>
            <a:ext cx="336550" cy="457200"/>
          </a:xfrm>
          <a:prstGeom prst="rect">
            <a:avLst/>
          </a:prstGeom>
          <a:noFill/>
          <a:ln w="9525">
            <a:noFill/>
            <a:miter lim="800000"/>
            <a:headEnd/>
            <a:tailEnd/>
          </a:ln>
        </p:spPr>
        <p:txBody>
          <a:bodyPr>
            <a:spAutoFit/>
          </a:bodyPr>
          <a:lstStyle/>
          <a:p>
            <a:r>
              <a:rPr lang="en-US">
                <a:solidFill>
                  <a:srgbClr val="A50021"/>
                </a:solidFill>
              </a:rPr>
              <a:t>L</a:t>
            </a:r>
          </a:p>
        </p:txBody>
      </p:sp>
      <p:sp>
        <p:nvSpPr>
          <p:cNvPr id="5149" name="Text Box 123"/>
          <p:cNvSpPr txBox="1">
            <a:spLocks noChangeArrowheads="1"/>
          </p:cNvSpPr>
          <p:nvPr/>
        </p:nvSpPr>
        <p:spPr bwMode="auto">
          <a:xfrm>
            <a:off x="6750050" y="4267200"/>
            <a:ext cx="336550" cy="457200"/>
          </a:xfrm>
          <a:prstGeom prst="rect">
            <a:avLst/>
          </a:prstGeom>
          <a:noFill/>
          <a:ln w="9525">
            <a:noFill/>
            <a:miter lim="800000"/>
            <a:headEnd/>
            <a:tailEnd/>
          </a:ln>
        </p:spPr>
        <p:txBody>
          <a:bodyPr>
            <a:spAutoFit/>
          </a:bodyPr>
          <a:lstStyle/>
          <a:p>
            <a:r>
              <a:rPr lang="en-US">
                <a:solidFill>
                  <a:srgbClr val="A50021"/>
                </a:solidFill>
              </a:rPr>
              <a:t>B</a:t>
            </a:r>
          </a:p>
        </p:txBody>
      </p:sp>
      <p:sp>
        <p:nvSpPr>
          <p:cNvPr id="5150" name="Text Box 124"/>
          <p:cNvSpPr txBox="1">
            <a:spLocks noChangeArrowheads="1"/>
          </p:cNvSpPr>
          <p:nvPr/>
        </p:nvSpPr>
        <p:spPr bwMode="auto">
          <a:xfrm>
            <a:off x="6629400" y="3200400"/>
            <a:ext cx="336550" cy="457200"/>
          </a:xfrm>
          <a:prstGeom prst="rect">
            <a:avLst/>
          </a:prstGeom>
          <a:noFill/>
          <a:ln w="9525">
            <a:noFill/>
            <a:miter lim="800000"/>
            <a:headEnd/>
            <a:tailEnd/>
          </a:ln>
        </p:spPr>
        <p:txBody>
          <a:bodyPr>
            <a:spAutoFit/>
          </a:bodyPr>
          <a:lstStyle/>
          <a:p>
            <a:r>
              <a:rPr lang="en-US">
                <a:solidFill>
                  <a:srgbClr val="A50021"/>
                </a:solidFill>
              </a:rPr>
              <a:t>C</a:t>
            </a:r>
          </a:p>
        </p:txBody>
      </p:sp>
      <p:grpSp>
        <p:nvGrpSpPr>
          <p:cNvPr id="42" name="Group 41"/>
          <p:cNvGrpSpPr/>
          <p:nvPr/>
        </p:nvGrpSpPr>
        <p:grpSpPr>
          <a:xfrm>
            <a:off x="5410200" y="1371600"/>
            <a:ext cx="3505200" cy="3505200"/>
            <a:chOff x="5410200" y="1371600"/>
            <a:chExt cx="3505200" cy="3505200"/>
          </a:xfrm>
        </p:grpSpPr>
        <p:sp>
          <p:nvSpPr>
            <p:cNvPr id="67" name="Rectangle 66"/>
            <p:cNvSpPr/>
            <p:nvPr/>
          </p:nvSpPr>
          <p:spPr>
            <a:xfrm>
              <a:off x="5413375" y="1624013"/>
              <a:ext cx="3314700" cy="32480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126" name="Line 21"/>
            <p:cNvSpPr>
              <a:spLocks noChangeShapeType="1"/>
            </p:cNvSpPr>
            <p:nvPr/>
          </p:nvSpPr>
          <p:spPr bwMode="auto">
            <a:xfrm rot="16200000" flipH="1">
              <a:off x="3658394" y="3123406"/>
              <a:ext cx="3505200" cy="1588"/>
            </a:xfrm>
            <a:prstGeom prst="line">
              <a:avLst/>
            </a:prstGeom>
            <a:noFill/>
            <a:ln w="38100">
              <a:solidFill>
                <a:srgbClr val="990033"/>
              </a:solidFill>
              <a:round/>
              <a:headEnd type="stealth" w="lg" len="lg"/>
              <a:tailEnd/>
            </a:ln>
          </p:spPr>
          <p:txBody>
            <a:bodyPr/>
            <a:lstStyle/>
            <a:p>
              <a:endParaRPr lang="en-US"/>
            </a:p>
          </p:txBody>
        </p:sp>
        <p:sp>
          <p:nvSpPr>
            <p:cNvPr id="5151" name="Line 4"/>
            <p:cNvSpPr>
              <a:spLocks noChangeShapeType="1"/>
            </p:cNvSpPr>
            <p:nvPr/>
          </p:nvSpPr>
          <p:spPr bwMode="auto">
            <a:xfrm flipH="1">
              <a:off x="5410200" y="4876800"/>
              <a:ext cx="3505200" cy="0"/>
            </a:xfrm>
            <a:prstGeom prst="line">
              <a:avLst/>
            </a:prstGeom>
            <a:noFill/>
            <a:ln w="38100">
              <a:solidFill>
                <a:srgbClr val="990033"/>
              </a:solidFill>
              <a:round/>
              <a:headEnd type="stealth" w="lg" len="lg"/>
              <a:tailEnd/>
            </a:ln>
          </p:spPr>
          <p:txBody>
            <a:bodyPr/>
            <a:lstStyle/>
            <a:p>
              <a:endParaRPr lang="en-US"/>
            </a:p>
          </p:txBody>
        </p:sp>
      </p:grpSp>
      <p:sp>
        <p:nvSpPr>
          <p:cNvPr id="64" name="Multiply 63"/>
          <p:cNvSpPr/>
          <p:nvPr/>
        </p:nvSpPr>
        <p:spPr>
          <a:xfrm>
            <a:off x="6743700" y="3684588"/>
            <a:ext cx="457200" cy="533400"/>
          </a:xfrm>
          <a:prstGeom prst="mathMultiply">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5" name="TextBox 64"/>
          <p:cNvSpPr txBox="1">
            <a:spLocks noChangeArrowheads="1"/>
          </p:cNvSpPr>
          <p:nvPr/>
        </p:nvSpPr>
        <p:spPr bwMode="auto">
          <a:xfrm>
            <a:off x="6434138" y="3633788"/>
            <a:ext cx="434975" cy="584200"/>
          </a:xfrm>
          <a:prstGeom prst="rect">
            <a:avLst/>
          </a:prstGeom>
          <a:noFill/>
          <a:ln w="9525">
            <a:noFill/>
            <a:miter lim="800000"/>
            <a:headEnd/>
            <a:tailEnd/>
          </a:ln>
        </p:spPr>
        <p:txBody>
          <a:bodyPr wrap="none">
            <a:spAutoFit/>
          </a:bodyPr>
          <a:lstStyle/>
          <a:p>
            <a:r>
              <a:rPr lang="en-US" sz="3200" b="1" i="1">
                <a:solidFill>
                  <a:srgbClr val="C00000"/>
                </a:solidFill>
              </a:rPr>
              <a:t>q</a:t>
            </a:r>
          </a:p>
        </p:txBody>
      </p:sp>
      <p:cxnSp>
        <p:nvCxnSpPr>
          <p:cNvPr id="71" name="Straight Connector 70"/>
          <p:cNvCxnSpPr/>
          <p:nvPr/>
        </p:nvCxnSpPr>
        <p:spPr>
          <a:xfrm rot="5400000">
            <a:off x="4909344" y="2921794"/>
            <a:ext cx="2590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43538" y="4217988"/>
            <a:ext cx="32766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205538" y="3074988"/>
            <a:ext cx="2557462"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2"/>
          <p:cNvSpPr txBox="1">
            <a:spLocks noChangeArrowheads="1"/>
          </p:cNvSpPr>
          <p:nvPr/>
        </p:nvSpPr>
        <p:spPr bwMode="auto">
          <a:xfrm>
            <a:off x="304800" y="114300"/>
            <a:ext cx="7010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t>Dealing with Fake Locations / Space</a:t>
            </a:r>
            <a:b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br>
            <a:r>
              <a:rPr lang="en-US" i="1" kern="0" dirty="0" smtClean="0">
                <a:solidFill>
                  <a:schemeClr val="hlink"/>
                </a:solidFill>
                <a:effectLst>
                  <a:outerShdw blurRad="38100" dist="38100" dir="2700000" algn="tl">
                    <a:srgbClr val="C0C0C0"/>
                  </a:outerShdw>
                </a:effectLst>
                <a:latin typeface="+mj-lt"/>
                <a:ea typeface="+mj-ea"/>
                <a:cs typeface="+mj-cs"/>
              </a:rPr>
              <a:t>Private Information Retrieval: </a:t>
            </a:r>
            <a:r>
              <a:rPr lang="en-US" i="1" kern="0" dirty="0" err="1" smtClean="0">
                <a:solidFill>
                  <a:schemeClr val="hlink"/>
                </a:solidFill>
                <a:effectLst>
                  <a:outerShdw blurRad="38100" dist="38100" dir="2700000" algn="tl">
                    <a:srgbClr val="C0C0C0"/>
                  </a:outerShdw>
                </a:effectLst>
                <a:latin typeface="+mj-lt"/>
                <a:ea typeface="+mj-ea"/>
                <a:cs typeface="+mj-cs"/>
              </a:rPr>
              <a:t>kd</a:t>
            </a:r>
            <a:r>
              <a:rPr lang="en-US" i="1" kern="0" dirty="0" smtClean="0">
                <a:solidFill>
                  <a:schemeClr val="hlink"/>
                </a:solidFill>
                <a:effectLst>
                  <a:outerShdw blurRad="38100" dist="38100" dir="2700000" algn="tl">
                    <a:srgbClr val="C0C0C0"/>
                  </a:outerShdw>
                </a:effectLst>
                <a:latin typeface="+mj-lt"/>
                <a:ea typeface="+mj-ea"/>
                <a:cs typeface="+mj-cs"/>
              </a:rPr>
              <a:t>-tree</a:t>
            </a:r>
            <a:endParaRPr kumimoji="0" lang="en-US" sz="2400" b="0" i="1" u="none" strike="noStrike" kern="0" cap="none" spc="0" normalizeH="0" baseline="0" noProof="0" dirty="0">
              <a:ln>
                <a:noFill/>
              </a:ln>
              <a:solidFill>
                <a:schemeClr val="hlink"/>
              </a:solidFill>
              <a:effectLst>
                <a:outerShdw blurRad="38100" dist="38100" dir="2700000" algn="tl">
                  <a:srgbClr val="C0C0C0"/>
                </a:outerShdw>
              </a:effectLst>
              <a:uLnTx/>
              <a:uFillTx/>
              <a:latin typeface="+mj-lt"/>
              <a:ea typeface="+mj-ea"/>
              <a:cs typeface="+mj-cs"/>
            </a:endParaRPr>
          </a:p>
        </p:txBody>
      </p:sp>
      <p:sp>
        <p:nvSpPr>
          <p:cNvPr id="39" name="Rectangle 3"/>
          <p:cNvSpPr txBox="1">
            <a:spLocks noChangeArrowheads="1"/>
          </p:cNvSpPr>
          <p:nvPr/>
        </p:nvSpPr>
        <p:spPr bwMode="auto">
          <a:xfrm>
            <a:off x="76200" y="1028700"/>
            <a:ext cx="5181600" cy="4437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Finding </a:t>
            </a:r>
            <a:r>
              <a:rPr lang="en-US" i="1" kern="0" dirty="0" smtClean="0">
                <a:solidFill>
                  <a:srgbClr val="C00000"/>
                </a:solidFill>
              </a:rPr>
              <a:t>approximate</a:t>
            </a:r>
            <a:r>
              <a:rPr lang="en-US" kern="0" dirty="0" smtClean="0"/>
              <a:t> nearest-neighbors using </a:t>
            </a:r>
            <a:r>
              <a:rPr lang="en-US" i="1" kern="0" dirty="0" err="1" smtClean="0"/>
              <a:t>kd</a:t>
            </a:r>
            <a:r>
              <a:rPr lang="en-US" kern="0" dirty="0" smtClean="0"/>
              <a:t>-tree</a:t>
            </a:r>
          </a:p>
          <a:p>
            <a:pPr marL="457200" indent="-457200" algn="l">
              <a:spcBef>
                <a:spcPct val="20000"/>
              </a:spcBef>
              <a:buClr>
                <a:srgbClr val="CC0000"/>
              </a:buClr>
              <a:buFont typeface="Wingdings" pitchFamily="2" charset="2"/>
              <a:buChar char="n"/>
            </a:pPr>
            <a:endParaRPr lang="en-US" sz="1000" kern="0" dirty="0" smtClean="0"/>
          </a:p>
          <a:p>
            <a:pPr marL="457200" lvl="0" indent="-457200" algn="l">
              <a:spcBef>
                <a:spcPct val="20000"/>
              </a:spcBef>
              <a:buClr>
                <a:srgbClr val="CC0000"/>
              </a:buClr>
              <a:buFont typeface="Wingdings" pitchFamily="2" charset="2"/>
              <a:buChar char="n"/>
            </a:pPr>
            <a:r>
              <a:rPr lang="en-US" kern="0" dirty="0" smtClean="0">
                <a:latin typeface="+mn-lt"/>
                <a:ea typeface="+mn-ea"/>
              </a:rPr>
              <a:t>Partition the space into rectangular regions based on the </a:t>
            </a:r>
            <a:r>
              <a:rPr lang="en-US" i="1" kern="0" dirty="0" err="1" smtClean="0">
                <a:latin typeface="+mn-lt"/>
                <a:ea typeface="+mn-ea"/>
              </a:rPr>
              <a:t>kd</a:t>
            </a:r>
            <a:r>
              <a:rPr lang="en-US" kern="0" dirty="0" smtClean="0">
                <a:latin typeface="+mn-lt"/>
                <a:ea typeface="+mn-ea"/>
              </a:rPr>
              <a:t>-tree</a:t>
            </a:r>
            <a:endParaRPr lang="en-US" i="1" kern="0" dirty="0" smtClean="0">
              <a:latin typeface="+mn-lt"/>
              <a:ea typeface="+mn-ea"/>
            </a:endParaRPr>
          </a:p>
          <a:p>
            <a:pPr marL="457200" marR="0" lvl="0" indent="-457200"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defRPr/>
            </a:pPr>
            <a:endParaRPr kumimoji="0" lang="en-US" sz="1200" b="1" i="1" u="none" strike="noStrike" kern="0" cap="none" spc="0" normalizeH="0" baseline="0" noProof="0" dirty="0" smtClean="0">
              <a:ln>
                <a:noFill/>
              </a:ln>
              <a:solidFill>
                <a:srgbClr val="FF0000"/>
              </a:solidFill>
              <a:effectLst/>
              <a:uLnTx/>
              <a:uFillTx/>
              <a:latin typeface="+mn-lt"/>
              <a:ea typeface="+mn-ea"/>
              <a:cs typeface="+mn-cs"/>
            </a:endParaRPr>
          </a:p>
          <a:p>
            <a:pPr marL="457200" lvl="0" indent="-457200" algn="l">
              <a:spcBef>
                <a:spcPct val="20000"/>
              </a:spcBef>
              <a:buClr>
                <a:srgbClr val="CC0000"/>
              </a:buClr>
              <a:buFont typeface="Wingdings" pitchFamily="2" charset="2"/>
              <a:buChar char="n"/>
            </a:pPr>
            <a:r>
              <a:rPr lang="en-US" kern="0" dirty="0" smtClean="0">
                <a:latin typeface="+mn-lt"/>
                <a:ea typeface="+mn-ea"/>
              </a:rPr>
              <a:t>For a NN query </a:t>
            </a:r>
            <a:r>
              <a:rPr lang="en-US" i="1" kern="0" dirty="0" smtClean="0">
                <a:latin typeface="+mn-lt"/>
                <a:ea typeface="+mn-ea"/>
              </a:rPr>
              <a:t>q</a:t>
            </a:r>
            <a:r>
              <a:rPr lang="en-US" kern="0" dirty="0" smtClean="0">
                <a:latin typeface="+mn-lt"/>
                <a:ea typeface="+mn-ea"/>
              </a:rPr>
              <a:t>, </a:t>
            </a:r>
            <a:r>
              <a:rPr lang="en-US" kern="0" dirty="0" smtClean="0">
                <a:latin typeface="+mn-lt"/>
                <a:ea typeface="+mn-ea"/>
              </a:rPr>
              <a:t>the user initiates a request to the server to get the </a:t>
            </a:r>
            <a:r>
              <a:rPr lang="en-US" i="1" kern="0" dirty="0" err="1" smtClean="0">
                <a:latin typeface="+mn-lt"/>
                <a:ea typeface="+mn-ea"/>
              </a:rPr>
              <a:t>kd</a:t>
            </a:r>
            <a:r>
              <a:rPr lang="en-US" kern="0" dirty="0" smtClean="0">
                <a:latin typeface="+mn-lt"/>
                <a:ea typeface="+mn-ea"/>
              </a:rPr>
              <a:t>-tree structure</a:t>
            </a:r>
          </a:p>
          <a:p>
            <a:pPr marL="457200" lvl="0" indent="-457200" algn="l">
              <a:spcBef>
                <a:spcPct val="20000"/>
              </a:spcBef>
              <a:buClr>
                <a:srgbClr val="CC0000"/>
              </a:buClr>
              <a:buFont typeface="Wingdings" pitchFamily="2" charset="2"/>
              <a:buChar char="n"/>
            </a:pPr>
            <a:endParaRPr lang="en-US" sz="800" kern="0" dirty="0" smtClean="0">
              <a:latin typeface="+mn-lt"/>
              <a:ea typeface="+mn-ea"/>
            </a:endParaRPr>
          </a:p>
          <a:p>
            <a:pPr marL="457200" lvl="0" indent="-457200" algn="l">
              <a:spcBef>
                <a:spcPct val="20000"/>
              </a:spcBef>
              <a:buClr>
                <a:srgbClr val="CC0000"/>
              </a:buClr>
              <a:buFont typeface="Wingdings" pitchFamily="2" charset="2"/>
              <a:buChar char="n"/>
            </a:pPr>
            <a:r>
              <a:rPr lang="en-US" kern="0" dirty="0" smtClean="0">
                <a:latin typeface="+mn-lt"/>
                <a:ea typeface="+mn-ea"/>
              </a:rPr>
              <a:t>Then, the user determines its tree cell </a:t>
            </a:r>
            <a:r>
              <a:rPr lang="en-US" i="1" kern="0" dirty="0" smtClean="0">
                <a:latin typeface="+mn-lt"/>
                <a:ea typeface="+mn-ea"/>
              </a:rPr>
              <a:t>C</a:t>
            </a:r>
            <a:r>
              <a:rPr lang="en-US" kern="0" dirty="0" smtClean="0">
                <a:latin typeface="+mn-lt"/>
                <a:ea typeface="+mn-ea"/>
              </a:rPr>
              <a:t> and uses PIR request to retrieve all objects of interest in </a:t>
            </a:r>
            <a:r>
              <a:rPr lang="en-US" i="1" kern="0" dirty="0" smtClean="0">
                <a:latin typeface="+mn-lt"/>
                <a:ea typeface="+mn-ea"/>
              </a:rPr>
              <a:t>C</a:t>
            </a:r>
          </a:p>
        </p:txBody>
      </p:sp>
      <p:sp>
        <p:nvSpPr>
          <p:cNvPr id="40" name="Rectangle 3"/>
          <p:cNvSpPr txBox="1">
            <a:spLocks noChangeArrowheads="1"/>
          </p:cNvSpPr>
          <p:nvPr/>
        </p:nvSpPr>
        <p:spPr bwMode="auto">
          <a:xfrm>
            <a:off x="38100" y="5580063"/>
            <a:ext cx="8612188" cy="858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0" indent="-457200" algn="l">
              <a:spcBef>
                <a:spcPct val="20000"/>
              </a:spcBef>
              <a:buClr>
                <a:srgbClr val="CC0000"/>
              </a:buClr>
              <a:buFont typeface="Wingdings" pitchFamily="2" charset="2"/>
              <a:buChar char="n"/>
            </a:pPr>
            <a:r>
              <a:rPr lang="en-US" kern="0" dirty="0" smtClean="0">
                <a:latin typeface="+mn-lt"/>
                <a:ea typeface="+mn-ea"/>
              </a:rPr>
              <a:t>That is an </a:t>
            </a:r>
            <a:r>
              <a:rPr lang="en-US" i="1" kern="0" dirty="0" smtClean="0">
                <a:solidFill>
                  <a:srgbClr val="C00000"/>
                </a:solidFill>
                <a:latin typeface="+mn-lt"/>
                <a:ea typeface="+mn-ea"/>
              </a:rPr>
              <a:t>approximate</a:t>
            </a:r>
            <a:r>
              <a:rPr lang="en-US" kern="0" dirty="0" smtClean="0">
                <a:latin typeface="+mn-lt"/>
                <a:ea typeface="+mn-ea"/>
              </a:rPr>
              <a:t> approach as the user will get </a:t>
            </a:r>
            <a:r>
              <a:rPr lang="en-US" i="1" kern="0" dirty="0" smtClean="0">
                <a:latin typeface="+mn-lt"/>
                <a:ea typeface="+mn-ea"/>
              </a:rPr>
              <a:t>{C, H, K} </a:t>
            </a:r>
            <a:r>
              <a:rPr lang="en-US" kern="0" dirty="0" smtClean="0">
                <a:latin typeface="+mn-lt"/>
                <a:ea typeface="+mn-ea"/>
              </a:rPr>
              <a:t>as an answer while the exact answer is </a:t>
            </a:r>
            <a:r>
              <a:rPr lang="en-US" i="1" kern="0" dirty="0" smtClean="0">
                <a:latin typeface="+mn-lt"/>
                <a:ea typeface="+mn-ea"/>
              </a:rPr>
              <a:t>B</a:t>
            </a:r>
            <a:endParaRPr lang="en-US" i="1" kern="0" dirty="0" smtClean="0">
              <a:latin typeface="+mn-lt"/>
              <a:ea typeface="+mn-ea"/>
            </a:endParaRPr>
          </a:p>
        </p:txBody>
      </p:sp>
      <p:sp>
        <p:nvSpPr>
          <p:cNvPr id="43" name="Slide Number Placeholder 3"/>
          <p:cNvSpPr>
            <a:spLocks noGrp="1"/>
          </p:cNvSpPr>
          <p:nvPr>
            <p:ph type="sldNum" sz="quarter" idx="10"/>
          </p:nvPr>
        </p:nvSpPr>
        <p:spPr>
          <a:xfrm>
            <a:off x="6781800" y="6553200"/>
            <a:ext cx="1905000" cy="304800"/>
          </a:xfrm>
        </p:spPr>
        <p:txBody>
          <a:bodyPr/>
          <a:lstStyle/>
          <a:p>
            <a:fld id="{4F1965C8-464A-4028-B26E-078B631E0735}" type="slidenum">
              <a:rPr lang="en-US" altLang="ko-KR"/>
              <a:pPr/>
              <a:t>88</a:t>
            </a:fld>
            <a:endParaRPr lang="en-US" altLang="ko-KR" dirty="0"/>
          </a:p>
        </p:txBody>
      </p:sp>
      <p:sp>
        <p:nvSpPr>
          <p:cNvPr id="44" name="Date Placeholder 4"/>
          <p:cNvSpPr>
            <a:spLocks noGrp="1"/>
          </p:cNvSpPr>
          <p:nvPr>
            <p:ph type="dt" sz="half" idx="11"/>
          </p:nvPr>
        </p:nvSpPr>
        <p:spPr>
          <a:xfrm>
            <a:off x="2971800" y="6553200"/>
            <a:ext cx="4267200" cy="304800"/>
          </a:xfrm>
        </p:spPr>
        <p:txBody>
          <a:bodyPr/>
          <a:lstStyle/>
          <a:p>
            <a:r>
              <a:rPr lang="en-US" dirty="0"/>
              <a:t>Tutorial: ICDM 2008</a:t>
            </a:r>
            <a:endParaRPr lang="en-US" altLang="ko-KR" dirty="0"/>
          </a:p>
        </p:txBody>
      </p:sp>
      <p:sp>
        <p:nvSpPr>
          <p:cNvPr id="45" name="Footer Placeholder 5"/>
          <p:cNvSpPr>
            <a:spLocks noGrp="1"/>
          </p:cNvSpPr>
          <p:nvPr>
            <p:ph type="ftr" sz="quarter" idx="12"/>
          </p:nvPr>
        </p:nvSpPr>
        <p:spPr>
          <a:xfrm>
            <a:off x="152400" y="6553200"/>
            <a:ext cx="2133600" cy="228600"/>
          </a:xfrm>
        </p:spPr>
        <p:txBody>
          <a:bodyPr/>
          <a:lstStyle/>
          <a:p>
            <a:r>
              <a:rPr lang="en-US" altLang="ko-KR" dirty="0"/>
              <a:t>Mohamed F. </a:t>
            </a:r>
            <a:r>
              <a:rPr lang="en-US" altLang="ko-KR" dirty="0" err="1"/>
              <a:t>Mokbel</a:t>
            </a:r>
            <a:endParaRPr lang="en-US" altLang="ko-K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xEl>
                                              <p:pRg st="6" end="6"/>
                                            </p:txEl>
                                          </p:spTgt>
                                        </p:tgtEl>
                                        <p:attrNameLst>
                                          <p:attrName>style.visibility</p:attrName>
                                        </p:attrNameLst>
                                      </p:cBhvr>
                                      <p:to>
                                        <p:strVal val="visible"/>
                                      </p:to>
                                    </p:set>
                                  </p:childTnLst>
                                </p:cTn>
                              </p:par>
                              <p:par>
                                <p:cTn id="29" presetID="1" presetClass="emph" presetSubtype="2" fill="hold" nodeType="withEffect">
                                  <p:stCondLst>
                                    <p:cond delay="0"/>
                                  </p:stCondLst>
                                  <p:childTnLst>
                                    <p:animClr clrSpc="rgb" dir="cw">
                                      <p:cBhvr>
                                        <p:cTn id="30" dur="500" fill="hold"/>
                                        <p:tgtEl>
                                          <p:spTgt spid="41"/>
                                        </p:tgtEl>
                                        <p:attrNameLst>
                                          <p:attrName>fillcolor</p:attrName>
                                        </p:attrNameLst>
                                      </p:cBhvr>
                                      <p:to>
                                        <a:schemeClr val="folHlink"/>
                                      </p:to>
                                    </p:animClr>
                                    <p:set>
                                      <p:cBhvr>
                                        <p:cTn id="31" dur="500" fill="hold"/>
                                        <p:tgtEl>
                                          <p:spTgt spid="41"/>
                                        </p:tgtEl>
                                        <p:attrNameLst>
                                          <p:attrName>fill.type</p:attrName>
                                        </p:attrNameLst>
                                      </p:cBhvr>
                                      <p:to>
                                        <p:strVal val="solid"/>
                                      </p:to>
                                    </p:set>
                                    <p:set>
                                      <p:cBhvr>
                                        <p:cTn id="32" dur="500" fill="hold"/>
                                        <p:tgtEl>
                                          <p:spTgt spid="41"/>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46"/>
                                        </p:tgtEl>
                                        <p:attrNameLst>
                                          <p:attrName>fillcolor</p:attrName>
                                        </p:attrNameLst>
                                      </p:cBhvr>
                                      <p:to>
                                        <a:schemeClr val="folHlink"/>
                                      </p:to>
                                    </p:animClr>
                                    <p:set>
                                      <p:cBhvr>
                                        <p:cTn id="35" dur="500" fill="hold"/>
                                        <p:tgtEl>
                                          <p:spTgt spid="46"/>
                                        </p:tgtEl>
                                        <p:attrNameLst>
                                          <p:attrName>fill.type</p:attrName>
                                        </p:attrNameLst>
                                      </p:cBhvr>
                                      <p:to>
                                        <p:strVal val="solid"/>
                                      </p:to>
                                    </p:set>
                                    <p:set>
                                      <p:cBhvr>
                                        <p:cTn id="36" dur="500" fill="hold"/>
                                        <p:tgtEl>
                                          <p:spTgt spid="46"/>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50"/>
                                        </p:tgtEl>
                                        <p:attrNameLst>
                                          <p:attrName>fillcolor</p:attrName>
                                        </p:attrNameLst>
                                      </p:cBhvr>
                                      <p:to>
                                        <a:schemeClr val="folHlink"/>
                                      </p:to>
                                    </p:animClr>
                                    <p:set>
                                      <p:cBhvr>
                                        <p:cTn id="39" dur="500" fill="hold"/>
                                        <p:tgtEl>
                                          <p:spTgt spid="50"/>
                                        </p:tgtEl>
                                        <p:attrNameLst>
                                          <p:attrName>fill.type</p:attrName>
                                        </p:attrNameLst>
                                      </p:cBhvr>
                                      <p:to>
                                        <p:strVal val="solid"/>
                                      </p:to>
                                    </p:set>
                                    <p:set>
                                      <p:cBhvr>
                                        <p:cTn id="40" dur="500" fill="hold"/>
                                        <p:tgtEl>
                                          <p:spTgt spid="50"/>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64" grpId="0" animBg="1"/>
      <p:bldP spid="6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7962900" y="3733800"/>
            <a:ext cx="752475" cy="10620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0" name="Rectangle 39"/>
          <p:cNvSpPr/>
          <p:nvPr/>
        </p:nvSpPr>
        <p:spPr>
          <a:xfrm>
            <a:off x="7962900" y="3733800"/>
            <a:ext cx="762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9" name="Rectangle 38"/>
          <p:cNvSpPr/>
          <p:nvPr/>
        </p:nvSpPr>
        <p:spPr>
          <a:xfrm>
            <a:off x="5938838" y="1981200"/>
            <a:ext cx="804862"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8" name="Rectangle 37"/>
          <p:cNvSpPr/>
          <p:nvPr/>
        </p:nvSpPr>
        <p:spPr>
          <a:xfrm>
            <a:off x="5676900" y="3733800"/>
            <a:ext cx="1182688" cy="9191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7" name="Rectangle 36"/>
          <p:cNvSpPr/>
          <p:nvPr/>
        </p:nvSpPr>
        <p:spPr>
          <a:xfrm>
            <a:off x="7499350" y="1746250"/>
            <a:ext cx="1149350" cy="1225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4" name="Rectangle 3"/>
          <p:cNvSpPr/>
          <p:nvPr/>
        </p:nvSpPr>
        <p:spPr>
          <a:xfrm>
            <a:off x="6591300" y="3352800"/>
            <a:ext cx="1143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154" name="Line 21"/>
          <p:cNvSpPr>
            <a:spLocks noChangeShapeType="1"/>
          </p:cNvSpPr>
          <p:nvPr/>
        </p:nvSpPr>
        <p:spPr bwMode="auto">
          <a:xfrm rot="16200000" flipH="1">
            <a:off x="3772694" y="3199606"/>
            <a:ext cx="3505200" cy="1588"/>
          </a:xfrm>
          <a:prstGeom prst="line">
            <a:avLst/>
          </a:prstGeom>
          <a:noFill/>
          <a:ln w="38100">
            <a:solidFill>
              <a:srgbClr val="990033"/>
            </a:solidFill>
            <a:round/>
            <a:headEnd type="stealth" w="lg" len="lg"/>
            <a:tailEnd/>
          </a:ln>
        </p:spPr>
        <p:txBody>
          <a:bodyPr/>
          <a:lstStyle/>
          <a:p>
            <a:endParaRPr lang="en-US"/>
          </a:p>
        </p:txBody>
      </p:sp>
      <p:sp>
        <p:nvSpPr>
          <p:cNvPr id="6155" name="Oval 43"/>
          <p:cNvSpPr>
            <a:spLocks noChangeArrowheads="1"/>
          </p:cNvSpPr>
          <p:nvPr/>
        </p:nvSpPr>
        <p:spPr bwMode="auto">
          <a:xfrm>
            <a:off x="5905500" y="4351338"/>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6156" name="Oval 44"/>
          <p:cNvSpPr>
            <a:spLocks noChangeArrowheads="1"/>
          </p:cNvSpPr>
          <p:nvPr/>
        </p:nvSpPr>
        <p:spPr bwMode="auto">
          <a:xfrm>
            <a:off x="6711950" y="44958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6157" name="Oval 45"/>
          <p:cNvSpPr>
            <a:spLocks noChangeArrowheads="1"/>
          </p:cNvSpPr>
          <p:nvPr/>
        </p:nvSpPr>
        <p:spPr bwMode="auto">
          <a:xfrm>
            <a:off x="6591300" y="35052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6158" name="Oval 46"/>
          <p:cNvSpPr>
            <a:spLocks noChangeArrowheads="1"/>
          </p:cNvSpPr>
          <p:nvPr/>
        </p:nvSpPr>
        <p:spPr bwMode="auto">
          <a:xfrm>
            <a:off x="5676900" y="37338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6159" name="Oval 47"/>
          <p:cNvSpPr>
            <a:spLocks noChangeArrowheads="1"/>
          </p:cNvSpPr>
          <p:nvPr/>
        </p:nvSpPr>
        <p:spPr bwMode="auto">
          <a:xfrm>
            <a:off x="5981700" y="29718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6160" name="Oval 48"/>
          <p:cNvSpPr>
            <a:spLocks noChangeArrowheads="1"/>
          </p:cNvSpPr>
          <p:nvPr/>
        </p:nvSpPr>
        <p:spPr bwMode="auto">
          <a:xfrm>
            <a:off x="5937250" y="19812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6161" name="Oval 49"/>
          <p:cNvSpPr>
            <a:spLocks noChangeArrowheads="1"/>
          </p:cNvSpPr>
          <p:nvPr/>
        </p:nvSpPr>
        <p:spPr bwMode="auto">
          <a:xfrm>
            <a:off x="6591300" y="27432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6162" name="Oval 50"/>
          <p:cNvSpPr>
            <a:spLocks noChangeArrowheads="1"/>
          </p:cNvSpPr>
          <p:nvPr/>
        </p:nvSpPr>
        <p:spPr bwMode="auto">
          <a:xfrm>
            <a:off x="7581900" y="33528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6163" name="Oval 51"/>
          <p:cNvSpPr>
            <a:spLocks noChangeArrowheads="1"/>
          </p:cNvSpPr>
          <p:nvPr/>
        </p:nvSpPr>
        <p:spPr bwMode="auto">
          <a:xfrm>
            <a:off x="8496300" y="28194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16" name="Oval 52"/>
          <p:cNvSpPr>
            <a:spLocks noChangeArrowheads="1"/>
          </p:cNvSpPr>
          <p:nvPr/>
        </p:nvSpPr>
        <p:spPr bwMode="auto">
          <a:xfrm>
            <a:off x="7962900" y="46482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6165" name="Oval 53"/>
          <p:cNvSpPr>
            <a:spLocks noChangeArrowheads="1"/>
          </p:cNvSpPr>
          <p:nvPr/>
        </p:nvSpPr>
        <p:spPr bwMode="auto">
          <a:xfrm>
            <a:off x="7505700" y="17526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18" name="Oval 54"/>
          <p:cNvSpPr>
            <a:spLocks noChangeArrowheads="1"/>
          </p:cNvSpPr>
          <p:nvPr/>
        </p:nvSpPr>
        <p:spPr bwMode="auto">
          <a:xfrm>
            <a:off x="8572500" y="3733800"/>
            <a:ext cx="152400" cy="152400"/>
          </a:xfrm>
          <a:prstGeom prst="ellipse">
            <a:avLst/>
          </a:prstGeom>
          <a:solidFill>
            <a:srgbClr val="A50021"/>
          </a:solidFill>
          <a:ln w="9525">
            <a:solidFill>
              <a:schemeClr val="tx1"/>
            </a:solidFill>
            <a:round/>
            <a:headEnd/>
            <a:tailEnd/>
          </a:ln>
        </p:spPr>
        <p:txBody>
          <a:bodyPr wrap="none" anchor="ctr"/>
          <a:lstStyle/>
          <a:p>
            <a:endParaRPr lang="en-US">
              <a:latin typeface="Calibri" pitchFamily="34" charset="0"/>
            </a:endParaRPr>
          </a:p>
        </p:txBody>
      </p:sp>
      <p:sp>
        <p:nvSpPr>
          <p:cNvPr id="6167" name="Text Box 55"/>
          <p:cNvSpPr txBox="1">
            <a:spLocks noChangeArrowheads="1"/>
          </p:cNvSpPr>
          <p:nvPr/>
        </p:nvSpPr>
        <p:spPr bwMode="auto">
          <a:xfrm>
            <a:off x="5676900" y="4343400"/>
            <a:ext cx="336550" cy="457200"/>
          </a:xfrm>
          <a:prstGeom prst="rect">
            <a:avLst/>
          </a:prstGeom>
          <a:noFill/>
          <a:ln w="9525">
            <a:noFill/>
            <a:miter lim="800000"/>
            <a:headEnd/>
            <a:tailEnd/>
          </a:ln>
        </p:spPr>
        <p:txBody>
          <a:bodyPr>
            <a:spAutoFit/>
          </a:bodyPr>
          <a:lstStyle/>
          <a:p>
            <a:r>
              <a:rPr lang="en-US">
                <a:solidFill>
                  <a:srgbClr val="A50021"/>
                </a:solidFill>
              </a:rPr>
              <a:t>A</a:t>
            </a:r>
          </a:p>
        </p:txBody>
      </p:sp>
      <p:sp>
        <p:nvSpPr>
          <p:cNvPr id="6168" name="Text Box 56"/>
          <p:cNvSpPr txBox="1">
            <a:spLocks noChangeArrowheads="1"/>
          </p:cNvSpPr>
          <p:nvPr/>
        </p:nvSpPr>
        <p:spPr bwMode="auto">
          <a:xfrm>
            <a:off x="5645150" y="3429000"/>
            <a:ext cx="336550" cy="457200"/>
          </a:xfrm>
          <a:prstGeom prst="rect">
            <a:avLst/>
          </a:prstGeom>
          <a:noFill/>
          <a:ln w="9525">
            <a:noFill/>
            <a:miter lim="800000"/>
            <a:headEnd/>
            <a:tailEnd/>
          </a:ln>
        </p:spPr>
        <p:txBody>
          <a:bodyPr>
            <a:spAutoFit/>
          </a:bodyPr>
          <a:lstStyle/>
          <a:p>
            <a:r>
              <a:rPr lang="en-US">
                <a:solidFill>
                  <a:srgbClr val="A50021"/>
                </a:solidFill>
              </a:rPr>
              <a:t>D</a:t>
            </a:r>
          </a:p>
        </p:txBody>
      </p:sp>
      <p:sp>
        <p:nvSpPr>
          <p:cNvPr id="6169" name="Text Box 57"/>
          <p:cNvSpPr txBox="1">
            <a:spLocks noChangeArrowheads="1"/>
          </p:cNvSpPr>
          <p:nvPr/>
        </p:nvSpPr>
        <p:spPr bwMode="auto">
          <a:xfrm>
            <a:off x="5600700" y="2819400"/>
            <a:ext cx="336550" cy="457200"/>
          </a:xfrm>
          <a:prstGeom prst="rect">
            <a:avLst/>
          </a:prstGeom>
          <a:noFill/>
          <a:ln w="9525">
            <a:noFill/>
            <a:miter lim="800000"/>
            <a:headEnd/>
            <a:tailEnd/>
          </a:ln>
        </p:spPr>
        <p:txBody>
          <a:bodyPr>
            <a:spAutoFit/>
          </a:bodyPr>
          <a:lstStyle/>
          <a:p>
            <a:r>
              <a:rPr lang="en-US">
                <a:solidFill>
                  <a:srgbClr val="A50021"/>
                </a:solidFill>
              </a:rPr>
              <a:t>E</a:t>
            </a:r>
          </a:p>
        </p:txBody>
      </p:sp>
      <p:sp>
        <p:nvSpPr>
          <p:cNvPr id="6170" name="Text Box 58"/>
          <p:cNvSpPr txBox="1">
            <a:spLocks noChangeArrowheads="1"/>
          </p:cNvSpPr>
          <p:nvPr/>
        </p:nvSpPr>
        <p:spPr bwMode="auto">
          <a:xfrm>
            <a:off x="5600700" y="1752600"/>
            <a:ext cx="336550" cy="457200"/>
          </a:xfrm>
          <a:prstGeom prst="rect">
            <a:avLst/>
          </a:prstGeom>
          <a:noFill/>
          <a:ln w="9525">
            <a:noFill/>
            <a:miter lim="800000"/>
            <a:headEnd/>
            <a:tailEnd/>
          </a:ln>
        </p:spPr>
        <p:txBody>
          <a:bodyPr>
            <a:spAutoFit/>
          </a:bodyPr>
          <a:lstStyle/>
          <a:p>
            <a:r>
              <a:rPr lang="en-US">
                <a:solidFill>
                  <a:srgbClr val="A50021"/>
                </a:solidFill>
              </a:rPr>
              <a:t>F</a:t>
            </a:r>
          </a:p>
        </p:txBody>
      </p:sp>
      <p:sp>
        <p:nvSpPr>
          <p:cNvPr id="6171" name="Text Box 59"/>
          <p:cNvSpPr txBox="1">
            <a:spLocks noChangeArrowheads="1"/>
          </p:cNvSpPr>
          <p:nvPr/>
        </p:nvSpPr>
        <p:spPr bwMode="auto">
          <a:xfrm>
            <a:off x="6743700" y="2590800"/>
            <a:ext cx="336550" cy="457200"/>
          </a:xfrm>
          <a:prstGeom prst="rect">
            <a:avLst/>
          </a:prstGeom>
          <a:noFill/>
          <a:ln w="9525">
            <a:noFill/>
            <a:miter lim="800000"/>
            <a:headEnd/>
            <a:tailEnd/>
          </a:ln>
        </p:spPr>
        <p:txBody>
          <a:bodyPr>
            <a:spAutoFit/>
          </a:bodyPr>
          <a:lstStyle/>
          <a:p>
            <a:r>
              <a:rPr lang="en-US">
                <a:solidFill>
                  <a:srgbClr val="A50021"/>
                </a:solidFill>
              </a:rPr>
              <a:t>G</a:t>
            </a:r>
          </a:p>
        </p:txBody>
      </p:sp>
      <p:sp>
        <p:nvSpPr>
          <p:cNvPr id="6172" name="Text Box 60"/>
          <p:cNvSpPr txBox="1">
            <a:spLocks noChangeArrowheads="1"/>
          </p:cNvSpPr>
          <p:nvPr/>
        </p:nvSpPr>
        <p:spPr bwMode="auto">
          <a:xfrm>
            <a:off x="7245350" y="1779588"/>
            <a:ext cx="336550" cy="457200"/>
          </a:xfrm>
          <a:prstGeom prst="rect">
            <a:avLst/>
          </a:prstGeom>
          <a:noFill/>
          <a:ln w="9525">
            <a:noFill/>
            <a:miter lim="800000"/>
            <a:headEnd/>
            <a:tailEnd/>
          </a:ln>
        </p:spPr>
        <p:txBody>
          <a:bodyPr>
            <a:spAutoFit/>
          </a:bodyPr>
          <a:lstStyle/>
          <a:p>
            <a:r>
              <a:rPr lang="en-US">
                <a:solidFill>
                  <a:srgbClr val="A50021"/>
                </a:solidFill>
              </a:rPr>
              <a:t>I</a:t>
            </a:r>
          </a:p>
        </p:txBody>
      </p:sp>
      <p:sp>
        <p:nvSpPr>
          <p:cNvPr id="6173" name="Text Box 61"/>
          <p:cNvSpPr txBox="1">
            <a:spLocks noChangeArrowheads="1"/>
          </p:cNvSpPr>
          <p:nvPr/>
        </p:nvSpPr>
        <p:spPr bwMode="auto">
          <a:xfrm>
            <a:off x="7658100" y="3227388"/>
            <a:ext cx="336550" cy="457200"/>
          </a:xfrm>
          <a:prstGeom prst="rect">
            <a:avLst/>
          </a:prstGeom>
          <a:noFill/>
          <a:ln w="9525">
            <a:noFill/>
            <a:miter lim="800000"/>
            <a:headEnd/>
            <a:tailEnd/>
          </a:ln>
        </p:spPr>
        <p:txBody>
          <a:bodyPr>
            <a:spAutoFit/>
          </a:bodyPr>
          <a:lstStyle/>
          <a:p>
            <a:r>
              <a:rPr lang="en-US">
                <a:solidFill>
                  <a:srgbClr val="A50021"/>
                </a:solidFill>
              </a:rPr>
              <a:t>H</a:t>
            </a:r>
          </a:p>
        </p:txBody>
      </p:sp>
      <p:sp>
        <p:nvSpPr>
          <p:cNvPr id="6174" name="Text Box 62"/>
          <p:cNvSpPr txBox="1">
            <a:spLocks noChangeArrowheads="1"/>
          </p:cNvSpPr>
          <p:nvPr/>
        </p:nvSpPr>
        <p:spPr bwMode="auto">
          <a:xfrm>
            <a:off x="8377238" y="2465388"/>
            <a:ext cx="336550" cy="457200"/>
          </a:xfrm>
          <a:prstGeom prst="rect">
            <a:avLst/>
          </a:prstGeom>
          <a:noFill/>
          <a:ln w="9525">
            <a:noFill/>
            <a:miter lim="800000"/>
            <a:headEnd/>
            <a:tailEnd/>
          </a:ln>
        </p:spPr>
        <p:txBody>
          <a:bodyPr>
            <a:spAutoFit/>
          </a:bodyPr>
          <a:lstStyle/>
          <a:p>
            <a:r>
              <a:rPr lang="en-US">
                <a:solidFill>
                  <a:srgbClr val="A50021"/>
                </a:solidFill>
              </a:rPr>
              <a:t>J</a:t>
            </a:r>
          </a:p>
        </p:txBody>
      </p:sp>
      <p:sp>
        <p:nvSpPr>
          <p:cNvPr id="6175" name="Text Box 121"/>
          <p:cNvSpPr txBox="1">
            <a:spLocks noChangeArrowheads="1"/>
          </p:cNvSpPr>
          <p:nvPr/>
        </p:nvSpPr>
        <p:spPr bwMode="auto">
          <a:xfrm>
            <a:off x="8464550" y="3429000"/>
            <a:ext cx="336550" cy="457200"/>
          </a:xfrm>
          <a:prstGeom prst="rect">
            <a:avLst/>
          </a:prstGeom>
          <a:noFill/>
          <a:ln w="9525">
            <a:noFill/>
            <a:miter lim="800000"/>
            <a:headEnd/>
            <a:tailEnd/>
          </a:ln>
        </p:spPr>
        <p:txBody>
          <a:bodyPr>
            <a:spAutoFit/>
          </a:bodyPr>
          <a:lstStyle/>
          <a:p>
            <a:r>
              <a:rPr lang="en-US">
                <a:solidFill>
                  <a:srgbClr val="A50021"/>
                </a:solidFill>
              </a:rPr>
              <a:t>K</a:t>
            </a:r>
          </a:p>
        </p:txBody>
      </p:sp>
      <p:sp>
        <p:nvSpPr>
          <p:cNvPr id="6176" name="Text Box 122"/>
          <p:cNvSpPr txBox="1">
            <a:spLocks noChangeArrowheads="1"/>
          </p:cNvSpPr>
          <p:nvPr/>
        </p:nvSpPr>
        <p:spPr bwMode="auto">
          <a:xfrm>
            <a:off x="7658100" y="4572000"/>
            <a:ext cx="336550" cy="457200"/>
          </a:xfrm>
          <a:prstGeom prst="rect">
            <a:avLst/>
          </a:prstGeom>
          <a:noFill/>
          <a:ln w="9525">
            <a:noFill/>
            <a:miter lim="800000"/>
            <a:headEnd/>
            <a:tailEnd/>
          </a:ln>
        </p:spPr>
        <p:txBody>
          <a:bodyPr>
            <a:spAutoFit/>
          </a:bodyPr>
          <a:lstStyle/>
          <a:p>
            <a:r>
              <a:rPr lang="en-US">
                <a:solidFill>
                  <a:srgbClr val="A50021"/>
                </a:solidFill>
              </a:rPr>
              <a:t>L</a:t>
            </a:r>
          </a:p>
        </p:txBody>
      </p:sp>
      <p:sp>
        <p:nvSpPr>
          <p:cNvPr id="6177" name="Text Box 123"/>
          <p:cNvSpPr txBox="1">
            <a:spLocks noChangeArrowheads="1"/>
          </p:cNvSpPr>
          <p:nvPr/>
        </p:nvSpPr>
        <p:spPr bwMode="auto">
          <a:xfrm>
            <a:off x="6864350" y="4343400"/>
            <a:ext cx="336550" cy="457200"/>
          </a:xfrm>
          <a:prstGeom prst="rect">
            <a:avLst/>
          </a:prstGeom>
          <a:noFill/>
          <a:ln w="9525">
            <a:noFill/>
            <a:miter lim="800000"/>
            <a:headEnd/>
            <a:tailEnd/>
          </a:ln>
        </p:spPr>
        <p:txBody>
          <a:bodyPr>
            <a:spAutoFit/>
          </a:bodyPr>
          <a:lstStyle/>
          <a:p>
            <a:r>
              <a:rPr lang="en-US">
                <a:solidFill>
                  <a:srgbClr val="A50021"/>
                </a:solidFill>
              </a:rPr>
              <a:t>B</a:t>
            </a:r>
          </a:p>
        </p:txBody>
      </p:sp>
      <p:sp>
        <p:nvSpPr>
          <p:cNvPr id="6178" name="Text Box 124"/>
          <p:cNvSpPr txBox="1">
            <a:spLocks noChangeArrowheads="1"/>
          </p:cNvSpPr>
          <p:nvPr/>
        </p:nvSpPr>
        <p:spPr bwMode="auto">
          <a:xfrm>
            <a:off x="6254750" y="3429000"/>
            <a:ext cx="336550" cy="457200"/>
          </a:xfrm>
          <a:prstGeom prst="rect">
            <a:avLst/>
          </a:prstGeom>
          <a:noFill/>
          <a:ln w="9525">
            <a:noFill/>
            <a:miter lim="800000"/>
            <a:headEnd/>
            <a:tailEnd/>
          </a:ln>
        </p:spPr>
        <p:txBody>
          <a:bodyPr>
            <a:spAutoFit/>
          </a:bodyPr>
          <a:lstStyle/>
          <a:p>
            <a:r>
              <a:rPr lang="en-US">
                <a:solidFill>
                  <a:srgbClr val="A50021"/>
                </a:solidFill>
              </a:rPr>
              <a:t>C</a:t>
            </a:r>
          </a:p>
        </p:txBody>
      </p:sp>
      <p:sp>
        <p:nvSpPr>
          <p:cNvPr id="6179" name="Line 4"/>
          <p:cNvSpPr>
            <a:spLocks noChangeShapeType="1"/>
          </p:cNvSpPr>
          <p:nvPr/>
        </p:nvSpPr>
        <p:spPr bwMode="auto">
          <a:xfrm flipH="1">
            <a:off x="5524500" y="4953000"/>
            <a:ext cx="3505200" cy="0"/>
          </a:xfrm>
          <a:prstGeom prst="line">
            <a:avLst/>
          </a:prstGeom>
          <a:noFill/>
          <a:ln w="38100">
            <a:solidFill>
              <a:srgbClr val="990033"/>
            </a:solidFill>
            <a:round/>
            <a:headEnd type="stealth" w="lg" len="lg"/>
            <a:tailEnd/>
          </a:ln>
        </p:spPr>
        <p:txBody>
          <a:bodyPr/>
          <a:lstStyle/>
          <a:p>
            <a:endParaRPr lang="en-US"/>
          </a:p>
        </p:txBody>
      </p:sp>
      <p:sp>
        <p:nvSpPr>
          <p:cNvPr id="32" name="Multiply 31"/>
          <p:cNvSpPr/>
          <p:nvPr/>
        </p:nvSpPr>
        <p:spPr>
          <a:xfrm>
            <a:off x="7429500" y="3759200"/>
            <a:ext cx="457200" cy="533400"/>
          </a:xfrm>
          <a:prstGeom prst="mathMultiply">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33" name="TextBox 32"/>
          <p:cNvSpPr txBox="1">
            <a:spLocks noChangeArrowheads="1"/>
          </p:cNvSpPr>
          <p:nvPr/>
        </p:nvSpPr>
        <p:spPr bwMode="auto">
          <a:xfrm>
            <a:off x="7429500" y="4064000"/>
            <a:ext cx="434975" cy="584200"/>
          </a:xfrm>
          <a:prstGeom prst="rect">
            <a:avLst/>
          </a:prstGeom>
          <a:noFill/>
          <a:ln w="9525">
            <a:noFill/>
            <a:miter lim="800000"/>
            <a:headEnd/>
            <a:tailEnd/>
          </a:ln>
        </p:spPr>
        <p:txBody>
          <a:bodyPr wrap="none">
            <a:spAutoFit/>
          </a:bodyPr>
          <a:lstStyle/>
          <a:p>
            <a:r>
              <a:rPr lang="en-US" sz="3200" b="1" i="1">
                <a:solidFill>
                  <a:srgbClr val="C00000"/>
                </a:solidFill>
              </a:rPr>
              <a:t>q</a:t>
            </a:r>
          </a:p>
        </p:txBody>
      </p:sp>
      <p:cxnSp>
        <p:nvCxnSpPr>
          <p:cNvPr id="42" name="Straight Connector 41"/>
          <p:cNvCxnSpPr/>
          <p:nvPr/>
        </p:nvCxnSpPr>
        <p:spPr>
          <a:xfrm rot="5400000" flipH="1" flipV="1">
            <a:off x="7468394" y="3848894"/>
            <a:ext cx="381000" cy="1588"/>
          </a:xfrm>
          <a:prstGeom prst="line">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58100" y="4038600"/>
            <a:ext cx="304800" cy="1588"/>
          </a:xfrm>
          <a:prstGeom prst="line">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862763" y="4038600"/>
            <a:ext cx="795337" cy="1588"/>
          </a:xfrm>
          <a:prstGeom prst="line">
            <a:avLst/>
          </a:prstGeom>
          <a:ln w="381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Rectangle 2"/>
          <p:cNvSpPr txBox="1">
            <a:spLocks noChangeArrowheads="1"/>
          </p:cNvSpPr>
          <p:nvPr/>
        </p:nvSpPr>
        <p:spPr bwMode="auto">
          <a:xfrm>
            <a:off x="304800" y="114300"/>
            <a:ext cx="7010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t>Dealing with Fake Locations / Space</a:t>
            </a:r>
            <a:b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br>
            <a:r>
              <a:rPr lang="en-US" i="1" kern="0" dirty="0" smtClean="0">
                <a:solidFill>
                  <a:schemeClr val="hlink"/>
                </a:solidFill>
                <a:effectLst>
                  <a:outerShdw blurRad="38100" dist="38100" dir="2700000" algn="tl">
                    <a:srgbClr val="C0C0C0"/>
                  </a:outerShdw>
                </a:effectLst>
                <a:latin typeface="+mj-lt"/>
                <a:ea typeface="+mj-ea"/>
                <a:cs typeface="+mj-cs"/>
              </a:rPr>
              <a:t>Private Information Retrieval: R-tree</a:t>
            </a:r>
            <a:endParaRPr kumimoji="0" lang="en-US" sz="2400" b="0" i="1" u="none" strike="noStrike" kern="0" cap="none" spc="0" normalizeH="0" baseline="0" noProof="0" dirty="0">
              <a:ln>
                <a:noFill/>
              </a:ln>
              <a:solidFill>
                <a:schemeClr val="hlink"/>
              </a:solidFill>
              <a:effectLst>
                <a:outerShdw blurRad="38100" dist="38100" dir="2700000" algn="tl">
                  <a:srgbClr val="C0C0C0"/>
                </a:outerShdw>
              </a:effectLst>
              <a:uLnTx/>
              <a:uFillTx/>
              <a:latin typeface="+mj-lt"/>
              <a:ea typeface="+mj-ea"/>
              <a:cs typeface="+mj-cs"/>
            </a:endParaRPr>
          </a:p>
        </p:txBody>
      </p:sp>
      <p:sp>
        <p:nvSpPr>
          <p:cNvPr id="44" name="Slide Number Placeholder 3"/>
          <p:cNvSpPr>
            <a:spLocks noGrp="1"/>
          </p:cNvSpPr>
          <p:nvPr>
            <p:ph type="sldNum" sz="quarter" idx="10"/>
          </p:nvPr>
        </p:nvSpPr>
        <p:spPr>
          <a:xfrm>
            <a:off x="6781800" y="6553200"/>
            <a:ext cx="1905000" cy="304800"/>
          </a:xfrm>
        </p:spPr>
        <p:txBody>
          <a:bodyPr/>
          <a:lstStyle/>
          <a:p>
            <a:fld id="{4F1965C8-464A-4028-B26E-078B631E0735}" type="slidenum">
              <a:rPr lang="en-US" altLang="ko-KR"/>
              <a:pPr/>
              <a:t>89</a:t>
            </a:fld>
            <a:endParaRPr lang="en-US" altLang="ko-KR" dirty="0"/>
          </a:p>
        </p:txBody>
      </p:sp>
      <p:sp>
        <p:nvSpPr>
          <p:cNvPr id="45" name="Date Placeholder 4"/>
          <p:cNvSpPr>
            <a:spLocks noGrp="1"/>
          </p:cNvSpPr>
          <p:nvPr>
            <p:ph type="dt" sz="half" idx="11"/>
          </p:nvPr>
        </p:nvSpPr>
        <p:spPr>
          <a:xfrm>
            <a:off x="2971800" y="6553200"/>
            <a:ext cx="4267200" cy="304800"/>
          </a:xfrm>
        </p:spPr>
        <p:txBody>
          <a:bodyPr/>
          <a:lstStyle/>
          <a:p>
            <a:r>
              <a:rPr lang="en-US" dirty="0"/>
              <a:t>Tutorial: ICDM 2008</a:t>
            </a:r>
            <a:endParaRPr lang="en-US" altLang="ko-KR" dirty="0"/>
          </a:p>
        </p:txBody>
      </p:sp>
      <p:sp>
        <p:nvSpPr>
          <p:cNvPr id="47" name="Footer Placeholder 5"/>
          <p:cNvSpPr>
            <a:spLocks noGrp="1"/>
          </p:cNvSpPr>
          <p:nvPr>
            <p:ph type="ftr" sz="quarter" idx="12"/>
          </p:nvPr>
        </p:nvSpPr>
        <p:spPr>
          <a:xfrm>
            <a:off x="152400" y="6553200"/>
            <a:ext cx="2133600" cy="228600"/>
          </a:xfrm>
        </p:spPr>
        <p:txBody>
          <a:bodyPr/>
          <a:lstStyle/>
          <a:p>
            <a:r>
              <a:rPr lang="en-US" altLang="ko-KR" dirty="0"/>
              <a:t>Mohamed F. </a:t>
            </a:r>
            <a:r>
              <a:rPr lang="en-US" altLang="ko-KR" dirty="0" err="1"/>
              <a:t>Mokbel</a:t>
            </a:r>
            <a:endParaRPr lang="en-US" altLang="ko-KR" dirty="0"/>
          </a:p>
        </p:txBody>
      </p:sp>
      <p:sp>
        <p:nvSpPr>
          <p:cNvPr id="49" name="Rectangle 3"/>
          <p:cNvSpPr txBox="1">
            <a:spLocks noChangeArrowheads="1"/>
          </p:cNvSpPr>
          <p:nvPr/>
        </p:nvSpPr>
        <p:spPr bwMode="auto">
          <a:xfrm>
            <a:off x="38100" y="973137"/>
            <a:ext cx="5524500" cy="4437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Finding </a:t>
            </a:r>
            <a:r>
              <a:rPr lang="en-US" i="1" kern="0" dirty="0" smtClean="0">
                <a:solidFill>
                  <a:srgbClr val="C00000"/>
                </a:solidFill>
              </a:rPr>
              <a:t>approximate</a:t>
            </a:r>
            <a:r>
              <a:rPr lang="en-US" kern="0" dirty="0" smtClean="0"/>
              <a:t> nearest-neighbors using </a:t>
            </a:r>
            <a:r>
              <a:rPr lang="en-US" i="1" kern="0" dirty="0" smtClean="0"/>
              <a:t>R</a:t>
            </a:r>
            <a:r>
              <a:rPr lang="en-US" kern="0" dirty="0" smtClean="0"/>
              <a:t>-tree</a:t>
            </a:r>
            <a:endParaRPr lang="en-US" kern="0" dirty="0" smtClean="0"/>
          </a:p>
          <a:p>
            <a:pPr marL="457200" indent="-457200" algn="l">
              <a:spcBef>
                <a:spcPct val="20000"/>
              </a:spcBef>
              <a:buClr>
                <a:srgbClr val="CC0000"/>
              </a:buClr>
              <a:buFont typeface="Wingdings" pitchFamily="2" charset="2"/>
              <a:buChar char="n"/>
            </a:pPr>
            <a:endParaRPr lang="en-US" sz="1000" kern="0" dirty="0" smtClean="0"/>
          </a:p>
          <a:p>
            <a:pPr marL="457200" lvl="0" indent="-457200" algn="l">
              <a:spcBef>
                <a:spcPct val="20000"/>
              </a:spcBef>
              <a:buClr>
                <a:srgbClr val="CC0000"/>
              </a:buClr>
              <a:buFont typeface="Wingdings" pitchFamily="2" charset="2"/>
              <a:buChar char="n"/>
            </a:pPr>
            <a:r>
              <a:rPr lang="en-US" kern="0" dirty="0" smtClean="0">
                <a:latin typeface="+mn-lt"/>
                <a:ea typeface="+mn-ea"/>
              </a:rPr>
              <a:t>The server arranges objects of interest in minimum bounding rectangles (MBRs) as the leaf nodes of an </a:t>
            </a:r>
            <a:r>
              <a:rPr lang="en-US" i="1" kern="0" dirty="0" smtClean="0">
                <a:latin typeface="+mn-lt"/>
                <a:ea typeface="+mn-ea"/>
              </a:rPr>
              <a:t>R</a:t>
            </a:r>
            <a:r>
              <a:rPr lang="en-US" kern="0" dirty="0" smtClean="0">
                <a:latin typeface="+mn-lt"/>
                <a:ea typeface="+mn-ea"/>
              </a:rPr>
              <a:t>-tree</a:t>
            </a:r>
            <a:endParaRPr lang="en-US" i="1" kern="0" dirty="0" smtClean="0">
              <a:latin typeface="+mn-lt"/>
              <a:ea typeface="+mn-ea"/>
            </a:endParaRPr>
          </a:p>
          <a:p>
            <a:pPr marL="457200" marR="0" lvl="0" indent="-457200" algn="l" defTabSz="914400" rtl="0" eaLnBrk="1" fontAlgn="base" latinLnBrk="0" hangingPunct="1">
              <a:lnSpc>
                <a:spcPct val="100000"/>
              </a:lnSpc>
              <a:spcBef>
                <a:spcPct val="20000"/>
              </a:spcBef>
              <a:spcAft>
                <a:spcPct val="0"/>
              </a:spcAft>
              <a:buClr>
                <a:srgbClr val="CC0000"/>
              </a:buClr>
              <a:buSzTx/>
              <a:buFont typeface="Wingdings" pitchFamily="2" charset="2"/>
              <a:buChar char="n"/>
              <a:tabLst/>
              <a:defRPr/>
            </a:pPr>
            <a:endParaRPr kumimoji="0" lang="en-US" sz="1200" b="1" i="1" u="none" strike="noStrike" kern="0" cap="none" spc="0" normalizeH="0" baseline="0" noProof="0" dirty="0" smtClean="0">
              <a:ln>
                <a:noFill/>
              </a:ln>
              <a:solidFill>
                <a:srgbClr val="FF0000"/>
              </a:solidFill>
              <a:effectLst/>
              <a:uLnTx/>
              <a:uFillTx/>
              <a:latin typeface="+mn-lt"/>
              <a:ea typeface="+mn-ea"/>
              <a:cs typeface="+mn-cs"/>
            </a:endParaRPr>
          </a:p>
          <a:p>
            <a:pPr marL="457200" lvl="0" indent="-457200" algn="l">
              <a:spcBef>
                <a:spcPct val="20000"/>
              </a:spcBef>
              <a:buClr>
                <a:srgbClr val="CC0000"/>
              </a:buClr>
              <a:buFont typeface="Wingdings" pitchFamily="2" charset="2"/>
              <a:buChar char="n"/>
            </a:pPr>
            <a:r>
              <a:rPr lang="en-US" kern="0" dirty="0" smtClean="0">
                <a:latin typeface="+mn-lt"/>
                <a:ea typeface="+mn-ea"/>
              </a:rPr>
              <a:t>For a NN query </a:t>
            </a:r>
            <a:r>
              <a:rPr lang="en-US" i="1" kern="0" dirty="0" smtClean="0">
                <a:latin typeface="+mn-lt"/>
                <a:ea typeface="+mn-ea"/>
              </a:rPr>
              <a:t>q</a:t>
            </a:r>
            <a:r>
              <a:rPr lang="en-US" kern="0" dirty="0" smtClean="0">
                <a:latin typeface="+mn-lt"/>
                <a:ea typeface="+mn-ea"/>
              </a:rPr>
              <a:t>, </a:t>
            </a:r>
            <a:r>
              <a:rPr lang="en-US" kern="0" dirty="0" smtClean="0">
                <a:latin typeface="+mn-lt"/>
                <a:ea typeface="+mn-ea"/>
              </a:rPr>
              <a:t>the user initiates a request to get the </a:t>
            </a:r>
            <a:r>
              <a:rPr lang="en-US" i="1" kern="0" dirty="0" smtClean="0">
                <a:latin typeface="+mn-lt"/>
                <a:ea typeface="+mn-ea"/>
              </a:rPr>
              <a:t>R</a:t>
            </a:r>
            <a:r>
              <a:rPr lang="en-US" kern="0" dirty="0" smtClean="0">
                <a:latin typeface="+mn-lt"/>
                <a:ea typeface="+mn-ea"/>
              </a:rPr>
              <a:t>-tree structure</a:t>
            </a:r>
          </a:p>
          <a:p>
            <a:pPr marL="457200" lvl="0" indent="-457200" algn="l">
              <a:spcBef>
                <a:spcPct val="20000"/>
              </a:spcBef>
              <a:buClr>
                <a:srgbClr val="CC0000"/>
              </a:buClr>
              <a:buFont typeface="Wingdings" pitchFamily="2" charset="2"/>
              <a:buChar char="n"/>
            </a:pPr>
            <a:endParaRPr lang="en-US" sz="800" kern="0" dirty="0" smtClean="0">
              <a:latin typeface="+mn-lt"/>
              <a:ea typeface="+mn-ea"/>
            </a:endParaRPr>
          </a:p>
          <a:p>
            <a:pPr marL="457200" lvl="0" indent="-457200" algn="l">
              <a:spcBef>
                <a:spcPct val="20000"/>
              </a:spcBef>
              <a:buClr>
                <a:srgbClr val="CC0000"/>
              </a:buClr>
              <a:buFont typeface="Wingdings" pitchFamily="2" charset="2"/>
              <a:buChar char="n"/>
            </a:pPr>
            <a:r>
              <a:rPr lang="en-US" kern="0" dirty="0" smtClean="0">
                <a:latin typeface="+mn-lt"/>
                <a:ea typeface="+mn-ea"/>
              </a:rPr>
              <a:t>Then, the user determines its closest MBR and uses PIR request to retrieve all its objects of interest</a:t>
            </a:r>
            <a:endParaRPr lang="en-US" i="1" kern="0" dirty="0" smtClean="0">
              <a:latin typeface="+mn-lt"/>
              <a:ea typeface="+mn-ea"/>
            </a:endParaRPr>
          </a:p>
        </p:txBody>
      </p:sp>
      <p:sp>
        <p:nvSpPr>
          <p:cNvPr id="51" name="Rectangle 3"/>
          <p:cNvSpPr txBox="1">
            <a:spLocks noChangeArrowheads="1"/>
          </p:cNvSpPr>
          <p:nvPr/>
        </p:nvSpPr>
        <p:spPr bwMode="auto">
          <a:xfrm>
            <a:off x="38100" y="5580063"/>
            <a:ext cx="8612188" cy="8588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0" indent="-457200" algn="l">
              <a:spcBef>
                <a:spcPct val="20000"/>
              </a:spcBef>
              <a:buClr>
                <a:srgbClr val="CC0000"/>
              </a:buClr>
              <a:buFont typeface="Wingdings" pitchFamily="2" charset="2"/>
              <a:buChar char="n"/>
            </a:pPr>
            <a:r>
              <a:rPr lang="en-US" kern="0" dirty="0" smtClean="0">
                <a:latin typeface="+mn-lt"/>
                <a:ea typeface="+mn-ea"/>
              </a:rPr>
              <a:t>That is an </a:t>
            </a:r>
            <a:r>
              <a:rPr lang="en-US" i="1" kern="0" dirty="0" smtClean="0">
                <a:solidFill>
                  <a:srgbClr val="C00000"/>
                </a:solidFill>
                <a:latin typeface="+mn-lt"/>
                <a:ea typeface="+mn-ea"/>
              </a:rPr>
              <a:t>approximate</a:t>
            </a:r>
            <a:r>
              <a:rPr lang="en-US" kern="0" dirty="0" smtClean="0">
                <a:latin typeface="+mn-lt"/>
                <a:ea typeface="+mn-ea"/>
              </a:rPr>
              <a:t> approach as the user will get </a:t>
            </a:r>
            <a:r>
              <a:rPr lang="en-US" i="1" kern="0" dirty="0" smtClean="0">
                <a:latin typeface="+mn-lt"/>
                <a:ea typeface="+mn-ea"/>
              </a:rPr>
              <a:t>{K, L} </a:t>
            </a:r>
            <a:r>
              <a:rPr lang="en-US" kern="0" dirty="0" smtClean="0">
                <a:latin typeface="+mn-lt"/>
                <a:ea typeface="+mn-ea"/>
              </a:rPr>
              <a:t>as an answer while the exact answer is </a:t>
            </a:r>
            <a:r>
              <a:rPr lang="en-US" i="1" kern="0" dirty="0" smtClean="0">
                <a:latin typeface="+mn-lt"/>
                <a:ea typeface="+mn-ea"/>
              </a:rPr>
              <a:t>H</a:t>
            </a:r>
            <a:endParaRPr lang="en-US" i="1" kern="0" dirty="0" smtClean="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mph" presetSubtype="2" fill="hold" nodeType="withEffect">
                                  <p:stCondLst>
                                    <p:cond delay="0"/>
                                  </p:stCondLst>
                                  <p:childTnLst>
                                    <p:animClr clrSpc="rgb" dir="cw">
                                      <p:cBhvr>
                                        <p:cTn id="46" dur="500" fill="hold"/>
                                        <p:tgtEl>
                                          <p:spTgt spid="16"/>
                                        </p:tgtEl>
                                        <p:attrNameLst>
                                          <p:attrName>fillcolor</p:attrName>
                                        </p:attrNameLst>
                                      </p:cBhvr>
                                      <p:to>
                                        <a:schemeClr val="folHlink"/>
                                      </p:to>
                                    </p:animClr>
                                    <p:set>
                                      <p:cBhvr>
                                        <p:cTn id="47" dur="500" fill="hold"/>
                                        <p:tgtEl>
                                          <p:spTgt spid="16"/>
                                        </p:tgtEl>
                                        <p:attrNameLst>
                                          <p:attrName>fill.type</p:attrName>
                                        </p:attrNameLst>
                                      </p:cBhvr>
                                      <p:to>
                                        <p:strVal val="solid"/>
                                      </p:to>
                                    </p:set>
                                    <p:set>
                                      <p:cBhvr>
                                        <p:cTn id="48" dur="500" fill="hold"/>
                                        <p:tgtEl>
                                          <p:spTgt spid="16"/>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500" fill="hold"/>
                                        <p:tgtEl>
                                          <p:spTgt spid="18"/>
                                        </p:tgtEl>
                                        <p:attrNameLst>
                                          <p:attrName>fillcolor</p:attrName>
                                        </p:attrNameLst>
                                      </p:cBhvr>
                                      <p:to>
                                        <a:schemeClr val="folHlink"/>
                                      </p:to>
                                    </p:animClr>
                                    <p:set>
                                      <p:cBhvr>
                                        <p:cTn id="51" dur="500" fill="hold"/>
                                        <p:tgtEl>
                                          <p:spTgt spid="18"/>
                                        </p:tgtEl>
                                        <p:attrNameLst>
                                          <p:attrName>fill.type</p:attrName>
                                        </p:attrNameLst>
                                      </p:cBhvr>
                                      <p:to>
                                        <p:strVal val="solid"/>
                                      </p:to>
                                    </p:set>
                                    <p:set>
                                      <p:cBhvr>
                                        <p:cTn id="52" dur="500" fill="hold"/>
                                        <p:tgtEl>
                                          <p:spTgt spid="18"/>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0" grpId="0" animBg="1"/>
      <p:bldP spid="39" grpId="0" animBg="1"/>
      <p:bldP spid="38" grpId="0" animBg="1"/>
      <p:bldP spid="37" grpId="0" animBg="1"/>
      <p:bldP spid="4" grpId="0" animBg="1"/>
      <p:bldP spid="32"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071B1499-59A3-47B5-81D2-C122DD5F32F0}" type="slidenum">
              <a:rPr lang="en-US" altLang="ko-KR"/>
              <a:pPr/>
              <a:t>9</a:t>
            </a:fld>
            <a:endParaRPr lang="en-US" altLang="ko-KR"/>
          </a:p>
        </p:txBody>
      </p:sp>
      <p:sp>
        <p:nvSpPr>
          <p:cNvPr id="12" name="Date Placeholder 2"/>
          <p:cNvSpPr>
            <a:spLocks noGrp="1"/>
          </p:cNvSpPr>
          <p:nvPr>
            <p:ph type="dt" sz="half" idx="11"/>
          </p:nvPr>
        </p:nvSpPr>
        <p:spPr/>
        <p:txBody>
          <a:bodyPr/>
          <a:lstStyle/>
          <a:p>
            <a:r>
              <a:rPr lang="en-US"/>
              <a:t>Tutorial: ICDM 2008</a:t>
            </a:r>
            <a:endParaRPr lang="en-US" altLang="ko-KR"/>
          </a:p>
        </p:txBody>
      </p:sp>
      <p:sp>
        <p:nvSpPr>
          <p:cNvPr id="13" name="Footer Placeholder 3"/>
          <p:cNvSpPr>
            <a:spLocks noGrp="1"/>
          </p:cNvSpPr>
          <p:nvPr>
            <p:ph type="ftr" sz="quarter" idx="12"/>
          </p:nvPr>
        </p:nvSpPr>
        <p:spPr/>
        <p:txBody>
          <a:bodyPr/>
          <a:lstStyle/>
          <a:p>
            <a:r>
              <a:rPr lang="en-US" altLang="ko-KR"/>
              <a:t>Mohamed F. Mokbel</a:t>
            </a:r>
          </a:p>
        </p:txBody>
      </p:sp>
      <p:sp>
        <p:nvSpPr>
          <p:cNvPr id="459778" name="Title 1"/>
          <p:cNvSpPr>
            <a:spLocks noGrp="1"/>
          </p:cNvSpPr>
          <p:nvPr>
            <p:ph type="title" idx="4294967295"/>
          </p:nvPr>
        </p:nvSpPr>
        <p:spPr>
          <a:xfrm>
            <a:off x="153988" y="415925"/>
            <a:ext cx="8245475" cy="498475"/>
          </a:xfrm>
        </p:spPr>
        <p:txBody>
          <a:bodyPr lIns="92075" tIns="46038" rIns="92075" bIns="46038" anchor="b"/>
          <a:lstStyle/>
          <a:p>
            <a:r>
              <a:rPr lang="en-US"/>
              <a:t>Location-based Services: What is Next</a:t>
            </a:r>
          </a:p>
        </p:txBody>
      </p:sp>
      <p:sp>
        <p:nvSpPr>
          <p:cNvPr id="459779" name="Content Placeholder 2"/>
          <p:cNvSpPr>
            <a:spLocks noGrp="1"/>
          </p:cNvSpPr>
          <p:nvPr>
            <p:ph idx="4294967295"/>
          </p:nvPr>
        </p:nvSpPr>
        <p:spPr/>
        <p:txBody>
          <a:bodyPr lIns="92075" tIns="46038" rIns="92075" bIns="46038"/>
          <a:lstStyle/>
          <a:p>
            <a:pPr marL="228600" indent="-228600"/>
            <a:endParaRPr lang="en-US"/>
          </a:p>
        </p:txBody>
      </p:sp>
      <p:sp>
        <p:nvSpPr>
          <p:cNvPr id="459783" name="Rectangle 8"/>
          <p:cNvSpPr>
            <a:spLocks noChangeArrowheads="1"/>
          </p:cNvSpPr>
          <p:nvPr/>
        </p:nvSpPr>
        <p:spPr bwMode="auto">
          <a:xfrm>
            <a:off x="0" y="6338888"/>
            <a:ext cx="9067800" cy="239712"/>
          </a:xfrm>
          <a:prstGeom prst="rect">
            <a:avLst/>
          </a:prstGeom>
          <a:noFill/>
          <a:ln w="9525">
            <a:noFill/>
            <a:miter lim="800000"/>
            <a:headEnd/>
            <a:tailEnd/>
          </a:ln>
        </p:spPr>
        <p:txBody>
          <a:bodyPr>
            <a:spAutoFit/>
          </a:bodyPr>
          <a:lstStyle/>
          <a:p>
            <a:pPr marL="223838" indent="-223838" algn="l">
              <a:lnSpc>
                <a:spcPct val="80000"/>
              </a:lnSpc>
              <a:spcBef>
                <a:spcPct val="50000"/>
              </a:spcBef>
            </a:pPr>
            <a:r>
              <a:rPr lang="en-US" sz="1200">
                <a:latin typeface="Arial" charset="0"/>
                <a:cs typeface="Arial" charset="0"/>
              </a:rPr>
              <a:t>http://www.abiresearch.com/abiprdisplay.jsp?pressid=731</a:t>
            </a:r>
          </a:p>
        </p:txBody>
      </p:sp>
      <p:pic>
        <p:nvPicPr>
          <p:cNvPr id="459784" name="Picture 9"/>
          <p:cNvPicPr>
            <a:picLocks noChangeArrowheads="1"/>
          </p:cNvPicPr>
          <p:nvPr/>
        </p:nvPicPr>
        <p:blipFill>
          <a:blip r:embed="rId3"/>
          <a:srcRect l="1315" t="19890" r="3288" b="6630"/>
          <a:stretch>
            <a:fillRect/>
          </a:stretch>
        </p:blipFill>
        <p:spPr bwMode="auto">
          <a:xfrm>
            <a:off x="249238" y="989013"/>
            <a:ext cx="8691562" cy="5248275"/>
          </a:xfrm>
          <a:prstGeom prst="rect">
            <a:avLst/>
          </a:prstGeom>
          <a:noFill/>
          <a:ln w="12700">
            <a:noFill/>
            <a:miter lim="800000"/>
            <a:headEnd type="none" w="sm" len="sm"/>
            <a:tailEnd type="none" w="sm" len="sm"/>
          </a:ln>
        </p:spPr>
      </p:pic>
      <p:sp>
        <p:nvSpPr>
          <p:cNvPr id="9" name="Oval 8"/>
          <p:cNvSpPr>
            <a:spLocks noChangeArrowheads="1"/>
          </p:cNvSpPr>
          <p:nvPr/>
        </p:nvSpPr>
        <p:spPr bwMode="auto">
          <a:xfrm>
            <a:off x="1752600" y="1371600"/>
            <a:ext cx="6934200" cy="1295400"/>
          </a:xfrm>
          <a:prstGeom prst="ellipse">
            <a:avLst/>
          </a:prstGeom>
          <a:noFill/>
          <a:ln w="57150" algn="ctr">
            <a:solidFill>
              <a:srgbClr val="A50021"/>
            </a:solidFill>
            <a:round/>
            <a:headEnd type="none" w="sm" len="sm"/>
            <a:tailEnd type="none" w="sm" len="sm"/>
          </a:ln>
        </p:spPr>
        <p:txBody>
          <a:bodyPr/>
          <a:lstStyle/>
          <a:p>
            <a:pPr>
              <a:spcBef>
                <a:spcPct val="50000"/>
              </a:spcBef>
            </a:pPr>
            <a:endParaRPr lang="en-US">
              <a:latin typeface="Arial" charset="0"/>
              <a:cs typeface="Arial" charset="0"/>
            </a:endParaRPr>
          </a:p>
        </p:txBody>
      </p:sp>
      <p:sp>
        <p:nvSpPr>
          <p:cNvPr id="459786" name="Rectangle 10"/>
          <p:cNvSpPr>
            <a:spLocks noChangeArrowheads="1"/>
          </p:cNvSpPr>
          <p:nvPr/>
        </p:nvSpPr>
        <p:spPr bwMode="auto">
          <a:xfrm>
            <a:off x="2266950" y="3006725"/>
            <a:ext cx="6634163" cy="844550"/>
          </a:xfrm>
          <a:prstGeom prst="rect">
            <a:avLst/>
          </a:prstGeom>
          <a:solidFill>
            <a:srgbClr val="FFFF99">
              <a:alpha val="39999"/>
            </a:srgbClr>
          </a:solidFill>
          <a:ln w="38100"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reeform 269"/>
          <p:cNvSpPr>
            <a:spLocks/>
          </p:cNvSpPr>
          <p:nvPr/>
        </p:nvSpPr>
        <p:spPr bwMode="auto">
          <a:xfrm rot="10800000">
            <a:off x="5440363" y="1066800"/>
            <a:ext cx="1306512" cy="1447800"/>
          </a:xfrm>
          <a:custGeom>
            <a:avLst/>
            <a:gdLst>
              <a:gd name="T0" fmla="*/ 0 w 823"/>
              <a:gd name="T1" fmla="*/ 1447799 h 912"/>
              <a:gd name="T2" fmla="*/ 66675 w 823"/>
              <a:gd name="T3" fmla="*/ 1184274 h 912"/>
              <a:gd name="T4" fmla="*/ 63500 w 823"/>
              <a:gd name="T5" fmla="*/ 1109662 h 912"/>
              <a:gd name="T6" fmla="*/ 58738 w 823"/>
              <a:gd name="T7" fmla="*/ 1177924 h 912"/>
              <a:gd name="T8" fmla="*/ 831850 w 823"/>
              <a:gd name="T9" fmla="*/ 409575 h 912"/>
              <a:gd name="T10" fmla="*/ 1285875 w 823"/>
              <a:gd name="T11" fmla="*/ 0 h 912"/>
              <a:gd name="T12" fmla="*/ 1306513 w 823"/>
              <a:gd name="T13" fmla="*/ 757237 h 912"/>
              <a:gd name="T14" fmla="*/ 1306513 w 823"/>
              <a:gd name="T15" fmla="*/ 1447799 h 912"/>
              <a:gd name="T16" fmla="*/ 0 60000 65536"/>
              <a:gd name="T17" fmla="*/ 0 60000 65536"/>
              <a:gd name="T18" fmla="*/ 0 60000 65536"/>
              <a:gd name="T19" fmla="*/ 0 60000 65536"/>
              <a:gd name="T20" fmla="*/ 0 60000 65536"/>
              <a:gd name="T21" fmla="*/ 0 60000 65536"/>
              <a:gd name="T22" fmla="*/ 0 60000 65536"/>
              <a:gd name="T23" fmla="*/ 0 60000 65536"/>
              <a:gd name="T24" fmla="*/ 0 w 823"/>
              <a:gd name="T25" fmla="*/ 0 h 912"/>
              <a:gd name="T26" fmla="*/ 823 w 823"/>
              <a:gd name="T27" fmla="*/ 912 h 9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3" h="912">
                <a:moveTo>
                  <a:pt x="0" y="912"/>
                </a:moveTo>
                <a:cubicBezTo>
                  <a:pt x="15" y="841"/>
                  <a:pt x="27" y="817"/>
                  <a:pt x="42" y="746"/>
                </a:cubicBezTo>
                <a:cubicBezTo>
                  <a:pt x="43" y="746"/>
                  <a:pt x="41" y="713"/>
                  <a:pt x="40" y="699"/>
                </a:cubicBezTo>
                <a:cubicBezTo>
                  <a:pt x="39" y="713"/>
                  <a:pt x="38" y="728"/>
                  <a:pt x="37" y="742"/>
                </a:cubicBezTo>
                <a:lnTo>
                  <a:pt x="524" y="258"/>
                </a:lnTo>
                <a:lnTo>
                  <a:pt x="810" y="0"/>
                </a:lnTo>
                <a:cubicBezTo>
                  <a:pt x="811" y="191"/>
                  <a:pt x="822" y="286"/>
                  <a:pt x="823" y="477"/>
                </a:cubicBezTo>
                <a:lnTo>
                  <a:pt x="823" y="912"/>
                </a:lnTo>
              </a:path>
            </a:pathLst>
          </a:custGeom>
          <a:solidFill>
            <a:srgbClr val="7030A0">
              <a:alpha val="50195"/>
            </a:srgbClr>
          </a:solidFill>
          <a:ln w="38100">
            <a:noFill/>
            <a:round/>
            <a:headEnd/>
            <a:tailEnd/>
          </a:ln>
        </p:spPr>
        <p:txBody>
          <a:bodyPr wrap="none" anchor="ctr"/>
          <a:lstStyle/>
          <a:p>
            <a:endParaRPr lang="en-US">
              <a:latin typeface="Calibri" pitchFamily="34" charset="0"/>
            </a:endParaRPr>
          </a:p>
        </p:txBody>
      </p:sp>
      <p:sp>
        <p:nvSpPr>
          <p:cNvPr id="117" name="Freeform 269"/>
          <p:cNvSpPr>
            <a:spLocks/>
          </p:cNvSpPr>
          <p:nvPr/>
        </p:nvSpPr>
        <p:spPr bwMode="auto">
          <a:xfrm>
            <a:off x="5410200" y="1371600"/>
            <a:ext cx="2070100" cy="1798638"/>
          </a:xfrm>
          <a:custGeom>
            <a:avLst/>
            <a:gdLst>
              <a:gd name="T0" fmla="*/ 0 w 1304"/>
              <a:gd name="T1" fmla="*/ 1798637 h 1133"/>
              <a:gd name="T2" fmla="*/ 0 w 1304"/>
              <a:gd name="T3" fmla="*/ 1260474 h 1133"/>
              <a:gd name="T4" fmla="*/ 28575 w 1304"/>
              <a:gd name="T5" fmla="*/ 1228725 h 1133"/>
              <a:gd name="T6" fmla="*/ 28575 w 1304"/>
              <a:gd name="T7" fmla="*/ 1214437 h 1133"/>
              <a:gd name="T8" fmla="*/ 1303338 w 1304"/>
              <a:gd name="T9" fmla="*/ 0 h 1133"/>
              <a:gd name="T10" fmla="*/ 1574801 w 1304"/>
              <a:gd name="T11" fmla="*/ 323850 h 1133"/>
              <a:gd name="T12" fmla="*/ 2068513 w 1304"/>
              <a:gd name="T13" fmla="*/ 803275 h 1133"/>
              <a:gd name="T14" fmla="*/ 2070101 w 1304"/>
              <a:gd name="T15" fmla="*/ 806450 h 1133"/>
              <a:gd name="T16" fmla="*/ 2070101 w 1304"/>
              <a:gd name="T17" fmla="*/ 809625 h 1133"/>
              <a:gd name="T18" fmla="*/ 1916113 w 1304"/>
              <a:gd name="T19" fmla="*/ 1036637 h 1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4"/>
              <a:gd name="T31" fmla="*/ 0 h 1133"/>
              <a:gd name="T32" fmla="*/ 1304 w 1304"/>
              <a:gd name="T33" fmla="*/ 1133 h 1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4" h="1133">
                <a:moveTo>
                  <a:pt x="0" y="1133"/>
                </a:moveTo>
                <a:lnTo>
                  <a:pt x="0" y="794"/>
                </a:lnTo>
                <a:cubicBezTo>
                  <a:pt x="51" y="775"/>
                  <a:pt x="24" y="727"/>
                  <a:pt x="18" y="774"/>
                </a:cubicBezTo>
                <a:lnTo>
                  <a:pt x="18" y="765"/>
                </a:lnTo>
                <a:lnTo>
                  <a:pt x="821" y="0"/>
                </a:lnTo>
                <a:cubicBezTo>
                  <a:pt x="910" y="97"/>
                  <a:pt x="912" y="120"/>
                  <a:pt x="992" y="204"/>
                </a:cubicBezTo>
                <a:cubicBezTo>
                  <a:pt x="1072" y="288"/>
                  <a:pt x="1251" y="455"/>
                  <a:pt x="1303" y="506"/>
                </a:cubicBezTo>
                <a:cubicBezTo>
                  <a:pt x="1303" y="507"/>
                  <a:pt x="1282" y="503"/>
                  <a:pt x="1304" y="508"/>
                </a:cubicBezTo>
                <a:lnTo>
                  <a:pt x="1304" y="510"/>
                </a:lnTo>
                <a:cubicBezTo>
                  <a:pt x="1272" y="558"/>
                  <a:pt x="1239" y="605"/>
                  <a:pt x="1207" y="653"/>
                </a:cubicBezTo>
              </a:path>
            </a:pathLst>
          </a:custGeom>
          <a:solidFill>
            <a:srgbClr val="7030A0">
              <a:alpha val="50195"/>
            </a:srgbClr>
          </a:solidFill>
          <a:ln w="38100">
            <a:noFill/>
            <a:round/>
            <a:headEnd/>
            <a:tailEnd/>
          </a:ln>
        </p:spPr>
        <p:txBody>
          <a:bodyPr wrap="none" anchor="ctr"/>
          <a:lstStyle/>
          <a:p>
            <a:endParaRPr lang="en-US">
              <a:latin typeface="Calibri" pitchFamily="34" charset="0"/>
            </a:endParaRPr>
          </a:p>
        </p:txBody>
      </p:sp>
      <p:sp>
        <p:nvSpPr>
          <p:cNvPr id="3078" name="Oval 43"/>
          <p:cNvSpPr>
            <a:spLocks noChangeArrowheads="1"/>
          </p:cNvSpPr>
          <p:nvPr/>
        </p:nvSpPr>
        <p:spPr bwMode="auto">
          <a:xfrm>
            <a:off x="5899150" y="1152525"/>
            <a:ext cx="234950" cy="242888"/>
          </a:xfrm>
          <a:prstGeom prst="ellipse">
            <a:avLst/>
          </a:prstGeom>
          <a:solidFill>
            <a:srgbClr val="FFC000"/>
          </a:solidFill>
          <a:ln w="28575">
            <a:solidFill>
              <a:schemeClr val="tx1"/>
            </a:solidFill>
            <a:round/>
            <a:headEnd/>
            <a:tailEnd/>
          </a:ln>
        </p:spPr>
        <p:txBody>
          <a:bodyPr/>
          <a:lstStyle/>
          <a:p>
            <a:endParaRPr lang="en-US">
              <a:latin typeface="Calibri" pitchFamily="34" charset="0"/>
            </a:endParaRPr>
          </a:p>
        </p:txBody>
      </p:sp>
      <p:sp>
        <p:nvSpPr>
          <p:cNvPr id="3079" name="Oval 47"/>
          <p:cNvSpPr>
            <a:spLocks noChangeArrowheads="1"/>
          </p:cNvSpPr>
          <p:nvPr/>
        </p:nvSpPr>
        <p:spPr bwMode="auto">
          <a:xfrm>
            <a:off x="6908800" y="2951163"/>
            <a:ext cx="236538" cy="241300"/>
          </a:xfrm>
          <a:prstGeom prst="ellipse">
            <a:avLst/>
          </a:prstGeom>
          <a:solidFill>
            <a:srgbClr val="FFC000"/>
          </a:solidFill>
          <a:ln w="28575">
            <a:solidFill>
              <a:srgbClr val="000000"/>
            </a:solidFill>
            <a:round/>
            <a:headEnd/>
            <a:tailEnd/>
          </a:ln>
        </p:spPr>
        <p:txBody>
          <a:bodyPr/>
          <a:lstStyle/>
          <a:p>
            <a:endParaRPr lang="en-US">
              <a:latin typeface="Calibri" pitchFamily="34" charset="0"/>
            </a:endParaRPr>
          </a:p>
        </p:txBody>
      </p:sp>
      <p:sp>
        <p:nvSpPr>
          <p:cNvPr id="3080" name="Oval 59"/>
          <p:cNvSpPr>
            <a:spLocks noChangeArrowheads="1"/>
          </p:cNvSpPr>
          <p:nvPr/>
        </p:nvSpPr>
        <p:spPr bwMode="auto">
          <a:xfrm>
            <a:off x="7116763" y="1322388"/>
            <a:ext cx="236537" cy="241300"/>
          </a:xfrm>
          <a:prstGeom prst="ellipse">
            <a:avLst/>
          </a:prstGeom>
          <a:solidFill>
            <a:srgbClr val="FFC000"/>
          </a:solidFill>
          <a:ln w="28575">
            <a:solidFill>
              <a:schemeClr val="tx1"/>
            </a:solidFill>
            <a:round/>
            <a:headEnd/>
            <a:tailEnd/>
          </a:ln>
        </p:spPr>
        <p:txBody>
          <a:bodyPr/>
          <a:lstStyle/>
          <a:p>
            <a:endParaRPr lang="en-US">
              <a:latin typeface="Calibri" pitchFamily="34" charset="0"/>
            </a:endParaRPr>
          </a:p>
        </p:txBody>
      </p:sp>
      <p:sp>
        <p:nvSpPr>
          <p:cNvPr id="3081" name="Oval 75"/>
          <p:cNvSpPr>
            <a:spLocks noChangeArrowheads="1"/>
          </p:cNvSpPr>
          <p:nvPr/>
        </p:nvSpPr>
        <p:spPr bwMode="auto">
          <a:xfrm>
            <a:off x="7907338" y="2093913"/>
            <a:ext cx="236537" cy="241300"/>
          </a:xfrm>
          <a:prstGeom prst="ellipse">
            <a:avLst/>
          </a:prstGeom>
          <a:solidFill>
            <a:srgbClr val="FFC000"/>
          </a:solidFill>
          <a:ln w="28575">
            <a:solidFill>
              <a:schemeClr val="tx1"/>
            </a:solidFill>
            <a:round/>
            <a:headEnd/>
            <a:tailEnd/>
          </a:ln>
        </p:spPr>
        <p:txBody>
          <a:bodyPr/>
          <a:lstStyle/>
          <a:p>
            <a:endParaRPr lang="en-US">
              <a:latin typeface="Calibri" pitchFamily="34" charset="0"/>
            </a:endParaRPr>
          </a:p>
        </p:txBody>
      </p:sp>
      <p:sp>
        <p:nvSpPr>
          <p:cNvPr id="3082" name="Oval 79"/>
          <p:cNvSpPr>
            <a:spLocks noChangeArrowheads="1"/>
          </p:cNvSpPr>
          <p:nvPr/>
        </p:nvSpPr>
        <p:spPr bwMode="auto">
          <a:xfrm>
            <a:off x="6564313" y="2006600"/>
            <a:ext cx="234950" cy="241300"/>
          </a:xfrm>
          <a:prstGeom prst="ellipse">
            <a:avLst/>
          </a:prstGeom>
          <a:solidFill>
            <a:srgbClr val="FFC000"/>
          </a:solidFill>
          <a:ln w="28575">
            <a:solidFill>
              <a:srgbClr val="000000"/>
            </a:solidFill>
            <a:round/>
            <a:headEnd/>
            <a:tailEnd/>
          </a:ln>
        </p:spPr>
        <p:txBody>
          <a:bodyPr/>
          <a:lstStyle/>
          <a:p>
            <a:endParaRPr lang="en-US">
              <a:latin typeface="Calibri" pitchFamily="34" charset="0"/>
            </a:endParaRPr>
          </a:p>
        </p:txBody>
      </p:sp>
      <p:sp>
        <p:nvSpPr>
          <p:cNvPr id="3083" name="Oval 83"/>
          <p:cNvSpPr>
            <a:spLocks noChangeArrowheads="1"/>
          </p:cNvSpPr>
          <p:nvPr/>
        </p:nvSpPr>
        <p:spPr bwMode="auto">
          <a:xfrm>
            <a:off x="8069263" y="2933700"/>
            <a:ext cx="234950" cy="241300"/>
          </a:xfrm>
          <a:prstGeom prst="ellipse">
            <a:avLst/>
          </a:prstGeom>
          <a:solidFill>
            <a:srgbClr val="FFC000"/>
          </a:solidFill>
          <a:ln w="28575">
            <a:solidFill>
              <a:schemeClr val="tx1"/>
            </a:solidFill>
            <a:round/>
            <a:headEnd/>
            <a:tailEnd/>
          </a:ln>
        </p:spPr>
        <p:txBody>
          <a:bodyPr/>
          <a:lstStyle/>
          <a:p>
            <a:endParaRPr lang="en-US">
              <a:latin typeface="Calibri" pitchFamily="34" charset="0"/>
            </a:endParaRPr>
          </a:p>
        </p:txBody>
      </p:sp>
      <p:sp>
        <p:nvSpPr>
          <p:cNvPr id="3084" name="Oval 87"/>
          <p:cNvSpPr>
            <a:spLocks noChangeArrowheads="1"/>
          </p:cNvSpPr>
          <p:nvPr/>
        </p:nvSpPr>
        <p:spPr bwMode="auto">
          <a:xfrm>
            <a:off x="6858000" y="4010025"/>
            <a:ext cx="236538" cy="241300"/>
          </a:xfrm>
          <a:prstGeom prst="ellipse">
            <a:avLst/>
          </a:prstGeom>
          <a:solidFill>
            <a:srgbClr val="FFC000"/>
          </a:solidFill>
          <a:ln w="28575">
            <a:solidFill>
              <a:schemeClr val="tx1"/>
            </a:solidFill>
            <a:round/>
            <a:headEnd/>
            <a:tailEnd/>
          </a:ln>
        </p:spPr>
        <p:txBody>
          <a:bodyPr/>
          <a:lstStyle/>
          <a:p>
            <a:endParaRPr lang="en-US">
              <a:latin typeface="Calibri" pitchFamily="34" charset="0"/>
            </a:endParaRPr>
          </a:p>
        </p:txBody>
      </p:sp>
      <p:grpSp>
        <p:nvGrpSpPr>
          <p:cNvPr id="2" name="Group 281"/>
          <p:cNvGrpSpPr>
            <a:grpSpLocks/>
          </p:cNvGrpSpPr>
          <p:nvPr/>
        </p:nvGrpSpPr>
        <p:grpSpPr bwMode="auto">
          <a:xfrm>
            <a:off x="5410200" y="1066800"/>
            <a:ext cx="3429000" cy="3332163"/>
            <a:chOff x="3118" y="1416"/>
            <a:chExt cx="2160" cy="2099"/>
          </a:xfrm>
        </p:grpSpPr>
        <p:grpSp>
          <p:nvGrpSpPr>
            <p:cNvPr id="4" name="Group 266"/>
            <p:cNvGrpSpPr>
              <a:grpSpLocks/>
            </p:cNvGrpSpPr>
            <p:nvPr/>
          </p:nvGrpSpPr>
          <p:grpSpPr bwMode="auto">
            <a:xfrm>
              <a:off x="3118" y="1416"/>
              <a:ext cx="2160" cy="1680"/>
              <a:chOff x="3118" y="1416"/>
              <a:chExt cx="2160" cy="1680"/>
            </a:xfrm>
          </p:grpSpPr>
          <p:sp>
            <p:nvSpPr>
              <p:cNvPr id="3209" name="Line 252"/>
              <p:cNvSpPr>
                <a:spLocks noChangeShapeType="1"/>
              </p:cNvSpPr>
              <p:nvPr/>
            </p:nvSpPr>
            <p:spPr bwMode="auto">
              <a:xfrm flipH="1">
                <a:off x="3920" y="1416"/>
                <a:ext cx="29" cy="211"/>
              </a:xfrm>
              <a:prstGeom prst="line">
                <a:avLst/>
              </a:prstGeom>
              <a:noFill/>
              <a:ln w="38100">
                <a:solidFill>
                  <a:srgbClr val="FFCC00"/>
                </a:solidFill>
                <a:round/>
                <a:headEnd/>
                <a:tailEnd/>
              </a:ln>
            </p:spPr>
            <p:txBody>
              <a:bodyPr wrap="none" anchor="ctr"/>
              <a:lstStyle/>
              <a:p>
                <a:endParaRPr lang="en-US"/>
              </a:p>
            </p:txBody>
          </p:sp>
          <p:sp>
            <p:nvSpPr>
              <p:cNvPr id="3210" name="Line 253"/>
              <p:cNvSpPr>
                <a:spLocks noChangeShapeType="1"/>
              </p:cNvSpPr>
              <p:nvPr/>
            </p:nvSpPr>
            <p:spPr bwMode="auto">
              <a:xfrm flipH="1">
                <a:off x="4307" y="1416"/>
                <a:ext cx="683" cy="841"/>
              </a:xfrm>
              <a:prstGeom prst="line">
                <a:avLst/>
              </a:prstGeom>
              <a:noFill/>
              <a:ln w="38100">
                <a:solidFill>
                  <a:srgbClr val="FFCC00"/>
                </a:solidFill>
                <a:round/>
                <a:headEnd/>
                <a:tailEnd/>
              </a:ln>
            </p:spPr>
            <p:txBody>
              <a:bodyPr wrap="none" anchor="ctr"/>
              <a:lstStyle/>
              <a:p>
                <a:endParaRPr lang="en-US"/>
              </a:p>
            </p:txBody>
          </p:sp>
          <p:sp>
            <p:nvSpPr>
              <p:cNvPr id="3211" name="Line 255"/>
              <p:cNvSpPr>
                <a:spLocks noChangeShapeType="1"/>
              </p:cNvSpPr>
              <p:nvPr/>
            </p:nvSpPr>
            <p:spPr bwMode="auto">
              <a:xfrm flipV="1">
                <a:off x="3118" y="1604"/>
                <a:ext cx="802" cy="772"/>
              </a:xfrm>
              <a:prstGeom prst="line">
                <a:avLst/>
              </a:prstGeom>
              <a:noFill/>
              <a:ln w="38100">
                <a:solidFill>
                  <a:srgbClr val="FFCC00"/>
                </a:solidFill>
                <a:round/>
                <a:headEnd/>
                <a:tailEnd/>
              </a:ln>
            </p:spPr>
            <p:txBody>
              <a:bodyPr wrap="none" anchor="ctr"/>
              <a:lstStyle/>
              <a:p>
                <a:endParaRPr lang="en-US"/>
              </a:p>
            </p:txBody>
          </p:sp>
          <p:sp>
            <p:nvSpPr>
              <p:cNvPr id="3212" name="Line 256"/>
              <p:cNvSpPr>
                <a:spLocks noChangeShapeType="1"/>
              </p:cNvSpPr>
              <p:nvPr/>
            </p:nvSpPr>
            <p:spPr bwMode="auto">
              <a:xfrm>
                <a:off x="3920" y="1604"/>
                <a:ext cx="494" cy="532"/>
              </a:xfrm>
              <a:prstGeom prst="line">
                <a:avLst/>
              </a:prstGeom>
              <a:noFill/>
              <a:ln w="38100">
                <a:solidFill>
                  <a:srgbClr val="FFCC00"/>
                </a:solidFill>
                <a:round/>
                <a:headEnd/>
                <a:tailEnd/>
              </a:ln>
            </p:spPr>
            <p:txBody>
              <a:bodyPr wrap="none" anchor="ctr"/>
              <a:lstStyle/>
              <a:p>
                <a:endParaRPr lang="en-US"/>
              </a:p>
            </p:txBody>
          </p:sp>
          <p:sp>
            <p:nvSpPr>
              <p:cNvPr id="3213" name="Line 257"/>
              <p:cNvSpPr>
                <a:spLocks noChangeShapeType="1"/>
              </p:cNvSpPr>
              <p:nvPr/>
            </p:nvSpPr>
            <p:spPr bwMode="auto">
              <a:xfrm flipH="1" flipV="1">
                <a:off x="4501" y="2450"/>
                <a:ext cx="29" cy="646"/>
              </a:xfrm>
              <a:prstGeom prst="line">
                <a:avLst/>
              </a:prstGeom>
              <a:noFill/>
              <a:ln w="38100">
                <a:solidFill>
                  <a:srgbClr val="FFCC00"/>
                </a:solidFill>
                <a:round/>
                <a:headEnd/>
                <a:tailEnd/>
              </a:ln>
            </p:spPr>
            <p:txBody>
              <a:bodyPr wrap="none" anchor="ctr"/>
              <a:lstStyle/>
              <a:p>
                <a:endParaRPr lang="en-US"/>
              </a:p>
            </p:txBody>
          </p:sp>
          <p:sp>
            <p:nvSpPr>
              <p:cNvPr id="3214" name="Line 258"/>
              <p:cNvSpPr>
                <a:spLocks noChangeShapeType="1"/>
              </p:cNvSpPr>
              <p:nvPr/>
            </p:nvSpPr>
            <p:spPr bwMode="auto">
              <a:xfrm>
                <a:off x="3118" y="2856"/>
                <a:ext cx="1407" cy="223"/>
              </a:xfrm>
              <a:prstGeom prst="line">
                <a:avLst/>
              </a:prstGeom>
              <a:noFill/>
              <a:ln w="38100">
                <a:solidFill>
                  <a:srgbClr val="FFCC00"/>
                </a:solidFill>
                <a:round/>
                <a:headEnd/>
                <a:tailEnd/>
              </a:ln>
            </p:spPr>
            <p:txBody>
              <a:bodyPr wrap="none" anchor="ctr"/>
              <a:lstStyle/>
              <a:p>
                <a:endParaRPr lang="en-US"/>
              </a:p>
            </p:txBody>
          </p:sp>
          <p:sp>
            <p:nvSpPr>
              <p:cNvPr id="3215" name="Line 259"/>
              <p:cNvSpPr>
                <a:spLocks noChangeShapeType="1"/>
              </p:cNvSpPr>
              <p:nvPr/>
            </p:nvSpPr>
            <p:spPr bwMode="auto">
              <a:xfrm flipV="1">
                <a:off x="3118" y="2257"/>
                <a:ext cx="1189" cy="503"/>
              </a:xfrm>
              <a:prstGeom prst="line">
                <a:avLst/>
              </a:prstGeom>
              <a:noFill/>
              <a:ln w="38100">
                <a:solidFill>
                  <a:srgbClr val="FFCC00"/>
                </a:solidFill>
                <a:round/>
                <a:headEnd/>
                <a:tailEnd/>
              </a:ln>
            </p:spPr>
            <p:txBody>
              <a:bodyPr wrap="none" anchor="ctr"/>
              <a:lstStyle/>
              <a:p>
                <a:endParaRPr lang="en-US"/>
              </a:p>
            </p:txBody>
          </p:sp>
          <p:sp>
            <p:nvSpPr>
              <p:cNvPr id="3216" name="Line 260"/>
              <p:cNvSpPr>
                <a:spLocks noChangeShapeType="1"/>
              </p:cNvSpPr>
              <p:nvPr/>
            </p:nvSpPr>
            <p:spPr bwMode="auto">
              <a:xfrm flipV="1">
                <a:off x="4477" y="2280"/>
                <a:ext cx="801" cy="195"/>
              </a:xfrm>
              <a:prstGeom prst="line">
                <a:avLst/>
              </a:prstGeom>
              <a:noFill/>
              <a:ln w="38100">
                <a:solidFill>
                  <a:srgbClr val="FFCC00"/>
                </a:solidFill>
                <a:round/>
                <a:headEnd/>
                <a:tailEnd/>
              </a:ln>
            </p:spPr>
            <p:txBody>
              <a:bodyPr wrap="none" anchor="ctr"/>
              <a:lstStyle/>
              <a:p>
                <a:endParaRPr lang="en-US"/>
              </a:p>
            </p:txBody>
          </p:sp>
          <p:sp>
            <p:nvSpPr>
              <p:cNvPr id="3217" name="Line 264"/>
              <p:cNvSpPr>
                <a:spLocks noChangeShapeType="1"/>
              </p:cNvSpPr>
              <p:nvPr/>
            </p:nvSpPr>
            <p:spPr bwMode="auto">
              <a:xfrm flipH="1" flipV="1">
                <a:off x="4307" y="2257"/>
                <a:ext cx="194" cy="218"/>
              </a:xfrm>
              <a:prstGeom prst="line">
                <a:avLst/>
              </a:prstGeom>
              <a:noFill/>
              <a:ln w="38100">
                <a:solidFill>
                  <a:srgbClr val="FFCC00"/>
                </a:solidFill>
                <a:round/>
                <a:headEnd/>
                <a:tailEnd/>
              </a:ln>
            </p:spPr>
            <p:txBody>
              <a:bodyPr wrap="none" anchor="ctr"/>
              <a:lstStyle/>
              <a:p>
                <a:endParaRPr lang="en-US"/>
              </a:p>
            </p:txBody>
          </p:sp>
        </p:grpSp>
        <p:sp>
          <p:nvSpPr>
            <p:cNvPr id="3208" name="Line 278"/>
            <p:cNvSpPr>
              <a:spLocks noChangeShapeType="1"/>
            </p:cNvSpPr>
            <p:nvPr/>
          </p:nvSpPr>
          <p:spPr bwMode="auto">
            <a:xfrm flipH="1" flipV="1">
              <a:off x="4501" y="3055"/>
              <a:ext cx="435" cy="460"/>
            </a:xfrm>
            <a:prstGeom prst="line">
              <a:avLst/>
            </a:prstGeom>
            <a:noFill/>
            <a:ln w="38100">
              <a:solidFill>
                <a:srgbClr val="FFCC00"/>
              </a:solidFill>
              <a:round/>
              <a:headEnd/>
              <a:tailEnd/>
            </a:ln>
          </p:spPr>
          <p:txBody>
            <a:bodyPr wrap="none" anchor="ctr"/>
            <a:lstStyle/>
            <a:p>
              <a:endParaRPr lang="en-US"/>
            </a:p>
          </p:txBody>
        </p:sp>
      </p:grpSp>
      <p:sp>
        <p:nvSpPr>
          <p:cNvPr id="51" name="Rectangle 50"/>
          <p:cNvSpPr/>
          <p:nvPr/>
        </p:nvSpPr>
        <p:spPr>
          <a:xfrm>
            <a:off x="5438775" y="10668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2" name="Rectangle 51"/>
          <p:cNvSpPr/>
          <p:nvPr/>
        </p:nvSpPr>
        <p:spPr>
          <a:xfrm>
            <a:off x="5438775" y="19050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3" name="Rectangle 52"/>
          <p:cNvSpPr/>
          <p:nvPr/>
        </p:nvSpPr>
        <p:spPr>
          <a:xfrm>
            <a:off x="5438775" y="27432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4" name="Rectangle 53"/>
          <p:cNvSpPr/>
          <p:nvPr/>
        </p:nvSpPr>
        <p:spPr>
          <a:xfrm>
            <a:off x="5438775" y="35814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5" name="Rectangle 54"/>
          <p:cNvSpPr/>
          <p:nvPr/>
        </p:nvSpPr>
        <p:spPr>
          <a:xfrm>
            <a:off x="6276975" y="10668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6" name="Rectangle 55"/>
          <p:cNvSpPr/>
          <p:nvPr/>
        </p:nvSpPr>
        <p:spPr>
          <a:xfrm>
            <a:off x="6276975" y="19050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7" name="Rectangle 56"/>
          <p:cNvSpPr/>
          <p:nvPr/>
        </p:nvSpPr>
        <p:spPr>
          <a:xfrm>
            <a:off x="6276975" y="27432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8" name="Rectangle 57"/>
          <p:cNvSpPr/>
          <p:nvPr/>
        </p:nvSpPr>
        <p:spPr>
          <a:xfrm>
            <a:off x="6276975" y="35814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59" name="Rectangle 58"/>
          <p:cNvSpPr/>
          <p:nvPr/>
        </p:nvSpPr>
        <p:spPr>
          <a:xfrm>
            <a:off x="7115175" y="10668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0" name="Rectangle 59"/>
          <p:cNvSpPr/>
          <p:nvPr/>
        </p:nvSpPr>
        <p:spPr>
          <a:xfrm>
            <a:off x="7115175" y="19050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1" name="Rectangle 60"/>
          <p:cNvSpPr/>
          <p:nvPr/>
        </p:nvSpPr>
        <p:spPr>
          <a:xfrm>
            <a:off x="7115175" y="27432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2" name="Rectangle 61"/>
          <p:cNvSpPr/>
          <p:nvPr/>
        </p:nvSpPr>
        <p:spPr>
          <a:xfrm>
            <a:off x="7115175" y="35814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3" name="Rectangle 62"/>
          <p:cNvSpPr/>
          <p:nvPr/>
        </p:nvSpPr>
        <p:spPr>
          <a:xfrm>
            <a:off x="7953375" y="10668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4" name="Rectangle 63"/>
          <p:cNvSpPr/>
          <p:nvPr/>
        </p:nvSpPr>
        <p:spPr>
          <a:xfrm>
            <a:off x="7953375" y="19050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5" name="Rectangle 64"/>
          <p:cNvSpPr/>
          <p:nvPr/>
        </p:nvSpPr>
        <p:spPr>
          <a:xfrm>
            <a:off x="7953375" y="27432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6" name="Rectangle 65"/>
          <p:cNvSpPr/>
          <p:nvPr/>
        </p:nvSpPr>
        <p:spPr>
          <a:xfrm>
            <a:off x="7953375" y="3581400"/>
            <a:ext cx="838200"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7" name="TextBox 66"/>
          <p:cNvSpPr txBox="1">
            <a:spLocks noChangeArrowheads="1"/>
          </p:cNvSpPr>
          <p:nvPr/>
        </p:nvSpPr>
        <p:spPr bwMode="auto">
          <a:xfrm>
            <a:off x="4953000" y="1204913"/>
            <a:ext cx="458788" cy="585787"/>
          </a:xfrm>
          <a:prstGeom prst="rect">
            <a:avLst/>
          </a:prstGeom>
          <a:noFill/>
          <a:ln w="9525">
            <a:noFill/>
            <a:miter lim="800000"/>
            <a:headEnd/>
            <a:tailEnd/>
          </a:ln>
        </p:spPr>
        <p:txBody>
          <a:bodyPr wrap="none">
            <a:spAutoFit/>
          </a:bodyPr>
          <a:lstStyle/>
          <a:p>
            <a:r>
              <a:rPr lang="en-US" sz="3200"/>
              <a:t>A</a:t>
            </a:r>
            <a:endParaRPr lang="en-US" sz="2000"/>
          </a:p>
        </p:txBody>
      </p:sp>
      <p:sp>
        <p:nvSpPr>
          <p:cNvPr id="68" name="TextBox 67"/>
          <p:cNvSpPr txBox="1">
            <a:spLocks noChangeArrowheads="1"/>
          </p:cNvSpPr>
          <p:nvPr/>
        </p:nvSpPr>
        <p:spPr bwMode="auto">
          <a:xfrm>
            <a:off x="4953000" y="2057400"/>
            <a:ext cx="458788" cy="584200"/>
          </a:xfrm>
          <a:prstGeom prst="rect">
            <a:avLst/>
          </a:prstGeom>
          <a:noFill/>
          <a:ln w="9525">
            <a:noFill/>
            <a:miter lim="800000"/>
            <a:headEnd/>
            <a:tailEnd/>
          </a:ln>
        </p:spPr>
        <p:txBody>
          <a:bodyPr wrap="none">
            <a:spAutoFit/>
          </a:bodyPr>
          <a:lstStyle/>
          <a:p>
            <a:r>
              <a:rPr lang="en-US" sz="3200"/>
              <a:t>B</a:t>
            </a:r>
            <a:endParaRPr lang="en-US" sz="2000"/>
          </a:p>
        </p:txBody>
      </p:sp>
      <p:sp>
        <p:nvSpPr>
          <p:cNvPr id="69" name="TextBox 68"/>
          <p:cNvSpPr txBox="1">
            <a:spLocks noChangeArrowheads="1"/>
          </p:cNvSpPr>
          <p:nvPr/>
        </p:nvSpPr>
        <p:spPr bwMode="auto">
          <a:xfrm>
            <a:off x="4953000" y="2895600"/>
            <a:ext cx="481013" cy="584200"/>
          </a:xfrm>
          <a:prstGeom prst="rect">
            <a:avLst/>
          </a:prstGeom>
          <a:noFill/>
          <a:ln w="9525">
            <a:noFill/>
            <a:miter lim="800000"/>
            <a:headEnd/>
            <a:tailEnd/>
          </a:ln>
        </p:spPr>
        <p:txBody>
          <a:bodyPr wrap="none">
            <a:spAutoFit/>
          </a:bodyPr>
          <a:lstStyle/>
          <a:p>
            <a:r>
              <a:rPr lang="en-US" sz="3200"/>
              <a:t>C</a:t>
            </a:r>
            <a:endParaRPr lang="en-US" sz="2000"/>
          </a:p>
        </p:txBody>
      </p:sp>
      <p:sp>
        <p:nvSpPr>
          <p:cNvPr id="70" name="TextBox 69"/>
          <p:cNvSpPr txBox="1">
            <a:spLocks noChangeArrowheads="1"/>
          </p:cNvSpPr>
          <p:nvPr/>
        </p:nvSpPr>
        <p:spPr bwMode="auto">
          <a:xfrm>
            <a:off x="4953000" y="3733800"/>
            <a:ext cx="481013" cy="584200"/>
          </a:xfrm>
          <a:prstGeom prst="rect">
            <a:avLst/>
          </a:prstGeom>
          <a:noFill/>
          <a:ln w="9525">
            <a:noFill/>
            <a:miter lim="800000"/>
            <a:headEnd/>
            <a:tailEnd/>
          </a:ln>
        </p:spPr>
        <p:txBody>
          <a:bodyPr wrap="none">
            <a:spAutoFit/>
          </a:bodyPr>
          <a:lstStyle/>
          <a:p>
            <a:r>
              <a:rPr lang="en-US" sz="3200"/>
              <a:t>D</a:t>
            </a:r>
            <a:endParaRPr lang="en-US" sz="2000"/>
          </a:p>
        </p:txBody>
      </p:sp>
      <p:sp>
        <p:nvSpPr>
          <p:cNvPr id="3110" name="TextBox 74"/>
          <p:cNvSpPr txBox="1">
            <a:spLocks noChangeArrowheads="1"/>
          </p:cNvSpPr>
          <p:nvPr/>
        </p:nvSpPr>
        <p:spPr bwMode="auto">
          <a:xfrm>
            <a:off x="5562600" y="1143000"/>
            <a:ext cx="565150" cy="584200"/>
          </a:xfrm>
          <a:prstGeom prst="rect">
            <a:avLst/>
          </a:prstGeom>
          <a:noFill/>
          <a:ln w="9525">
            <a:noFill/>
            <a:miter lim="800000"/>
            <a:headEnd/>
            <a:tailEnd/>
          </a:ln>
        </p:spPr>
        <p:txBody>
          <a:bodyPr wrap="none">
            <a:spAutoFit/>
          </a:bodyPr>
          <a:lstStyle/>
          <a:p>
            <a:r>
              <a:rPr lang="en-US" sz="3200"/>
              <a:t>p</a:t>
            </a:r>
            <a:r>
              <a:rPr lang="en-US" sz="3200" baseline="-25000"/>
              <a:t>1</a:t>
            </a:r>
            <a:endParaRPr lang="en-US" sz="2000" baseline="-25000"/>
          </a:p>
        </p:txBody>
      </p:sp>
      <p:sp>
        <p:nvSpPr>
          <p:cNvPr id="3111" name="TextBox 75"/>
          <p:cNvSpPr txBox="1">
            <a:spLocks noChangeArrowheads="1"/>
          </p:cNvSpPr>
          <p:nvPr/>
        </p:nvSpPr>
        <p:spPr bwMode="auto">
          <a:xfrm>
            <a:off x="6248400" y="2082800"/>
            <a:ext cx="565150" cy="584200"/>
          </a:xfrm>
          <a:prstGeom prst="rect">
            <a:avLst/>
          </a:prstGeom>
          <a:noFill/>
          <a:ln w="9525">
            <a:noFill/>
            <a:miter lim="800000"/>
            <a:headEnd/>
            <a:tailEnd/>
          </a:ln>
        </p:spPr>
        <p:txBody>
          <a:bodyPr wrap="none">
            <a:spAutoFit/>
          </a:bodyPr>
          <a:lstStyle/>
          <a:p>
            <a:r>
              <a:rPr lang="en-US" sz="3200"/>
              <a:t>p</a:t>
            </a:r>
            <a:r>
              <a:rPr lang="en-US" sz="3200" baseline="-25000"/>
              <a:t>2</a:t>
            </a:r>
            <a:endParaRPr lang="en-US" sz="2000" baseline="-25000"/>
          </a:p>
        </p:txBody>
      </p:sp>
      <p:sp>
        <p:nvSpPr>
          <p:cNvPr id="3112" name="TextBox 76"/>
          <p:cNvSpPr txBox="1">
            <a:spLocks noChangeArrowheads="1"/>
          </p:cNvSpPr>
          <p:nvPr/>
        </p:nvSpPr>
        <p:spPr bwMode="auto">
          <a:xfrm>
            <a:off x="6369050" y="2819400"/>
            <a:ext cx="565150" cy="584200"/>
          </a:xfrm>
          <a:prstGeom prst="rect">
            <a:avLst/>
          </a:prstGeom>
          <a:noFill/>
          <a:ln w="9525">
            <a:noFill/>
            <a:miter lim="800000"/>
            <a:headEnd/>
            <a:tailEnd/>
          </a:ln>
        </p:spPr>
        <p:txBody>
          <a:bodyPr wrap="none">
            <a:spAutoFit/>
          </a:bodyPr>
          <a:lstStyle/>
          <a:p>
            <a:r>
              <a:rPr lang="en-US" sz="3200"/>
              <a:t>p</a:t>
            </a:r>
            <a:r>
              <a:rPr lang="en-US" sz="3200" baseline="-25000"/>
              <a:t>3</a:t>
            </a:r>
            <a:endParaRPr lang="en-US" sz="2000" baseline="-25000"/>
          </a:p>
        </p:txBody>
      </p:sp>
      <p:sp>
        <p:nvSpPr>
          <p:cNvPr id="3113" name="TextBox 77"/>
          <p:cNvSpPr txBox="1">
            <a:spLocks noChangeArrowheads="1"/>
          </p:cNvSpPr>
          <p:nvPr/>
        </p:nvSpPr>
        <p:spPr bwMode="auto">
          <a:xfrm>
            <a:off x="6248400" y="3810000"/>
            <a:ext cx="565150" cy="584200"/>
          </a:xfrm>
          <a:prstGeom prst="rect">
            <a:avLst/>
          </a:prstGeom>
          <a:noFill/>
          <a:ln w="9525">
            <a:noFill/>
            <a:miter lim="800000"/>
            <a:headEnd/>
            <a:tailEnd/>
          </a:ln>
        </p:spPr>
        <p:txBody>
          <a:bodyPr wrap="none">
            <a:spAutoFit/>
          </a:bodyPr>
          <a:lstStyle/>
          <a:p>
            <a:r>
              <a:rPr lang="en-US" sz="3200"/>
              <a:t>p</a:t>
            </a:r>
            <a:r>
              <a:rPr lang="en-US" sz="3200" baseline="-25000"/>
              <a:t>4</a:t>
            </a:r>
            <a:endParaRPr lang="en-US" sz="2000" baseline="-25000"/>
          </a:p>
        </p:txBody>
      </p:sp>
      <p:sp>
        <p:nvSpPr>
          <p:cNvPr id="3114" name="TextBox 78"/>
          <p:cNvSpPr txBox="1">
            <a:spLocks noChangeArrowheads="1"/>
          </p:cNvSpPr>
          <p:nvPr/>
        </p:nvSpPr>
        <p:spPr bwMode="auto">
          <a:xfrm>
            <a:off x="7315200" y="1219200"/>
            <a:ext cx="565150" cy="584200"/>
          </a:xfrm>
          <a:prstGeom prst="rect">
            <a:avLst/>
          </a:prstGeom>
          <a:noFill/>
          <a:ln w="9525">
            <a:noFill/>
            <a:miter lim="800000"/>
            <a:headEnd/>
            <a:tailEnd/>
          </a:ln>
        </p:spPr>
        <p:txBody>
          <a:bodyPr wrap="none">
            <a:spAutoFit/>
          </a:bodyPr>
          <a:lstStyle/>
          <a:p>
            <a:r>
              <a:rPr lang="en-US" sz="3200"/>
              <a:t>p</a:t>
            </a:r>
            <a:r>
              <a:rPr lang="en-US" sz="3200" baseline="-25000"/>
              <a:t>5</a:t>
            </a:r>
            <a:endParaRPr lang="en-US" sz="2000" baseline="-25000"/>
          </a:p>
        </p:txBody>
      </p:sp>
      <p:sp>
        <p:nvSpPr>
          <p:cNvPr id="3115" name="TextBox 79"/>
          <p:cNvSpPr txBox="1">
            <a:spLocks noChangeArrowheads="1"/>
          </p:cNvSpPr>
          <p:nvPr/>
        </p:nvSpPr>
        <p:spPr bwMode="auto">
          <a:xfrm>
            <a:off x="8153400" y="1905000"/>
            <a:ext cx="565150" cy="584200"/>
          </a:xfrm>
          <a:prstGeom prst="rect">
            <a:avLst/>
          </a:prstGeom>
          <a:noFill/>
          <a:ln w="9525">
            <a:noFill/>
            <a:miter lim="800000"/>
            <a:headEnd/>
            <a:tailEnd/>
          </a:ln>
        </p:spPr>
        <p:txBody>
          <a:bodyPr wrap="none">
            <a:spAutoFit/>
          </a:bodyPr>
          <a:lstStyle/>
          <a:p>
            <a:r>
              <a:rPr lang="en-US" sz="3200"/>
              <a:t>p</a:t>
            </a:r>
            <a:r>
              <a:rPr lang="en-US" sz="3200" baseline="-25000"/>
              <a:t>6</a:t>
            </a:r>
            <a:endParaRPr lang="en-US" sz="2000" baseline="-25000"/>
          </a:p>
        </p:txBody>
      </p:sp>
      <p:sp>
        <p:nvSpPr>
          <p:cNvPr id="3116" name="TextBox 80"/>
          <p:cNvSpPr txBox="1">
            <a:spLocks noChangeArrowheads="1"/>
          </p:cNvSpPr>
          <p:nvPr/>
        </p:nvSpPr>
        <p:spPr bwMode="auto">
          <a:xfrm>
            <a:off x="8229600" y="2971800"/>
            <a:ext cx="565150" cy="584200"/>
          </a:xfrm>
          <a:prstGeom prst="rect">
            <a:avLst/>
          </a:prstGeom>
          <a:noFill/>
          <a:ln w="9525">
            <a:noFill/>
            <a:miter lim="800000"/>
            <a:headEnd/>
            <a:tailEnd/>
          </a:ln>
        </p:spPr>
        <p:txBody>
          <a:bodyPr wrap="none">
            <a:spAutoFit/>
          </a:bodyPr>
          <a:lstStyle/>
          <a:p>
            <a:r>
              <a:rPr lang="en-US" sz="3200"/>
              <a:t>p</a:t>
            </a:r>
            <a:r>
              <a:rPr lang="en-US" sz="3200" baseline="-25000"/>
              <a:t>7</a:t>
            </a:r>
            <a:endParaRPr lang="en-US" sz="2000" baseline="-25000"/>
          </a:p>
        </p:txBody>
      </p:sp>
      <p:graphicFrame>
        <p:nvGraphicFramePr>
          <p:cNvPr id="84" name="Content Placeholder 4"/>
          <p:cNvGraphicFramePr>
            <a:graphicFrameLocks/>
          </p:cNvGraphicFramePr>
          <p:nvPr/>
        </p:nvGraphicFramePr>
        <p:xfrm>
          <a:off x="4267200" y="4648200"/>
          <a:ext cx="1981200" cy="1854200"/>
        </p:xfrm>
        <a:graphic>
          <a:graphicData uri="http://schemas.openxmlformats.org/drawingml/2006/table">
            <a:tbl>
              <a:tblPr firstRow="1" bandRow="1">
                <a:tableStyleId>{5C22544A-7EE6-4342-B048-85BDC9FD1C3A}</a:tableStyleId>
              </a:tblPr>
              <a:tblGrid>
                <a:gridCol w="609600"/>
                <a:gridCol w="1371600"/>
              </a:tblGrid>
              <a:tr h="370840">
                <a:tc>
                  <a:txBody>
                    <a:bodyPr/>
                    <a:lstStyle/>
                    <a:p>
                      <a:pPr algn="ctr"/>
                      <a:r>
                        <a:rPr lang="en-US" b="0" dirty="0" smtClean="0">
                          <a:solidFill>
                            <a:schemeClr val="tx1"/>
                          </a:solidFill>
                        </a:rPr>
                        <a:t>Cell</a:t>
                      </a:r>
                      <a:endParaRPr lang="en-US" b="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algn="ctr"/>
                      <a:r>
                        <a:rPr lang="en-US" b="0" dirty="0" smtClean="0">
                          <a:solidFill>
                            <a:schemeClr val="tx1"/>
                          </a:solidFill>
                        </a:rPr>
                        <a:t>Objects</a:t>
                      </a:r>
                      <a:endParaRPr lang="en-US" b="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r>
                        <a:rPr lang="en-US" dirty="0" smtClean="0"/>
                        <a:t>A1</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r>
                        <a:rPr lang="en-US" dirty="0" smtClean="0"/>
                        <a:t>P1, P2</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r>
                        <a:rPr lang="en-US" dirty="0" smtClean="0"/>
                        <a:t>A2</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P1,</a:t>
                      </a:r>
                      <a:r>
                        <a:rPr lang="en-US" baseline="0" dirty="0" smtClean="0"/>
                        <a:t> P2, P5</a:t>
                      </a:r>
                      <a:endParaRPr lang="en-US" dirty="0" smtClean="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r>
                        <a:rPr lang="en-US" dirty="0" smtClean="0"/>
                        <a:t>A3</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r>
                        <a:rPr lang="en-US" dirty="0" smtClean="0"/>
                        <a:t>P2, P5, P6</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r h="370840">
                <a:tc>
                  <a:txBody>
                    <a:bodyPr/>
                    <a:lstStyle/>
                    <a:p>
                      <a:r>
                        <a:rPr lang="en-US" dirty="0" smtClean="0"/>
                        <a:t>A4</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r>
                        <a:rPr lang="en-US" dirty="0" smtClean="0"/>
                        <a:t>P5, P6</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noFill/>
                  </a:tcPr>
                </a:tc>
              </a:tr>
            </a:tbl>
          </a:graphicData>
        </a:graphic>
      </p:graphicFrame>
      <p:graphicFrame>
        <p:nvGraphicFramePr>
          <p:cNvPr id="85" name="Content Placeholder 4"/>
          <p:cNvGraphicFramePr>
            <a:graphicFrameLocks/>
          </p:cNvGraphicFramePr>
          <p:nvPr/>
        </p:nvGraphicFramePr>
        <p:xfrm>
          <a:off x="6577012" y="4648200"/>
          <a:ext cx="2511425" cy="1854200"/>
        </p:xfrm>
        <a:graphic>
          <a:graphicData uri="http://schemas.openxmlformats.org/drawingml/2006/table">
            <a:tbl>
              <a:tblPr firstRow="1" bandRow="1">
                <a:tableStyleId>{5C22544A-7EE6-4342-B048-85BDC9FD1C3A}</a:tableStyleId>
              </a:tblPr>
              <a:tblGrid>
                <a:gridCol w="650136"/>
                <a:gridCol w="1861289"/>
              </a:tblGrid>
              <a:tr h="370840">
                <a:tc>
                  <a:txBody>
                    <a:bodyPr/>
                    <a:lstStyle/>
                    <a:p>
                      <a:pPr algn="ctr"/>
                      <a:r>
                        <a:rPr lang="en-US" b="0" dirty="0" smtClean="0">
                          <a:solidFill>
                            <a:schemeClr val="tx1"/>
                          </a:solidFill>
                        </a:rPr>
                        <a:t>Cell</a:t>
                      </a:r>
                      <a:endParaRPr lang="en-US" b="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pPr algn="ctr"/>
                      <a:r>
                        <a:rPr lang="en-US" b="0" dirty="0" smtClean="0">
                          <a:solidFill>
                            <a:schemeClr val="tx1"/>
                          </a:solidFill>
                        </a:rPr>
                        <a:t>Objects</a:t>
                      </a:r>
                      <a:endParaRPr lang="en-US" b="0" dirty="0">
                        <a:solidFill>
                          <a:schemeClr val="tx1"/>
                        </a:solidFill>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r>
              <a:tr h="370840">
                <a:tc>
                  <a:txBody>
                    <a:bodyPr/>
                    <a:lstStyle/>
                    <a:p>
                      <a:r>
                        <a:rPr lang="en-US" dirty="0" smtClean="0"/>
                        <a:t>B1</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r>
                        <a:rPr lang="en-US" dirty="0" smtClean="0"/>
                        <a:t>P1,</a:t>
                      </a:r>
                      <a:r>
                        <a:rPr lang="en-US" baseline="0" dirty="0" smtClean="0"/>
                        <a:t> P2, </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r>
              <a:tr h="370840">
                <a:tc>
                  <a:txBody>
                    <a:bodyPr/>
                    <a:lstStyle/>
                    <a:p>
                      <a:r>
                        <a:rPr lang="en-US" dirty="0" smtClean="0"/>
                        <a:t>B2</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r>
                        <a:rPr lang="en-US" dirty="0" smtClean="0"/>
                        <a:t>P2,</a:t>
                      </a:r>
                      <a:r>
                        <a:rPr lang="en-US" baseline="0" dirty="0" smtClean="0"/>
                        <a:t> P3</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r>
              <a:tr h="370840">
                <a:tc>
                  <a:txBody>
                    <a:bodyPr/>
                    <a:lstStyle/>
                    <a:p>
                      <a:r>
                        <a:rPr lang="en-US" dirty="0" smtClean="0"/>
                        <a:t>B3</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r>
                        <a:rPr lang="en-US" dirty="0" smtClean="0"/>
                        <a:t>P2,</a:t>
                      </a:r>
                      <a:r>
                        <a:rPr lang="en-US" baseline="0" dirty="0" smtClean="0"/>
                        <a:t> P3, P5, P6, P7</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r>
              <a:tr h="370840">
                <a:tc>
                  <a:txBody>
                    <a:bodyPr/>
                    <a:lstStyle/>
                    <a:p>
                      <a:r>
                        <a:rPr lang="en-US" dirty="0" smtClean="0"/>
                        <a:t>B4</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c>
                  <a:txBody>
                    <a:bodyPr/>
                    <a:lstStyle/>
                    <a:p>
                      <a:r>
                        <a:rPr lang="en-US" dirty="0" smtClean="0"/>
                        <a:t>P6, P7</a:t>
                      </a:r>
                      <a:endParaRPr lang="en-US" dirty="0"/>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solidFill>
                  </a:tcPr>
                </a:tc>
              </a:tr>
            </a:tbl>
          </a:graphicData>
        </a:graphic>
      </p:graphicFrame>
      <p:sp>
        <p:nvSpPr>
          <p:cNvPr id="88" name="Rectangle 87"/>
          <p:cNvSpPr/>
          <p:nvPr/>
        </p:nvSpPr>
        <p:spPr>
          <a:xfrm>
            <a:off x="5430838" y="1066800"/>
            <a:ext cx="3379787" cy="3352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0" name="Rectangle 89"/>
          <p:cNvSpPr/>
          <p:nvPr/>
        </p:nvSpPr>
        <p:spPr>
          <a:xfrm>
            <a:off x="5410200" y="1066800"/>
            <a:ext cx="3429000" cy="838200"/>
          </a:xfrm>
          <a:prstGeom prst="rect">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4" name="Rectangle 93"/>
          <p:cNvSpPr/>
          <p:nvPr/>
        </p:nvSpPr>
        <p:spPr>
          <a:xfrm>
            <a:off x="5410200" y="1905000"/>
            <a:ext cx="3429000" cy="838200"/>
          </a:xfrm>
          <a:prstGeom prst="rect">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97" name="Rectangle 96"/>
          <p:cNvSpPr/>
          <p:nvPr/>
        </p:nvSpPr>
        <p:spPr>
          <a:xfrm>
            <a:off x="4267200" y="5029200"/>
            <a:ext cx="1981200" cy="381000"/>
          </a:xfrm>
          <a:prstGeom prst="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endParaRPr>
          </a:p>
        </p:txBody>
      </p:sp>
      <p:sp>
        <p:nvSpPr>
          <p:cNvPr id="118" name="Multiply 117"/>
          <p:cNvSpPr/>
          <p:nvPr/>
        </p:nvSpPr>
        <p:spPr>
          <a:xfrm>
            <a:off x="7391400" y="2133600"/>
            <a:ext cx="457200" cy="533400"/>
          </a:xfrm>
          <a:prstGeom prst="mathMultiply">
            <a:avLst/>
          </a:prstGeom>
          <a:solidFill>
            <a:srgbClr val="C0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19" name="TextBox 118"/>
          <p:cNvSpPr txBox="1">
            <a:spLocks noChangeArrowheads="1"/>
          </p:cNvSpPr>
          <p:nvPr/>
        </p:nvSpPr>
        <p:spPr bwMode="auto">
          <a:xfrm>
            <a:off x="7081838" y="2081213"/>
            <a:ext cx="433387" cy="585787"/>
          </a:xfrm>
          <a:prstGeom prst="rect">
            <a:avLst/>
          </a:prstGeom>
          <a:noFill/>
          <a:ln w="9525">
            <a:noFill/>
            <a:miter lim="800000"/>
            <a:headEnd/>
            <a:tailEnd/>
          </a:ln>
        </p:spPr>
        <p:txBody>
          <a:bodyPr wrap="none">
            <a:spAutoFit/>
          </a:bodyPr>
          <a:lstStyle/>
          <a:p>
            <a:r>
              <a:rPr lang="en-US" sz="3200" b="1" i="1">
                <a:solidFill>
                  <a:srgbClr val="C00000"/>
                </a:solidFill>
                <a:latin typeface="Calibri" pitchFamily="34" charset="0"/>
              </a:rPr>
              <a:t>q</a:t>
            </a:r>
          </a:p>
        </p:txBody>
      </p:sp>
      <p:sp>
        <p:nvSpPr>
          <p:cNvPr id="120" name="Rectangle 119"/>
          <p:cNvSpPr/>
          <p:nvPr/>
        </p:nvSpPr>
        <p:spPr>
          <a:xfrm>
            <a:off x="6591300" y="5764213"/>
            <a:ext cx="2514600" cy="381000"/>
          </a:xfrm>
          <a:prstGeom prst="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endParaRPr>
          </a:p>
        </p:txBody>
      </p:sp>
      <p:sp>
        <p:nvSpPr>
          <p:cNvPr id="121" name="Rectangle 120"/>
          <p:cNvSpPr/>
          <p:nvPr/>
        </p:nvSpPr>
        <p:spPr>
          <a:xfrm>
            <a:off x="7115175" y="1905000"/>
            <a:ext cx="838200" cy="838200"/>
          </a:xfrm>
          <a:prstGeom prst="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tx1"/>
              </a:solidFill>
            </a:endParaRPr>
          </a:p>
        </p:txBody>
      </p:sp>
      <p:sp>
        <p:nvSpPr>
          <p:cNvPr id="75" name="Rectangle 2"/>
          <p:cNvSpPr txBox="1">
            <a:spLocks noChangeArrowheads="1"/>
          </p:cNvSpPr>
          <p:nvPr/>
        </p:nvSpPr>
        <p:spPr bwMode="auto">
          <a:xfrm>
            <a:off x="304799" y="114300"/>
            <a:ext cx="7346951"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t>Dealing with Fake Locations / Space</a:t>
            </a:r>
            <a:br>
              <a:rPr kumimoji="0" lang="en-US" sz="2800" b="0" i="1" u="none" strike="noStrike" kern="0" cap="none" spc="0" normalizeH="0" baseline="0" noProof="0" dirty="0" smtClean="0">
                <a:ln>
                  <a:noFill/>
                </a:ln>
                <a:solidFill>
                  <a:srgbClr val="B90337"/>
                </a:solidFill>
                <a:effectLst>
                  <a:outerShdw blurRad="38100" dist="38100" dir="2700000" algn="tl">
                    <a:srgbClr val="C0C0C0"/>
                  </a:outerShdw>
                </a:effectLst>
                <a:uLnTx/>
                <a:uFillTx/>
                <a:latin typeface="+mj-lt"/>
                <a:ea typeface="+mj-ea"/>
                <a:cs typeface="+mj-cs"/>
              </a:rPr>
            </a:br>
            <a:r>
              <a:rPr lang="en-US" i="1" kern="0" dirty="0" smtClean="0">
                <a:solidFill>
                  <a:schemeClr val="hlink"/>
                </a:solidFill>
                <a:effectLst>
                  <a:outerShdw blurRad="38100" dist="38100" dir="2700000" algn="tl">
                    <a:srgbClr val="C0C0C0"/>
                  </a:outerShdw>
                </a:effectLst>
                <a:latin typeface="+mj-lt"/>
                <a:ea typeface="+mj-ea"/>
                <a:cs typeface="+mj-cs"/>
              </a:rPr>
              <a:t>Private Information Retrieval: </a:t>
            </a:r>
            <a:r>
              <a:rPr lang="en-US" i="1" kern="0" dirty="0" err="1" smtClean="0">
                <a:solidFill>
                  <a:schemeClr val="hlink"/>
                </a:solidFill>
                <a:effectLst>
                  <a:outerShdw blurRad="38100" dist="38100" dir="2700000" algn="tl">
                    <a:srgbClr val="C0C0C0"/>
                  </a:outerShdw>
                </a:effectLst>
                <a:latin typeface="+mj-lt"/>
                <a:ea typeface="+mj-ea"/>
                <a:cs typeface="+mj-cs"/>
              </a:rPr>
              <a:t>Voroni</a:t>
            </a:r>
            <a:r>
              <a:rPr lang="en-US" i="1" kern="0" dirty="0" smtClean="0">
                <a:solidFill>
                  <a:schemeClr val="hlink"/>
                </a:solidFill>
                <a:effectLst>
                  <a:outerShdw blurRad="38100" dist="38100" dir="2700000" algn="tl">
                    <a:srgbClr val="C0C0C0"/>
                  </a:outerShdw>
                </a:effectLst>
                <a:latin typeface="+mj-lt"/>
                <a:ea typeface="+mj-ea"/>
                <a:cs typeface="+mj-cs"/>
              </a:rPr>
              <a:t> Diagram + Grid</a:t>
            </a:r>
            <a:endParaRPr kumimoji="0" lang="en-US" sz="2400" b="0" i="1" u="none" strike="noStrike" kern="0" cap="none" spc="0" normalizeH="0" baseline="0" noProof="0" dirty="0">
              <a:ln>
                <a:noFill/>
              </a:ln>
              <a:solidFill>
                <a:schemeClr val="hlink"/>
              </a:solidFill>
              <a:effectLst>
                <a:outerShdw blurRad="38100" dist="38100" dir="2700000" algn="tl">
                  <a:srgbClr val="C0C0C0"/>
                </a:outerShdw>
              </a:effectLst>
              <a:uLnTx/>
              <a:uFillTx/>
              <a:latin typeface="+mj-lt"/>
              <a:ea typeface="+mj-ea"/>
              <a:cs typeface="+mj-cs"/>
            </a:endParaRPr>
          </a:p>
        </p:txBody>
      </p:sp>
      <p:sp>
        <p:nvSpPr>
          <p:cNvPr id="76" name="Slide Number Placeholder 3"/>
          <p:cNvSpPr>
            <a:spLocks noGrp="1"/>
          </p:cNvSpPr>
          <p:nvPr>
            <p:ph type="sldNum" sz="quarter" idx="10"/>
          </p:nvPr>
        </p:nvSpPr>
        <p:spPr>
          <a:xfrm>
            <a:off x="6781800" y="6553200"/>
            <a:ext cx="1905000" cy="304800"/>
          </a:xfrm>
        </p:spPr>
        <p:txBody>
          <a:bodyPr/>
          <a:lstStyle/>
          <a:p>
            <a:fld id="{4F1965C8-464A-4028-B26E-078B631E0735}" type="slidenum">
              <a:rPr lang="en-US" altLang="ko-KR"/>
              <a:pPr/>
              <a:t>90</a:t>
            </a:fld>
            <a:endParaRPr lang="en-US" altLang="ko-KR" dirty="0"/>
          </a:p>
        </p:txBody>
      </p:sp>
      <p:sp>
        <p:nvSpPr>
          <p:cNvPr id="77" name="Date Placeholder 4"/>
          <p:cNvSpPr>
            <a:spLocks noGrp="1"/>
          </p:cNvSpPr>
          <p:nvPr>
            <p:ph type="dt" sz="half" idx="11"/>
          </p:nvPr>
        </p:nvSpPr>
        <p:spPr>
          <a:xfrm>
            <a:off x="2971800" y="6553200"/>
            <a:ext cx="4267200" cy="304800"/>
          </a:xfrm>
        </p:spPr>
        <p:txBody>
          <a:bodyPr/>
          <a:lstStyle/>
          <a:p>
            <a:r>
              <a:rPr lang="en-US" dirty="0"/>
              <a:t>Tutorial: ICDM 2008</a:t>
            </a:r>
            <a:endParaRPr lang="en-US" altLang="ko-KR" dirty="0"/>
          </a:p>
        </p:txBody>
      </p:sp>
      <p:sp>
        <p:nvSpPr>
          <p:cNvPr id="78" name="Footer Placeholder 5"/>
          <p:cNvSpPr>
            <a:spLocks noGrp="1"/>
          </p:cNvSpPr>
          <p:nvPr>
            <p:ph type="ftr" sz="quarter" idx="12"/>
          </p:nvPr>
        </p:nvSpPr>
        <p:spPr>
          <a:xfrm>
            <a:off x="114300" y="6553200"/>
            <a:ext cx="2133600" cy="228600"/>
          </a:xfrm>
        </p:spPr>
        <p:txBody>
          <a:bodyPr/>
          <a:lstStyle/>
          <a:p>
            <a:r>
              <a:rPr lang="en-US" altLang="ko-KR" dirty="0"/>
              <a:t>Mohamed F. </a:t>
            </a:r>
            <a:r>
              <a:rPr lang="en-US" altLang="ko-KR" dirty="0" err="1"/>
              <a:t>Mokbel</a:t>
            </a:r>
            <a:endParaRPr lang="en-US" altLang="ko-KR" dirty="0"/>
          </a:p>
        </p:txBody>
      </p:sp>
      <p:sp>
        <p:nvSpPr>
          <p:cNvPr id="80" name="Rectangle 3"/>
          <p:cNvSpPr txBox="1">
            <a:spLocks noChangeArrowheads="1"/>
          </p:cNvSpPr>
          <p:nvPr/>
        </p:nvSpPr>
        <p:spPr bwMode="auto">
          <a:xfrm>
            <a:off x="0" y="1028700"/>
            <a:ext cx="4953000" cy="4437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gn="l">
              <a:spcBef>
                <a:spcPct val="20000"/>
              </a:spcBef>
              <a:buClr>
                <a:srgbClr val="CC0000"/>
              </a:buClr>
              <a:buFont typeface="Wingdings" pitchFamily="2" charset="2"/>
              <a:buChar char="n"/>
            </a:pPr>
            <a:r>
              <a:rPr lang="en-US" kern="0" dirty="0" smtClean="0"/>
              <a:t>Finding </a:t>
            </a:r>
            <a:r>
              <a:rPr lang="en-US" i="1" kern="0" dirty="0" smtClean="0">
                <a:solidFill>
                  <a:srgbClr val="C00000"/>
                </a:solidFill>
              </a:rPr>
              <a:t>exact </a:t>
            </a:r>
            <a:r>
              <a:rPr lang="en-US" kern="0" dirty="0" smtClean="0"/>
              <a:t>nearest-neighbors </a:t>
            </a:r>
            <a:r>
              <a:rPr lang="en-US" kern="0" dirty="0" smtClean="0"/>
              <a:t>using </a:t>
            </a:r>
            <a:r>
              <a:rPr lang="en-US" i="1" kern="0" dirty="0" err="1" smtClean="0"/>
              <a:t>Voroni</a:t>
            </a:r>
            <a:r>
              <a:rPr lang="en-US" i="1" kern="0" dirty="0" smtClean="0"/>
              <a:t> </a:t>
            </a:r>
            <a:r>
              <a:rPr lang="en-US" i="1" kern="0" dirty="0" smtClean="0"/>
              <a:t>D</a:t>
            </a:r>
            <a:r>
              <a:rPr lang="en-US" i="1" kern="0" dirty="0" smtClean="0"/>
              <a:t>iagram and Grid</a:t>
            </a:r>
            <a:endParaRPr lang="en-US" kern="0" dirty="0" smtClean="0"/>
          </a:p>
          <a:p>
            <a:pPr marL="457200" lvl="0" indent="-457200" algn="l">
              <a:spcBef>
                <a:spcPct val="20000"/>
              </a:spcBef>
              <a:buClr>
                <a:srgbClr val="CC0000"/>
              </a:buClr>
              <a:buFont typeface="Wingdings" pitchFamily="2" charset="2"/>
              <a:buChar char="n"/>
            </a:pPr>
            <a:r>
              <a:rPr lang="en-US" kern="0" dirty="0" smtClean="0">
                <a:latin typeface="+mn-lt"/>
                <a:ea typeface="+mn-ea"/>
              </a:rPr>
              <a:t>The server partitions the space into </a:t>
            </a:r>
            <a:r>
              <a:rPr lang="en-US" kern="0" dirty="0" err="1" smtClean="0">
                <a:latin typeface="+mn-lt"/>
                <a:ea typeface="+mn-ea"/>
              </a:rPr>
              <a:t>Voronoi</a:t>
            </a:r>
            <a:r>
              <a:rPr lang="en-US" kern="0" dirty="0" smtClean="0">
                <a:latin typeface="+mn-lt"/>
                <a:ea typeface="+mn-ea"/>
              </a:rPr>
              <a:t> cell and regular grid cells</a:t>
            </a:r>
            <a:endParaRPr lang="en-US" i="1" kern="0" dirty="0" smtClean="0">
              <a:latin typeface="+mn-lt"/>
              <a:ea typeface="+mn-ea"/>
            </a:endParaRPr>
          </a:p>
          <a:p>
            <a:pPr marL="457200" lvl="0" indent="-457200" algn="l">
              <a:spcBef>
                <a:spcPct val="20000"/>
              </a:spcBef>
              <a:buClr>
                <a:srgbClr val="CC0000"/>
              </a:buClr>
              <a:buFont typeface="Wingdings" pitchFamily="2" charset="2"/>
              <a:buChar char="n"/>
            </a:pPr>
            <a:r>
              <a:rPr lang="en-US" kern="0" dirty="0" smtClean="0">
                <a:latin typeface="+mn-lt"/>
                <a:ea typeface="+mn-ea"/>
              </a:rPr>
              <a:t>For each grid cell, we store the </a:t>
            </a:r>
            <a:r>
              <a:rPr lang="en-US" kern="0" dirty="0" err="1" smtClean="0">
                <a:latin typeface="+mn-lt"/>
                <a:ea typeface="+mn-ea"/>
              </a:rPr>
              <a:t>voronoi</a:t>
            </a:r>
            <a:r>
              <a:rPr lang="en-US" kern="0" dirty="0" smtClean="0">
                <a:latin typeface="+mn-lt"/>
                <a:ea typeface="+mn-ea"/>
              </a:rPr>
              <a:t> cells that it </a:t>
            </a:r>
            <a:r>
              <a:rPr lang="en-US" kern="0" dirty="0" smtClean="0">
                <a:latin typeface="+mn-lt"/>
                <a:ea typeface="+mn-ea"/>
              </a:rPr>
              <a:t>overlaps with </a:t>
            </a:r>
            <a:endParaRPr lang="en-US" kern="0" dirty="0" smtClean="0">
              <a:latin typeface="+mn-lt"/>
              <a:ea typeface="+mn-ea"/>
            </a:endParaRPr>
          </a:p>
          <a:p>
            <a:pPr marL="457200" lvl="0" indent="-457200" algn="l">
              <a:spcBef>
                <a:spcPct val="20000"/>
              </a:spcBef>
              <a:buClr>
                <a:srgbClr val="CC0000"/>
              </a:buClr>
              <a:buFont typeface="Wingdings" pitchFamily="2" charset="2"/>
              <a:buChar char="n"/>
            </a:pPr>
            <a:r>
              <a:rPr lang="en-US" kern="0" dirty="0" smtClean="0">
                <a:latin typeface="+mn-lt"/>
                <a:ea typeface="+mn-ea"/>
              </a:rPr>
              <a:t>The user </a:t>
            </a:r>
            <a:r>
              <a:rPr lang="en-US" kern="0" dirty="0" smtClean="0">
                <a:latin typeface="+mn-lt"/>
                <a:ea typeface="+mn-ea"/>
              </a:rPr>
              <a:t>knows it cells, so, it imitates a PIR request to get objects of interest  in </a:t>
            </a:r>
            <a:r>
              <a:rPr lang="en-US" kern="0" dirty="0" err="1" smtClean="0">
                <a:latin typeface="+mn-lt"/>
                <a:ea typeface="+mn-ea"/>
              </a:rPr>
              <a:t>voronoi</a:t>
            </a:r>
            <a:r>
              <a:rPr lang="en-US" kern="0" dirty="0" smtClean="0">
                <a:latin typeface="+mn-lt"/>
                <a:ea typeface="+mn-ea"/>
              </a:rPr>
              <a:t> cells that intersects with its cell</a:t>
            </a:r>
          </a:p>
          <a:p>
            <a:pPr marL="457200" lvl="0" indent="-457200" algn="l">
              <a:spcBef>
                <a:spcPct val="20000"/>
              </a:spcBef>
              <a:buClr>
                <a:srgbClr val="CC0000"/>
              </a:buClr>
              <a:buFont typeface="Wingdings" pitchFamily="2" charset="2"/>
              <a:buChar char="n"/>
            </a:pPr>
            <a:endParaRPr lang="en-US" i="1" kern="0" dirty="0" smtClean="0">
              <a:latin typeface="+mn-lt"/>
              <a:ea typeface="+mn-ea"/>
            </a:endParaRPr>
          </a:p>
        </p:txBody>
      </p:sp>
      <p:sp>
        <p:nvSpPr>
          <p:cNvPr id="82" name="Rectangle 3"/>
          <p:cNvSpPr txBox="1">
            <a:spLocks noChangeArrowheads="1"/>
          </p:cNvSpPr>
          <p:nvPr/>
        </p:nvSpPr>
        <p:spPr bwMode="auto">
          <a:xfrm>
            <a:off x="38100" y="5105400"/>
            <a:ext cx="3848100" cy="912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0" indent="-457200" algn="l">
              <a:spcBef>
                <a:spcPct val="20000"/>
              </a:spcBef>
              <a:buClr>
                <a:srgbClr val="CC0000"/>
              </a:buClr>
              <a:buFont typeface="Wingdings" pitchFamily="2" charset="2"/>
              <a:buChar char="n"/>
            </a:pPr>
            <a:r>
              <a:rPr lang="en-US" kern="0" dirty="0" smtClean="0">
                <a:latin typeface="+mn-lt"/>
                <a:ea typeface="+mn-ea"/>
              </a:rPr>
              <a:t>The </a:t>
            </a:r>
            <a:r>
              <a:rPr lang="en-US" kern="0" dirty="0" smtClean="0">
                <a:latin typeface="+mn-lt"/>
                <a:ea typeface="+mn-ea"/>
              </a:rPr>
              <a:t>answer set is </a:t>
            </a:r>
            <a:r>
              <a:rPr lang="en-US" kern="0" dirty="0" smtClean="0">
                <a:latin typeface="+mn-lt"/>
                <a:ea typeface="+mn-ea"/>
              </a:rPr>
              <a:t>{</a:t>
            </a:r>
            <a:r>
              <a:rPr lang="en-US" kern="0" dirty="0" smtClean="0">
                <a:latin typeface="+mn-lt"/>
                <a:ea typeface="+mn-ea"/>
              </a:rPr>
              <a:t>P</a:t>
            </a:r>
            <a:r>
              <a:rPr lang="en-US" kern="0" baseline="-25000" dirty="0" smtClean="0">
                <a:latin typeface="+mn-lt"/>
                <a:ea typeface="+mn-ea"/>
              </a:rPr>
              <a:t>2</a:t>
            </a:r>
            <a:r>
              <a:rPr lang="en-US" kern="0" dirty="0" smtClean="0">
                <a:latin typeface="+mn-lt"/>
                <a:ea typeface="+mn-ea"/>
              </a:rPr>
              <a:t>, P</a:t>
            </a:r>
            <a:r>
              <a:rPr lang="en-US" kern="0" baseline="-25000" dirty="0" smtClean="0">
                <a:latin typeface="+mn-lt"/>
                <a:ea typeface="+mn-ea"/>
              </a:rPr>
              <a:t>3</a:t>
            </a:r>
            <a:r>
              <a:rPr lang="en-US" kern="0" dirty="0" smtClean="0">
                <a:latin typeface="+mn-lt"/>
                <a:ea typeface="+mn-ea"/>
              </a:rPr>
              <a:t>, P</a:t>
            </a:r>
            <a:r>
              <a:rPr lang="en-US" kern="0" baseline="-25000" dirty="0" smtClean="0">
                <a:latin typeface="+mn-lt"/>
                <a:ea typeface="+mn-ea"/>
              </a:rPr>
              <a:t>5</a:t>
            </a:r>
            <a:r>
              <a:rPr lang="en-US" kern="0" dirty="0" smtClean="0">
                <a:latin typeface="+mn-lt"/>
                <a:ea typeface="+mn-ea"/>
              </a:rPr>
              <a:t>, P</a:t>
            </a:r>
            <a:r>
              <a:rPr lang="en-US" kern="0" baseline="-25000" dirty="0" smtClean="0">
                <a:latin typeface="+mn-lt"/>
                <a:ea typeface="+mn-ea"/>
              </a:rPr>
              <a:t>6</a:t>
            </a:r>
            <a:r>
              <a:rPr lang="en-US" kern="0" dirty="0" smtClean="0">
                <a:latin typeface="+mn-lt"/>
                <a:ea typeface="+mn-ea"/>
              </a:rPr>
              <a:t>, P</a:t>
            </a:r>
            <a:r>
              <a:rPr lang="en-US" kern="0" baseline="-25000" dirty="0" smtClean="0">
                <a:latin typeface="+mn-lt"/>
                <a:ea typeface="+mn-ea"/>
              </a:rPr>
              <a:t>7</a:t>
            </a:r>
            <a:r>
              <a:rPr lang="en-US" kern="0" dirty="0" smtClean="0">
                <a:latin typeface="+mn-lt"/>
                <a:ea typeface="+mn-ea"/>
              </a:rPr>
              <a:t>} where it includes the exact answer</a:t>
            </a:r>
            <a:endParaRPr lang="en-US" kern="0" dirty="0" smtClean="0">
              <a:latin typeface="+mn-lt"/>
              <a:ea typeface="+mn-ea"/>
            </a:endParaRPr>
          </a:p>
          <a:p>
            <a:pPr marL="457200" lvl="0" indent="-457200" algn="l">
              <a:spcBef>
                <a:spcPct val="20000"/>
              </a:spcBef>
              <a:buClr>
                <a:srgbClr val="CC0000"/>
              </a:buClr>
              <a:buFont typeface="Wingdings" pitchFamily="2" charset="2"/>
              <a:buChar char="n"/>
            </a:pPr>
            <a:endParaRPr lang="en-US" i="1" kern="0" dirty="0" smtClean="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1" end="1"/>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xit"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9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11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17"/>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9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9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4" grpId="1" animBg="1"/>
      <p:bldP spid="117" grpId="0" animBg="1"/>
      <p:bldP spid="117" grpId="1"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88" grpId="0" animBg="1"/>
      <p:bldP spid="88" grpId="1" animBg="1"/>
      <p:bldP spid="90" grpId="0" animBg="1"/>
      <p:bldP spid="90" grpId="1" animBg="1"/>
      <p:bldP spid="94" grpId="0" animBg="1"/>
      <p:bldP spid="94" grpId="1" animBg="1"/>
      <p:bldP spid="97" grpId="0" animBg="1"/>
      <p:bldP spid="97" grpId="1" animBg="1"/>
      <p:bldP spid="118" grpId="0" animBg="1"/>
      <p:bldP spid="119" grpId="0"/>
      <p:bldP spid="120" grpId="0" animBg="1"/>
      <p:bldP spid="12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2120A5-429F-44E9-AB8E-B073177D5E55}" type="slidenum">
              <a:rPr lang="en-US" altLang="ko-KR"/>
              <a:pPr/>
              <a:t>91</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42370" name="Rectangle 2"/>
          <p:cNvSpPr>
            <a:spLocks noGrp="1" noChangeArrowheads="1"/>
          </p:cNvSpPr>
          <p:nvPr>
            <p:ph type="title"/>
          </p:nvPr>
        </p:nvSpPr>
        <p:spPr/>
        <p:txBody>
          <a:bodyPr/>
          <a:lstStyle/>
          <a:p>
            <a:r>
              <a:rPr lang="en-US"/>
              <a:t>Tutorial Outline</a:t>
            </a:r>
          </a:p>
        </p:txBody>
      </p:sp>
      <p:sp>
        <p:nvSpPr>
          <p:cNvPr id="442371" name="Rectangle 3"/>
          <p:cNvSpPr>
            <a:spLocks noGrp="1" noChangeArrowheads="1"/>
          </p:cNvSpPr>
          <p:nvPr>
            <p:ph type="body" idx="1"/>
          </p:nvPr>
        </p:nvSpPr>
        <p:spPr>
          <a:xfrm>
            <a:off x="152400" y="1292225"/>
            <a:ext cx="9144000" cy="5299075"/>
          </a:xfrm>
        </p:spPr>
        <p:txBody>
          <a:bodyPr/>
          <a:lstStyle/>
          <a:p>
            <a:pPr>
              <a:lnSpc>
                <a:spcPct val="90000"/>
              </a:lnSpc>
              <a:buFont typeface="Wingdings" pitchFamily="2" charset="2"/>
              <a:buChar char="n"/>
            </a:pPr>
            <a:r>
              <a:rPr lang="en-US"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lnSpc>
                <a:spcPct val="90000"/>
              </a:lnSpc>
              <a:buFont typeface="Wingdings" pitchFamily="2" charset="2"/>
              <a:buChar char="n"/>
            </a:pPr>
            <a:endParaRPr lang="en-US" sz="14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lnSpc>
                <a:spcPct val="90000"/>
              </a:lnSpc>
              <a:buFont typeface="Wingdings" pitchFamily="2" charset="2"/>
              <a:buNone/>
            </a:pPr>
            <a:r>
              <a:rPr lang="en-US" sz="2200" b="1" dirty="0">
                <a:solidFill>
                  <a:schemeClr val="bg2"/>
                </a:solidFill>
              </a:rPr>
              <a:t>	</a:t>
            </a:r>
          </a:p>
          <a:p>
            <a:pPr>
              <a:lnSpc>
                <a:spcPct val="90000"/>
              </a:lnSpc>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III: Privacy Attack Models</a:t>
            </a:r>
            <a:endParaRPr lang="en-US" sz="26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endParaRPr lang="en-US" sz="2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r>
              <a:rPr lang="en-US" dirty="0">
                <a:solidFill>
                  <a:srgbClr val="CC0000"/>
                </a:solidFill>
              </a:rPr>
              <a:t>PART IV:</a:t>
            </a:r>
            <a:r>
              <a:rPr lang="en-US" dirty="0">
                <a:solidFill>
                  <a:schemeClr val="bg2"/>
                </a:solidFill>
              </a:rPr>
              <a:t> </a:t>
            </a:r>
            <a:r>
              <a:rPr lang="en-US" dirty="0"/>
              <a:t>Privacy-aware Location-based Query Processing</a:t>
            </a:r>
          </a:p>
          <a:p>
            <a:pPr lvl="1">
              <a:lnSpc>
                <a:spcPct val="90000"/>
              </a:lnSpc>
              <a:buFont typeface="Wingdings" pitchFamily="2" charset="2"/>
              <a:buChar char="n"/>
            </a:pPr>
            <a:r>
              <a:rPr lang="en-US" dirty="0" smtClean="0"/>
              <a:t>Dealing with fake locations/space (Client-server architecture)</a:t>
            </a:r>
            <a:endParaRPr lang="en-US" dirty="0"/>
          </a:p>
          <a:p>
            <a:pPr lvl="1">
              <a:lnSpc>
                <a:spcPct val="90000"/>
              </a:lnSpc>
              <a:buFont typeface="Wingdings" pitchFamily="2" charset="2"/>
              <a:buChar char="n"/>
            </a:pPr>
            <a:r>
              <a:rPr lang="en-US" b="1" dirty="0" smtClean="0">
                <a:solidFill>
                  <a:srgbClr val="C00000"/>
                </a:solidFill>
              </a:rPr>
              <a:t>Dealing with cloaked regions (Third trusted party and </a:t>
            </a:r>
            <a:r>
              <a:rPr lang="en-US" b="1" dirty="0" smtClean="0">
                <a:solidFill>
                  <a:srgbClr val="C00000"/>
                </a:solidFill>
              </a:rPr>
              <a:t>P2P architectures)</a:t>
            </a:r>
          </a:p>
          <a:p>
            <a:pPr lvl="2">
              <a:lnSpc>
                <a:spcPct val="90000"/>
              </a:lnSpc>
              <a:buFont typeface="Wingdings" pitchFamily="2" charset="2"/>
              <a:buChar char="n"/>
            </a:pPr>
            <a:r>
              <a:rPr lang="en-US" dirty="0" smtClean="0"/>
              <a:t>Range Queries</a:t>
            </a:r>
          </a:p>
          <a:p>
            <a:pPr lvl="2">
              <a:lnSpc>
                <a:spcPct val="90000"/>
              </a:lnSpc>
              <a:buFont typeface="Wingdings" pitchFamily="2" charset="2"/>
              <a:buChar char="n"/>
            </a:pPr>
            <a:r>
              <a:rPr lang="en-US" dirty="0" smtClean="0"/>
              <a:t>Aggregate Queries</a:t>
            </a:r>
          </a:p>
          <a:p>
            <a:pPr lvl="2">
              <a:lnSpc>
                <a:spcPct val="90000"/>
              </a:lnSpc>
              <a:buFont typeface="Wingdings" pitchFamily="2" charset="2"/>
              <a:buChar char="n"/>
            </a:pPr>
            <a:r>
              <a:rPr lang="en-US" dirty="0" smtClean="0"/>
              <a:t>Nearest-Neighbor Queries</a:t>
            </a:r>
          </a:p>
          <a:p>
            <a:pPr lvl="2">
              <a:lnSpc>
                <a:spcPct val="90000"/>
              </a:lnSpc>
              <a:buFont typeface="Wingdings" pitchFamily="2" charset="2"/>
              <a:buChar char="n"/>
            </a:pPr>
            <a:endParaRPr lang="en-US" dirty="0" smtClean="0"/>
          </a:p>
          <a:p>
            <a:pPr>
              <a:lnSpc>
                <a:spcPct val="90000"/>
              </a:lnSpc>
              <a:buFont typeface="Wingdings" pitchFamily="2" charset="2"/>
              <a:buChar char="n"/>
            </a:pPr>
            <a:r>
              <a:rPr lang="en-US" b="0" dirty="0" smtClean="0">
                <a:solidFill>
                  <a:schemeClr val="bg2"/>
                </a:solidFill>
              </a:rPr>
              <a:t>PART </a:t>
            </a:r>
            <a:r>
              <a:rPr lang="en-US" b="0" dirty="0">
                <a:solidFill>
                  <a:schemeClr val="bg2"/>
                </a:solidFill>
              </a:rPr>
              <a:t>V: Summary and Future Research Directions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F1965C8-464A-4028-B26E-078B631E0735}" type="slidenum">
              <a:rPr lang="en-US" altLang="ko-KR"/>
              <a:pPr/>
              <a:t>92</a:t>
            </a:fld>
            <a:endParaRPr lang="en-US" altLang="ko-KR" dirty="0"/>
          </a:p>
        </p:txBody>
      </p:sp>
      <p:sp>
        <p:nvSpPr>
          <p:cNvPr id="5" name="Date Placeholder 4"/>
          <p:cNvSpPr>
            <a:spLocks noGrp="1"/>
          </p:cNvSpPr>
          <p:nvPr>
            <p:ph type="dt" sz="half" idx="11"/>
          </p:nvPr>
        </p:nvSpPr>
        <p:spPr/>
        <p:txBody>
          <a:bodyPr/>
          <a:lstStyle/>
          <a:p>
            <a:r>
              <a:rPr lang="en-US" dirty="0"/>
              <a:t>Tutorial: ICDM 2008</a:t>
            </a:r>
            <a:endParaRPr lang="en-US" altLang="ko-KR" dirty="0"/>
          </a:p>
        </p:txBody>
      </p:sp>
      <p:sp>
        <p:nvSpPr>
          <p:cNvPr id="6" name="Footer Placeholder 5"/>
          <p:cNvSpPr>
            <a:spLocks noGrp="1"/>
          </p:cNvSpPr>
          <p:nvPr>
            <p:ph type="ftr" sz="quarter" idx="12"/>
          </p:nvPr>
        </p:nvSpPr>
        <p:spPr/>
        <p:txBody>
          <a:bodyPr/>
          <a:lstStyle/>
          <a:p>
            <a:r>
              <a:rPr lang="en-US" altLang="ko-KR" dirty="0"/>
              <a:t>Mohamed F. </a:t>
            </a:r>
            <a:r>
              <a:rPr lang="en-US" altLang="ko-KR" dirty="0" err="1"/>
              <a:t>Mokbel</a:t>
            </a:r>
            <a:endParaRPr lang="en-US" altLang="ko-KR" dirty="0"/>
          </a:p>
        </p:txBody>
      </p:sp>
      <p:sp>
        <p:nvSpPr>
          <p:cNvPr id="355330" name="Rectangle 2"/>
          <p:cNvSpPr>
            <a:spLocks noGrp="1" noChangeArrowheads="1"/>
          </p:cNvSpPr>
          <p:nvPr>
            <p:ph type="title"/>
          </p:nvPr>
        </p:nvSpPr>
        <p:spPr/>
        <p:txBody>
          <a:bodyPr/>
          <a:lstStyle/>
          <a:p>
            <a:r>
              <a:rPr lang="en-US" sz="2800"/>
              <a:t>The Privacy-aware Query Processor</a:t>
            </a:r>
            <a:br>
              <a:rPr lang="en-US" sz="2800"/>
            </a:br>
            <a:r>
              <a:rPr lang="en-US" sz="2800">
                <a:solidFill>
                  <a:schemeClr val="hlink"/>
                </a:solidFill>
              </a:rPr>
              <a:t>Dealing with Cloaked Regions</a:t>
            </a:r>
          </a:p>
        </p:txBody>
      </p:sp>
      <p:sp>
        <p:nvSpPr>
          <p:cNvPr id="355331" name="Rectangle 3"/>
          <p:cNvSpPr>
            <a:spLocks noGrp="1" noChangeArrowheads="1"/>
          </p:cNvSpPr>
          <p:nvPr>
            <p:ph type="body" idx="1"/>
          </p:nvPr>
        </p:nvSpPr>
        <p:spPr>
          <a:xfrm>
            <a:off x="533400" y="1085850"/>
            <a:ext cx="8378825" cy="5391150"/>
          </a:xfrm>
        </p:spPr>
        <p:txBody>
          <a:bodyPr/>
          <a:lstStyle/>
          <a:p>
            <a:pPr>
              <a:buFont typeface="Wingdings" pitchFamily="2" charset="2"/>
              <a:buChar char="n"/>
            </a:pPr>
            <a:r>
              <a:rPr lang="en-US" b="0" dirty="0"/>
              <a:t>A new privacy-aware query processor will be embedded inside the location-based database server to </a:t>
            </a:r>
            <a:r>
              <a:rPr lang="en-US" b="0" dirty="0" smtClean="0"/>
              <a:t>deal </a:t>
            </a:r>
            <a:r>
              <a:rPr lang="en-US" b="0" dirty="0"/>
              <a:t>with spatial cloaked areas rather than exact location information</a:t>
            </a:r>
          </a:p>
          <a:p>
            <a:pPr>
              <a:buFont typeface="Wingdings" pitchFamily="2" charset="2"/>
              <a:buChar char="n"/>
            </a:pPr>
            <a:endParaRPr lang="en-US" b="0" dirty="0"/>
          </a:p>
          <a:p>
            <a:pPr>
              <a:buFont typeface="Wingdings" pitchFamily="2" charset="2"/>
              <a:buChar char="n"/>
            </a:pPr>
            <a:r>
              <a:rPr lang="en-US" b="0" dirty="0"/>
              <a:t>Traditional Query: </a:t>
            </a:r>
          </a:p>
          <a:p>
            <a:pPr lvl="1">
              <a:buFont typeface="Wingdings" pitchFamily="2" charset="2"/>
              <a:buChar char="n"/>
            </a:pPr>
            <a:r>
              <a:rPr lang="en-US" sz="2400" b="1" i="1" dirty="0">
                <a:solidFill>
                  <a:srgbClr val="EBD743"/>
                </a:solidFill>
              </a:rPr>
              <a:t>What is my nearest gas station </a:t>
            </a:r>
            <a:r>
              <a:rPr lang="en-US" sz="2400" b="1" i="1" dirty="0"/>
              <a:t>given that </a:t>
            </a:r>
            <a:r>
              <a:rPr lang="en-US" sz="2400" b="1" i="1" dirty="0">
                <a:solidFill>
                  <a:srgbClr val="A50021"/>
                </a:solidFill>
              </a:rPr>
              <a:t>I am in this location</a:t>
            </a:r>
          </a:p>
          <a:p>
            <a:pPr>
              <a:buFont typeface="Wingdings" pitchFamily="2" charset="2"/>
              <a:buChar char="n"/>
            </a:pPr>
            <a:endParaRPr lang="en-US" i="1" dirty="0">
              <a:solidFill>
                <a:srgbClr val="A50021"/>
              </a:solidFill>
            </a:endParaRPr>
          </a:p>
          <a:p>
            <a:pPr>
              <a:buFont typeface="Wingdings" pitchFamily="2" charset="2"/>
              <a:buChar char="n"/>
            </a:pPr>
            <a:r>
              <a:rPr lang="en-US" b="0" dirty="0"/>
              <a:t>New Query:</a:t>
            </a:r>
          </a:p>
          <a:p>
            <a:pPr lvl="1">
              <a:buFont typeface="Wingdings" pitchFamily="2" charset="2"/>
              <a:buChar char="n"/>
            </a:pPr>
            <a:r>
              <a:rPr lang="en-US" sz="2400" b="1" i="1" dirty="0">
                <a:solidFill>
                  <a:srgbClr val="EBD743"/>
                </a:solidFill>
              </a:rPr>
              <a:t>What is my nearest gas station</a:t>
            </a:r>
            <a:r>
              <a:rPr lang="en-US" sz="2400" b="1" i="1" dirty="0">
                <a:solidFill>
                  <a:srgbClr val="0000FF"/>
                </a:solidFill>
              </a:rPr>
              <a:t> </a:t>
            </a:r>
            <a:r>
              <a:rPr lang="en-US" sz="2400" b="1" i="1" dirty="0"/>
              <a:t>given that </a:t>
            </a:r>
            <a:r>
              <a:rPr lang="en-US" sz="2400" b="1" i="1" dirty="0">
                <a:solidFill>
                  <a:srgbClr val="A50021"/>
                </a:solidFill>
              </a:rPr>
              <a:t>I am somewhere in this region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6F34289-4D3C-4AE3-8960-08E108C8AE9F}" type="slidenum">
              <a:rPr lang="en-US" altLang="ko-KR"/>
              <a:pPr/>
              <a:t>93</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211970" name="Rectangle 2"/>
          <p:cNvSpPr>
            <a:spLocks noGrp="1" noChangeArrowheads="1"/>
          </p:cNvSpPr>
          <p:nvPr>
            <p:ph type="title"/>
          </p:nvPr>
        </p:nvSpPr>
        <p:spPr/>
        <p:txBody>
          <a:bodyPr/>
          <a:lstStyle/>
          <a:p>
            <a:r>
              <a:rPr lang="en-US" sz="2800"/>
              <a:t>The Privacy-aware Query Processor</a:t>
            </a:r>
            <a:br>
              <a:rPr lang="en-US" sz="2800"/>
            </a:br>
            <a:r>
              <a:rPr lang="en-US" sz="2400">
                <a:solidFill>
                  <a:schemeClr val="hlink"/>
                </a:solidFill>
              </a:rPr>
              <a:t>Dealing with Cloaked Regions</a:t>
            </a:r>
          </a:p>
        </p:txBody>
      </p:sp>
      <p:sp>
        <p:nvSpPr>
          <p:cNvPr id="211971" name="Rectangle 3"/>
          <p:cNvSpPr>
            <a:spLocks noGrp="1" noChangeArrowheads="1"/>
          </p:cNvSpPr>
          <p:nvPr>
            <p:ph type="body" idx="1"/>
          </p:nvPr>
        </p:nvSpPr>
        <p:spPr>
          <a:xfrm>
            <a:off x="533400" y="1119188"/>
            <a:ext cx="8153400" cy="5229225"/>
          </a:xfrm>
        </p:spPr>
        <p:txBody>
          <a:bodyPr/>
          <a:lstStyle/>
          <a:p>
            <a:pPr>
              <a:lnSpc>
                <a:spcPct val="90000"/>
              </a:lnSpc>
              <a:buFont typeface="Wingdings" pitchFamily="2" charset="2"/>
              <a:buChar char="n"/>
            </a:pPr>
            <a:r>
              <a:rPr lang="en-US" sz="2800" b="0" dirty="0"/>
              <a:t>Two types of data:</a:t>
            </a:r>
          </a:p>
          <a:p>
            <a:pPr lvl="1">
              <a:lnSpc>
                <a:spcPct val="90000"/>
              </a:lnSpc>
            </a:pPr>
            <a:r>
              <a:rPr lang="en-US" sz="2400" b="1" i="1" dirty="0">
                <a:solidFill>
                  <a:srgbClr val="EBD743"/>
                </a:solidFill>
              </a:rPr>
              <a:t>Public</a:t>
            </a:r>
            <a:r>
              <a:rPr lang="en-US" sz="2400" dirty="0"/>
              <a:t> data. Gas stations, restaurants, police cars </a:t>
            </a:r>
          </a:p>
          <a:p>
            <a:pPr lvl="1">
              <a:lnSpc>
                <a:spcPct val="90000"/>
              </a:lnSpc>
            </a:pPr>
            <a:r>
              <a:rPr lang="en-US" sz="2400" b="1" i="1" dirty="0">
                <a:solidFill>
                  <a:srgbClr val="A50021"/>
                </a:solidFill>
              </a:rPr>
              <a:t>Private</a:t>
            </a:r>
            <a:r>
              <a:rPr lang="en-US" sz="2400" dirty="0">
                <a:solidFill>
                  <a:srgbClr val="A50021"/>
                </a:solidFill>
              </a:rPr>
              <a:t> </a:t>
            </a:r>
            <a:r>
              <a:rPr lang="en-US" sz="2400" dirty="0"/>
              <a:t>data. Personal data records</a:t>
            </a:r>
          </a:p>
          <a:p>
            <a:pPr>
              <a:lnSpc>
                <a:spcPct val="90000"/>
              </a:lnSpc>
              <a:buFont typeface="Wingdings" pitchFamily="2" charset="2"/>
              <a:buChar char="n"/>
            </a:pPr>
            <a:endParaRPr lang="en-US" b="0" dirty="0"/>
          </a:p>
          <a:p>
            <a:pPr>
              <a:lnSpc>
                <a:spcPct val="90000"/>
              </a:lnSpc>
              <a:buFont typeface="Wingdings" pitchFamily="2" charset="2"/>
              <a:buChar char="n"/>
            </a:pPr>
            <a:r>
              <a:rPr lang="en-US" sz="2800" b="0" dirty="0"/>
              <a:t>Three types of queries:</a:t>
            </a:r>
          </a:p>
          <a:p>
            <a:pPr lvl="1">
              <a:lnSpc>
                <a:spcPct val="90000"/>
              </a:lnSpc>
            </a:pPr>
            <a:r>
              <a:rPr lang="en-US" sz="2400" b="1" i="1" dirty="0">
                <a:solidFill>
                  <a:srgbClr val="CC0000"/>
                </a:solidFill>
              </a:rPr>
              <a:t>Private</a:t>
            </a:r>
            <a:r>
              <a:rPr lang="en-US" sz="2400" dirty="0"/>
              <a:t> queries over </a:t>
            </a:r>
            <a:r>
              <a:rPr lang="en-US" sz="2400" b="1" i="1" dirty="0">
                <a:solidFill>
                  <a:srgbClr val="EBD743"/>
                </a:solidFill>
              </a:rPr>
              <a:t>public</a:t>
            </a:r>
            <a:r>
              <a:rPr lang="en-US" sz="2400" dirty="0"/>
              <a:t> data</a:t>
            </a:r>
          </a:p>
          <a:p>
            <a:pPr lvl="2">
              <a:lnSpc>
                <a:spcPct val="90000"/>
              </a:lnSpc>
              <a:buFont typeface="Wingdings" pitchFamily="2" charset="2"/>
              <a:buChar char="n"/>
            </a:pPr>
            <a:r>
              <a:rPr lang="en-US" sz="2200" i="1" dirty="0"/>
              <a:t>What is my nearest gas station</a:t>
            </a:r>
          </a:p>
          <a:p>
            <a:pPr lvl="2">
              <a:lnSpc>
                <a:spcPct val="90000"/>
              </a:lnSpc>
              <a:buFont typeface="Wingdings" pitchFamily="2" charset="2"/>
              <a:buNone/>
            </a:pPr>
            <a:endParaRPr lang="en-US" sz="2200" i="1" dirty="0"/>
          </a:p>
          <a:p>
            <a:pPr lvl="1">
              <a:lnSpc>
                <a:spcPct val="90000"/>
              </a:lnSpc>
            </a:pPr>
            <a:r>
              <a:rPr lang="en-US" sz="2400" b="1" i="1" dirty="0">
                <a:solidFill>
                  <a:srgbClr val="EBD743"/>
                </a:solidFill>
              </a:rPr>
              <a:t>Public</a:t>
            </a:r>
            <a:r>
              <a:rPr lang="en-US" sz="2400" dirty="0"/>
              <a:t> queries over </a:t>
            </a:r>
            <a:r>
              <a:rPr lang="en-US" sz="2400" b="1" i="1" dirty="0">
                <a:solidFill>
                  <a:srgbClr val="CC0000"/>
                </a:solidFill>
              </a:rPr>
              <a:t>private</a:t>
            </a:r>
            <a:r>
              <a:rPr lang="en-US" sz="2400" dirty="0"/>
              <a:t> data</a:t>
            </a:r>
          </a:p>
          <a:p>
            <a:pPr lvl="2">
              <a:lnSpc>
                <a:spcPct val="90000"/>
              </a:lnSpc>
              <a:buFont typeface="Wingdings" pitchFamily="2" charset="2"/>
              <a:buChar char="n"/>
            </a:pPr>
            <a:r>
              <a:rPr lang="en-US" sz="2200" i="1" dirty="0"/>
              <a:t>How many cars in the downtown area</a:t>
            </a:r>
          </a:p>
          <a:p>
            <a:pPr lvl="2">
              <a:lnSpc>
                <a:spcPct val="90000"/>
              </a:lnSpc>
            </a:pPr>
            <a:endParaRPr lang="en-US" sz="2200" i="1" dirty="0"/>
          </a:p>
          <a:p>
            <a:pPr lvl="1">
              <a:lnSpc>
                <a:spcPct val="90000"/>
              </a:lnSpc>
            </a:pPr>
            <a:r>
              <a:rPr lang="en-US" sz="2400" b="1" i="1" dirty="0">
                <a:solidFill>
                  <a:srgbClr val="CC0000"/>
                </a:solidFill>
              </a:rPr>
              <a:t>Private</a:t>
            </a:r>
            <a:r>
              <a:rPr lang="en-US" sz="2400" dirty="0"/>
              <a:t> queries over </a:t>
            </a:r>
            <a:r>
              <a:rPr lang="en-US" sz="2400" b="1" i="1" dirty="0">
                <a:solidFill>
                  <a:srgbClr val="CC0000"/>
                </a:solidFill>
              </a:rPr>
              <a:t>private</a:t>
            </a:r>
            <a:r>
              <a:rPr lang="en-US" sz="2400" dirty="0"/>
              <a:t> data</a:t>
            </a:r>
          </a:p>
          <a:p>
            <a:pPr lvl="2">
              <a:lnSpc>
                <a:spcPct val="90000"/>
              </a:lnSpc>
              <a:buFont typeface="Wingdings" pitchFamily="2" charset="2"/>
              <a:buChar char="n"/>
            </a:pPr>
            <a:r>
              <a:rPr lang="en-US" sz="2200" i="1" dirty="0"/>
              <a:t>Where is my nearest friend</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2120A5-429F-44E9-AB8E-B073177D5E55}" type="slidenum">
              <a:rPr lang="en-US" altLang="ko-KR"/>
              <a:pPr/>
              <a:t>94</a:t>
            </a:fld>
            <a:endParaRPr lang="en-US" altLang="ko-KR"/>
          </a:p>
        </p:txBody>
      </p:sp>
      <p:sp>
        <p:nvSpPr>
          <p:cNvPr id="5" name="Date Placeholder 4"/>
          <p:cNvSpPr>
            <a:spLocks noGrp="1"/>
          </p:cNvSpPr>
          <p:nvPr>
            <p:ph type="dt" sz="half" idx="11"/>
          </p:nvPr>
        </p:nvSpPr>
        <p:spPr/>
        <p:txBody>
          <a:bodyPr/>
          <a:lstStyle/>
          <a:p>
            <a:r>
              <a:rPr lang="en-US"/>
              <a:t>Tutorial: ICDM 2008</a:t>
            </a:r>
            <a:endParaRPr lang="en-US" altLang="ko-KR"/>
          </a:p>
        </p:txBody>
      </p:sp>
      <p:sp>
        <p:nvSpPr>
          <p:cNvPr id="6" name="Footer Placeholder 5"/>
          <p:cNvSpPr>
            <a:spLocks noGrp="1"/>
          </p:cNvSpPr>
          <p:nvPr>
            <p:ph type="ftr" sz="quarter" idx="12"/>
          </p:nvPr>
        </p:nvSpPr>
        <p:spPr/>
        <p:txBody>
          <a:bodyPr/>
          <a:lstStyle/>
          <a:p>
            <a:r>
              <a:rPr lang="en-US" altLang="ko-KR"/>
              <a:t>Mohamed F. Mokbel</a:t>
            </a:r>
          </a:p>
        </p:txBody>
      </p:sp>
      <p:sp>
        <p:nvSpPr>
          <p:cNvPr id="442370" name="Rectangle 2"/>
          <p:cNvSpPr>
            <a:spLocks noGrp="1" noChangeArrowheads="1"/>
          </p:cNvSpPr>
          <p:nvPr>
            <p:ph type="title"/>
          </p:nvPr>
        </p:nvSpPr>
        <p:spPr/>
        <p:txBody>
          <a:bodyPr/>
          <a:lstStyle/>
          <a:p>
            <a:r>
              <a:rPr lang="en-US"/>
              <a:t>Tutorial Outline</a:t>
            </a:r>
          </a:p>
        </p:txBody>
      </p:sp>
      <p:sp>
        <p:nvSpPr>
          <p:cNvPr id="442371" name="Rectangle 3"/>
          <p:cNvSpPr>
            <a:spLocks noGrp="1" noChangeArrowheads="1"/>
          </p:cNvSpPr>
          <p:nvPr>
            <p:ph type="body" idx="1"/>
          </p:nvPr>
        </p:nvSpPr>
        <p:spPr>
          <a:xfrm>
            <a:off x="342900" y="1292225"/>
            <a:ext cx="8801100" cy="5299075"/>
          </a:xfrm>
        </p:spPr>
        <p:txBody>
          <a:bodyPr/>
          <a:lstStyle/>
          <a:p>
            <a:pPr>
              <a:lnSpc>
                <a:spcPct val="90000"/>
              </a:lnSpc>
              <a:buFont typeface="Wingdings" pitchFamily="2" charset="2"/>
              <a:buChar char="n"/>
            </a:pPr>
            <a:r>
              <a:rPr lang="en-US"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 Privacy Concerns of location-based Services</a:t>
            </a:r>
          </a:p>
          <a:p>
            <a:pPr>
              <a:lnSpc>
                <a:spcPct val="90000"/>
              </a:lnSpc>
              <a:buFont typeface="Wingdings" pitchFamily="2" charset="2"/>
              <a:buChar char="n"/>
            </a:pPr>
            <a:endParaRPr lang="en-US" sz="14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 Realizing Location Privacy in Mobile Environments</a:t>
            </a:r>
          </a:p>
          <a:p>
            <a:pPr lvl="1">
              <a:lnSpc>
                <a:spcPct val="90000"/>
              </a:lnSpc>
              <a:buFont typeface="Wingdings" pitchFamily="2" charset="2"/>
              <a:buNone/>
            </a:pPr>
            <a:r>
              <a:rPr lang="en-US" sz="2200" b="1" dirty="0">
                <a:solidFill>
                  <a:schemeClr val="bg2"/>
                </a:solidFill>
              </a:rPr>
              <a:t>	</a:t>
            </a:r>
          </a:p>
          <a:p>
            <a:pPr>
              <a:lnSpc>
                <a:spcPct val="90000"/>
              </a:lnSpc>
              <a:buFont typeface="Wingdings" pitchFamily="2" charset="2"/>
              <a:buChar char="n"/>
            </a:pPr>
            <a:r>
              <a:rPr lang="en-US"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PART III: Privacy Attack Models</a:t>
            </a:r>
            <a:endParaRPr lang="en-US" sz="2600" b="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endParaRPr lang="en-US" sz="2200"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a:lnSpc>
                <a:spcPct val="90000"/>
              </a:lnSpc>
              <a:buFont typeface="Wingdings" pitchFamily="2" charset="2"/>
              <a:buChar char="n"/>
            </a:pPr>
            <a:r>
              <a:rPr lang="en-US" dirty="0">
                <a:solidFill>
                  <a:srgbClr val="CC0000"/>
                </a:solidFill>
              </a:rPr>
              <a:t>PART IV:</a:t>
            </a:r>
            <a:r>
              <a:rPr lang="en-US" dirty="0">
                <a:solidFill>
                  <a:schemeClr val="bg2"/>
                </a:solidFill>
              </a:rPr>
              <a:t> </a:t>
            </a:r>
            <a:r>
              <a:rPr lang="en-US" dirty="0"/>
              <a:t>Privacy-aware Location-based Query Processing</a:t>
            </a:r>
          </a:p>
          <a:p>
            <a:pPr lvl="1">
              <a:lnSpc>
                <a:spcPct val="90000"/>
              </a:lnSpc>
              <a:buFont typeface="Wingdings" pitchFamily="2" charset="2"/>
              <a:buChar char="n"/>
            </a:pPr>
            <a:r>
              <a:rPr lang="en-US" dirty="0" smtClean="0"/>
              <a:t>Dealing with fake locations/space (Client-server architecture)</a:t>
            </a:r>
            <a:endParaRPr lang="en-US" dirty="0"/>
          </a:p>
          <a:p>
            <a:pPr lvl="1">
              <a:lnSpc>
                <a:spcPct val="90000"/>
              </a:lnSpc>
              <a:buFont typeface="Wingdings" pitchFamily="2" charset="2"/>
              <a:buChar char="n"/>
            </a:pPr>
            <a:r>
              <a:rPr lang="en-US" dirty="0" smtClean="0"/>
              <a:t>Dealing with cloaked regions (Third trusted party and </a:t>
            </a:r>
            <a:r>
              <a:rPr lang="en-US" dirty="0" smtClean="0"/>
              <a:t>P2P architectures)</a:t>
            </a:r>
          </a:p>
          <a:p>
            <a:pPr lvl="2">
              <a:lnSpc>
                <a:spcPct val="90000"/>
              </a:lnSpc>
              <a:buFont typeface="Wingdings" pitchFamily="2" charset="2"/>
              <a:buChar char="n"/>
            </a:pPr>
            <a:r>
              <a:rPr lang="en-US" b="1" dirty="0" smtClean="0">
                <a:solidFill>
                  <a:srgbClr val="C00000"/>
                </a:solidFill>
              </a:rPr>
              <a:t>Range Queries</a:t>
            </a:r>
          </a:p>
          <a:p>
            <a:pPr lvl="2">
              <a:lnSpc>
                <a:spcPct val="90000"/>
              </a:lnSpc>
              <a:buFont typeface="Wingdings" pitchFamily="2" charset="2"/>
              <a:buChar char="n"/>
            </a:pPr>
            <a:r>
              <a:rPr lang="en-US" dirty="0" smtClean="0"/>
              <a:t>Aggregate Queries</a:t>
            </a:r>
          </a:p>
          <a:p>
            <a:pPr lvl="2">
              <a:lnSpc>
                <a:spcPct val="90000"/>
              </a:lnSpc>
              <a:buFont typeface="Wingdings" pitchFamily="2" charset="2"/>
              <a:buChar char="n"/>
            </a:pPr>
            <a:r>
              <a:rPr lang="en-US" dirty="0" smtClean="0"/>
              <a:t>Nearest-Neighbor Queries</a:t>
            </a:r>
          </a:p>
          <a:p>
            <a:pPr lvl="2">
              <a:lnSpc>
                <a:spcPct val="90000"/>
              </a:lnSpc>
              <a:buFont typeface="Wingdings" pitchFamily="2" charset="2"/>
              <a:buChar char="n"/>
            </a:pPr>
            <a:endParaRPr lang="en-US" dirty="0" smtClean="0"/>
          </a:p>
          <a:p>
            <a:pPr>
              <a:lnSpc>
                <a:spcPct val="90000"/>
              </a:lnSpc>
              <a:buFont typeface="Wingdings" pitchFamily="2" charset="2"/>
              <a:buChar char="n"/>
            </a:pPr>
            <a:r>
              <a:rPr lang="en-US" b="0" dirty="0" smtClean="0">
                <a:solidFill>
                  <a:schemeClr val="bg2"/>
                </a:solidFill>
              </a:rPr>
              <a:t>PART </a:t>
            </a:r>
            <a:r>
              <a:rPr lang="en-US" b="0" dirty="0">
                <a:solidFill>
                  <a:schemeClr val="bg2"/>
                </a:solidFill>
              </a:rPr>
              <a:t>V: Summary and Future Research Directions</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E56EBD4A-A1DA-49FE-B165-105C9A63C0A6}" type="slidenum">
              <a:rPr lang="en-US" altLang="ko-KR"/>
              <a:pPr/>
              <a:t>95</a:t>
            </a:fld>
            <a:endParaRPr lang="en-US" altLang="ko-KR"/>
          </a:p>
        </p:txBody>
      </p:sp>
      <p:sp>
        <p:nvSpPr>
          <p:cNvPr id="17" name="Date Placeholder 4"/>
          <p:cNvSpPr>
            <a:spLocks noGrp="1"/>
          </p:cNvSpPr>
          <p:nvPr>
            <p:ph type="dt" sz="half" idx="11"/>
          </p:nvPr>
        </p:nvSpPr>
        <p:spPr/>
        <p:txBody>
          <a:bodyPr/>
          <a:lstStyle/>
          <a:p>
            <a:r>
              <a:rPr lang="en-US"/>
              <a:t>Tutorial: ICDM 2008</a:t>
            </a:r>
            <a:endParaRPr lang="en-US" altLang="ko-KR"/>
          </a:p>
        </p:txBody>
      </p:sp>
      <p:sp>
        <p:nvSpPr>
          <p:cNvPr id="18" name="Footer Placeholder 5"/>
          <p:cNvSpPr>
            <a:spLocks noGrp="1"/>
          </p:cNvSpPr>
          <p:nvPr>
            <p:ph type="ftr" sz="quarter" idx="12"/>
          </p:nvPr>
        </p:nvSpPr>
        <p:spPr/>
        <p:txBody>
          <a:bodyPr/>
          <a:lstStyle/>
          <a:p>
            <a:r>
              <a:rPr lang="en-US" altLang="ko-KR"/>
              <a:t>Mohamed F. Mokbel</a:t>
            </a:r>
          </a:p>
        </p:txBody>
      </p:sp>
      <p:sp>
        <p:nvSpPr>
          <p:cNvPr id="192514" name="Rectangle 2"/>
          <p:cNvSpPr>
            <a:spLocks noGrp="1" noChangeArrowheads="1"/>
          </p:cNvSpPr>
          <p:nvPr>
            <p:ph type="title"/>
          </p:nvPr>
        </p:nvSpPr>
        <p:spPr>
          <a:xfrm>
            <a:off x="533400" y="131763"/>
            <a:ext cx="7010400" cy="762000"/>
          </a:xfrm>
        </p:spPr>
        <p:txBody>
          <a:bodyPr/>
          <a:lstStyle/>
          <a:p>
            <a:r>
              <a:rPr lang="en-US" sz="2800"/>
              <a:t>Range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a:t>
            </a:r>
          </a:p>
        </p:txBody>
      </p:sp>
      <p:grpSp>
        <p:nvGrpSpPr>
          <p:cNvPr id="192524" name="Group 12"/>
          <p:cNvGrpSpPr>
            <a:grpSpLocks/>
          </p:cNvGrpSpPr>
          <p:nvPr/>
        </p:nvGrpSpPr>
        <p:grpSpPr bwMode="auto">
          <a:xfrm>
            <a:off x="5367338" y="1524000"/>
            <a:ext cx="3429000" cy="3429000"/>
            <a:chOff x="3168" y="1152"/>
            <a:chExt cx="2160" cy="2160"/>
          </a:xfrm>
        </p:grpSpPr>
        <p:sp>
          <p:nvSpPr>
            <p:cNvPr id="192519" name="Line 7"/>
            <p:cNvSpPr>
              <a:spLocks noChangeShapeType="1"/>
            </p:cNvSpPr>
            <p:nvPr/>
          </p:nvSpPr>
          <p:spPr bwMode="auto">
            <a:xfrm flipV="1">
              <a:off x="3168" y="1152"/>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192520" name="Line 8"/>
            <p:cNvSpPr>
              <a:spLocks noChangeShapeType="1"/>
            </p:cNvSpPr>
            <p:nvPr/>
          </p:nvSpPr>
          <p:spPr bwMode="auto">
            <a:xfrm rot="5400000" flipV="1">
              <a:off x="4248" y="2232"/>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pic>
        <p:nvPicPr>
          <p:cNvPr id="192529" name="Picture 17"/>
          <p:cNvPicPr>
            <a:picLocks noChangeAspect="1" noChangeArrowheads="1"/>
          </p:cNvPicPr>
          <p:nvPr/>
        </p:nvPicPr>
        <p:blipFill>
          <a:blip r:embed="rId3" cstate="print"/>
          <a:srcRect/>
          <a:stretch>
            <a:fillRect/>
          </a:stretch>
        </p:blipFill>
        <p:spPr bwMode="auto">
          <a:xfrm>
            <a:off x="6891338" y="2438400"/>
            <a:ext cx="247650" cy="381000"/>
          </a:xfrm>
          <a:prstGeom prst="rect">
            <a:avLst/>
          </a:prstGeom>
          <a:noFill/>
          <a:ln w="38100" algn="ctr">
            <a:noFill/>
            <a:miter lim="800000"/>
            <a:headEnd/>
            <a:tailEnd/>
          </a:ln>
          <a:effectLst/>
        </p:spPr>
      </p:pic>
      <p:pic>
        <p:nvPicPr>
          <p:cNvPr id="192530" name="Picture 18"/>
          <p:cNvPicPr>
            <a:picLocks noChangeAspect="1" noChangeArrowheads="1"/>
          </p:cNvPicPr>
          <p:nvPr/>
        </p:nvPicPr>
        <p:blipFill>
          <a:blip r:embed="rId3" cstate="print"/>
          <a:srcRect/>
          <a:stretch>
            <a:fillRect/>
          </a:stretch>
        </p:blipFill>
        <p:spPr bwMode="auto">
          <a:xfrm>
            <a:off x="6205538" y="3581400"/>
            <a:ext cx="247650" cy="381000"/>
          </a:xfrm>
          <a:prstGeom prst="rect">
            <a:avLst/>
          </a:prstGeom>
          <a:noFill/>
          <a:ln w="38100" algn="ctr">
            <a:noFill/>
            <a:miter lim="800000"/>
            <a:headEnd/>
            <a:tailEnd/>
          </a:ln>
          <a:effectLst/>
        </p:spPr>
      </p:pic>
      <p:pic>
        <p:nvPicPr>
          <p:cNvPr id="192532" name="Picture 20"/>
          <p:cNvPicPr>
            <a:picLocks noChangeAspect="1" noChangeArrowheads="1"/>
          </p:cNvPicPr>
          <p:nvPr/>
        </p:nvPicPr>
        <p:blipFill>
          <a:blip r:embed="rId3" cstate="print"/>
          <a:srcRect/>
          <a:stretch>
            <a:fillRect/>
          </a:stretch>
        </p:blipFill>
        <p:spPr bwMode="auto">
          <a:xfrm>
            <a:off x="5900738" y="3048000"/>
            <a:ext cx="247650" cy="381000"/>
          </a:xfrm>
          <a:prstGeom prst="rect">
            <a:avLst/>
          </a:prstGeom>
          <a:noFill/>
          <a:ln w="38100" algn="ctr">
            <a:noFill/>
            <a:miter lim="800000"/>
            <a:headEnd/>
            <a:tailEnd/>
          </a:ln>
          <a:effectLst/>
        </p:spPr>
      </p:pic>
      <p:pic>
        <p:nvPicPr>
          <p:cNvPr id="192533" name="Picture 21"/>
          <p:cNvPicPr>
            <a:picLocks noChangeAspect="1" noChangeArrowheads="1"/>
          </p:cNvPicPr>
          <p:nvPr/>
        </p:nvPicPr>
        <p:blipFill>
          <a:blip r:embed="rId3" cstate="print"/>
          <a:srcRect/>
          <a:stretch>
            <a:fillRect/>
          </a:stretch>
        </p:blipFill>
        <p:spPr bwMode="auto">
          <a:xfrm>
            <a:off x="7348538" y="3124200"/>
            <a:ext cx="247650" cy="381000"/>
          </a:xfrm>
          <a:prstGeom prst="rect">
            <a:avLst/>
          </a:prstGeom>
          <a:noFill/>
          <a:ln w="38100" algn="ctr">
            <a:noFill/>
            <a:miter lim="800000"/>
            <a:headEnd/>
            <a:tailEnd/>
          </a:ln>
          <a:effectLst/>
        </p:spPr>
      </p:pic>
      <p:pic>
        <p:nvPicPr>
          <p:cNvPr id="192536" name="Picture 24"/>
          <p:cNvPicPr>
            <a:picLocks noChangeAspect="1" noChangeArrowheads="1"/>
          </p:cNvPicPr>
          <p:nvPr/>
        </p:nvPicPr>
        <p:blipFill>
          <a:blip r:embed="rId3" cstate="print"/>
          <a:srcRect/>
          <a:stretch>
            <a:fillRect/>
          </a:stretch>
        </p:blipFill>
        <p:spPr bwMode="auto">
          <a:xfrm>
            <a:off x="7577138" y="3581400"/>
            <a:ext cx="247650" cy="381000"/>
          </a:xfrm>
          <a:prstGeom prst="rect">
            <a:avLst/>
          </a:prstGeom>
          <a:noFill/>
          <a:ln w="38100" algn="ctr">
            <a:noFill/>
            <a:miter lim="800000"/>
            <a:headEnd/>
            <a:tailEnd/>
          </a:ln>
          <a:effectLst/>
        </p:spPr>
      </p:pic>
      <p:pic>
        <p:nvPicPr>
          <p:cNvPr id="192539" name="Picture 27"/>
          <p:cNvPicPr>
            <a:picLocks noChangeAspect="1" noChangeArrowheads="1"/>
          </p:cNvPicPr>
          <p:nvPr/>
        </p:nvPicPr>
        <p:blipFill>
          <a:blip r:embed="rId3" cstate="print"/>
          <a:srcRect/>
          <a:stretch>
            <a:fillRect/>
          </a:stretch>
        </p:blipFill>
        <p:spPr bwMode="auto">
          <a:xfrm>
            <a:off x="6662738" y="3124200"/>
            <a:ext cx="247650" cy="381000"/>
          </a:xfrm>
          <a:prstGeom prst="rect">
            <a:avLst/>
          </a:prstGeom>
          <a:noFill/>
          <a:ln w="38100" algn="ctr">
            <a:noFill/>
            <a:miter lim="800000"/>
            <a:headEnd/>
            <a:tailEnd/>
          </a:ln>
          <a:effectLst/>
        </p:spPr>
      </p:pic>
      <p:sp>
        <p:nvSpPr>
          <p:cNvPr id="192544" name="Rectangle 32"/>
          <p:cNvSpPr>
            <a:spLocks noChangeArrowheads="1"/>
          </p:cNvSpPr>
          <p:nvPr/>
        </p:nvSpPr>
        <p:spPr bwMode="auto">
          <a:xfrm>
            <a:off x="6357938" y="2895600"/>
            <a:ext cx="1219200" cy="76200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192545" name="AutoShape 33"/>
          <p:cNvSpPr>
            <a:spLocks noChangeArrowheads="1"/>
          </p:cNvSpPr>
          <p:nvPr/>
        </p:nvSpPr>
        <p:spPr bwMode="auto">
          <a:xfrm>
            <a:off x="6053138" y="2590800"/>
            <a:ext cx="1752600" cy="1371600"/>
          </a:xfrm>
          <a:prstGeom prst="roundRect">
            <a:avLst>
              <a:gd name="adj" fmla="val 16667"/>
            </a:avLst>
          </a:prstGeom>
          <a:noFill/>
          <a:ln w="38100" algn="ctr">
            <a:solidFill>
              <a:srgbClr val="FF9900"/>
            </a:solidFill>
            <a:round/>
            <a:headEnd/>
            <a:tailEnd/>
          </a:ln>
          <a:effectLst/>
        </p:spPr>
        <p:txBody>
          <a:bodyPr wrap="none" anchor="ctr"/>
          <a:lstStyle/>
          <a:p>
            <a:endParaRPr lang="en-US"/>
          </a:p>
        </p:txBody>
      </p:sp>
      <p:sp>
        <p:nvSpPr>
          <p:cNvPr id="192568" name="Text Box 56"/>
          <p:cNvSpPr txBox="1">
            <a:spLocks noChangeArrowheads="1"/>
          </p:cNvSpPr>
          <p:nvPr/>
        </p:nvSpPr>
        <p:spPr bwMode="auto">
          <a:xfrm>
            <a:off x="5595938" y="5349875"/>
            <a:ext cx="3048000" cy="457200"/>
          </a:xfrm>
          <a:prstGeom prst="rect">
            <a:avLst/>
          </a:prstGeom>
          <a:noFill/>
          <a:ln w="38100" algn="ctr">
            <a:noFill/>
            <a:miter lim="800000"/>
            <a:headEnd/>
            <a:tailEnd/>
          </a:ln>
          <a:effectLst/>
        </p:spPr>
        <p:txBody>
          <a:bodyPr>
            <a:spAutoFit/>
          </a:bodyPr>
          <a:lstStyle/>
          <a:p>
            <a:pPr>
              <a:spcBef>
                <a:spcPct val="50000"/>
              </a:spcBef>
            </a:pPr>
            <a:r>
              <a:rPr lang="en-US" b="1" i="1">
                <a:solidFill>
                  <a:srgbClr val="CC0000"/>
                </a:solidFill>
                <a:latin typeface="Times New Roman" pitchFamily="18" charset="0"/>
              </a:rPr>
              <a:t>Range query</a:t>
            </a:r>
          </a:p>
        </p:txBody>
      </p:sp>
      <p:sp>
        <p:nvSpPr>
          <p:cNvPr id="192582" name="Rectangle 70"/>
          <p:cNvSpPr>
            <a:spLocks noGrp="1" noChangeArrowheads="1"/>
          </p:cNvSpPr>
          <p:nvPr>
            <p:ph type="body" idx="1"/>
          </p:nvPr>
        </p:nvSpPr>
        <p:spPr>
          <a:xfrm>
            <a:off x="385763" y="1163638"/>
            <a:ext cx="4876800" cy="5391150"/>
          </a:xfrm>
          <a:noFill/>
          <a:ln/>
        </p:spPr>
        <p:txBody>
          <a:bodyPr/>
          <a:lstStyle/>
          <a:p>
            <a:pPr>
              <a:buFont typeface="Wingdings" pitchFamily="2" charset="2"/>
              <a:buChar char="n"/>
            </a:pPr>
            <a:r>
              <a:rPr lang="en-US" b="0"/>
              <a:t>Example: Find all gas stations within </a:t>
            </a:r>
            <a:r>
              <a:rPr lang="en-US" b="0" i="1"/>
              <a:t>x</a:t>
            </a:r>
            <a:r>
              <a:rPr lang="en-US" b="0"/>
              <a:t> miles from my location where my location is somewhere in the cloaked spatial region</a:t>
            </a:r>
          </a:p>
          <a:p>
            <a:pPr>
              <a:buFont typeface="Wingdings" pitchFamily="2" charset="2"/>
              <a:buChar char="n"/>
            </a:pPr>
            <a:endParaRPr lang="en-US" b="0"/>
          </a:p>
          <a:p>
            <a:pPr>
              <a:buFont typeface="Wingdings" pitchFamily="2" charset="2"/>
              <a:buChar char="n"/>
            </a:pPr>
            <a:r>
              <a:rPr lang="en-US" b="0"/>
              <a:t>The basic idea is to extend the cloaked region by distance x in all directions</a:t>
            </a:r>
          </a:p>
          <a:p>
            <a:pPr>
              <a:buFont typeface="Wingdings" pitchFamily="2" charset="2"/>
              <a:buChar char="n"/>
            </a:pPr>
            <a:endParaRPr lang="en-US" b="0"/>
          </a:p>
          <a:p>
            <a:pPr>
              <a:buFont typeface="Wingdings" pitchFamily="2" charset="2"/>
              <a:buChar char="n"/>
            </a:pPr>
            <a:r>
              <a:rPr lang="en-US" b="0"/>
              <a:t>Every gas station in the extended region is a candidate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545"/>
                                        </p:tgtEl>
                                        <p:attrNameLst>
                                          <p:attrName>style.visibility</p:attrName>
                                        </p:attrNameLst>
                                      </p:cBhvr>
                                      <p:to>
                                        <p:strVal val="visible"/>
                                      </p:to>
                                    </p:set>
                                    <p:animEffect transition="in" filter="wipe(left)">
                                      <p:cBhvr>
                                        <p:cTn id="7" dur="500"/>
                                        <p:tgtEl>
                                          <p:spTgt spid="192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4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lide Number Placeholder 3"/>
          <p:cNvSpPr>
            <a:spLocks noGrp="1"/>
          </p:cNvSpPr>
          <p:nvPr>
            <p:ph type="sldNum" sz="quarter" idx="10"/>
          </p:nvPr>
        </p:nvSpPr>
        <p:spPr/>
        <p:txBody>
          <a:bodyPr/>
          <a:lstStyle/>
          <a:p>
            <a:fld id="{7C082934-E71A-46FD-BF7B-4F69EDDA5B8A}" type="slidenum">
              <a:rPr lang="en-US" altLang="ko-KR"/>
              <a:pPr/>
              <a:t>96</a:t>
            </a:fld>
            <a:endParaRPr lang="en-US" altLang="ko-KR"/>
          </a:p>
        </p:txBody>
      </p:sp>
      <p:sp>
        <p:nvSpPr>
          <p:cNvPr id="66" name="Date Placeholder 4"/>
          <p:cNvSpPr>
            <a:spLocks noGrp="1"/>
          </p:cNvSpPr>
          <p:nvPr>
            <p:ph type="dt" sz="half" idx="11"/>
          </p:nvPr>
        </p:nvSpPr>
        <p:spPr/>
        <p:txBody>
          <a:bodyPr/>
          <a:lstStyle/>
          <a:p>
            <a:r>
              <a:rPr lang="en-US"/>
              <a:t>Tutorial: ICDM 2008</a:t>
            </a:r>
            <a:endParaRPr lang="en-US" altLang="ko-KR"/>
          </a:p>
        </p:txBody>
      </p:sp>
      <p:sp>
        <p:nvSpPr>
          <p:cNvPr id="67" name="Footer Placeholder 5"/>
          <p:cNvSpPr>
            <a:spLocks noGrp="1"/>
          </p:cNvSpPr>
          <p:nvPr>
            <p:ph type="ftr" sz="quarter" idx="12"/>
          </p:nvPr>
        </p:nvSpPr>
        <p:spPr/>
        <p:txBody>
          <a:bodyPr/>
          <a:lstStyle/>
          <a:p>
            <a:r>
              <a:rPr lang="en-US" altLang="ko-KR"/>
              <a:t>Mohamed F. Mokbel</a:t>
            </a:r>
          </a:p>
        </p:txBody>
      </p:sp>
      <p:sp>
        <p:nvSpPr>
          <p:cNvPr id="378912" name="Oval 32"/>
          <p:cNvSpPr>
            <a:spLocks noChangeAspect="1" noChangeArrowheads="1"/>
          </p:cNvSpPr>
          <p:nvPr/>
        </p:nvSpPr>
        <p:spPr bwMode="auto">
          <a:xfrm>
            <a:off x="2036763" y="2430463"/>
            <a:ext cx="1189037" cy="1189037"/>
          </a:xfrm>
          <a:prstGeom prst="ellipse">
            <a:avLst/>
          </a:prstGeom>
          <a:solidFill>
            <a:srgbClr val="FFCC99">
              <a:alpha val="30000"/>
            </a:srgbClr>
          </a:solidFill>
          <a:ln w="12700" algn="ctr">
            <a:solidFill>
              <a:srgbClr val="FF9900"/>
            </a:solidFill>
            <a:prstDash val="dash"/>
            <a:round/>
            <a:headEnd/>
            <a:tailEnd/>
          </a:ln>
          <a:effectLst/>
        </p:spPr>
        <p:txBody>
          <a:bodyPr wrap="none" anchor="ctr"/>
          <a:lstStyle/>
          <a:p>
            <a:endParaRPr lang="en-US"/>
          </a:p>
        </p:txBody>
      </p:sp>
      <p:sp>
        <p:nvSpPr>
          <p:cNvPr id="378918" name="Oval 38"/>
          <p:cNvSpPr>
            <a:spLocks noChangeAspect="1" noChangeArrowheads="1"/>
          </p:cNvSpPr>
          <p:nvPr/>
        </p:nvSpPr>
        <p:spPr bwMode="auto">
          <a:xfrm>
            <a:off x="655638" y="3700463"/>
            <a:ext cx="1189037" cy="1189037"/>
          </a:xfrm>
          <a:prstGeom prst="ellipse">
            <a:avLst/>
          </a:prstGeom>
          <a:solidFill>
            <a:srgbClr val="FFCC99">
              <a:alpha val="30000"/>
            </a:srgbClr>
          </a:solidFill>
          <a:ln w="12700" algn="ctr">
            <a:solidFill>
              <a:srgbClr val="FF9900"/>
            </a:solidFill>
            <a:prstDash val="dash"/>
            <a:round/>
            <a:headEnd/>
            <a:tailEnd/>
          </a:ln>
          <a:effectLst/>
        </p:spPr>
        <p:txBody>
          <a:bodyPr wrap="none" anchor="ctr"/>
          <a:lstStyle/>
          <a:p>
            <a:endParaRPr lang="en-US"/>
          </a:p>
        </p:txBody>
      </p:sp>
      <p:sp>
        <p:nvSpPr>
          <p:cNvPr id="378916" name="Oval 36"/>
          <p:cNvSpPr>
            <a:spLocks noChangeAspect="1" noChangeArrowheads="1"/>
          </p:cNvSpPr>
          <p:nvPr/>
        </p:nvSpPr>
        <p:spPr bwMode="auto">
          <a:xfrm>
            <a:off x="2192338" y="3698875"/>
            <a:ext cx="1189037" cy="1189038"/>
          </a:xfrm>
          <a:prstGeom prst="ellipse">
            <a:avLst/>
          </a:prstGeom>
          <a:solidFill>
            <a:srgbClr val="FFCC99">
              <a:alpha val="30000"/>
            </a:srgbClr>
          </a:solidFill>
          <a:ln w="12700" algn="ctr">
            <a:solidFill>
              <a:srgbClr val="FF9900"/>
            </a:solidFill>
            <a:prstDash val="dash"/>
            <a:round/>
            <a:headEnd/>
            <a:tailEnd/>
          </a:ln>
          <a:effectLst/>
        </p:spPr>
        <p:txBody>
          <a:bodyPr wrap="none" anchor="ctr"/>
          <a:lstStyle/>
          <a:p>
            <a:endParaRPr lang="en-US"/>
          </a:p>
        </p:txBody>
      </p:sp>
      <p:sp>
        <p:nvSpPr>
          <p:cNvPr id="378915" name="Oval 35"/>
          <p:cNvSpPr>
            <a:spLocks noChangeAspect="1" noChangeArrowheads="1"/>
          </p:cNvSpPr>
          <p:nvPr/>
        </p:nvSpPr>
        <p:spPr bwMode="auto">
          <a:xfrm>
            <a:off x="1462088" y="3738563"/>
            <a:ext cx="1189037" cy="1189037"/>
          </a:xfrm>
          <a:prstGeom prst="ellipse">
            <a:avLst/>
          </a:prstGeom>
          <a:solidFill>
            <a:srgbClr val="FFCC99">
              <a:alpha val="30000"/>
            </a:srgbClr>
          </a:solidFill>
          <a:ln w="12700" algn="ctr">
            <a:solidFill>
              <a:srgbClr val="FF9900"/>
            </a:solidFill>
            <a:prstDash val="dash"/>
            <a:round/>
            <a:headEnd/>
            <a:tailEnd/>
          </a:ln>
          <a:effectLst/>
        </p:spPr>
        <p:txBody>
          <a:bodyPr wrap="none" anchor="ctr"/>
          <a:lstStyle/>
          <a:p>
            <a:endParaRPr lang="en-US"/>
          </a:p>
        </p:txBody>
      </p:sp>
      <p:sp>
        <p:nvSpPr>
          <p:cNvPr id="378917" name="Oval 37"/>
          <p:cNvSpPr>
            <a:spLocks noChangeAspect="1" noChangeArrowheads="1"/>
          </p:cNvSpPr>
          <p:nvPr/>
        </p:nvSpPr>
        <p:spPr bwMode="auto">
          <a:xfrm>
            <a:off x="693738" y="2854325"/>
            <a:ext cx="1189037" cy="1189038"/>
          </a:xfrm>
          <a:prstGeom prst="ellipse">
            <a:avLst/>
          </a:prstGeom>
          <a:solidFill>
            <a:srgbClr val="FFCC99">
              <a:alpha val="30000"/>
            </a:srgbClr>
          </a:solidFill>
          <a:ln w="12700" algn="ctr">
            <a:solidFill>
              <a:srgbClr val="FF9900"/>
            </a:solidFill>
            <a:prstDash val="dash"/>
            <a:round/>
            <a:headEnd/>
            <a:tailEnd/>
          </a:ln>
          <a:effectLst/>
        </p:spPr>
        <p:txBody>
          <a:bodyPr wrap="none" anchor="ctr"/>
          <a:lstStyle/>
          <a:p>
            <a:endParaRPr lang="en-US"/>
          </a:p>
        </p:txBody>
      </p:sp>
      <p:sp>
        <p:nvSpPr>
          <p:cNvPr id="378882" name="Rectangle 2"/>
          <p:cNvSpPr>
            <a:spLocks noGrp="1" noChangeArrowheads="1"/>
          </p:cNvSpPr>
          <p:nvPr>
            <p:ph type="title"/>
          </p:nvPr>
        </p:nvSpPr>
        <p:spPr/>
        <p:txBody>
          <a:bodyPr/>
          <a:lstStyle/>
          <a:p>
            <a:r>
              <a:rPr lang="en-US" sz="2800"/>
              <a:t>Range Queries</a:t>
            </a:r>
            <a:br>
              <a:rPr lang="en-US" sz="2800"/>
            </a:br>
            <a:r>
              <a:rPr lang="en-US" sz="2400">
                <a:solidFill>
                  <a:srgbClr val="CC0000"/>
                </a:solidFill>
              </a:rPr>
              <a:t>Private </a:t>
            </a:r>
            <a:r>
              <a:rPr lang="en-US" sz="2400">
                <a:solidFill>
                  <a:schemeClr val="hlink"/>
                </a:solidFill>
              </a:rPr>
              <a:t>Queries over </a:t>
            </a:r>
            <a:r>
              <a:rPr lang="en-US" sz="2400">
                <a:solidFill>
                  <a:srgbClr val="FFCC00"/>
                </a:solidFill>
              </a:rPr>
              <a:t>Public</a:t>
            </a:r>
            <a:r>
              <a:rPr lang="en-US" sz="2400">
                <a:solidFill>
                  <a:schemeClr val="hlink"/>
                </a:solidFill>
              </a:rPr>
              <a:t> Data</a:t>
            </a:r>
          </a:p>
        </p:txBody>
      </p:sp>
      <p:sp>
        <p:nvSpPr>
          <p:cNvPr id="378892" name="Rectangle 12"/>
          <p:cNvSpPr>
            <a:spLocks noChangeArrowheads="1"/>
          </p:cNvSpPr>
          <p:nvPr/>
        </p:nvSpPr>
        <p:spPr bwMode="auto">
          <a:xfrm>
            <a:off x="1152525" y="3314700"/>
            <a:ext cx="1268413" cy="882650"/>
          </a:xfrm>
          <a:prstGeom prst="rect">
            <a:avLst/>
          </a:prstGeom>
          <a:noFill/>
          <a:ln w="38100" algn="ctr">
            <a:solidFill>
              <a:srgbClr val="FF9900"/>
            </a:solidFill>
            <a:miter lim="800000"/>
            <a:headEnd/>
            <a:tailEnd/>
          </a:ln>
          <a:effectLst/>
        </p:spPr>
        <p:txBody>
          <a:bodyPr wrap="none" anchor="ctr"/>
          <a:lstStyle/>
          <a:p>
            <a:endParaRPr lang="en-US"/>
          </a:p>
        </p:txBody>
      </p:sp>
      <p:sp>
        <p:nvSpPr>
          <p:cNvPr id="378895" name="Rectangle 15"/>
          <p:cNvSpPr>
            <a:spLocks noGrp="1" noChangeArrowheads="1"/>
          </p:cNvSpPr>
          <p:nvPr>
            <p:ph type="body" idx="1"/>
          </p:nvPr>
        </p:nvSpPr>
        <p:spPr>
          <a:xfrm>
            <a:off x="385763" y="1163638"/>
            <a:ext cx="8758237" cy="614362"/>
          </a:xfrm>
          <a:noFill/>
          <a:ln/>
        </p:spPr>
        <p:txBody>
          <a:bodyPr/>
          <a:lstStyle/>
          <a:p>
            <a:pPr>
              <a:buFont typeface="Wingdings" pitchFamily="2" charset="2"/>
              <a:buChar char="n"/>
            </a:pPr>
            <a:r>
              <a:rPr lang="en-US" b="0"/>
              <a:t>Extend the cloaked area in all directions by the required distance</a:t>
            </a:r>
          </a:p>
        </p:txBody>
      </p:sp>
      <p:sp>
        <p:nvSpPr>
          <p:cNvPr id="378896" name="Oval 16"/>
          <p:cNvSpPr>
            <a:spLocks noChangeArrowheads="1"/>
          </p:cNvSpPr>
          <p:nvPr/>
        </p:nvSpPr>
        <p:spPr bwMode="auto">
          <a:xfrm>
            <a:off x="231775" y="3006725"/>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78897" name="Oval 17"/>
          <p:cNvSpPr>
            <a:spLocks noChangeArrowheads="1"/>
          </p:cNvSpPr>
          <p:nvPr/>
        </p:nvSpPr>
        <p:spPr bwMode="auto">
          <a:xfrm>
            <a:off x="2498725" y="2930525"/>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78899" name="Oval 19"/>
          <p:cNvSpPr>
            <a:spLocks noChangeArrowheads="1"/>
          </p:cNvSpPr>
          <p:nvPr/>
        </p:nvSpPr>
        <p:spPr bwMode="auto">
          <a:xfrm>
            <a:off x="1576388" y="2392363"/>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78900" name="Oval 20"/>
          <p:cNvSpPr>
            <a:spLocks noChangeArrowheads="1"/>
          </p:cNvSpPr>
          <p:nvPr/>
        </p:nvSpPr>
        <p:spPr bwMode="auto">
          <a:xfrm>
            <a:off x="2690813" y="4160838"/>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78901" name="Oval 21"/>
          <p:cNvSpPr>
            <a:spLocks noChangeArrowheads="1"/>
          </p:cNvSpPr>
          <p:nvPr/>
        </p:nvSpPr>
        <p:spPr bwMode="auto">
          <a:xfrm>
            <a:off x="1960563" y="4235450"/>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78902" name="Oval 22"/>
          <p:cNvSpPr>
            <a:spLocks noChangeArrowheads="1"/>
          </p:cNvSpPr>
          <p:nvPr/>
        </p:nvSpPr>
        <p:spPr bwMode="auto">
          <a:xfrm>
            <a:off x="1193800" y="3352800"/>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78903" name="Oval 23"/>
          <p:cNvSpPr>
            <a:spLocks noChangeArrowheads="1"/>
          </p:cNvSpPr>
          <p:nvPr/>
        </p:nvSpPr>
        <p:spPr bwMode="auto">
          <a:xfrm>
            <a:off x="309563" y="4659313"/>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78905" name="Oval 25"/>
          <p:cNvSpPr>
            <a:spLocks noChangeArrowheads="1"/>
          </p:cNvSpPr>
          <p:nvPr/>
        </p:nvSpPr>
        <p:spPr bwMode="auto">
          <a:xfrm>
            <a:off x="1116013" y="4237038"/>
            <a:ext cx="228600" cy="228600"/>
          </a:xfrm>
          <a:prstGeom prst="ellipse">
            <a:avLst/>
          </a:prstGeom>
          <a:solidFill>
            <a:schemeClr val="tx1"/>
          </a:solidFill>
          <a:ln w="12700" algn="ctr">
            <a:solidFill>
              <a:schemeClr val="tx1"/>
            </a:solidFill>
            <a:round/>
            <a:headEnd/>
            <a:tailEnd/>
          </a:ln>
          <a:effectLst/>
        </p:spPr>
        <p:txBody>
          <a:bodyPr wrap="none" anchor="ctr"/>
          <a:lstStyle/>
          <a:p>
            <a:endParaRPr lang="en-US"/>
          </a:p>
        </p:txBody>
      </p:sp>
      <p:sp>
        <p:nvSpPr>
          <p:cNvPr id="378906" name="Line 26"/>
          <p:cNvSpPr>
            <a:spLocks noChangeShapeType="1"/>
          </p:cNvSpPr>
          <p:nvPr/>
        </p:nvSpPr>
        <p:spPr bwMode="auto">
          <a:xfrm>
            <a:off x="2420938" y="3775075"/>
            <a:ext cx="614362" cy="1588"/>
          </a:xfrm>
          <a:prstGeom prst="line">
            <a:avLst/>
          </a:prstGeom>
          <a:noFill/>
          <a:ln w="38100">
            <a:solidFill>
              <a:srgbClr val="A50021"/>
            </a:solidFill>
            <a:round/>
            <a:headEnd/>
            <a:tailEnd type="triangle" w="med" len="med"/>
          </a:ln>
          <a:effectLst/>
        </p:spPr>
        <p:txBody>
          <a:bodyPr wrap="none" anchor="ctr"/>
          <a:lstStyle/>
          <a:p>
            <a:endParaRPr lang="en-US"/>
          </a:p>
        </p:txBody>
      </p:sp>
      <p:sp>
        <p:nvSpPr>
          <p:cNvPr id="378908" name="Line 28"/>
          <p:cNvSpPr>
            <a:spLocks noChangeShapeType="1"/>
          </p:cNvSpPr>
          <p:nvPr/>
        </p:nvSpPr>
        <p:spPr bwMode="auto">
          <a:xfrm flipH="1">
            <a:off x="539750" y="3775075"/>
            <a:ext cx="614363" cy="1588"/>
          </a:xfrm>
          <a:prstGeom prst="line">
            <a:avLst/>
          </a:prstGeom>
          <a:noFill/>
          <a:ln w="38100">
            <a:solidFill>
              <a:srgbClr val="A50021"/>
            </a:solidFill>
            <a:round/>
            <a:headEnd/>
            <a:tailEnd type="triangle" w="med" len="med"/>
          </a:ln>
          <a:effectLst/>
        </p:spPr>
        <p:txBody>
          <a:bodyPr wrap="none" anchor="ctr"/>
          <a:lstStyle/>
          <a:p>
            <a:endParaRPr lang="en-US"/>
          </a:p>
        </p:txBody>
      </p:sp>
      <p:sp>
        <p:nvSpPr>
          <p:cNvPr id="378909" name="Line 29"/>
          <p:cNvSpPr>
            <a:spLocks noChangeShapeType="1"/>
          </p:cNvSpPr>
          <p:nvPr/>
        </p:nvSpPr>
        <p:spPr bwMode="auto">
          <a:xfrm rot="16200000" flipH="1">
            <a:off x="1497012" y="4503738"/>
            <a:ext cx="614363" cy="1588"/>
          </a:xfrm>
          <a:prstGeom prst="line">
            <a:avLst/>
          </a:prstGeom>
          <a:noFill/>
          <a:ln w="38100">
            <a:solidFill>
              <a:srgbClr val="A50021"/>
            </a:solidFill>
            <a:round/>
            <a:headEnd/>
            <a:tailEnd type="triangle" w="med" len="med"/>
          </a:ln>
          <a:effectLst/>
        </p:spPr>
        <p:txBody>
          <a:bodyPr wrap="none" anchor="ctr"/>
          <a:lstStyle/>
          <a:p>
            <a:endParaRPr lang="en-US"/>
          </a:p>
        </p:txBody>
      </p:sp>
      <p:sp>
        <p:nvSpPr>
          <p:cNvPr id="378910" name="Line 30"/>
          <p:cNvSpPr>
            <a:spLocks noChangeShapeType="1"/>
          </p:cNvSpPr>
          <p:nvPr/>
        </p:nvSpPr>
        <p:spPr bwMode="auto">
          <a:xfrm rot="5400000" flipH="1" flipV="1">
            <a:off x="1500188" y="3006725"/>
            <a:ext cx="614362" cy="1588"/>
          </a:xfrm>
          <a:prstGeom prst="line">
            <a:avLst/>
          </a:prstGeom>
          <a:noFill/>
          <a:ln w="38100">
            <a:solidFill>
              <a:srgbClr val="A50021"/>
            </a:solidFill>
            <a:round/>
            <a:headEnd/>
            <a:tailEnd type="triangle" w="med" len="med"/>
          </a:ln>
          <a:effectLst/>
        </p:spPr>
        <p:txBody>
          <a:bodyPr wrap="none" anchor="ctr"/>
          <a:lstStyle/>
          <a:p>
            <a:endParaRPr lang="en-US"/>
          </a:p>
        </p:txBody>
      </p:sp>
      <p:sp>
        <p:nvSpPr>
          <p:cNvPr id="378911" name="AutoShape 31"/>
          <p:cNvSpPr>
            <a:spLocks noChangeArrowheads="1"/>
          </p:cNvSpPr>
          <p:nvPr/>
        </p:nvSpPr>
        <p:spPr bwMode="auto">
          <a:xfrm>
            <a:off x="539750" y="2700338"/>
            <a:ext cx="2495550" cy="2111375"/>
          </a:xfrm>
          <a:prstGeom prst="roundRect">
            <a:avLst>
              <a:gd name="adj" fmla="val 16667"/>
            </a:avLst>
          </a:prstGeom>
          <a:noFill/>
          <a:ln w="38100" algn="ctr">
            <a:solidFill>
              <a:srgbClr val="A50021"/>
            </a:solidFill>
            <a:round/>
            <a:headEnd/>
            <a:tailEnd/>
          </a:ln>
          <a:effectLst/>
        </p:spPr>
        <p:txBody>
          <a:bodyPr wrap="none" anchor="ctr"/>
          <a:lstStyle/>
          <a:p>
            <a:endParaRPr lang="en-US"/>
          </a:p>
        </p:txBody>
      </p:sp>
      <p:sp>
        <p:nvSpPr>
          <p:cNvPr id="378932" name="Text Box 52"/>
          <p:cNvSpPr txBox="1">
            <a:spLocks noChangeArrowheads="1"/>
          </p:cNvSpPr>
          <p:nvPr/>
        </p:nvSpPr>
        <p:spPr bwMode="auto">
          <a:xfrm>
            <a:off x="4264025" y="4043363"/>
            <a:ext cx="1382713" cy="457200"/>
          </a:xfrm>
          <a:prstGeom prst="rect">
            <a:avLst/>
          </a:prstGeom>
          <a:noFill/>
          <a:ln w="38100" algn="ctr">
            <a:noFill/>
            <a:miter lim="800000"/>
            <a:headEnd/>
            <a:tailEnd/>
          </a:ln>
          <a:effectLst/>
        </p:spPr>
        <p:txBody>
          <a:bodyPr>
            <a:spAutoFit/>
          </a:bodyPr>
          <a:lstStyle/>
          <a:p>
            <a:pPr>
              <a:spcBef>
                <a:spcPct val="50000"/>
              </a:spcBef>
            </a:pPr>
            <a:r>
              <a:rPr lang="en-US">
                <a:latin typeface="Times New Roman" pitchFamily="18" charset="0"/>
              </a:rPr>
              <a:t>0.4</a:t>
            </a:r>
          </a:p>
        </p:txBody>
      </p:sp>
      <p:sp>
        <p:nvSpPr>
          <p:cNvPr id="378933" name="Text Box 53"/>
          <p:cNvSpPr txBox="1">
            <a:spLocks noChangeArrowheads="1"/>
          </p:cNvSpPr>
          <p:nvPr/>
        </p:nvSpPr>
        <p:spPr bwMode="auto">
          <a:xfrm>
            <a:off x="4340225" y="4465638"/>
            <a:ext cx="1382713" cy="457200"/>
          </a:xfrm>
          <a:prstGeom prst="rect">
            <a:avLst/>
          </a:prstGeom>
          <a:noFill/>
          <a:ln w="38100" algn="ctr">
            <a:noFill/>
            <a:miter lim="800000"/>
            <a:headEnd/>
            <a:tailEnd/>
          </a:ln>
          <a:effectLst/>
        </p:spPr>
        <p:txBody>
          <a:bodyPr>
            <a:spAutoFit/>
          </a:bodyPr>
          <a:lstStyle/>
          <a:p>
            <a:pPr>
              <a:spcBef>
                <a:spcPct val="50000"/>
              </a:spcBef>
            </a:pPr>
            <a:r>
              <a:rPr lang="en-US">
                <a:latin typeface="Times New Roman" pitchFamily="18" charset="0"/>
              </a:rPr>
              <a:t>0.25</a:t>
            </a:r>
          </a:p>
        </p:txBody>
      </p:sp>
      <p:sp>
        <p:nvSpPr>
          <p:cNvPr id="378934" name="Text Box 54"/>
          <p:cNvSpPr txBox="1">
            <a:spLocks noChangeArrowheads="1"/>
          </p:cNvSpPr>
          <p:nvPr/>
        </p:nvSpPr>
        <p:spPr bwMode="auto">
          <a:xfrm>
            <a:off x="4264025" y="4887913"/>
            <a:ext cx="1382713" cy="457200"/>
          </a:xfrm>
          <a:prstGeom prst="rect">
            <a:avLst/>
          </a:prstGeom>
          <a:noFill/>
          <a:ln w="38100" algn="ctr">
            <a:noFill/>
            <a:miter lim="800000"/>
            <a:headEnd/>
            <a:tailEnd/>
          </a:ln>
          <a:effectLst/>
        </p:spPr>
        <p:txBody>
          <a:bodyPr>
            <a:spAutoFit/>
          </a:bodyPr>
          <a:lstStyle/>
          <a:p>
            <a:pPr>
              <a:spcBef>
                <a:spcPct val="50000"/>
              </a:spcBef>
            </a:pPr>
            <a:r>
              <a:rPr lang="en-US">
                <a:latin typeface="Times New Roman" pitchFamily="18" charset="0"/>
              </a:rPr>
              <a:t>0.4</a:t>
            </a:r>
          </a:p>
        </p:txBody>
      </p:sp>
      <p:sp>
        <p:nvSpPr>
          <p:cNvPr id="378935" name="Text Box 55"/>
          <p:cNvSpPr txBox="1">
            <a:spLocks noChangeArrowheads="1"/>
          </p:cNvSpPr>
          <p:nvPr/>
        </p:nvSpPr>
        <p:spPr bwMode="auto">
          <a:xfrm>
            <a:off x="4340225" y="5314950"/>
            <a:ext cx="1382713" cy="457200"/>
          </a:xfrm>
          <a:prstGeom prst="rect">
            <a:avLst/>
          </a:prstGeom>
          <a:noFill/>
          <a:ln w="38100" algn="ctr">
            <a:noFill/>
            <a:miter lim="800000"/>
            <a:headEnd/>
            <a:tailEnd/>
          </a:ln>
          <a:effectLst/>
        </p:spPr>
        <p:txBody>
          <a:bodyPr>
            <a:spAutoFit/>
          </a:bodyPr>
          <a:lstStyle/>
          <a:p>
            <a:pPr>
              <a:spcBef>
                <a:spcPct val="50000"/>
              </a:spcBef>
            </a:pPr>
            <a:r>
              <a:rPr lang="en-US">
                <a:latin typeface="Times New Roman" pitchFamily="18" charset="0"/>
              </a:rPr>
              <a:t>0.05</a:t>
            </a:r>
          </a:p>
        </p:txBody>
      </p:sp>
      <p:sp>
        <p:nvSpPr>
          <p:cNvPr id="378936" name="Text Box 56"/>
          <p:cNvSpPr txBox="1">
            <a:spLocks noChangeArrowheads="1"/>
          </p:cNvSpPr>
          <p:nvPr/>
        </p:nvSpPr>
        <p:spPr bwMode="auto">
          <a:xfrm>
            <a:off x="4264025" y="5772150"/>
            <a:ext cx="1382713" cy="457200"/>
          </a:xfrm>
          <a:prstGeom prst="rect">
            <a:avLst/>
          </a:prstGeom>
          <a:noFill/>
          <a:ln w="38100" algn="ctr">
            <a:noFill/>
            <a:miter lim="800000"/>
            <a:headEnd/>
            <a:tailEnd/>
          </a:ln>
          <a:effectLst/>
        </p:spPr>
        <p:txBody>
          <a:bodyPr>
            <a:spAutoFit/>
          </a:bodyPr>
          <a:lstStyle/>
          <a:p>
            <a:pPr>
              <a:spcBef>
                <a:spcPct val="50000"/>
              </a:spcBef>
            </a:pPr>
            <a:r>
              <a:rPr lang="en-US">
                <a:latin typeface="Times New Roman" pitchFamily="18" charset="0"/>
              </a:rPr>
              <a:t>0.1</a:t>
            </a:r>
          </a:p>
        </p:txBody>
      </p:sp>
      <p:grpSp>
        <p:nvGrpSpPr>
          <p:cNvPr id="378991" name="Group 111"/>
          <p:cNvGrpSpPr>
            <a:grpSpLocks/>
          </p:cNvGrpSpPr>
          <p:nvPr/>
        </p:nvGrpSpPr>
        <p:grpSpPr bwMode="auto">
          <a:xfrm>
            <a:off x="5913438" y="2200275"/>
            <a:ext cx="3881437" cy="3916363"/>
            <a:chOff x="3725" y="1386"/>
            <a:chExt cx="2445" cy="2467"/>
          </a:xfrm>
        </p:grpSpPr>
        <p:sp>
          <p:nvSpPr>
            <p:cNvPr id="378949" name="Oval 69"/>
            <p:cNvSpPr>
              <a:spLocks noChangeAspect="1" noChangeArrowheads="1"/>
            </p:cNvSpPr>
            <p:nvPr/>
          </p:nvSpPr>
          <p:spPr bwMode="auto">
            <a:xfrm>
              <a:off x="3769" y="1836"/>
              <a:ext cx="1104" cy="1062"/>
            </a:xfrm>
            <a:prstGeom prst="ellipse">
              <a:avLst/>
            </a:prstGeom>
            <a:solidFill>
              <a:srgbClr val="FFCC99">
                <a:alpha val="50000"/>
              </a:srgbClr>
            </a:solidFill>
            <a:ln w="38100" algn="ctr">
              <a:solidFill>
                <a:srgbClr val="FF9900"/>
              </a:solidFill>
              <a:round/>
              <a:headEnd/>
              <a:tailEnd/>
            </a:ln>
            <a:effectLst/>
          </p:spPr>
          <p:txBody>
            <a:bodyPr wrap="none" anchor="ctr"/>
            <a:lstStyle/>
            <a:p>
              <a:endParaRPr lang="en-US"/>
            </a:p>
          </p:txBody>
        </p:sp>
        <p:sp>
          <p:nvSpPr>
            <p:cNvPr id="378945" name="Oval 65"/>
            <p:cNvSpPr>
              <a:spLocks noChangeAspect="1" noChangeArrowheads="1"/>
            </p:cNvSpPr>
            <p:nvPr/>
          </p:nvSpPr>
          <p:spPr bwMode="auto">
            <a:xfrm>
              <a:off x="5016" y="1458"/>
              <a:ext cx="1103" cy="1061"/>
            </a:xfrm>
            <a:prstGeom prst="ellipse">
              <a:avLst/>
            </a:prstGeom>
            <a:solidFill>
              <a:srgbClr val="FFCC99">
                <a:alpha val="50000"/>
              </a:srgbClr>
            </a:solidFill>
            <a:ln w="38100" algn="ctr">
              <a:solidFill>
                <a:srgbClr val="FF9900"/>
              </a:solidFill>
              <a:round/>
              <a:headEnd/>
              <a:tailEnd/>
            </a:ln>
            <a:effectLst/>
          </p:spPr>
          <p:txBody>
            <a:bodyPr wrap="none" anchor="ctr"/>
            <a:lstStyle/>
            <a:p>
              <a:endParaRPr lang="en-US"/>
            </a:p>
          </p:txBody>
        </p:sp>
        <p:sp>
          <p:nvSpPr>
            <p:cNvPr id="378987" name="Rectangle 107"/>
            <p:cNvSpPr>
              <a:spLocks noChangeArrowheads="1"/>
            </p:cNvSpPr>
            <p:nvPr/>
          </p:nvSpPr>
          <p:spPr bwMode="auto">
            <a:xfrm>
              <a:off x="3727" y="1386"/>
              <a:ext cx="2033" cy="842"/>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378939" name="Rectangle 59"/>
            <p:cNvSpPr>
              <a:spLocks noChangeArrowheads="1"/>
            </p:cNvSpPr>
            <p:nvPr/>
          </p:nvSpPr>
          <p:spPr bwMode="auto">
            <a:xfrm>
              <a:off x="4002" y="1603"/>
              <a:ext cx="1766" cy="363"/>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a:solidFill>
                    <a:srgbClr val="990033"/>
                  </a:solidFill>
                  <a:latin typeface="Times New Roman" pitchFamily="18" charset="0"/>
                  <a:ea typeface="HyhwpEQ" pitchFamily="18" charset="-127"/>
                </a:rPr>
                <a:t>Answer per area</a:t>
              </a:r>
            </a:p>
          </p:txBody>
        </p:sp>
        <p:sp>
          <p:nvSpPr>
            <p:cNvPr id="378946" name="Oval 66"/>
            <p:cNvSpPr>
              <a:spLocks noChangeAspect="1" noChangeArrowheads="1"/>
            </p:cNvSpPr>
            <p:nvPr/>
          </p:nvSpPr>
          <p:spPr bwMode="auto">
            <a:xfrm>
              <a:off x="3734" y="2591"/>
              <a:ext cx="1104" cy="1062"/>
            </a:xfrm>
            <a:prstGeom prst="ellipse">
              <a:avLst/>
            </a:prstGeom>
            <a:solidFill>
              <a:srgbClr val="FFCC99">
                <a:alpha val="50000"/>
              </a:srgbClr>
            </a:solidFill>
            <a:ln w="38100" algn="ctr">
              <a:solidFill>
                <a:srgbClr val="FF9900"/>
              </a:solidFill>
              <a:round/>
              <a:headEnd/>
              <a:tailEnd/>
            </a:ln>
            <a:effectLst/>
          </p:spPr>
          <p:txBody>
            <a:bodyPr wrap="none" anchor="ctr"/>
            <a:lstStyle/>
            <a:p>
              <a:endParaRPr lang="en-US"/>
            </a:p>
          </p:txBody>
        </p:sp>
        <p:sp>
          <p:nvSpPr>
            <p:cNvPr id="378947" name="Oval 67"/>
            <p:cNvSpPr>
              <a:spLocks noChangeAspect="1" noChangeArrowheads="1"/>
            </p:cNvSpPr>
            <p:nvPr/>
          </p:nvSpPr>
          <p:spPr bwMode="auto">
            <a:xfrm>
              <a:off x="5066" y="2642"/>
              <a:ext cx="1104" cy="1062"/>
            </a:xfrm>
            <a:prstGeom prst="ellipse">
              <a:avLst/>
            </a:prstGeom>
            <a:solidFill>
              <a:srgbClr val="FFCC99">
                <a:alpha val="50000"/>
              </a:srgbClr>
            </a:solidFill>
            <a:ln w="38100" algn="ctr">
              <a:solidFill>
                <a:srgbClr val="FF9900"/>
              </a:solidFill>
              <a:round/>
              <a:headEnd/>
              <a:tailEnd/>
            </a:ln>
            <a:effectLst/>
          </p:spPr>
          <p:txBody>
            <a:bodyPr wrap="none" anchor="ctr"/>
            <a:lstStyle/>
            <a:p>
              <a:endParaRPr lang="en-US"/>
            </a:p>
          </p:txBody>
        </p:sp>
        <p:sp>
          <p:nvSpPr>
            <p:cNvPr id="378948" name="Oval 68"/>
            <p:cNvSpPr>
              <a:spLocks noChangeAspect="1" noChangeArrowheads="1"/>
            </p:cNvSpPr>
            <p:nvPr/>
          </p:nvSpPr>
          <p:spPr bwMode="auto">
            <a:xfrm>
              <a:off x="4482" y="2625"/>
              <a:ext cx="1104" cy="1062"/>
            </a:xfrm>
            <a:prstGeom prst="ellipse">
              <a:avLst/>
            </a:prstGeom>
            <a:solidFill>
              <a:srgbClr val="FFCC99">
                <a:alpha val="50000"/>
              </a:srgbClr>
            </a:solidFill>
            <a:ln w="38100" algn="ctr">
              <a:solidFill>
                <a:srgbClr val="FF9900"/>
              </a:solidFill>
              <a:round/>
              <a:headEnd/>
              <a:tailEnd/>
            </a:ln>
            <a:effectLst/>
          </p:spPr>
          <p:txBody>
            <a:bodyPr wrap="none" anchor="ctr"/>
            <a:lstStyle/>
            <a:p>
              <a:endParaRPr lang="en-US"/>
            </a:p>
          </p:txBody>
        </p:sp>
        <p:sp>
          <p:nvSpPr>
            <p:cNvPr id="378950" name="Rectangle 70"/>
            <p:cNvSpPr>
              <a:spLocks noChangeArrowheads="1"/>
            </p:cNvSpPr>
            <p:nvPr/>
          </p:nvSpPr>
          <p:spPr bwMode="auto">
            <a:xfrm>
              <a:off x="4195" y="2247"/>
              <a:ext cx="1177" cy="788"/>
            </a:xfrm>
            <a:prstGeom prst="rect">
              <a:avLst/>
            </a:prstGeom>
            <a:noFill/>
            <a:ln w="38100" algn="ctr">
              <a:solidFill>
                <a:srgbClr val="FF9900"/>
              </a:solidFill>
              <a:miter lim="800000"/>
              <a:headEnd/>
              <a:tailEnd/>
            </a:ln>
            <a:effectLst/>
          </p:spPr>
          <p:txBody>
            <a:bodyPr wrap="none" anchor="ctr"/>
            <a:lstStyle/>
            <a:p>
              <a:endParaRPr lang="en-US"/>
            </a:p>
          </p:txBody>
        </p:sp>
        <p:sp>
          <p:nvSpPr>
            <p:cNvPr id="378975" name="Oval 95"/>
            <p:cNvSpPr>
              <a:spLocks noChangeArrowheads="1"/>
            </p:cNvSpPr>
            <p:nvPr/>
          </p:nvSpPr>
          <p:spPr bwMode="auto">
            <a:xfrm>
              <a:off x="4244" y="2688"/>
              <a:ext cx="144" cy="144"/>
            </a:xfrm>
            <a:prstGeom prst="ellipse">
              <a:avLst/>
            </a:prstGeom>
            <a:solidFill>
              <a:srgbClr val="FF0000"/>
            </a:solidFill>
            <a:ln w="12700" algn="ctr">
              <a:solidFill>
                <a:schemeClr val="tx1"/>
              </a:solidFill>
              <a:round/>
              <a:headEnd/>
              <a:tailEnd/>
            </a:ln>
            <a:effectLst/>
          </p:spPr>
          <p:txBody>
            <a:bodyPr wrap="none" anchor="ctr"/>
            <a:lstStyle/>
            <a:p>
              <a:endParaRPr lang="en-US"/>
            </a:p>
          </p:txBody>
        </p:sp>
        <p:sp>
          <p:nvSpPr>
            <p:cNvPr id="378976" name="Oval 96"/>
            <p:cNvSpPr>
              <a:spLocks noChangeArrowheads="1"/>
            </p:cNvSpPr>
            <p:nvPr/>
          </p:nvSpPr>
          <p:spPr bwMode="auto">
            <a:xfrm>
              <a:off x="4437" y="2688"/>
              <a:ext cx="144" cy="144"/>
            </a:xfrm>
            <a:prstGeom prst="ellipse">
              <a:avLst/>
            </a:prstGeom>
            <a:solidFill>
              <a:srgbClr val="FFFF00"/>
            </a:solidFill>
            <a:ln w="12700" algn="ctr">
              <a:solidFill>
                <a:schemeClr val="tx1"/>
              </a:solidFill>
              <a:round/>
              <a:headEnd/>
              <a:tailEnd/>
            </a:ln>
            <a:effectLst/>
          </p:spPr>
          <p:txBody>
            <a:bodyPr wrap="none" anchor="ctr"/>
            <a:lstStyle/>
            <a:p>
              <a:endParaRPr lang="en-US"/>
            </a:p>
          </p:txBody>
        </p:sp>
        <p:sp>
          <p:nvSpPr>
            <p:cNvPr id="378977" name="Oval 97"/>
            <p:cNvSpPr>
              <a:spLocks noChangeArrowheads="1"/>
            </p:cNvSpPr>
            <p:nvPr/>
          </p:nvSpPr>
          <p:spPr bwMode="auto">
            <a:xfrm>
              <a:off x="5163" y="2858"/>
              <a:ext cx="144" cy="144"/>
            </a:xfrm>
            <a:prstGeom prst="ellipse">
              <a:avLst/>
            </a:prstGeom>
            <a:solidFill>
              <a:srgbClr val="FF00FF"/>
            </a:solidFill>
            <a:ln w="12700" algn="ctr">
              <a:solidFill>
                <a:schemeClr val="tx1"/>
              </a:solidFill>
              <a:round/>
              <a:headEnd/>
              <a:tailEnd/>
            </a:ln>
            <a:effectLst/>
          </p:spPr>
          <p:txBody>
            <a:bodyPr wrap="none" anchor="ctr"/>
            <a:lstStyle/>
            <a:p>
              <a:endParaRPr lang="en-US"/>
            </a:p>
          </p:txBody>
        </p:sp>
        <p:sp>
          <p:nvSpPr>
            <p:cNvPr id="378978" name="Oval 98"/>
            <p:cNvSpPr>
              <a:spLocks noChangeArrowheads="1"/>
            </p:cNvSpPr>
            <p:nvPr/>
          </p:nvSpPr>
          <p:spPr bwMode="auto">
            <a:xfrm>
              <a:off x="5187" y="2253"/>
              <a:ext cx="144" cy="144"/>
            </a:xfrm>
            <a:prstGeom prst="ellipse">
              <a:avLst/>
            </a:prstGeom>
            <a:solidFill>
              <a:srgbClr val="00FF00"/>
            </a:solidFill>
            <a:ln w="12700" algn="ctr">
              <a:solidFill>
                <a:schemeClr val="tx1"/>
              </a:solidFill>
              <a:round/>
              <a:headEnd/>
              <a:tailEnd/>
            </a:ln>
            <a:effectLst/>
          </p:spPr>
          <p:txBody>
            <a:bodyPr wrap="none" anchor="ctr"/>
            <a:lstStyle/>
            <a:p>
              <a:endParaRPr lang="en-US"/>
            </a:p>
          </p:txBody>
        </p:sp>
        <p:sp>
          <p:nvSpPr>
            <p:cNvPr id="378980" name="Oval 100"/>
            <p:cNvSpPr>
              <a:spLocks noChangeArrowheads="1"/>
            </p:cNvSpPr>
            <p:nvPr/>
          </p:nvSpPr>
          <p:spPr bwMode="auto">
            <a:xfrm>
              <a:off x="4510" y="2350"/>
              <a:ext cx="144" cy="144"/>
            </a:xfrm>
            <a:prstGeom prst="ellipse">
              <a:avLst/>
            </a:prstGeom>
            <a:solidFill>
              <a:srgbClr val="FF0000"/>
            </a:solidFill>
            <a:ln w="12700" algn="ctr">
              <a:solidFill>
                <a:schemeClr val="tx1"/>
              </a:solidFill>
              <a:round/>
              <a:headEnd/>
              <a:tailEnd/>
            </a:ln>
            <a:effectLst/>
          </p:spPr>
          <p:txBody>
            <a:bodyPr wrap="none" anchor="ctr"/>
            <a:lstStyle/>
            <a:p>
              <a:endParaRPr lang="en-US"/>
            </a:p>
          </p:txBody>
        </p:sp>
        <p:sp>
          <p:nvSpPr>
            <p:cNvPr id="378981" name="Oval 101"/>
            <p:cNvSpPr>
              <a:spLocks noChangeArrowheads="1"/>
            </p:cNvSpPr>
            <p:nvPr/>
          </p:nvSpPr>
          <p:spPr bwMode="auto">
            <a:xfrm>
              <a:off x="4292" y="2906"/>
              <a:ext cx="144" cy="144"/>
            </a:xfrm>
            <a:prstGeom prst="ellipse">
              <a:avLst/>
            </a:prstGeom>
            <a:solidFill>
              <a:srgbClr val="FFFF00"/>
            </a:solidFill>
            <a:ln w="12700" algn="ctr">
              <a:solidFill>
                <a:schemeClr val="tx1"/>
              </a:solidFill>
              <a:round/>
              <a:headEnd/>
              <a:tailEnd/>
            </a:ln>
            <a:effectLst/>
          </p:spPr>
          <p:txBody>
            <a:bodyPr wrap="none" anchor="ctr"/>
            <a:lstStyle/>
            <a:p>
              <a:endParaRPr lang="en-US"/>
            </a:p>
          </p:txBody>
        </p:sp>
        <p:sp>
          <p:nvSpPr>
            <p:cNvPr id="378982" name="Oval 102"/>
            <p:cNvSpPr>
              <a:spLocks noChangeArrowheads="1"/>
            </p:cNvSpPr>
            <p:nvPr/>
          </p:nvSpPr>
          <p:spPr bwMode="auto">
            <a:xfrm>
              <a:off x="4534" y="2882"/>
              <a:ext cx="144" cy="144"/>
            </a:xfrm>
            <a:prstGeom prst="ellipse">
              <a:avLst/>
            </a:prstGeom>
            <a:solidFill>
              <a:srgbClr val="FFFF00"/>
            </a:solidFill>
            <a:ln w="12700" algn="ctr">
              <a:solidFill>
                <a:schemeClr val="tx1"/>
              </a:solidFill>
              <a:round/>
              <a:headEnd/>
              <a:tailEnd/>
            </a:ln>
            <a:effectLst/>
          </p:spPr>
          <p:txBody>
            <a:bodyPr wrap="none" anchor="ctr"/>
            <a:lstStyle/>
            <a:p>
              <a:endParaRPr lang="en-US"/>
            </a:p>
          </p:txBody>
        </p:sp>
        <p:sp>
          <p:nvSpPr>
            <p:cNvPr id="378983" name="Oval 103"/>
            <p:cNvSpPr>
              <a:spLocks noChangeArrowheads="1"/>
            </p:cNvSpPr>
            <p:nvPr/>
          </p:nvSpPr>
          <p:spPr bwMode="auto">
            <a:xfrm>
              <a:off x="4655" y="2858"/>
              <a:ext cx="144" cy="144"/>
            </a:xfrm>
            <a:prstGeom prst="ellipse">
              <a:avLst/>
            </a:prstGeom>
            <a:solidFill>
              <a:srgbClr val="FF00FF"/>
            </a:solidFill>
            <a:ln w="12700" algn="ctr">
              <a:solidFill>
                <a:schemeClr val="tx1"/>
              </a:solidFill>
              <a:round/>
              <a:headEnd/>
              <a:tailEnd/>
            </a:ln>
            <a:effectLst/>
          </p:spPr>
          <p:txBody>
            <a:bodyPr wrap="none" anchor="ctr"/>
            <a:lstStyle/>
            <a:p>
              <a:endParaRPr lang="en-US"/>
            </a:p>
          </p:txBody>
        </p:sp>
        <p:sp>
          <p:nvSpPr>
            <p:cNvPr id="378984" name="Oval 104"/>
            <p:cNvSpPr>
              <a:spLocks noChangeArrowheads="1"/>
            </p:cNvSpPr>
            <p:nvPr/>
          </p:nvSpPr>
          <p:spPr bwMode="auto">
            <a:xfrm>
              <a:off x="4921" y="2809"/>
              <a:ext cx="144" cy="144"/>
            </a:xfrm>
            <a:prstGeom prst="ellipse">
              <a:avLst/>
            </a:prstGeom>
            <a:solidFill>
              <a:srgbClr val="FF00FF"/>
            </a:solidFill>
            <a:ln w="12700" algn="ctr">
              <a:solidFill>
                <a:schemeClr val="tx1"/>
              </a:solidFill>
              <a:round/>
              <a:headEnd/>
              <a:tailEnd/>
            </a:ln>
            <a:effectLst/>
          </p:spPr>
          <p:txBody>
            <a:bodyPr wrap="none" anchor="ctr"/>
            <a:lstStyle/>
            <a:p>
              <a:endParaRPr lang="en-US"/>
            </a:p>
          </p:txBody>
        </p:sp>
        <p:sp>
          <p:nvSpPr>
            <p:cNvPr id="378985" name="Oval 105"/>
            <p:cNvSpPr>
              <a:spLocks noChangeArrowheads="1"/>
            </p:cNvSpPr>
            <p:nvPr/>
          </p:nvSpPr>
          <p:spPr bwMode="auto">
            <a:xfrm>
              <a:off x="5211" y="2737"/>
              <a:ext cx="144" cy="144"/>
            </a:xfrm>
            <a:prstGeom prst="ellipse">
              <a:avLst/>
            </a:prstGeom>
            <a:solidFill>
              <a:srgbClr val="00CCFF"/>
            </a:solidFill>
            <a:ln w="12700" algn="ctr">
              <a:solidFill>
                <a:schemeClr val="tx1"/>
              </a:solidFill>
              <a:round/>
              <a:headEnd/>
              <a:tailEnd/>
            </a:ln>
            <a:effectLst/>
          </p:spPr>
          <p:txBody>
            <a:bodyPr wrap="none" anchor="ctr"/>
            <a:lstStyle/>
            <a:p>
              <a:endParaRPr lang="en-US"/>
            </a:p>
          </p:txBody>
        </p:sp>
        <p:sp>
          <p:nvSpPr>
            <p:cNvPr id="378986" name="Rectangle 106"/>
            <p:cNvSpPr>
              <a:spLocks noChangeArrowheads="1"/>
            </p:cNvSpPr>
            <p:nvPr/>
          </p:nvSpPr>
          <p:spPr bwMode="auto">
            <a:xfrm>
              <a:off x="3725" y="3054"/>
              <a:ext cx="2106" cy="799"/>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sp>
          <p:nvSpPr>
            <p:cNvPr id="378988" name="Rectangle 108"/>
            <p:cNvSpPr>
              <a:spLocks noChangeArrowheads="1"/>
            </p:cNvSpPr>
            <p:nvPr/>
          </p:nvSpPr>
          <p:spPr bwMode="auto">
            <a:xfrm>
              <a:off x="5396" y="1991"/>
              <a:ext cx="576" cy="1161"/>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grpSp>
      <p:sp>
        <p:nvSpPr>
          <p:cNvPr id="378989" name="Rectangle 109"/>
          <p:cNvSpPr>
            <a:spLocks noChangeArrowheads="1"/>
          </p:cNvSpPr>
          <p:nvPr/>
        </p:nvSpPr>
        <p:spPr bwMode="auto">
          <a:xfrm>
            <a:off x="5724525" y="3314700"/>
            <a:ext cx="914400" cy="1843088"/>
          </a:xfrm>
          <a:prstGeom prst="rect">
            <a:avLst/>
          </a:prstGeom>
          <a:solidFill>
            <a:schemeClr val="bg1"/>
          </a:solidFill>
          <a:ln w="38100" algn="ctr">
            <a:solidFill>
              <a:schemeClr val="bg1"/>
            </a:solidFill>
            <a:miter lim="800000"/>
            <a:headEnd/>
            <a:tailEnd/>
          </a:ln>
          <a:effectLst/>
        </p:spPr>
        <p:txBody>
          <a:bodyPr wrap="none" anchor="ctr"/>
          <a:lstStyle/>
          <a:p>
            <a:endParaRPr lang="en-US"/>
          </a:p>
        </p:txBody>
      </p:sp>
      <p:grpSp>
        <p:nvGrpSpPr>
          <p:cNvPr id="378937" name="Group 57"/>
          <p:cNvGrpSpPr>
            <a:grpSpLocks/>
          </p:cNvGrpSpPr>
          <p:nvPr/>
        </p:nvGrpSpPr>
        <p:grpSpPr bwMode="auto">
          <a:xfrm>
            <a:off x="3649663" y="3582988"/>
            <a:ext cx="2803525" cy="2497137"/>
            <a:chOff x="2058" y="2378"/>
            <a:chExt cx="1766" cy="1573"/>
          </a:xfrm>
        </p:grpSpPr>
        <p:sp>
          <p:nvSpPr>
            <p:cNvPr id="378925" name="Rectangle 45"/>
            <p:cNvSpPr>
              <a:spLocks noChangeArrowheads="1"/>
            </p:cNvSpPr>
            <p:nvPr/>
          </p:nvSpPr>
          <p:spPr bwMode="auto">
            <a:xfrm>
              <a:off x="2058" y="2378"/>
              <a:ext cx="1766" cy="363"/>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a:solidFill>
                    <a:srgbClr val="990033"/>
                  </a:solidFill>
                  <a:latin typeface="Times New Roman" pitchFamily="18" charset="0"/>
                  <a:ea typeface="HyhwpEQ" pitchFamily="18" charset="-127"/>
                </a:rPr>
                <a:t>Probabilistic Answer</a:t>
              </a:r>
            </a:p>
          </p:txBody>
        </p:sp>
        <p:sp>
          <p:nvSpPr>
            <p:cNvPr id="378926" name="Oval 46"/>
            <p:cNvSpPr>
              <a:spLocks noChangeArrowheads="1"/>
            </p:cNvSpPr>
            <p:nvPr/>
          </p:nvSpPr>
          <p:spPr bwMode="auto">
            <a:xfrm>
              <a:off x="2275" y="2741"/>
              <a:ext cx="144" cy="144"/>
            </a:xfrm>
            <a:prstGeom prst="ellipse">
              <a:avLst/>
            </a:prstGeom>
            <a:solidFill>
              <a:srgbClr val="FF0000"/>
            </a:solidFill>
            <a:ln w="12700" algn="ctr">
              <a:solidFill>
                <a:schemeClr val="tx1"/>
              </a:solidFill>
              <a:round/>
              <a:headEnd/>
              <a:tailEnd/>
            </a:ln>
            <a:effectLst/>
          </p:spPr>
          <p:txBody>
            <a:bodyPr wrap="none" anchor="ctr"/>
            <a:lstStyle/>
            <a:p>
              <a:endParaRPr lang="en-US"/>
            </a:p>
          </p:txBody>
        </p:sp>
        <p:sp>
          <p:nvSpPr>
            <p:cNvPr id="378927" name="Oval 47"/>
            <p:cNvSpPr>
              <a:spLocks noChangeArrowheads="1"/>
            </p:cNvSpPr>
            <p:nvPr/>
          </p:nvSpPr>
          <p:spPr bwMode="auto">
            <a:xfrm>
              <a:off x="2276" y="3007"/>
              <a:ext cx="144" cy="144"/>
            </a:xfrm>
            <a:prstGeom prst="ellipse">
              <a:avLst/>
            </a:prstGeom>
            <a:solidFill>
              <a:srgbClr val="FFFF00"/>
            </a:solidFill>
            <a:ln w="12700" algn="ctr">
              <a:solidFill>
                <a:schemeClr val="tx1"/>
              </a:solidFill>
              <a:round/>
              <a:headEnd/>
              <a:tailEnd/>
            </a:ln>
            <a:effectLst/>
          </p:spPr>
          <p:txBody>
            <a:bodyPr wrap="none" anchor="ctr"/>
            <a:lstStyle/>
            <a:p>
              <a:endParaRPr lang="en-US"/>
            </a:p>
          </p:txBody>
        </p:sp>
        <p:sp>
          <p:nvSpPr>
            <p:cNvPr id="378928" name="Oval 48"/>
            <p:cNvSpPr>
              <a:spLocks noChangeArrowheads="1"/>
            </p:cNvSpPr>
            <p:nvPr/>
          </p:nvSpPr>
          <p:spPr bwMode="auto">
            <a:xfrm>
              <a:off x="2276" y="3273"/>
              <a:ext cx="144" cy="144"/>
            </a:xfrm>
            <a:prstGeom prst="ellipse">
              <a:avLst/>
            </a:prstGeom>
            <a:solidFill>
              <a:srgbClr val="FF00FF"/>
            </a:solidFill>
            <a:ln w="12700" algn="ctr">
              <a:solidFill>
                <a:schemeClr val="tx1"/>
              </a:solidFill>
              <a:round/>
              <a:headEnd/>
              <a:tailEnd/>
            </a:ln>
            <a:effectLst/>
          </p:spPr>
          <p:txBody>
            <a:bodyPr wrap="none" anchor="ctr"/>
            <a:lstStyle/>
            <a:p>
              <a:endParaRPr lang="en-US"/>
            </a:p>
          </p:txBody>
        </p:sp>
        <p:sp>
          <p:nvSpPr>
            <p:cNvPr id="378929" name="Oval 49"/>
            <p:cNvSpPr>
              <a:spLocks noChangeArrowheads="1"/>
            </p:cNvSpPr>
            <p:nvPr/>
          </p:nvSpPr>
          <p:spPr bwMode="auto">
            <a:xfrm>
              <a:off x="2276" y="3541"/>
              <a:ext cx="144" cy="144"/>
            </a:xfrm>
            <a:prstGeom prst="ellipse">
              <a:avLst/>
            </a:prstGeom>
            <a:solidFill>
              <a:srgbClr val="00FF00"/>
            </a:solidFill>
            <a:ln w="12700" algn="ctr">
              <a:solidFill>
                <a:schemeClr val="tx1"/>
              </a:solidFill>
              <a:round/>
              <a:headEnd/>
              <a:tailEnd/>
            </a:ln>
            <a:effectLst/>
          </p:spPr>
          <p:txBody>
            <a:bodyPr wrap="none" anchor="ctr"/>
            <a:lstStyle/>
            <a:p>
              <a:endParaRPr lang="en-US"/>
            </a:p>
          </p:txBody>
        </p:sp>
        <p:sp>
          <p:nvSpPr>
            <p:cNvPr id="378930" name="Oval 50"/>
            <p:cNvSpPr>
              <a:spLocks noChangeArrowheads="1"/>
            </p:cNvSpPr>
            <p:nvPr/>
          </p:nvSpPr>
          <p:spPr bwMode="auto">
            <a:xfrm>
              <a:off x="2276" y="3807"/>
              <a:ext cx="144" cy="144"/>
            </a:xfrm>
            <a:prstGeom prst="ellipse">
              <a:avLst/>
            </a:prstGeom>
            <a:solidFill>
              <a:srgbClr val="00CCFF"/>
            </a:solidFill>
            <a:ln w="12700" algn="ctr">
              <a:solidFill>
                <a:schemeClr val="tx1"/>
              </a:solidFill>
              <a:round/>
              <a:headEnd/>
              <a:tailEnd/>
            </a:ln>
            <a:effectLst/>
          </p:spPr>
          <p:txBody>
            <a:bodyPr wrap="none" anchor="ctr"/>
            <a:lstStyle/>
            <a:p>
              <a:endParaRPr lang="en-US"/>
            </a:p>
          </p:txBody>
        </p:sp>
      </p:grpSp>
      <p:grpSp>
        <p:nvGrpSpPr>
          <p:cNvPr id="378990" name="Group 110"/>
          <p:cNvGrpSpPr>
            <a:grpSpLocks/>
          </p:cNvGrpSpPr>
          <p:nvPr/>
        </p:nvGrpSpPr>
        <p:grpSpPr bwMode="auto">
          <a:xfrm>
            <a:off x="3573463" y="2622550"/>
            <a:ext cx="2803525" cy="728663"/>
            <a:chOff x="2251" y="1652"/>
            <a:chExt cx="1766" cy="459"/>
          </a:xfrm>
        </p:grpSpPr>
        <p:sp>
          <p:nvSpPr>
            <p:cNvPr id="378919" name="Rectangle 39"/>
            <p:cNvSpPr>
              <a:spLocks noChangeArrowheads="1"/>
            </p:cNvSpPr>
            <p:nvPr/>
          </p:nvSpPr>
          <p:spPr bwMode="auto">
            <a:xfrm>
              <a:off x="2251" y="1652"/>
              <a:ext cx="1766" cy="363"/>
            </a:xfrm>
            <a:prstGeom prst="rect">
              <a:avLst/>
            </a:prstGeom>
            <a:noFill/>
            <a:ln w="9525">
              <a:noFill/>
              <a:miter lim="800000"/>
              <a:headEnd/>
              <a:tailEnd/>
            </a:ln>
            <a:effectLst/>
          </p:spPr>
          <p:txBody>
            <a:bodyPr/>
            <a:lstStyle/>
            <a:p>
              <a:pPr marL="457200" indent="-457200">
                <a:spcBef>
                  <a:spcPct val="20000"/>
                </a:spcBef>
                <a:buClr>
                  <a:srgbClr val="CC0000"/>
                </a:buClr>
                <a:buFont typeface="Wingdings" pitchFamily="2" charset="2"/>
                <a:buNone/>
              </a:pPr>
              <a:r>
                <a:rPr lang="en-US">
                  <a:solidFill>
                    <a:srgbClr val="990033"/>
                  </a:solidFill>
                  <a:latin typeface="Times New Roman" pitchFamily="18" charset="0"/>
                  <a:ea typeface="HyhwpEQ" pitchFamily="18" charset="-127"/>
                </a:rPr>
                <a:t>All possible answer</a:t>
              </a:r>
            </a:p>
          </p:txBody>
        </p:sp>
        <p:sp>
          <p:nvSpPr>
            <p:cNvPr id="378920" name="Oval 40"/>
            <p:cNvSpPr>
              <a:spLocks noChangeArrowheads="1"/>
            </p:cNvSpPr>
            <p:nvPr/>
          </p:nvSpPr>
          <p:spPr bwMode="auto">
            <a:xfrm>
              <a:off x="2517" y="1967"/>
              <a:ext cx="144" cy="144"/>
            </a:xfrm>
            <a:prstGeom prst="ellipse">
              <a:avLst/>
            </a:prstGeom>
            <a:solidFill>
              <a:srgbClr val="FF0000"/>
            </a:solidFill>
            <a:ln w="12700" algn="ctr">
              <a:solidFill>
                <a:schemeClr val="tx1"/>
              </a:solidFill>
              <a:round/>
              <a:headEnd/>
              <a:tailEnd/>
            </a:ln>
            <a:effectLst/>
          </p:spPr>
          <p:txBody>
            <a:bodyPr wrap="none" anchor="ctr"/>
            <a:lstStyle/>
            <a:p>
              <a:endParaRPr lang="en-US"/>
            </a:p>
          </p:txBody>
        </p:sp>
        <p:sp>
          <p:nvSpPr>
            <p:cNvPr id="378921" name="Oval 41"/>
            <p:cNvSpPr>
              <a:spLocks noChangeArrowheads="1"/>
            </p:cNvSpPr>
            <p:nvPr/>
          </p:nvSpPr>
          <p:spPr bwMode="auto">
            <a:xfrm>
              <a:off x="2808" y="1967"/>
              <a:ext cx="144" cy="144"/>
            </a:xfrm>
            <a:prstGeom prst="ellipse">
              <a:avLst/>
            </a:prstGeom>
            <a:solidFill>
              <a:srgbClr val="FFFF00"/>
            </a:solidFill>
            <a:ln w="12700" algn="ctr">
              <a:solidFill>
                <a:schemeClr val="tx1"/>
              </a:solidFill>
              <a:round/>
              <a:headEnd/>
              <a:tailEnd/>
            </a:ln>
            <a:effectLst/>
          </p:spPr>
          <p:txBody>
            <a:bodyPr wrap="none" anchor="ctr"/>
            <a:lstStyle/>
            <a:p>
              <a:endParaRPr lang="en-US"/>
            </a:p>
          </p:txBody>
        </p:sp>
        <p:sp>
          <p:nvSpPr>
            <p:cNvPr id="378922" name="Oval 42"/>
            <p:cNvSpPr>
              <a:spLocks noChangeArrowheads="1"/>
            </p:cNvSpPr>
            <p:nvPr/>
          </p:nvSpPr>
          <p:spPr bwMode="auto">
            <a:xfrm>
              <a:off x="3098" y="1967"/>
              <a:ext cx="144" cy="144"/>
            </a:xfrm>
            <a:prstGeom prst="ellipse">
              <a:avLst/>
            </a:prstGeom>
            <a:solidFill>
              <a:srgbClr val="FF00FF"/>
            </a:solidFill>
            <a:ln w="12700" algn="ctr">
              <a:solidFill>
                <a:schemeClr val="tx1"/>
              </a:solidFill>
              <a:round/>
              <a:headEnd/>
              <a:tailEnd/>
            </a:ln>
            <a:effectLst/>
          </p:spPr>
          <p:txBody>
            <a:bodyPr wrap="none" anchor="ctr"/>
            <a:lstStyle/>
            <a:p>
              <a:endParaRPr lang="en-US"/>
            </a:p>
          </p:txBody>
        </p:sp>
        <p:sp>
          <p:nvSpPr>
            <p:cNvPr id="378923" name="Oval 43"/>
            <p:cNvSpPr>
              <a:spLocks noChangeArrowheads="1"/>
            </p:cNvSpPr>
            <p:nvPr/>
          </p:nvSpPr>
          <p:spPr bwMode="auto">
            <a:xfrm>
              <a:off x="3389" y="1967"/>
              <a:ext cx="144" cy="144"/>
            </a:xfrm>
            <a:prstGeom prst="ellipse">
              <a:avLst/>
            </a:prstGeom>
            <a:solidFill>
              <a:srgbClr val="00FF00"/>
            </a:solidFill>
            <a:ln w="12700" algn="ctr">
              <a:solidFill>
                <a:schemeClr val="tx1"/>
              </a:solidFill>
              <a:round/>
              <a:headEnd/>
              <a:tailEnd/>
            </a:ln>
            <a:effectLst/>
          </p:spPr>
          <p:txBody>
            <a:bodyPr wrap="none" anchor="ctr"/>
            <a:lstStyle/>
            <a:p>
              <a:endParaRPr lang="en-US"/>
            </a:p>
          </p:txBody>
        </p:sp>
        <p:sp>
          <p:nvSpPr>
            <p:cNvPr id="378924" name="Oval 44"/>
            <p:cNvSpPr>
              <a:spLocks noChangeArrowheads="1"/>
            </p:cNvSpPr>
            <p:nvPr/>
          </p:nvSpPr>
          <p:spPr bwMode="auto">
            <a:xfrm>
              <a:off x="3680" y="1967"/>
              <a:ext cx="144" cy="144"/>
            </a:xfrm>
            <a:prstGeom prst="ellipse">
              <a:avLst/>
            </a:prstGeom>
            <a:solidFill>
              <a:srgbClr val="00CCFF"/>
            </a:solidFill>
            <a:ln w="12700" algn="ctr">
              <a:solidFill>
                <a:schemeClr val="tx1"/>
              </a:solidFill>
              <a:round/>
              <a:headEnd/>
              <a:tailEnd/>
            </a:ln>
            <a:effectLst/>
          </p:spPr>
          <p:txBody>
            <a:bodyPr wrap="none" anchor="ctr"/>
            <a:lstStyle/>
            <a:p>
              <a:endParaRPr lang="en-US"/>
            </a:p>
          </p:txBody>
        </p:sp>
      </p:grpSp>
      <p:sp>
        <p:nvSpPr>
          <p:cNvPr id="378992" name="Rectangle 112"/>
          <p:cNvSpPr>
            <a:spLocks noChangeArrowheads="1"/>
          </p:cNvSpPr>
          <p:nvPr/>
        </p:nvSpPr>
        <p:spPr bwMode="auto">
          <a:xfrm>
            <a:off x="3652838" y="1816100"/>
            <a:ext cx="5451475" cy="72866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atin typeface="Times New Roman" pitchFamily="18" charset="0"/>
                <a:ea typeface="HyhwpEQ" pitchFamily="18" charset="-127"/>
              </a:rPr>
              <a:t>Three ways for answer representation:</a:t>
            </a:r>
          </a:p>
          <a:p>
            <a:pPr marL="457200" indent="-457200" algn="l">
              <a:spcBef>
                <a:spcPct val="20000"/>
              </a:spcBef>
              <a:buClr>
                <a:srgbClr val="CC0000"/>
              </a:buClr>
              <a:buFont typeface="Wingdings" pitchFamily="2" charset="2"/>
              <a:buChar char="n"/>
            </a:pPr>
            <a:endParaRPr lang="en-US">
              <a:latin typeface="Times New Roman" pitchFamily="18" charset="0"/>
              <a:ea typeface="HyhwpEQ" pitchFamily="18"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06"/>
                                        </p:tgtEl>
                                        <p:attrNameLst>
                                          <p:attrName>style.visibility</p:attrName>
                                        </p:attrNameLst>
                                      </p:cBhvr>
                                      <p:to>
                                        <p:strVal val="visible"/>
                                      </p:to>
                                    </p:set>
                                    <p:animEffect transition="in" filter="wipe(left)">
                                      <p:cBhvr>
                                        <p:cTn id="7" dur="500"/>
                                        <p:tgtEl>
                                          <p:spTgt spid="37890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78910"/>
                                        </p:tgtEl>
                                        <p:attrNameLst>
                                          <p:attrName>style.visibility</p:attrName>
                                        </p:attrNameLst>
                                      </p:cBhvr>
                                      <p:to>
                                        <p:strVal val="visible"/>
                                      </p:to>
                                    </p:set>
                                    <p:animEffect transition="in" filter="wipe(down)">
                                      <p:cBhvr>
                                        <p:cTn id="10" dur="500"/>
                                        <p:tgtEl>
                                          <p:spTgt spid="3789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78908"/>
                                        </p:tgtEl>
                                        <p:attrNameLst>
                                          <p:attrName>style.visibility</p:attrName>
                                        </p:attrNameLst>
                                      </p:cBhvr>
                                      <p:to>
                                        <p:strVal val="visible"/>
                                      </p:to>
                                    </p:set>
                                    <p:animEffect transition="in" filter="wipe(right)">
                                      <p:cBhvr>
                                        <p:cTn id="13" dur="500"/>
                                        <p:tgtEl>
                                          <p:spTgt spid="37890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78909"/>
                                        </p:tgtEl>
                                        <p:attrNameLst>
                                          <p:attrName>style.visibility</p:attrName>
                                        </p:attrNameLst>
                                      </p:cBhvr>
                                      <p:to>
                                        <p:strVal val="visible"/>
                                      </p:to>
                                    </p:set>
                                    <p:animEffect transition="in" filter="wipe(up)">
                                      <p:cBhvr>
                                        <p:cTn id="16" dur="500"/>
                                        <p:tgtEl>
                                          <p:spTgt spid="37890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89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378905"/>
                                        </p:tgtEl>
                                        <p:attrNameLst>
                                          <p:attrName>fillcolor</p:attrName>
                                        </p:attrNameLst>
                                      </p:cBhvr>
                                      <p:to>
                                        <a:srgbClr val="FFFF00"/>
                                      </p:to>
                                    </p:animClr>
                                    <p:set>
                                      <p:cBhvr>
                                        <p:cTn id="25" dur="500" fill="hold"/>
                                        <p:tgtEl>
                                          <p:spTgt spid="378905"/>
                                        </p:tgtEl>
                                        <p:attrNameLst>
                                          <p:attrName>fill.type</p:attrName>
                                        </p:attrNameLst>
                                      </p:cBhvr>
                                      <p:to>
                                        <p:strVal val="solid"/>
                                      </p:to>
                                    </p:set>
                                    <p:set>
                                      <p:cBhvr>
                                        <p:cTn id="26" dur="500" fill="hold"/>
                                        <p:tgtEl>
                                          <p:spTgt spid="378905"/>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378902"/>
                                        </p:tgtEl>
                                        <p:attrNameLst>
                                          <p:attrName>fillcolor</p:attrName>
                                        </p:attrNameLst>
                                      </p:cBhvr>
                                      <p:to>
                                        <a:srgbClr val="FF0000"/>
                                      </p:to>
                                    </p:animClr>
                                    <p:set>
                                      <p:cBhvr>
                                        <p:cTn id="29" dur="500" fill="hold"/>
                                        <p:tgtEl>
                                          <p:spTgt spid="378902"/>
                                        </p:tgtEl>
                                        <p:attrNameLst>
                                          <p:attrName>fill.type</p:attrName>
                                        </p:attrNameLst>
                                      </p:cBhvr>
                                      <p:to>
                                        <p:strVal val="solid"/>
                                      </p:to>
                                    </p:set>
                                    <p:set>
                                      <p:cBhvr>
                                        <p:cTn id="30" dur="500" fill="hold"/>
                                        <p:tgtEl>
                                          <p:spTgt spid="378902"/>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378901"/>
                                        </p:tgtEl>
                                        <p:attrNameLst>
                                          <p:attrName>fillcolor</p:attrName>
                                        </p:attrNameLst>
                                      </p:cBhvr>
                                      <p:to>
                                        <a:srgbClr val="FF00FF"/>
                                      </p:to>
                                    </p:animClr>
                                    <p:set>
                                      <p:cBhvr>
                                        <p:cTn id="33" dur="500" fill="hold"/>
                                        <p:tgtEl>
                                          <p:spTgt spid="378901"/>
                                        </p:tgtEl>
                                        <p:attrNameLst>
                                          <p:attrName>fill.type</p:attrName>
                                        </p:attrNameLst>
                                      </p:cBhvr>
                                      <p:to>
                                        <p:strVal val="solid"/>
                                      </p:to>
                                    </p:set>
                                    <p:set>
                                      <p:cBhvr>
                                        <p:cTn id="34" dur="500" fill="hold"/>
                                        <p:tgtEl>
                                          <p:spTgt spid="378901"/>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378897"/>
                                        </p:tgtEl>
                                        <p:attrNameLst>
                                          <p:attrName>fillcolor</p:attrName>
                                        </p:attrNameLst>
                                      </p:cBhvr>
                                      <p:to>
                                        <a:srgbClr val="66FF33"/>
                                      </p:to>
                                    </p:animClr>
                                    <p:set>
                                      <p:cBhvr>
                                        <p:cTn id="37" dur="500" fill="hold"/>
                                        <p:tgtEl>
                                          <p:spTgt spid="378897"/>
                                        </p:tgtEl>
                                        <p:attrNameLst>
                                          <p:attrName>fill.type</p:attrName>
                                        </p:attrNameLst>
                                      </p:cBhvr>
                                      <p:to>
                                        <p:strVal val="solid"/>
                                      </p:to>
                                    </p:set>
                                    <p:set>
                                      <p:cBhvr>
                                        <p:cTn id="38" dur="500" fill="hold"/>
                                        <p:tgtEl>
                                          <p:spTgt spid="378897"/>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378900"/>
                                        </p:tgtEl>
                                        <p:attrNameLst>
                                          <p:attrName>fillcolor</p:attrName>
                                        </p:attrNameLst>
                                      </p:cBhvr>
                                      <p:to>
                                        <a:srgbClr val="66CCFF"/>
                                      </p:to>
                                    </p:animClr>
                                    <p:set>
                                      <p:cBhvr>
                                        <p:cTn id="41" dur="500" fill="hold"/>
                                        <p:tgtEl>
                                          <p:spTgt spid="378900"/>
                                        </p:tgtEl>
                                        <p:attrNameLst>
                                          <p:attrName>fill.type</p:attrName>
                                        </p:attrNameLst>
                                      </p:cBhvr>
                                      <p:to>
                                        <p:strVal val="solid"/>
                                      </p:to>
                                    </p:set>
                                    <p:set>
                                      <p:cBhvr>
                                        <p:cTn id="42" dur="500" fill="hold"/>
                                        <p:tgtEl>
                                          <p:spTgt spid="378900"/>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899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89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89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grpId="0" nodeType="clickEffect">
                                  <p:stCondLst>
                                    <p:cond delay="0"/>
                                  </p:stCondLst>
                                  <p:childTnLst>
                                    <p:set>
                                      <p:cBhvr>
                                        <p:cTn id="58" dur="1" fill="hold">
                                          <p:stCondLst>
                                            <p:cond delay="0"/>
                                          </p:stCondLst>
                                        </p:cTn>
                                        <p:tgtEl>
                                          <p:spTgt spid="378917"/>
                                        </p:tgtEl>
                                        <p:attrNameLst>
                                          <p:attrName>style.visibility</p:attrName>
                                        </p:attrNameLst>
                                      </p:cBhvr>
                                      <p:to>
                                        <p:strVal val="visible"/>
                                      </p:to>
                                    </p:set>
                                    <p:animEffect transition="in" filter="circle(out)">
                                      <p:cBhvr>
                                        <p:cTn id="59" dur="500"/>
                                        <p:tgtEl>
                                          <p:spTgt spid="378917"/>
                                        </p:tgtEl>
                                      </p:cBhvr>
                                    </p:animEffec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789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grpId="0" nodeType="clickEffect">
                                  <p:stCondLst>
                                    <p:cond delay="0"/>
                                  </p:stCondLst>
                                  <p:childTnLst>
                                    <p:set>
                                      <p:cBhvr>
                                        <p:cTn id="66" dur="1" fill="hold">
                                          <p:stCondLst>
                                            <p:cond delay="0"/>
                                          </p:stCondLst>
                                        </p:cTn>
                                        <p:tgtEl>
                                          <p:spTgt spid="378918"/>
                                        </p:tgtEl>
                                        <p:attrNameLst>
                                          <p:attrName>style.visibility</p:attrName>
                                        </p:attrNameLst>
                                      </p:cBhvr>
                                      <p:to>
                                        <p:strVal val="visible"/>
                                      </p:to>
                                    </p:set>
                                    <p:animEffect transition="in" filter="circle(out)">
                                      <p:cBhvr>
                                        <p:cTn id="67" dur="500"/>
                                        <p:tgtEl>
                                          <p:spTgt spid="378918"/>
                                        </p:tgtEl>
                                      </p:cBhvr>
                                    </p:animEffec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3789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378915"/>
                                        </p:tgtEl>
                                        <p:attrNameLst>
                                          <p:attrName>style.visibility</p:attrName>
                                        </p:attrNameLst>
                                      </p:cBhvr>
                                      <p:to>
                                        <p:strVal val="visible"/>
                                      </p:to>
                                    </p:set>
                                    <p:animEffect transition="in" filter="circle(out)">
                                      <p:cBhvr>
                                        <p:cTn id="75" dur="500"/>
                                        <p:tgtEl>
                                          <p:spTgt spid="378915"/>
                                        </p:tgtEl>
                                      </p:cBhvr>
                                    </p:animEffect>
                                  </p:childTnLst>
                                </p:cTn>
                              </p:par>
                            </p:childTnLst>
                          </p:cTn>
                        </p:par>
                        <p:par>
                          <p:cTn id="76" fill="hold">
                            <p:stCondLst>
                              <p:cond delay="500"/>
                            </p:stCondLst>
                            <p:childTnLst>
                              <p:par>
                                <p:cTn id="77" presetID="1" presetClass="entr" presetSubtype="0" fill="hold" grpId="0" nodeType="afterEffect">
                                  <p:stCondLst>
                                    <p:cond delay="0"/>
                                  </p:stCondLst>
                                  <p:childTnLst>
                                    <p:set>
                                      <p:cBhvr>
                                        <p:cTn id="78" dur="1" fill="hold">
                                          <p:stCondLst>
                                            <p:cond delay="0"/>
                                          </p:stCondLst>
                                        </p:cTn>
                                        <p:tgtEl>
                                          <p:spTgt spid="378934"/>
                                        </p:tgtEl>
                                        <p:attrNameLst>
                                          <p:attrName>style.visibility</p:attrName>
                                        </p:attrNameLst>
                                      </p:cBhvr>
                                      <p:to>
                                        <p:strVal val="visible"/>
                                      </p:to>
                                    </p:set>
                                  </p:childTnLst>
                                </p:cTn>
                              </p:par>
                            </p:childTnLst>
                          </p:cTn>
                        </p:par>
                        <p:par>
                          <p:cTn id="79" fill="hold">
                            <p:stCondLst>
                              <p:cond delay="500"/>
                            </p:stCondLst>
                            <p:childTnLst>
                              <p:par>
                                <p:cTn id="80" presetID="6" presetClass="entr" presetSubtype="32" fill="hold" grpId="0" nodeType="afterEffect">
                                  <p:stCondLst>
                                    <p:cond delay="0"/>
                                  </p:stCondLst>
                                  <p:childTnLst>
                                    <p:set>
                                      <p:cBhvr>
                                        <p:cTn id="81" dur="1" fill="hold">
                                          <p:stCondLst>
                                            <p:cond delay="0"/>
                                          </p:stCondLst>
                                        </p:cTn>
                                        <p:tgtEl>
                                          <p:spTgt spid="378912"/>
                                        </p:tgtEl>
                                        <p:attrNameLst>
                                          <p:attrName>style.visibility</p:attrName>
                                        </p:attrNameLst>
                                      </p:cBhvr>
                                      <p:to>
                                        <p:strVal val="visible"/>
                                      </p:to>
                                    </p:set>
                                    <p:animEffect transition="in" filter="circle(out)">
                                      <p:cBhvr>
                                        <p:cTn id="82" dur="500"/>
                                        <p:tgtEl>
                                          <p:spTgt spid="378912"/>
                                        </p:tgtEl>
                                      </p:cBhvr>
                                    </p:animEffect>
                                  </p:childTnLst>
                                </p:cTn>
                              </p:par>
                            </p:childTnLst>
                          </p:cTn>
                        </p:par>
                        <p:par>
                          <p:cTn id="83" fill="hold">
                            <p:stCondLst>
                              <p:cond delay="1000"/>
                            </p:stCondLst>
                            <p:childTnLst>
                              <p:par>
                                <p:cTn id="84" presetID="1" presetClass="entr" presetSubtype="0" fill="hold" grpId="0" nodeType="afterEffect">
                                  <p:stCondLst>
                                    <p:cond delay="0"/>
                                  </p:stCondLst>
                                  <p:childTnLst>
                                    <p:set>
                                      <p:cBhvr>
                                        <p:cTn id="85" dur="1" fill="hold">
                                          <p:stCondLst>
                                            <p:cond delay="0"/>
                                          </p:stCondLst>
                                        </p:cTn>
                                        <p:tgtEl>
                                          <p:spTgt spid="378935"/>
                                        </p:tgtEl>
                                        <p:attrNameLst>
                                          <p:attrName>style.visibility</p:attrName>
                                        </p:attrNameLst>
                                      </p:cBhvr>
                                      <p:to>
                                        <p:strVal val="visible"/>
                                      </p:to>
                                    </p:set>
                                  </p:childTnLst>
                                </p:cTn>
                              </p:par>
                            </p:childTnLst>
                          </p:cTn>
                        </p:par>
                        <p:par>
                          <p:cTn id="86" fill="hold">
                            <p:stCondLst>
                              <p:cond delay="1000"/>
                            </p:stCondLst>
                            <p:childTnLst>
                              <p:par>
                                <p:cTn id="87" presetID="6" presetClass="entr" presetSubtype="32" fill="hold" grpId="0" nodeType="afterEffect">
                                  <p:stCondLst>
                                    <p:cond delay="0"/>
                                  </p:stCondLst>
                                  <p:childTnLst>
                                    <p:set>
                                      <p:cBhvr>
                                        <p:cTn id="88" dur="1" fill="hold">
                                          <p:stCondLst>
                                            <p:cond delay="0"/>
                                          </p:stCondLst>
                                        </p:cTn>
                                        <p:tgtEl>
                                          <p:spTgt spid="378916"/>
                                        </p:tgtEl>
                                        <p:attrNameLst>
                                          <p:attrName>style.visibility</p:attrName>
                                        </p:attrNameLst>
                                      </p:cBhvr>
                                      <p:to>
                                        <p:strVal val="visible"/>
                                      </p:to>
                                    </p:set>
                                    <p:animEffect transition="in" filter="circle(out)">
                                      <p:cBhvr>
                                        <p:cTn id="89" dur="500"/>
                                        <p:tgtEl>
                                          <p:spTgt spid="378916"/>
                                        </p:tgtEl>
                                      </p:cBhvr>
                                    </p:animEffect>
                                  </p:childTnLst>
                                </p:cTn>
                              </p:par>
                            </p:childTnLst>
                          </p:cTn>
                        </p:par>
                        <p:par>
                          <p:cTn id="90" fill="hold">
                            <p:stCondLst>
                              <p:cond delay="1500"/>
                            </p:stCondLst>
                            <p:childTnLst>
                              <p:par>
                                <p:cTn id="91" presetID="1" presetClass="entr" presetSubtype="0" fill="hold" grpId="0" nodeType="afterEffect">
                                  <p:stCondLst>
                                    <p:cond delay="0"/>
                                  </p:stCondLst>
                                  <p:childTnLst>
                                    <p:set>
                                      <p:cBhvr>
                                        <p:cTn id="92" dur="1" fill="hold">
                                          <p:stCondLst>
                                            <p:cond delay="0"/>
                                          </p:stCondLst>
                                        </p:cTn>
                                        <p:tgtEl>
                                          <p:spTgt spid="37893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7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2" grpId="0" animBg="1"/>
      <p:bldP spid="378918" grpId="0" animBg="1"/>
      <p:bldP spid="378916" grpId="0" animBg="1"/>
      <p:bldP spid="378915" grpId="0" animBg="1"/>
      <p:bldP spid="378917" grpId="0" animBg="1"/>
      <p:bldP spid="378906" grpId="0" animBg="1"/>
      <p:bldP spid="378908" grpId="0" animBg="1"/>
      <p:bldP spid="378909" grpId="0" animBg="1"/>
      <p:bldP spid="378910" grpId="0" animBg="1"/>
      <p:bldP spid="378911" grpId="0" animBg="1"/>
      <p:bldP spid="378932" grpId="0"/>
      <p:bldP spid="378933" grpId="0"/>
      <p:bldP spid="378934" grpId="0"/>
      <p:bldP spid="378935" grpId="0"/>
      <p:bldP spid="37893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72CF4D85-A991-42B4-8579-C31ED100F25F}" type="slidenum">
              <a:rPr lang="en-US" altLang="ko-KR"/>
              <a:pPr/>
              <a:t>97</a:t>
            </a:fld>
            <a:endParaRPr lang="en-US" altLang="ko-KR"/>
          </a:p>
        </p:txBody>
      </p:sp>
      <p:sp>
        <p:nvSpPr>
          <p:cNvPr id="19" name="Date Placeholder 4"/>
          <p:cNvSpPr>
            <a:spLocks noGrp="1"/>
          </p:cNvSpPr>
          <p:nvPr>
            <p:ph type="dt" sz="half" idx="11"/>
          </p:nvPr>
        </p:nvSpPr>
        <p:spPr/>
        <p:txBody>
          <a:bodyPr/>
          <a:lstStyle/>
          <a:p>
            <a:r>
              <a:rPr lang="en-US"/>
              <a:t>Tutorial: ICDM 2008</a:t>
            </a:r>
            <a:endParaRPr lang="en-US" altLang="ko-KR"/>
          </a:p>
        </p:txBody>
      </p:sp>
      <p:sp>
        <p:nvSpPr>
          <p:cNvPr id="20" name="Footer Placeholder 5"/>
          <p:cNvSpPr>
            <a:spLocks noGrp="1"/>
          </p:cNvSpPr>
          <p:nvPr>
            <p:ph type="ftr" sz="quarter" idx="12"/>
          </p:nvPr>
        </p:nvSpPr>
        <p:spPr/>
        <p:txBody>
          <a:bodyPr/>
          <a:lstStyle/>
          <a:p>
            <a:r>
              <a:rPr lang="en-US" altLang="ko-KR"/>
              <a:t>Mohamed F. Mokbel</a:t>
            </a:r>
          </a:p>
        </p:txBody>
      </p:sp>
      <p:sp>
        <p:nvSpPr>
          <p:cNvPr id="214018" name="Rectangle 2"/>
          <p:cNvSpPr>
            <a:spLocks noGrp="1" noChangeArrowheads="1"/>
          </p:cNvSpPr>
          <p:nvPr>
            <p:ph type="title"/>
          </p:nvPr>
        </p:nvSpPr>
        <p:spPr/>
        <p:txBody>
          <a:bodyPr/>
          <a:lstStyle/>
          <a:p>
            <a:r>
              <a:rPr lang="en-US" sz="2800"/>
              <a:t>Range Queries</a:t>
            </a:r>
            <a:br>
              <a:rPr lang="en-US" sz="2800"/>
            </a:br>
            <a:r>
              <a:rPr lang="en-US" sz="2400">
                <a:solidFill>
                  <a:srgbClr val="FFCC00"/>
                </a:solidFill>
              </a:rPr>
              <a:t>Public</a:t>
            </a:r>
            <a:r>
              <a:rPr lang="en-US" sz="2400">
                <a:solidFill>
                  <a:srgbClr val="CC0000"/>
                </a:solidFill>
              </a:rPr>
              <a:t> </a:t>
            </a:r>
            <a:r>
              <a:rPr lang="en-US" sz="2400">
                <a:solidFill>
                  <a:schemeClr val="hlink"/>
                </a:solidFill>
              </a:rPr>
              <a:t>Queries over </a:t>
            </a:r>
            <a:r>
              <a:rPr lang="en-US" sz="2400">
                <a:solidFill>
                  <a:srgbClr val="CC0000"/>
                </a:solidFill>
              </a:rPr>
              <a:t>Private</a:t>
            </a:r>
            <a:r>
              <a:rPr lang="en-US" sz="2400">
                <a:solidFill>
                  <a:schemeClr val="hlink"/>
                </a:solidFill>
              </a:rPr>
              <a:t> Data</a:t>
            </a:r>
          </a:p>
        </p:txBody>
      </p:sp>
      <p:grpSp>
        <p:nvGrpSpPr>
          <p:cNvPr id="214029" name="Group 13"/>
          <p:cNvGrpSpPr>
            <a:grpSpLocks/>
          </p:cNvGrpSpPr>
          <p:nvPr/>
        </p:nvGrpSpPr>
        <p:grpSpPr bwMode="auto">
          <a:xfrm>
            <a:off x="5367338" y="1517650"/>
            <a:ext cx="3429000" cy="4254500"/>
            <a:chOff x="576" y="968"/>
            <a:chExt cx="2160" cy="2680"/>
          </a:xfrm>
        </p:grpSpPr>
        <p:grpSp>
          <p:nvGrpSpPr>
            <p:cNvPr id="214020" name="Group 4"/>
            <p:cNvGrpSpPr>
              <a:grpSpLocks/>
            </p:cNvGrpSpPr>
            <p:nvPr/>
          </p:nvGrpSpPr>
          <p:grpSpPr bwMode="auto">
            <a:xfrm>
              <a:off x="576" y="968"/>
              <a:ext cx="2160" cy="2160"/>
              <a:chOff x="3168" y="1152"/>
              <a:chExt cx="2160" cy="2160"/>
            </a:xfrm>
          </p:grpSpPr>
          <p:sp>
            <p:nvSpPr>
              <p:cNvPr id="214021" name="Line 5"/>
              <p:cNvSpPr>
                <a:spLocks noChangeShapeType="1"/>
              </p:cNvSpPr>
              <p:nvPr/>
            </p:nvSpPr>
            <p:spPr bwMode="auto">
              <a:xfrm flipV="1">
                <a:off x="3168" y="1152"/>
                <a:ext cx="0" cy="2160"/>
              </a:xfrm>
              <a:prstGeom prst="line">
                <a:avLst/>
              </a:prstGeom>
              <a:noFill/>
              <a:ln w="63500">
                <a:solidFill>
                  <a:srgbClr val="CC0000"/>
                </a:solidFill>
                <a:round/>
                <a:headEnd/>
                <a:tailEnd type="triangle" w="med" len="med"/>
              </a:ln>
              <a:effectLst/>
            </p:spPr>
            <p:txBody>
              <a:bodyPr wrap="none" anchor="ctr"/>
              <a:lstStyle/>
              <a:p>
                <a:endParaRPr lang="en-US"/>
              </a:p>
            </p:txBody>
          </p:sp>
          <p:sp>
            <p:nvSpPr>
              <p:cNvPr id="214022" name="Line 6"/>
              <p:cNvSpPr>
                <a:spLocks noChangeShapeType="1"/>
              </p:cNvSpPr>
              <p:nvPr/>
            </p:nvSpPr>
            <p:spPr bwMode="auto">
              <a:xfrm rot="5400000" flipV="1">
                <a:off x="4248" y="2232"/>
                <a:ext cx="0" cy="2160"/>
              </a:xfrm>
              <a:prstGeom prst="line">
                <a:avLst/>
              </a:prstGeom>
              <a:noFill/>
              <a:ln w="63500">
                <a:solidFill>
                  <a:srgbClr val="CC0000"/>
                </a:solidFill>
                <a:round/>
                <a:headEnd/>
                <a:tailEnd type="triangle" w="med" len="med"/>
              </a:ln>
              <a:effectLst/>
            </p:spPr>
            <p:txBody>
              <a:bodyPr wrap="none" anchor="ctr"/>
              <a:lstStyle/>
              <a:p>
                <a:endParaRPr lang="en-US"/>
              </a:p>
            </p:txBody>
          </p:sp>
        </p:grpSp>
        <p:sp>
          <p:nvSpPr>
            <p:cNvPr id="214023" name="Text Box 7"/>
            <p:cNvSpPr txBox="1">
              <a:spLocks noChangeArrowheads="1"/>
            </p:cNvSpPr>
            <p:nvPr/>
          </p:nvSpPr>
          <p:spPr bwMode="auto">
            <a:xfrm>
              <a:off x="720" y="3360"/>
              <a:ext cx="1920" cy="288"/>
            </a:xfrm>
            <a:prstGeom prst="rect">
              <a:avLst/>
            </a:prstGeom>
            <a:noFill/>
            <a:ln w="38100" algn="ctr">
              <a:noFill/>
              <a:miter lim="800000"/>
              <a:headEnd/>
              <a:tailEnd/>
            </a:ln>
            <a:effectLst/>
          </p:spPr>
          <p:txBody>
            <a:bodyPr>
              <a:spAutoFit/>
            </a:bodyPr>
            <a:lstStyle/>
            <a:p>
              <a:pPr>
                <a:spcBef>
                  <a:spcPct val="50000"/>
                </a:spcBef>
              </a:pPr>
              <a:r>
                <a:rPr lang="en-US" b="1" i="1">
                  <a:solidFill>
                    <a:srgbClr val="CC0000"/>
                  </a:solidFill>
                  <a:latin typeface="Times New Roman" pitchFamily="18" charset="0"/>
                </a:rPr>
                <a:t>Range query</a:t>
              </a:r>
            </a:p>
          </p:txBody>
        </p:sp>
      </p:grpSp>
      <p:sp>
        <p:nvSpPr>
          <p:cNvPr id="214031" name="Rectangle 15"/>
          <p:cNvSpPr>
            <a:spLocks noChangeArrowheads="1"/>
          </p:cNvSpPr>
          <p:nvPr/>
        </p:nvSpPr>
        <p:spPr bwMode="auto">
          <a:xfrm>
            <a:off x="5837238" y="2849563"/>
            <a:ext cx="922337" cy="4222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14032" name="Rectangle 16"/>
          <p:cNvSpPr>
            <a:spLocks noChangeArrowheads="1"/>
          </p:cNvSpPr>
          <p:nvPr/>
        </p:nvSpPr>
        <p:spPr bwMode="auto">
          <a:xfrm>
            <a:off x="6835775" y="3276600"/>
            <a:ext cx="708025" cy="379413"/>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14033" name="Rectangle 17"/>
          <p:cNvSpPr>
            <a:spLocks noChangeArrowheads="1"/>
          </p:cNvSpPr>
          <p:nvPr/>
        </p:nvSpPr>
        <p:spPr bwMode="auto">
          <a:xfrm>
            <a:off x="5837238" y="4078288"/>
            <a:ext cx="690562" cy="608012"/>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14034" name="Rectangle 18"/>
          <p:cNvSpPr>
            <a:spLocks noChangeArrowheads="1"/>
          </p:cNvSpPr>
          <p:nvPr/>
        </p:nvSpPr>
        <p:spPr bwMode="auto">
          <a:xfrm>
            <a:off x="7488238" y="4232275"/>
            <a:ext cx="706437" cy="4984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14035" name="Rectangle 19"/>
          <p:cNvSpPr>
            <a:spLocks noChangeArrowheads="1"/>
          </p:cNvSpPr>
          <p:nvPr/>
        </p:nvSpPr>
        <p:spPr bwMode="auto">
          <a:xfrm>
            <a:off x="7988300" y="3195638"/>
            <a:ext cx="806450" cy="3778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14036" name="Rectangle 20"/>
          <p:cNvSpPr>
            <a:spLocks noChangeArrowheads="1"/>
          </p:cNvSpPr>
          <p:nvPr/>
        </p:nvSpPr>
        <p:spPr bwMode="auto">
          <a:xfrm>
            <a:off x="5837238" y="2081213"/>
            <a:ext cx="690562" cy="3460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214037" name="Rectangle 21"/>
          <p:cNvSpPr>
            <a:spLocks noChangeArrowheads="1"/>
          </p:cNvSpPr>
          <p:nvPr/>
        </p:nvSpPr>
        <p:spPr bwMode="auto">
          <a:xfrm>
            <a:off x="7796213" y="2235200"/>
            <a:ext cx="614362" cy="38417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pic>
        <p:nvPicPr>
          <p:cNvPr id="214038" name="Picture 22" descr="j0292020"/>
          <p:cNvPicPr>
            <a:picLocks noChangeAspect="1" noChangeArrowheads="1"/>
          </p:cNvPicPr>
          <p:nvPr/>
        </p:nvPicPr>
        <p:blipFill>
          <a:blip r:embed="rId3"/>
          <a:srcRect/>
          <a:stretch>
            <a:fillRect/>
          </a:stretch>
        </p:blipFill>
        <p:spPr bwMode="auto">
          <a:xfrm>
            <a:off x="7104063" y="2960688"/>
            <a:ext cx="550862" cy="522287"/>
          </a:xfrm>
          <a:prstGeom prst="rect">
            <a:avLst/>
          </a:prstGeom>
          <a:noFill/>
        </p:spPr>
      </p:pic>
      <p:sp>
        <p:nvSpPr>
          <p:cNvPr id="214039" name="Rectangle 23"/>
          <p:cNvSpPr>
            <a:spLocks noChangeArrowheads="1"/>
          </p:cNvSpPr>
          <p:nvPr/>
        </p:nvSpPr>
        <p:spPr bwMode="auto">
          <a:xfrm>
            <a:off x="6567488" y="2581275"/>
            <a:ext cx="1497012" cy="1228725"/>
          </a:xfrm>
          <a:prstGeom prst="rect">
            <a:avLst/>
          </a:prstGeom>
          <a:noFill/>
          <a:ln w="50800" algn="ctr">
            <a:solidFill>
              <a:srgbClr val="FF9900"/>
            </a:solidFill>
            <a:miter lim="800000"/>
            <a:headEnd/>
            <a:tailEnd/>
          </a:ln>
          <a:effectLst/>
        </p:spPr>
        <p:txBody>
          <a:bodyPr wrap="none" anchor="ctr"/>
          <a:lstStyle/>
          <a:p>
            <a:endParaRPr lang="en-US"/>
          </a:p>
        </p:txBody>
      </p:sp>
      <p:sp>
        <p:nvSpPr>
          <p:cNvPr id="214050" name="Rectangle 34"/>
          <p:cNvSpPr>
            <a:spLocks noGrp="1" noChangeArrowheads="1"/>
          </p:cNvSpPr>
          <p:nvPr>
            <p:ph type="body" idx="1"/>
          </p:nvPr>
        </p:nvSpPr>
        <p:spPr>
          <a:xfrm>
            <a:off x="347663" y="1163638"/>
            <a:ext cx="4876800" cy="5391150"/>
          </a:xfrm>
          <a:noFill/>
          <a:ln/>
        </p:spPr>
        <p:txBody>
          <a:bodyPr/>
          <a:lstStyle/>
          <a:p>
            <a:pPr>
              <a:buFont typeface="Wingdings" pitchFamily="2" charset="2"/>
              <a:buChar char="n"/>
            </a:pPr>
            <a:r>
              <a:rPr lang="en-US" b="0">
                <a:solidFill>
                  <a:srgbClr val="A50021"/>
                </a:solidFill>
              </a:rPr>
              <a:t>Example:</a:t>
            </a:r>
            <a:r>
              <a:rPr lang="en-US" b="0"/>
              <a:t> Find all cars within a certain area</a:t>
            </a:r>
          </a:p>
          <a:p>
            <a:pPr>
              <a:buFont typeface="Wingdings" pitchFamily="2" charset="2"/>
              <a:buChar char="n"/>
            </a:pPr>
            <a:endParaRPr lang="en-US" b="0"/>
          </a:p>
          <a:p>
            <a:pPr>
              <a:buFont typeface="Wingdings" pitchFamily="2" charset="2"/>
              <a:buChar char="n"/>
            </a:pPr>
            <a:r>
              <a:rPr lang="en-US" b="0"/>
              <a:t>Objects of interest are represented as cloaked spatial regions in which the objects of interest can be anywhere</a:t>
            </a:r>
          </a:p>
          <a:p>
            <a:pPr>
              <a:buFont typeface="Wingdings" pitchFamily="2" charset="2"/>
              <a:buChar char="n"/>
            </a:pPr>
            <a:endParaRPr lang="en-US" b="0"/>
          </a:p>
          <a:p>
            <a:pPr>
              <a:buFont typeface="Wingdings" pitchFamily="2" charset="2"/>
              <a:buChar char="n"/>
            </a:pPr>
            <a:r>
              <a:rPr lang="en-US" b="0"/>
              <a:t>Any cloaked region that overlaps with the query region is a candidate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4039"/>
                                        </p:tgtEl>
                                        <p:attrNameLst>
                                          <p:attrName>style.visibility</p:attrName>
                                        </p:attrNameLst>
                                      </p:cBhvr>
                                      <p:to>
                                        <p:strVal val="visible"/>
                                      </p:to>
                                    </p:set>
                                    <p:animEffect transition="in" filter="wipe(down)">
                                      <p:cBhvr>
                                        <p:cTn id="7" dur="500"/>
                                        <p:tgtEl>
                                          <p:spTgt spid="2140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500" fill="hold"/>
                                        <p:tgtEl>
                                          <p:spTgt spid="214037"/>
                                        </p:tgtEl>
                                        <p:attrNameLst>
                                          <p:attrName>fillcolor</p:attrName>
                                        </p:attrNameLst>
                                      </p:cBhvr>
                                      <p:to>
                                        <a:schemeClr val="accent2"/>
                                      </p:to>
                                    </p:animClr>
                                    <p:set>
                                      <p:cBhvr>
                                        <p:cTn id="12" dur="500" fill="hold"/>
                                        <p:tgtEl>
                                          <p:spTgt spid="214037"/>
                                        </p:tgtEl>
                                        <p:attrNameLst>
                                          <p:attrName>fill.type</p:attrName>
                                        </p:attrNameLst>
                                      </p:cBhvr>
                                      <p:to>
                                        <p:strVal val="solid"/>
                                      </p:to>
                                    </p:set>
                                    <p:set>
                                      <p:cBhvr>
                                        <p:cTn id="13" dur="500" fill="hold"/>
                                        <p:tgtEl>
                                          <p:spTgt spid="214037"/>
                                        </p:tgtEl>
                                        <p:attrNameLst>
                                          <p:attrName>fill.on</p:attrName>
                                        </p:attrNameLst>
                                      </p:cBhvr>
                                      <p:to>
                                        <p:strVal val="true"/>
                                      </p:to>
                                    </p:set>
                                  </p:childTnLst>
                                </p:cTn>
                              </p:par>
                              <p:par>
                                <p:cTn id="14" presetID="1" presetClass="emph" presetSubtype="2" fill="hold" nodeType="withEffect">
                                  <p:stCondLst>
                                    <p:cond delay="0"/>
                                  </p:stCondLst>
                                  <p:childTnLst>
                                    <p:animClr clrSpc="rgb" dir="cw">
                                      <p:cBhvr>
                                        <p:cTn id="15" dur="500" fill="hold"/>
                                        <p:tgtEl>
                                          <p:spTgt spid="214031"/>
                                        </p:tgtEl>
                                        <p:attrNameLst>
                                          <p:attrName>fillcolor</p:attrName>
                                        </p:attrNameLst>
                                      </p:cBhvr>
                                      <p:to>
                                        <a:schemeClr val="accent2"/>
                                      </p:to>
                                    </p:animClr>
                                    <p:set>
                                      <p:cBhvr>
                                        <p:cTn id="16" dur="500" fill="hold"/>
                                        <p:tgtEl>
                                          <p:spTgt spid="214031"/>
                                        </p:tgtEl>
                                        <p:attrNameLst>
                                          <p:attrName>fill.type</p:attrName>
                                        </p:attrNameLst>
                                      </p:cBhvr>
                                      <p:to>
                                        <p:strVal val="solid"/>
                                      </p:to>
                                    </p:set>
                                    <p:set>
                                      <p:cBhvr>
                                        <p:cTn id="17" dur="500" fill="hold"/>
                                        <p:tgtEl>
                                          <p:spTgt spid="214031"/>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500" fill="hold"/>
                                        <p:tgtEl>
                                          <p:spTgt spid="214035"/>
                                        </p:tgtEl>
                                        <p:attrNameLst>
                                          <p:attrName>fillcolor</p:attrName>
                                        </p:attrNameLst>
                                      </p:cBhvr>
                                      <p:to>
                                        <a:schemeClr val="accent2"/>
                                      </p:to>
                                    </p:animClr>
                                    <p:set>
                                      <p:cBhvr>
                                        <p:cTn id="20" dur="500" fill="hold"/>
                                        <p:tgtEl>
                                          <p:spTgt spid="214035"/>
                                        </p:tgtEl>
                                        <p:attrNameLst>
                                          <p:attrName>fill.type</p:attrName>
                                        </p:attrNameLst>
                                      </p:cBhvr>
                                      <p:to>
                                        <p:strVal val="solid"/>
                                      </p:to>
                                    </p:set>
                                    <p:set>
                                      <p:cBhvr>
                                        <p:cTn id="21" dur="500" fill="hold"/>
                                        <p:tgtEl>
                                          <p:spTgt spid="214035"/>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500" fill="hold"/>
                                        <p:tgtEl>
                                          <p:spTgt spid="214032"/>
                                        </p:tgtEl>
                                        <p:attrNameLst>
                                          <p:attrName>fillcolor</p:attrName>
                                        </p:attrNameLst>
                                      </p:cBhvr>
                                      <p:to>
                                        <a:schemeClr val="accent2"/>
                                      </p:to>
                                    </p:animClr>
                                    <p:set>
                                      <p:cBhvr>
                                        <p:cTn id="24" dur="500" fill="hold"/>
                                        <p:tgtEl>
                                          <p:spTgt spid="214032"/>
                                        </p:tgtEl>
                                        <p:attrNameLst>
                                          <p:attrName>fill.type</p:attrName>
                                        </p:attrNameLst>
                                      </p:cBhvr>
                                      <p:to>
                                        <p:strVal val="solid"/>
                                      </p:to>
                                    </p:set>
                                    <p:set>
                                      <p:cBhvr>
                                        <p:cTn id="25" dur="500" fill="hold"/>
                                        <p:tgtEl>
                                          <p:spTgt spid="21403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3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0"/>
          </p:nvPr>
        </p:nvSpPr>
        <p:spPr/>
        <p:txBody>
          <a:bodyPr/>
          <a:lstStyle/>
          <a:p>
            <a:fld id="{8140F865-608D-48E1-B12D-FF8B987E9880}" type="slidenum">
              <a:rPr lang="en-US" altLang="ko-KR"/>
              <a:pPr/>
              <a:t>98</a:t>
            </a:fld>
            <a:endParaRPr lang="en-US" altLang="ko-KR"/>
          </a:p>
        </p:txBody>
      </p:sp>
      <p:sp>
        <p:nvSpPr>
          <p:cNvPr id="27" name="Date Placeholder 6"/>
          <p:cNvSpPr>
            <a:spLocks noGrp="1"/>
          </p:cNvSpPr>
          <p:nvPr>
            <p:ph type="dt" sz="half" idx="11"/>
          </p:nvPr>
        </p:nvSpPr>
        <p:spPr/>
        <p:txBody>
          <a:bodyPr/>
          <a:lstStyle/>
          <a:p>
            <a:r>
              <a:rPr lang="en-US"/>
              <a:t>Tutorial: ICDM 2008</a:t>
            </a:r>
            <a:endParaRPr lang="en-US" altLang="ko-KR"/>
          </a:p>
        </p:txBody>
      </p:sp>
      <p:sp>
        <p:nvSpPr>
          <p:cNvPr id="28" name="Footer Placeholder 7"/>
          <p:cNvSpPr>
            <a:spLocks noGrp="1"/>
          </p:cNvSpPr>
          <p:nvPr>
            <p:ph type="ftr" sz="quarter" idx="12"/>
          </p:nvPr>
        </p:nvSpPr>
        <p:spPr/>
        <p:txBody>
          <a:bodyPr/>
          <a:lstStyle/>
          <a:p>
            <a:r>
              <a:rPr lang="en-US" altLang="ko-KR"/>
              <a:t>Mohamed F. Mokbel</a:t>
            </a:r>
          </a:p>
        </p:txBody>
      </p:sp>
      <p:sp>
        <p:nvSpPr>
          <p:cNvPr id="329730" name="Rectangle 2"/>
          <p:cNvSpPr>
            <a:spLocks noGrp="1" noChangeArrowheads="1"/>
          </p:cNvSpPr>
          <p:nvPr>
            <p:ph type="title"/>
          </p:nvPr>
        </p:nvSpPr>
        <p:spPr/>
        <p:txBody>
          <a:bodyPr/>
          <a:lstStyle/>
          <a:p>
            <a:r>
              <a:rPr lang="en-US" sz="2800"/>
              <a:t>Range Queries</a:t>
            </a:r>
            <a:br>
              <a:rPr lang="en-US" sz="2800"/>
            </a:br>
            <a:r>
              <a:rPr lang="en-US" sz="2400">
                <a:solidFill>
                  <a:srgbClr val="FFCC00"/>
                </a:solidFill>
              </a:rPr>
              <a:t>Public</a:t>
            </a:r>
            <a:r>
              <a:rPr lang="en-US" sz="2400">
                <a:solidFill>
                  <a:srgbClr val="CC0000"/>
                </a:solidFill>
              </a:rPr>
              <a:t> </a:t>
            </a:r>
            <a:r>
              <a:rPr lang="en-US" sz="2400">
                <a:solidFill>
                  <a:schemeClr val="hlink"/>
                </a:solidFill>
              </a:rPr>
              <a:t>Queries over </a:t>
            </a:r>
            <a:r>
              <a:rPr lang="en-US" sz="2400">
                <a:solidFill>
                  <a:srgbClr val="CC0000"/>
                </a:solidFill>
              </a:rPr>
              <a:t>Private</a:t>
            </a:r>
            <a:r>
              <a:rPr lang="en-US" sz="2400">
                <a:solidFill>
                  <a:schemeClr val="hlink"/>
                </a:solidFill>
              </a:rPr>
              <a:t> Data</a:t>
            </a:r>
            <a:endParaRPr lang="en-US" altLang="zh-TW" sz="2400">
              <a:solidFill>
                <a:schemeClr val="hlink"/>
              </a:solidFill>
            </a:endParaRPr>
          </a:p>
        </p:txBody>
      </p:sp>
      <p:sp>
        <p:nvSpPr>
          <p:cNvPr id="329731" name="Rectangle 3"/>
          <p:cNvSpPr>
            <a:spLocks noGrp="1" noChangeArrowheads="1"/>
          </p:cNvSpPr>
          <p:nvPr>
            <p:ph type="body" sz="half" idx="1"/>
          </p:nvPr>
        </p:nvSpPr>
        <p:spPr>
          <a:xfrm>
            <a:off x="77788" y="1047750"/>
            <a:ext cx="6927850" cy="1651000"/>
          </a:xfrm>
        </p:spPr>
        <p:txBody>
          <a:bodyPr/>
          <a:lstStyle/>
          <a:p>
            <a:pPr>
              <a:buFont typeface="Wingdings" pitchFamily="2" charset="2"/>
              <a:buChar char="n"/>
            </a:pPr>
            <a:r>
              <a:rPr lang="en-US" altLang="zh-TW" i="1"/>
              <a:t>Range Queries:</a:t>
            </a:r>
            <a:r>
              <a:rPr lang="en-US" altLang="zh-TW" b="0"/>
              <a:t> What are the objects that are within the area of Interest</a:t>
            </a:r>
          </a:p>
          <a:p>
            <a:pPr lvl="1">
              <a:buFont typeface="Wingdings" pitchFamily="2" charset="2"/>
              <a:buChar char="n"/>
            </a:pPr>
            <a:r>
              <a:rPr lang="en-US" altLang="zh-TW"/>
              <a:t>Any object that has a privacy region overlaps with the area of interest: </a:t>
            </a:r>
            <a:r>
              <a:rPr lang="en-US" altLang="zh-TW">
                <a:solidFill>
                  <a:srgbClr val="A50021"/>
                </a:solidFill>
              </a:rPr>
              <a:t>C, D, E, F, H</a:t>
            </a:r>
          </a:p>
        </p:txBody>
      </p:sp>
      <p:sp>
        <p:nvSpPr>
          <p:cNvPr id="329848" name="Rectangle 120"/>
          <p:cNvSpPr>
            <a:spLocks noChangeArrowheads="1"/>
          </p:cNvSpPr>
          <p:nvPr/>
        </p:nvSpPr>
        <p:spPr bwMode="auto">
          <a:xfrm>
            <a:off x="7648575" y="2506663"/>
            <a:ext cx="1033463" cy="50323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29849" name="Rectangle 121"/>
          <p:cNvSpPr>
            <a:spLocks noChangeArrowheads="1"/>
          </p:cNvSpPr>
          <p:nvPr/>
        </p:nvSpPr>
        <p:spPr bwMode="auto">
          <a:xfrm>
            <a:off x="7953375" y="3656013"/>
            <a:ext cx="727075" cy="7334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29850" name="Rectangle 122"/>
          <p:cNvSpPr>
            <a:spLocks noChangeArrowheads="1"/>
          </p:cNvSpPr>
          <p:nvPr/>
        </p:nvSpPr>
        <p:spPr bwMode="auto">
          <a:xfrm>
            <a:off x="6534150" y="4581525"/>
            <a:ext cx="1033463" cy="5032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29851" name="Rectangle 123"/>
          <p:cNvSpPr>
            <a:spLocks noChangeArrowheads="1"/>
          </p:cNvSpPr>
          <p:nvPr/>
        </p:nvSpPr>
        <p:spPr bwMode="auto">
          <a:xfrm flipV="1">
            <a:off x="6684963" y="1970088"/>
            <a:ext cx="498475" cy="76835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29852" name="Rectangle 124"/>
          <p:cNvSpPr>
            <a:spLocks noChangeArrowheads="1"/>
          </p:cNvSpPr>
          <p:nvPr/>
        </p:nvSpPr>
        <p:spPr bwMode="auto">
          <a:xfrm>
            <a:off x="6723063" y="3352800"/>
            <a:ext cx="844550" cy="8461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29853" name="Rectangle 125"/>
          <p:cNvSpPr>
            <a:spLocks noChangeArrowheads="1"/>
          </p:cNvSpPr>
          <p:nvPr/>
        </p:nvSpPr>
        <p:spPr bwMode="auto">
          <a:xfrm>
            <a:off x="7993063" y="4922838"/>
            <a:ext cx="1033462" cy="50323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29854" name="Rectangle 126"/>
          <p:cNvSpPr>
            <a:spLocks noChangeArrowheads="1"/>
          </p:cNvSpPr>
          <p:nvPr/>
        </p:nvSpPr>
        <p:spPr bwMode="auto">
          <a:xfrm>
            <a:off x="6607175" y="5656263"/>
            <a:ext cx="1033463" cy="50323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29855" name="Rectangle 127"/>
          <p:cNvSpPr>
            <a:spLocks noChangeArrowheads="1"/>
          </p:cNvSpPr>
          <p:nvPr/>
        </p:nvSpPr>
        <p:spPr bwMode="auto">
          <a:xfrm>
            <a:off x="7605713" y="1543050"/>
            <a:ext cx="460375" cy="6953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29857" name="Rectangle 129"/>
          <p:cNvSpPr>
            <a:spLocks noChangeArrowheads="1"/>
          </p:cNvSpPr>
          <p:nvPr/>
        </p:nvSpPr>
        <p:spPr bwMode="auto">
          <a:xfrm>
            <a:off x="5454650" y="3117850"/>
            <a:ext cx="1033463" cy="5032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29858" name="Rectangle 130"/>
          <p:cNvSpPr>
            <a:spLocks noChangeArrowheads="1"/>
          </p:cNvSpPr>
          <p:nvPr/>
        </p:nvSpPr>
        <p:spPr bwMode="auto">
          <a:xfrm>
            <a:off x="5378450" y="4005263"/>
            <a:ext cx="649288" cy="1190625"/>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29856" name="Rectangle 128"/>
          <p:cNvSpPr>
            <a:spLocks noChangeArrowheads="1"/>
          </p:cNvSpPr>
          <p:nvPr/>
        </p:nvSpPr>
        <p:spPr bwMode="auto">
          <a:xfrm>
            <a:off x="6261100" y="2814638"/>
            <a:ext cx="2112963" cy="1958975"/>
          </a:xfrm>
          <a:prstGeom prst="rect">
            <a:avLst/>
          </a:prstGeom>
          <a:noFill/>
          <a:ln w="50800" algn="ctr">
            <a:solidFill>
              <a:srgbClr val="FF9900"/>
            </a:solidFill>
            <a:miter lim="800000"/>
            <a:headEnd/>
            <a:tailEnd/>
          </a:ln>
          <a:effectLst/>
        </p:spPr>
        <p:txBody>
          <a:bodyPr wrap="none" anchor="ctr"/>
          <a:lstStyle/>
          <a:p>
            <a:endParaRPr lang="en-US"/>
          </a:p>
        </p:txBody>
      </p:sp>
      <p:sp>
        <p:nvSpPr>
          <p:cNvPr id="329859" name="Text Box 131"/>
          <p:cNvSpPr txBox="1">
            <a:spLocks noChangeArrowheads="1"/>
          </p:cNvSpPr>
          <p:nvPr/>
        </p:nvSpPr>
        <p:spPr bwMode="auto">
          <a:xfrm>
            <a:off x="7529513" y="143192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A</a:t>
            </a:r>
          </a:p>
        </p:txBody>
      </p:sp>
      <p:sp>
        <p:nvSpPr>
          <p:cNvPr id="329860" name="Text Box 132"/>
          <p:cNvSpPr txBox="1">
            <a:spLocks noChangeArrowheads="1"/>
          </p:cNvSpPr>
          <p:nvPr/>
        </p:nvSpPr>
        <p:spPr bwMode="auto">
          <a:xfrm>
            <a:off x="8297863" y="2433638"/>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C</a:t>
            </a:r>
          </a:p>
        </p:txBody>
      </p:sp>
      <p:sp>
        <p:nvSpPr>
          <p:cNvPr id="329861" name="Text Box 133"/>
          <p:cNvSpPr txBox="1">
            <a:spLocks noChangeArrowheads="1"/>
          </p:cNvSpPr>
          <p:nvPr/>
        </p:nvSpPr>
        <p:spPr bwMode="auto">
          <a:xfrm>
            <a:off x="6607175" y="1892300"/>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B</a:t>
            </a:r>
          </a:p>
        </p:txBody>
      </p:sp>
      <p:sp>
        <p:nvSpPr>
          <p:cNvPr id="329862" name="Text Box 134"/>
          <p:cNvSpPr txBox="1">
            <a:spLocks noChangeArrowheads="1"/>
          </p:cNvSpPr>
          <p:nvPr/>
        </p:nvSpPr>
        <p:spPr bwMode="auto">
          <a:xfrm>
            <a:off x="8297863" y="3624263"/>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F</a:t>
            </a:r>
          </a:p>
        </p:txBody>
      </p:sp>
      <p:sp>
        <p:nvSpPr>
          <p:cNvPr id="329863" name="Text Box 135"/>
          <p:cNvSpPr txBox="1">
            <a:spLocks noChangeArrowheads="1"/>
          </p:cNvSpPr>
          <p:nvPr/>
        </p:nvSpPr>
        <p:spPr bwMode="auto">
          <a:xfrm>
            <a:off x="6684963" y="3313113"/>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E</a:t>
            </a:r>
          </a:p>
        </p:txBody>
      </p:sp>
      <p:sp>
        <p:nvSpPr>
          <p:cNvPr id="329864" name="Text Box 136"/>
          <p:cNvSpPr txBox="1">
            <a:spLocks noChangeArrowheads="1"/>
          </p:cNvSpPr>
          <p:nvPr/>
        </p:nvSpPr>
        <p:spPr bwMode="auto">
          <a:xfrm>
            <a:off x="5378450" y="3048000"/>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D</a:t>
            </a:r>
          </a:p>
        </p:txBody>
      </p:sp>
      <p:sp>
        <p:nvSpPr>
          <p:cNvPr id="329865" name="Text Box 137"/>
          <p:cNvSpPr txBox="1">
            <a:spLocks noChangeArrowheads="1"/>
          </p:cNvSpPr>
          <p:nvPr/>
        </p:nvSpPr>
        <p:spPr bwMode="auto">
          <a:xfrm>
            <a:off x="8605838" y="4892675"/>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I</a:t>
            </a:r>
          </a:p>
        </p:txBody>
      </p:sp>
      <p:sp>
        <p:nvSpPr>
          <p:cNvPr id="329866" name="Text Box 138"/>
          <p:cNvSpPr txBox="1">
            <a:spLocks noChangeArrowheads="1"/>
          </p:cNvSpPr>
          <p:nvPr/>
        </p:nvSpPr>
        <p:spPr bwMode="auto">
          <a:xfrm>
            <a:off x="5340350" y="3967163"/>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G</a:t>
            </a:r>
          </a:p>
        </p:txBody>
      </p:sp>
      <p:sp>
        <p:nvSpPr>
          <p:cNvPr id="329867" name="Text Box 139"/>
          <p:cNvSpPr txBox="1">
            <a:spLocks noChangeArrowheads="1"/>
          </p:cNvSpPr>
          <p:nvPr/>
        </p:nvSpPr>
        <p:spPr bwMode="auto">
          <a:xfrm>
            <a:off x="6530975" y="5580063"/>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J</a:t>
            </a:r>
          </a:p>
        </p:txBody>
      </p:sp>
      <p:sp>
        <p:nvSpPr>
          <p:cNvPr id="329868" name="Text Box 140"/>
          <p:cNvSpPr txBox="1">
            <a:spLocks noChangeArrowheads="1"/>
          </p:cNvSpPr>
          <p:nvPr/>
        </p:nvSpPr>
        <p:spPr bwMode="auto">
          <a:xfrm>
            <a:off x="6492875" y="4700588"/>
            <a:ext cx="460375" cy="457200"/>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H</a:t>
            </a:r>
          </a:p>
        </p:txBody>
      </p:sp>
      <p:sp>
        <p:nvSpPr>
          <p:cNvPr id="329871" name="Rectangle 143"/>
          <p:cNvSpPr>
            <a:spLocks noChangeArrowheads="1"/>
          </p:cNvSpPr>
          <p:nvPr/>
        </p:nvSpPr>
        <p:spPr bwMode="auto">
          <a:xfrm>
            <a:off x="1588" y="2930525"/>
            <a:ext cx="5338762" cy="3570288"/>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b="1" i="1">
                <a:latin typeface="Times New Roman" pitchFamily="18" charset="0"/>
                <a:ea typeface="HyhwpEQ" pitchFamily="18" charset="-127"/>
              </a:rPr>
              <a:t>Probabilistic Range Queries: </a:t>
            </a:r>
            <a:r>
              <a:rPr lang="en-US" altLang="zh-TW">
                <a:latin typeface="Times New Roman" pitchFamily="18" charset="0"/>
                <a:ea typeface="HyhwpEQ" pitchFamily="18" charset="-127"/>
              </a:rPr>
              <a:t>With each object, report the probability of being part of the answer</a:t>
            </a:r>
          </a:p>
          <a:p>
            <a:pPr marL="838200" lvl="1" indent="-381000" algn="l">
              <a:spcBef>
                <a:spcPct val="20000"/>
              </a:spcBef>
              <a:buClr>
                <a:srgbClr val="B90337"/>
              </a:buClr>
              <a:buFont typeface="Wingdings" pitchFamily="2" charset="2"/>
              <a:buChar char="n"/>
            </a:pPr>
            <a:r>
              <a:rPr lang="en-US" altLang="zh-TW" sz="2000">
                <a:solidFill>
                  <a:srgbClr val="A50021"/>
                </a:solidFill>
                <a:latin typeface="Times New Roman" pitchFamily="18" charset="0"/>
                <a:ea typeface="HyhwpEQ" pitchFamily="18" charset="-127"/>
              </a:rPr>
              <a:t>(C, 0.3), (D, 0.2), (E, 1),  (F, 0.6), (H, 0.4)</a:t>
            </a:r>
          </a:p>
          <a:p>
            <a:pPr marL="838200" lvl="1" indent="-381000" algn="l">
              <a:spcBef>
                <a:spcPct val="20000"/>
              </a:spcBef>
              <a:buClr>
                <a:srgbClr val="B90337"/>
              </a:buClr>
              <a:buFont typeface="Wingdings" pitchFamily="2" charset="2"/>
              <a:buChar char="n"/>
            </a:pPr>
            <a:r>
              <a:rPr lang="en-US" altLang="zh-TW" sz="2000">
                <a:latin typeface="Times New Roman" pitchFamily="18" charset="0"/>
                <a:ea typeface="HyhwpEQ" pitchFamily="18" charset="-127"/>
              </a:rPr>
              <a:t>Can be computed by the ratio of the overlapping area between the cloaked region and the query region</a:t>
            </a:r>
          </a:p>
          <a:p>
            <a:pPr marL="838200" lvl="1" indent="-381000" algn="l">
              <a:spcBef>
                <a:spcPct val="20000"/>
              </a:spcBef>
              <a:buClr>
                <a:srgbClr val="B90337"/>
              </a:buClr>
              <a:buFont typeface="Wingdings" pitchFamily="2" charset="2"/>
              <a:buChar char="n"/>
            </a:pPr>
            <a:r>
              <a:rPr lang="en-US" altLang="zh-TW" sz="2000">
                <a:latin typeface="Times New Roman" pitchFamily="18" charset="0"/>
                <a:ea typeface="HyhwpEQ" pitchFamily="18" charset="-127"/>
              </a:rPr>
              <a:t>Easy to compute for uniform distribution</a:t>
            </a:r>
          </a:p>
          <a:p>
            <a:pPr marL="838200" lvl="1" indent="-381000" algn="l">
              <a:spcBef>
                <a:spcPct val="20000"/>
              </a:spcBef>
              <a:buClr>
                <a:srgbClr val="B90337"/>
              </a:buClr>
              <a:buFont typeface="Wingdings" pitchFamily="2" charset="2"/>
              <a:buChar char="n"/>
            </a:pPr>
            <a:r>
              <a:rPr lang="en-US" altLang="zh-TW" sz="2000">
                <a:latin typeface="Times New Roman" pitchFamily="18" charset="0"/>
                <a:ea typeface="HyhwpEQ" pitchFamily="18" charset="-127"/>
              </a:rPr>
              <a:t>Challenging in case of non-uniform distributions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98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9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856" grpId="0" animBg="1"/>
      <p:bldP spid="32987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0"/>
          </p:nvPr>
        </p:nvSpPr>
        <p:spPr/>
        <p:txBody>
          <a:bodyPr/>
          <a:lstStyle/>
          <a:p>
            <a:fld id="{658F73A4-9B53-4452-A1AE-182111FA3B06}" type="slidenum">
              <a:rPr lang="en-US" altLang="ko-KR"/>
              <a:pPr/>
              <a:t>99</a:t>
            </a:fld>
            <a:endParaRPr lang="en-US" altLang="ko-KR"/>
          </a:p>
        </p:txBody>
      </p:sp>
      <p:sp>
        <p:nvSpPr>
          <p:cNvPr id="27" name="Date Placeholder 6"/>
          <p:cNvSpPr>
            <a:spLocks noGrp="1"/>
          </p:cNvSpPr>
          <p:nvPr>
            <p:ph type="dt" sz="half" idx="11"/>
          </p:nvPr>
        </p:nvSpPr>
        <p:spPr/>
        <p:txBody>
          <a:bodyPr/>
          <a:lstStyle/>
          <a:p>
            <a:r>
              <a:rPr lang="en-US"/>
              <a:t>Tutorial: ICDM 2008</a:t>
            </a:r>
            <a:endParaRPr lang="en-US" altLang="ko-KR"/>
          </a:p>
        </p:txBody>
      </p:sp>
      <p:sp>
        <p:nvSpPr>
          <p:cNvPr id="28" name="Footer Placeholder 7"/>
          <p:cNvSpPr>
            <a:spLocks noGrp="1"/>
          </p:cNvSpPr>
          <p:nvPr>
            <p:ph type="ftr" sz="quarter" idx="12"/>
          </p:nvPr>
        </p:nvSpPr>
        <p:spPr/>
        <p:txBody>
          <a:bodyPr/>
          <a:lstStyle/>
          <a:p>
            <a:r>
              <a:rPr lang="en-US" altLang="ko-KR"/>
              <a:t>Mohamed F. Mokbel</a:t>
            </a:r>
          </a:p>
        </p:txBody>
      </p:sp>
      <p:sp>
        <p:nvSpPr>
          <p:cNvPr id="395266" name="Rectangle 2"/>
          <p:cNvSpPr>
            <a:spLocks noGrp="1" noChangeArrowheads="1"/>
          </p:cNvSpPr>
          <p:nvPr>
            <p:ph type="title"/>
          </p:nvPr>
        </p:nvSpPr>
        <p:spPr>
          <a:xfrm>
            <a:off x="423863" y="125413"/>
            <a:ext cx="7010400" cy="762000"/>
          </a:xfrm>
        </p:spPr>
        <p:txBody>
          <a:bodyPr/>
          <a:lstStyle/>
          <a:p>
            <a:r>
              <a:rPr lang="en-US" sz="2800"/>
              <a:t>Range Queries</a:t>
            </a:r>
            <a:br>
              <a:rPr lang="en-US" sz="2800"/>
            </a:br>
            <a:r>
              <a:rPr lang="en-US" sz="2400">
                <a:solidFill>
                  <a:srgbClr val="FFCC00"/>
                </a:solidFill>
              </a:rPr>
              <a:t>Public</a:t>
            </a:r>
            <a:r>
              <a:rPr lang="en-US" sz="2400">
                <a:solidFill>
                  <a:srgbClr val="CC0000"/>
                </a:solidFill>
              </a:rPr>
              <a:t> </a:t>
            </a:r>
            <a:r>
              <a:rPr lang="en-US" sz="2400">
                <a:solidFill>
                  <a:schemeClr val="hlink"/>
                </a:solidFill>
              </a:rPr>
              <a:t>Queries over </a:t>
            </a:r>
            <a:r>
              <a:rPr lang="en-US" sz="2400">
                <a:solidFill>
                  <a:srgbClr val="CC0000"/>
                </a:solidFill>
              </a:rPr>
              <a:t>Private</a:t>
            </a:r>
            <a:r>
              <a:rPr lang="en-US" sz="2400">
                <a:solidFill>
                  <a:schemeClr val="hlink"/>
                </a:solidFill>
              </a:rPr>
              <a:t> Data</a:t>
            </a:r>
            <a:endParaRPr lang="en-US" altLang="zh-TW" sz="2400">
              <a:solidFill>
                <a:schemeClr val="hlink"/>
              </a:solidFill>
            </a:endParaRPr>
          </a:p>
        </p:txBody>
      </p:sp>
      <p:grpSp>
        <p:nvGrpSpPr>
          <p:cNvPr id="395292" name="Group 28"/>
          <p:cNvGrpSpPr>
            <a:grpSpLocks/>
          </p:cNvGrpSpPr>
          <p:nvPr/>
        </p:nvGrpSpPr>
        <p:grpSpPr bwMode="auto">
          <a:xfrm>
            <a:off x="5340350" y="1431925"/>
            <a:ext cx="3725863" cy="4727575"/>
            <a:chOff x="3364" y="902"/>
            <a:chExt cx="2347" cy="2978"/>
          </a:xfrm>
        </p:grpSpPr>
        <p:sp>
          <p:nvSpPr>
            <p:cNvPr id="395268" name="Rectangle 4"/>
            <p:cNvSpPr>
              <a:spLocks noChangeArrowheads="1"/>
            </p:cNvSpPr>
            <p:nvPr/>
          </p:nvSpPr>
          <p:spPr bwMode="auto">
            <a:xfrm>
              <a:off x="4818" y="1579"/>
              <a:ext cx="651" cy="31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5269" name="Rectangle 5"/>
            <p:cNvSpPr>
              <a:spLocks noChangeArrowheads="1"/>
            </p:cNvSpPr>
            <p:nvPr/>
          </p:nvSpPr>
          <p:spPr bwMode="auto">
            <a:xfrm>
              <a:off x="5010" y="2303"/>
              <a:ext cx="458" cy="462"/>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5270" name="Rectangle 6"/>
            <p:cNvSpPr>
              <a:spLocks noChangeArrowheads="1"/>
            </p:cNvSpPr>
            <p:nvPr/>
          </p:nvSpPr>
          <p:spPr bwMode="auto">
            <a:xfrm>
              <a:off x="4116" y="2886"/>
              <a:ext cx="651" cy="31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5271" name="Rectangle 7"/>
            <p:cNvSpPr>
              <a:spLocks noChangeArrowheads="1"/>
            </p:cNvSpPr>
            <p:nvPr/>
          </p:nvSpPr>
          <p:spPr bwMode="auto">
            <a:xfrm flipV="1">
              <a:off x="4211" y="1241"/>
              <a:ext cx="314" cy="484"/>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5272" name="Rectangle 8"/>
            <p:cNvSpPr>
              <a:spLocks noChangeArrowheads="1"/>
            </p:cNvSpPr>
            <p:nvPr/>
          </p:nvSpPr>
          <p:spPr bwMode="auto">
            <a:xfrm>
              <a:off x="4235" y="2112"/>
              <a:ext cx="532" cy="533"/>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5273" name="Rectangle 9"/>
            <p:cNvSpPr>
              <a:spLocks noChangeArrowheads="1"/>
            </p:cNvSpPr>
            <p:nvPr/>
          </p:nvSpPr>
          <p:spPr bwMode="auto">
            <a:xfrm>
              <a:off x="5035" y="3101"/>
              <a:ext cx="651" cy="31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5274" name="Rectangle 10"/>
            <p:cNvSpPr>
              <a:spLocks noChangeArrowheads="1"/>
            </p:cNvSpPr>
            <p:nvPr/>
          </p:nvSpPr>
          <p:spPr bwMode="auto">
            <a:xfrm>
              <a:off x="4162" y="3563"/>
              <a:ext cx="651" cy="31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5275" name="Rectangle 11"/>
            <p:cNvSpPr>
              <a:spLocks noChangeArrowheads="1"/>
            </p:cNvSpPr>
            <p:nvPr/>
          </p:nvSpPr>
          <p:spPr bwMode="auto">
            <a:xfrm>
              <a:off x="4791" y="972"/>
              <a:ext cx="290" cy="438"/>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5276" name="Rectangle 12"/>
            <p:cNvSpPr>
              <a:spLocks noChangeArrowheads="1"/>
            </p:cNvSpPr>
            <p:nvPr/>
          </p:nvSpPr>
          <p:spPr bwMode="auto">
            <a:xfrm>
              <a:off x="3436" y="1964"/>
              <a:ext cx="651" cy="317"/>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5277" name="Rectangle 13"/>
            <p:cNvSpPr>
              <a:spLocks noChangeArrowheads="1"/>
            </p:cNvSpPr>
            <p:nvPr/>
          </p:nvSpPr>
          <p:spPr bwMode="auto">
            <a:xfrm>
              <a:off x="3388" y="2523"/>
              <a:ext cx="409" cy="750"/>
            </a:xfrm>
            <a:prstGeom prst="rect">
              <a:avLst/>
            </a:prstGeom>
            <a:solidFill>
              <a:srgbClr val="FFCC99">
                <a:alpha val="39999"/>
              </a:srgbClr>
            </a:solidFill>
            <a:ln w="12700" algn="ctr">
              <a:solidFill>
                <a:srgbClr val="FF9900"/>
              </a:solidFill>
              <a:miter lim="800000"/>
              <a:headEnd/>
              <a:tailEnd/>
            </a:ln>
            <a:effectLst/>
          </p:spPr>
          <p:txBody>
            <a:bodyPr wrap="none" anchor="ctr"/>
            <a:lstStyle/>
            <a:p>
              <a:endParaRPr lang="en-US"/>
            </a:p>
          </p:txBody>
        </p:sp>
        <p:sp>
          <p:nvSpPr>
            <p:cNvPr id="395278" name="Rectangle 14"/>
            <p:cNvSpPr>
              <a:spLocks noChangeArrowheads="1"/>
            </p:cNvSpPr>
            <p:nvPr/>
          </p:nvSpPr>
          <p:spPr bwMode="auto">
            <a:xfrm>
              <a:off x="3944" y="1773"/>
              <a:ext cx="1331" cy="1234"/>
            </a:xfrm>
            <a:prstGeom prst="rect">
              <a:avLst/>
            </a:prstGeom>
            <a:noFill/>
            <a:ln w="50800" algn="ctr">
              <a:solidFill>
                <a:srgbClr val="FF9900"/>
              </a:solidFill>
              <a:miter lim="800000"/>
              <a:headEnd/>
              <a:tailEnd/>
            </a:ln>
            <a:effectLst/>
          </p:spPr>
          <p:txBody>
            <a:bodyPr wrap="none" anchor="ctr"/>
            <a:lstStyle/>
            <a:p>
              <a:endParaRPr lang="en-US"/>
            </a:p>
          </p:txBody>
        </p:sp>
        <p:sp>
          <p:nvSpPr>
            <p:cNvPr id="395279" name="Text Box 15"/>
            <p:cNvSpPr txBox="1">
              <a:spLocks noChangeArrowheads="1"/>
            </p:cNvSpPr>
            <p:nvPr/>
          </p:nvSpPr>
          <p:spPr bwMode="auto">
            <a:xfrm>
              <a:off x="4743" y="902"/>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A</a:t>
              </a:r>
            </a:p>
          </p:txBody>
        </p:sp>
        <p:sp>
          <p:nvSpPr>
            <p:cNvPr id="395280" name="Text Box 16"/>
            <p:cNvSpPr txBox="1">
              <a:spLocks noChangeArrowheads="1"/>
            </p:cNvSpPr>
            <p:nvPr/>
          </p:nvSpPr>
          <p:spPr bwMode="auto">
            <a:xfrm>
              <a:off x="5227" y="1533"/>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C</a:t>
              </a:r>
            </a:p>
          </p:txBody>
        </p:sp>
        <p:sp>
          <p:nvSpPr>
            <p:cNvPr id="395281" name="Text Box 17"/>
            <p:cNvSpPr txBox="1">
              <a:spLocks noChangeArrowheads="1"/>
            </p:cNvSpPr>
            <p:nvPr/>
          </p:nvSpPr>
          <p:spPr bwMode="auto">
            <a:xfrm>
              <a:off x="4162" y="1192"/>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B</a:t>
              </a:r>
            </a:p>
          </p:txBody>
        </p:sp>
        <p:sp>
          <p:nvSpPr>
            <p:cNvPr id="395282" name="Text Box 18"/>
            <p:cNvSpPr txBox="1">
              <a:spLocks noChangeArrowheads="1"/>
            </p:cNvSpPr>
            <p:nvPr/>
          </p:nvSpPr>
          <p:spPr bwMode="auto">
            <a:xfrm>
              <a:off x="5227" y="2283"/>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F</a:t>
              </a:r>
            </a:p>
          </p:txBody>
        </p:sp>
        <p:sp>
          <p:nvSpPr>
            <p:cNvPr id="395283" name="Text Box 19"/>
            <p:cNvSpPr txBox="1">
              <a:spLocks noChangeArrowheads="1"/>
            </p:cNvSpPr>
            <p:nvPr/>
          </p:nvSpPr>
          <p:spPr bwMode="auto">
            <a:xfrm>
              <a:off x="4211" y="2087"/>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E</a:t>
              </a:r>
            </a:p>
          </p:txBody>
        </p:sp>
        <p:sp>
          <p:nvSpPr>
            <p:cNvPr id="395284" name="Text Box 20"/>
            <p:cNvSpPr txBox="1">
              <a:spLocks noChangeArrowheads="1"/>
            </p:cNvSpPr>
            <p:nvPr/>
          </p:nvSpPr>
          <p:spPr bwMode="auto">
            <a:xfrm>
              <a:off x="3388" y="1920"/>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D</a:t>
              </a:r>
            </a:p>
          </p:txBody>
        </p:sp>
        <p:sp>
          <p:nvSpPr>
            <p:cNvPr id="395285" name="Text Box 21"/>
            <p:cNvSpPr txBox="1">
              <a:spLocks noChangeArrowheads="1"/>
            </p:cNvSpPr>
            <p:nvPr/>
          </p:nvSpPr>
          <p:spPr bwMode="auto">
            <a:xfrm>
              <a:off x="5421" y="3082"/>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I</a:t>
              </a:r>
            </a:p>
          </p:txBody>
        </p:sp>
        <p:sp>
          <p:nvSpPr>
            <p:cNvPr id="395286" name="Text Box 22"/>
            <p:cNvSpPr txBox="1">
              <a:spLocks noChangeArrowheads="1"/>
            </p:cNvSpPr>
            <p:nvPr/>
          </p:nvSpPr>
          <p:spPr bwMode="auto">
            <a:xfrm>
              <a:off x="3364" y="2499"/>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G</a:t>
              </a:r>
            </a:p>
          </p:txBody>
        </p:sp>
        <p:sp>
          <p:nvSpPr>
            <p:cNvPr id="395287" name="Text Box 23"/>
            <p:cNvSpPr txBox="1">
              <a:spLocks noChangeArrowheads="1"/>
            </p:cNvSpPr>
            <p:nvPr/>
          </p:nvSpPr>
          <p:spPr bwMode="auto">
            <a:xfrm>
              <a:off x="4114" y="3515"/>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J</a:t>
              </a:r>
            </a:p>
          </p:txBody>
        </p:sp>
        <p:sp>
          <p:nvSpPr>
            <p:cNvPr id="395288" name="Text Box 24"/>
            <p:cNvSpPr txBox="1">
              <a:spLocks noChangeArrowheads="1"/>
            </p:cNvSpPr>
            <p:nvPr/>
          </p:nvSpPr>
          <p:spPr bwMode="auto">
            <a:xfrm>
              <a:off x="4090" y="2961"/>
              <a:ext cx="290" cy="288"/>
            </a:xfrm>
            <a:prstGeom prst="rect">
              <a:avLst/>
            </a:prstGeom>
            <a:noFill/>
            <a:ln w="38100" algn="ctr">
              <a:noFill/>
              <a:miter lim="800000"/>
              <a:headEnd/>
              <a:tailEnd/>
            </a:ln>
            <a:effectLst/>
          </p:spPr>
          <p:txBody>
            <a:bodyPr>
              <a:spAutoFit/>
            </a:bodyPr>
            <a:lstStyle/>
            <a:p>
              <a:pPr>
                <a:spcBef>
                  <a:spcPct val="50000"/>
                </a:spcBef>
              </a:pPr>
              <a:r>
                <a:rPr lang="en-US" b="1">
                  <a:solidFill>
                    <a:srgbClr val="A50021"/>
                  </a:solidFill>
                  <a:latin typeface="Times New Roman" pitchFamily="18" charset="0"/>
                </a:rPr>
                <a:t>H</a:t>
              </a:r>
            </a:p>
          </p:txBody>
        </p:sp>
      </p:grpSp>
      <p:sp>
        <p:nvSpPr>
          <p:cNvPr id="395290" name="Rectangle 26"/>
          <p:cNvSpPr>
            <a:spLocks noChangeArrowheads="1"/>
          </p:cNvSpPr>
          <p:nvPr/>
        </p:nvSpPr>
        <p:spPr bwMode="auto">
          <a:xfrm>
            <a:off x="76200" y="1428750"/>
            <a:ext cx="5340350" cy="4919663"/>
          </a:xfrm>
          <a:prstGeom prst="rect">
            <a:avLst/>
          </a:prstGeom>
          <a:noFill/>
          <a:ln w="9525">
            <a:noFill/>
            <a:miter lim="800000"/>
            <a:headEnd/>
            <a:tailEnd/>
          </a:ln>
          <a:effectLst/>
        </p:spPr>
        <p:txBody>
          <a:bodyPr/>
          <a:lstStyle/>
          <a:p>
            <a:pPr marL="457200" indent="-457200" algn="l">
              <a:spcBef>
                <a:spcPct val="20000"/>
              </a:spcBef>
              <a:buClr>
                <a:srgbClr val="CC0000"/>
              </a:buClr>
              <a:buFont typeface="Wingdings" pitchFamily="2" charset="2"/>
              <a:buChar char="n"/>
            </a:pPr>
            <a:r>
              <a:rPr lang="en-US" altLang="zh-TW" b="1" i="1">
                <a:latin typeface="Times New Roman" pitchFamily="18" charset="0"/>
                <a:ea typeface="HyhwpEQ" pitchFamily="18" charset="-127"/>
              </a:rPr>
              <a:t>Threshold Probabilistic Range Queries: </a:t>
            </a:r>
            <a:r>
              <a:rPr lang="en-US" altLang="zh-TW">
                <a:latin typeface="Times New Roman" pitchFamily="18" charset="0"/>
                <a:ea typeface="HyhwpEQ" pitchFamily="18" charset="-127"/>
              </a:rPr>
              <a:t>What are the objects within area of interest with at least 50% probability: </a:t>
            </a:r>
            <a:r>
              <a:rPr lang="en-US" altLang="zh-TW">
                <a:solidFill>
                  <a:srgbClr val="A50021"/>
                </a:solidFill>
                <a:latin typeface="Times New Roman" pitchFamily="18" charset="0"/>
                <a:ea typeface="HyhwpEQ" pitchFamily="18" charset="-127"/>
              </a:rPr>
              <a:t>E, F</a:t>
            </a:r>
          </a:p>
          <a:p>
            <a:pPr marL="457200" indent="-457200" algn="l">
              <a:spcBef>
                <a:spcPct val="20000"/>
              </a:spcBef>
              <a:buClr>
                <a:srgbClr val="CC0000"/>
              </a:buClr>
              <a:buFont typeface="Wingdings" pitchFamily="2" charset="2"/>
              <a:buChar char="n"/>
            </a:pPr>
            <a:endParaRPr lang="en-US" altLang="zh-TW" sz="1000">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altLang="zh-TW">
                <a:latin typeface="Times New Roman" pitchFamily="18" charset="0"/>
                <a:ea typeface="HyhwpEQ" pitchFamily="18" charset="-127"/>
              </a:rPr>
              <a:t>More practical version and much easier to compute</a:t>
            </a:r>
          </a:p>
          <a:p>
            <a:pPr marL="457200" indent="-457200" algn="l">
              <a:spcBef>
                <a:spcPct val="20000"/>
              </a:spcBef>
              <a:buClr>
                <a:srgbClr val="CC0000"/>
              </a:buClr>
              <a:buFont typeface="Wingdings" pitchFamily="2" charset="2"/>
              <a:buChar char="n"/>
            </a:pPr>
            <a:endParaRPr lang="en-US" altLang="zh-TW" sz="1000">
              <a:latin typeface="Times New Roman" pitchFamily="18" charset="0"/>
              <a:ea typeface="HyhwpEQ" pitchFamily="18" charset="-127"/>
            </a:endParaRPr>
          </a:p>
          <a:p>
            <a:pPr marL="457200" indent="-457200" algn="l">
              <a:spcBef>
                <a:spcPct val="20000"/>
              </a:spcBef>
              <a:buClr>
                <a:srgbClr val="CC0000"/>
              </a:buClr>
              <a:buFont typeface="Wingdings" pitchFamily="2" charset="2"/>
              <a:buChar char="n"/>
            </a:pPr>
            <a:r>
              <a:rPr lang="en-US" altLang="zh-TW">
                <a:latin typeface="Times New Roman" pitchFamily="18" charset="0"/>
                <a:ea typeface="HyhwpEQ" pitchFamily="18" charset="-127"/>
              </a:rPr>
              <a:t>The threshold value is used for answer pruning to avoid extensive computation for exact probabilities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foM">
  <a:themeElements>
    <a:clrScheme name="">
      <a:dk1>
        <a:srgbClr val="000000"/>
      </a:dk1>
      <a:lt1>
        <a:srgbClr val="FFFFFF"/>
      </a:lt1>
      <a:dk2>
        <a:srgbClr val="000066"/>
      </a:dk2>
      <a:lt2>
        <a:srgbClr val="808080"/>
      </a:lt2>
      <a:accent1>
        <a:srgbClr val="194293"/>
      </a:accent1>
      <a:accent2>
        <a:srgbClr val="9999CC"/>
      </a:accent2>
      <a:accent3>
        <a:srgbClr val="FFFFFF"/>
      </a:accent3>
      <a:accent4>
        <a:srgbClr val="000000"/>
      </a:accent4>
      <a:accent5>
        <a:srgbClr val="ABB0C8"/>
      </a:accent5>
      <a:accent6>
        <a:srgbClr val="8A8AB9"/>
      </a:accent6>
      <a:hlink>
        <a:srgbClr val="5959AD"/>
      </a:hlink>
      <a:folHlink>
        <a:srgbClr val="B2B2B2"/>
      </a:folHlink>
    </a:clrScheme>
    <a:fontScheme name="UfoM">
      <a:majorFont>
        <a:latin typeface="HY견고딕"/>
        <a:ea typeface="HY견고딕"/>
        <a:cs typeface=""/>
      </a:majorFont>
      <a:minorFont>
        <a:latin typeface="Times New Roman"/>
        <a:ea typeface="HyhwpEQ"/>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A5002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Book Antiqua" pitchFamily="18" charset="0"/>
            <a:ea typeface="굴림" pitchFamily="34" charset="-127"/>
          </a:defRPr>
        </a:defPPr>
      </a:lstStyle>
    </a:spDef>
    <a:lnDef>
      <a:spPr bwMode="auto">
        <a:xfrm>
          <a:off x="0" y="0"/>
          <a:ext cx="1" cy="1"/>
        </a:xfrm>
        <a:custGeom>
          <a:avLst/>
          <a:gdLst/>
          <a:ahLst/>
          <a:cxnLst/>
          <a:rect l="0" t="0" r="0" b="0"/>
          <a:pathLst/>
        </a:custGeom>
        <a:solidFill>
          <a:schemeClr val="accent1"/>
        </a:solidFill>
        <a:ln w="38100" cap="flat" cmpd="sng" algn="ctr">
          <a:solidFill>
            <a:srgbClr val="A5002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Book Antiqua" pitchFamily="18" charset="0"/>
            <a:ea typeface="굴림" pitchFamily="34" charset="-127"/>
          </a:defRPr>
        </a:defPPr>
      </a:lstStyle>
    </a:lnDef>
  </a:objectDefaults>
  <a:extraClrSchemeLst>
    <a:extraClrScheme>
      <a:clrScheme name="UfoM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foM 2">
        <a:dk1>
          <a:srgbClr val="000000"/>
        </a:dk1>
        <a:lt1>
          <a:srgbClr val="FFFFFF"/>
        </a:lt1>
        <a:dk2>
          <a:srgbClr val="005250"/>
        </a:dk2>
        <a:lt2>
          <a:srgbClr val="808080"/>
        </a:lt2>
        <a:accent1>
          <a:srgbClr val="008080"/>
        </a:accent1>
        <a:accent2>
          <a:srgbClr val="1CB094"/>
        </a:accent2>
        <a:accent3>
          <a:srgbClr val="FFFFFF"/>
        </a:accent3>
        <a:accent4>
          <a:srgbClr val="000000"/>
        </a:accent4>
        <a:accent5>
          <a:srgbClr val="AAC0C0"/>
        </a:accent5>
        <a:accent6>
          <a:srgbClr val="189F86"/>
        </a:accent6>
        <a:hlink>
          <a:srgbClr val="99D1C2"/>
        </a:hlink>
        <a:folHlink>
          <a:srgbClr val="666699"/>
        </a:folHlink>
      </a:clrScheme>
      <a:clrMap bg1="lt1" tx1="dk1" bg2="lt2" tx2="dk2" accent1="accent1" accent2="accent2" accent3="accent3" accent4="accent4" accent5="accent5" accent6="accent6" hlink="hlink" folHlink="folHlink"/>
    </a:extraClrScheme>
    <a:extraClrScheme>
      <a:clrScheme name="UfoM 3">
        <a:dk1>
          <a:srgbClr val="000000"/>
        </a:dk1>
        <a:lt1>
          <a:srgbClr val="F2F3C7"/>
        </a:lt1>
        <a:dk2>
          <a:srgbClr val="333300"/>
        </a:dk2>
        <a:lt2>
          <a:srgbClr val="808080"/>
        </a:lt2>
        <a:accent1>
          <a:srgbClr val="747660"/>
        </a:accent1>
        <a:accent2>
          <a:srgbClr val="A99B69"/>
        </a:accent2>
        <a:accent3>
          <a:srgbClr val="F7F8E0"/>
        </a:accent3>
        <a:accent4>
          <a:srgbClr val="000000"/>
        </a:accent4>
        <a:accent5>
          <a:srgbClr val="BCBDB6"/>
        </a:accent5>
        <a:accent6>
          <a:srgbClr val="998C5E"/>
        </a:accent6>
        <a:hlink>
          <a:srgbClr val="959167"/>
        </a:hlink>
        <a:folHlink>
          <a:srgbClr val="B2B2B2"/>
        </a:folHlink>
      </a:clrScheme>
      <a:clrMap bg1="lt1" tx1="dk1" bg2="lt2" tx2="dk2" accent1="accent1" accent2="accent2" accent3="accent3" accent4="accent4" accent5="accent5" accent6="accent6" hlink="hlink" folHlink="folHlink"/>
    </a:extraClrScheme>
    <a:extraClrScheme>
      <a:clrScheme name="UfoM 4">
        <a:dk1>
          <a:srgbClr val="000000"/>
        </a:dk1>
        <a:lt1>
          <a:srgbClr val="FFFFFF"/>
        </a:lt1>
        <a:dk2>
          <a:srgbClr val="000066"/>
        </a:dk2>
        <a:lt2>
          <a:srgbClr val="808080"/>
        </a:lt2>
        <a:accent1>
          <a:srgbClr val="194293"/>
        </a:accent1>
        <a:accent2>
          <a:srgbClr val="9999CC"/>
        </a:accent2>
        <a:accent3>
          <a:srgbClr val="FFFFFF"/>
        </a:accent3>
        <a:accent4>
          <a:srgbClr val="000000"/>
        </a:accent4>
        <a:accent5>
          <a:srgbClr val="ABB0C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UfoM 5">
        <a:dk1>
          <a:srgbClr val="000000"/>
        </a:dk1>
        <a:lt1>
          <a:srgbClr val="FFFFFF"/>
        </a:lt1>
        <a:dk2>
          <a:srgbClr val="4C0026"/>
        </a:dk2>
        <a:lt2>
          <a:srgbClr val="808080"/>
        </a:lt2>
        <a:accent1>
          <a:srgbClr val="7C1C45"/>
        </a:accent1>
        <a:accent2>
          <a:srgbClr val="C15D75"/>
        </a:accent2>
        <a:accent3>
          <a:srgbClr val="FFFFFF"/>
        </a:accent3>
        <a:accent4>
          <a:srgbClr val="000000"/>
        </a:accent4>
        <a:accent5>
          <a:srgbClr val="BFABB0"/>
        </a:accent5>
        <a:accent6>
          <a:srgbClr val="AF5369"/>
        </a:accent6>
        <a:hlink>
          <a:srgbClr val="C29D8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41014</TotalTime>
  <Words>13244</Words>
  <Application>Microsoft Office PowerPoint</Application>
  <PresentationFormat>On-screen Show (4:3)</PresentationFormat>
  <Paragraphs>2488</Paragraphs>
  <Slides>143</Slides>
  <Notes>143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143</vt:i4>
      </vt:variant>
    </vt:vector>
  </HeadingPairs>
  <TitlesOfParts>
    <vt:vector size="145" baseType="lpstr">
      <vt:lpstr>UfoM</vt:lpstr>
      <vt:lpstr>Visio</vt:lpstr>
      <vt:lpstr>Privacy-Preserving Location Services</vt:lpstr>
      <vt:lpstr>Tutorial Outline</vt:lpstr>
      <vt:lpstr>Tutorial Outline</vt:lpstr>
      <vt:lpstr>Location-based Services: Definition</vt:lpstr>
      <vt:lpstr>Location-based Services: Then</vt:lpstr>
      <vt:lpstr>Location-based Services: Now</vt:lpstr>
      <vt:lpstr>Location-based Services: Why Now ?</vt:lpstr>
      <vt:lpstr>Location-based Services: Why Now ?</vt:lpstr>
      <vt:lpstr>Location-based Services: What is Next</vt:lpstr>
      <vt:lpstr>Location-based Services: What is Next</vt:lpstr>
      <vt:lpstr>Tutorial Outline</vt:lpstr>
      <vt:lpstr>Location Privacy: Why Now ?</vt:lpstr>
      <vt:lpstr>Major Privacy Threats</vt:lpstr>
      <vt:lpstr>Major Privacy Threats</vt:lpstr>
      <vt:lpstr>Major Privacy Threats</vt:lpstr>
      <vt:lpstr>Major Privacy Threats</vt:lpstr>
      <vt:lpstr>Tutorial Outline</vt:lpstr>
      <vt:lpstr>User Perception of Location Privacy One World – Two Views</vt:lpstr>
      <vt:lpstr>User Perception of Location Privacy One World – Two Views</vt:lpstr>
      <vt:lpstr>User Perception of Location Privacy One World – Two Views</vt:lpstr>
      <vt:lpstr>WHY location-detection devices?</vt:lpstr>
      <vt:lpstr>What Users Want</vt:lpstr>
      <vt:lpstr>Service-Privacy Trade-off</vt:lpstr>
      <vt:lpstr>Service-Privacy Trade-off</vt:lpstr>
      <vt:lpstr>Service-Privacy Trade-off  Case Study: Pay-per-Use Insurance</vt:lpstr>
      <vt:lpstr>Service-Privacy Trade-off  Case Study: Pay-per-Use Insurance</vt:lpstr>
      <vt:lpstr>Tutorial Outline</vt:lpstr>
      <vt:lpstr>What is Special About Location Privacy</vt:lpstr>
      <vt:lpstr>What is Special About Location Privacy</vt:lpstr>
      <vt:lpstr>Tutorial Outline</vt:lpstr>
      <vt:lpstr>Concepts for Location Privacy Location Perturbation</vt:lpstr>
      <vt:lpstr>Concepts for Location Privacy Spatial Cloaking</vt:lpstr>
      <vt:lpstr>Concepts for Location Privacy Spatio-temporal Cloaking</vt:lpstr>
      <vt:lpstr>Concepts for Location Privacy Data-Dependent Cloaking</vt:lpstr>
      <vt:lpstr>Slide 35</vt:lpstr>
      <vt:lpstr>Concepts for Location Privacy k-anonymity</vt:lpstr>
      <vt:lpstr>Concepts for Location Privacy Privacy Profile</vt:lpstr>
      <vt:lpstr>Concepts for Location Privacy Query Types</vt:lpstr>
      <vt:lpstr>Concepts for Location Privacy Modes of Privacy</vt:lpstr>
      <vt:lpstr>Concepts for Location Privacy Requirements of the Location Anonymization Process</vt:lpstr>
      <vt:lpstr>Tutorial Outline</vt:lpstr>
      <vt:lpstr>System Architectures for Location Privacy</vt:lpstr>
      <vt:lpstr>Client-Server Architecture</vt:lpstr>
      <vt:lpstr>Client-Server Architecture</vt:lpstr>
      <vt:lpstr>Client-Server Architecture: Landmark objects</vt:lpstr>
      <vt:lpstr>Client-Server Architecture: False Dummies</vt:lpstr>
      <vt:lpstr>Client-Server Architecture: Location Obfuscation</vt:lpstr>
      <vt:lpstr>Client-Server Architecture: Space Transformation</vt:lpstr>
      <vt:lpstr>Third Trusted Party Architecture</vt:lpstr>
      <vt:lpstr>Third Trusted Party Architecture</vt:lpstr>
      <vt:lpstr>Third Trusted Party Architecture: Mix Zones</vt:lpstr>
      <vt:lpstr>Third Trusted Party Architecture: k-area cloaking</vt:lpstr>
      <vt:lpstr>Third Trusted Party Architecture: Quadtree Spatial Cloaking</vt:lpstr>
      <vt:lpstr>Third Trusted Party Architecture: CliqueCloak Algorithm</vt:lpstr>
      <vt:lpstr>Third Trusted Party Architecture: Bi-directional CliqueCloak</vt:lpstr>
      <vt:lpstr>Third Trusted Party Architecture: Hilbert k-Anonymizing</vt:lpstr>
      <vt:lpstr>Third Trusted Party Architecture: Nearest-Neighbor k-Anonymizing</vt:lpstr>
      <vt:lpstr>Third Trusted Party Architecture: Privacy Grid</vt:lpstr>
      <vt:lpstr>Third Trusted Party Architecture: Basic Pyramid Structure</vt:lpstr>
      <vt:lpstr>Third Trusted Party Architecture: Adaptive Pyramid Structure</vt:lpstr>
      <vt:lpstr>Third Trusted Party Architecture: Adaptive Pyramid Structure: Maintenance</vt:lpstr>
      <vt:lpstr>Peer-to-Peer Architecture</vt:lpstr>
      <vt:lpstr>Peer-to-Peer Architecture</vt:lpstr>
      <vt:lpstr>Peer-to-Peer Architecture Group Formation</vt:lpstr>
      <vt:lpstr>Peer-to-Peer Cooperative Architecture Group Formation</vt:lpstr>
      <vt:lpstr>Peer-to-Peer Cooperative Architecture Hierarchical Hilbert Peer-to-Peer</vt:lpstr>
      <vt:lpstr>Peer-to-Peer Cooperative Architecture Non-Hierarchical Hilbert Peer-to-Peer</vt:lpstr>
      <vt:lpstr>Tutorial Outline</vt:lpstr>
      <vt:lpstr>Privacy Attack Models Adversary Attempts: Knowing the User Location</vt:lpstr>
      <vt:lpstr>Privacy Attack Models Adversary Attempts: Knowing the User Location</vt:lpstr>
      <vt:lpstr>Privacy Attack Models Adversary Attempts: Location and Query Tracking</vt:lpstr>
      <vt:lpstr>Tutorial Outline</vt:lpstr>
      <vt:lpstr>Privacy Attack Models Location Distribution Attack</vt:lpstr>
      <vt:lpstr>Privacy Attack Models Maximum Movement Boundary Attack</vt:lpstr>
      <vt:lpstr>Privacy Attack Models Query Tracking Attack </vt:lpstr>
      <vt:lpstr>Tutorial Outline</vt:lpstr>
      <vt:lpstr>Solution to Location Distribution Attack:  k-Sharing Region Property</vt:lpstr>
      <vt:lpstr>Solution to Maximum Movement Boundary Attack  Safe Update Property</vt:lpstr>
      <vt:lpstr>Solution to Maximum Movement Boundary Attack  Patching and Delaying</vt:lpstr>
      <vt:lpstr>Solution to Query Tracking Attack:  Memorization Property</vt:lpstr>
      <vt:lpstr>Tutorial Outline</vt:lpstr>
      <vt:lpstr>The Privacy-aware Query Processor Dealing with Fake Locations/Space</vt:lpstr>
      <vt:lpstr>Dealing with Fake Locations / Space Perturbed Locations</vt:lpstr>
      <vt:lpstr>Dealing with Fake Locations / Space Dummy Locations</vt:lpstr>
      <vt:lpstr>Slide 85</vt:lpstr>
      <vt:lpstr>Slide 86</vt:lpstr>
      <vt:lpstr>Slide 87</vt:lpstr>
      <vt:lpstr>Slide 88</vt:lpstr>
      <vt:lpstr>Slide 89</vt:lpstr>
      <vt:lpstr>Slide 90</vt:lpstr>
      <vt:lpstr>Tutorial Outline</vt:lpstr>
      <vt:lpstr>The Privacy-aware Query Processor Dealing with Cloaked Regions</vt:lpstr>
      <vt:lpstr>The Privacy-aware Query Processor Dealing with Cloaked Regions</vt:lpstr>
      <vt:lpstr>Tutorial Outline</vt:lpstr>
      <vt:lpstr>Range Queries Private Queries over Public Data</vt:lpstr>
      <vt:lpstr>Range Queries Private Queries over Public Data</vt:lpstr>
      <vt:lpstr>Range Queries Public Queries over Private Data</vt:lpstr>
      <vt:lpstr>Range Queries Public Queries over Private Data</vt:lpstr>
      <vt:lpstr>Range Queries Public Queries over Private Data</vt:lpstr>
      <vt:lpstr>Range Queries Private Queries over Private Data</vt:lpstr>
      <vt:lpstr>Range Queries Private Queries over Private Data</vt:lpstr>
      <vt:lpstr>Tutorial Outline</vt:lpstr>
      <vt:lpstr>Aggregate Queries Private Queries over Public Data</vt:lpstr>
      <vt:lpstr>Aggregate Queries Public Queries over Private Data</vt:lpstr>
      <vt:lpstr>Aggregate Queries Private Queries over Private Data</vt:lpstr>
      <vt:lpstr>Tutorial Outline</vt:lpstr>
      <vt:lpstr>Nearest-Neighbor Queries Private Queries over Public Data</vt:lpstr>
      <vt:lpstr>Nearest-Neighbor Queries Private Queries over Public Data: Optimal Answer</vt:lpstr>
      <vt:lpstr>Nearest-Neighbor Queries Private Queries over Public Data: Optimal Answer (1-D)</vt:lpstr>
      <vt:lpstr>Nearest-Neighbor Queries Private Queries over Public Data: Optimal Answer (1-D)</vt:lpstr>
      <vt:lpstr>Nearest-Neighbor Queries Private Queries over Public Data: Optimal Answer (2-D)</vt:lpstr>
      <vt:lpstr>Nearest-Neighbor Queries Private Queries over Public Data: Finding a Range </vt:lpstr>
      <vt:lpstr>Nearest-Neighbor Queries Private Queries over Public Data: Finding an Optimal Range</vt:lpstr>
      <vt:lpstr>Nearest-Neighbor Queries Private Queries over Public Data: Answer Representation</vt:lpstr>
      <vt:lpstr>Nearest-Neighbor Queries Public Queries over Private Data</vt:lpstr>
      <vt:lpstr>Nearest-Neighbor Queries Public Queries over Private Data</vt:lpstr>
      <vt:lpstr>Nearest-Neighbor Queries Public Queries over Private Data</vt:lpstr>
      <vt:lpstr>Nearest-Neighbor Queries Private Queries over Private Data</vt:lpstr>
      <vt:lpstr>Nearest-Neighbor Queries Private Queries over Private Data</vt:lpstr>
      <vt:lpstr>Tutorial Outline</vt:lpstr>
      <vt:lpstr>Topics Not Covered Privacy-Preserving Trajectory Publications</vt:lpstr>
      <vt:lpstr>Topics Not Covered Location Privacy in Road Networks</vt:lpstr>
      <vt:lpstr>Topics Not Covered Location Privacy in Sensor Networks</vt:lpstr>
      <vt:lpstr>Tutorial Outline</vt:lpstr>
      <vt:lpstr>Summary (1) Putting Things Together</vt:lpstr>
      <vt:lpstr>Summary (2)</vt:lpstr>
      <vt:lpstr>Summary (3)</vt:lpstr>
      <vt:lpstr>Tutorial Outline</vt:lpstr>
      <vt:lpstr>Open Research Issues Social Science / HCI</vt:lpstr>
      <vt:lpstr>Open Research Issues Location Anonymization</vt:lpstr>
      <vt:lpstr>Open Research Issues Adversary Attacks</vt:lpstr>
      <vt:lpstr>Open Research Issues Query Processing</vt:lpstr>
      <vt:lpstr>References</vt:lpstr>
      <vt:lpstr>References</vt:lpstr>
      <vt:lpstr>References</vt:lpstr>
      <vt:lpstr>References</vt:lpstr>
      <vt:lpstr>References</vt:lpstr>
      <vt:lpstr>References</vt:lpstr>
      <vt:lpstr>References</vt:lpstr>
      <vt:lpstr>References</vt:lpstr>
      <vt:lpstr>References</vt:lpstr>
      <vt:lpstr>References</vt:lpstr>
      <vt:lpstr>Slide 143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Alex</dc:creator>
  <cp:lastModifiedBy>CSE</cp:lastModifiedBy>
  <cp:revision>500</cp:revision>
  <dcterms:created xsi:type="dcterms:W3CDTF">2005-12-08T11:48:25Z</dcterms:created>
  <dcterms:modified xsi:type="dcterms:W3CDTF">2008-12-16T12:51:53Z</dcterms:modified>
</cp:coreProperties>
</file>